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1115" r:id="rId3"/>
    <p:sldId id="1107" r:id="rId4"/>
    <p:sldId id="1108" r:id="rId5"/>
    <p:sldId id="1109" r:id="rId6"/>
    <p:sldId id="1098" r:id="rId7"/>
    <p:sldId id="1097" r:id="rId8"/>
    <p:sldId id="1099" r:id="rId9"/>
    <p:sldId id="1100" r:id="rId10"/>
    <p:sldId id="1101" r:id="rId11"/>
    <p:sldId id="1102" r:id="rId12"/>
    <p:sldId id="1103" r:id="rId13"/>
    <p:sldId id="1104" r:id="rId14"/>
    <p:sldId id="1105" r:id="rId15"/>
    <p:sldId id="1060" r:id="rId16"/>
    <p:sldId id="1062" r:id="rId17"/>
    <p:sldId id="1063" r:id="rId18"/>
    <p:sldId id="1064" r:id="rId19"/>
    <p:sldId id="1065" r:id="rId20"/>
    <p:sldId id="1066" r:id="rId21"/>
    <p:sldId id="1067" r:id="rId22"/>
    <p:sldId id="1027" r:id="rId23"/>
    <p:sldId id="1028" r:id="rId24"/>
    <p:sldId id="1029" r:id="rId25"/>
    <p:sldId id="1111" r:id="rId26"/>
    <p:sldId id="1075" r:id="rId27"/>
    <p:sldId id="1030" r:id="rId28"/>
    <p:sldId id="1073" r:id="rId29"/>
    <p:sldId id="1072" r:id="rId30"/>
    <p:sldId id="1035" r:id="rId31"/>
    <p:sldId id="1078" r:id="rId32"/>
    <p:sldId id="1079" r:id="rId33"/>
    <p:sldId id="1080" r:id="rId34"/>
    <p:sldId id="1036" r:id="rId35"/>
    <p:sldId id="1110" r:id="rId36"/>
    <p:sldId id="1031" r:id="rId37"/>
    <p:sldId id="1013" r:id="rId38"/>
    <p:sldId id="1014" r:id="rId39"/>
    <p:sldId id="1015" r:id="rId40"/>
    <p:sldId id="1016" r:id="rId41"/>
    <p:sldId id="1017" r:id="rId42"/>
    <p:sldId id="1112" r:id="rId43"/>
    <p:sldId id="1019" r:id="rId44"/>
    <p:sldId id="1020" r:id="rId45"/>
    <p:sldId id="1113" r:id="rId46"/>
    <p:sldId id="1022" r:id="rId47"/>
    <p:sldId id="970" r:id="rId48"/>
    <p:sldId id="1009" r:id="rId49"/>
    <p:sldId id="1010" r:id="rId50"/>
    <p:sldId id="968" r:id="rId51"/>
    <p:sldId id="969" r:id="rId52"/>
    <p:sldId id="971" r:id="rId53"/>
    <p:sldId id="1071" r:id="rId54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E3EE"/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799" autoAdjust="0"/>
  </p:normalViewPr>
  <p:slideViewPr>
    <p:cSldViewPr>
      <p:cViewPr varScale="1">
        <p:scale>
          <a:sx n="130" d="100"/>
          <a:sy n="130" d="100"/>
        </p:scale>
        <p:origin x="120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9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373157" y="6956426"/>
            <a:ext cx="856474" cy="27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08" tIns="46994" rIns="92308" bIns="46994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373157" y="6956426"/>
            <a:ext cx="856474" cy="27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08" tIns="46994" rIns="92308" bIns="46994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76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9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65" tIns="46994" rIns="95665" bIns="46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003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1916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7409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6541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6935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27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26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12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12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1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Now let's look at some key problems we face when synchronizing or scheduling concurrent tasks.</a:t>
            </a:r>
          </a:p>
        </p:txBody>
      </p:sp>
    </p:spTree>
    <p:extLst>
      <p:ext uri="{BB962C8B-B14F-4D97-AF65-F5344CB8AC3E}">
        <p14:creationId xmlns:p14="http://schemas.microsoft.com/office/powerpoint/2010/main" val="358051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12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1682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1682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1682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1682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6388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7786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50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6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83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9113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363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/>
              <a:t>What is virtual address 0x6? 1|10 = 3|2 = 0xE</a:t>
            </a:r>
          </a:p>
          <a:p>
            <a:r>
              <a:rPr lang="en-US" altLang="en-US" sz="1400"/>
              <a:t>What is virtual address 0x9? 10|01 = 1|1 = 0x5</a:t>
            </a:r>
          </a:p>
        </p:txBody>
      </p:sp>
    </p:spTree>
    <p:extLst>
      <p:ext uri="{BB962C8B-B14F-4D97-AF65-F5344CB8AC3E}">
        <p14:creationId xmlns:p14="http://schemas.microsoft.com/office/powerpoint/2010/main" val="2540054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120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What if page size is very small? VAX had a 512-byte page size = lots of space for page table entries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What if page size is really big? Wastes space inside of page (internal fragmentation)</a:t>
            </a:r>
          </a:p>
        </p:txBody>
      </p:sp>
    </p:spTree>
    <p:extLst>
      <p:ext uri="{BB962C8B-B14F-4D97-AF65-F5344CB8AC3E}">
        <p14:creationId xmlns:p14="http://schemas.microsoft.com/office/powerpoint/2010/main" val="1086959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18233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79773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36285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16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3878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Now we're going to talk about other ways we can virtualize resources.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Seen: virtualizing CPU by multiplexing many processes and threads onto it (scheduling)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Now: memory</a:t>
            </a:r>
          </a:p>
        </p:txBody>
      </p:sp>
    </p:spTree>
    <p:extLst>
      <p:ext uri="{BB962C8B-B14F-4D97-AF65-F5344CB8AC3E}">
        <p14:creationId xmlns:p14="http://schemas.microsoft.com/office/powerpoint/2010/main" val="1490990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337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0480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678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35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14400"/>
            <a:ext cx="79248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779762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12.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68157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3/7/19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13545" y="6550025"/>
            <a:ext cx="331691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err="1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Kubiatowicz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CS162 ©UCB 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Spring</a:t>
            </a:r>
            <a:r>
              <a:rPr lang="en-US" sz="1400" b="0" i="0" baseline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400" b="0" i="0" baseline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2019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12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Address Translation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March 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2019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1524000" y="2133600"/>
            <a:ext cx="6705600" cy="43434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00600" y="3505200"/>
            <a:ext cx="21717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01000" cy="736600"/>
          </a:xfrm>
        </p:spPr>
        <p:txBody>
          <a:bodyPr/>
          <a:lstStyle/>
          <a:p>
            <a:r>
              <a:rPr lang="en-US" sz="3600" dirty="0"/>
              <a:t>Recall: Loading</a:t>
            </a: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 flipV="1">
            <a:off x="3810000" y="3379749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thinThick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91000" y="33528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Can 38"/>
          <p:cNvSpPr/>
          <p:nvPr/>
        </p:nvSpPr>
        <p:spPr bwMode="auto">
          <a:xfrm>
            <a:off x="2362200" y="4343400"/>
            <a:ext cx="1143000" cy="1295400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storage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029200"/>
            <a:ext cx="1473200" cy="10019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05400"/>
            <a:ext cx="1237948" cy="876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5943600"/>
            <a:ext cx="723900" cy="455315"/>
          </a:xfrm>
          <a:prstGeom prst="rect">
            <a:avLst/>
          </a:prstGeom>
        </p:spPr>
      </p:pic>
      <p:sp>
        <p:nvSpPr>
          <p:cNvPr id="45" name="Punched Tape 44"/>
          <p:cNvSpPr/>
          <p:nvPr/>
        </p:nvSpPr>
        <p:spPr bwMode="auto">
          <a:xfrm rot="5400000">
            <a:off x="2400300" y="1028700"/>
            <a:ext cx="1219200" cy="838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2971800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Processor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048000" y="1981200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657290"/>
            <a:ext cx="303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OS Hardware Virtualization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2133600"/>
            <a:ext cx="1222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0" y="1752600"/>
            <a:ext cx="1104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Software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724400" y="2209800"/>
            <a:ext cx="1752600" cy="1676400"/>
          </a:xfrm>
          <a:prstGeom prst="rect">
            <a:avLst/>
          </a:prstGeom>
          <a:solidFill>
            <a:srgbClr val="C0D2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Memory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4419600"/>
            <a:ext cx="1237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29400" y="5943600"/>
            <a:ext cx="102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Displays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57800" y="6096000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Inputs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1371600"/>
            <a:ext cx="1000467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Processes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43400" y="1143000"/>
            <a:ext cx="1469120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Address Spaces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41150" y="1371600"/>
            <a:ext cx="546945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Files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67000" y="2133600"/>
            <a:ext cx="46679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ISA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72200" y="1143000"/>
            <a:ext cx="98751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Windows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69874" y="1371600"/>
            <a:ext cx="81990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Sockets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124200" y="3429000"/>
            <a:ext cx="533400" cy="304800"/>
            <a:chOff x="3124200" y="3657600"/>
            <a:chExt cx="533400" cy="3048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4800600" y="266700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3505200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OS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5791200" y="2667000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2895600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Curved Connector 54"/>
          <p:cNvCxnSpPr/>
          <p:nvPr/>
        </p:nvCxnSpPr>
        <p:spPr bwMode="auto">
          <a:xfrm rot="5400000" flipH="1" flipV="1">
            <a:off x="3867150" y="2457450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10000" y="914400"/>
            <a:ext cx="857029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Threads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07395" y="3048000"/>
            <a:ext cx="6293605" cy="1418553"/>
            <a:chOff x="1707395" y="3276600"/>
            <a:chExt cx="6293605" cy="1418553"/>
          </a:xfrm>
        </p:grpSpPr>
        <p:sp>
          <p:nvSpPr>
            <p:cNvPr id="14" name="Arc 13"/>
            <p:cNvSpPr/>
            <p:nvPr/>
          </p:nvSpPr>
          <p:spPr bwMode="auto">
            <a:xfrm rot="21036509">
              <a:off x="1707395" y="3819625"/>
              <a:ext cx="6034009" cy="875528"/>
            </a:xfrm>
            <a:prstGeom prst="arc">
              <a:avLst>
                <a:gd name="adj1" fmla="val 10911104"/>
                <a:gd name="adj2" fmla="val 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32766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Protection Boundary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05200" y="4038600"/>
            <a:ext cx="1371600" cy="2286000"/>
            <a:chOff x="3505200" y="4267200"/>
            <a:chExt cx="1371600" cy="22860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 charset="0"/>
                  <a:ea typeface="Gill Sans Light" charset="0"/>
                  <a:cs typeface="Gill Sans Light" charset="0"/>
                </a:rPr>
                <a:t>Ctrlr</a:t>
              </a: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72" name="Punched Tape 71"/>
          <p:cNvSpPr/>
          <p:nvPr/>
        </p:nvSpPr>
        <p:spPr bwMode="auto">
          <a:xfrm rot="5400000">
            <a:off x="2705100" y="5067300"/>
            <a:ext cx="533400" cy="457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3" name="Curved Connector 72"/>
          <p:cNvCxnSpPr/>
          <p:nvPr/>
        </p:nvCxnSpPr>
        <p:spPr bwMode="auto">
          <a:xfrm rot="5400000">
            <a:off x="2933700" y="3162300"/>
            <a:ext cx="2133600" cy="1905000"/>
          </a:xfrm>
          <a:prstGeom prst="curvedConnector3">
            <a:avLst/>
          </a:prstGeom>
          <a:solidFill>
            <a:schemeClr val="accent1"/>
          </a:solidFill>
          <a:ln w="34925" cap="flat" cmpd="sng" algn="ctr">
            <a:solidFill>
              <a:srgbClr val="CC9966"/>
            </a:solidFill>
            <a:prstDash val="sysDash"/>
            <a:round/>
            <a:headEnd type="triangle" w="lg" len="sm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438514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914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/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7412" name="TextBox 18"/>
          <p:cNvSpPr txBox="1">
            <a:spLocks noChangeArrowheads="1"/>
          </p:cNvSpPr>
          <p:nvPr/>
        </p:nvSpPr>
        <p:spPr bwMode="auto">
          <a:xfrm>
            <a:off x="457200" y="2266950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505200" y="2266950"/>
            <a:ext cx="3200400" cy="2990850"/>
            <a:chOff x="3505200" y="2038290"/>
            <a:chExt cx="3200400" cy="299091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4267200" y="2438348"/>
              <a:ext cx="2362200" cy="2590852"/>
            </a:xfrm>
            <a:prstGeom prst="roundRect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7417" name="Text Box 11"/>
            <p:cNvSpPr txBox="1">
              <a:spLocks noChangeArrowheads="1"/>
            </p:cNvSpPr>
            <p:nvPr/>
          </p:nvSpPr>
          <p:spPr bwMode="auto">
            <a:xfrm>
              <a:off x="4191000" y="2619375"/>
              <a:ext cx="2514600" cy="230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0300</a:t>
              </a:r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	00000020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   …	   …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0x0900	8C20</a:t>
              </a:r>
              <a:r>
                <a:rPr lang="en-US" altLang="ko-KR" sz="1800" b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00C0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0x0904	0C00</a:t>
              </a:r>
              <a:r>
                <a:rPr lang="en-US" altLang="ko-KR" sz="1800" b="0">
                  <a:solidFill>
                    <a:srgbClr val="00FFFF"/>
                  </a:solidFill>
                  <a:latin typeface="Consolas" charset="0"/>
                  <a:ea typeface="Consolas" charset="0"/>
                  <a:cs typeface="Consolas" charset="0"/>
                </a:rPr>
                <a:t>0280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008000"/>
                  </a:solidFill>
                  <a:latin typeface="Consolas" charset="0"/>
                  <a:ea typeface="Consolas" charset="0"/>
                  <a:cs typeface="Consolas" charset="0"/>
                </a:rPr>
                <a:t>0908</a:t>
              </a:r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	2021FFFF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0x090C	1420</a:t>
              </a:r>
              <a:r>
                <a:rPr lang="en-US" altLang="ko-KR" sz="1800" b="0">
                  <a:solidFill>
                    <a:srgbClr val="008000"/>
                  </a:solidFill>
                  <a:latin typeface="Consolas" charset="0"/>
                  <a:ea typeface="Consolas" charset="0"/>
                  <a:cs typeface="Consolas" charset="0"/>
                </a:rPr>
                <a:t>0242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 …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00FFFF"/>
                  </a:solidFill>
                  <a:latin typeface="Consolas" charset="0"/>
                  <a:ea typeface="Consolas" charset="0"/>
                  <a:cs typeface="Consolas" charset="0"/>
                </a:rPr>
                <a:t>0A00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7418" name="AutoShape 4"/>
            <p:cNvSpPr>
              <a:spLocks noChangeArrowheads="1"/>
            </p:cNvSpPr>
            <p:nvPr/>
          </p:nvSpPr>
          <p:spPr bwMode="auto">
            <a:xfrm>
              <a:off x="3505200" y="3352800"/>
              <a:ext cx="762000" cy="685800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7419" name="TextBox 18"/>
            <p:cNvSpPr txBox="1">
              <a:spLocks noChangeArrowheads="1"/>
            </p:cNvSpPr>
            <p:nvPr/>
          </p:nvSpPr>
          <p:spPr bwMode="auto">
            <a:xfrm>
              <a:off x="4235095" y="2038290"/>
              <a:ext cx="2061398" cy="40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addresses</a:t>
              </a:r>
            </a:p>
          </p:txBody>
        </p:sp>
      </p:grpSp>
      <p:sp>
        <p:nvSpPr>
          <p:cNvPr id="24" name="Rectangular Callout 23"/>
          <p:cNvSpPr>
            <a:spLocks noChangeArrowheads="1"/>
          </p:cNvSpPr>
          <p:nvPr/>
        </p:nvSpPr>
        <p:spPr bwMode="auto">
          <a:xfrm>
            <a:off x="4953000" y="1676400"/>
            <a:ext cx="3276600" cy="1295400"/>
          </a:xfrm>
          <a:prstGeom prst="wedgeRectCallout">
            <a:avLst>
              <a:gd name="adj1" fmla="val -24338"/>
              <a:gd name="adj2" fmla="val 8134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Assume 4byte words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0x300 = 4 * 0x0C0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0x0C0 = 0000 1100 0000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0x300 = 0011 0000 0000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 flipV="1">
            <a:off x="4953000" y="3200400"/>
            <a:ext cx="11430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77426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6670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4191000" y="28479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0300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0x0900	8C20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00C0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0x0904	0C00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0280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0908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0x090C	1420</a:t>
            </a:r>
            <a:r>
              <a:rPr lang="en-US" altLang="ko-KR" sz="1800" b="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0242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0A00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505200" y="35814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8438" name="TextBox 18"/>
          <p:cNvSpPr txBox="1">
            <a:spLocks noChangeArrowheads="1"/>
          </p:cNvSpPr>
          <p:nvPr/>
        </p:nvSpPr>
        <p:spPr bwMode="auto">
          <a:xfrm>
            <a:off x="457200" y="2266950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18439" name="TextBox 18"/>
          <p:cNvSpPr txBox="1">
            <a:spLocks noChangeArrowheads="1"/>
          </p:cNvSpPr>
          <p:nvPr/>
        </p:nvSpPr>
        <p:spPr bwMode="auto">
          <a:xfrm>
            <a:off x="4235450" y="2266950"/>
            <a:ext cx="2061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553200" y="685800"/>
            <a:ext cx="2362200" cy="5410200"/>
            <a:chOff x="6553200" y="457200"/>
            <a:chExt cx="2362200" cy="5410200"/>
          </a:xfrm>
        </p:grpSpPr>
        <p:sp>
          <p:nvSpPr>
            <p:cNvPr id="18442" name="Rectangle 7"/>
            <p:cNvSpPr>
              <a:spLocks noChangeArrowheads="1"/>
            </p:cNvSpPr>
            <p:nvPr/>
          </p:nvSpPr>
          <p:spPr bwMode="auto">
            <a:xfrm>
              <a:off x="7467600" y="1143000"/>
              <a:ext cx="1447800" cy="472440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43" name="Rectangle 20"/>
            <p:cNvSpPr>
              <a:spLocks noChangeArrowheads="1"/>
            </p:cNvSpPr>
            <p:nvPr/>
          </p:nvSpPr>
          <p:spPr bwMode="auto">
            <a:xfrm>
              <a:off x="7467600" y="1828800"/>
              <a:ext cx="1447800" cy="1905000"/>
            </a:xfrm>
            <a:prstGeom prst="rect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7391400" y="2514600"/>
              <a:ext cx="14478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8C2000C0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0C000340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2021FFFF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14200242</a:t>
              </a:r>
            </a:p>
          </p:txBody>
        </p:sp>
        <p:sp>
          <p:nvSpPr>
            <p:cNvPr id="18445" name="Text Box 85"/>
            <p:cNvSpPr txBox="1">
              <a:spLocks noChangeArrowheads="1"/>
            </p:cNvSpPr>
            <p:nvPr/>
          </p:nvSpPr>
          <p:spPr bwMode="auto">
            <a:xfrm>
              <a:off x="6629400" y="2514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0x0900</a:t>
              </a:r>
            </a:p>
          </p:txBody>
        </p:sp>
        <p:sp>
          <p:nvSpPr>
            <p:cNvPr id="18446" name="Text Box 85"/>
            <p:cNvSpPr txBox="1">
              <a:spLocks noChangeArrowheads="1"/>
            </p:cNvSpPr>
            <p:nvPr/>
          </p:nvSpPr>
          <p:spPr bwMode="auto">
            <a:xfrm>
              <a:off x="6553200" y="5530850"/>
              <a:ext cx="855984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0xFFFF</a:t>
              </a:r>
            </a:p>
          </p:txBody>
        </p:sp>
        <p:sp>
          <p:nvSpPr>
            <p:cNvPr id="18447" name="Text Box 85"/>
            <p:cNvSpPr txBox="1">
              <a:spLocks noChangeArrowheads="1"/>
            </p:cNvSpPr>
            <p:nvPr/>
          </p:nvSpPr>
          <p:spPr bwMode="auto">
            <a:xfrm>
              <a:off x="6629400" y="1752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0x0300</a:t>
              </a:r>
            </a:p>
          </p:txBody>
        </p:sp>
        <p:sp>
          <p:nvSpPr>
            <p:cNvPr id="18448" name="Text Box 85"/>
            <p:cNvSpPr txBox="1">
              <a:spLocks noChangeArrowheads="1"/>
            </p:cNvSpPr>
            <p:nvPr/>
          </p:nvSpPr>
          <p:spPr bwMode="auto">
            <a:xfrm>
              <a:off x="6629400" y="10668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latin typeface="Consolas" charset="0"/>
                  <a:ea typeface="Consolas" charset="0"/>
                  <a:cs typeface="Consolas" charset="0"/>
                </a:rPr>
                <a:t>0x0000</a:t>
              </a:r>
            </a:p>
          </p:txBody>
        </p:sp>
        <p:sp>
          <p:nvSpPr>
            <p:cNvPr id="18449" name="Text Box 11"/>
            <p:cNvSpPr txBox="1">
              <a:spLocks noChangeArrowheads="1"/>
            </p:cNvSpPr>
            <p:nvPr/>
          </p:nvSpPr>
          <p:spPr bwMode="auto">
            <a:xfrm>
              <a:off x="7391400" y="1766888"/>
              <a:ext cx="1447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00000020</a:t>
              </a:r>
            </a:p>
          </p:txBody>
        </p:sp>
        <p:sp>
          <p:nvSpPr>
            <p:cNvPr id="18450" name="AutoShape 4"/>
            <p:cNvSpPr>
              <a:spLocks noChangeArrowheads="1"/>
            </p:cNvSpPr>
            <p:nvPr/>
          </p:nvSpPr>
          <p:spPr bwMode="auto">
            <a:xfrm rot="-853035">
              <a:off x="6692900" y="2963863"/>
              <a:ext cx="627063" cy="601662"/>
            </a:xfrm>
            <a:prstGeom prst="rightArrow">
              <a:avLst>
                <a:gd name="adj1" fmla="val 50000"/>
                <a:gd name="adj2" fmla="val 27812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51" name="TextBox 19"/>
            <p:cNvSpPr txBox="1">
              <a:spLocks noChangeArrowheads="1"/>
            </p:cNvSpPr>
            <p:nvPr/>
          </p:nvSpPr>
          <p:spPr bwMode="auto">
            <a:xfrm>
              <a:off x="7381875" y="457200"/>
              <a:ext cx="10673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Physical 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18441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14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6670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Second copy of program from previous example</a:t>
            </a:r>
            <a:endParaRPr lang="en-US" altLang="en-US" dirty="0"/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4191000" y="28479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0x0300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0x0900	8C2000C0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0x0904	0C000280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0x0908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0x090C	14200242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0x0A00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3505200" y="35814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9463" name="TextBox 18"/>
          <p:cNvSpPr txBox="1">
            <a:spLocks noChangeArrowheads="1"/>
          </p:cNvSpPr>
          <p:nvPr/>
        </p:nvSpPr>
        <p:spPr bwMode="auto">
          <a:xfrm>
            <a:off x="457200" y="2266950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19464" name="TextBox 18"/>
          <p:cNvSpPr txBox="1">
            <a:spLocks noChangeArrowheads="1"/>
          </p:cNvSpPr>
          <p:nvPr/>
        </p:nvSpPr>
        <p:spPr bwMode="auto">
          <a:xfrm>
            <a:off x="4235450" y="2266950"/>
            <a:ext cx="2061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7467600" y="1371600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19466" name="Text Box 85"/>
          <p:cNvSpPr txBox="1">
            <a:spLocks noChangeArrowheads="1"/>
          </p:cNvSpPr>
          <p:nvPr/>
        </p:nvSpPr>
        <p:spPr bwMode="auto">
          <a:xfrm>
            <a:off x="6629400" y="27432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0x0900</a:t>
            </a:r>
          </a:p>
        </p:txBody>
      </p:sp>
      <p:sp>
        <p:nvSpPr>
          <p:cNvPr id="19467" name="Text Box 85"/>
          <p:cNvSpPr txBox="1">
            <a:spLocks noChangeArrowheads="1"/>
          </p:cNvSpPr>
          <p:nvPr/>
        </p:nvSpPr>
        <p:spPr bwMode="auto">
          <a:xfrm>
            <a:off x="6553200" y="5759450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0xFFFF</a:t>
            </a:r>
          </a:p>
        </p:txBody>
      </p:sp>
      <p:sp>
        <p:nvSpPr>
          <p:cNvPr id="19468" name="Text Box 85"/>
          <p:cNvSpPr txBox="1">
            <a:spLocks noChangeArrowheads="1"/>
          </p:cNvSpPr>
          <p:nvPr/>
        </p:nvSpPr>
        <p:spPr bwMode="auto">
          <a:xfrm>
            <a:off x="6629400" y="19812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0x0300</a:t>
            </a:r>
          </a:p>
        </p:txBody>
      </p:sp>
      <p:sp>
        <p:nvSpPr>
          <p:cNvPr id="19469" name="Text Box 85"/>
          <p:cNvSpPr txBox="1">
            <a:spLocks noChangeArrowheads="1"/>
          </p:cNvSpPr>
          <p:nvPr/>
        </p:nvSpPr>
        <p:spPr bwMode="auto">
          <a:xfrm>
            <a:off x="6629400" y="12954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19470" name="AutoShape 4"/>
          <p:cNvSpPr>
            <a:spLocks noChangeArrowheads="1"/>
          </p:cNvSpPr>
          <p:nvPr/>
        </p:nvSpPr>
        <p:spPr bwMode="auto">
          <a:xfrm>
            <a:off x="6765925" y="3513138"/>
            <a:ext cx="549275" cy="601662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/>
          </a:p>
        </p:txBody>
      </p:sp>
      <p:sp>
        <p:nvSpPr>
          <p:cNvPr id="19471" name="TextBox 19"/>
          <p:cNvSpPr txBox="1">
            <a:spLocks noChangeArrowheads="1"/>
          </p:cNvSpPr>
          <p:nvPr/>
        </p:nvSpPr>
        <p:spPr bwMode="auto">
          <a:xfrm>
            <a:off x="7390857" y="685800"/>
            <a:ext cx="10673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9472" name="TextBox 35"/>
          <p:cNvSpPr txBox="1">
            <a:spLocks noChangeArrowheads="1"/>
          </p:cNvSpPr>
          <p:nvPr/>
        </p:nvSpPr>
        <p:spPr bwMode="auto">
          <a:xfrm>
            <a:off x="6705600" y="2895600"/>
            <a:ext cx="52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b="0">
                <a:latin typeface="Helvetica" panose="020B0604020202020204" pitchFamily="34" charset="0"/>
              </a:rPr>
              <a:t>?</a:t>
            </a:r>
          </a:p>
        </p:txBody>
      </p:sp>
      <p:sp>
        <p:nvSpPr>
          <p:cNvPr id="19473" name="Rectangle 20"/>
          <p:cNvSpPr>
            <a:spLocks noChangeArrowheads="1"/>
          </p:cNvSpPr>
          <p:nvPr/>
        </p:nvSpPr>
        <p:spPr bwMode="auto">
          <a:xfrm>
            <a:off x="7467600" y="2057400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57400" y="6019800"/>
            <a:ext cx="42903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0" dirty="0">
                <a:latin typeface="Gill Sans Light"/>
                <a:cs typeface="Gill Sans Light"/>
              </a:rPr>
              <a:t>Need address translation!</a:t>
            </a:r>
          </a:p>
        </p:txBody>
      </p:sp>
    </p:spTree>
    <p:extLst>
      <p:ext uri="{BB962C8B-B14F-4D97-AF65-F5344CB8AC3E}">
        <p14:creationId xmlns:p14="http://schemas.microsoft.com/office/powerpoint/2010/main" val="3310085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662237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2237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191000" y="2843212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1300</a:t>
            </a:r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0x1900	8C20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04C0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0x1904	0C00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0680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solidFill>
                  <a:srgbClr val="008200"/>
                </a:solidFill>
                <a:latin typeface="Consolas" charset="0"/>
                <a:ea typeface="Consolas" charset="0"/>
                <a:cs typeface="Consolas" charset="0"/>
              </a:rPr>
              <a:t>0x1908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0x190C	1420</a:t>
            </a:r>
            <a:r>
              <a:rPr lang="en-US" altLang="ko-KR" sz="1800" b="0" dirty="0">
                <a:solidFill>
                  <a:srgbClr val="008200"/>
                </a:solidFill>
                <a:latin typeface="Consolas" charset="0"/>
                <a:ea typeface="Consolas" charset="0"/>
                <a:cs typeface="Consolas" charset="0"/>
              </a:rPr>
              <a:t>0642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1A00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3505200" y="3576637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0" y="2770187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20487" name="TextBox 18"/>
          <p:cNvSpPr txBox="1">
            <a:spLocks noChangeArrowheads="1"/>
          </p:cNvSpPr>
          <p:nvPr/>
        </p:nvSpPr>
        <p:spPr bwMode="auto">
          <a:xfrm>
            <a:off x="457200" y="2262187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4191000" y="2262187"/>
            <a:ext cx="20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7467600" y="1366837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20490" name="Text Box 85"/>
          <p:cNvSpPr txBox="1">
            <a:spLocks noChangeArrowheads="1"/>
          </p:cNvSpPr>
          <p:nvPr/>
        </p:nvSpPr>
        <p:spPr bwMode="auto">
          <a:xfrm>
            <a:off x="6629400" y="27384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0x0900</a:t>
            </a:r>
          </a:p>
        </p:txBody>
      </p:sp>
      <p:sp>
        <p:nvSpPr>
          <p:cNvPr id="20491" name="Text Box 85"/>
          <p:cNvSpPr txBox="1">
            <a:spLocks noChangeArrowheads="1"/>
          </p:cNvSpPr>
          <p:nvPr/>
        </p:nvSpPr>
        <p:spPr bwMode="auto">
          <a:xfrm>
            <a:off x="6553200" y="5754687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0xFFFF</a:t>
            </a:r>
          </a:p>
        </p:txBody>
      </p:sp>
      <p:sp>
        <p:nvSpPr>
          <p:cNvPr id="20492" name="Text Box 85"/>
          <p:cNvSpPr txBox="1">
            <a:spLocks noChangeArrowheads="1"/>
          </p:cNvSpPr>
          <p:nvPr/>
        </p:nvSpPr>
        <p:spPr bwMode="auto">
          <a:xfrm>
            <a:off x="6629400" y="19764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0x0300</a:t>
            </a:r>
          </a:p>
        </p:txBody>
      </p:sp>
      <p:sp>
        <p:nvSpPr>
          <p:cNvPr id="20493" name="Text Box 85"/>
          <p:cNvSpPr txBox="1">
            <a:spLocks noChangeArrowheads="1"/>
          </p:cNvSpPr>
          <p:nvPr/>
        </p:nvSpPr>
        <p:spPr bwMode="auto">
          <a:xfrm>
            <a:off x="6629400" y="12906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7381875" y="685800"/>
            <a:ext cx="10673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  <a:b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20495" name="Rectangle 20"/>
          <p:cNvSpPr>
            <a:spLocks noChangeArrowheads="1"/>
          </p:cNvSpPr>
          <p:nvPr/>
        </p:nvSpPr>
        <p:spPr bwMode="auto">
          <a:xfrm>
            <a:off x="7467600" y="2052637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629400" y="3652837"/>
            <a:ext cx="2286000" cy="2012950"/>
            <a:chOff x="6629400" y="3429000"/>
            <a:chExt cx="2286000" cy="2012950"/>
          </a:xfrm>
        </p:grpSpPr>
        <p:grpSp>
          <p:nvGrpSpPr>
            <p:cNvPr id="20498" name="Group 3"/>
            <p:cNvGrpSpPr>
              <a:grpSpLocks/>
            </p:cNvGrpSpPr>
            <p:nvPr/>
          </p:nvGrpSpPr>
          <p:grpSpPr bwMode="auto">
            <a:xfrm>
              <a:off x="7391400" y="3460750"/>
              <a:ext cx="1524000" cy="1981200"/>
              <a:chOff x="7391400" y="3460750"/>
              <a:chExt cx="1524000" cy="1981200"/>
            </a:xfrm>
          </p:grpSpPr>
          <p:sp>
            <p:nvSpPr>
              <p:cNvPr id="20502" name="Rectangle 20"/>
              <p:cNvSpPr>
                <a:spLocks noChangeArrowheads="1"/>
              </p:cNvSpPr>
              <p:nvPr/>
            </p:nvSpPr>
            <p:spPr bwMode="auto">
              <a:xfrm>
                <a:off x="7467600" y="3536950"/>
                <a:ext cx="1447800" cy="19050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Helvetica" panose="020B0604020202020204" pitchFamily="34" charset="0"/>
                </a:endParaRPr>
              </a:p>
            </p:txBody>
          </p:sp>
          <p:sp>
            <p:nvSpPr>
              <p:cNvPr id="20503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4208462"/>
                <a:ext cx="1447800" cy="119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 b="0">
                    <a:latin typeface="Consolas" charset="0"/>
                    <a:ea typeface="Consolas" charset="0"/>
                    <a:cs typeface="Consolas" charset="0"/>
                  </a:rPr>
                  <a:t>8C2004C0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0C000680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2021FFFF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14200642</a:t>
                </a:r>
              </a:p>
            </p:txBody>
          </p:sp>
          <p:sp>
            <p:nvSpPr>
              <p:cNvPr id="20504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3460750"/>
                <a:ext cx="14478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 b="0">
                    <a:latin typeface="Consolas" charset="0"/>
                    <a:ea typeface="Consolas" charset="0"/>
                    <a:cs typeface="Consolas" charset="0"/>
                  </a:rPr>
                  <a:t>00000020</a:t>
                </a:r>
              </a:p>
            </p:txBody>
          </p:sp>
        </p:grpSp>
        <p:sp>
          <p:nvSpPr>
            <p:cNvPr id="20499" name="Text Box 85"/>
            <p:cNvSpPr txBox="1">
              <a:spLocks noChangeArrowheads="1"/>
            </p:cNvSpPr>
            <p:nvPr/>
          </p:nvSpPr>
          <p:spPr bwMode="auto">
            <a:xfrm>
              <a:off x="6629400" y="3429000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0x1300</a:t>
              </a:r>
            </a:p>
          </p:txBody>
        </p:sp>
        <p:sp>
          <p:nvSpPr>
            <p:cNvPr id="20500" name="Text Box 85"/>
            <p:cNvSpPr txBox="1">
              <a:spLocks noChangeArrowheads="1"/>
            </p:cNvSpPr>
            <p:nvPr/>
          </p:nvSpPr>
          <p:spPr bwMode="auto">
            <a:xfrm>
              <a:off x="6629400" y="4236021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0x1900</a:t>
              </a:r>
            </a:p>
          </p:txBody>
        </p:sp>
        <p:sp>
          <p:nvSpPr>
            <p:cNvPr id="20501" name="AutoShape 4"/>
            <p:cNvSpPr>
              <a:spLocks noChangeArrowheads="1"/>
            </p:cNvSpPr>
            <p:nvPr/>
          </p:nvSpPr>
          <p:spPr bwMode="auto">
            <a:xfrm rot="1369641">
              <a:off x="6765925" y="3664386"/>
              <a:ext cx="549275" cy="601662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8600" y="5334000"/>
            <a:ext cx="726628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One of many possible translations!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Where does translation take place?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Compile time, Link/Load time, or Execution time?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endParaRPr lang="en-US" altLang="ko-KR" b="0" dirty="0">
              <a:latin typeface="Gill Sans" charset="0"/>
              <a:ea typeface="Gill Sans" charset="0"/>
              <a:cs typeface="Gill Sans" charset="0"/>
            </a:endParaRPr>
          </a:p>
          <a:p>
            <a:pPr marL="1200150" lvl="1" indent="-457200" eaLnBrk="1" hangingPunct="1">
              <a:buFont typeface="Arial"/>
              <a:buChar char="•"/>
              <a:defRPr/>
            </a:pPr>
            <a:endParaRPr lang="en-US" sz="28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96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Second copy of program from previous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10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1004" r="30392" b="658"/>
          <a:stretch>
            <a:fillRect/>
          </a:stretch>
        </p:blipFill>
        <p:spPr bwMode="auto">
          <a:xfrm>
            <a:off x="5810250" y="685800"/>
            <a:ext cx="3257550" cy="58674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>
                <a:ea typeface="굴림" charset="-127"/>
                <a:cs typeface="굴림" charset="-127"/>
              </a:rPr>
              <a:t>Multi-step Processing of a Program for Execution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6019800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Preparation of a program for execution involves components at: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Compile time (i.e., “</a:t>
            </a:r>
            <a:r>
              <a:rPr lang="en-US" altLang="ko-KR" dirty="0" err="1" smtClean="0"/>
              <a:t>gcc</a:t>
            </a:r>
            <a:r>
              <a:rPr lang="en-US" altLang="ko-KR" dirty="0" smtClean="0">
                <a:ea typeface="굴림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Link/Load time (UNIX “</a:t>
            </a:r>
            <a:r>
              <a:rPr lang="en-US" altLang="ko-KR" dirty="0" err="1" smtClean="0"/>
              <a:t>ld</a:t>
            </a:r>
            <a:r>
              <a:rPr lang="en-US" altLang="ko-KR" dirty="0" smtClean="0">
                <a:ea typeface="굴림" panose="020B0600000101010101" pitchFamily="34" charset="-127"/>
              </a:rPr>
              <a:t>” does link)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Execution time (e.g., dynamic libs)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Addresses can be bound to final values anywhere in this path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Depends on hardware support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Also depends on operating system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Dynamic Libraries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Linking postponed until execution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Small piece of code (i.e. the </a:t>
            </a:r>
            <a:r>
              <a:rPr lang="en-US" altLang="ko-KR" i="1" dirty="0" smtClean="0">
                <a:ea typeface="굴림" panose="020B0600000101010101" pitchFamily="34" charset="-127"/>
              </a:rPr>
              <a:t>stub)</a:t>
            </a:r>
            <a:r>
              <a:rPr lang="en-US" altLang="ko-KR" dirty="0" smtClean="0">
                <a:ea typeface="굴림" panose="020B0600000101010101" pitchFamily="34" charset="-127"/>
              </a:rPr>
              <a:t>, locates appropriate memory-resident library routine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Stub replaces itself with the address of the routine, and executes routine</a:t>
            </a:r>
          </a:p>
        </p:txBody>
      </p:sp>
    </p:spTree>
    <p:extLst>
      <p:ext uri="{BB962C8B-B14F-4D97-AF65-F5344CB8AC3E}">
        <p14:creationId xmlns:p14="http://schemas.microsoft.com/office/powerpoint/2010/main" val="4016004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558" y="190500"/>
            <a:ext cx="5334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</a:t>
            </a:r>
            <a:r>
              <a:rPr lang="en-US" altLang="ko-KR" dirty="0" err="1" smtClean="0">
                <a:ea typeface="굴림" panose="020B0600000101010101" pitchFamily="34" charset="-127"/>
              </a:rPr>
              <a:t>Uniprogramming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638800"/>
          </a:xfrm>
        </p:spPr>
        <p:txBody>
          <a:bodyPr>
            <a:noAutofit/>
          </a:bodyPr>
          <a:lstStyle/>
          <a:p>
            <a:r>
              <a:rPr lang="en-US" altLang="ko-KR" sz="2800" dirty="0" err="1" smtClean="0">
                <a:ea typeface="굴림" panose="020B0600000101010101" pitchFamily="34" charset="-127"/>
              </a:rPr>
              <a:t>Uniprogramming</a:t>
            </a:r>
            <a:r>
              <a:rPr lang="en-US" altLang="ko-KR" sz="2800" dirty="0" smtClean="0">
                <a:ea typeface="굴림" panose="020B0600000101010101" pitchFamily="34" charset="-127"/>
              </a:rPr>
              <a:t> (no Translation or Protection)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Application always runs at same place in physical memory since only one application at a time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Application can access any physical address</a:t>
            </a: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  <a:p>
            <a:pPr marL="457200" lvl="1" indent="0">
              <a:buNone/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Application given illusion of dedicated machine by giving it reality of a dedicated machine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38400" y="2514600"/>
            <a:ext cx="3248025" cy="2728913"/>
            <a:chOff x="1728" y="2112"/>
            <a:chExt cx="2046" cy="1719"/>
          </a:xfrm>
        </p:grpSpPr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2932" y="3600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27654" name="Text Box 7"/>
            <p:cNvSpPr txBox="1">
              <a:spLocks noChangeArrowheads="1"/>
            </p:cNvSpPr>
            <p:nvPr/>
          </p:nvSpPr>
          <p:spPr bwMode="auto">
            <a:xfrm>
              <a:off x="2932" y="2121"/>
              <a:ext cx="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grpSp>
          <p:nvGrpSpPr>
            <p:cNvPr id="27655" name="Group 11"/>
            <p:cNvGrpSpPr>
              <a:grpSpLocks/>
            </p:cNvGrpSpPr>
            <p:nvPr/>
          </p:nvGrpSpPr>
          <p:grpSpPr bwMode="auto">
            <a:xfrm>
              <a:off x="1728" y="2112"/>
              <a:ext cx="1104" cy="1680"/>
              <a:chOff x="2208" y="1968"/>
              <a:chExt cx="1104" cy="1680"/>
            </a:xfrm>
          </p:grpSpPr>
          <p:sp>
            <p:nvSpPr>
              <p:cNvPr id="61449" name="Rectangle 5"/>
              <p:cNvSpPr>
                <a:spLocks noChangeArrowheads="1"/>
              </p:cNvSpPr>
              <p:nvPr/>
            </p:nvSpPr>
            <p:spPr bwMode="auto">
              <a:xfrm>
                <a:off x="2208" y="1968"/>
                <a:ext cx="1104" cy="16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eaLnBrk="0" hangingPunct="0">
                  <a:defRPr/>
                </a:pPr>
                <a:endParaRPr 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58" name="Text Box 9"/>
              <p:cNvSpPr txBox="1">
                <a:spLocks noChangeArrowheads="1"/>
              </p:cNvSpPr>
              <p:nvPr/>
            </p:nvSpPr>
            <p:spPr bwMode="auto">
              <a:xfrm>
                <a:off x="2284" y="3312"/>
                <a:ext cx="7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Application</a:t>
                </a:r>
              </a:p>
            </p:txBody>
          </p:sp>
          <p:sp>
            <p:nvSpPr>
              <p:cNvPr id="27659" name="Text Box 10"/>
              <p:cNvSpPr txBox="1">
                <a:spLocks noChangeArrowheads="1"/>
              </p:cNvSpPr>
              <p:nvPr/>
            </p:nvSpPr>
            <p:spPr bwMode="auto">
              <a:xfrm>
                <a:off x="2324" y="2112"/>
                <a:ext cx="712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Operating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System</a:t>
                </a:r>
              </a:p>
            </p:txBody>
          </p:sp>
        </p:grpSp>
        <p:sp>
          <p:nvSpPr>
            <p:cNvPr id="27656" name="Text Box 12"/>
            <p:cNvSpPr txBox="1">
              <a:spLocks noChangeArrowheads="1"/>
            </p:cNvSpPr>
            <p:nvPr/>
          </p:nvSpPr>
          <p:spPr bwMode="auto">
            <a:xfrm rot="16200000">
              <a:off x="3123" y="2733"/>
              <a:ext cx="78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Valid 32-bit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</p:grpSp>
      <p:pic>
        <p:nvPicPr>
          <p:cNvPr id="27652" name="Picture 2" descr="ibm16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80" y="2565175"/>
            <a:ext cx="23598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605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Multiprogramming (primitive stage)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Multiprogramming without Translation or Protection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Must somehow prevent address overlap between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Loader/Linker: Adjust addresses while program loaded into memory (loads, stores, jumps)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Everything adjusted to memory location of program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Translation done by a linker-loader (relocation)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Common in early days (… till Windows 3.x, 95?)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With this solution, no protection: bugs in any program can cause other programs to crash or even the OS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14600" y="1524000"/>
            <a:ext cx="3248025" cy="2728913"/>
            <a:chOff x="1680" y="2256"/>
            <a:chExt cx="2046" cy="1719"/>
          </a:xfrm>
        </p:grpSpPr>
        <p:sp>
          <p:nvSpPr>
            <p:cNvPr id="29701" name="Text Box 4"/>
            <p:cNvSpPr txBox="1">
              <a:spLocks noChangeArrowheads="1"/>
            </p:cNvSpPr>
            <p:nvPr/>
          </p:nvSpPr>
          <p:spPr bwMode="auto">
            <a:xfrm>
              <a:off x="2884" y="3744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29702" name="Text Box 5"/>
            <p:cNvSpPr txBox="1">
              <a:spLocks noChangeArrowheads="1"/>
            </p:cNvSpPr>
            <p:nvPr/>
          </p:nvSpPr>
          <p:spPr bwMode="auto">
            <a:xfrm>
              <a:off x="2884" y="2265"/>
              <a:ext cx="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1680" y="2256"/>
              <a:ext cx="1104" cy="168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1707" y="3600"/>
              <a:ext cx="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796" y="2400"/>
              <a:ext cx="71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29706" name="Text Box 11"/>
            <p:cNvSpPr txBox="1">
              <a:spLocks noChangeArrowheads="1"/>
            </p:cNvSpPr>
            <p:nvPr/>
          </p:nvSpPr>
          <p:spPr bwMode="auto">
            <a:xfrm>
              <a:off x="1727" y="3120"/>
              <a:ext cx="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29707" name="Text Box 12"/>
            <p:cNvSpPr txBox="1">
              <a:spLocks noChangeArrowheads="1"/>
            </p:cNvSpPr>
            <p:nvPr/>
          </p:nvSpPr>
          <p:spPr bwMode="auto">
            <a:xfrm>
              <a:off x="2880" y="3102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490133"/>
            <a:ext cx="2133600" cy="25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66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839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Multiprogramming (Version with Protection)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5486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Can we protect programs from each other without translation?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18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Yes: use two special registers </a:t>
            </a:r>
            <a:r>
              <a:rPr lang="en-US" altLang="ko-KR" sz="2400" i="1" dirty="0" err="1" smtClean="0">
                <a:ea typeface="굴림" panose="020B0600000101010101" pitchFamily="34" charset="-127"/>
              </a:rPr>
              <a:t>BaseAddr</a:t>
            </a:r>
            <a:r>
              <a:rPr lang="en-US" altLang="ko-KR" sz="2400" dirty="0" smtClean="0">
                <a:ea typeface="굴림" panose="020B0600000101010101" pitchFamily="34" charset="-127"/>
              </a:rPr>
              <a:t> and </a:t>
            </a:r>
            <a:r>
              <a:rPr lang="en-US" altLang="ko-KR" sz="2400" i="1" dirty="0" err="1" smtClean="0">
                <a:ea typeface="굴림" panose="020B0600000101010101" pitchFamily="34" charset="-127"/>
              </a:rPr>
              <a:t>LimitAddr</a:t>
            </a:r>
            <a:r>
              <a:rPr lang="en-US" altLang="ko-KR" sz="2400" dirty="0" smtClean="0">
                <a:ea typeface="굴림" panose="020B0600000101010101" pitchFamily="34" charset="-127"/>
              </a:rPr>
              <a:t> to prevent user from straying outside designated area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Cause error if user tries to access an illegal address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During switch, kernel loads new base/limit from PCB (Process Control Block)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User not allowed to change base/limit registers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19200" y="1614488"/>
            <a:ext cx="7150100" cy="2728912"/>
            <a:chOff x="872" y="894"/>
            <a:chExt cx="4504" cy="1719"/>
          </a:xfrm>
        </p:grpSpPr>
        <p:sp>
          <p:nvSpPr>
            <p:cNvPr id="31748" name="Text Box 7"/>
            <p:cNvSpPr txBox="1">
              <a:spLocks noChangeArrowheads="1"/>
            </p:cNvSpPr>
            <p:nvPr/>
          </p:nvSpPr>
          <p:spPr bwMode="auto">
            <a:xfrm>
              <a:off x="2076" y="2382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31749" name="Text Box 8"/>
            <p:cNvSpPr txBox="1">
              <a:spLocks noChangeArrowheads="1"/>
            </p:cNvSpPr>
            <p:nvPr/>
          </p:nvSpPr>
          <p:spPr bwMode="auto">
            <a:xfrm>
              <a:off x="2076" y="903"/>
              <a:ext cx="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31750" name="Rectangle 9"/>
            <p:cNvSpPr>
              <a:spLocks noChangeArrowheads="1"/>
            </p:cNvSpPr>
            <p:nvPr/>
          </p:nvSpPr>
          <p:spPr bwMode="auto">
            <a:xfrm>
              <a:off x="872" y="894"/>
              <a:ext cx="1104" cy="168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51" name="Text Box 10"/>
            <p:cNvSpPr txBox="1">
              <a:spLocks noChangeArrowheads="1"/>
            </p:cNvSpPr>
            <p:nvPr/>
          </p:nvSpPr>
          <p:spPr bwMode="auto">
            <a:xfrm>
              <a:off x="899" y="2238"/>
              <a:ext cx="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31752" name="Text Box 11"/>
            <p:cNvSpPr txBox="1">
              <a:spLocks noChangeArrowheads="1"/>
            </p:cNvSpPr>
            <p:nvPr/>
          </p:nvSpPr>
          <p:spPr bwMode="auto">
            <a:xfrm>
              <a:off x="988" y="1038"/>
              <a:ext cx="71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31753" name="Text Box 12"/>
            <p:cNvSpPr txBox="1">
              <a:spLocks noChangeArrowheads="1"/>
            </p:cNvSpPr>
            <p:nvPr/>
          </p:nvSpPr>
          <p:spPr bwMode="auto">
            <a:xfrm>
              <a:off x="919" y="1758"/>
              <a:ext cx="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2072" y="1740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  <p:sp>
          <p:nvSpPr>
            <p:cNvPr id="31755" name="Rectangle 14"/>
            <p:cNvSpPr>
              <a:spLocks noChangeArrowheads="1"/>
            </p:cNvSpPr>
            <p:nvPr/>
          </p:nvSpPr>
          <p:spPr bwMode="auto">
            <a:xfrm>
              <a:off x="3752" y="1668"/>
              <a:ext cx="1624" cy="2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BaseAddr=0x20000</a:t>
              </a:r>
            </a:p>
          </p:txBody>
        </p:sp>
        <p:sp>
          <p:nvSpPr>
            <p:cNvPr id="31756" name="Line 16"/>
            <p:cNvSpPr>
              <a:spLocks noChangeShapeType="1"/>
            </p:cNvSpPr>
            <p:nvPr/>
          </p:nvSpPr>
          <p:spPr bwMode="auto">
            <a:xfrm flipH="1">
              <a:off x="3080" y="180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57" name="Rectangle 15"/>
            <p:cNvSpPr>
              <a:spLocks noChangeArrowheads="1"/>
            </p:cNvSpPr>
            <p:nvPr/>
          </p:nvSpPr>
          <p:spPr bwMode="auto">
            <a:xfrm>
              <a:off x="3752" y="1326"/>
              <a:ext cx="1624" cy="2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LimitAddr=0x10000</a:t>
              </a:r>
            </a:p>
          </p:txBody>
        </p:sp>
        <p:sp>
          <p:nvSpPr>
            <p:cNvPr id="31758" name="Line 17"/>
            <p:cNvSpPr>
              <a:spLocks noChangeShapeType="1"/>
            </p:cNvSpPr>
            <p:nvPr/>
          </p:nvSpPr>
          <p:spPr bwMode="auto">
            <a:xfrm flipH="1">
              <a:off x="3080" y="1470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211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General Address translation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839200" cy="449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Recall: Address Space: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All the addresses and state a process can touch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Each process and kernel has different address space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Consequently, two views of memory: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View from the CPU (what program sees, virtual memory)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View from memory (physical memory)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solidFill>
                  <a:srgbClr val="FF0000"/>
                </a:solidFill>
                <a:ea typeface="굴림" panose="020B0600000101010101" pitchFamily="34" charset="-127"/>
              </a:rPr>
              <a:t>Translation box (MMU) converts between the two views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srgbClr val="FF0000"/>
                </a:solidFill>
                <a:ea typeface="굴림" panose="020B0600000101010101" pitchFamily="34" charset="-127"/>
              </a:rPr>
              <a:t>Translation </a:t>
            </a:r>
            <a:r>
              <a:rPr lang="en-US" altLang="ko-KR" sz="2800" dirty="0" smtClean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 much </a:t>
            </a:r>
            <a:r>
              <a:rPr lang="en-US" altLang="ko-KR" sz="2800" dirty="0" smtClean="0">
                <a:solidFill>
                  <a:srgbClr val="FF0000"/>
                </a:solidFill>
                <a:ea typeface="굴림" panose="020B0600000101010101" pitchFamily="34" charset="-127"/>
              </a:rPr>
              <a:t>easier to implement protection!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If task A cannot even gain access to task B’s data, no way for A to adversely affect B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With translation, every program can be linked/loaded into same region of user address space</a:t>
            </a:r>
          </a:p>
        </p:txBody>
      </p:sp>
      <p:grpSp>
        <p:nvGrpSpPr>
          <p:cNvPr id="25603" name="Group 18"/>
          <p:cNvGrpSpPr>
            <a:grpSpLocks/>
          </p:cNvGrpSpPr>
          <p:nvPr/>
        </p:nvGrpSpPr>
        <p:grpSpPr bwMode="auto">
          <a:xfrm>
            <a:off x="1603375" y="609600"/>
            <a:ext cx="5788025" cy="1586238"/>
            <a:chOff x="698" y="409"/>
            <a:chExt cx="4263" cy="1155"/>
          </a:xfrm>
        </p:grpSpPr>
        <p:pic>
          <p:nvPicPr>
            <p:cNvPr id="25604" name="Picture 6" descr="memo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55559">
              <a:off x="3921" y="447"/>
              <a:ext cx="1008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5" name="Group 7"/>
            <p:cNvGrpSpPr>
              <a:grpSpLocks/>
            </p:cNvGrpSpPr>
            <p:nvPr/>
          </p:nvGrpSpPr>
          <p:grpSpPr bwMode="auto">
            <a:xfrm>
              <a:off x="698" y="409"/>
              <a:ext cx="3478" cy="779"/>
              <a:chOff x="890" y="2185"/>
              <a:chExt cx="3478" cy="779"/>
            </a:xfrm>
          </p:grpSpPr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3283" y="2213"/>
                <a:ext cx="842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Physical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auto">
              <a:xfrm>
                <a:off x="890" y="2334"/>
                <a:ext cx="671" cy="6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 flipV="1">
                <a:off x="1561" y="2670"/>
                <a:ext cx="926" cy="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/>
            </p:nvSpPr>
            <p:spPr bwMode="auto">
              <a:xfrm>
                <a:off x="2487" y="2376"/>
                <a:ext cx="805" cy="5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MMU</a:t>
                </a:r>
              </a:p>
            </p:txBody>
          </p:sp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>
                <a:off x="3292" y="2670"/>
                <a:ext cx="10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3" name="Text Box 13"/>
              <p:cNvSpPr txBox="1">
                <a:spLocks noChangeArrowheads="1"/>
              </p:cNvSpPr>
              <p:nvPr/>
            </p:nvSpPr>
            <p:spPr bwMode="auto">
              <a:xfrm>
                <a:off x="1505" y="2185"/>
                <a:ext cx="842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</p:grpSp>
        <p:sp>
          <p:nvSpPr>
            <p:cNvPr id="25606" name="Freeform 14"/>
            <p:cNvSpPr>
              <a:spLocks/>
            </p:cNvSpPr>
            <p:nvPr/>
          </p:nvSpPr>
          <p:spPr bwMode="auto">
            <a:xfrm>
              <a:off x="1313" y="1019"/>
              <a:ext cx="2959" cy="325"/>
            </a:xfrm>
            <a:custGeom>
              <a:avLst/>
              <a:gdLst>
                <a:gd name="T0" fmla="*/ 0 w 2736"/>
                <a:gd name="T1" fmla="*/ 2 h 392"/>
                <a:gd name="T2" fmla="*/ 3809 w 2736"/>
                <a:gd name="T3" fmla="*/ 2 h 392"/>
                <a:gd name="T4" fmla="*/ 15248 w 2736"/>
                <a:gd name="T5" fmla="*/ 2 h 392"/>
                <a:gd name="T6" fmla="*/ 21733 w 273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6"/>
                <a:gd name="T13" fmla="*/ 0 h 392"/>
                <a:gd name="T14" fmla="*/ 2736 w 273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6" h="392">
                  <a:moveTo>
                    <a:pt x="0" y="48"/>
                  </a:moveTo>
                  <a:cubicBezTo>
                    <a:pt x="80" y="168"/>
                    <a:pt x="160" y="288"/>
                    <a:pt x="480" y="336"/>
                  </a:cubicBezTo>
                  <a:cubicBezTo>
                    <a:pt x="800" y="384"/>
                    <a:pt x="1544" y="392"/>
                    <a:pt x="1920" y="336"/>
                  </a:cubicBezTo>
                  <a:cubicBezTo>
                    <a:pt x="2296" y="280"/>
                    <a:pt x="2516" y="140"/>
                    <a:pt x="273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7" name="Text Box 15"/>
            <p:cNvSpPr txBox="1">
              <a:spLocks noChangeArrowheads="1"/>
            </p:cNvSpPr>
            <p:nvPr/>
          </p:nvSpPr>
          <p:spPr bwMode="auto">
            <a:xfrm>
              <a:off x="1511" y="1297"/>
              <a:ext cx="19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 dirty="0" err="1">
                  <a:latin typeface="Gill Sans" charset="0"/>
                  <a:ea typeface="Gill Sans" charset="0"/>
                  <a:cs typeface="Gill Sans" charset="0"/>
                </a:rPr>
                <a:t>Untranslated</a:t>
              </a:r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 read or write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641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Starvation </a:t>
            </a:r>
            <a:r>
              <a:rPr lang="en-US" altLang="ko-KR" dirty="0">
                <a:ea typeface="굴림" panose="020B0600000101010101" pitchFamily="34" charset="-127"/>
              </a:rPr>
              <a:t>vs Deadlock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59763" cy="61833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Starvation: thread waits indefinitely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Example, low-priority thread waiting for resources constantly in use by high-priority threads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Deadlock: circular waiting for resources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A owns Res 1 and is waiting for Res 2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Thread B owns Res 2 and is waiting for Res </a:t>
            </a:r>
            <a:r>
              <a:rPr lang="en-US" altLang="ko-KR" dirty="0" smtClean="0">
                <a:ea typeface="굴림" panose="020B0600000101010101" pitchFamily="34" charset="-127"/>
              </a:rPr>
              <a:t>1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Starvation but not vice versa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Starvation can end (but doesn’t have to)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Deadlock can’t end without external intervention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518170" name="Group 26"/>
          <p:cNvGrpSpPr>
            <a:grpSpLocks/>
          </p:cNvGrpSpPr>
          <p:nvPr/>
        </p:nvGrpSpPr>
        <p:grpSpPr bwMode="auto">
          <a:xfrm>
            <a:off x="2154325" y="2660650"/>
            <a:ext cx="4378150" cy="2749550"/>
            <a:chOff x="1441" y="1743"/>
            <a:chExt cx="2535" cy="1657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2</a:t>
              </a:r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1</a:t>
              </a: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5614" name="AutoShape 10"/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5" name="AutoShape 11"/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6" name="AutoShape 12"/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7" name="AutoShape 13"/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8" name="Text Box 14"/>
            <p:cNvSpPr txBox="1">
              <a:spLocks noChangeArrowheads="1"/>
            </p:cNvSpPr>
            <p:nvPr/>
          </p:nvSpPr>
          <p:spPr bwMode="auto">
            <a:xfrm>
              <a:off x="3412" y="1895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1598" y="2851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20" name="Text Box 18"/>
            <p:cNvSpPr txBox="1">
              <a:spLocks noChangeArrowheads="1"/>
            </p:cNvSpPr>
            <p:nvPr/>
          </p:nvSpPr>
          <p:spPr bwMode="auto">
            <a:xfrm>
              <a:off x="3422" y="2759"/>
              <a:ext cx="554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>
              <a:off x="1441" y="1998"/>
              <a:ext cx="554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  <p:grpSp>
        <p:nvGrpSpPr>
          <p:cNvPr id="25605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25606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607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608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609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0"/>
            <a:ext cx="208121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Base and Bounds (was from CRAY-1)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9062" y="3219226"/>
            <a:ext cx="8872537" cy="348637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 smtClean="0"/>
              <a:t>Could use base/bounds for </a:t>
            </a:r>
            <a:r>
              <a:rPr lang="en-US" altLang="ko-KR" sz="2800" dirty="0" smtClean="0">
                <a:solidFill>
                  <a:schemeClr val="hlink"/>
                </a:solidFill>
              </a:rPr>
              <a:t>dynamic address translation</a:t>
            </a:r>
            <a:r>
              <a:rPr lang="en-US" altLang="ko-KR" sz="2800" dirty="0" smtClean="0"/>
              <a:t> – translation happens at execution: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/>
              <a:t>Alter address of every load/store by adding “base”</a:t>
            </a:r>
          </a:p>
          <a:p>
            <a:pPr lvl="1">
              <a:spcBef>
                <a:spcPct val="25000"/>
              </a:spcBef>
            </a:pPr>
            <a:r>
              <a:rPr lang="en-US" altLang="ko-KR" sz="2400" dirty="0" smtClean="0"/>
              <a:t>Generate error if address bigger than limit</a:t>
            </a:r>
          </a:p>
          <a:p>
            <a:pPr>
              <a:spcBef>
                <a:spcPct val="25000"/>
              </a:spcBef>
            </a:pPr>
            <a:r>
              <a:rPr lang="en-US" altLang="ko-KR" sz="2800" dirty="0"/>
              <a:t>G</a:t>
            </a:r>
            <a:r>
              <a:rPr lang="en-US" altLang="ko-KR" sz="2800" dirty="0" smtClean="0"/>
              <a:t>ives program the illusion that it is running on its own dedicated machine, with memory starting at 0</a:t>
            </a:r>
          </a:p>
          <a:p>
            <a:pPr lvl="1">
              <a:spcBef>
                <a:spcPct val="25000"/>
              </a:spcBef>
            </a:pPr>
            <a:r>
              <a:rPr lang="en-US" altLang="ko-KR" sz="2400" dirty="0" smtClean="0"/>
              <a:t>Program gets continuous region of memory</a:t>
            </a:r>
          </a:p>
          <a:p>
            <a:pPr lvl="1">
              <a:spcBef>
                <a:spcPct val="25000"/>
              </a:spcBef>
            </a:pPr>
            <a:r>
              <a:rPr lang="en-US" altLang="ko-KR" sz="2400" dirty="0" smtClean="0"/>
              <a:t>Addresses within program do not have to be relocated when program placed in different region of DRAM</a:t>
            </a:r>
          </a:p>
        </p:txBody>
      </p:sp>
      <p:grpSp>
        <p:nvGrpSpPr>
          <p:cNvPr id="33795" name="Group 34"/>
          <p:cNvGrpSpPr>
            <a:grpSpLocks/>
          </p:cNvGrpSpPr>
          <p:nvPr/>
        </p:nvGrpSpPr>
        <p:grpSpPr bwMode="auto">
          <a:xfrm>
            <a:off x="228600" y="608013"/>
            <a:ext cx="6705600" cy="2516188"/>
            <a:chOff x="720" y="409"/>
            <a:chExt cx="4224" cy="1585"/>
          </a:xfrm>
        </p:grpSpPr>
        <p:sp>
          <p:nvSpPr>
            <p:cNvPr id="33797" name="Rectangle 7"/>
            <p:cNvSpPr>
              <a:spLocks noChangeArrowheads="1"/>
            </p:cNvSpPr>
            <p:nvPr/>
          </p:nvSpPr>
          <p:spPr bwMode="auto">
            <a:xfrm>
              <a:off x="4268" y="923"/>
              <a:ext cx="676" cy="338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DRAM</a:t>
              </a:r>
            </a:p>
          </p:txBody>
        </p:sp>
        <p:sp>
          <p:nvSpPr>
            <p:cNvPr id="33798" name="Line 12"/>
            <p:cNvSpPr>
              <a:spLocks noChangeShapeType="1"/>
            </p:cNvSpPr>
            <p:nvPr/>
          </p:nvSpPr>
          <p:spPr bwMode="auto">
            <a:xfrm>
              <a:off x="1396" y="1104"/>
              <a:ext cx="160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799" name="Oval 9"/>
            <p:cNvSpPr>
              <a:spLocks noChangeArrowheads="1"/>
            </p:cNvSpPr>
            <p:nvPr/>
          </p:nvSpPr>
          <p:spPr bwMode="auto">
            <a:xfrm>
              <a:off x="2296" y="1310"/>
              <a:ext cx="385" cy="408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solidFill>
                  <a:srgbClr val="00FF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0" name="Text Box 10"/>
            <p:cNvSpPr txBox="1">
              <a:spLocks noChangeArrowheads="1"/>
            </p:cNvSpPr>
            <p:nvPr/>
          </p:nvSpPr>
          <p:spPr bwMode="auto">
            <a:xfrm>
              <a:off x="2276" y="1274"/>
              <a:ext cx="38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4000" b="0">
                  <a:latin typeface="Gill Sans" charset="0"/>
                  <a:ea typeface="Gill Sans" charset="0"/>
                  <a:cs typeface="Gill Sans" charset="0"/>
                </a:rPr>
                <a:t>&lt;</a:t>
              </a:r>
              <a:r>
                <a:rPr lang="en-US" altLang="ko-KR" sz="2800" b="0">
                  <a:latin typeface="Gill Sans" charset="0"/>
                  <a:ea typeface="Gill Sans" charset="0"/>
                  <a:cs typeface="Gill Sans" charset="0"/>
                </a:rPr>
                <a:t>?</a:t>
              </a:r>
              <a:endParaRPr lang="en-US" altLang="ko-KR" sz="4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3801" name="Group 13"/>
            <p:cNvGrpSpPr>
              <a:grpSpLocks/>
            </p:cNvGrpSpPr>
            <p:nvPr/>
          </p:nvGrpSpPr>
          <p:grpSpPr bwMode="auto">
            <a:xfrm>
              <a:off x="3001" y="842"/>
              <a:ext cx="386" cy="458"/>
              <a:chOff x="2304" y="992"/>
              <a:chExt cx="528" cy="592"/>
            </a:xfrm>
          </p:grpSpPr>
          <p:sp>
            <p:nvSpPr>
              <p:cNvPr id="33813" name="Oval 14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528" cy="528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ko-KR" altLang="en-US" sz="1800" b="0">
                  <a:solidFill>
                    <a:srgbClr val="00FFFF"/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3814" name="Text Box 15"/>
              <p:cNvSpPr txBox="1">
                <a:spLocks noChangeArrowheads="1"/>
              </p:cNvSpPr>
              <p:nvPr/>
            </p:nvSpPr>
            <p:spPr bwMode="auto">
              <a:xfrm>
                <a:off x="2380" y="992"/>
                <a:ext cx="416" cy="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4000" b="0">
                    <a:latin typeface="Gill Sans" charset="0"/>
                    <a:ea typeface="Gill Sans" charset="0"/>
                    <a:cs typeface="Gill Sans" charset="0"/>
                  </a:rPr>
                  <a:t>+</a:t>
                </a:r>
              </a:p>
            </p:txBody>
          </p:sp>
        </p:grpSp>
        <p:sp>
          <p:nvSpPr>
            <p:cNvPr id="33802" name="Line 19"/>
            <p:cNvSpPr>
              <a:spLocks noChangeShapeType="1"/>
            </p:cNvSpPr>
            <p:nvPr/>
          </p:nvSpPr>
          <p:spPr bwMode="auto">
            <a:xfrm>
              <a:off x="3212" y="669"/>
              <a:ext cx="0" cy="2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3" name="Text Box 20"/>
            <p:cNvSpPr txBox="1">
              <a:spLocks noChangeArrowheads="1"/>
            </p:cNvSpPr>
            <p:nvPr/>
          </p:nvSpPr>
          <p:spPr bwMode="auto">
            <a:xfrm>
              <a:off x="2938" y="409"/>
              <a:ext cx="47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Base</a:t>
              </a:r>
            </a:p>
          </p:txBody>
        </p:sp>
        <p:sp>
          <p:nvSpPr>
            <p:cNvPr id="33804" name="Text Box 21"/>
            <p:cNvSpPr txBox="1">
              <a:spLocks noChangeArrowheads="1"/>
            </p:cNvSpPr>
            <p:nvPr/>
          </p:nvSpPr>
          <p:spPr bwMode="auto">
            <a:xfrm>
              <a:off x="1239" y="1274"/>
              <a:ext cx="634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b="0" dirty="0" smtClean="0">
                  <a:latin typeface="Gill Sans" charset="0"/>
                  <a:ea typeface="Gill Sans" charset="0"/>
                  <a:cs typeface="Gill Sans" charset="0"/>
                </a:rPr>
                <a:t>Bound</a:t>
              </a:r>
            </a:p>
            <a:p>
              <a:r>
                <a:rPr lang="en-US" altLang="ko-KR" b="0" dirty="0" smtClean="0">
                  <a:latin typeface="Gill Sans" charset="0"/>
                  <a:ea typeface="Gill Sans" charset="0"/>
                  <a:cs typeface="Gill Sans" charset="0"/>
                </a:rPr>
                <a:t>(Limit)</a:t>
              </a:r>
              <a:endParaRPr lang="en-US" altLang="ko-KR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5" name="Line 22"/>
            <p:cNvSpPr>
              <a:spLocks noChangeShapeType="1"/>
            </p:cNvSpPr>
            <p:nvPr/>
          </p:nvSpPr>
          <p:spPr bwMode="auto">
            <a:xfrm>
              <a:off x="1945" y="1520"/>
              <a:ext cx="3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6" name="Line 23"/>
            <p:cNvSpPr>
              <a:spLocks noChangeShapeType="1"/>
            </p:cNvSpPr>
            <p:nvPr/>
          </p:nvSpPr>
          <p:spPr bwMode="auto">
            <a:xfrm>
              <a:off x="2494" y="1099"/>
              <a:ext cx="0" cy="21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7" name="Line 24"/>
            <p:cNvSpPr>
              <a:spLocks noChangeShapeType="1"/>
            </p:cNvSpPr>
            <p:nvPr/>
          </p:nvSpPr>
          <p:spPr bwMode="auto">
            <a:xfrm>
              <a:off x="3381" y="1099"/>
              <a:ext cx="88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8" name="Rectangle 25"/>
            <p:cNvSpPr>
              <a:spLocks noChangeArrowheads="1"/>
            </p:cNvSpPr>
            <p:nvPr/>
          </p:nvSpPr>
          <p:spPr bwMode="auto">
            <a:xfrm>
              <a:off x="720" y="923"/>
              <a:ext cx="676" cy="338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CPU</a:t>
              </a:r>
            </a:p>
          </p:txBody>
        </p:sp>
        <p:sp>
          <p:nvSpPr>
            <p:cNvPr id="33809" name="Text Box 26"/>
            <p:cNvSpPr txBox="1">
              <a:spLocks noChangeArrowheads="1"/>
            </p:cNvSpPr>
            <p:nvPr/>
          </p:nvSpPr>
          <p:spPr bwMode="auto">
            <a:xfrm>
              <a:off x="1387" y="554"/>
              <a:ext cx="75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  <p:sp>
          <p:nvSpPr>
            <p:cNvPr id="33810" name="Text Box 27"/>
            <p:cNvSpPr txBox="1">
              <a:spLocks noChangeArrowheads="1"/>
            </p:cNvSpPr>
            <p:nvPr/>
          </p:nvSpPr>
          <p:spPr bwMode="auto">
            <a:xfrm>
              <a:off x="3414" y="1176"/>
              <a:ext cx="75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  <p:sp>
          <p:nvSpPr>
            <p:cNvPr id="33811" name="Text Box 31"/>
            <p:cNvSpPr txBox="1">
              <a:spLocks noChangeArrowheads="1"/>
            </p:cNvSpPr>
            <p:nvPr/>
          </p:nvSpPr>
          <p:spPr bwMode="auto">
            <a:xfrm>
              <a:off x="2904" y="1705"/>
              <a:ext cx="93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No: Error!</a:t>
              </a:r>
            </a:p>
          </p:txBody>
        </p:sp>
        <p:sp>
          <p:nvSpPr>
            <p:cNvPr id="33812" name="Freeform 32"/>
            <p:cNvSpPr>
              <a:spLocks/>
            </p:cNvSpPr>
            <p:nvPr/>
          </p:nvSpPr>
          <p:spPr bwMode="auto">
            <a:xfrm>
              <a:off x="2491" y="1730"/>
              <a:ext cx="409" cy="136"/>
            </a:xfrm>
            <a:custGeom>
              <a:avLst/>
              <a:gdLst>
                <a:gd name="T0" fmla="*/ 0 w 432"/>
                <a:gd name="T1" fmla="*/ 0 h 144"/>
                <a:gd name="T2" fmla="*/ 0 w 432"/>
                <a:gd name="T3" fmla="*/ 26 h 144"/>
                <a:gd name="T4" fmla="*/ 83 w 432"/>
                <a:gd name="T5" fmla="*/ 26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0" y="0"/>
                  </a:moveTo>
                  <a:lnTo>
                    <a:pt x="0" y="144"/>
                  </a:lnTo>
                  <a:lnTo>
                    <a:pt x="432" y="144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8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0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sz="2800" dirty="0" smtClean="0">
                <a:ea typeface="굴림" panose="020B0600000101010101" pitchFamily="34" charset="-127"/>
              </a:rPr>
              <a:t>Issues with Simple B&amp;B Method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971800"/>
            <a:ext cx="86868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800" dirty="0" smtClean="0">
                <a:ea typeface="굴림" panose="020B0600000101010101" pitchFamily="34" charset="-127"/>
              </a:rPr>
              <a:t>Fragmentation problem over time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Not every process is same size </a:t>
            </a:r>
            <a:r>
              <a:rPr lang="en-US" altLang="ko-KR" sz="2400" dirty="0" smtClean="0">
                <a:latin typeface="Wingdings"/>
                <a:ea typeface="Wingdings"/>
                <a:cs typeface="Wingdings"/>
                <a:sym typeface="Symbol" panose="05050102010706020507" pitchFamily="18" charset="2"/>
              </a:rPr>
              <a:t></a:t>
            </a:r>
            <a:r>
              <a:rPr lang="en-US" altLang="ko-KR" sz="2400" dirty="0" smtClean="0">
                <a:ea typeface="굴림" panose="020B0600000101010101" pitchFamily="34" charset="-127"/>
                <a:sym typeface="Wingdings"/>
              </a:rPr>
              <a:t> </a:t>
            </a:r>
            <a:r>
              <a:rPr lang="en-US" altLang="ko-KR" sz="2400" dirty="0" smtClean="0">
                <a:ea typeface="굴림" panose="020B0600000101010101" pitchFamily="34" charset="-127"/>
              </a:rPr>
              <a:t>memory becomes fragmented over time</a:t>
            </a:r>
          </a:p>
          <a:p>
            <a:r>
              <a:rPr lang="en-US" altLang="ko-KR" sz="2800" dirty="0" smtClean="0">
                <a:ea typeface="굴림" panose="020B0600000101010101" pitchFamily="34" charset="-127"/>
              </a:rPr>
              <a:t>Missing support for sparse address space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Would like to have multiple chunks/program (Code, Data, Stack, Heap, </a:t>
            </a:r>
            <a:r>
              <a:rPr lang="en-US" altLang="ko-KR" sz="2400" dirty="0" err="1" smtClean="0">
                <a:ea typeface="굴림" panose="020B0600000101010101" pitchFamily="34" charset="-127"/>
              </a:rPr>
              <a:t>etc</a:t>
            </a:r>
            <a:r>
              <a:rPr lang="en-US" altLang="ko-KR" sz="2400" dirty="0" smtClean="0">
                <a:ea typeface="굴림" panose="020B0600000101010101" pitchFamily="34" charset="-127"/>
              </a:rPr>
              <a:t>)</a:t>
            </a:r>
          </a:p>
          <a:p>
            <a:r>
              <a:rPr lang="en-US" altLang="ko-KR" sz="2800" dirty="0" smtClean="0">
                <a:ea typeface="굴림" panose="020B0600000101010101" pitchFamily="34" charset="-127"/>
              </a:rPr>
              <a:t>Hard to do inter-process sharing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Want to share code segments when possible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Want to share memory between processes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Helped by providing multiple segments per process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295400" y="762000"/>
            <a:ext cx="1143000" cy="2133600"/>
          </a:xfrm>
          <a:prstGeom prst="rect">
            <a:avLst/>
          </a:prstGeom>
          <a:solidFill>
            <a:srgbClr val="C0D2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solidFill>
                <a:srgbClr val="FF66CC"/>
              </a:solidFill>
              <a:ea typeface="굴림" panose="020B0600000101010101" pitchFamily="34" charset="-127"/>
            </a:endParaRPr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1295400" y="11255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1295400" y="15367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1295400" y="24685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1346200" y="76200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6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1295400" y="12065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5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1295400" y="18891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2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1295400" y="24860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OS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14600" y="762000"/>
            <a:ext cx="1752600" cy="2133600"/>
            <a:chOff x="2514600" y="914400"/>
            <a:chExt cx="1752600" cy="2133600"/>
          </a:xfrm>
        </p:grpSpPr>
        <p:sp>
          <p:nvSpPr>
            <p:cNvPr id="35881" name="Rectangle 12"/>
            <p:cNvSpPr>
              <a:spLocks noChangeArrowheads="1"/>
            </p:cNvSpPr>
            <p:nvPr/>
          </p:nvSpPr>
          <p:spPr bwMode="auto">
            <a:xfrm>
              <a:off x="31242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82" name="Line 13"/>
            <p:cNvSpPr>
              <a:spLocks noChangeShapeType="1"/>
            </p:cNvSpPr>
            <p:nvPr/>
          </p:nvSpPr>
          <p:spPr bwMode="auto">
            <a:xfrm>
              <a:off x="31242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Line 14"/>
            <p:cNvSpPr>
              <a:spLocks noChangeShapeType="1"/>
            </p:cNvSpPr>
            <p:nvPr/>
          </p:nvSpPr>
          <p:spPr bwMode="auto">
            <a:xfrm>
              <a:off x="31242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Line 15"/>
            <p:cNvSpPr>
              <a:spLocks noChangeShapeType="1"/>
            </p:cNvSpPr>
            <p:nvPr/>
          </p:nvSpPr>
          <p:spPr bwMode="auto">
            <a:xfrm>
              <a:off x="31242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5" name="Text Box 16"/>
            <p:cNvSpPr txBox="1">
              <a:spLocks noChangeArrowheads="1"/>
            </p:cNvSpPr>
            <p:nvPr/>
          </p:nvSpPr>
          <p:spPr bwMode="auto">
            <a:xfrm>
              <a:off x="3173413" y="914400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5886" name="Text Box 17"/>
            <p:cNvSpPr txBox="1">
              <a:spLocks noChangeArrowheads="1"/>
            </p:cNvSpPr>
            <p:nvPr/>
          </p:nvSpPr>
          <p:spPr bwMode="auto">
            <a:xfrm>
              <a:off x="3124200" y="13589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5887" name="Text Box 18"/>
            <p:cNvSpPr txBox="1">
              <a:spLocks noChangeArrowheads="1"/>
            </p:cNvSpPr>
            <p:nvPr/>
          </p:nvSpPr>
          <p:spPr bwMode="auto">
            <a:xfrm>
              <a:off x="3162300" y="26670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5888" name="Rectangle 34"/>
            <p:cNvSpPr>
              <a:spLocks noChangeArrowheads="1"/>
            </p:cNvSpPr>
            <p:nvPr/>
          </p:nvSpPr>
          <p:spPr bwMode="auto">
            <a:xfrm>
              <a:off x="3124200" y="1676400"/>
              <a:ext cx="1143000" cy="990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89" name="AutoShape 40"/>
            <p:cNvSpPr>
              <a:spLocks noChangeArrowheads="1"/>
            </p:cNvSpPr>
            <p:nvPr/>
          </p:nvSpPr>
          <p:spPr bwMode="auto">
            <a:xfrm>
              <a:off x="25146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43400" y="762000"/>
            <a:ext cx="1752600" cy="2133600"/>
            <a:chOff x="4343400" y="914400"/>
            <a:chExt cx="1752600" cy="2133600"/>
          </a:xfrm>
        </p:grpSpPr>
        <p:sp>
          <p:nvSpPr>
            <p:cNvPr id="35871" name="Rectangle 19"/>
            <p:cNvSpPr>
              <a:spLocks noChangeArrowheads="1"/>
            </p:cNvSpPr>
            <p:nvPr/>
          </p:nvSpPr>
          <p:spPr bwMode="auto">
            <a:xfrm>
              <a:off x="49530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>
              <a:off x="49530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" name="Line 21"/>
            <p:cNvSpPr>
              <a:spLocks noChangeShapeType="1"/>
            </p:cNvSpPr>
            <p:nvPr/>
          </p:nvSpPr>
          <p:spPr bwMode="auto">
            <a:xfrm>
              <a:off x="49530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Line 22"/>
            <p:cNvSpPr>
              <a:spLocks noChangeShapeType="1"/>
            </p:cNvSpPr>
            <p:nvPr/>
          </p:nvSpPr>
          <p:spPr bwMode="auto">
            <a:xfrm>
              <a:off x="49530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Text Box 23"/>
            <p:cNvSpPr txBox="1">
              <a:spLocks noChangeArrowheads="1"/>
            </p:cNvSpPr>
            <p:nvPr/>
          </p:nvSpPr>
          <p:spPr bwMode="auto">
            <a:xfrm>
              <a:off x="5003800" y="914400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5876" name="Text Box 24"/>
            <p:cNvSpPr txBox="1">
              <a:spLocks noChangeArrowheads="1"/>
            </p:cNvSpPr>
            <p:nvPr/>
          </p:nvSpPr>
          <p:spPr bwMode="auto">
            <a:xfrm>
              <a:off x="4953000" y="13589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5877" name="Text Box 25"/>
            <p:cNvSpPr txBox="1">
              <a:spLocks noChangeArrowheads="1"/>
            </p:cNvSpPr>
            <p:nvPr/>
          </p:nvSpPr>
          <p:spPr bwMode="auto">
            <a:xfrm>
              <a:off x="4953000" y="2638425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5878" name="Rectangle 35"/>
            <p:cNvSpPr>
              <a:spLocks noChangeArrowheads="1"/>
            </p:cNvSpPr>
            <p:nvPr/>
          </p:nvSpPr>
          <p:spPr bwMode="auto">
            <a:xfrm>
              <a:off x="4953000" y="2057400"/>
              <a:ext cx="1143000" cy="609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79" name="Text Box 36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9</a:t>
              </a:r>
            </a:p>
          </p:txBody>
        </p:sp>
        <p:sp>
          <p:nvSpPr>
            <p:cNvPr id="35880" name="AutoShape 41"/>
            <p:cNvSpPr>
              <a:spLocks noChangeArrowheads="1"/>
            </p:cNvSpPr>
            <p:nvPr/>
          </p:nvSpPr>
          <p:spPr bwMode="auto">
            <a:xfrm>
              <a:off x="43434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72200" y="762000"/>
            <a:ext cx="1752600" cy="2133600"/>
            <a:chOff x="6172200" y="914400"/>
            <a:chExt cx="1752600" cy="2133600"/>
          </a:xfrm>
        </p:grpSpPr>
        <p:grpSp>
          <p:nvGrpSpPr>
            <p:cNvPr id="35858" name="Group 1"/>
            <p:cNvGrpSpPr>
              <a:grpSpLocks/>
            </p:cNvGrpSpPr>
            <p:nvPr/>
          </p:nvGrpSpPr>
          <p:grpSpPr bwMode="auto">
            <a:xfrm>
              <a:off x="6172200" y="914400"/>
              <a:ext cx="1752600" cy="2133600"/>
              <a:chOff x="6172200" y="914400"/>
              <a:chExt cx="1752600" cy="2133600"/>
            </a:xfrm>
          </p:grpSpPr>
          <p:sp>
            <p:nvSpPr>
              <p:cNvPr id="35860" name="Rectangle 26"/>
              <p:cNvSpPr>
                <a:spLocks noChangeArrowheads="1"/>
              </p:cNvSpPr>
              <p:nvPr/>
            </p:nvSpPr>
            <p:spPr bwMode="auto">
              <a:xfrm>
                <a:off x="6781800" y="914400"/>
                <a:ext cx="1143000" cy="2133600"/>
              </a:xfrm>
              <a:prstGeom prst="rect">
                <a:avLst/>
              </a:prstGeom>
              <a:solidFill>
                <a:srgbClr val="C0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861" name="Line 27"/>
              <p:cNvSpPr>
                <a:spLocks noChangeShapeType="1"/>
              </p:cNvSpPr>
              <p:nvPr/>
            </p:nvSpPr>
            <p:spPr bwMode="auto">
              <a:xfrm>
                <a:off x="6781800" y="1277938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Line 28"/>
              <p:cNvSpPr>
                <a:spLocks noChangeShapeType="1"/>
              </p:cNvSpPr>
              <p:nvPr/>
            </p:nvSpPr>
            <p:spPr bwMode="auto">
              <a:xfrm>
                <a:off x="6781800" y="168910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29"/>
              <p:cNvSpPr>
                <a:spLocks noChangeShapeType="1"/>
              </p:cNvSpPr>
              <p:nvPr/>
            </p:nvSpPr>
            <p:spPr bwMode="auto">
              <a:xfrm>
                <a:off x="6781800" y="2620963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Text Box 30"/>
              <p:cNvSpPr txBox="1">
                <a:spLocks noChangeArrowheads="1"/>
              </p:cNvSpPr>
              <p:nvPr/>
            </p:nvSpPr>
            <p:spPr bwMode="auto">
              <a:xfrm>
                <a:off x="6832600" y="914400"/>
                <a:ext cx="9525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6</a:t>
                </a:r>
              </a:p>
            </p:txBody>
          </p:sp>
          <p:sp>
            <p:nvSpPr>
              <p:cNvPr id="35865" name="Text Box 32"/>
              <p:cNvSpPr txBox="1">
                <a:spLocks noChangeArrowheads="1"/>
              </p:cNvSpPr>
              <p:nvPr/>
            </p:nvSpPr>
            <p:spPr bwMode="auto">
              <a:xfrm>
                <a:off x="6781800" y="1676400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 dirty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9</a:t>
                </a:r>
              </a:p>
            </p:txBody>
          </p:sp>
          <p:sp>
            <p:nvSpPr>
              <p:cNvPr id="35866" name="Text Box 33"/>
              <p:cNvSpPr txBox="1">
                <a:spLocks noChangeArrowheads="1"/>
              </p:cNvSpPr>
              <p:nvPr/>
            </p:nvSpPr>
            <p:spPr bwMode="auto">
              <a:xfrm>
                <a:off x="6781800" y="2638425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OS</a:t>
                </a:r>
              </a:p>
            </p:txBody>
          </p:sp>
          <p:sp>
            <p:nvSpPr>
              <p:cNvPr id="35867" name="Rectangle 37"/>
              <p:cNvSpPr>
                <a:spLocks noChangeArrowheads="1"/>
              </p:cNvSpPr>
              <p:nvPr/>
            </p:nvSpPr>
            <p:spPr bwMode="auto">
              <a:xfrm>
                <a:off x="6781800" y="2362200"/>
                <a:ext cx="1143000" cy="3048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868" name="Line 38"/>
              <p:cNvSpPr>
                <a:spLocks noChangeShapeType="1"/>
              </p:cNvSpPr>
              <p:nvPr/>
            </p:nvSpPr>
            <p:spPr bwMode="auto">
              <a:xfrm>
                <a:off x="6781800" y="201295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Text Box 39"/>
              <p:cNvSpPr txBox="1">
                <a:spLocks noChangeArrowheads="1"/>
              </p:cNvSpPr>
              <p:nvPr/>
            </p:nvSpPr>
            <p:spPr bwMode="auto">
              <a:xfrm>
                <a:off x="6781800" y="2057400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 dirty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10</a:t>
                </a:r>
              </a:p>
            </p:txBody>
          </p:sp>
          <p:sp>
            <p:nvSpPr>
              <p:cNvPr id="35870" name="AutoShape 42"/>
              <p:cNvSpPr>
                <a:spLocks noChangeArrowheads="1"/>
              </p:cNvSpPr>
              <p:nvPr/>
            </p:nvSpPr>
            <p:spPr bwMode="auto">
              <a:xfrm>
                <a:off x="6172200" y="2057400"/>
                <a:ext cx="533400" cy="22860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35859" name="Rectangle 37"/>
            <p:cNvSpPr>
              <a:spLocks noChangeArrowheads="1"/>
            </p:cNvSpPr>
            <p:nvPr/>
          </p:nvSpPr>
          <p:spPr bwMode="auto">
            <a:xfrm>
              <a:off x="6781800" y="1295400"/>
              <a:ext cx="1143000" cy="381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001000" y="1066800"/>
            <a:ext cx="1066800" cy="1447800"/>
            <a:chOff x="8001000" y="1219200"/>
            <a:chExt cx="1066800" cy="1447800"/>
          </a:xfrm>
        </p:grpSpPr>
        <p:sp>
          <p:nvSpPr>
            <p:cNvPr id="35855" name="Text Box 31"/>
            <p:cNvSpPr txBox="1">
              <a:spLocks noChangeArrowheads="1"/>
            </p:cNvSpPr>
            <p:nvPr/>
          </p:nvSpPr>
          <p:spPr bwMode="auto">
            <a:xfrm>
              <a:off x="8001000" y="1676400"/>
              <a:ext cx="1066800" cy="538096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ko-KR" sz="7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11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ko-KR" sz="8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6" name="Bent Arrow 5"/>
            <p:cNvSpPr/>
            <p:nvPr/>
          </p:nvSpPr>
          <p:spPr bwMode="auto">
            <a:xfrm flipH="1">
              <a:off x="8001000" y="12192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52" name="Bent Arrow 51"/>
            <p:cNvSpPr/>
            <p:nvPr/>
          </p:nvSpPr>
          <p:spPr bwMode="auto">
            <a:xfrm flipH="1" flipV="1">
              <a:off x="8001000" y="22860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0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04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More Flexible Segmentation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0"/>
            <a:ext cx="8686800" cy="213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Logical View: multiple separate segments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Typical: Code, Data, Stack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Others: memory sharing, </a:t>
            </a:r>
            <a:r>
              <a:rPr lang="en-US" altLang="ko-KR" dirty="0" err="1" smtClean="0">
                <a:ea typeface="굴림" panose="020B0600000101010101" pitchFamily="34" charset="-127"/>
              </a:rPr>
              <a:t>etc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Each segment is given region of contiguous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Has a base and limit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reside anywhere in physical memory</a:t>
            </a:r>
          </a:p>
        </p:txBody>
      </p:sp>
      <p:pic>
        <p:nvPicPr>
          <p:cNvPr id="69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632" r="21811" b="964"/>
          <a:stretch>
            <a:fillRect/>
          </a:stretch>
        </p:blipFill>
        <p:spPr bwMode="auto">
          <a:xfrm>
            <a:off x="762000" y="685800"/>
            <a:ext cx="2852738" cy="3759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114800" y="685800"/>
            <a:ext cx="4530726" cy="3862388"/>
            <a:chOff x="2592" y="480"/>
            <a:chExt cx="2854" cy="2433"/>
          </a:xfrm>
        </p:grpSpPr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2688" y="558"/>
              <a:ext cx="1381" cy="1890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2992" y="864"/>
              <a:ext cx="472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800" y="1440"/>
              <a:ext cx="436" cy="4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520" y="1248"/>
              <a:ext cx="437" cy="1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376" y="1728"/>
              <a:ext cx="435" cy="254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37898" name="Text Box 24"/>
            <p:cNvSpPr txBox="1">
              <a:spLocks noChangeArrowheads="1"/>
            </p:cNvSpPr>
            <p:nvPr/>
          </p:nvSpPr>
          <p:spPr bwMode="auto">
            <a:xfrm>
              <a:off x="2776" y="2462"/>
              <a:ext cx="121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user view of</a:t>
              </a:r>
            </a:p>
            <a:p>
              <a:pPr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memory space </a:t>
              </a:r>
            </a:p>
          </p:txBody>
        </p:sp>
        <p:sp>
          <p:nvSpPr>
            <p:cNvPr id="37899" name="Rectangle 12"/>
            <p:cNvSpPr>
              <a:spLocks noChangeArrowheads="1"/>
            </p:cNvSpPr>
            <p:nvPr/>
          </p:nvSpPr>
          <p:spPr bwMode="auto">
            <a:xfrm>
              <a:off x="4518" y="576"/>
              <a:ext cx="545" cy="509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0" name="Line 13"/>
            <p:cNvSpPr>
              <a:spLocks noChangeShapeType="1"/>
            </p:cNvSpPr>
            <p:nvPr/>
          </p:nvSpPr>
          <p:spPr bwMode="auto">
            <a:xfrm>
              <a:off x="4518" y="83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1" name="Rectangle 15"/>
            <p:cNvSpPr>
              <a:spLocks noChangeArrowheads="1"/>
            </p:cNvSpPr>
            <p:nvPr/>
          </p:nvSpPr>
          <p:spPr bwMode="auto">
            <a:xfrm>
              <a:off x="4518" y="1085"/>
              <a:ext cx="545" cy="50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2" name="Line 16"/>
            <p:cNvSpPr>
              <a:spLocks noChangeShapeType="1"/>
            </p:cNvSpPr>
            <p:nvPr/>
          </p:nvSpPr>
          <p:spPr bwMode="auto">
            <a:xfrm>
              <a:off x="4518" y="1340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3" name="Text Box 17"/>
            <p:cNvSpPr txBox="1">
              <a:spLocks noChangeArrowheads="1"/>
            </p:cNvSpPr>
            <p:nvPr/>
          </p:nvSpPr>
          <p:spPr bwMode="auto">
            <a:xfrm>
              <a:off x="4675" y="595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4691" y="828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37905" name="Rectangle 19"/>
            <p:cNvSpPr>
              <a:spLocks noChangeArrowheads="1"/>
            </p:cNvSpPr>
            <p:nvPr/>
          </p:nvSpPr>
          <p:spPr bwMode="auto">
            <a:xfrm>
              <a:off x="4518" y="1594"/>
              <a:ext cx="545" cy="6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6" name="Rectangle 20"/>
            <p:cNvSpPr>
              <a:spLocks noChangeArrowheads="1"/>
            </p:cNvSpPr>
            <p:nvPr/>
          </p:nvSpPr>
          <p:spPr bwMode="auto">
            <a:xfrm>
              <a:off x="4518" y="2284"/>
              <a:ext cx="545" cy="18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7" name="Line 21"/>
            <p:cNvSpPr>
              <a:spLocks noChangeShapeType="1"/>
            </p:cNvSpPr>
            <p:nvPr/>
          </p:nvSpPr>
          <p:spPr bwMode="auto">
            <a:xfrm>
              <a:off x="4518" y="1775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8" name="Text Box 22"/>
            <p:cNvSpPr txBox="1">
              <a:spLocks noChangeArrowheads="1"/>
            </p:cNvSpPr>
            <p:nvPr/>
          </p:nvSpPr>
          <p:spPr bwMode="auto">
            <a:xfrm>
              <a:off x="4676" y="1577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909" name="Text Box 23"/>
            <p:cNvSpPr txBox="1">
              <a:spLocks noChangeArrowheads="1"/>
            </p:cNvSpPr>
            <p:nvPr/>
          </p:nvSpPr>
          <p:spPr bwMode="auto">
            <a:xfrm>
              <a:off x="4691" y="1925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37910" name="Text Box 25"/>
            <p:cNvSpPr txBox="1">
              <a:spLocks noChangeArrowheads="1"/>
            </p:cNvSpPr>
            <p:nvPr/>
          </p:nvSpPr>
          <p:spPr bwMode="auto">
            <a:xfrm>
              <a:off x="4082" y="2457"/>
              <a:ext cx="13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physical </a:t>
              </a:r>
            </a:p>
            <a:p>
              <a:pPr algn="ctr" eaLnBrk="1" hangingPunct="1">
                <a:spcBef>
                  <a:spcPct val="5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memory space</a:t>
              </a:r>
            </a:p>
          </p:txBody>
        </p:sp>
        <p:sp>
          <p:nvSpPr>
            <p:cNvPr id="37911" name="Rectangle 26"/>
            <p:cNvSpPr>
              <a:spLocks noChangeArrowheads="1"/>
            </p:cNvSpPr>
            <p:nvPr/>
          </p:nvSpPr>
          <p:spPr bwMode="auto">
            <a:xfrm>
              <a:off x="4520" y="576"/>
              <a:ext cx="539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912" name="Rectangle 27"/>
            <p:cNvSpPr>
              <a:spLocks noChangeArrowheads="1"/>
            </p:cNvSpPr>
            <p:nvPr/>
          </p:nvSpPr>
          <p:spPr bwMode="auto">
            <a:xfrm>
              <a:off x="4521" y="1584"/>
              <a:ext cx="543" cy="2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913" name="Rectangle 50"/>
            <p:cNvSpPr>
              <a:spLocks noChangeArrowheads="1"/>
            </p:cNvSpPr>
            <p:nvPr/>
          </p:nvSpPr>
          <p:spPr bwMode="auto">
            <a:xfrm>
              <a:off x="2592" y="480"/>
              <a:ext cx="2854" cy="2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893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153400" cy="533400"/>
          </a:xfrm>
        </p:spPr>
        <p:txBody>
          <a:bodyPr/>
          <a:lstStyle/>
          <a:p>
            <a:r>
              <a:rPr lang="en-US" altLang="ko-KR" dirty="0" smtClean="0"/>
              <a:t>Implementation of Multi-Segment Model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52800"/>
            <a:ext cx="8458200" cy="3200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Segment map resides in processor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Segment number mapped into base/limit pair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Base added to offset to generate physical address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Error check catches offset out of range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As many chunks of physical memory as entries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Segment addressed by portion of virtual address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However, could be included in instruction instead: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x86 Example: </a:t>
            </a:r>
            <a:r>
              <a:rPr lang="en-US" altLang="ko-KR" dirty="0" err="1" smtClean="0"/>
              <a:t>mov</a:t>
            </a:r>
            <a:r>
              <a:rPr lang="en-US" altLang="ko-KR" dirty="0" smtClean="0"/>
              <a:t> [</a:t>
            </a:r>
            <a:r>
              <a:rPr lang="en-US" altLang="ko-KR" dirty="0" err="1" smtClean="0">
                <a:solidFill>
                  <a:schemeClr val="hlink"/>
                </a:solidFill>
              </a:rPr>
              <a:t>es</a:t>
            </a:r>
            <a:r>
              <a:rPr lang="en-US" altLang="ko-KR" dirty="0" err="1" smtClean="0"/>
              <a:t>:bx</a:t>
            </a:r>
            <a:r>
              <a:rPr lang="en-US" altLang="ko-KR" dirty="0" smtClean="0"/>
              <a:t>],ax.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What is “V/N” (valid / not valid)?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/>
              <a:t>Can mark segments as invalid; requires check as well</a:t>
            </a:r>
          </a:p>
        </p:txBody>
      </p:sp>
      <p:grpSp>
        <p:nvGrpSpPr>
          <p:cNvPr id="39939" name="Group 78"/>
          <p:cNvGrpSpPr>
            <a:grpSpLocks/>
          </p:cNvGrpSpPr>
          <p:nvPr/>
        </p:nvGrpSpPr>
        <p:grpSpPr bwMode="auto">
          <a:xfrm>
            <a:off x="3733800" y="1203325"/>
            <a:ext cx="1895475" cy="2073275"/>
            <a:chOff x="2352" y="758"/>
            <a:chExt cx="1194" cy="1306"/>
          </a:xfrm>
        </p:grpSpPr>
        <p:grpSp>
          <p:nvGrpSpPr>
            <p:cNvPr id="39968" name="Group 13"/>
            <p:cNvGrpSpPr>
              <a:grpSpLocks/>
            </p:cNvGrpSpPr>
            <p:nvPr/>
          </p:nvGrpSpPr>
          <p:grpSpPr bwMode="auto">
            <a:xfrm>
              <a:off x="2352" y="758"/>
              <a:ext cx="1194" cy="163"/>
              <a:chOff x="2352" y="960"/>
              <a:chExt cx="1632" cy="288"/>
            </a:xfrm>
          </p:grpSpPr>
          <p:grpSp>
            <p:nvGrpSpPr>
              <p:cNvPr id="40004" name="Group 11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6" name="Rectangle 8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40007" name="Rectangle 1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40005" name="Rectangle 12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69" name="Group 14"/>
            <p:cNvGrpSpPr>
              <a:grpSpLocks/>
            </p:cNvGrpSpPr>
            <p:nvPr/>
          </p:nvGrpSpPr>
          <p:grpSpPr bwMode="auto">
            <a:xfrm>
              <a:off x="2352" y="921"/>
              <a:ext cx="1194" cy="164"/>
              <a:chOff x="2352" y="960"/>
              <a:chExt cx="1632" cy="288"/>
            </a:xfrm>
          </p:grpSpPr>
          <p:grpSp>
            <p:nvGrpSpPr>
              <p:cNvPr id="40000" name="Group 1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2" name="Rectangle 1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40003" name="Rectangle 1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40001" name="Rectangle 1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0" name="Group 19"/>
            <p:cNvGrpSpPr>
              <a:grpSpLocks/>
            </p:cNvGrpSpPr>
            <p:nvPr/>
          </p:nvGrpSpPr>
          <p:grpSpPr bwMode="auto">
            <a:xfrm>
              <a:off x="2352" y="1085"/>
              <a:ext cx="1194" cy="163"/>
              <a:chOff x="2352" y="960"/>
              <a:chExt cx="1632" cy="288"/>
            </a:xfrm>
          </p:grpSpPr>
          <p:grpSp>
            <p:nvGrpSpPr>
              <p:cNvPr id="39996" name="Group 2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8" name="Rectangle 2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39999" name="Rectangle 2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39997" name="Rectangle 2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1" name="Group 24"/>
            <p:cNvGrpSpPr>
              <a:grpSpLocks/>
            </p:cNvGrpSpPr>
            <p:nvPr/>
          </p:nvGrpSpPr>
          <p:grpSpPr bwMode="auto">
            <a:xfrm>
              <a:off x="2352" y="1248"/>
              <a:ext cx="1194" cy="163"/>
              <a:chOff x="2352" y="960"/>
              <a:chExt cx="1632" cy="288"/>
            </a:xfrm>
          </p:grpSpPr>
          <p:grpSp>
            <p:nvGrpSpPr>
              <p:cNvPr id="39992" name="Group 2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4" name="Rectangle 2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39995" name="Rectangle 2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39993" name="Rectangle 2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2" name="Group 29"/>
            <p:cNvGrpSpPr>
              <a:grpSpLocks/>
            </p:cNvGrpSpPr>
            <p:nvPr/>
          </p:nvGrpSpPr>
          <p:grpSpPr bwMode="auto">
            <a:xfrm>
              <a:off x="2352" y="1411"/>
              <a:ext cx="1194" cy="163"/>
              <a:chOff x="2352" y="960"/>
              <a:chExt cx="1632" cy="288"/>
            </a:xfrm>
          </p:grpSpPr>
          <p:grpSp>
            <p:nvGrpSpPr>
              <p:cNvPr id="39988" name="Group 3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0" name="Rectangle 3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39991" name="Rectangle 3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39989" name="Rectangle 3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3" name="Group 34"/>
            <p:cNvGrpSpPr>
              <a:grpSpLocks/>
            </p:cNvGrpSpPr>
            <p:nvPr/>
          </p:nvGrpSpPr>
          <p:grpSpPr bwMode="auto">
            <a:xfrm>
              <a:off x="2352" y="1574"/>
              <a:ext cx="1194" cy="164"/>
              <a:chOff x="2352" y="960"/>
              <a:chExt cx="1632" cy="288"/>
            </a:xfrm>
          </p:grpSpPr>
          <p:grpSp>
            <p:nvGrpSpPr>
              <p:cNvPr id="39984" name="Group 3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6" name="Rectangle 3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39987" name="Rectangle 3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39985" name="Rectangle 3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4" name="Group 39"/>
            <p:cNvGrpSpPr>
              <a:grpSpLocks/>
            </p:cNvGrpSpPr>
            <p:nvPr/>
          </p:nvGrpSpPr>
          <p:grpSpPr bwMode="auto">
            <a:xfrm>
              <a:off x="2352" y="1738"/>
              <a:ext cx="1194" cy="163"/>
              <a:chOff x="2352" y="960"/>
              <a:chExt cx="1632" cy="288"/>
            </a:xfrm>
          </p:grpSpPr>
          <p:grpSp>
            <p:nvGrpSpPr>
              <p:cNvPr id="39980" name="Group 4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2" name="Rectangle 4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39983" name="Rectangle 4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39981" name="Rectangle 4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5" name="Group 44"/>
            <p:cNvGrpSpPr>
              <a:grpSpLocks/>
            </p:cNvGrpSpPr>
            <p:nvPr/>
          </p:nvGrpSpPr>
          <p:grpSpPr bwMode="auto">
            <a:xfrm>
              <a:off x="2352" y="1901"/>
              <a:ext cx="1194" cy="163"/>
              <a:chOff x="2352" y="960"/>
              <a:chExt cx="1632" cy="288"/>
            </a:xfrm>
          </p:grpSpPr>
          <p:grpSp>
            <p:nvGrpSpPr>
              <p:cNvPr id="39976" name="Group 4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78" name="Rectangle 4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39979" name="Rectangle 4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39977" name="Rectangle 4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533400" y="746125"/>
            <a:ext cx="3106738" cy="704850"/>
            <a:chOff x="336" y="432"/>
            <a:chExt cx="1957" cy="444"/>
          </a:xfrm>
        </p:grpSpPr>
        <p:sp>
          <p:nvSpPr>
            <p:cNvPr id="39965" name="Rectangle 4"/>
            <p:cNvSpPr>
              <a:spLocks noChangeArrowheads="1"/>
            </p:cNvSpPr>
            <p:nvPr/>
          </p:nvSpPr>
          <p:spPr bwMode="auto">
            <a:xfrm>
              <a:off x="1577" y="511"/>
              <a:ext cx="716" cy="19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39966" name="Rectangle 5"/>
            <p:cNvSpPr>
              <a:spLocks noChangeArrowheads="1"/>
            </p:cNvSpPr>
            <p:nvPr/>
          </p:nvSpPr>
          <p:spPr bwMode="auto">
            <a:xfrm>
              <a:off x="1077" y="511"/>
              <a:ext cx="500" cy="199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Seg #</a:t>
              </a:r>
            </a:p>
          </p:txBody>
        </p:sp>
        <p:sp>
          <p:nvSpPr>
            <p:cNvPr id="39967" name="Text Box 59"/>
            <p:cNvSpPr txBox="1">
              <a:spLocks noChangeArrowheads="1"/>
            </p:cNvSpPr>
            <p:nvPr/>
          </p:nvSpPr>
          <p:spPr bwMode="auto">
            <a:xfrm>
              <a:off x="336" y="432"/>
              <a:ext cx="65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>
            <a:off x="3733800" y="1724025"/>
            <a:ext cx="1895475" cy="258763"/>
            <a:chOff x="2352" y="960"/>
            <a:chExt cx="1632" cy="288"/>
          </a:xfrm>
        </p:grpSpPr>
        <p:grpSp>
          <p:nvGrpSpPr>
            <p:cNvPr id="39961" name="Group 74"/>
            <p:cNvGrpSpPr>
              <a:grpSpLocks/>
            </p:cNvGrpSpPr>
            <p:nvPr/>
          </p:nvGrpSpPr>
          <p:grpSpPr bwMode="auto">
            <a:xfrm>
              <a:off x="2352" y="960"/>
              <a:ext cx="1392" cy="288"/>
              <a:chOff x="2352" y="960"/>
              <a:chExt cx="1392" cy="288"/>
            </a:xfrm>
          </p:grpSpPr>
          <p:sp>
            <p:nvSpPr>
              <p:cNvPr id="39963" name="Rectangle 7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39964" name="Rectangle 7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39962" name="Rectangle 77"/>
            <p:cNvSpPr>
              <a:spLocks noChangeArrowheads="1"/>
            </p:cNvSpPr>
            <p:nvPr/>
          </p:nvSpPr>
          <p:spPr bwMode="auto">
            <a:xfrm>
              <a:off x="3744" y="960"/>
              <a:ext cx="24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3614738" y="1035050"/>
            <a:ext cx="4919663" cy="1498600"/>
            <a:chOff x="2277" y="566"/>
            <a:chExt cx="3099" cy="944"/>
          </a:xfrm>
        </p:grpSpPr>
        <p:sp>
          <p:nvSpPr>
            <p:cNvPr id="39956" name="Freeform 67"/>
            <p:cNvSpPr>
              <a:spLocks/>
            </p:cNvSpPr>
            <p:nvPr/>
          </p:nvSpPr>
          <p:spPr bwMode="auto">
            <a:xfrm>
              <a:off x="2277" y="566"/>
              <a:ext cx="1728" cy="576"/>
            </a:xfrm>
            <a:custGeom>
              <a:avLst/>
              <a:gdLst>
                <a:gd name="T0" fmla="*/ 0 w 1728"/>
                <a:gd name="T1" fmla="*/ 0 h 528"/>
                <a:gd name="T2" fmla="*/ 1344 w 1728"/>
                <a:gd name="T3" fmla="*/ 0 h 528"/>
                <a:gd name="T4" fmla="*/ 1728 w 1728"/>
                <a:gd name="T5" fmla="*/ 3901 h 528"/>
                <a:gd name="T6" fmla="*/ 0 60000 65536"/>
                <a:gd name="T7" fmla="*/ 0 60000 65536"/>
                <a:gd name="T8" fmla="*/ 0 60000 65536"/>
                <a:gd name="T9" fmla="*/ 0 w 1728"/>
                <a:gd name="T10" fmla="*/ 0 h 528"/>
                <a:gd name="T11" fmla="*/ 1728 w 17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528">
                  <a:moveTo>
                    <a:pt x="0" y="0"/>
                  </a:moveTo>
                  <a:lnTo>
                    <a:pt x="1344" y="0"/>
                  </a:lnTo>
                  <a:lnTo>
                    <a:pt x="1728" y="52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7" name="Oval 52"/>
            <p:cNvSpPr>
              <a:spLocks noChangeArrowheads="1"/>
            </p:cNvSpPr>
            <p:nvPr/>
          </p:nvSpPr>
          <p:spPr bwMode="auto">
            <a:xfrm>
              <a:off x="3934" y="1115"/>
              <a:ext cx="358" cy="327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+</a:t>
              </a:r>
            </a:p>
          </p:txBody>
        </p:sp>
        <p:sp>
          <p:nvSpPr>
            <p:cNvPr id="39958" name="Line 54"/>
            <p:cNvSpPr>
              <a:spLocks noChangeShapeType="1"/>
            </p:cNvSpPr>
            <p:nvPr/>
          </p:nvSpPr>
          <p:spPr bwMode="auto">
            <a:xfrm>
              <a:off x="2784" y="1104"/>
              <a:ext cx="1140" cy="13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9" name="Line 58"/>
            <p:cNvSpPr>
              <a:spLocks noChangeShapeType="1"/>
            </p:cNvSpPr>
            <p:nvPr/>
          </p:nvSpPr>
          <p:spPr bwMode="auto">
            <a:xfrm>
              <a:off x="4282" y="1279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60" name="Text Box 60"/>
            <p:cNvSpPr txBox="1">
              <a:spLocks noChangeArrowheads="1"/>
            </p:cNvSpPr>
            <p:nvPr/>
          </p:nvSpPr>
          <p:spPr bwMode="auto">
            <a:xfrm>
              <a:off x="4604" y="1066"/>
              <a:ext cx="772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5218114" y="746125"/>
            <a:ext cx="2782888" cy="1041400"/>
            <a:chOff x="3287" y="384"/>
            <a:chExt cx="1753" cy="656"/>
          </a:xfrm>
        </p:grpSpPr>
        <p:sp>
          <p:nvSpPr>
            <p:cNvPr id="39951" name="Oval 51"/>
            <p:cNvSpPr>
              <a:spLocks noChangeArrowheads="1"/>
            </p:cNvSpPr>
            <p:nvPr/>
          </p:nvSpPr>
          <p:spPr bwMode="auto">
            <a:xfrm>
              <a:off x="3934" y="384"/>
              <a:ext cx="358" cy="326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 smtClean="0">
                  <a:latin typeface="Gill Sans" charset="0"/>
                  <a:ea typeface="Gill Sans" charset="0"/>
                  <a:cs typeface="Gill Sans" charset="0"/>
                </a:rPr>
                <a:t>&gt;</a:t>
              </a:r>
              <a:endParaRPr lang="en-US" altLang="en-US" sz="4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2" name="Line 55"/>
            <p:cNvSpPr>
              <a:spLocks noChangeShapeType="1"/>
            </p:cNvSpPr>
            <p:nvPr/>
          </p:nvSpPr>
          <p:spPr bwMode="auto">
            <a:xfrm flipV="1">
              <a:off x="3287" y="626"/>
              <a:ext cx="677" cy="41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3" name="Line 57"/>
            <p:cNvSpPr>
              <a:spLocks noChangeShapeType="1"/>
            </p:cNvSpPr>
            <p:nvPr/>
          </p:nvSpPr>
          <p:spPr bwMode="auto">
            <a:xfrm>
              <a:off x="4282" y="54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4" name="Text Box 62"/>
            <p:cNvSpPr txBox="1">
              <a:spLocks noChangeArrowheads="1"/>
            </p:cNvSpPr>
            <p:nvPr/>
          </p:nvSpPr>
          <p:spPr bwMode="auto">
            <a:xfrm>
              <a:off x="4570" y="394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5" name="Line 68"/>
            <p:cNvSpPr>
              <a:spLocks noChangeShapeType="1"/>
            </p:cNvSpPr>
            <p:nvPr/>
          </p:nvSpPr>
          <p:spPr bwMode="auto">
            <a:xfrm>
              <a:off x="3621" y="56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2274" name="Freeform 50"/>
          <p:cNvSpPr>
            <a:spLocks/>
          </p:cNvSpPr>
          <p:nvPr/>
        </p:nvSpPr>
        <p:spPr bwMode="auto">
          <a:xfrm>
            <a:off x="2243138" y="1187450"/>
            <a:ext cx="1530350" cy="635000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4572000" y="685800"/>
            <a:ext cx="7617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offset</a:t>
            </a:r>
          </a:p>
        </p:txBody>
      </p:sp>
      <p:grpSp>
        <p:nvGrpSpPr>
          <p:cNvPr id="69" name="Group 135"/>
          <p:cNvGrpSpPr>
            <a:grpSpLocks/>
          </p:cNvGrpSpPr>
          <p:nvPr/>
        </p:nvGrpSpPr>
        <p:grpSpPr bwMode="auto">
          <a:xfrm>
            <a:off x="5638800" y="1905000"/>
            <a:ext cx="3276600" cy="2338388"/>
            <a:chOff x="3024" y="672"/>
            <a:chExt cx="2064" cy="1473"/>
          </a:xfrm>
        </p:grpSpPr>
        <p:sp>
          <p:nvSpPr>
            <p:cNvPr id="3994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Check Valid</a:t>
              </a:r>
            </a:p>
          </p:txBody>
        </p:sp>
        <p:sp>
          <p:nvSpPr>
            <p:cNvPr id="39948" name="Line 113"/>
            <p:cNvSpPr>
              <a:spLocks noChangeShapeType="1"/>
            </p:cNvSpPr>
            <p:nvPr/>
          </p:nvSpPr>
          <p:spPr bwMode="auto">
            <a:xfrm>
              <a:off x="3024" y="672"/>
              <a:ext cx="1106" cy="76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4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5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022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uiExpand="1" build="p"/>
      <p:bldP spid="692274" grpId="0" uiExpand="1" animBg="1"/>
      <p:bldP spid="399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Intel x86 Special Registers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 r="1314" b="8861"/>
          <a:stretch>
            <a:fillRect/>
          </a:stretch>
        </p:blipFill>
        <p:spPr bwMode="auto">
          <a:xfrm>
            <a:off x="4267200" y="1066800"/>
            <a:ext cx="4648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35280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3273313" cy="119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Typical Segment Register</a:t>
            </a:r>
          </a:p>
          <a:p>
            <a:r>
              <a:rPr lang="en-US" altLang="en-US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Current Priority is RPL</a:t>
            </a:r>
          </a:p>
          <a:p>
            <a:r>
              <a:rPr lang="en-US" altLang="en-US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Of Code Segment (CS)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860925" y="685800"/>
            <a:ext cx="3106600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80386 Special Registers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5636" r="51389" b="8795"/>
          <a:stretch>
            <a:fillRect/>
          </a:stretch>
        </p:blipFill>
        <p:spPr bwMode="auto">
          <a:xfrm>
            <a:off x="990600" y="685800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276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Project 1</a:t>
            </a:r>
          </a:p>
          <a:p>
            <a:pPr lvl="1"/>
            <a:r>
              <a:rPr lang="en-US" dirty="0" smtClean="0"/>
              <a:t>Code Due tomorrow (3/8)</a:t>
            </a:r>
          </a:p>
          <a:p>
            <a:pPr lvl="1"/>
            <a:r>
              <a:rPr lang="en-US" dirty="0" smtClean="0"/>
              <a:t>Final Report due Tuesday (3/12)</a:t>
            </a:r>
          </a:p>
          <a:p>
            <a:r>
              <a:rPr lang="en-US" dirty="0" smtClean="0"/>
              <a:t>Midterm 1 Regrade Requests</a:t>
            </a:r>
          </a:p>
          <a:p>
            <a:pPr lvl="1"/>
            <a:r>
              <a:rPr lang="en-US" dirty="0" smtClean="0"/>
              <a:t>Due Monday (3/11)</a:t>
            </a:r>
          </a:p>
          <a:p>
            <a:pPr lvl="1"/>
            <a:r>
              <a:rPr lang="en-US" dirty="0" smtClean="0"/>
              <a:t>Don’t just send request to send it!  (We may regrade everything if it is a specious request for points – you might lose points…!) </a:t>
            </a:r>
          </a:p>
          <a:p>
            <a:r>
              <a:rPr lang="en-US" dirty="0" smtClean="0"/>
              <a:t>Midterm 2: Thursday 4/4</a:t>
            </a:r>
          </a:p>
          <a:p>
            <a:pPr lvl="1"/>
            <a:r>
              <a:rPr lang="en-US" dirty="0" smtClean="0"/>
              <a:t>Ok, this is a few weeks and after Spring Break</a:t>
            </a:r>
          </a:p>
          <a:p>
            <a:pPr lvl="1"/>
            <a:r>
              <a:rPr lang="en-US" dirty="0" smtClean="0"/>
              <a:t>Will definitely include Scheduling material (lecture 10)</a:t>
            </a:r>
          </a:p>
          <a:p>
            <a:pPr lvl="1"/>
            <a:r>
              <a:rPr lang="en-US" dirty="0" smtClean="0"/>
              <a:t>Up to and including some material from lecture 17</a:t>
            </a:r>
          </a:p>
          <a:p>
            <a:pPr lvl="1"/>
            <a:r>
              <a:rPr lang="en-US" dirty="0" smtClean="0"/>
              <a:t>Probably try to have a Midterm review in early part of that week…. Stay tuned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71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491744"/>
              </p:ext>
            </p:extLst>
          </p:nvPr>
        </p:nvGraphicFramePr>
        <p:xfrm>
          <a:off x="4495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533400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52401" y="2590800"/>
            <a:ext cx="2290763" cy="3905251"/>
            <a:chOff x="2640" y="672"/>
            <a:chExt cx="1443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762000" y="1752600"/>
            <a:ext cx="259389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4506915" y="2514600"/>
            <a:ext cx="2214563" cy="3981451"/>
            <a:chOff x="4176" y="624"/>
            <a:chExt cx="1395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646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722682"/>
              </p:ext>
            </p:extLst>
          </p:nvPr>
        </p:nvGraphicFramePr>
        <p:xfrm>
          <a:off x="4495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533400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52401" y="2590800"/>
            <a:ext cx="2290763" cy="3905251"/>
            <a:chOff x="2640" y="672"/>
            <a:chExt cx="1443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762000" y="1752600"/>
            <a:ext cx="259389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4506915" y="2514600"/>
            <a:ext cx="2214563" cy="3981451"/>
            <a:chOff x="4176" y="624"/>
            <a:chExt cx="1395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2293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2286000" y="24050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sp>
        <p:nvSpPr>
          <p:cNvPr id="49" name="Rectangle 66"/>
          <p:cNvSpPr>
            <a:spLocks noChangeArrowheads="1"/>
          </p:cNvSpPr>
          <p:nvPr/>
        </p:nvSpPr>
        <p:spPr bwMode="auto">
          <a:xfrm>
            <a:off x="5429253" y="3429000"/>
            <a:ext cx="1219200" cy="1524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09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545891"/>
              </p:ext>
            </p:extLst>
          </p:nvPr>
        </p:nvGraphicFramePr>
        <p:xfrm>
          <a:off x="4495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533400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52401" y="2590800"/>
            <a:ext cx="2290763" cy="3905251"/>
            <a:chOff x="2640" y="672"/>
            <a:chExt cx="1443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762000" y="1752600"/>
            <a:ext cx="259389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4506915" y="2514600"/>
            <a:ext cx="2214563" cy="3981451"/>
            <a:chOff x="4176" y="624"/>
            <a:chExt cx="1395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4" name="Text Box 74"/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6" name="AutoShape 109"/>
          <p:cNvSpPr>
            <a:spLocks/>
          </p:cNvSpPr>
          <p:nvPr/>
        </p:nvSpPr>
        <p:spPr bwMode="auto">
          <a:xfrm>
            <a:off x="6716713" y="3962400"/>
            <a:ext cx="533400" cy="1524000"/>
          </a:xfrm>
          <a:prstGeom prst="rightBrace">
            <a:avLst>
              <a:gd name="adj1" fmla="val 2381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17" name="Text Box 110"/>
          <p:cNvSpPr txBox="1">
            <a:spLocks noChangeArrowheads="1"/>
          </p:cNvSpPr>
          <p:nvPr/>
        </p:nvSpPr>
        <p:spPr bwMode="auto">
          <a:xfrm>
            <a:off x="7245350" y="4342939"/>
            <a:ext cx="1404211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Space for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18" name="AutoShape 111"/>
          <p:cNvSpPr>
            <a:spLocks/>
          </p:cNvSpPr>
          <p:nvPr/>
        </p:nvSpPr>
        <p:spPr bwMode="auto">
          <a:xfrm>
            <a:off x="6716713" y="3429000"/>
            <a:ext cx="5334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019" name="AutoShape 113"/>
          <p:cNvSpPr>
            <a:spLocks/>
          </p:cNvSpPr>
          <p:nvPr/>
        </p:nvSpPr>
        <p:spPr bwMode="auto">
          <a:xfrm>
            <a:off x="6716713" y="5486400"/>
            <a:ext cx="5334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20" name="Text Box 114"/>
          <p:cNvSpPr txBox="1">
            <a:spLocks noChangeArrowheads="1"/>
          </p:cNvSpPr>
          <p:nvPr/>
        </p:nvSpPr>
        <p:spPr bwMode="auto">
          <a:xfrm>
            <a:off x="7272338" y="5238289"/>
            <a:ext cx="1411906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Shared with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21" name="Text Box 117"/>
          <p:cNvSpPr txBox="1">
            <a:spLocks noChangeArrowheads="1"/>
          </p:cNvSpPr>
          <p:nvPr/>
        </p:nvSpPr>
        <p:spPr bwMode="auto">
          <a:xfrm>
            <a:off x="7335838" y="3124200"/>
            <a:ext cx="1192295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Might 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be shared</a:t>
            </a:r>
          </a:p>
        </p:txBody>
      </p: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2293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2286000" y="24050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cxnSp>
        <p:nvCxnSpPr>
          <p:cNvPr id="42024" name="Elbow Connector 60"/>
          <p:cNvCxnSpPr>
            <a:cxnSpLocks noChangeShapeType="1"/>
          </p:cNvCxnSpPr>
          <p:nvPr/>
        </p:nvCxnSpPr>
        <p:spPr bwMode="auto">
          <a:xfrm>
            <a:off x="2286000" y="3565525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5" name="TextBox 64"/>
          <p:cNvSpPr txBox="1">
            <a:spLocks noChangeArrowheads="1"/>
          </p:cNvSpPr>
          <p:nvPr/>
        </p:nvSpPr>
        <p:spPr bwMode="auto">
          <a:xfrm>
            <a:off x="2314575" y="32432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1</a:t>
            </a:r>
          </a:p>
        </p:txBody>
      </p:sp>
      <p:sp>
        <p:nvSpPr>
          <p:cNvPr id="44" name="Rectangle 66"/>
          <p:cNvSpPr>
            <a:spLocks noChangeArrowheads="1"/>
          </p:cNvSpPr>
          <p:nvPr/>
        </p:nvSpPr>
        <p:spPr bwMode="auto">
          <a:xfrm>
            <a:off x="5429253" y="3429000"/>
            <a:ext cx="1219200" cy="1524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5" name="Rectangle 67"/>
          <p:cNvSpPr>
            <a:spLocks noChangeArrowheads="1"/>
          </p:cNvSpPr>
          <p:nvPr/>
        </p:nvSpPr>
        <p:spPr bwMode="auto">
          <a:xfrm>
            <a:off x="5429253" y="3581400"/>
            <a:ext cx="1219200" cy="3048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14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814519"/>
              </p:ext>
            </p:extLst>
          </p:nvPr>
        </p:nvGraphicFramePr>
        <p:xfrm>
          <a:off x="4495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533400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52401" y="2590800"/>
            <a:ext cx="2290763" cy="3905251"/>
            <a:chOff x="2640" y="672"/>
            <a:chExt cx="1443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762000" y="1752600"/>
            <a:ext cx="259389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4506915" y="2514600"/>
            <a:ext cx="2214563" cy="3981451"/>
            <a:chOff x="4176" y="624"/>
            <a:chExt cx="1395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29" name="Rectangle 66"/>
              <p:cNvSpPr>
                <a:spLocks noChangeArrowheads="1"/>
              </p:cNvSpPr>
              <p:nvPr/>
            </p:nvSpPr>
            <p:spPr bwMode="auto">
              <a:xfrm>
                <a:off x="4464" y="134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0" name="Rectangle 67"/>
              <p:cNvSpPr>
                <a:spLocks noChangeArrowheads="1"/>
              </p:cNvSpPr>
              <p:nvPr/>
            </p:nvSpPr>
            <p:spPr bwMode="auto">
              <a:xfrm>
                <a:off x="4464" y="1440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1" name="Rectangle 68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4" name="Text Box 74"/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42035" name="Rectangle 78"/>
              <p:cNvSpPr>
                <a:spLocks noChangeArrowheads="1"/>
              </p:cNvSpPr>
              <p:nvPr/>
            </p:nvSpPr>
            <p:spPr bwMode="auto">
              <a:xfrm>
                <a:off x="4464" y="2640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  <p:sp>
            <p:nvSpPr>
              <p:cNvPr id="42037" name="Text Box 85"/>
              <p:cNvSpPr txBox="1">
                <a:spLocks noChangeArrowheads="1"/>
              </p:cNvSpPr>
              <p:nvPr/>
            </p:nvSpPr>
            <p:spPr bwMode="auto">
              <a:xfrm>
                <a:off x="3888" y="2496"/>
                <a:ext cx="5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0xF000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6" name="AutoShape 109"/>
          <p:cNvSpPr>
            <a:spLocks/>
          </p:cNvSpPr>
          <p:nvPr/>
        </p:nvSpPr>
        <p:spPr bwMode="auto">
          <a:xfrm>
            <a:off x="6716713" y="3962400"/>
            <a:ext cx="533400" cy="1524000"/>
          </a:xfrm>
          <a:prstGeom prst="rightBrace">
            <a:avLst>
              <a:gd name="adj1" fmla="val 2381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17" name="Text Box 110"/>
          <p:cNvSpPr txBox="1">
            <a:spLocks noChangeArrowheads="1"/>
          </p:cNvSpPr>
          <p:nvPr/>
        </p:nvSpPr>
        <p:spPr bwMode="auto">
          <a:xfrm>
            <a:off x="7245350" y="4342939"/>
            <a:ext cx="1404211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Space for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18" name="AutoShape 111"/>
          <p:cNvSpPr>
            <a:spLocks/>
          </p:cNvSpPr>
          <p:nvPr/>
        </p:nvSpPr>
        <p:spPr bwMode="auto">
          <a:xfrm>
            <a:off x="6716713" y="3429000"/>
            <a:ext cx="5334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019" name="AutoShape 113"/>
          <p:cNvSpPr>
            <a:spLocks/>
          </p:cNvSpPr>
          <p:nvPr/>
        </p:nvSpPr>
        <p:spPr bwMode="auto">
          <a:xfrm>
            <a:off x="6716713" y="5486400"/>
            <a:ext cx="5334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20" name="Text Box 114"/>
          <p:cNvSpPr txBox="1">
            <a:spLocks noChangeArrowheads="1"/>
          </p:cNvSpPr>
          <p:nvPr/>
        </p:nvSpPr>
        <p:spPr bwMode="auto">
          <a:xfrm>
            <a:off x="7272338" y="5238289"/>
            <a:ext cx="1411906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Shared with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21" name="Text Box 117"/>
          <p:cNvSpPr txBox="1">
            <a:spLocks noChangeArrowheads="1"/>
          </p:cNvSpPr>
          <p:nvPr/>
        </p:nvSpPr>
        <p:spPr bwMode="auto">
          <a:xfrm>
            <a:off x="7335838" y="3124200"/>
            <a:ext cx="1192295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Might 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be shared</a:t>
            </a:r>
          </a:p>
        </p:txBody>
      </p: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2293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2286000" y="24050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cxnSp>
        <p:nvCxnSpPr>
          <p:cNvPr id="42024" name="Elbow Connector 60"/>
          <p:cNvCxnSpPr>
            <a:cxnSpLocks noChangeShapeType="1"/>
          </p:cNvCxnSpPr>
          <p:nvPr/>
        </p:nvCxnSpPr>
        <p:spPr bwMode="auto">
          <a:xfrm>
            <a:off x="2286000" y="3565525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5" name="TextBox 64"/>
          <p:cNvSpPr txBox="1">
            <a:spLocks noChangeArrowheads="1"/>
          </p:cNvSpPr>
          <p:nvPr/>
        </p:nvSpPr>
        <p:spPr bwMode="auto">
          <a:xfrm>
            <a:off x="2314575" y="32432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1</a:t>
            </a:r>
          </a:p>
        </p:txBody>
      </p:sp>
    </p:spTree>
    <p:extLst>
      <p:ext uri="{BB962C8B-B14F-4D97-AF65-F5344CB8AC3E}">
        <p14:creationId xmlns:p14="http://schemas.microsoft.com/office/powerpoint/2010/main" val="2849092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Four requirements for Deadlock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943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Only one thread at a time can use a resource.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Resources are released only voluntarily by the thread holding the resource, after thread is finished with it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There exists a set {</a:t>
            </a: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, …, </a:t>
            </a:r>
            <a:r>
              <a:rPr lang="en-US" altLang="ko-KR" i="1" dirty="0" err="1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굴림" panose="020B0600000101010101" pitchFamily="34" charset="-127"/>
              </a:rPr>
              <a:t>n</a:t>
            </a:r>
            <a:r>
              <a:rPr lang="en-US" altLang="ko-KR" dirty="0" smtClean="0">
                <a:ea typeface="굴림" panose="020B0600000101010101" pitchFamily="34" charset="-127"/>
              </a:rPr>
              <a:t>} of waiting threads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 </a:t>
            </a:r>
            <a:r>
              <a:rPr lang="en-US" altLang="ko-KR" dirty="0" smtClean="0">
                <a:ea typeface="굴림" panose="020B0600000101010101" pitchFamily="34" charset="-127"/>
              </a:rPr>
              <a:t>is waiting for a resource that is held by </a:t>
            </a: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dirty="0" smtClean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3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…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 err="1" smtClean="0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 smtClean="0">
                <a:ea typeface="굴림" panose="020B0600000101010101" pitchFamily="34" charset="-127"/>
              </a:rPr>
              <a:t>n</a:t>
            </a:r>
            <a:r>
              <a:rPr lang="en-US" altLang="ko-KR" dirty="0" smtClean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20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52400" y="2819400"/>
            <a:ext cx="89154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</a:t>
            </a:r>
            <a:r>
              <a:rPr lang="en-US" altLang="ko-KR" sz="1900" dirty="0" smtClean="0">
                <a:ea typeface="굴림" panose="020B0600000101010101" pitchFamily="34" charset="-127"/>
              </a:rPr>
              <a:t>segment #? </a:t>
            </a:r>
            <a:r>
              <a:rPr lang="en-US" altLang="ko-KR" sz="1900" dirty="0" smtClean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 smtClean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addr</a:t>
            </a:r>
            <a:r>
              <a:rPr lang="en-US" altLang="ko-KR" sz="1900" dirty="0" smtClean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varx</a:t>
            </a:r>
            <a:r>
              <a:rPr lang="en-US" altLang="ko-KR" sz="1900" dirty="0" smtClean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</a:t>
            </a: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t0, 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0x314159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4020588"/>
              </p:ext>
            </p:extLst>
          </p:nvPr>
        </p:nvGraphicFramePr>
        <p:xfrm>
          <a:off x="5486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81000" y="5334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</a:t>
            </a:r>
            <a:r>
              <a:rPr lang="en-US" altLang="ko-KR" dirty="0" smtClean="0">
                <a:ea typeface="굴림" panose="020B0600000101010101" pitchFamily="34" charset="-127"/>
              </a:rPr>
              <a:t>16bit </a:t>
            </a:r>
            <a:r>
              <a:rPr lang="en-US" altLang="ko-KR" dirty="0">
                <a:ea typeface="굴림" panose="020B0600000101010101" pitchFamily="34" charset="-127"/>
              </a:rPr>
              <a:t>address)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6091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6" grpId="0" build="p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52400" y="2819400"/>
            <a:ext cx="89154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</a:t>
            </a:r>
            <a:r>
              <a:rPr lang="en-US" altLang="ko-KR" sz="1900" dirty="0" smtClean="0">
                <a:ea typeface="굴림" panose="020B0600000101010101" pitchFamily="34" charset="-127"/>
              </a:rPr>
              <a:t>segment #? </a:t>
            </a:r>
            <a:r>
              <a:rPr lang="en-US" altLang="ko-KR" sz="1900" dirty="0" smtClean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 smtClean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addr</a:t>
            </a:r>
            <a:r>
              <a:rPr lang="en-US" altLang="ko-KR" sz="1900" dirty="0" smtClean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varx</a:t>
            </a:r>
            <a:r>
              <a:rPr lang="en-US" altLang="ko-KR" sz="1900" dirty="0" smtClean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 smtClean="0">
                <a:ea typeface="굴림" panose="020B0600000101010101" pitchFamily="34" charset="-127"/>
              </a:rPr>
              <a:t>Fetch 0x244. Translated to Physical=0x4244.  Get “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jal</a:t>
            </a:r>
            <a:r>
              <a:rPr lang="en-US" altLang="ko-KR" sz="1900" dirty="0" smtClean="0">
                <a:ea typeface="굴림" panose="020B0600000101010101" pitchFamily="34" charset="-127"/>
              </a:rPr>
              <a:t>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strlen</a:t>
            </a:r>
            <a:r>
              <a:rPr lang="en-US" altLang="ko-KR" sz="1900" dirty="0" smtClean="0">
                <a:ea typeface="굴림" panose="020B0600000101010101" pitchFamily="34" charset="-127"/>
              </a:rPr>
              <a:t>”</a:t>
            </a:r>
            <a:br>
              <a:rPr lang="en-US" altLang="ko-KR" sz="1900" dirty="0" smtClean="0">
                <a:ea typeface="굴림" panose="020B0600000101010101" pitchFamily="34" charset="-127"/>
              </a:rPr>
            </a:b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</a:t>
            </a: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t0, 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0x314159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8500631"/>
              </p:ext>
            </p:extLst>
          </p:nvPr>
        </p:nvGraphicFramePr>
        <p:xfrm>
          <a:off x="5486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81000" y="8382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</a:t>
            </a:r>
            <a:r>
              <a:rPr lang="en-US" altLang="ko-KR" dirty="0" smtClean="0">
                <a:ea typeface="굴림" panose="020B0600000101010101" pitchFamily="34" charset="-127"/>
              </a:rPr>
              <a:t>16bit </a:t>
            </a:r>
            <a:r>
              <a:rPr lang="en-US" altLang="ko-KR" dirty="0">
                <a:ea typeface="굴림" panose="020B0600000101010101" pitchFamily="34" charset="-127"/>
              </a:rPr>
              <a:t>address)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8756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52400" y="2819400"/>
            <a:ext cx="89916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</a:t>
            </a:r>
            <a:r>
              <a:rPr lang="en-US" altLang="ko-KR" sz="1900" dirty="0" smtClean="0">
                <a:ea typeface="굴림" panose="020B0600000101010101" pitchFamily="34" charset="-127"/>
              </a:rPr>
              <a:t>segment #? </a:t>
            </a:r>
            <a:r>
              <a:rPr lang="en-US" altLang="ko-KR" sz="1900" dirty="0" smtClean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 smtClean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addr</a:t>
            </a:r>
            <a:r>
              <a:rPr lang="en-US" altLang="ko-KR" sz="1900" dirty="0" smtClean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varx</a:t>
            </a:r>
            <a:r>
              <a:rPr lang="en-US" altLang="ko-KR" sz="1900" dirty="0" smtClean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 smtClean="0">
                <a:ea typeface="굴림" panose="020B0600000101010101" pitchFamily="34" charset="-127"/>
              </a:rPr>
              <a:t>Fetch 0x244. Translated to Physical=0x4244.  Get “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jal</a:t>
            </a:r>
            <a:r>
              <a:rPr lang="en-US" altLang="ko-KR" sz="1900" dirty="0" smtClean="0">
                <a:ea typeface="굴림" panose="020B0600000101010101" pitchFamily="34" charset="-127"/>
              </a:rPr>
              <a:t>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strlen</a:t>
            </a:r>
            <a:r>
              <a:rPr lang="en-US" altLang="ko-KR" sz="1900" dirty="0" smtClean="0">
                <a:ea typeface="굴림" panose="020B0600000101010101" pitchFamily="34" charset="-127"/>
              </a:rPr>
              <a:t>”</a:t>
            </a:r>
            <a:br>
              <a:rPr lang="en-US" altLang="ko-KR" sz="1900" dirty="0" smtClean="0">
                <a:ea typeface="굴림" panose="020B0600000101010101" pitchFamily="34" charset="-127"/>
              </a:rPr>
            </a:b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Fetch 0x360. Translated to Physical=0x4360. Get “li $v0, 0”</a:t>
            </a:r>
            <a:b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Move 0x0000  $v0,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</a:t>
            </a: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t0, 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0x314159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47278741"/>
              </p:ext>
            </p:extLst>
          </p:nvPr>
        </p:nvGraphicFramePr>
        <p:xfrm>
          <a:off x="5486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81000" y="13970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</a:t>
            </a:r>
            <a:r>
              <a:rPr lang="en-US" altLang="ko-KR" dirty="0" smtClean="0">
                <a:ea typeface="굴림" panose="020B0600000101010101" pitchFamily="34" charset="-127"/>
              </a:rPr>
              <a:t>16bit </a:t>
            </a:r>
            <a:r>
              <a:rPr lang="en-US" altLang="ko-KR" dirty="0">
                <a:ea typeface="굴림" panose="020B0600000101010101" pitchFamily="34" charset="-127"/>
              </a:rPr>
              <a:t>address)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2869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52400" y="2819400"/>
            <a:ext cx="91440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Let’s simulate a bit of this code to see what happens (PC=0x0240):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 smtClean="0">
                <a:ea typeface="굴림" panose="020B0600000101010101" pitchFamily="34" charset="-127"/>
              </a:rPr>
              <a:t>Fetch 0x0240 (</a:t>
            </a:r>
            <a:r>
              <a:rPr lang="en-US" altLang="ko-KR" sz="1900" dirty="0" smtClean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 smtClean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 smtClean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 smtClean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addr</a:t>
            </a:r>
            <a:r>
              <a:rPr lang="en-US" altLang="ko-KR" sz="1900" dirty="0" smtClean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varx</a:t>
            </a:r>
            <a:r>
              <a:rPr lang="en-US" altLang="ko-KR" sz="1900" dirty="0" smtClean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</a:rPr>
              <a:t>	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 smtClean="0">
                <a:ea typeface="굴림" panose="020B0600000101010101" pitchFamily="34" charset="-127"/>
              </a:rPr>
              <a:t>Fetch 0x0244. Translated to Physical=0x4244.  Get “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jal</a:t>
            </a:r>
            <a:r>
              <a:rPr lang="en-US" altLang="ko-KR" sz="1900" dirty="0" smtClean="0">
                <a:ea typeface="굴림" panose="020B0600000101010101" pitchFamily="34" charset="-127"/>
              </a:rPr>
              <a:t> </a:t>
            </a:r>
            <a:r>
              <a:rPr lang="en-US" altLang="ko-KR" sz="1900" dirty="0" err="1" smtClean="0">
                <a:ea typeface="굴림" panose="020B0600000101010101" pitchFamily="34" charset="-127"/>
              </a:rPr>
              <a:t>strlen</a:t>
            </a:r>
            <a:r>
              <a:rPr lang="en-US" altLang="ko-KR" sz="1900" dirty="0" smtClean="0">
                <a:ea typeface="굴림" panose="020B0600000101010101" pitchFamily="34" charset="-127"/>
              </a:rPr>
              <a:t>”</a:t>
            </a:r>
            <a:br>
              <a:rPr lang="en-US" altLang="ko-KR" sz="1900" dirty="0" smtClean="0">
                <a:ea typeface="굴림" panose="020B0600000101010101" pitchFamily="34" charset="-127"/>
              </a:rPr>
            </a:b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Fetch 0x0360. Translated to Physical=0x4360. Get “li $v0, 0”</a:t>
            </a:r>
            <a:b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Move 0x0000  $v0,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Fetch 0x0364. Translated to Physical=0x4364. Get “</a:t>
            </a:r>
            <a:r>
              <a:rPr lang="en-US" altLang="ko-KR" sz="19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lb</a:t>
            </a: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 $t0, ($a0)”</a:t>
            </a:r>
            <a:b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Since $a0 is 0x4050, try to load byte from 0x4050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	Translate 0x4050 (</a:t>
            </a:r>
            <a:r>
              <a:rPr lang="en-US" altLang="ko-KR" sz="1900" dirty="0" smtClean="0">
                <a:solidFill>
                  <a:schemeClr val="accent2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01</a:t>
            </a: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00 0000 0101 0000). Virtual segment #? 1; Offset? 0x50</a:t>
            </a:r>
            <a:b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Physical address? Base=0x4800, Physical </a:t>
            </a:r>
            <a:r>
              <a:rPr lang="en-US" altLang="ko-KR" sz="19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addr</a:t>
            </a: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 = 0x4850,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	</a:t>
            </a:r>
            <a:r>
              <a:rPr lang="en-US" altLang="ko-KR" sz="19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Load Byte from 0x4850$t0,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0x0240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0x0244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0x0360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0x0364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0x0368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</a:t>
            </a: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t0, 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0x314159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3209939"/>
              </p:ext>
            </p:extLst>
          </p:nvPr>
        </p:nvGraphicFramePr>
        <p:xfrm>
          <a:off x="5486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81000" y="16764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</a:t>
            </a:r>
            <a:r>
              <a:rPr lang="en-US" altLang="ko-KR" dirty="0" smtClean="0">
                <a:ea typeface="굴림" panose="020B0600000101010101" pitchFamily="34" charset="-127"/>
              </a:rPr>
              <a:t>16bit </a:t>
            </a:r>
            <a:r>
              <a:rPr lang="en-US" altLang="ko-KR" dirty="0">
                <a:ea typeface="굴림" panose="020B0600000101010101" pitchFamily="34" charset="-127"/>
              </a:rPr>
              <a:t>address)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449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Observations about Segmentation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15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Virtual address space has holes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Segmentation efficient for sparse address spaces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 correct program should never address gaps (except as mentioned in moment)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If it does, trap to kernel and dump core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When it is OK to address outside valid range?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This is how the stack and heap are allowed to grow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For instance, stack takes fault, system automatically increases size of stack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protection mode in segment table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For example, code segment would be read-only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Data and stack would be read-write (stores allowed)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Shared segment could be read-only or read-write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must be saved/restored on context switch?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Segment table stored in CPU, not in memory (small)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Might store all of processes memory onto disk when switched (called “swapping”)</a:t>
            </a:r>
          </a:p>
        </p:txBody>
      </p:sp>
    </p:spTree>
    <p:extLst>
      <p:ext uri="{BB962C8B-B14F-4D97-AF65-F5344CB8AC3E}">
        <p14:creationId xmlns:p14="http://schemas.microsoft.com/office/powerpoint/2010/main" val="2314033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What if not all segments fit into memory?</a:t>
            </a:r>
            <a:endParaRPr lang="en-US" altLang="ko-KR" sz="1800" dirty="0" smtClean="0">
              <a:ea typeface="굴림" panose="020B0600000101010101" pitchFamily="34" charset="-127"/>
            </a:endParaRPr>
          </a:p>
        </p:txBody>
      </p:sp>
      <p:pic>
        <p:nvPicPr>
          <p:cNvPr id="7014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342" r="487" b="1299"/>
          <a:stretch>
            <a:fillRect/>
          </a:stretch>
        </p:blipFill>
        <p:spPr bwMode="auto">
          <a:xfrm>
            <a:off x="2743200" y="762000"/>
            <a:ext cx="3733800" cy="27876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3581400"/>
            <a:ext cx="8382000" cy="3048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Extreme form of Context Switch: Swapping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 order to make room for next process, some or all of the previous process is moved to disk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Likely need to send out complete segments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This greatly increases the cost of context-switching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might be a desirable alternative?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Some way to keep only active portions of a process in memory at any one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finer granularity control over physical memory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94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0010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Problems with Segmentation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434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Must fit variable-sized chunks into physical memory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May move processes multiple times to fit everything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Limited options for swapping to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Fragmentation</a:t>
            </a:r>
            <a:r>
              <a:rPr lang="en-US" altLang="ko-KR" sz="2800" dirty="0" smtClean="0">
                <a:ea typeface="굴림" panose="020B0600000101010101" pitchFamily="34" charset="-127"/>
              </a:rPr>
              <a:t>: wasted space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External</a:t>
            </a:r>
            <a:r>
              <a:rPr lang="en-US" altLang="ko-KR" sz="2400" dirty="0" smtClean="0">
                <a:ea typeface="굴림" panose="020B0600000101010101" pitchFamily="34" charset="-127"/>
              </a:rPr>
              <a:t>: free gaps between allocated chunks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Internal</a:t>
            </a:r>
            <a:r>
              <a:rPr lang="en-US" altLang="ko-KR" sz="2400" dirty="0" smtClean="0">
                <a:ea typeface="굴림" panose="020B0600000101010101" pitchFamily="34" charset="-127"/>
              </a:rPr>
              <a:t>: don’t need all memory within allocated chunks</a:t>
            </a:r>
          </a:p>
        </p:txBody>
      </p:sp>
    </p:spTree>
    <p:extLst>
      <p:ext uri="{BB962C8B-B14F-4D97-AF65-F5344CB8AC3E}">
        <p14:creationId xmlns:p14="http://schemas.microsoft.com/office/powerpoint/2010/main" val="384246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val 2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altLang="ko-KR" dirty="0" smtClean="0"/>
              <a:t>Recall: General Address Translation</a:t>
            </a:r>
            <a:endParaRPr lang="en-US" altLang="en-US" dirty="0" smtClean="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134387" y="2928938"/>
            <a:ext cx="1034813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Prog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1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Virtual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Address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Space 1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712862" y="2963863"/>
            <a:ext cx="1034813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Prog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2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Virtual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Address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Space 2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1050925" y="854075"/>
            <a:ext cx="1295400" cy="1828800"/>
            <a:chOff x="672" y="672"/>
            <a:chExt cx="816" cy="1152"/>
          </a:xfrm>
        </p:grpSpPr>
        <p:sp>
          <p:nvSpPr>
            <p:cNvPr id="23594" name="Rectangle 8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3595" name="Line 9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6" name="Line 10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7" name="Line 11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559" name="Group 12"/>
          <p:cNvGrpSpPr>
            <a:grpSpLocks/>
          </p:cNvGrpSpPr>
          <p:nvPr/>
        </p:nvGrpSpPr>
        <p:grpSpPr bwMode="auto">
          <a:xfrm>
            <a:off x="6537325" y="930275"/>
            <a:ext cx="1295400" cy="1828800"/>
            <a:chOff x="672" y="672"/>
            <a:chExt cx="816" cy="1152"/>
          </a:xfrm>
        </p:grpSpPr>
        <p:sp>
          <p:nvSpPr>
            <p:cNvPr id="23590" name="Rectangle 13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3591" name="Line 14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2" name="Line 15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3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560" name="Group 17"/>
          <p:cNvGrpSpPr>
            <a:grpSpLocks/>
          </p:cNvGrpSpPr>
          <p:nvPr/>
        </p:nvGrpSpPr>
        <p:grpSpPr bwMode="auto">
          <a:xfrm>
            <a:off x="3870325" y="777875"/>
            <a:ext cx="1295400" cy="5334000"/>
            <a:chOff x="2448" y="624"/>
            <a:chExt cx="816" cy="3360"/>
          </a:xfrm>
        </p:grpSpPr>
        <p:sp>
          <p:nvSpPr>
            <p:cNvPr id="23579" name="Rectangle 18"/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Data 2</a:t>
              </a:r>
            </a:p>
          </p:txBody>
        </p:sp>
        <p:sp>
          <p:nvSpPr>
            <p:cNvPr id="47133" name="Rectangle 19"/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 eaLnBrk="0" hangingPunct="0">
                <a:defRPr/>
              </a:pPr>
              <a:r>
                <a:rPr lang="en-US" sz="1800" b="0">
                  <a:latin typeface="Gill Sans" charset="0"/>
                  <a:ea typeface="Gill Sans" charset="0"/>
                  <a:cs typeface="Gill Sans" charset="0"/>
                </a:rPr>
                <a:t>Stack 1</a:t>
              </a:r>
            </a:p>
          </p:txBody>
        </p:sp>
        <p:sp>
          <p:nvSpPr>
            <p:cNvPr id="23581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Heap 1</a:t>
              </a:r>
            </a:p>
          </p:txBody>
        </p:sp>
        <p:sp>
          <p:nvSpPr>
            <p:cNvPr id="23582" name="Rectangle 21"/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heap &amp; </a:t>
              </a:r>
            </a:p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Stacks</a:t>
              </a:r>
            </a:p>
          </p:txBody>
        </p:sp>
        <p:sp>
          <p:nvSpPr>
            <p:cNvPr id="23583" name="Rectangle 22"/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Code 1</a:t>
              </a:r>
            </a:p>
          </p:txBody>
        </p:sp>
        <p:sp>
          <p:nvSpPr>
            <p:cNvPr id="23584" name="Rectangle 23"/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Stack 2</a:t>
              </a:r>
            </a:p>
          </p:txBody>
        </p:sp>
        <p:sp>
          <p:nvSpPr>
            <p:cNvPr id="23585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Data 1</a:t>
              </a:r>
            </a:p>
          </p:txBody>
        </p:sp>
        <p:sp>
          <p:nvSpPr>
            <p:cNvPr id="23586" name="Rectangle 25"/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Heap 2</a:t>
              </a:r>
            </a:p>
          </p:txBody>
        </p:sp>
        <p:sp>
          <p:nvSpPr>
            <p:cNvPr id="23587" name="Rectangle 26"/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Code 2</a:t>
              </a:r>
            </a:p>
          </p:txBody>
        </p:sp>
        <p:sp>
          <p:nvSpPr>
            <p:cNvPr id="23588" name="Rectangle 27"/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code</a:t>
              </a:r>
            </a:p>
          </p:txBody>
        </p:sp>
        <p:sp>
          <p:nvSpPr>
            <p:cNvPr id="23589" name="Rectangle 28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data</a:t>
              </a:r>
            </a:p>
          </p:txBody>
        </p:sp>
      </p:grpSp>
      <p:sp>
        <p:nvSpPr>
          <p:cNvPr id="23561" name="Line 29"/>
          <p:cNvSpPr>
            <a:spLocks noChangeShapeType="1"/>
          </p:cNvSpPr>
          <p:nvPr/>
        </p:nvSpPr>
        <p:spPr bwMode="auto">
          <a:xfrm>
            <a:off x="2346325" y="1082675"/>
            <a:ext cx="1524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2" name="Line 30"/>
          <p:cNvSpPr>
            <a:spLocks noChangeShapeType="1"/>
          </p:cNvSpPr>
          <p:nvPr/>
        </p:nvSpPr>
        <p:spPr bwMode="auto">
          <a:xfrm>
            <a:off x="2346325" y="1616075"/>
            <a:ext cx="15240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3" name="Line 31"/>
          <p:cNvSpPr>
            <a:spLocks noChangeShapeType="1"/>
          </p:cNvSpPr>
          <p:nvPr/>
        </p:nvSpPr>
        <p:spPr bwMode="auto">
          <a:xfrm flipV="1">
            <a:off x="2346325" y="1920875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4" name="Line 32"/>
          <p:cNvSpPr>
            <a:spLocks noChangeShapeType="1"/>
          </p:cNvSpPr>
          <p:nvPr/>
        </p:nvSpPr>
        <p:spPr bwMode="auto">
          <a:xfrm flipV="1">
            <a:off x="2346325" y="1463675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5" name="Line 33"/>
          <p:cNvSpPr>
            <a:spLocks noChangeShapeType="1"/>
          </p:cNvSpPr>
          <p:nvPr/>
        </p:nvSpPr>
        <p:spPr bwMode="auto">
          <a:xfrm flipH="1">
            <a:off x="5165725" y="1235075"/>
            <a:ext cx="13716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6" name="Line 34"/>
          <p:cNvSpPr>
            <a:spLocks noChangeShapeType="1"/>
          </p:cNvSpPr>
          <p:nvPr/>
        </p:nvSpPr>
        <p:spPr bwMode="auto">
          <a:xfrm flipH="1" flipV="1">
            <a:off x="5165725" y="1006475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7" name="Line 35"/>
          <p:cNvSpPr>
            <a:spLocks noChangeShapeType="1"/>
          </p:cNvSpPr>
          <p:nvPr/>
        </p:nvSpPr>
        <p:spPr bwMode="auto">
          <a:xfrm flipH="1">
            <a:off x="5165725" y="2149475"/>
            <a:ext cx="13716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8" name="Line 36"/>
          <p:cNvSpPr>
            <a:spLocks noChangeShapeType="1"/>
          </p:cNvSpPr>
          <p:nvPr/>
        </p:nvSpPr>
        <p:spPr bwMode="auto">
          <a:xfrm flipH="1">
            <a:off x="5165725" y="2530475"/>
            <a:ext cx="1371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9" name="Rectangle 37"/>
          <p:cNvSpPr>
            <a:spLocks noChangeArrowheads="1"/>
          </p:cNvSpPr>
          <p:nvPr/>
        </p:nvSpPr>
        <p:spPr bwMode="auto">
          <a:xfrm>
            <a:off x="2911475" y="1524000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0" name="Oval 38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1" name="Rectangle 39"/>
          <p:cNvSpPr>
            <a:spLocks noChangeArrowheads="1"/>
          </p:cNvSpPr>
          <p:nvPr/>
        </p:nvSpPr>
        <p:spPr bwMode="auto">
          <a:xfrm>
            <a:off x="6003925" y="1692275"/>
            <a:ext cx="3048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2" name="Rectangle 40"/>
          <p:cNvSpPr>
            <a:spLocks noChangeArrowheads="1"/>
          </p:cNvSpPr>
          <p:nvPr/>
        </p:nvSpPr>
        <p:spPr bwMode="auto">
          <a:xfrm rot="-689794">
            <a:off x="6156325" y="1311275"/>
            <a:ext cx="152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3" name="Oval 41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4" name="Text Box 42"/>
          <p:cNvSpPr txBox="1">
            <a:spLocks noChangeArrowheads="1"/>
          </p:cNvSpPr>
          <p:nvPr/>
        </p:nvSpPr>
        <p:spPr bwMode="auto">
          <a:xfrm>
            <a:off x="288925" y="4968875"/>
            <a:ext cx="239723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rgbClr val="0B52FC"/>
                </a:solidFill>
                <a:latin typeface="Gill Sans" charset="0"/>
                <a:ea typeface="Gill Sans" charset="0"/>
                <a:cs typeface="Gill Sans" charset="0"/>
              </a:rPr>
              <a:t>Translation Map 1</a:t>
            </a:r>
          </a:p>
        </p:txBody>
      </p:sp>
      <p:sp>
        <p:nvSpPr>
          <p:cNvPr id="23575" name="Text Box 43"/>
          <p:cNvSpPr txBox="1">
            <a:spLocks noChangeArrowheads="1"/>
          </p:cNvSpPr>
          <p:nvPr/>
        </p:nvSpPr>
        <p:spPr bwMode="auto">
          <a:xfrm>
            <a:off x="5546725" y="4968875"/>
            <a:ext cx="239723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rgbClr val="008200"/>
                </a:solidFill>
                <a:latin typeface="Gill Sans" charset="0"/>
                <a:ea typeface="Gill Sans" charset="0"/>
                <a:cs typeface="Gill Sans" charset="0"/>
              </a:rPr>
              <a:t>Translation Map 2</a:t>
            </a:r>
          </a:p>
        </p:txBody>
      </p:sp>
      <p:sp>
        <p:nvSpPr>
          <p:cNvPr id="23576" name="Line 44"/>
          <p:cNvSpPr>
            <a:spLocks noChangeShapeType="1"/>
          </p:cNvSpPr>
          <p:nvPr/>
        </p:nvSpPr>
        <p:spPr bwMode="auto">
          <a:xfrm flipV="1">
            <a:off x="3032125" y="4130675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7" name="Line 45"/>
          <p:cNvSpPr>
            <a:spLocks noChangeShapeType="1"/>
          </p:cNvSpPr>
          <p:nvPr/>
        </p:nvSpPr>
        <p:spPr bwMode="auto">
          <a:xfrm flipH="1" flipV="1">
            <a:off x="6080125" y="4130675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8" name="Text Box 46"/>
          <p:cNvSpPr txBox="1">
            <a:spLocks noChangeArrowheads="1"/>
          </p:cNvSpPr>
          <p:nvPr/>
        </p:nvSpPr>
        <p:spPr bwMode="auto">
          <a:xfrm>
            <a:off x="2743200" y="6091238"/>
            <a:ext cx="300355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Physical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2501120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>
                <a:ea typeface="굴림" charset="-127"/>
                <a:cs typeface="굴림" charset="-127"/>
              </a:rPr>
              <a:t>Paging: Physical Memory in Fixed Size Chunks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7630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Solution to fragmentation from segments?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Allocate physical memory in fixed size chunks (“</a:t>
            </a:r>
            <a:r>
              <a:rPr lang="en-US" altLang="ko-KR" sz="2400" dirty="0" smtClean="0">
                <a:solidFill>
                  <a:srgbClr val="FF0000"/>
                </a:solidFill>
                <a:ea typeface="굴림" panose="020B0600000101010101" pitchFamily="34" charset="-127"/>
              </a:rPr>
              <a:t>pages</a:t>
            </a:r>
            <a:r>
              <a:rPr lang="en-US" altLang="ko-KR" sz="2400" dirty="0" smtClean="0">
                <a:ea typeface="굴림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Every chunk of physical memory is equivalent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use simple vector of bits to handle allocation: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latin typeface="Consolas" charset="0"/>
                <a:ea typeface="Consolas" charset="0"/>
                <a:cs typeface="Consolas" charset="0"/>
              </a:rPr>
              <a:t>	00110001110001101 … 110010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Each bit represents page of physical memory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ea typeface="굴림" panose="020B0600000101010101" pitchFamily="34" charset="-127"/>
              </a:rPr>
              <a:t>	</a:t>
            </a:r>
            <a:r>
              <a:rPr lang="en-US" altLang="ko-KR" sz="2400" dirty="0" smtClean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altLang="ko-KR" sz="2400" dirty="0" smtClean="0">
                <a:ea typeface="굴림" panose="020B0600000101010101" pitchFamily="34" charset="-127"/>
              </a:rPr>
              <a:t>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 allocated, </a:t>
            </a:r>
            <a:r>
              <a:rPr lang="en-US" altLang="ko-KR" sz="2400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0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  free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Should pages be as big as our previous segments?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No: Can lead to lots of internal fragmentation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Typically have small pages (1K-16K)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Consequently: need multiple pages/segment</a:t>
            </a:r>
          </a:p>
        </p:txBody>
      </p:sp>
    </p:spTree>
    <p:extLst>
      <p:ext uri="{BB962C8B-B14F-4D97-AF65-F5344CB8AC3E}">
        <p14:creationId xmlns:p14="http://schemas.microsoft.com/office/powerpoint/2010/main" val="1938881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5226050" y="939800"/>
            <a:ext cx="3689350" cy="1336675"/>
            <a:chOff x="3292" y="576"/>
            <a:chExt cx="2324" cy="842"/>
          </a:xfrm>
        </p:grpSpPr>
        <p:sp>
          <p:nvSpPr>
            <p:cNvPr id="52269" name="Freeform 86"/>
            <p:cNvSpPr>
              <a:spLocks/>
            </p:cNvSpPr>
            <p:nvPr/>
          </p:nvSpPr>
          <p:spPr bwMode="auto">
            <a:xfrm>
              <a:off x="3292" y="576"/>
              <a:ext cx="1829" cy="315"/>
            </a:xfrm>
            <a:custGeom>
              <a:avLst/>
              <a:gdLst>
                <a:gd name="T0" fmla="*/ 0 w 1824"/>
                <a:gd name="T1" fmla="*/ 0 h 288"/>
                <a:gd name="T2" fmla="*/ 1964 w 1824"/>
                <a:gd name="T3" fmla="*/ 0 h 288"/>
                <a:gd name="T4" fmla="*/ 1964 w 1824"/>
                <a:gd name="T5" fmla="*/ 3536 h 288"/>
                <a:gd name="T6" fmla="*/ 0 60000 65536"/>
                <a:gd name="T7" fmla="*/ 0 60000 65536"/>
                <a:gd name="T8" fmla="*/ 0 60000 65536"/>
                <a:gd name="T9" fmla="*/ 0 w 1824"/>
                <a:gd name="T10" fmla="*/ 0 h 288"/>
                <a:gd name="T11" fmla="*/ 1824 w 182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70" name="Text Box 87"/>
            <p:cNvSpPr txBox="1">
              <a:spLocks noChangeArrowheads="1"/>
            </p:cNvSpPr>
            <p:nvPr/>
          </p:nvSpPr>
          <p:spPr bwMode="auto">
            <a:xfrm>
              <a:off x="4112" y="1168"/>
              <a:ext cx="11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</a:t>
              </a:r>
            </a:p>
          </p:txBody>
        </p:sp>
        <p:grpSp>
          <p:nvGrpSpPr>
            <p:cNvPr id="52271" name="Group 140"/>
            <p:cNvGrpSpPr>
              <a:grpSpLocks/>
            </p:cNvGrpSpPr>
            <p:nvPr/>
          </p:nvGrpSpPr>
          <p:grpSpPr bwMode="auto">
            <a:xfrm>
              <a:off x="4026" y="920"/>
              <a:ext cx="1590" cy="238"/>
              <a:chOff x="4026" y="920"/>
              <a:chExt cx="1590" cy="238"/>
            </a:xfrm>
          </p:grpSpPr>
          <p:sp>
            <p:nvSpPr>
              <p:cNvPr id="52272" name="Rectangle 84"/>
              <p:cNvSpPr>
                <a:spLocks noChangeArrowheads="1"/>
              </p:cNvSpPr>
              <p:nvPr/>
            </p:nvSpPr>
            <p:spPr bwMode="auto">
              <a:xfrm>
                <a:off x="4631" y="920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73" name="Rectangle 137"/>
              <p:cNvSpPr>
                <a:spLocks noChangeArrowheads="1"/>
              </p:cNvSpPr>
              <p:nvPr/>
            </p:nvSpPr>
            <p:spPr bwMode="auto">
              <a:xfrm>
                <a:off x="4026" y="920"/>
                <a:ext cx="630" cy="23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1628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How to Implement Paging?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11536"/>
            <a:ext cx="8915400" cy="329406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altLang="ko-KR" sz="2600" dirty="0" smtClean="0">
                <a:sym typeface="Symbol" panose="05050102010706020507" pitchFamily="18" charset="2"/>
              </a:rPr>
              <a:t>Page Table (One per process)</a:t>
            </a:r>
          </a:p>
          <a:p>
            <a:pPr lvl="1">
              <a:spcBef>
                <a:spcPct val="0"/>
              </a:spcBef>
            </a:pPr>
            <a:r>
              <a:rPr lang="en-US" altLang="ko-KR" sz="2400" dirty="0" smtClean="0">
                <a:sym typeface="Symbol" panose="05050102010706020507" pitchFamily="18" charset="2"/>
              </a:rPr>
              <a:t>Resides in physical memory</a:t>
            </a:r>
          </a:p>
          <a:p>
            <a:pPr lvl="1">
              <a:spcBef>
                <a:spcPct val="0"/>
              </a:spcBef>
            </a:pPr>
            <a:r>
              <a:rPr lang="en-US" altLang="ko-KR" sz="2400" dirty="0" smtClean="0">
                <a:sym typeface="Symbol" panose="05050102010706020507" pitchFamily="18" charset="2"/>
              </a:rPr>
              <a:t>Contains physical page and permission for each virtual page</a:t>
            </a:r>
          </a:p>
          <a:p>
            <a:pPr lvl="2">
              <a:spcBef>
                <a:spcPct val="0"/>
              </a:spcBef>
            </a:pPr>
            <a:r>
              <a:rPr lang="en-US" altLang="ko-KR" sz="2400" dirty="0" smtClean="0">
                <a:sym typeface="Symbol" panose="05050102010706020507" pitchFamily="18" charset="2"/>
              </a:rPr>
              <a:t>Permissions include: Valid bits, Read, Write, </a:t>
            </a:r>
            <a:r>
              <a:rPr lang="en-US" altLang="ko-KR" sz="2400" dirty="0" err="1" smtClean="0">
                <a:sym typeface="Symbol" panose="05050102010706020507" pitchFamily="18" charset="2"/>
              </a:rPr>
              <a:t>etc</a:t>
            </a:r>
            <a:endParaRPr lang="en-US" altLang="ko-KR" sz="2400" dirty="0" smtClean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en-US" altLang="ko-KR" sz="2600" dirty="0" smtClean="0"/>
              <a:t>Virtual address mapping</a:t>
            </a:r>
          </a:p>
          <a:p>
            <a:pPr lvl="1">
              <a:spcBef>
                <a:spcPct val="0"/>
              </a:spcBef>
            </a:pPr>
            <a:r>
              <a:rPr lang="en-US" altLang="ko-KR" sz="2400" dirty="0" smtClean="0"/>
              <a:t>Offset from Virtual address copied to Physical Address</a:t>
            </a:r>
          </a:p>
          <a:p>
            <a:pPr lvl="2">
              <a:spcBef>
                <a:spcPct val="0"/>
              </a:spcBef>
            </a:pPr>
            <a:r>
              <a:rPr lang="en-US" altLang="ko-KR" sz="2400" dirty="0" smtClean="0"/>
              <a:t>Example: 10 bit offset </a:t>
            </a:r>
            <a:r>
              <a:rPr lang="en-US" altLang="ko-KR" sz="2400" dirty="0" smtClean="0">
                <a:sym typeface="Symbol" panose="05050102010706020507" pitchFamily="18" charset="2"/>
              </a:rPr>
              <a:t> 1024-byte pages</a:t>
            </a:r>
          </a:p>
          <a:p>
            <a:pPr lvl="1">
              <a:spcBef>
                <a:spcPct val="0"/>
              </a:spcBef>
            </a:pPr>
            <a:r>
              <a:rPr lang="en-US" altLang="ko-KR" sz="2400" dirty="0" smtClean="0">
                <a:sym typeface="Symbol" panose="05050102010706020507" pitchFamily="18" charset="2"/>
              </a:rPr>
              <a:t>Virtual page # is all remaining bits</a:t>
            </a:r>
          </a:p>
          <a:p>
            <a:pPr lvl="2">
              <a:spcBef>
                <a:spcPct val="0"/>
              </a:spcBef>
            </a:pPr>
            <a:r>
              <a:rPr lang="en-US" altLang="ko-KR" sz="2400" dirty="0" smtClean="0">
                <a:sym typeface="Symbol" panose="05050102010706020507" pitchFamily="18" charset="2"/>
              </a:rPr>
              <a:t>Example for 32-bits: 32-10 = 22 bits, i.e. 4 million entries</a:t>
            </a:r>
          </a:p>
          <a:p>
            <a:pPr lvl="2">
              <a:spcBef>
                <a:spcPct val="0"/>
              </a:spcBef>
            </a:pPr>
            <a:r>
              <a:rPr lang="en-US" altLang="ko-KR" sz="2400" dirty="0" smtClean="0">
                <a:sym typeface="Symbol" panose="05050102010706020507" pitchFamily="18" charset="2"/>
              </a:rPr>
              <a:t>Physical page # copied from table into physical address</a:t>
            </a:r>
          </a:p>
          <a:p>
            <a:pPr lvl="1">
              <a:spcBef>
                <a:spcPct val="0"/>
              </a:spcBef>
            </a:pPr>
            <a:r>
              <a:rPr lang="en-US" altLang="ko-KR" sz="2400" dirty="0" smtClean="0">
                <a:sym typeface="Symbol" panose="05050102010706020507" pitchFamily="18" charset="2"/>
              </a:rPr>
              <a:t>Check Page Table bounds and permissions</a:t>
            </a:r>
          </a:p>
        </p:txBody>
      </p:sp>
      <p:sp>
        <p:nvSpPr>
          <p:cNvPr id="700486" name="Freeform 70"/>
          <p:cNvSpPr>
            <a:spLocks/>
          </p:cNvSpPr>
          <p:nvPr/>
        </p:nvSpPr>
        <p:spPr bwMode="auto">
          <a:xfrm>
            <a:off x="3065463" y="1168400"/>
            <a:ext cx="846137" cy="684213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457200" y="787400"/>
            <a:ext cx="4768850" cy="396875"/>
            <a:chOff x="160" y="559"/>
            <a:chExt cx="3004" cy="250"/>
          </a:xfrm>
        </p:grpSpPr>
        <p:grpSp>
          <p:nvGrpSpPr>
            <p:cNvPr id="52265" name="Group 11"/>
            <p:cNvGrpSpPr>
              <a:grpSpLocks/>
            </p:cNvGrpSpPr>
            <p:nvPr/>
          </p:nvGrpSpPr>
          <p:grpSpPr bwMode="auto">
            <a:xfrm>
              <a:off x="1548" y="566"/>
              <a:ext cx="1616" cy="238"/>
              <a:chOff x="480" y="624"/>
              <a:chExt cx="1968" cy="336"/>
            </a:xfrm>
          </p:grpSpPr>
          <p:sp>
            <p:nvSpPr>
              <p:cNvPr id="52267" name="Rectangle 5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68" name="Rectangle 6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2266" name="Text Box 80"/>
            <p:cNvSpPr txBox="1">
              <a:spLocks noChangeArrowheads="1"/>
            </p:cNvSpPr>
            <p:nvPr/>
          </p:nvSpPr>
          <p:spPr bwMode="auto">
            <a:xfrm>
              <a:off x="160" y="559"/>
              <a:ext cx="11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Address: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762000" y="1852613"/>
            <a:ext cx="3276601" cy="1290637"/>
            <a:chOff x="352" y="1375"/>
            <a:chExt cx="2064" cy="813"/>
          </a:xfrm>
        </p:grpSpPr>
        <p:sp>
          <p:nvSpPr>
            <p:cNvPr id="52259" name="Text Box 82"/>
            <p:cNvSpPr txBox="1">
              <a:spLocks noChangeArrowheads="1"/>
            </p:cNvSpPr>
            <p:nvPr/>
          </p:nvSpPr>
          <p:spPr bwMode="auto">
            <a:xfrm>
              <a:off x="1389" y="1938"/>
              <a:ext cx="10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smtClean="0">
                  <a:latin typeface="Gill Sans" charset="0"/>
                  <a:ea typeface="Gill Sans" charset="0"/>
                  <a:cs typeface="Gill Sans" charset="0"/>
                </a:rPr>
                <a:t>Access Error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0" name="Oval 71"/>
            <p:cNvSpPr>
              <a:spLocks noChangeArrowheads="1"/>
            </p:cNvSpPr>
            <p:nvPr/>
          </p:nvSpPr>
          <p:spPr bwMode="auto">
            <a:xfrm>
              <a:off x="1760" y="1544"/>
              <a:ext cx="317" cy="269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>
                  <a:latin typeface="Gill Sans" charset="0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52261" name="Line 88"/>
            <p:cNvSpPr>
              <a:spLocks noChangeShapeType="1"/>
            </p:cNvSpPr>
            <p:nvPr/>
          </p:nvSpPr>
          <p:spPr bwMode="auto">
            <a:xfrm>
              <a:off x="1936" y="1375"/>
              <a:ext cx="0" cy="17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2" name="Line 90"/>
            <p:cNvSpPr>
              <a:spLocks noChangeShapeType="1"/>
            </p:cNvSpPr>
            <p:nvPr/>
          </p:nvSpPr>
          <p:spPr bwMode="auto">
            <a:xfrm>
              <a:off x="1936" y="1832"/>
              <a:ext cx="0" cy="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3" name="Rectangle 92"/>
            <p:cNvSpPr>
              <a:spLocks noChangeArrowheads="1"/>
            </p:cNvSpPr>
            <p:nvPr/>
          </p:nvSpPr>
          <p:spPr bwMode="auto">
            <a:xfrm>
              <a:off x="352" y="1586"/>
              <a:ext cx="1196" cy="222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PageTableSize</a:t>
              </a:r>
            </a:p>
          </p:txBody>
        </p:sp>
        <p:sp>
          <p:nvSpPr>
            <p:cNvPr id="52264" name="Line 95"/>
            <p:cNvSpPr>
              <a:spLocks noChangeShapeType="1"/>
            </p:cNvSpPr>
            <p:nvPr/>
          </p:nvSpPr>
          <p:spPr bwMode="auto">
            <a:xfrm>
              <a:off x="1548" y="1677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" name="Group 148"/>
          <p:cNvGrpSpPr>
            <a:grpSpLocks/>
          </p:cNvGrpSpPr>
          <p:nvPr/>
        </p:nvGrpSpPr>
        <p:grpSpPr bwMode="auto">
          <a:xfrm>
            <a:off x="762000" y="1370013"/>
            <a:ext cx="5008563" cy="1838325"/>
            <a:chOff x="480" y="847"/>
            <a:chExt cx="3155" cy="1158"/>
          </a:xfrm>
        </p:grpSpPr>
        <p:sp>
          <p:nvSpPr>
            <p:cNvPr id="52243" name="Rectangle 93"/>
            <p:cNvSpPr>
              <a:spLocks noChangeArrowheads="1"/>
            </p:cNvSpPr>
            <p:nvPr/>
          </p:nvSpPr>
          <p:spPr bwMode="auto">
            <a:xfrm>
              <a:off x="480" y="847"/>
              <a:ext cx="1196" cy="209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52244" name="Line 94"/>
            <p:cNvSpPr>
              <a:spLocks noChangeShapeType="1"/>
            </p:cNvSpPr>
            <p:nvPr/>
          </p:nvSpPr>
          <p:spPr bwMode="auto">
            <a:xfrm>
              <a:off x="1676" y="946"/>
              <a:ext cx="788" cy="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2245" name="Group 147"/>
            <p:cNvGrpSpPr>
              <a:grpSpLocks/>
            </p:cNvGrpSpPr>
            <p:nvPr/>
          </p:nvGrpSpPr>
          <p:grpSpPr bwMode="auto">
            <a:xfrm>
              <a:off x="2464" y="876"/>
              <a:ext cx="1171" cy="1129"/>
              <a:chOff x="2464" y="876"/>
              <a:chExt cx="1171" cy="1129"/>
            </a:xfrm>
          </p:grpSpPr>
          <p:sp>
            <p:nvSpPr>
              <p:cNvPr id="52246" name="Rectangle 14"/>
              <p:cNvSpPr>
                <a:spLocks noChangeArrowheads="1"/>
              </p:cNvSpPr>
              <p:nvPr/>
            </p:nvSpPr>
            <p:spPr bwMode="auto">
              <a:xfrm>
                <a:off x="2464" y="876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2247" name="Rectangle 16"/>
              <p:cNvSpPr>
                <a:spLocks noChangeArrowheads="1"/>
              </p:cNvSpPr>
              <p:nvPr/>
            </p:nvSpPr>
            <p:spPr bwMode="auto">
              <a:xfrm>
                <a:off x="2464" y="1252"/>
                <a:ext cx="753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2248" name="Rectangle 17"/>
              <p:cNvSpPr>
                <a:spLocks noChangeArrowheads="1"/>
              </p:cNvSpPr>
              <p:nvPr/>
            </p:nvSpPr>
            <p:spPr bwMode="auto">
              <a:xfrm>
                <a:off x="2464" y="1441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2249" name="Rectangle 18"/>
              <p:cNvSpPr>
                <a:spLocks noChangeArrowheads="1"/>
              </p:cNvSpPr>
              <p:nvPr/>
            </p:nvSpPr>
            <p:spPr bwMode="auto">
              <a:xfrm>
                <a:off x="2464" y="1629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2250" name="Rectangle 19"/>
              <p:cNvSpPr>
                <a:spLocks noChangeArrowheads="1"/>
              </p:cNvSpPr>
              <p:nvPr/>
            </p:nvSpPr>
            <p:spPr bwMode="auto">
              <a:xfrm>
                <a:off x="2464" y="181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2251" name="Rectangle 102"/>
              <p:cNvSpPr>
                <a:spLocks noChangeArrowheads="1"/>
              </p:cNvSpPr>
              <p:nvPr/>
            </p:nvSpPr>
            <p:spPr bwMode="auto">
              <a:xfrm>
                <a:off x="3215" y="876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2252" name="Group 143"/>
              <p:cNvGrpSpPr>
                <a:grpSpLocks/>
              </p:cNvGrpSpPr>
              <p:nvPr/>
            </p:nvGrpSpPr>
            <p:grpSpPr bwMode="auto">
              <a:xfrm>
                <a:off x="2464" y="1064"/>
                <a:ext cx="1171" cy="188"/>
                <a:chOff x="2464" y="1064"/>
                <a:chExt cx="1171" cy="188"/>
              </a:xfrm>
            </p:grpSpPr>
            <p:sp>
              <p:nvSpPr>
                <p:cNvPr id="52257" name="Rectangle 15"/>
                <p:cNvSpPr>
                  <a:spLocks noChangeArrowheads="1"/>
                </p:cNvSpPr>
                <p:nvPr/>
              </p:nvSpPr>
              <p:spPr bwMode="auto">
                <a:xfrm>
                  <a:off x="2464" y="1064"/>
                  <a:ext cx="753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#1</a:t>
                  </a:r>
                </a:p>
              </p:txBody>
            </p:sp>
            <p:sp>
              <p:nvSpPr>
                <p:cNvPr id="52258" name="Rectangle 103"/>
                <p:cNvSpPr>
                  <a:spLocks noChangeArrowheads="1"/>
                </p:cNvSpPr>
                <p:nvPr/>
              </p:nvSpPr>
              <p:spPr bwMode="auto">
                <a:xfrm>
                  <a:off x="3215" y="1064"/>
                  <a:ext cx="420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2253" name="Rectangle 104"/>
              <p:cNvSpPr>
                <a:spLocks noChangeArrowheads="1"/>
              </p:cNvSpPr>
              <p:nvPr/>
            </p:nvSpPr>
            <p:spPr bwMode="auto">
              <a:xfrm>
                <a:off x="3215" y="1252"/>
                <a:ext cx="420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4" name="Rectangle 105"/>
              <p:cNvSpPr>
                <a:spLocks noChangeArrowheads="1"/>
              </p:cNvSpPr>
              <p:nvPr/>
            </p:nvSpPr>
            <p:spPr bwMode="auto">
              <a:xfrm>
                <a:off x="3215" y="1441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5" name="Rectangle 106"/>
              <p:cNvSpPr>
                <a:spLocks noChangeArrowheads="1"/>
              </p:cNvSpPr>
              <p:nvPr/>
            </p:nvSpPr>
            <p:spPr bwMode="auto">
              <a:xfrm>
                <a:off x="3215" y="1629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2256" name="Rectangle 107"/>
              <p:cNvSpPr>
                <a:spLocks noChangeArrowheads="1"/>
              </p:cNvSpPr>
              <p:nvPr/>
            </p:nvSpPr>
            <p:spPr bwMode="auto">
              <a:xfrm>
                <a:off x="3215" y="181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0" name="Group 144"/>
          <p:cNvGrpSpPr>
            <a:grpSpLocks/>
          </p:cNvGrpSpPr>
          <p:nvPr/>
        </p:nvGrpSpPr>
        <p:grpSpPr bwMode="auto">
          <a:xfrm>
            <a:off x="3911600" y="1711325"/>
            <a:ext cx="1858963" cy="298450"/>
            <a:chOff x="2464" y="1064"/>
            <a:chExt cx="1171" cy="188"/>
          </a:xfrm>
        </p:grpSpPr>
        <p:sp>
          <p:nvSpPr>
            <p:cNvPr id="52241" name="Rectangle 145"/>
            <p:cNvSpPr>
              <a:spLocks noChangeArrowheads="1"/>
            </p:cNvSpPr>
            <p:nvPr/>
          </p:nvSpPr>
          <p:spPr bwMode="auto">
            <a:xfrm>
              <a:off x="2464" y="1064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52242" name="Rectangle 146"/>
            <p:cNvSpPr>
              <a:spLocks noChangeArrowheads="1"/>
            </p:cNvSpPr>
            <p:nvPr/>
          </p:nvSpPr>
          <p:spPr bwMode="auto">
            <a:xfrm>
              <a:off x="3215" y="1064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5791200" y="1928813"/>
            <a:ext cx="2286000" cy="1652587"/>
            <a:chOff x="3648" y="1104"/>
            <a:chExt cx="1440" cy="1041"/>
          </a:xfrm>
        </p:grpSpPr>
        <p:sp>
          <p:nvSpPr>
            <p:cNvPr id="5223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Check Perm</a:t>
              </a:r>
            </a:p>
          </p:txBody>
        </p:sp>
        <p:sp>
          <p:nvSpPr>
            <p:cNvPr id="52238" name="Line 113"/>
            <p:cNvSpPr>
              <a:spLocks noChangeShapeType="1"/>
            </p:cNvSpPr>
            <p:nvPr/>
          </p:nvSpPr>
          <p:spPr bwMode="auto">
            <a:xfrm>
              <a:off x="3648" y="1104"/>
              <a:ext cx="482" cy="335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3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5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5224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2" name="Group 142"/>
          <p:cNvGrpSpPr>
            <a:grpSpLocks/>
          </p:cNvGrpSpPr>
          <p:nvPr/>
        </p:nvGrpSpPr>
        <p:grpSpPr bwMode="auto">
          <a:xfrm>
            <a:off x="5029200" y="1485900"/>
            <a:ext cx="2362200" cy="377825"/>
            <a:chOff x="3168" y="920"/>
            <a:chExt cx="1488" cy="238"/>
          </a:xfrm>
        </p:grpSpPr>
        <p:sp>
          <p:nvSpPr>
            <p:cNvPr id="52235" name="Rectangle 85"/>
            <p:cNvSpPr>
              <a:spLocks noChangeArrowheads="1"/>
            </p:cNvSpPr>
            <p:nvPr/>
          </p:nvSpPr>
          <p:spPr bwMode="auto">
            <a:xfrm>
              <a:off x="4026" y="920"/>
              <a:ext cx="630" cy="238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>
                <a:lnSpc>
                  <a:spcPct val="75000"/>
                </a:lnSpc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Page #</a:t>
              </a:r>
            </a:p>
          </p:txBody>
        </p:sp>
        <p:sp>
          <p:nvSpPr>
            <p:cNvPr id="52236" name="Line 75"/>
            <p:cNvSpPr>
              <a:spLocks noChangeShapeType="1"/>
            </p:cNvSpPr>
            <p:nvPr/>
          </p:nvSpPr>
          <p:spPr bwMode="auto">
            <a:xfrm flipV="1">
              <a:off x="3168" y="1052"/>
              <a:ext cx="827" cy="9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927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9" grpId="0" uiExpand="1" build="p"/>
      <p:bldP spid="700486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91600" cy="60960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Force all threads to request resources in a particular order preventing any cyclic use of resources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Example </a:t>
            </a:r>
            <a:r>
              <a:rPr lang="en-US" altLang="ko-KR" dirty="0">
                <a:ea typeface="굴림" panose="020B0600000101010101" pitchFamily="34" charset="-127"/>
              </a:rPr>
              <a:t>(</a:t>
            </a:r>
            <a:r>
              <a:rPr lang="en-US" altLang="ko-KR" dirty="0" err="1">
                <a:ea typeface="굴림" panose="020B0600000101010101" pitchFamily="34" charset="-127"/>
              </a:rPr>
              <a:t>x.P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ea typeface="굴림" panose="020B0600000101010101" pitchFamily="34" charset="-127"/>
              </a:rPr>
              <a:t>y.P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ea typeface="굴림" panose="020B0600000101010101" pitchFamily="34" charset="-127"/>
              </a:rPr>
              <a:t>z.P</a:t>
            </a:r>
            <a:r>
              <a:rPr lang="en-US" altLang="ko-KR" dirty="0">
                <a:ea typeface="굴림" panose="020B0600000101010101" pitchFamily="34" charset="-127"/>
              </a:rPr>
              <a:t>,…)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Make tasks request disk, then memory, then…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Banker’s algorithm: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and grant request if result is deadlock free (conservative!)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Keeps system in a “SAFE” state, i.e. there exists a sequence {T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, 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dirty="0" smtClean="0">
                <a:ea typeface="굴림" panose="020B0600000101010101" pitchFamily="34" charset="-127"/>
              </a:rPr>
              <a:t>, … </a:t>
            </a:r>
            <a:r>
              <a:rPr lang="en-US" altLang="ko-KR" dirty="0" err="1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굴림" panose="020B0600000101010101" pitchFamily="34" charset="-127"/>
              </a:rPr>
              <a:t>n</a:t>
            </a:r>
            <a:r>
              <a:rPr lang="en-US" altLang="ko-KR" dirty="0" smtClean="0">
                <a:ea typeface="굴림" panose="020B0600000101010101" pitchFamily="34" charset="-127"/>
              </a:rPr>
              <a:t>} with 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 requesting all remaining resources, finishing, then 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dirty="0" smtClean="0">
                <a:ea typeface="굴림" panose="020B0600000101010101" pitchFamily="34" charset="-127"/>
              </a:rPr>
              <a:t> requesting all remaining resources, etc..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Algorithm allows the sum of maximum resource needs of all current threads to be greater than total resources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Ways of preventing deadlock</a:t>
            </a:r>
          </a:p>
        </p:txBody>
      </p:sp>
    </p:spTree>
    <p:extLst>
      <p:ext uri="{BB962C8B-B14F-4D97-AF65-F5344CB8AC3E}">
        <p14:creationId xmlns:p14="http://schemas.microsoft.com/office/powerpoint/2010/main" val="727034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9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Simple Page Table Example</a:t>
            </a:r>
          </a:p>
        </p:txBody>
      </p:sp>
      <p:grpSp>
        <p:nvGrpSpPr>
          <p:cNvPr id="56322" name="Group 56"/>
          <p:cNvGrpSpPr>
            <a:grpSpLocks/>
          </p:cNvGrpSpPr>
          <p:nvPr/>
        </p:nvGrpSpPr>
        <p:grpSpPr bwMode="auto">
          <a:xfrm>
            <a:off x="255588" y="1277938"/>
            <a:ext cx="1566812" cy="3712012"/>
            <a:chOff x="2712" y="480"/>
            <a:chExt cx="1095" cy="2572"/>
          </a:xfrm>
        </p:grpSpPr>
        <p:grpSp>
          <p:nvGrpSpPr>
            <p:cNvPr id="56382" name="Group 50"/>
            <p:cNvGrpSpPr>
              <a:grpSpLocks/>
            </p:cNvGrpSpPr>
            <p:nvPr/>
          </p:nvGrpSpPr>
          <p:grpSpPr bwMode="auto">
            <a:xfrm>
              <a:off x="2712" y="480"/>
              <a:ext cx="840" cy="1968"/>
              <a:chOff x="3240" y="480"/>
              <a:chExt cx="840" cy="1968"/>
            </a:xfrm>
          </p:grpSpPr>
          <p:grpSp>
            <p:nvGrpSpPr>
              <p:cNvPr id="56384" name="Group 16"/>
              <p:cNvGrpSpPr>
                <a:grpSpLocks/>
              </p:cNvGrpSpPr>
              <p:nvPr/>
            </p:nvGrpSpPr>
            <p:grpSpPr bwMode="auto">
              <a:xfrm>
                <a:off x="3744" y="528"/>
                <a:ext cx="336" cy="1920"/>
                <a:chOff x="1392" y="528"/>
                <a:chExt cx="336" cy="2160"/>
              </a:xfrm>
            </p:grpSpPr>
            <p:sp>
              <p:nvSpPr>
                <p:cNvPr id="56388" name="Rectangle 6"/>
                <p:cNvSpPr>
                  <a:spLocks noChangeArrowheads="1"/>
                </p:cNvSpPr>
                <p:nvPr/>
              </p:nvSpPr>
              <p:spPr bwMode="auto">
                <a:xfrm>
                  <a:off x="1392" y="528"/>
                  <a:ext cx="336" cy="72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a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b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c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d</a:t>
                  </a:r>
                </a:p>
              </p:txBody>
            </p:sp>
            <p:sp>
              <p:nvSpPr>
                <p:cNvPr id="56389" name="Rectangle 7"/>
                <p:cNvSpPr>
                  <a:spLocks noChangeArrowheads="1"/>
                </p:cNvSpPr>
                <p:nvPr/>
              </p:nvSpPr>
              <p:spPr bwMode="auto">
                <a:xfrm>
                  <a:off x="1392" y="1248"/>
                  <a:ext cx="336" cy="72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e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f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g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h</a:t>
                  </a:r>
                </a:p>
              </p:txBody>
            </p:sp>
            <p:sp>
              <p:nvSpPr>
                <p:cNvPr id="56390" name="Rectangle 8"/>
                <p:cNvSpPr>
                  <a:spLocks noChangeArrowheads="1"/>
                </p:cNvSpPr>
                <p:nvPr/>
              </p:nvSpPr>
              <p:spPr bwMode="auto">
                <a:xfrm>
                  <a:off x="1392" y="1968"/>
                  <a:ext cx="336" cy="72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i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j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k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l</a:t>
                  </a:r>
                </a:p>
              </p:txBody>
            </p:sp>
          </p:grpSp>
          <p:sp>
            <p:nvSpPr>
              <p:cNvPr id="56385" name="Text Box 47"/>
              <p:cNvSpPr txBox="1">
                <a:spLocks noChangeArrowheads="1"/>
              </p:cNvSpPr>
              <p:nvPr/>
            </p:nvSpPr>
            <p:spPr bwMode="auto">
              <a:xfrm>
                <a:off x="3240" y="480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</a:t>
                </a:r>
              </a:p>
            </p:txBody>
          </p:sp>
          <p:sp>
            <p:nvSpPr>
              <p:cNvPr id="56386" name="Text Box 48"/>
              <p:cNvSpPr txBox="1">
                <a:spLocks noChangeArrowheads="1"/>
              </p:cNvSpPr>
              <p:nvPr/>
            </p:nvSpPr>
            <p:spPr bwMode="auto">
              <a:xfrm>
                <a:off x="3240" y="1056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0x04</a:t>
                </a:r>
              </a:p>
            </p:txBody>
          </p:sp>
          <p:sp>
            <p:nvSpPr>
              <p:cNvPr id="56387" name="Text Box 49"/>
              <p:cNvSpPr txBox="1">
                <a:spLocks noChangeArrowheads="1"/>
              </p:cNvSpPr>
              <p:nvPr/>
            </p:nvSpPr>
            <p:spPr bwMode="auto">
              <a:xfrm>
                <a:off x="3240" y="1679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0x08</a:t>
                </a:r>
              </a:p>
            </p:txBody>
          </p:sp>
        </p:grpSp>
        <p:sp>
          <p:nvSpPr>
            <p:cNvPr id="56383" name="Text Box 51"/>
            <p:cNvSpPr txBox="1">
              <a:spLocks noChangeArrowheads="1"/>
            </p:cNvSpPr>
            <p:nvPr/>
          </p:nvSpPr>
          <p:spPr bwMode="auto">
            <a:xfrm>
              <a:off x="2938" y="2478"/>
              <a:ext cx="869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56323" name="Text Box 27"/>
          <p:cNvSpPr txBox="1">
            <a:spLocks noChangeArrowheads="1"/>
          </p:cNvSpPr>
          <p:nvPr/>
        </p:nvSpPr>
        <p:spPr bwMode="auto">
          <a:xfrm>
            <a:off x="5838825" y="12192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0x00</a:t>
            </a:r>
          </a:p>
        </p:txBody>
      </p:sp>
      <p:grpSp>
        <p:nvGrpSpPr>
          <p:cNvPr id="26671" name="Group 26670"/>
          <p:cNvGrpSpPr>
            <a:grpSpLocks/>
          </p:cNvGrpSpPr>
          <p:nvPr/>
        </p:nvGrpSpPr>
        <p:grpSpPr bwMode="auto">
          <a:xfrm>
            <a:off x="5838825" y="1719263"/>
            <a:ext cx="1171575" cy="1238250"/>
            <a:chOff x="5838218" y="1719848"/>
            <a:chExt cx="1172182" cy="1237636"/>
          </a:xfrm>
        </p:grpSpPr>
        <p:sp>
          <p:nvSpPr>
            <p:cNvPr id="56379" name="Rectangle 20"/>
            <p:cNvSpPr>
              <a:spLocks noChangeArrowheads="1"/>
            </p:cNvSpPr>
            <p:nvPr/>
          </p:nvSpPr>
          <p:spPr bwMode="auto">
            <a:xfrm>
              <a:off x="6529165" y="1841156"/>
              <a:ext cx="481235" cy="924255"/>
            </a:xfrm>
            <a:prstGeom prst="rect">
              <a:avLst/>
            </a:pr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i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j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k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l</a:t>
              </a:r>
            </a:p>
          </p:txBody>
        </p:sp>
        <p:sp>
          <p:nvSpPr>
            <p:cNvPr id="56380" name="Text Box 28"/>
            <p:cNvSpPr txBox="1">
              <a:spLocks noChangeArrowheads="1"/>
            </p:cNvSpPr>
            <p:nvPr/>
          </p:nvSpPr>
          <p:spPr bwMode="auto">
            <a:xfrm>
              <a:off x="5838218" y="1719848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0x04</a:t>
              </a:r>
            </a:p>
          </p:txBody>
        </p:sp>
        <p:sp>
          <p:nvSpPr>
            <p:cNvPr id="56381" name="Text Box 29"/>
            <p:cNvSpPr txBox="1">
              <a:spLocks noChangeArrowheads="1"/>
            </p:cNvSpPr>
            <p:nvPr/>
          </p:nvSpPr>
          <p:spPr bwMode="auto">
            <a:xfrm>
              <a:off x="5838218" y="2620997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0x08</a:t>
              </a:r>
            </a:p>
          </p:txBody>
        </p:sp>
      </p:grpSp>
      <p:grpSp>
        <p:nvGrpSpPr>
          <p:cNvPr id="26663" name="Group 26662"/>
          <p:cNvGrpSpPr>
            <a:grpSpLocks/>
          </p:cNvGrpSpPr>
          <p:nvPr/>
        </p:nvGrpSpPr>
        <p:grpSpPr bwMode="auto">
          <a:xfrm>
            <a:off x="5803900" y="3106738"/>
            <a:ext cx="1206500" cy="1044575"/>
            <a:chOff x="5803844" y="3106231"/>
            <a:chExt cx="1206556" cy="1045563"/>
          </a:xfrm>
        </p:grpSpPr>
        <p:sp>
          <p:nvSpPr>
            <p:cNvPr id="56377" name="Rectangle 19"/>
            <p:cNvSpPr>
              <a:spLocks noChangeArrowheads="1"/>
            </p:cNvSpPr>
            <p:nvPr/>
          </p:nvSpPr>
          <p:spPr bwMode="auto">
            <a:xfrm>
              <a:off x="6529165" y="3227539"/>
              <a:ext cx="481235" cy="924255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e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g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h</a:t>
              </a:r>
            </a:p>
          </p:txBody>
        </p:sp>
        <p:sp>
          <p:nvSpPr>
            <p:cNvPr id="56378" name="Text Box 30"/>
            <p:cNvSpPr txBox="1">
              <a:spLocks noChangeArrowheads="1"/>
            </p:cNvSpPr>
            <p:nvPr/>
          </p:nvSpPr>
          <p:spPr bwMode="auto">
            <a:xfrm>
              <a:off x="5803844" y="3106231"/>
              <a:ext cx="673156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0x0C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838825" y="4006850"/>
            <a:ext cx="1171575" cy="1082675"/>
            <a:chOff x="5838218" y="4007380"/>
            <a:chExt cx="1172182" cy="1081667"/>
          </a:xfrm>
        </p:grpSpPr>
        <p:sp>
          <p:nvSpPr>
            <p:cNvPr id="56375" name="Rectangle 18"/>
            <p:cNvSpPr>
              <a:spLocks noChangeArrowheads="1"/>
            </p:cNvSpPr>
            <p:nvPr/>
          </p:nvSpPr>
          <p:spPr bwMode="auto">
            <a:xfrm>
              <a:off x="6529165" y="4164792"/>
              <a:ext cx="481235" cy="924255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a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b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c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d</a:t>
              </a:r>
            </a:p>
          </p:txBody>
        </p:sp>
        <p:sp>
          <p:nvSpPr>
            <p:cNvPr id="56376" name="Text Box 31"/>
            <p:cNvSpPr txBox="1">
              <a:spLocks noChangeArrowheads="1"/>
            </p:cNvSpPr>
            <p:nvPr/>
          </p:nvSpPr>
          <p:spPr bwMode="auto">
            <a:xfrm>
              <a:off x="5838218" y="4007380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0x10</a:t>
              </a:r>
            </a:p>
          </p:txBody>
        </p:sp>
      </p:grpSp>
      <p:sp>
        <p:nvSpPr>
          <p:cNvPr id="56327" name="Text Box 52"/>
          <p:cNvSpPr txBox="1">
            <a:spLocks noChangeArrowheads="1"/>
          </p:cNvSpPr>
          <p:nvPr/>
        </p:nvSpPr>
        <p:spPr bwMode="auto">
          <a:xfrm>
            <a:off x="6169025" y="5029200"/>
            <a:ext cx="1243206" cy="82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56328" name="Rectangle 57"/>
          <p:cNvSpPr>
            <a:spLocks noChangeArrowheads="1"/>
          </p:cNvSpPr>
          <p:nvPr/>
        </p:nvSpPr>
        <p:spPr bwMode="auto">
          <a:xfrm>
            <a:off x="152400" y="1143000"/>
            <a:ext cx="8153400" cy="4648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>
              <a:latin typeface="Helvetica" panose="020B0604020202020204" pitchFamily="34" charset="0"/>
            </a:endParaRPr>
          </a:p>
        </p:txBody>
      </p:sp>
      <p:sp>
        <p:nvSpPr>
          <p:cNvPr id="56329" name="Text Box 59"/>
          <p:cNvSpPr txBox="1">
            <a:spLocks noChangeArrowheads="1"/>
          </p:cNvSpPr>
          <p:nvPr/>
        </p:nvSpPr>
        <p:spPr bwMode="auto">
          <a:xfrm>
            <a:off x="160338" y="685800"/>
            <a:ext cx="3054150" cy="4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Example (4 byte pages)</a:t>
            </a:r>
          </a:p>
        </p:txBody>
      </p:sp>
      <p:grpSp>
        <p:nvGrpSpPr>
          <p:cNvPr id="56330" name="Group 19"/>
          <p:cNvGrpSpPr>
            <a:grpSpLocks/>
          </p:cNvGrpSpPr>
          <p:nvPr/>
        </p:nvGrpSpPr>
        <p:grpSpPr bwMode="auto">
          <a:xfrm>
            <a:off x="3181350" y="1797050"/>
            <a:ext cx="927722" cy="2040525"/>
            <a:chOff x="3181349" y="1797621"/>
            <a:chExt cx="927723" cy="2039917"/>
          </a:xfrm>
        </p:grpSpPr>
        <p:grpSp>
          <p:nvGrpSpPr>
            <p:cNvPr id="56366" name="Group 54"/>
            <p:cNvGrpSpPr>
              <a:grpSpLocks/>
            </p:cNvGrpSpPr>
            <p:nvPr/>
          </p:nvGrpSpPr>
          <p:grpSpPr bwMode="auto">
            <a:xfrm>
              <a:off x="3278189" y="1901825"/>
              <a:ext cx="830883" cy="1935713"/>
              <a:chOff x="3752" y="864"/>
              <a:chExt cx="580" cy="1340"/>
            </a:xfrm>
          </p:grpSpPr>
          <p:grpSp>
            <p:nvGrpSpPr>
              <p:cNvPr id="56370" name="Group 26"/>
              <p:cNvGrpSpPr>
                <a:grpSpLocks/>
              </p:cNvGrpSpPr>
              <p:nvPr/>
            </p:nvGrpSpPr>
            <p:grpSpPr bwMode="auto">
              <a:xfrm>
                <a:off x="3888" y="864"/>
                <a:ext cx="336" cy="720"/>
                <a:chOff x="2976" y="1248"/>
                <a:chExt cx="336" cy="720"/>
              </a:xfrm>
            </p:grpSpPr>
            <p:sp>
              <p:nvSpPr>
                <p:cNvPr id="56372" name="Rectangle 9"/>
                <p:cNvSpPr>
                  <a:spLocks noChangeArrowheads="1"/>
                </p:cNvSpPr>
                <p:nvPr/>
              </p:nvSpPr>
              <p:spPr bwMode="auto">
                <a:xfrm>
                  <a:off x="2976" y="1248"/>
                  <a:ext cx="336" cy="24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56373" name="Rectangle 10"/>
                <p:cNvSpPr>
                  <a:spLocks noChangeArrowheads="1"/>
                </p:cNvSpPr>
                <p:nvPr/>
              </p:nvSpPr>
              <p:spPr bwMode="auto">
                <a:xfrm>
                  <a:off x="2976" y="1488"/>
                  <a:ext cx="336" cy="24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6374" name="Rectangle 11"/>
                <p:cNvSpPr>
                  <a:spLocks noChangeArrowheads="1"/>
                </p:cNvSpPr>
                <p:nvPr/>
              </p:nvSpPr>
              <p:spPr bwMode="auto">
                <a:xfrm>
                  <a:off x="2976" y="1728"/>
                  <a:ext cx="336" cy="24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56371" name="Text Box 53"/>
              <p:cNvSpPr txBox="1">
                <a:spLocks noChangeArrowheads="1"/>
              </p:cNvSpPr>
              <p:nvPr/>
            </p:nvSpPr>
            <p:spPr bwMode="auto">
              <a:xfrm>
                <a:off x="3752" y="1631"/>
                <a:ext cx="580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Page</a:t>
                </a:r>
              </a:p>
              <a:p>
                <a:pPr eaLnBrk="1" hangingPunct="1"/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Table</a:t>
                </a:r>
              </a:p>
            </p:txBody>
          </p:sp>
        </p:grpSp>
        <p:sp>
          <p:nvSpPr>
            <p:cNvPr id="56367" name="Text Box 47"/>
            <p:cNvSpPr txBox="1">
              <a:spLocks noChangeArrowheads="1"/>
            </p:cNvSpPr>
            <p:nvPr/>
          </p:nvSpPr>
          <p:spPr bwMode="auto">
            <a:xfrm>
              <a:off x="3181349" y="1797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56368" name="Text Box 47"/>
            <p:cNvSpPr txBox="1">
              <a:spLocks noChangeArrowheads="1"/>
            </p:cNvSpPr>
            <p:nvPr/>
          </p:nvSpPr>
          <p:spPr bwMode="auto">
            <a:xfrm>
              <a:off x="3181349" y="2178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56369" name="Text Box 47"/>
            <p:cNvSpPr txBox="1">
              <a:spLocks noChangeArrowheads="1"/>
            </p:cNvSpPr>
            <p:nvPr/>
          </p:nvSpPr>
          <p:spPr bwMode="auto">
            <a:xfrm>
              <a:off x="3181349" y="2559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447800" y="1143000"/>
            <a:ext cx="1733550" cy="822325"/>
            <a:chOff x="1447800" y="1143000"/>
            <a:chExt cx="1733549" cy="822611"/>
          </a:xfrm>
        </p:grpSpPr>
        <p:cxnSp>
          <p:nvCxnSpPr>
            <p:cNvPr id="56364" name="Elbow Connector 3"/>
            <p:cNvCxnSpPr>
              <a:cxnSpLocks noChangeShapeType="1"/>
              <a:endCxn id="56367" idx="1"/>
            </p:cNvCxnSpPr>
            <p:nvPr/>
          </p:nvCxnSpPr>
          <p:spPr bwMode="auto">
            <a:xfrm>
              <a:off x="1447800" y="1447800"/>
              <a:ext cx="1733549" cy="517811"/>
            </a:xfrm>
            <a:prstGeom prst="bentConnector3">
              <a:avLst>
                <a:gd name="adj1" fmla="val 68116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5" name="TextBox 4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098925" y="1643063"/>
            <a:ext cx="1739900" cy="2532062"/>
            <a:chOff x="4098508" y="1642646"/>
            <a:chExt cx="1739710" cy="2532978"/>
          </a:xfrm>
        </p:grpSpPr>
        <p:cxnSp>
          <p:nvCxnSpPr>
            <p:cNvPr id="56361" name="Elbow Connector 48"/>
            <p:cNvCxnSpPr>
              <a:cxnSpLocks noChangeShapeType="1"/>
              <a:endCxn id="56376" idx="1"/>
            </p:cNvCxnSpPr>
            <p:nvPr/>
          </p:nvCxnSpPr>
          <p:spPr bwMode="auto">
            <a:xfrm rot="16200000" flipH="1">
              <a:off x="4488897" y="2826303"/>
              <a:ext cx="2194424" cy="5042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62" name="Straight Connector 17"/>
            <p:cNvCxnSpPr>
              <a:cxnSpLocks noChangeShapeType="1"/>
            </p:cNvCxnSpPr>
            <p:nvPr/>
          </p:nvCxnSpPr>
          <p:spPr bwMode="auto">
            <a:xfrm>
              <a:off x="4114800" y="1981200"/>
              <a:ext cx="1219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3" name="TextBox 58"/>
            <p:cNvSpPr txBox="1">
              <a:spLocks noChangeArrowheads="1"/>
            </p:cNvSpPr>
            <p:nvPr/>
          </p:nvSpPr>
          <p:spPr bwMode="auto">
            <a:xfrm>
              <a:off x="4098508" y="1642646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0001 00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56334" name="Rectangle 21"/>
          <p:cNvSpPr>
            <a:spLocks noChangeArrowheads="1"/>
          </p:cNvSpPr>
          <p:nvPr/>
        </p:nvSpPr>
        <p:spPr bwMode="auto">
          <a:xfrm>
            <a:off x="6529388" y="1343025"/>
            <a:ext cx="481012" cy="3762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447800" y="2057400"/>
            <a:ext cx="1733550" cy="338138"/>
            <a:chOff x="1447800" y="1143000"/>
            <a:chExt cx="1733549" cy="338554"/>
          </a:xfrm>
        </p:grpSpPr>
        <p:cxnSp>
          <p:nvCxnSpPr>
            <p:cNvPr id="56359" name="Elbow Connector 67"/>
            <p:cNvCxnSpPr>
              <a:cxnSpLocks noChangeShapeType="1"/>
              <a:endCxn id="56368" idx="1"/>
            </p:cNvCxnSpPr>
            <p:nvPr/>
          </p:nvCxnSpPr>
          <p:spPr bwMode="auto">
            <a:xfrm flipV="1">
              <a:off x="1447800" y="1432158"/>
              <a:ext cx="1733549" cy="156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0" name="TextBox 68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4114800" y="2100263"/>
            <a:ext cx="1689100" cy="1174750"/>
            <a:chOff x="4085618" y="1627270"/>
            <a:chExt cx="1689045" cy="1174628"/>
          </a:xfrm>
        </p:grpSpPr>
        <p:cxnSp>
          <p:nvCxnSpPr>
            <p:cNvPr id="56356" name="Elbow Connector 76"/>
            <p:cNvCxnSpPr>
              <a:cxnSpLocks noChangeShapeType="1"/>
              <a:endCxn id="56378" idx="1"/>
            </p:cNvCxnSpPr>
            <p:nvPr/>
          </p:nvCxnSpPr>
          <p:spPr bwMode="auto">
            <a:xfrm rot="16200000" flipH="1">
              <a:off x="5083605" y="2110841"/>
              <a:ext cx="836073" cy="54604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57" name="Straight Connector 77"/>
            <p:cNvCxnSpPr>
              <a:cxnSpLocks noChangeShapeType="1"/>
            </p:cNvCxnSpPr>
            <p:nvPr/>
          </p:nvCxnSpPr>
          <p:spPr bwMode="auto">
            <a:xfrm>
              <a:off x="4085618" y="1965824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8" name="TextBox 78"/>
            <p:cNvSpPr txBox="1">
              <a:spLocks noChangeArrowheads="1"/>
            </p:cNvSpPr>
            <p:nvPr/>
          </p:nvSpPr>
          <p:spPr bwMode="auto">
            <a:xfrm>
              <a:off x="4098508" y="1627270"/>
              <a:ext cx="11433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1447800" y="2819400"/>
            <a:ext cx="1752600" cy="506413"/>
            <a:chOff x="1447800" y="975011"/>
            <a:chExt cx="1752600" cy="506543"/>
          </a:xfrm>
        </p:grpSpPr>
        <p:cxnSp>
          <p:nvCxnSpPr>
            <p:cNvPr id="56354" name="Elbow Connector 85"/>
            <p:cNvCxnSpPr>
              <a:cxnSpLocks noChangeShapeType="1"/>
            </p:cNvCxnSpPr>
            <p:nvPr/>
          </p:nvCxnSpPr>
          <p:spPr bwMode="auto">
            <a:xfrm flipV="1">
              <a:off x="1447800" y="975011"/>
              <a:ext cx="1752600" cy="472789"/>
            </a:xfrm>
            <a:prstGeom prst="bentConnector3">
              <a:avLst>
                <a:gd name="adj1" fmla="val 67921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5" name="TextBox 86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4114800" y="1887538"/>
            <a:ext cx="1724025" cy="965200"/>
            <a:chOff x="4085618" y="1108590"/>
            <a:chExt cx="1723418" cy="965062"/>
          </a:xfrm>
        </p:grpSpPr>
        <p:cxnSp>
          <p:nvCxnSpPr>
            <p:cNvPr id="56351" name="Elbow Connector 92"/>
            <p:cNvCxnSpPr>
              <a:cxnSpLocks noChangeShapeType="1"/>
              <a:endCxn id="56380" idx="1"/>
            </p:cNvCxnSpPr>
            <p:nvPr/>
          </p:nvCxnSpPr>
          <p:spPr bwMode="auto">
            <a:xfrm rot="5400000" flipH="1" flipV="1">
              <a:off x="5015073" y="1245935"/>
              <a:ext cx="931308" cy="6566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52" name="Straight Connector 93"/>
            <p:cNvCxnSpPr>
              <a:cxnSpLocks noChangeShapeType="1"/>
            </p:cNvCxnSpPr>
            <p:nvPr/>
          </p:nvCxnSpPr>
          <p:spPr bwMode="auto">
            <a:xfrm flipV="1">
              <a:off x="4085618" y="2037772"/>
              <a:ext cx="1066800" cy="2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3" name="TextBox 94"/>
            <p:cNvSpPr txBox="1">
              <a:spLocks noChangeArrowheads="1"/>
            </p:cNvSpPr>
            <p:nvPr/>
          </p:nvSpPr>
          <p:spPr bwMode="auto">
            <a:xfrm>
              <a:off x="4098508" y="1735098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228600" y="27114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0x06?</a:t>
            </a: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2133600" y="4191000"/>
            <a:ext cx="114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0000 01</a:t>
            </a:r>
            <a:r>
              <a:rPr lang="en-US" altLang="en-US" sz="1600">
                <a:latin typeface="Helvetica" panose="020B0604020202020204" pitchFamily="34" charset="0"/>
              </a:rPr>
              <a:t>10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352800" y="4191000"/>
            <a:ext cx="1817688" cy="336550"/>
            <a:chOff x="3352800" y="4191000"/>
            <a:chExt cx="1817579" cy="335979"/>
          </a:xfrm>
        </p:grpSpPr>
        <p:cxnSp>
          <p:nvCxnSpPr>
            <p:cNvPr id="56349" name="Elbow Connector 67"/>
            <p:cNvCxnSpPr>
              <a:cxnSpLocks noChangeShapeType="1"/>
              <a:endCxn id="56350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0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30198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 u="sng">
                  <a:latin typeface="Helvetica" panose="020B0604020202020204" pitchFamily="34" charset="0"/>
                </a:rPr>
                <a:t>10</a:t>
              </a:r>
            </a:p>
          </p:txBody>
        </p:sp>
      </p:grpSp>
      <p:sp>
        <p:nvSpPr>
          <p:cNvPr id="66" name="Text Box 48"/>
          <p:cNvSpPr txBox="1">
            <a:spLocks noChangeArrowheads="1"/>
          </p:cNvSpPr>
          <p:nvPr/>
        </p:nvSpPr>
        <p:spPr bwMode="auto">
          <a:xfrm>
            <a:off x="7162800" y="3657600"/>
            <a:ext cx="730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0x0E!</a:t>
            </a:r>
          </a:p>
        </p:txBody>
      </p: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228600" y="33972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0x09?</a:t>
            </a:r>
          </a:p>
        </p:txBody>
      </p: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2133600" y="4616450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0000 10</a:t>
            </a:r>
            <a:r>
              <a:rPr lang="en-US" altLang="en-US" sz="1600">
                <a:latin typeface="Helvetica" panose="020B0604020202020204" pitchFamily="34" charset="0"/>
              </a:rPr>
              <a:t>01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3352800" y="4616450"/>
            <a:ext cx="1839913" cy="336550"/>
            <a:chOff x="3352800" y="4191000"/>
            <a:chExt cx="1840021" cy="335979"/>
          </a:xfrm>
        </p:grpSpPr>
        <p:cxnSp>
          <p:nvCxnSpPr>
            <p:cNvPr id="56347" name="Elbow Connector 67"/>
            <p:cNvCxnSpPr>
              <a:cxnSpLocks noChangeShapeType="1"/>
              <a:endCxn id="56348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48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52640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 u="sng">
                  <a:latin typeface="Helvetica" panose="020B0604020202020204" pitchFamily="34" charset="0"/>
                </a:rPr>
                <a:t>01</a:t>
              </a:r>
            </a:p>
          </p:txBody>
        </p:sp>
      </p:grpSp>
      <p:sp>
        <p:nvSpPr>
          <p:cNvPr id="73" name="Text Box 48"/>
          <p:cNvSpPr txBox="1">
            <a:spLocks noChangeArrowheads="1"/>
          </p:cNvSpPr>
          <p:nvPr/>
        </p:nvSpPr>
        <p:spPr bwMode="auto">
          <a:xfrm>
            <a:off x="7162800" y="205740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0x05!</a:t>
            </a:r>
          </a:p>
        </p:txBody>
      </p:sp>
    </p:spTree>
    <p:extLst>
      <p:ext uri="{BB962C8B-B14F-4D97-AF65-F5344CB8AC3E}">
        <p14:creationId xmlns:p14="http://schemas.microsoft.com/office/powerpoint/2010/main" val="3696944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457200" y="3613150"/>
            <a:ext cx="5106988" cy="1838325"/>
            <a:chOff x="288" y="2276"/>
            <a:chExt cx="3217" cy="1158"/>
          </a:xfrm>
        </p:grpSpPr>
        <p:sp>
          <p:nvSpPr>
            <p:cNvPr id="54316" name="Rectangle 56"/>
            <p:cNvSpPr>
              <a:spLocks noChangeArrowheads="1"/>
            </p:cNvSpPr>
            <p:nvPr/>
          </p:nvSpPr>
          <p:spPr bwMode="auto">
            <a:xfrm>
              <a:off x="288" y="2276"/>
              <a:ext cx="1258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PageTablePtrB</a:t>
              </a:r>
            </a:p>
          </p:txBody>
        </p:sp>
        <p:sp>
          <p:nvSpPr>
            <p:cNvPr id="54317" name="Line 57"/>
            <p:cNvSpPr>
              <a:spLocks noChangeShapeType="1"/>
            </p:cNvSpPr>
            <p:nvPr/>
          </p:nvSpPr>
          <p:spPr bwMode="auto">
            <a:xfrm flipV="1">
              <a:off x="1546" y="2290"/>
              <a:ext cx="772" cy="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4318" name="Group 98"/>
            <p:cNvGrpSpPr>
              <a:grpSpLocks/>
            </p:cNvGrpSpPr>
            <p:nvPr/>
          </p:nvGrpSpPr>
          <p:grpSpPr bwMode="auto">
            <a:xfrm>
              <a:off x="2334" y="2305"/>
              <a:ext cx="1171" cy="1129"/>
              <a:chOff x="2334" y="2305"/>
              <a:chExt cx="1171" cy="1129"/>
            </a:xfrm>
          </p:grpSpPr>
          <p:sp>
            <p:nvSpPr>
              <p:cNvPr id="54319" name="Rectangle 59"/>
              <p:cNvSpPr>
                <a:spLocks noChangeArrowheads="1"/>
              </p:cNvSpPr>
              <p:nvPr/>
            </p:nvSpPr>
            <p:spPr bwMode="auto">
              <a:xfrm>
                <a:off x="2334" y="2305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4320" name="Rectangle 60"/>
              <p:cNvSpPr>
                <a:spLocks noChangeArrowheads="1"/>
              </p:cNvSpPr>
              <p:nvPr/>
            </p:nvSpPr>
            <p:spPr bwMode="auto">
              <a:xfrm>
                <a:off x="2334" y="2493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54321" name="Rectangle 61"/>
              <p:cNvSpPr>
                <a:spLocks noChangeArrowheads="1"/>
              </p:cNvSpPr>
              <p:nvPr/>
            </p:nvSpPr>
            <p:spPr bwMode="auto">
              <a:xfrm>
                <a:off x="2334" y="2681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4322" name="Rectangle 62"/>
              <p:cNvSpPr>
                <a:spLocks noChangeArrowheads="1"/>
              </p:cNvSpPr>
              <p:nvPr/>
            </p:nvSpPr>
            <p:spPr bwMode="auto">
              <a:xfrm>
                <a:off x="2334" y="2870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4323" name="Rectangle 64"/>
              <p:cNvSpPr>
                <a:spLocks noChangeArrowheads="1"/>
              </p:cNvSpPr>
              <p:nvPr/>
            </p:nvSpPr>
            <p:spPr bwMode="auto">
              <a:xfrm>
                <a:off x="2334" y="3246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4324" name="Rectangle 66"/>
              <p:cNvSpPr>
                <a:spLocks noChangeArrowheads="1"/>
              </p:cNvSpPr>
              <p:nvPr/>
            </p:nvSpPr>
            <p:spPr bwMode="auto">
              <a:xfrm>
                <a:off x="3085" y="2305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54325" name="Rectangle 67"/>
              <p:cNvSpPr>
                <a:spLocks noChangeArrowheads="1"/>
              </p:cNvSpPr>
              <p:nvPr/>
            </p:nvSpPr>
            <p:spPr bwMode="auto">
              <a:xfrm>
                <a:off x="3085" y="2493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4326" name="Rectangle 68"/>
              <p:cNvSpPr>
                <a:spLocks noChangeArrowheads="1"/>
              </p:cNvSpPr>
              <p:nvPr/>
            </p:nvSpPr>
            <p:spPr bwMode="auto">
              <a:xfrm>
                <a:off x="3085" y="2681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4327" name="Rectangle 69"/>
              <p:cNvSpPr>
                <a:spLocks noChangeArrowheads="1"/>
              </p:cNvSpPr>
              <p:nvPr/>
            </p:nvSpPr>
            <p:spPr bwMode="auto">
              <a:xfrm>
                <a:off x="3085" y="2870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54328" name="Group 94"/>
              <p:cNvGrpSpPr>
                <a:grpSpLocks/>
              </p:cNvGrpSpPr>
              <p:nvPr/>
            </p:nvGrpSpPr>
            <p:grpSpPr bwMode="auto">
              <a:xfrm>
                <a:off x="2334" y="3058"/>
                <a:ext cx="1171" cy="188"/>
                <a:chOff x="2334" y="3058"/>
                <a:chExt cx="1171" cy="188"/>
              </a:xfrm>
            </p:grpSpPr>
            <p:sp>
              <p:nvSpPr>
                <p:cNvPr id="54330" name="Rectangle 63"/>
                <p:cNvSpPr>
                  <a:spLocks noChangeArrowheads="1"/>
                </p:cNvSpPr>
                <p:nvPr/>
              </p:nvSpPr>
              <p:spPr bwMode="auto">
                <a:xfrm>
                  <a:off x="2334" y="3058"/>
                  <a:ext cx="753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#4</a:t>
                  </a:r>
                </a:p>
              </p:txBody>
            </p:sp>
            <p:sp>
              <p:nvSpPr>
                <p:cNvPr id="54331" name="Rectangle 70"/>
                <p:cNvSpPr>
                  <a:spLocks noChangeArrowheads="1"/>
                </p:cNvSpPr>
                <p:nvPr/>
              </p:nvSpPr>
              <p:spPr bwMode="auto">
                <a:xfrm>
                  <a:off x="3085" y="3058"/>
                  <a:ext cx="420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4329" name="Rectangle 71"/>
              <p:cNvSpPr>
                <a:spLocks noChangeArrowheads="1"/>
              </p:cNvSpPr>
              <p:nvPr/>
            </p:nvSpPr>
            <p:spPr bwMode="auto">
              <a:xfrm>
                <a:off x="3085" y="3246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3703638" y="4852988"/>
            <a:ext cx="1858962" cy="298450"/>
            <a:chOff x="2334" y="3058"/>
            <a:chExt cx="1171" cy="188"/>
          </a:xfrm>
        </p:grpSpPr>
        <p:sp>
          <p:nvSpPr>
            <p:cNvPr id="54314" name="Rectangle 96"/>
            <p:cNvSpPr>
              <a:spLocks noChangeArrowheads="1"/>
            </p:cNvSpPr>
            <p:nvPr/>
          </p:nvSpPr>
          <p:spPr bwMode="auto">
            <a:xfrm>
              <a:off x="2334" y="3058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#4</a:t>
              </a:r>
            </a:p>
          </p:txBody>
        </p:sp>
        <p:sp>
          <p:nvSpPr>
            <p:cNvPr id="54315" name="Rectangle 97"/>
            <p:cNvSpPr>
              <a:spLocks noChangeArrowheads="1"/>
            </p:cNvSpPr>
            <p:nvPr/>
          </p:nvSpPr>
          <p:spPr bwMode="auto">
            <a:xfrm>
              <a:off x="3085" y="3058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sp>
        <p:nvSpPr>
          <p:cNvPr id="542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What about Sharing?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460374" y="685800"/>
            <a:ext cx="4637088" cy="704850"/>
            <a:chOff x="371" y="296"/>
            <a:chExt cx="2921" cy="444"/>
          </a:xfrm>
        </p:grpSpPr>
        <p:grpSp>
          <p:nvGrpSpPr>
            <p:cNvPr id="54310" name="Group 12"/>
            <p:cNvGrpSpPr>
              <a:grpSpLocks/>
            </p:cNvGrpSpPr>
            <p:nvPr/>
          </p:nvGrpSpPr>
          <p:grpSpPr bwMode="auto">
            <a:xfrm>
              <a:off x="1676" y="447"/>
              <a:ext cx="1616" cy="238"/>
              <a:chOff x="480" y="624"/>
              <a:chExt cx="1968" cy="336"/>
            </a:xfrm>
          </p:grpSpPr>
          <p:sp>
            <p:nvSpPr>
              <p:cNvPr id="54312" name="Rectangle 13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4313" name="Rectangle 14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4311" name="Text Box 15"/>
            <p:cNvSpPr txBox="1">
              <a:spLocks noChangeArrowheads="1"/>
            </p:cNvSpPr>
            <p:nvPr/>
          </p:nvSpPr>
          <p:spPr bwMode="auto">
            <a:xfrm>
              <a:off x="371" y="296"/>
              <a:ext cx="119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(Process A):</a:t>
              </a:r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533400" y="1631950"/>
            <a:ext cx="5030788" cy="1838325"/>
            <a:chOff x="336" y="1028"/>
            <a:chExt cx="3169" cy="1158"/>
          </a:xfrm>
        </p:grpSpPr>
        <p:sp>
          <p:nvSpPr>
            <p:cNvPr id="54294" name="Rectangle 24"/>
            <p:cNvSpPr>
              <a:spLocks noChangeArrowheads="1"/>
            </p:cNvSpPr>
            <p:nvPr/>
          </p:nvSpPr>
          <p:spPr bwMode="auto">
            <a:xfrm>
              <a:off x="336" y="1028"/>
              <a:ext cx="1210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PageTablePtrA</a:t>
              </a:r>
            </a:p>
          </p:txBody>
        </p:sp>
        <p:sp>
          <p:nvSpPr>
            <p:cNvPr id="54295" name="Line 25"/>
            <p:cNvSpPr>
              <a:spLocks noChangeShapeType="1"/>
            </p:cNvSpPr>
            <p:nvPr/>
          </p:nvSpPr>
          <p:spPr bwMode="auto">
            <a:xfrm flipV="1">
              <a:off x="1546" y="1076"/>
              <a:ext cx="772" cy="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4296" name="Group 92"/>
            <p:cNvGrpSpPr>
              <a:grpSpLocks/>
            </p:cNvGrpSpPr>
            <p:nvPr/>
          </p:nvGrpSpPr>
          <p:grpSpPr bwMode="auto">
            <a:xfrm>
              <a:off x="2334" y="1057"/>
              <a:ext cx="1171" cy="1129"/>
              <a:chOff x="2334" y="1057"/>
              <a:chExt cx="1171" cy="1129"/>
            </a:xfrm>
          </p:grpSpPr>
          <p:sp>
            <p:nvSpPr>
              <p:cNvPr id="54297" name="Rectangle 27"/>
              <p:cNvSpPr>
                <a:spLocks noChangeArrowheads="1"/>
              </p:cNvSpPr>
              <p:nvPr/>
            </p:nvSpPr>
            <p:spPr bwMode="auto">
              <a:xfrm>
                <a:off x="2334" y="105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4298" name="Rectangle 28"/>
              <p:cNvSpPr>
                <a:spLocks noChangeArrowheads="1"/>
              </p:cNvSpPr>
              <p:nvPr/>
            </p:nvSpPr>
            <p:spPr bwMode="auto">
              <a:xfrm>
                <a:off x="2334" y="1245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54299" name="Rectangle 30"/>
              <p:cNvSpPr>
                <a:spLocks noChangeArrowheads="1"/>
              </p:cNvSpPr>
              <p:nvPr/>
            </p:nvSpPr>
            <p:spPr bwMode="auto">
              <a:xfrm>
                <a:off x="2334" y="1622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4300" name="Rectangle 31"/>
              <p:cNvSpPr>
                <a:spLocks noChangeArrowheads="1"/>
              </p:cNvSpPr>
              <p:nvPr/>
            </p:nvSpPr>
            <p:spPr bwMode="auto">
              <a:xfrm>
                <a:off x="2334" y="1810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4301" name="Rectangle 32"/>
              <p:cNvSpPr>
                <a:spLocks noChangeArrowheads="1"/>
              </p:cNvSpPr>
              <p:nvPr/>
            </p:nvSpPr>
            <p:spPr bwMode="auto">
              <a:xfrm>
                <a:off x="2334" y="1998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4302" name="Rectangle 34"/>
              <p:cNvSpPr>
                <a:spLocks noChangeArrowheads="1"/>
              </p:cNvSpPr>
              <p:nvPr/>
            </p:nvSpPr>
            <p:spPr bwMode="auto">
              <a:xfrm>
                <a:off x="3085" y="105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54303" name="Rectangle 35"/>
              <p:cNvSpPr>
                <a:spLocks noChangeArrowheads="1"/>
              </p:cNvSpPr>
              <p:nvPr/>
            </p:nvSpPr>
            <p:spPr bwMode="auto">
              <a:xfrm>
                <a:off x="3085" y="1245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4304" name="Group 88"/>
              <p:cNvGrpSpPr>
                <a:grpSpLocks/>
              </p:cNvGrpSpPr>
              <p:nvPr/>
            </p:nvGrpSpPr>
            <p:grpSpPr bwMode="auto">
              <a:xfrm>
                <a:off x="2334" y="1433"/>
                <a:ext cx="1171" cy="189"/>
                <a:chOff x="2334" y="1433"/>
                <a:chExt cx="1171" cy="189"/>
              </a:xfrm>
            </p:grpSpPr>
            <p:sp>
              <p:nvSpPr>
                <p:cNvPr id="54308" name="Rectangle 29"/>
                <p:cNvSpPr>
                  <a:spLocks noChangeArrowheads="1"/>
                </p:cNvSpPr>
                <p:nvPr/>
              </p:nvSpPr>
              <p:spPr bwMode="auto">
                <a:xfrm>
                  <a:off x="2334" y="1433"/>
                  <a:ext cx="753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#2</a:t>
                  </a:r>
                </a:p>
              </p:txBody>
            </p:sp>
            <p:sp>
              <p:nvSpPr>
                <p:cNvPr id="54309" name="Rectangle 36"/>
                <p:cNvSpPr>
                  <a:spLocks noChangeArrowheads="1"/>
                </p:cNvSpPr>
                <p:nvPr/>
              </p:nvSpPr>
              <p:spPr bwMode="auto">
                <a:xfrm>
                  <a:off x="3085" y="1433"/>
                  <a:ext cx="420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</p:grpSp>
          <p:sp>
            <p:nvSpPr>
              <p:cNvPr id="54305" name="Rectangle 37"/>
              <p:cNvSpPr>
                <a:spLocks noChangeArrowheads="1"/>
              </p:cNvSpPr>
              <p:nvPr/>
            </p:nvSpPr>
            <p:spPr bwMode="auto">
              <a:xfrm>
                <a:off x="3085" y="1622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4306" name="Rectangle 38"/>
              <p:cNvSpPr>
                <a:spLocks noChangeArrowheads="1"/>
              </p:cNvSpPr>
              <p:nvPr/>
            </p:nvSpPr>
            <p:spPr bwMode="auto">
              <a:xfrm>
                <a:off x="3085" y="1810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4307" name="Rectangle 39"/>
              <p:cNvSpPr>
                <a:spLocks noChangeArrowheads="1"/>
              </p:cNvSpPr>
              <p:nvPr/>
            </p:nvSpPr>
            <p:spPr bwMode="auto">
              <a:xfrm>
                <a:off x="3085" y="1998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458787" y="5562600"/>
            <a:ext cx="4638675" cy="704850"/>
            <a:chOff x="562" y="3436"/>
            <a:chExt cx="2922" cy="444"/>
          </a:xfrm>
        </p:grpSpPr>
        <p:grpSp>
          <p:nvGrpSpPr>
            <p:cNvPr id="54290" name="Group 51"/>
            <p:cNvGrpSpPr>
              <a:grpSpLocks/>
            </p:cNvGrpSpPr>
            <p:nvPr/>
          </p:nvGrpSpPr>
          <p:grpSpPr bwMode="auto">
            <a:xfrm>
              <a:off x="1868" y="3567"/>
              <a:ext cx="1616" cy="238"/>
              <a:chOff x="480" y="624"/>
              <a:chExt cx="1968" cy="336"/>
            </a:xfrm>
          </p:grpSpPr>
          <p:sp>
            <p:nvSpPr>
              <p:cNvPr id="54292" name="Rectangle 52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4293" name="Rectangle 53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4291" name="Text Box 54"/>
            <p:cNvSpPr txBox="1">
              <a:spLocks noChangeArrowheads="1"/>
            </p:cNvSpPr>
            <p:nvPr/>
          </p:nvSpPr>
          <p:spPr bwMode="auto">
            <a:xfrm>
              <a:off x="562" y="3436"/>
              <a:ext cx="119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(Process B):</a:t>
              </a:r>
            </a:p>
          </p:txBody>
        </p:sp>
      </p:grpSp>
      <p:sp>
        <p:nvSpPr>
          <p:cNvPr id="710735" name="Freeform 79"/>
          <p:cNvSpPr>
            <a:spLocks/>
          </p:cNvSpPr>
          <p:nvPr/>
        </p:nvSpPr>
        <p:spPr bwMode="auto">
          <a:xfrm>
            <a:off x="2917825" y="1327150"/>
            <a:ext cx="762000" cy="1066800"/>
          </a:xfrm>
          <a:custGeom>
            <a:avLst/>
            <a:gdLst>
              <a:gd name="T0" fmla="*/ 0 w 480"/>
              <a:gd name="T1" fmla="*/ 0 h 720"/>
              <a:gd name="T2" fmla="*/ 0 w 480"/>
              <a:gd name="T3" fmla="*/ 2147483647 h 720"/>
              <a:gd name="T4" fmla="*/ 2147483647 w 480"/>
              <a:gd name="T5" fmla="*/ 2147483647 h 720"/>
              <a:gd name="T6" fmla="*/ 0 60000 65536"/>
              <a:gd name="T7" fmla="*/ 0 60000 65536"/>
              <a:gd name="T8" fmla="*/ 0 60000 65536"/>
              <a:gd name="T9" fmla="*/ 0 w 480"/>
              <a:gd name="T10" fmla="*/ 0 h 720"/>
              <a:gd name="T11" fmla="*/ 480 w 48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20">
                <a:moveTo>
                  <a:pt x="0" y="0"/>
                </a:moveTo>
                <a:lnTo>
                  <a:pt x="0" y="720"/>
                </a:lnTo>
                <a:lnTo>
                  <a:pt x="480" y="72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0736" name="Freeform 80"/>
          <p:cNvSpPr>
            <a:spLocks/>
          </p:cNvSpPr>
          <p:nvPr/>
        </p:nvSpPr>
        <p:spPr bwMode="auto">
          <a:xfrm>
            <a:off x="2917825" y="4984750"/>
            <a:ext cx="762000" cy="762000"/>
          </a:xfrm>
          <a:custGeom>
            <a:avLst/>
            <a:gdLst>
              <a:gd name="T0" fmla="*/ 0 w 480"/>
              <a:gd name="T1" fmla="*/ 2147483647 h 480"/>
              <a:gd name="T2" fmla="*/ 0 w 480"/>
              <a:gd name="T3" fmla="*/ 0 h 480"/>
              <a:gd name="T4" fmla="*/ 2147483647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6804023" y="2012950"/>
            <a:ext cx="1371600" cy="1905000"/>
            <a:chOff x="4286" y="1268"/>
            <a:chExt cx="864" cy="1200"/>
          </a:xfrm>
        </p:grpSpPr>
        <p:sp>
          <p:nvSpPr>
            <p:cNvPr id="54288" name="Rectangle 74"/>
            <p:cNvSpPr>
              <a:spLocks noChangeArrowheads="1"/>
            </p:cNvSpPr>
            <p:nvPr/>
          </p:nvSpPr>
          <p:spPr bwMode="auto">
            <a:xfrm>
              <a:off x="4286" y="1268"/>
              <a:ext cx="864" cy="1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289" name="Text Box 75"/>
            <p:cNvSpPr txBox="1">
              <a:spLocks noChangeArrowheads="1"/>
            </p:cNvSpPr>
            <p:nvPr/>
          </p:nvSpPr>
          <p:spPr bwMode="auto">
            <a:xfrm>
              <a:off x="4385" y="1667"/>
              <a:ext cx="64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Shared</a:t>
              </a:r>
            </a:p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Page</a:t>
              </a:r>
            </a:p>
          </p:txBody>
        </p:sp>
      </p:grpSp>
      <p:sp>
        <p:nvSpPr>
          <p:cNvPr id="710737" name="Text Box 81"/>
          <p:cNvSpPr txBox="1">
            <a:spLocks noChangeArrowheads="1"/>
          </p:cNvSpPr>
          <p:nvPr/>
        </p:nvSpPr>
        <p:spPr bwMode="auto">
          <a:xfrm>
            <a:off x="5694597" y="3907646"/>
            <a:ext cx="3520175" cy="119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This physical page</a:t>
            </a:r>
          </a:p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appears in address</a:t>
            </a:r>
          </a:p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space of both processes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3705225" y="2276475"/>
            <a:ext cx="1858963" cy="300038"/>
            <a:chOff x="2334" y="1433"/>
            <a:chExt cx="1171" cy="189"/>
          </a:xfrm>
        </p:grpSpPr>
        <p:sp>
          <p:nvSpPr>
            <p:cNvPr id="54286" name="Rectangle 90"/>
            <p:cNvSpPr>
              <a:spLocks noChangeArrowheads="1"/>
            </p:cNvSpPr>
            <p:nvPr/>
          </p:nvSpPr>
          <p:spPr bwMode="auto">
            <a:xfrm>
              <a:off x="2334" y="1433"/>
              <a:ext cx="753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#2</a:t>
              </a:r>
            </a:p>
          </p:txBody>
        </p:sp>
        <p:sp>
          <p:nvSpPr>
            <p:cNvPr id="54287" name="Rectangle 91"/>
            <p:cNvSpPr>
              <a:spLocks noChangeArrowheads="1"/>
            </p:cNvSpPr>
            <p:nvPr/>
          </p:nvSpPr>
          <p:spPr bwMode="auto">
            <a:xfrm>
              <a:off x="3085" y="1433"/>
              <a:ext cx="420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sp>
        <p:nvSpPr>
          <p:cNvPr id="710733" name="Line 77"/>
          <p:cNvSpPr>
            <a:spLocks noChangeShapeType="1"/>
          </p:cNvSpPr>
          <p:nvPr/>
        </p:nvSpPr>
        <p:spPr bwMode="auto">
          <a:xfrm flipV="1">
            <a:off x="4746625" y="2012950"/>
            <a:ext cx="20574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0734" name="Line 78"/>
          <p:cNvSpPr>
            <a:spLocks noChangeShapeType="1"/>
          </p:cNvSpPr>
          <p:nvPr/>
        </p:nvSpPr>
        <p:spPr bwMode="auto">
          <a:xfrm flipV="1">
            <a:off x="4746625" y="2089150"/>
            <a:ext cx="1981200" cy="2895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57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35" grpId="0" animBg="1"/>
      <p:bldP spid="710736" grpId="0" animBg="1"/>
      <p:bldP spid="710737" grpId="0"/>
      <p:bldP spid="710733" grpId="0" animBg="1"/>
      <p:bldP spid="7107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linuxFlexibleAddressSpace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198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28600" y="6096000"/>
            <a:ext cx="815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http://static.duartes.org/img/blogPosts/linuxFlexibleAddressSpaceLayout.png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altLang="en-US" sz="2800" dirty="0"/>
              <a:t>Example: Memory Layout for Linux 32-bit</a:t>
            </a:r>
            <a:br>
              <a:rPr lang="en-US" altLang="en-US" sz="2800" dirty="0"/>
            </a:br>
            <a:r>
              <a:rPr lang="en-US" altLang="en-US" sz="2800" dirty="0"/>
              <a:t>(Pre-Meltdown patch!)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9798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6"/>
          <p:cNvSpPr>
            <a:spLocks noChangeArrowheads="1"/>
          </p:cNvSpPr>
          <p:nvPr/>
        </p:nvSpPr>
        <p:spPr bwMode="auto">
          <a:xfrm>
            <a:off x="3123841" y="6312205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88963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1111 1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cs typeface="Helvetica" charset="0"/>
              </a:rPr>
              <a:t>111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676400" y="11001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16764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16764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6632" name="Up Arrow 10"/>
          <p:cNvSpPr>
            <a:spLocks noChangeArrowheads="1"/>
          </p:cNvSpPr>
          <p:nvPr/>
        </p:nvSpPr>
        <p:spPr bwMode="auto">
          <a:xfrm flipH="1">
            <a:off x="2209800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3" name="Up Arrow 11"/>
          <p:cNvSpPr>
            <a:spLocks noChangeArrowheads="1"/>
          </p:cNvSpPr>
          <p:nvPr/>
        </p:nvSpPr>
        <p:spPr bwMode="auto">
          <a:xfrm flipH="1" flipV="1">
            <a:off x="2209800" y="14049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16764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1166813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16764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7" name="Rectangle 15"/>
          <p:cNvSpPr>
            <a:spLocks noChangeArrowheads="1"/>
          </p:cNvSpPr>
          <p:nvPr/>
        </p:nvSpPr>
        <p:spPr bwMode="auto">
          <a:xfrm>
            <a:off x="16764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8" name="Rectangle 16"/>
          <p:cNvSpPr>
            <a:spLocks noChangeArrowheads="1"/>
          </p:cNvSpPr>
          <p:nvPr/>
        </p:nvSpPr>
        <p:spPr bwMode="auto">
          <a:xfrm>
            <a:off x="16764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9" name="TextBox 17"/>
          <p:cNvSpPr txBox="1">
            <a:spLocks noChangeArrowheads="1"/>
          </p:cNvSpPr>
          <p:nvPr/>
        </p:nvSpPr>
        <p:spPr bwMode="auto">
          <a:xfrm>
            <a:off x="533400" y="5715000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0" name="TextBox 18"/>
          <p:cNvSpPr txBox="1">
            <a:spLocks noChangeArrowheads="1"/>
          </p:cNvSpPr>
          <p:nvPr/>
        </p:nvSpPr>
        <p:spPr bwMode="auto">
          <a:xfrm>
            <a:off x="533400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1" name="TextBox 19"/>
          <p:cNvSpPr txBox="1">
            <a:spLocks noChangeArrowheads="1"/>
          </p:cNvSpPr>
          <p:nvPr/>
        </p:nvSpPr>
        <p:spPr bwMode="auto">
          <a:xfrm>
            <a:off x="533400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2" name="TextBox 20"/>
          <p:cNvSpPr txBox="1">
            <a:spLocks noChangeArrowheads="1"/>
          </p:cNvSpPr>
          <p:nvPr/>
        </p:nvSpPr>
        <p:spPr bwMode="auto">
          <a:xfrm>
            <a:off x="544513" y="2057400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3" name="TextBox 21"/>
          <p:cNvSpPr txBox="1">
            <a:spLocks noChangeArrowheads="1"/>
          </p:cNvSpPr>
          <p:nvPr/>
        </p:nvSpPr>
        <p:spPr bwMode="auto">
          <a:xfrm>
            <a:off x="555625" y="1176337"/>
            <a:ext cx="1120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1111 0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4" name="Left Brace 22"/>
          <p:cNvSpPr>
            <a:spLocks/>
          </p:cNvSpPr>
          <p:nvPr/>
        </p:nvSpPr>
        <p:spPr bwMode="auto">
          <a:xfrm rot="5400000" flipH="1">
            <a:off x="8183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45" name="TextBox 23"/>
          <p:cNvSpPr txBox="1">
            <a:spLocks noChangeArrowheads="1"/>
          </p:cNvSpPr>
          <p:nvPr/>
        </p:nvSpPr>
        <p:spPr bwMode="auto">
          <a:xfrm>
            <a:off x="482600" y="6096000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6646" name="TextBox 24"/>
          <p:cNvSpPr txBox="1">
            <a:spLocks noChangeArrowheads="1"/>
          </p:cNvSpPr>
          <p:nvPr/>
        </p:nvSpPr>
        <p:spPr bwMode="auto">
          <a:xfrm>
            <a:off x="1162050" y="6096000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6647" name="Left Brace 25"/>
          <p:cNvSpPr>
            <a:spLocks/>
          </p:cNvSpPr>
          <p:nvPr/>
        </p:nvSpPr>
        <p:spPr bwMode="auto">
          <a:xfrm rot="5400000" flipH="1">
            <a:off x="1346993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48" name="TextBox 27"/>
          <p:cNvSpPr txBox="1">
            <a:spLocks noChangeArrowheads="1"/>
          </p:cNvSpPr>
          <p:nvPr/>
        </p:nvSpPr>
        <p:spPr bwMode="auto">
          <a:xfrm>
            <a:off x="5943600" y="762000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6649" name="Rectangle 28"/>
          <p:cNvSpPr>
            <a:spLocks noChangeArrowheads="1"/>
          </p:cNvSpPr>
          <p:nvPr/>
        </p:nvSpPr>
        <p:spPr bwMode="auto">
          <a:xfrm>
            <a:off x="64928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50" name="Rectangle 29"/>
          <p:cNvSpPr>
            <a:spLocks noChangeArrowheads="1"/>
          </p:cNvSpPr>
          <p:nvPr/>
        </p:nvSpPr>
        <p:spPr bwMode="auto">
          <a:xfrm>
            <a:off x="64928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928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4928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4928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4928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5" name="Rectangle 35"/>
          <p:cNvSpPr>
            <a:spLocks noChangeArrowheads="1"/>
          </p:cNvSpPr>
          <p:nvPr/>
        </p:nvSpPr>
        <p:spPr bwMode="auto">
          <a:xfrm>
            <a:off x="64928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4928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7" name="Rectangle 39"/>
          <p:cNvSpPr>
            <a:spLocks noChangeArrowheads="1"/>
          </p:cNvSpPr>
          <p:nvPr/>
        </p:nvSpPr>
        <p:spPr bwMode="auto">
          <a:xfrm>
            <a:off x="64928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4928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9" name="TextBox 42"/>
          <p:cNvSpPr txBox="1">
            <a:spLocks noChangeArrowheads="1"/>
          </p:cNvSpPr>
          <p:nvPr/>
        </p:nvSpPr>
        <p:spPr bwMode="auto">
          <a:xfrm>
            <a:off x="7761288" y="5715000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6660" name="TextBox 43"/>
          <p:cNvSpPr txBox="1">
            <a:spLocks noChangeArrowheads="1"/>
          </p:cNvSpPr>
          <p:nvPr/>
        </p:nvSpPr>
        <p:spPr bwMode="auto">
          <a:xfrm>
            <a:off x="7761288" y="5410200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6661" name="TextBox 44"/>
          <p:cNvSpPr txBox="1">
            <a:spLocks noChangeArrowheads="1"/>
          </p:cNvSpPr>
          <p:nvPr/>
        </p:nvSpPr>
        <p:spPr bwMode="auto">
          <a:xfrm>
            <a:off x="7772400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6662" name="TextBox 45"/>
          <p:cNvSpPr txBox="1">
            <a:spLocks noChangeArrowheads="1"/>
          </p:cNvSpPr>
          <p:nvPr/>
        </p:nvSpPr>
        <p:spPr bwMode="auto">
          <a:xfrm>
            <a:off x="7794625" y="3581400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6663" name="TextBox 46"/>
          <p:cNvSpPr txBox="1">
            <a:spLocks noChangeArrowheads="1"/>
          </p:cNvSpPr>
          <p:nvPr/>
        </p:nvSpPr>
        <p:spPr bwMode="auto">
          <a:xfrm>
            <a:off x="7696200" y="1447800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6764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6764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64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764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6764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6764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764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764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6764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764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764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764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6764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6764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764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764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764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6764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6764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6764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764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6764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6764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6764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6764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6764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6764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764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6764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764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6764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4928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928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4928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4928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4928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4928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4928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4928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4928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4928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4928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4928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4928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4928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4928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4928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4928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4928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928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4928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4928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4928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4928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4928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492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492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928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4928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4928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4928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4928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4928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6728" name="Group 134"/>
          <p:cNvGrpSpPr>
            <a:grpSpLocks/>
          </p:cNvGrpSpPr>
          <p:nvPr/>
        </p:nvGrpSpPr>
        <p:grpSpPr bwMode="auto">
          <a:xfrm>
            <a:off x="4187825" y="871537"/>
            <a:ext cx="1168400" cy="6002338"/>
            <a:chOff x="4188007" y="838200"/>
            <a:chExt cx="1168785" cy="6001641"/>
          </a:xfrm>
        </p:grpSpPr>
        <p:sp>
          <p:nvSpPr>
            <p:cNvPr id="26757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68785" cy="600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6758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6729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29718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0" name="Straight Arrow Connector 143"/>
          <p:cNvCxnSpPr>
            <a:cxnSpLocks noChangeShapeType="1"/>
          </p:cNvCxnSpPr>
          <p:nvPr/>
        </p:nvCxnSpPr>
        <p:spPr bwMode="auto">
          <a:xfrm>
            <a:off x="29718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1" name="Straight Arrow Connector 144"/>
          <p:cNvCxnSpPr>
            <a:cxnSpLocks noChangeShapeType="1"/>
          </p:cNvCxnSpPr>
          <p:nvPr/>
        </p:nvCxnSpPr>
        <p:spPr bwMode="auto">
          <a:xfrm>
            <a:off x="29718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2" name="Straight Arrow Connector 145"/>
          <p:cNvCxnSpPr>
            <a:cxnSpLocks noChangeShapeType="1"/>
          </p:cNvCxnSpPr>
          <p:nvPr/>
        </p:nvCxnSpPr>
        <p:spPr bwMode="auto">
          <a:xfrm>
            <a:off x="29718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3" name="Straight Arrow Connector 146"/>
          <p:cNvCxnSpPr>
            <a:cxnSpLocks noChangeShapeType="1"/>
          </p:cNvCxnSpPr>
          <p:nvPr/>
        </p:nvCxnSpPr>
        <p:spPr bwMode="auto">
          <a:xfrm flipV="1">
            <a:off x="53340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4" name="Straight Arrow Connector 149"/>
          <p:cNvCxnSpPr>
            <a:cxnSpLocks noChangeShapeType="1"/>
          </p:cNvCxnSpPr>
          <p:nvPr/>
        </p:nvCxnSpPr>
        <p:spPr bwMode="auto">
          <a:xfrm flipV="1">
            <a:off x="53340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5" name="Straight Arrow Connector 150"/>
          <p:cNvCxnSpPr>
            <a:cxnSpLocks noChangeShapeType="1"/>
          </p:cNvCxnSpPr>
          <p:nvPr/>
        </p:nvCxnSpPr>
        <p:spPr bwMode="auto">
          <a:xfrm flipV="1">
            <a:off x="53340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6" name="Straight Arrow Connector 151"/>
          <p:cNvCxnSpPr>
            <a:cxnSpLocks noChangeShapeType="1"/>
          </p:cNvCxnSpPr>
          <p:nvPr/>
        </p:nvCxnSpPr>
        <p:spPr bwMode="auto">
          <a:xfrm flipV="1">
            <a:off x="53340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7" name="Straight Arrow Connector 162"/>
          <p:cNvCxnSpPr>
            <a:cxnSpLocks noChangeShapeType="1"/>
          </p:cNvCxnSpPr>
          <p:nvPr/>
        </p:nvCxnSpPr>
        <p:spPr bwMode="auto">
          <a:xfrm>
            <a:off x="29718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8" name="Straight Arrow Connector 164"/>
          <p:cNvCxnSpPr>
            <a:cxnSpLocks noChangeShapeType="1"/>
          </p:cNvCxnSpPr>
          <p:nvPr/>
        </p:nvCxnSpPr>
        <p:spPr bwMode="auto">
          <a:xfrm>
            <a:off x="29718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9" name="Straight Arrow Connector 165"/>
          <p:cNvCxnSpPr>
            <a:cxnSpLocks noChangeShapeType="1"/>
          </p:cNvCxnSpPr>
          <p:nvPr/>
        </p:nvCxnSpPr>
        <p:spPr bwMode="auto">
          <a:xfrm>
            <a:off x="29718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0" name="Straight Arrow Connector 166"/>
          <p:cNvCxnSpPr>
            <a:cxnSpLocks noChangeShapeType="1"/>
          </p:cNvCxnSpPr>
          <p:nvPr/>
        </p:nvCxnSpPr>
        <p:spPr bwMode="auto">
          <a:xfrm>
            <a:off x="29718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1" name="Straight Arrow Connector 167"/>
          <p:cNvCxnSpPr>
            <a:cxnSpLocks noChangeShapeType="1"/>
          </p:cNvCxnSpPr>
          <p:nvPr/>
        </p:nvCxnSpPr>
        <p:spPr bwMode="auto">
          <a:xfrm>
            <a:off x="29718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2" name="Straight Arrow Connector 172"/>
          <p:cNvCxnSpPr>
            <a:cxnSpLocks noChangeShapeType="1"/>
          </p:cNvCxnSpPr>
          <p:nvPr/>
        </p:nvCxnSpPr>
        <p:spPr bwMode="auto">
          <a:xfrm>
            <a:off x="29718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3" name="Straight Arrow Connector 173"/>
          <p:cNvCxnSpPr>
            <a:cxnSpLocks noChangeShapeType="1"/>
          </p:cNvCxnSpPr>
          <p:nvPr/>
        </p:nvCxnSpPr>
        <p:spPr bwMode="auto">
          <a:xfrm>
            <a:off x="29718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4" name="Straight Arrow Connector 174"/>
          <p:cNvCxnSpPr>
            <a:cxnSpLocks noChangeShapeType="1"/>
          </p:cNvCxnSpPr>
          <p:nvPr/>
        </p:nvCxnSpPr>
        <p:spPr bwMode="auto">
          <a:xfrm flipV="1">
            <a:off x="29718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5" name="Straight Arrow Connector 176"/>
          <p:cNvCxnSpPr>
            <a:cxnSpLocks noChangeShapeType="1"/>
          </p:cNvCxnSpPr>
          <p:nvPr/>
        </p:nvCxnSpPr>
        <p:spPr bwMode="auto">
          <a:xfrm flipV="1">
            <a:off x="29718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6" name="Straight Arrow Connector 177"/>
          <p:cNvCxnSpPr>
            <a:cxnSpLocks noChangeShapeType="1"/>
            <a:endCxn id="108" idx="1"/>
          </p:cNvCxnSpPr>
          <p:nvPr/>
        </p:nvCxnSpPr>
        <p:spPr bwMode="auto">
          <a:xfrm flipV="1">
            <a:off x="5334000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7" name="Straight Arrow Connector 179"/>
          <p:cNvCxnSpPr>
            <a:cxnSpLocks noChangeShapeType="1"/>
          </p:cNvCxnSpPr>
          <p:nvPr/>
        </p:nvCxnSpPr>
        <p:spPr bwMode="auto">
          <a:xfrm flipV="1">
            <a:off x="53545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8" name="Straight Arrow Connector 180"/>
          <p:cNvCxnSpPr>
            <a:cxnSpLocks noChangeShapeType="1"/>
          </p:cNvCxnSpPr>
          <p:nvPr/>
        </p:nvCxnSpPr>
        <p:spPr bwMode="auto">
          <a:xfrm flipV="1">
            <a:off x="5333440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9" name="Straight Arrow Connector 181"/>
          <p:cNvCxnSpPr>
            <a:cxnSpLocks noChangeShapeType="1"/>
          </p:cNvCxnSpPr>
          <p:nvPr/>
        </p:nvCxnSpPr>
        <p:spPr bwMode="auto">
          <a:xfrm flipV="1">
            <a:off x="5339790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0" name="Straight Arrow Connector 182"/>
          <p:cNvCxnSpPr>
            <a:cxnSpLocks noChangeShapeType="1"/>
            <a:endCxn id="26655" idx="1"/>
          </p:cNvCxnSpPr>
          <p:nvPr/>
        </p:nvCxnSpPr>
        <p:spPr bwMode="auto">
          <a:xfrm>
            <a:off x="5339790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1" name="Straight Arrow Connector 185"/>
          <p:cNvCxnSpPr>
            <a:cxnSpLocks noChangeShapeType="1"/>
          </p:cNvCxnSpPr>
          <p:nvPr/>
        </p:nvCxnSpPr>
        <p:spPr bwMode="auto">
          <a:xfrm>
            <a:off x="5334000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2" name="Straight Arrow Connector 186"/>
          <p:cNvCxnSpPr>
            <a:cxnSpLocks noChangeShapeType="1"/>
          </p:cNvCxnSpPr>
          <p:nvPr/>
        </p:nvCxnSpPr>
        <p:spPr bwMode="auto">
          <a:xfrm>
            <a:off x="53562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3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5334000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4" name="Straight Arrow Connector 189"/>
          <p:cNvCxnSpPr>
            <a:cxnSpLocks noChangeShapeType="1"/>
          </p:cNvCxnSpPr>
          <p:nvPr/>
        </p:nvCxnSpPr>
        <p:spPr bwMode="auto">
          <a:xfrm>
            <a:off x="5334000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755" name="TextBox 191"/>
          <p:cNvSpPr txBox="1">
            <a:spLocks noChangeArrowheads="1"/>
          </p:cNvSpPr>
          <p:nvPr/>
        </p:nvSpPr>
        <p:spPr bwMode="auto">
          <a:xfrm>
            <a:off x="4157663" y="609600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6756" name="TextBox 5"/>
          <p:cNvSpPr txBox="1">
            <a:spLocks noChangeArrowheads="1"/>
          </p:cNvSpPr>
          <p:nvPr/>
        </p:nvSpPr>
        <p:spPr bwMode="auto">
          <a:xfrm rot="1327648">
            <a:off x="5357813" y="947737"/>
            <a:ext cx="1098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1110 1</a:t>
            </a:r>
            <a:r>
              <a:rPr lang="en-US" altLang="en-US" sz="1600">
                <a:solidFill>
                  <a:srgbClr val="0330D8"/>
                </a:solidFill>
                <a:latin typeface="Helvetica" panose="020B0604020202020204" pitchFamily="34" charset="0"/>
              </a:rPr>
              <a:t>111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Summary: Paging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66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6"/>
          <p:cNvSpPr>
            <a:spLocks noChangeArrowheads="1"/>
          </p:cNvSpPr>
          <p:nvPr/>
        </p:nvSpPr>
        <p:spPr bwMode="auto">
          <a:xfrm>
            <a:off x="2819400" y="63246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588963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676400" y="1100137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6764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6764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7656" name="Up Arrow 10"/>
          <p:cNvSpPr>
            <a:spLocks noChangeArrowheads="1"/>
          </p:cNvSpPr>
          <p:nvPr/>
        </p:nvSpPr>
        <p:spPr bwMode="auto">
          <a:xfrm flipH="1">
            <a:off x="2209800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7" name="Up Arrow 11"/>
          <p:cNvSpPr>
            <a:spLocks noChangeArrowheads="1"/>
          </p:cNvSpPr>
          <p:nvPr/>
        </p:nvSpPr>
        <p:spPr bwMode="auto">
          <a:xfrm flipH="1" flipV="1">
            <a:off x="2209800" y="1633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16764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1166813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16764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1" name="Rectangle 15"/>
          <p:cNvSpPr>
            <a:spLocks noChangeArrowheads="1"/>
          </p:cNvSpPr>
          <p:nvPr/>
        </p:nvSpPr>
        <p:spPr bwMode="auto">
          <a:xfrm>
            <a:off x="16764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2" name="Rectangle 16"/>
          <p:cNvSpPr>
            <a:spLocks noChangeArrowheads="1"/>
          </p:cNvSpPr>
          <p:nvPr/>
        </p:nvSpPr>
        <p:spPr bwMode="auto">
          <a:xfrm>
            <a:off x="16764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3" name="TextBox 17"/>
          <p:cNvSpPr txBox="1">
            <a:spLocks noChangeArrowheads="1"/>
          </p:cNvSpPr>
          <p:nvPr/>
        </p:nvSpPr>
        <p:spPr bwMode="auto">
          <a:xfrm>
            <a:off x="533400" y="5715000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4" name="TextBox 18"/>
          <p:cNvSpPr txBox="1">
            <a:spLocks noChangeArrowheads="1"/>
          </p:cNvSpPr>
          <p:nvPr/>
        </p:nvSpPr>
        <p:spPr bwMode="auto">
          <a:xfrm>
            <a:off x="533400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533400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6" name="TextBox 20"/>
          <p:cNvSpPr txBox="1">
            <a:spLocks noChangeArrowheads="1"/>
          </p:cNvSpPr>
          <p:nvPr/>
        </p:nvSpPr>
        <p:spPr bwMode="auto">
          <a:xfrm>
            <a:off x="544513" y="2057400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7" name="Left Brace 22"/>
          <p:cNvSpPr>
            <a:spLocks/>
          </p:cNvSpPr>
          <p:nvPr/>
        </p:nvSpPr>
        <p:spPr bwMode="auto">
          <a:xfrm rot="5400000" flipH="1">
            <a:off x="8183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68" name="TextBox 23"/>
          <p:cNvSpPr txBox="1">
            <a:spLocks noChangeArrowheads="1"/>
          </p:cNvSpPr>
          <p:nvPr/>
        </p:nvSpPr>
        <p:spPr bwMode="auto">
          <a:xfrm>
            <a:off x="482600" y="6096000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7669" name="TextBox 24"/>
          <p:cNvSpPr txBox="1">
            <a:spLocks noChangeArrowheads="1"/>
          </p:cNvSpPr>
          <p:nvPr/>
        </p:nvSpPr>
        <p:spPr bwMode="auto">
          <a:xfrm>
            <a:off x="1162050" y="6096000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7670" name="Left Brace 25"/>
          <p:cNvSpPr>
            <a:spLocks/>
          </p:cNvSpPr>
          <p:nvPr/>
        </p:nvSpPr>
        <p:spPr bwMode="auto">
          <a:xfrm rot="5400000" flipH="1">
            <a:off x="1346993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71" name="TextBox 27"/>
          <p:cNvSpPr txBox="1">
            <a:spLocks noChangeArrowheads="1"/>
          </p:cNvSpPr>
          <p:nvPr/>
        </p:nvSpPr>
        <p:spPr bwMode="auto">
          <a:xfrm>
            <a:off x="5943600" y="762000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7672" name="Rectangle 28"/>
          <p:cNvSpPr>
            <a:spLocks noChangeArrowheads="1"/>
          </p:cNvSpPr>
          <p:nvPr/>
        </p:nvSpPr>
        <p:spPr bwMode="auto">
          <a:xfrm>
            <a:off x="64928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73" name="Rectangle 29"/>
          <p:cNvSpPr>
            <a:spLocks noChangeArrowheads="1"/>
          </p:cNvSpPr>
          <p:nvPr/>
        </p:nvSpPr>
        <p:spPr bwMode="auto">
          <a:xfrm>
            <a:off x="64928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928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4928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4928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4928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78" name="Rectangle 35"/>
          <p:cNvSpPr>
            <a:spLocks noChangeArrowheads="1"/>
          </p:cNvSpPr>
          <p:nvPr/>
        </p:nvSpPr>
        <p:spPr bwMode="auto">
          <a:xfrm>
            <a:off x="64928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4928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0" name="Rectangle 39"/>
          <p:cNvSpPr>
            <a:spLocks noChangeArrowheads="1"/>
          </p:cNvSpPr>
          <p:nvPr/>
        </p:nvSpPr>
        <p:spPr bwMode="auto">
          <a:xfrm>
            <a:off x="64928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4928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2" name="TextBox 42"/>
          <p:cNvSpPr txBox="1">
            <a:spLocks noChangeArrowheads="1"/>
          </p:cNvSpPr>
          <p:nvPr/>
        </p:nvSpPr>
        <p:spPr bwMode="auto">
          <a:xfrm>
            <a:off x="7761288" y="5715000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7683" name="TextBox 43"/>
          <p:cNvSpPr txBox="1">
            <a:spLocks noChangeArrowheads="1"/>
          </p:cNvSpPr>
          <p:nvPr/>
        </p:nvSpPr>
        <p:spPr bwMode="auto">
          <a:xfrm>
            <a:off x="7761288" y="5410200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7684" name="TextBox 44"/>
          <p:cNvSpPr txBox="1">
            <a:spLocks noChangeArrowheads="1"/>
          </p:cNvSpPr>
          <p:nvPr/>
        </p:nvSpPr>
        <p:spPr bwMode="auto">
          <a:xfrm>
            <a:off x="7772400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7685" name="TextBox 45"/>
          <p:cNvSpPr txBox="1">
            <a:spLocks noChangeArrowheads="1"/>
          </p:cNvSpPr>
          <p:nvPr/>
        </p:nvSpPr>
        <p:spPr bwMode="auto">
          <a:xfrm>
            <a:off x="7794625" y="3581400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7686" name="TextBox 46"/>
          <p:cNvSpPr txBox="1">
            <a:spLocks noChangeArrowheads="1"/>
          </p:cNvSpPr>
          <p:nvPr/>
        </p:nvSpPr>
        <p:spPr bwMode="auto">
          <a:xfrm>
            <a:off x="7696200" y="1447800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6764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6764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64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764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6764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6764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764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764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6764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764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764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764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6764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6764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764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764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764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6764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6764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6764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764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6764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6764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6764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6764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6764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6764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764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6764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764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6764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4928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928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4928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4928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4928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4928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4928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4928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4928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4928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4928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4928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4928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4928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4928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4928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4928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4928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928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4928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4928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4928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4928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4928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492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492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928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4928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4928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4928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4928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4928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7751" name="Group 134"/>
          <p:cNvGrpSpPr>
            <a:grpSpLocks/>
          </p:cNvGrpSpPr>
          <p:nvPr/>
        </p:nvGrpSpPr>
        <p:grpSpPr bwMode="auto">
          <a:xfrm>
            <a:off x="4187825" y="871537"/>
            <a:ext cx="1168400" cy="6002338"/>
            <a:chOff x="4188007" y="838200"/>
            <a:chExt cx="1168785" cy="6001641"/>
          </a:xfrm>
        </p:grpSpPr>
        <p:sp>
          <p:nvSpPr>
            <p:cNvPr id="27781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68785" cy="600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7782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7752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29718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3" name="Straight Arrow Connector 143"/>
          <p:cNvCxnSpPr>
            <a:cxnSpLocks noChangeShapeType="1"/>
          </p:cNvCxnSpPr>
          <p:nvPr/>
        </p:nvCxnSpPr>
        <p:spPr bwMode="auto">
          <a:xfrm>
            <a:off x="29718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4" name="Straight Arrow Connector 144"/>
          <p:cNvCxnSpPr>
            <a:cxnSpLocks noChangeShapeType="1"/>
          </p:cNvCxnSpPr>
          <p:nvPr/>
        </p:nvCxnSpPr>
        <p:spPr bwMode="auto">
          <a:xfrm>
            <a:off x="29718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5" name="Straight Arrow Connector 145"/>
          <p:cNvCxnSpPr>
            <a:cxnSpLocks noChangeShapeType="1"/>
          </p:cNvCxnSpPr>
          <p:nvPr/>
        </p:nvCxnSpPr>
        <p:spPr bwMode="auto">
          <a:xfrm>
            <a:off x="29718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6" name="Straight Arrow Connector 146"/>
          <p:cNvCxnSpPr>
            <a:cxnSpLocks noChangeShapeType="1"/>
          </p:cNvCxnSpPr>
          <p:nvPr/>
        </p:nvCxnSpPr>
        <p:spPr bwMode="auto">
          <a:xfrm flipV="1">
            <a:off x="53340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7" name="Straight Arrow Connector 149"/>
          <p:cNvCxnSpPr>
            <a:cxnSpLocks noChangeShapeType="1"/>
          </p:cNvCxnSpPr>
          <p:nvPr/>
        </p:nvCxnSpPr>
        <p:spPr bwMode="auto">
          <a:xfrm flipV="1">
            <a:off x="53340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8" name="Straight Arrow Connector 150"/>
          <p:cNvCxnSpPr>
            <a:cxnSpLocks noChangeShapeType="1"/>
          </p:cNvCxnSpPr>
          <p:nvPr/>
        </p:nvCxnSpPr>
        <p:spPr bwMode="auto">
          <a:xfrm flipV="1">
            <a:off x="53340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9" name="Straight Arrow Connector 151"/>
          <p:cNvCxnSpPr>
            <a:cxnSpLocks noChangeShapeType="1"/>
          </p:cNvCxnSpPr>
          <p:nvPr/>
        </p:nvCxnSpPr>
        <p:spPr bwMode="auto">
          <a:xfrm flipV="1">
            <a:off x="53340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7" name="Straight Arrow Connector 174"/>
          <p:cNvCxnSpPr>
            <a:cxnSpLocks noChangeShapeType="1"/>
          </p:cNvCxnSpPr>
          <p:nvPr/>
        </p:nvCxnSpPr>
        <p:spPr bwMode="auto">
          <a:xfrm flipV="1">
            <a:off x="29718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8" name="Straight Arrow Connector 176"/>
          <p:cNvCxnSpPr>
            <a:cxnSpLocks noChangeShapeType="1"/>
          </p:cNvCxnSpPr>
          <p:nvPr/>
        </p:nvCxnSpPr>
        <p:spPr bwMode="auto">
          <a:xfrm flipV="1">
            <a:off x="29718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6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5334000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7" name="Straight Arrow Connector 189"/>
          <p:cNvCxnSpPr>
            <a:cxnSpLocks noChangeShapeType="1"/>
          </p:cNvCxnSpPr>
          <p:nvPr/>
        </p:nvCxnSpPr>
        <p:spPr bwMode="auto">
          <a:xfrm>
            <a:off x="5334000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778" name="TextBox 191"/>
          <p:cNvSpPr txBox="1">
            <a:spLocks noChangeArrowheads="1"/>
          </p:cNvSpPr>
          <p:nvPr/>
        </p:nvSpPr>
        <p:spPr bwMode="auto">
          <a:xfrm>
            <a:off x="4157663" y="609600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7779" name="TextBox 135"/>
          <p:cNvSpPr txBox="1">
            <a:spLocks noChangeArrowheads="1"/>
          </p:cNvSpPr>
          <p:nvPr/>
        </p:nvSpPr>
        <p:spPr bwMode="auto">
          <a:xfrm>
            <a:off x="544513" y="1524000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140" name="Rounded Rectangular Callout 139"/>
          <p:cNvSpPr>
            <a:spLocks noChangeArrowheads="1"/>
          </p:cNvSpPr>
          <p:nvPr/>
        </p:nvSpPr>
        <p:spPr bwMode="auto">
          <a:xfrm>
            <a:off x="304800" y="2090737"/>
            <a:ext cx="2286000" cy="1143000"/>
          </a:xfrm>
          <a:prstGeom prst="wedgeRoundRectCallout">
            <a:avLst>
              <a:gd name="adj1" fmla="val 21153"/>
              <a:gd name="adj2" fmla="val -86569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Helvetica" panose="020B0604020202020204" pitchFamily="34" charset="0"/>
              </a:rPr>
              <a:t>What happens if stack grows to 1110 0000?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Summary: Paging</a:t>
            </a:r>
            <a:endParaRPr lang="en-US" dirty="0"/>
          </a:p>
        </p:txBody>
      </p:sp>
      <p:cxnSp>
        <p:nvCxnSpPr>
          <p:cNvPr id="137" name="Straight Arrow Connector 167"/>
          <p:cNvCxnSpPr>
            <a:cxnSpLocks noChangeShapeType="1"/>
          </p:cNvCxnSpPr>
          <p:nvPr/>
        </p:nvCxnSpPr>
        <p:spPr bwMode="auto">
          <a:xfrm>
            <a:off x="29718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" name="Straight Arrow Connector 172"/>
          <p:cNvCxnSpPr>
            <a:cxnSpLocks noChangeShapeType="1"/>
          </p:cNvCxnSpPr>
          <p:nvPr/>
        </p:nvCxnSpPr>
        <p:spPr bwMode="auto">
          <a:xfrm>
            <a:off x="29718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9" name="Straight Arrow Connector 173"/>
          <p:cNvCxnSpPr>
            <a:cxnSpLocks noChangeShapeType="1"/>
          </p:cNvCxnSpPr>
          <p:nvPr/>
        </p:nvCxnSpPr>
        <p:spPr bwMode="auto">
          <a:xfrm>
            <a:off x="29718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1" name="Straight Arrow Connector 182"/>
          <p:cNvCxnSpPr>
            <a:cxnSpLocks noChangeShapeType="1"/>
          </p:cNvCxnSpPr>
          <p:nvPr/>
        </p:nvCxnSpPr>
        <p:spPr bwMode="auto">
          <a:xfrm>
            <a:off x="5339790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" name="Straight Arrow Connector 185"/>
          <p:cNvCxnSpPr>
            <a:cxnSpLocks noChangeShapeType="1"/>
          </p:cNvCxnSpPr>
          <p:nvPr/>
        </p:nvCxnSpPr>
        <p:spPr bwMode="auto">
          <a:xfrm>
            <a:off x="5334000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" name="Straight Arrow Connector 186"/>
          <p:cNvCxnSpPr>
            <a:cxnSpLocks noChangeShapeType="1"/>
          </p:cNvCxnSpPr>
          <p:nvPr/>
        </p:nvCxnSpPr>
        <p:spPr bwMode="auto">
          <a:xfrm>
            <a:off x="53562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" name="Straight Arrow Connector 162"/>
          <p:cNvCxnSpPr>
            <a:cxnSpLocks noChangeShapeType="1"/>
          </p:cNvCxnSpPr>
          <p:nvPr/>
        </p:nvCxnSpPr>
        <p:spPr bwMode="auto">
          <a:xfrm>
            <a:off x="29718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5" name="Straight Arrow Connector 164"/>
          <p:cNvCxnSpPr>
            <a:cxnSpLocks noChangeShapeType="1"/>
          </p:cNvCxnSpPr>
          <p:nvPr/>
        </p:nvCxnSpPr>
        <p:spPr bwMode="auto">
          <a:xfrm>
            <a:off x="29718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6" name="Straight Arrow Connector 165"/>
          <p:cNvCxnSpPr>
            <a:cxnSpLocks noChangeShapeType="1"/>
          </p:cNvCxnSpPr>
          <p:nvPr/>
        </p:nvCxnSpPr>
        <p:spPr bwMode="auto">
          <a:xfrm>
            <a:off x="29718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7" name="Straight Arrow Connector 166"/>
          <p:cNvCxnSpPr>
            <a:cxnSpLocks noChangeShapeType="1"/>
          </p:cNvCxnSpPr>
          <p:nvPr/>
        </p:nvCxnSpPr>
        <p:spPr bwMode="auto">
          <a:xfrm>
            <a:off x="29718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8" name="Straight Arrow Connector 177"/>
          <p:cNvCxnSpPr>
            <a:cxnSpLocks noChangeShapeType="1"/>
          </p:cNvCxnSpPr>
          <p:nvPr/>
        </p:nvCxnSpPr>
        <p:spPr bwMode="auto">
          <a:xfrm flipV="1">
            <a:off x="5334000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9" name="Straight Arrow Connector 179"/>
          <p:cNvCxnSpPr>
            <a:cxnSpLocks noChangeShapeType="1"/>
          </p:cNvCxnSpPr>
          <p:nvPr/>
        </p:nvCxnSpPr>
        <p:spPr bwMode="auto">
          <a:xfrm flipV="1">
            <a:off x="53545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0" name="Straight Arrow Connector 180"/>
          <p:cNvCxnSpPr>
            <a:cxnSpLocks noChangeShapeType="1"/>
          </p:cNvCxnSpPr>
          <p:nvPr/>
        </p:nvCxnSpPr>
        <p:spPr bwMode="auto">
          <a:xfrm flipV="1">
            <a:off x="5333440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1" name="Straight Arrow Connector 181"/>
          <p:cNvCxnSpPr>
            <a:cxnSpLocks noChangeShapeType="1"/>
          </p:cNvCxnSpPr>
          <p:nvPr/>
        </p:nvCxnSpPr>
        <p:spPr bwMode="auto">
          <a:xfrm flipV="1">
            <a:off x="5339790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77705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6"/>
          <p:cNvSpPr>
            <a:spLocks noChangeArrowheads="1"/>
          </p:cNvSpPr>
          <p:nvPr/>
        </p:nvSpPr>
        <p:spPr bwMode="auto">
          <a:xfrm>
            <a:off x="2819400" y="63246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Summary: Paging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88963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676400" y="1100137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6764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16764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8681" name="Up Arrow 10"/>
          <p:cNvSpPr>
            <a:spLocks noChangeArrowheads="1"/>
          </p:cNvSpPr>
          <p:nvPr/>
        </p:nvSpPr>
        <p:spPr bwMode="auto">
          <a:xfrm flipH="1">
            <a:off x="2209800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2" name="Up Arrow 11"/>
          <p:cNvSpPr>
            <a:spLocks noChangeArrowheads="1"/>
          </p:cNvSpPr>
          <p:nvPr/>
        </p:nvSpPr>
        <p:spPr bwMode="auto">
          <a:xfrm flipH="1" flipV="1">
            <a:off x="2209800" y="17097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16764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1166813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16764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16764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16764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8" name="TextBox 17"/>
          <p:cNvSpPr txBox="1">
            <a:spLocks noChangeArrowheads="1"/>
          </p:cNvSpPr>
          <p:nvPr/>
        </p:nvSpPr>
        <p:spPr bwMode="auto">
          <a:xfrm>
            <a:off x="533400" y="5715000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89" name="TextBox 18"/>
          <p:cNvSpPr txBox="1">
            <a:spLocks noChangeArrowheads="1"/>
          </p:cNvSpPr>
          <p:nvPr/>
        </p:nvSpPr>
        <p:spPr bwMode="auto">
          <a:xfrm>
            <a:off x="533400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0" name="TextBox 19"/>
          <p:cNvSpPr txBox="1">
            <a:spLocks noChangeArrowheads="1"/>
          </p:cNvSpPr>
          <p:nvPr/>
        </p:nvSpPr>
        <p:spPr bwMode="auto">
          <a:xfrm>
            <a:off x="533400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1" name="TextBox 20"/>
          <p:cNvSpPr txBox="1">
            <a:spLocks noChangeArrowheads="1"/>
          </p:cNvSpPr>
          <p:nvPr/>
        </p:nvSpPr>
        <p:spPr bwMode="auto">
          <a:xfrm>
            <a:off x="544513" y="2057400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2" name="Left Brace 22"/>
          <p:cNvSpPr>
            <a:spLocks/>
          </p:cNvSpPr>
          <p:nvPr/>
        </p:nvSpPr>
        <p:spPr bwMode="auto">
          <a:xfrm rot="5400000" flipH="1">
            <a:off x="8183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93" name="TextBox 23"/>
          <p:cNvSpPr txBox="1">
            <a:spLocks noChangeArrowheads="1"/>
          </p:cNvSpPr>
          <p:nvPr/>
        </p:nvSpPr>
        <p:spPr bwMode="auto">
          <a:xfrm>
            <a:off x="482600" y="6096000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8694" name="TextBox 24"/>
          <p:cNvSpPr txBox="1">
            <a:spLocks noChangeArrowheads="1"/>
          </p:cNvSpPr>
          <p:nvPr/>
        </p:nvSpPr>
        <p:spPr bwMode="auto">
          <a:xfrm>
            <a:off x="1162050" y="6096000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8695" name="Left Brace 25"/>
          <p:cNvSpPr>
            <a:spLocks/>
          </p:cNvSpPr>
          <p:nvPr/>
        </p:nvSpPr>
        <p:spPr bwMode="auto">
          <a:xfrm rot="5400000" flipH="1">
            <a:off x="1346993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8" name="Rectangle 47"/>
          <p:cNvSpPr/>
          <p:nvPr/>
        </p:nvSpPr>
        <p:spPr bwMode="auto">
          <a:xfrm>
            <a:off x="16764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6764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64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764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6764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6764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764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764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6764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764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764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764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6764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6764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764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764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764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6764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6764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6764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764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6764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6764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6764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6764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6764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6764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764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6764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764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6764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8739" name="Group 141"/>
          <p:cNvGrpSpPr>
            <a:grpSpLocks/>
          </p:cNvGrpSpPr>
          <p:nvPr/>
        </p:nvGrpSpPr>
        <p:grpSpPr bwMode="auto">
          <a:xfrm>
            <a:off x="4187825" y="871537"/>
            <a:ext cx="1198918" cy="6001643"/>
            <a:chOff x="4188007" y="838200"/>
            <a:chExt cx="1199313" cy="6000946"/>
          </a:xfrm>
        </p:grpSpPr>
        <p:sp>
          <p:nvSpPr>
            <p:cNvPr id="28811" name="TextBox 4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99313" cy="600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 dirty="0">
                  <a:solidFill>
                    <a:srgbClr val="FF6600"/>
                  </a:solidFill>
                  <a:latin typeface="Helvetica" panose="020B0604020202020204" pitchFamily="34" charset="0"/>
                </a:rPr>
                <a:t>11101   10111</a:t>
              </a:r>
            </a:p>
            <a:p>
              <a:pPr eaLnBrk="1" hangingPunct="1"/>
              <a:r>
                <a:rPr lang="en-US" altLang="en-US" sz="1200" dirty="0">
                  <a:solidFill>
                    <a:srgbClr val="FF6600"/>
                  </a:solidFill>
                  <a:latin typeface="Helvetica" panose="020B0604020202020204" pitchFamily="34" charset="0"/>
                </a:rPr>
                <a:t>11100   10110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01111   </a:t>
              </a:r>
              <a:r>
                <a:rPr lang="en-US" altLang="en-US" sz="1200" dirty="0" smtClean="0">
                  <a:latin typeface="Helvetica" panose="020B0604020202020204" pitchFamily="34" charset="0"/>
                </a:rPr>
                <a:t>  </a:t>
              </a:r>
              <a:r>
                <a:rPr lang="en-US" altLang="en-US" sz="1200" dirty="0">
                  <a:latin typeface="Helvetica" panose="020B0604020202020204" pitchFamily="34" charset="0"/>
                </a:rPr>
                <a:t>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01110    </a:t>
              </a:r>
              <a:r>
                <a:rPr lang="en-US" altLang="en-US" sz="1200" dirty="0" smtClean="0">
                  <a:latin typeface="Helvetica" panose="020B0604020202020204" pitchFamily="34" charset="0"/>
                </a:rPr>
                <a:t> null</a:t>
              </a:r>
              <a:endParaRPr lang="en-US" altLang="en-US" sz="1200" dirty="0"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01101    </a:t>
              </a:r>
              <a:r>
                <a:rPr lang="en-US" altLang="en-US" sz="1200" dirty="0" smtClean="0">
                  <a:latin typeface="Helvetica" panose="020B0604020202020204" pitchFamily="34" charset="0"/>
                </a:rPr>
                <a:t> null</a:t>
              </a:r>
              <a:endParaRPr lang="en-US" altLang="en-US" sz="1200" dirty="0"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01100    </a:t>
              </a:r>
              <a:r>
                <a:rPr lang="en-US" altLang="en-US" sz="1200" dirty="0" smtClean="0">
                  <a:latin typeface="Helvetica" panose="020B0604020202020204" pitchFamily="34" charset="0"/>
                </a:rPr>
                <a:t> null</a:t>
              </a:r>
              <a:endParaRPr lang="en-US" altLang="en-US" sz="1200" dirty="0"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00111    </a:t>
              </a:r>
              <a:r>
                <a:rPr lang="en-US" altLang="en-US" sz="1200" dirty="0" smtClean="0">
                  <a:latin typeface="Helvetica" panose="020B0604020202020204" pitchFamily="34" charset="0"/>
                </a:rPr>
                <a:t> null</a:t>
              </a:r>
              <a:endParaRPr lang="en-US" altLang="en-US" sz="1200" dirty="0"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00110    </a:t>
              </a:r>
              <a:r>
                <a:rPr lang="en-US" altLang="en-US" sz="1200" dirty="0" smtClean="0">
                  <a:latin typeface="Helvetica" panose="020B0604020202020204" pitchFamily="34" charset="0"/>
                </a:rPr>
                <a:t> null</a:t>
              </a:r>
              <a:endParaRPr lang="en-US" altLang="en-US" sz="1200" dirty="0"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00101    </a:t>
              </a:r>
              <a:r>
                <a:rPr lang="en-US" altLang="en-US" sz="1200" dirty="0" smtClean="0">
                  <a:latin typeface="Helvetica" panose="020B0604020202020204" pitchFamily="34" charset="0"/>
                </a:rPr>
                <a:t> null </a:t>
              </a:r>
              <a:endParaRPr lang="en-US" altLang="en-US" sz="1200" dirty="0"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00100    </a:t>
              </a:r>
              <a:r>
                <a:rPr lang="en-US" altLang="en-US" sz="1200" dirty="0" smtClean="0">
                  <a:latin typeface="Helvetica" panose="020B0604020202020204" pitchFamily="34" charset="0"/>
                </a:rPr>
                <a:t> null </a:t>
              </a:r>
              <a:endParaRPr lang="en-US" altLang="en-US" sz="1200" dirty="0"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8812" name="Rectangle 85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28772" name="TextBox 140"/>
          <p:cNvSpPr txBox="1">
            <a:spLocks noChangeArrowheads="1"/>
          </p:cNvSpPr>
          <p:nvPr/>
        </p:nvSpPr>
        <p:spPr bwMode="auto">
          <a:xfrm>
            <a:off x="4157663" y="609600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</a:t>
            </a:r>
          </a:p>
        </p:txBody>
      </p:sp>
      <p:cxnSp>
        <p:nvCxnSpPr>
          <p:cNvPr id="28773" name="Straight Arrow Connector 142"/>
          <p:cNvCxnSpPr>
            <a:cxnSpLocks noChangeShapeType="1"/>
          </p:cNvCxnSpPr>
          <p:nvPr/>
        </p:nvCxnSpPr>
        <p:spPr bwMode="auto">
          <a:xfrm>
            <a:off x="29718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4" name="Straight Arrow Connector 143"/>
          <p:cNvCxnSpPr>
            <a:cxnSpLocks noChangeShapeType="1"/>
          </p:cNvCxnSpPr>
          <p:nvPr/>
        </p:nvCxnSpPr>
        <p:spPr bwMode="auto">
          <a:xfrm>
            <a:off x="29718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5" name="Straight Arrow Connector 144"/>
          <p:cNvCxnSpPr>
            <a:cxnSpLocks noChangeShapeType="1"/>
          </p:cNvCxnSpPr>
          <p:nvPr/>
        </p:nvCxnSpPr>
        <p:spPr bwMode="auto">
          <a:xfrm>
            <a:off x="29718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6" name="Straight Arrow Connector 145"/>
          <p:cNvCxnSpPr>
            <a:cxnSpLocks noChangeShapeType="1"/>
          </p:cNvCxnSpPr>
          <p:nvPr/>
        </p:nvCxnSpPr>
        <p:spPr bwMode="auto">
          <a:xfrm>
            <a:off x="29718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4" name="Straight Arrow Connector 153"/>
          <p:cNvCxnSpPr>
            <a:cxnSpLocks noChangeShapeType="1"/>
          </p:cNvCxnSpPr>
          <p:nvPr/>
        </p:nvCxnSpPr>
        <p:spPr bwMode="auto">
          <a:xfrm flipV="1">
            <a:off x="29718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5" name="Straight Arrow Connector 154"/>
          <p:cNvCxnSpPr>
            <a:cxnSpLocks noChangeShapeType="1"/>
          </p:cNvCxnSpPr>
          <p:nvPr/>
        </p:nvCxnSpPr>
        <p:spPr bwMode="auto">
          <a:xfrm flipV="1">
            <a:off x="29718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6" name="Straight Arrow Connector 155"/>
          <p:cNvCxnSpPr>
            <a:cxnSpLocks noChangeShapeType="1"/>
          </p:cNvCxnSpPr>
          <p:nvPr/>
        </p:nvCxnSpPr>
        <p:spPr bwMode="auto">
          <a:xfrm flipV="1">
            <a:off x="53340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7" name="Straight Arrow Connector 156"/>
          <p:cNvCxnSpPr>
            <a:cxnSpLocks noChangeShapeType="1"/>
          </p:cNvCxnSpPr>
          <p:nvPr/>
        </p:nvCxnSpPr>
        <p:spPr bwMode="auto">
          <a:xfrm flipV="1">
            <a:off x="53340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8" name="Straight Arrow Connector 157"/>
          <p:cNvCxnSpPr>
            <a:cxnSpLocks noChangeShapeType="1"/>
          </p:cNvCxnSpPr>
          <p:nvPr/>
        </p:nvCxnSpPr>
        <p:spPr bwMode="auto">
          <a:xfrm flipV="1">
            <a:off x="53340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9" name="Straight Arrow Connector 158"/>
          <p:cNvCxnSpPr>
            <a:cxnSpLocks noChangeShapeType="1"/>
          </p:cNvCxnSpPr>
          <p:nvPr/>
        </p:nvCxnSpPr>
        <p:spPr bwMode="auto">
          <a:xfrm flipV="1">
            <a:off x="53340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7" name="Straight Arrow Connector 166"/>
          <p:cNvCxnSpPr>
            <a:cxnSpLocks noChangeShapeType="1"/>
          </p:cNvCxnSpPr>
          <p:nvPr/>
        </p:nvCxnSpPr>
        <p:spPr bwMode="auto">
          <a:xfrm>
            <a:off x="5334000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8" name="Straight Arrow Connector 167"/>
          <p:cNvCxnSpPr>
            <a:cxnSpLocks noChangeShapeType="1"/>
          </p:cNvCxnSpPr>
          <p:nvPr/>
        </p:nvCxnSpPr>
        <p:spPr bwMode="auto">
          <a:xfrm>
            <a:off x="5334000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799" name="TextBox 168"/>
          <p:cNvSpPr txBox="1">
            <a:spLocks noChangeArrowheads="1"/>
          </p:cNvSpPr>
          <p:nvPr/>
        </p:nvSpPr>
        <p:spPr bwMode="auto">
          <a:xfrm>
            <a:off x="7761288" y="5715000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8800" name="TextBox 169"/>
          <p:cNvSpPr txBox="1">
            <a:spLocks noChangeArrowheads="1"/>
          </p:cNvSpPr>
          <p:nvPr/>
        </p:nvSpPr>
        <p:spPr bwMode="auto">
          <a:xfrm>
            <a:off x="7761288" y="5410200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8801" name="TextBox 170"/>
          <p:cNvSpPr txBox="1">
            <a:spLocks noChangeArrowheads="1"/>
          </p:cNvSpPr>
          <p:nvPr/>
        </p:nvSpPr>
        <p:spPr bwMode="auto">
          <a:xfrm>
            <a:off x="7772400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8802" name="TextBox 171"/>
          <p:cNvSpPr txBox="1">
            <a:spLocks noChangeArrowheads="1"/>
          </p:cNvSpPr>
          <p:nvPr/>
        </p:nvSpPr>
        <p:spPr bwMode="auto">
          <a:xfrm>
            <a:off x="7794625" y="3581400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8803" name="TextBox 172"/>
          <p:cNvSpPr txBox="1">
            <a:spLocks noChangeArrowheads="1"/>
          </p:cNvSpPr>
          <p:nvPr/>
        </p:nvSpPr>
        <p:spPr bwMode="auto">
          <a:xfrm>
            <a:off x="7696200" y="1447800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cxnSp>
        <p:nvCxnSpPr>
          <p:cNvPr id="28805" name="Straight Arrow Connector 173"/>
          <p:cNvCxnSpPr>
            <a:cxnSpLocks noChangeShapeType="1"/>
          </p:cNvCxnSpPr>
          <p:nvPr/>
        </p:nvCxnSpPr>
        <p:spPr bwMode="auto">
          <a:xfrm flipV="1">
            <a:off x="2971800" y="1328737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6" name="Straight Arrow Connector 174"/>
          <p:cNvCxnSpPr>
            <a:cxnSpLocks noChangeShapeType="1"/>
          </p:cNvCxnSpPr>
          <p:nvPr/>
        </p:nvCxnSpPr>
        <p:spPr bwMode="auto">
          <a:xfrm flipV="1">
            <a:off x="2971800" y="1557337"/>
            <a:ext cx="1282811" cy="762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7" name="Straight Arrow Connector 175"/>
          <p:cNvCxnSpPr>
            <a:cxnSpLocks noChangeShapeType="1"/>
          </p:cNvCxnSpPr>
          <p:nvPr/>
        </p:nvCxnSpPr>
        <p:spPr bwMode="auto">
          <a:xfrm>
            <a:off x="5334000" y="1404937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8" name="Straight Arrow Connector 177"/>
          <p:cNvCxnSpPr>
            <a:cxnSpLocks noChangeShapeType="1"/>
          </p:cNvCxnSpPr>
          <p:nvPr/>
        </p:nvCxnSpPr>
        <p:spPr bwMode="auto">
          <a:xfrm>
            <a:off x="5344868" y="1574006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810" name="TextBox 179"/>
          <p:cNvSpPr txBox="1">
            <a:spLocks noChangeArrowheads="1"/>
          </p:cNvSpPr>
          <p:nvPr/>
        </p:nvSpPr>
        <p:spPr bwMode="auto">
          <a:xfrm>
            <a:off x="544513" y="1524000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142" name="TextBox 27"/>
          <p:cNvSpPr txBox="1">
            <a:spLocks noChangeArrowheads="1"/>
          </p:cNvSpPr>
          <p:nvPr/>
        </p:nvSpPr>
        <p:spPr bwMode="auto">
          <a:xfrm>
            <a:off x="5943600" y="762000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143" name="Rectangle 28"/>
          <p:cNvSpPr>
            <a:spLocks noChangeArrowheads="1"/>
          </p:cNvSpPr>
          <p:nvPr/>
        </p:nvSpPr>
        <p:spPr bwMode="auto">
          <a:xfrm>
            <a:off x="64928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144" name="Rectangle 29"/>
          <p:cNvSpPr>
            <a:spLocks noChangeArrowheads="1"/>
          </p:cNvSpPr>
          <p:nvPr/>
        </p:nvSpPr>
        <p:spPr bwMode="auto">
          <a:xfrm>
            <a:off x="64928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64928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64928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4928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64928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9" name="Rectangle 35"/>
          <p:cNvSpPr>
            <a:spLocks noChangeArrowheads="1"/>
          </p:cNvSpPr>
          <p:nvPr/>
        </p:nvSpPr>
        <p:spPr bwMode="auto">
          <a:xfrm>
            <a:off x="64928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64928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1" name="Rectangle 39"/>
          <p:cNvSpPr>
            <a:spLocks noChangeArrowheads="1"/>
          </p:cNvSpPr>
          <p:nvPr/>
        </p:nvSpPr>
        <p:spPr bwMode="auto">
          <a:xfrm>
            <a:off x="64928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64928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4928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4928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928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4928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64928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4928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64928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64928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64928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64928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64928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64928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64928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4928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64928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4928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4928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4928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4928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4928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64928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64928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64928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64928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6492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6492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64928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64928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64928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64928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64928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64928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6" name="Rectangle 135"/>
          <p:cNvSpPr>
            <a:spLocks noChangeArrowheads="1"/>
          </p:cNvSpPr>
          <p:nvPr/>
        </p:nvSpPr>
        <p:spPr bwMode="auto">
          <a:xfrm>
            <a:off x="6492875" y="23193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6492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492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8804" name="Rounded Rectangular Callout 137"/>
          <p:cNvSpPr>
            <a:spLocks noChangeArrowheads="1"/>
          </p:cNvSpPr>
          <p:nvPr/>
        </p:nvSpPr>
        <p:spPr bwMode="auto">
          <a:xfrm>
            <a:off x="7010400" y="2928937"/>
            <a:ext cx="1828800" cy="914400"/>
          </a:xfrm>
          <a:prstGeom prst="wedgeRoundRectCallout">
            <a:avLst>
              <a:gd name="adj1" fmla="val -21194"/>
              <a:gd name="adj2" fmla="val -91648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Helvetica" panose="020B0604020202020204" pitchFamily="34" charset="0"/>
              </a:rPr>
              <a:t>Allocate new pages where room!</a:t>
            </a: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-5943600" y="4267200"/>
            <a:ext cx="5943600" cy="1219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Helvetica" panose="020B0604020202020204" pitchFamily="34" charset="0"/>
              </a:rPr>
              <a:t>Challenge: </a:t>
            </a:r>
            <a:r>
              <a:rPr lang="en-US" altLang="en-US" b="0">
                <a:latin typeface="Helvetica" panose="020B0604020202020204" pitchFamily="34" charset="0"/>
              </a:rPr>
              <a:t>Table size equal to # of pages in virtual memory!</a:t>
            </a:r>
          </a:p>
        </p:txBody>
      </p:sp>
      <p:cxnSp>
        <p:nvCxnSpPr>
          <p:cNvPr id="189" name="Straight Arrow Connector 167"/>
          <p:cNvCxnSpPr>
            <a:cxnSpLocks noChangeShapeType="1"/>
          </p:cNvCxnSpPr>
          <p:nvPr/>
        </p:nvCxnSpPr>
        <p:spPr bwMode="auto">
          <a:xfrm>
            <a:off x="29718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0" name="Straight Arrow Connector 172"/>
          <p:cNvCxnSpPr>
            <a:cxnSpLocks noChangeShapeType="1"/>
          </p:cNvCxnSpPr>
          <p:nvPr/>
        </p:nvCxnSpPr>
        <p:spPr bwMode="auto">
          <a:xfrm>
            <a:off x="29718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1" name="Straight Arrow Connector 173"/>
          <p:cNvCxnSpPr>
            <a:cxnSpLocks noChangeShapeType="1"/>
          </p:cNvCxnSpPr>
          <p:nvPr/>
        </p:nvCxnSpPr>
        <p:spPr bwMode="auto">
          <a:xfrm>
            <a:off x="29718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2" name="Straight Arrow Connector 182"/>
          <p:cNvCxnSpPr>
            <a:cxnSpLocks noChangeShapeType="1"/>
          </p:cNvCxnSpPr>
          <p:nvPr/>
        </p:nvCxnSpPr>
        <p:spPr bwMode="auto">
          <a:xfrm>
            <a:off x="5339790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3" name="Straight Arrow Connector 185"/>
          <p:cNvCxnSpPr>
            <a:cxnSpLocks noChangeShapeType="1"/>
          </p:cNvCxnSpPr>
          <p:nvPr/>
        </p:nvCxnSpPr>
        <p:spPr bwMode="auto">
          <a:xfrm>
            <a:off x="5334000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" name="Straight Arrow Connector 186"/>
          <p:cNvCxnSpPr>
            <a:cxnSpLocks noChangeShapeType="1"/>
          </p:cNvCxnSpPr>
          <p:nvPr/>
        </p:nvCxnSpPr>
        <p:spPr bwMode="auto">
          <a:xfrm>
            <a:off x="53562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" name="Straight Arrow Connector 162"/>
          <p:cNvCxnSpPr>
            <a:cxnSpLocks noChangeShapeType="1"/>
          </p:cNvCxnSpPr>
          <p:nvPr/>
        </p:nvCxnSpPr>
        <p:spPr bwMode="auto">
          <a:xfrm>
            <a:off x="29718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" name="Straight Arrow Connector 164"/>
          <p:cNvCxnSpPr>
            <a:cxnSpLocks noChangeShapeType="1"/>
          </p:cNvCxnSpPr>
          <p:nvPr/>
        </p:nvCxnSpPr>
        <p:spPr bwMode="auto">
          <a:xfrm>
            <a:off x="29718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7" name="Straight Arrow Connector 165"/>
          <p:cNvCxnSpPr>
            <a:cxnSpLocks noChangeShapeType="1"/>
          </p:cNvCxnSpPr>
          <p:nvPr/>
        </p:nvCxnSpPr>
        <p:spPr bwMode="auto">
          <a:xfrm>
            <a:off x="29718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8" name="Straight Arrow Connector 166"/>
          <p:cNvCxnSpPr>
            <a:cxnSpLocks noChangeShapeType="1"/>
          </p:cNvCxnSpPr>
          <p:nvPr/>
        </p:nvCxnSpPr>
        <p:spPr bwMode="auto">
          <a:xfrm>
            <a:off x="29718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9" name="Straight Arrow Connector 177"/>
          <p:cNvCxnSpPr>
            <a:cxnSpLocks noChangeShapeType="1"/>
          </p:cNvCxnSpPr>
          <p:nvPr/>
        </p:nvCxnSpPr>
        <p:spPr bwMode="auto">
          <a:xfrm flipV="1">
            <a:off x="5334000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0" name="Straight Arrow Connector 179"/>
          <p:cNvCxnSpPr>
            <a:cxnSpLocks noChangeShapeType="1"/>
          </p:cNvCxnSpPr>
          <p:nvPr/>
        </p:nvCxnSpPr>
        <p:spPr bwMode="auto">
          <a:xfrm flipV="1">
            <a:off x="53545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1" name="Straight Arrow Connector 180"/>
          <p:cNvCxnSpPr>
            <a:cxnSpLocks noChangeShapeType="1"/>
          </p:cNvCxnSpPr>
          <p:nvPr/>
        </p:nvCxnSpPr>
        <p:spPr bwMode="auto">
          <a:xfrm flipV="1">
            <a:off x="5333440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2" name="Straight Arrow Connector 181"/>
          <p:cNvCxnSpPr>
            <a:cxnSpLocks noChangeShapeType="1"/>
          </p:cNvCxnSpPr>
          <p:nvPr/>
        </p:nvCxnSpPr>
        <p:spPr bwMode="auto">
          <a:xfrm flipV="1">
            <a:off x="5339790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49107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69E-6 8.32562E-7 L 0.84956 0.13321 " pathEditMode="relative" ptsTypes="AA">
                                      <p:cBhvr>
                                        <p:cTn id="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Page Table Discussion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838200"/>
            <a:ext cx="8724900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What needs to be switched on a context switch?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Page table pointer and limit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Analysis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Pros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Simple memory allocation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Easy to share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Con: What if address space is sparse?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E.g., on UNIX, code starts at 0, stack starts at (2</a:t>
            </a:r>
            <a:r>
              <a:rPr lang="en-US" altLang="ko-KR" sz="2400" baseline="30000" dirty="0" smtClean="0">
                <a:ea typeface="굴림" panose="020B0600000101010101" pitchFamily="34" charset="-127"/>
              </a:rPr>
              <a:t>31</a:t>
            </a:r>
            <a:r>
              <a:rPr lang="en-US" altLang="ko-KR" sz="2400" dirty="0" smtClean="0">
                <a:ea typeface="굴림" panose="020B0600000101010101" pitchFamily="34" charset="-127"/>
              </a:rPr>
              <a:t>-1)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With 1K pages, need 2 million page table entries!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Con: What if table really big?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Not all pages used all the time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 would be nice to have working set of page table in memory</a:t>
            </a:r>
          </a:p>
          <a:p>
            <a:pPr lvl="3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How about multi-level paging or combining paging and segmentation?</a:t>
            </a:r>
          </a:p>
        </p:txBody>
      </p:sp>
    </p:spTree>
    <p:extLst>
      <p:ext uri="{BB962C8B-B14F-4D97-AF65-F5344CB8AC3E}">
        <p14:creationId xmlns:p14="http://schemas.microsoft.com/office/powerpoint/2010/main" val="3817256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880" name="Group 136"/>
          <p:cNvGrpSpPr>
            <a:grpSpLocks/>
          </p:cNvGrpSpPr>
          <p:nvPr/>
        </p:nvGrpSpPr>
        <p:grpSpPr bwMode="auto">
          <a:xfrm>
            <a:off x="5040313" y="609600"/>
            <a:ext cx="3784600" cy="6015038"/>
            <a:chOff x="3088" y="384"/>
            <a:chExt cx="2384" cy="3789"/>
          </a:xfrm>
        </p:grpSpPr>
        <p:grpSp>
          <p:nvGrpSpPr>
            <p:cNvPr id="23614" name="Group 107"/>
            <p:cNvGrpSpPr>
              <a:grpSpLocks/>
            </p:cNvGrpSpPr>
            <p:nvPr/>
          </p:nvGrpSpPr>
          <p:grpSpPr bwMode="auto">
            <a:xfrm>
              <a:off x="3088" y="384"/>
              <a:ext cx="2384" cy="444"/>
              <a:chOff x="3065" y="452"/>
              <a:chExt cx="2384" cy="444"/>
            </a:xfrm>
          </p:grpSpPr>
          <p:sp>
            <p:nvSpPr>
              <p:cNvPr id="23626" name="Text Box 100"/>
              <p:cNvSpPr txBox="1">
                <a:spLocks noChangeArrowheads="1"/>
              </p:cNvSpPr>
              <p:nvPr/>
            </p:nvSpPr>
            <p:spPr bwMode="auto">
              <a:xfrm>
                <a:off x="3065" y="452"/>
                <a:ext cx="686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Physical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23627" name="Group 104"/>
              <p:cNvGrpSpPr>
                <a:grpSpLocks/>
              </p:cNvGrpSpPr>
              <p:nvPr/>
            </p:nvGrpSpPr>
            <p:grpSpPr bwMode="auto">
              <a:xfrm>
                <a:off x="3840" y="528"/>
                <a:ext cx="1609" cy="238"/>
                <a:chOff x="3840" y="384"/>
                <a:chExt cx="1609" cy="238"/>
              </a:xfrm>
            </p:grpSpPr>
            <p:sp>
              <p:nvSpPr>
                <p:cNvPr id="23628" name="Rectangle 98"/>
                <p:cNvSpPr>
                  <a:spLocks noChangeArrowheads="1"/>
                </p:cNvSpPr>
                <p:nvPr/>
              </p:nvSpPr>
              <p:spPr bwMode="auto">
                <a:xfrm>
                  <a:off x="4464" y="384"/>
                  <a:ext cx="985" cy="238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23629" name="Rectangle 102"/>
                <p:cNvSpPr>
                  <a:spLocks noChangeArrowheads="1"/>
                </p:cNvSpPr>
                <p:nvPr/>
              </p:nvSpPr>
              <p:spPr bwMode="auto">
                <a:xfrm>
                  <a:off x="3840" y="384"/>
                  <a:ext cx="630" cy="238"/>
                </a:xfrm>
                <a:prstGeom prst="rect">
                  <a:avLst/>
                </a:prstGeom>
                <a:solidFill>
                  <a:schemeClr val="hlink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Physical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Page #</a:t>
                  </a:r>
                </a:p>
              </p:txBody>
            </p:sp>
          </p:grpSp>
        </p:grpSp>
        <p:grpSp>
          <p:nvGrpSpPr>
            <p:cNvPr id="23615" name="Group 131"/>
            <p:cNvGrpSpPr>
              <a:grpSpLocks/>
            </p:cNvGrpSpPr>
            <p:nvPr/>
          </p:nvGrpSpPr>
          <p:grpSpPr bwMode="auto">
            <a:xfrm>
              <a:off x="4804" y="756"/>
              <a:ext cx="668" cy="1079"/>
              <a:chOff x="4804" y="756"/>
              <a:chExt cx="668" cy="1079"/>
            </a:xfrm>
          </p:grpSpPr>
          <p:sp useBgFill="1">
            <p:nvSpPr>
              <p:cNvPr id="23623" name="Rectangle 27"/>
              <p:cNvSpPr>
                <a:spLocks noChangeArrowheads="1"/>
              </p:cNvSpPr>
              <p:nvPr/>
            </p:nvSpPr>
            <p:spPr bwMode="auto">
              <a:xfrm>
                <a:off x="4804" y="756"/>
                <a:ext cx="421" cy="8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 useBgFill="1">
            <p:nvSpPr>
              <p:cNvPr id="23624" name="Rectangle 28"/>
              <p:cNvSpPr>
                <a:spLocks noChangeArrowheads="1"/>
              </p:cNvSpPr>
              <p:nvPr/>
            </p:nvSpPr>
            <p:spPr bwMode="auto">
              <a:xfrm>
                <a:off x="4928" y="855"/>
                <a:ext cx="420" cy="8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625" name="Rectangle 29"/>
              <p:cNvSpPr>
                <a:spLocks noChangeArrowheads="1"/>
              </p:cNvSpPr>
              <p:nvPr/>
            </p:nvSpPr>
            <p:spPr bwMode="auto">
              <a:xfrm>
                <a:off x="5051" y="954"/>
                <a:ext cx="421" cy="88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 useBgFill="1">
          <p:nvSpPr>
            <p:cNvPr id="23616" name="Rectangle 23"/>
            <p:cNvSpPr>
              <a:spLocks noChangeArrowheads="1"/>
            </p:cNvSpPr>
            <p:nvPr/>
          </p:nvSpPr>
          <p:spPr bwMode="auto">
            <a:xfrm>
              <a:off x="4681" y="1941"/>
              <a:ext cx="422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23617" name="Rectangle 24"/>
            <p:cNvSpPr>
              <a:spLocks noChangeArrowheads="1"/>
            </p:cNvSpPr>
            <p:nvPr/>
          </p:nvSpPr>
          <p:spPr bwMode="auto">
            <a:xfrm>
              <a:off x="4804" y="2040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618" name="Rectangle 53"/>
            <p:cNvSpPr>
              <a:spLocks noChangeArrowheads="1"/>
            </p:cNvSpPr>
            <p:nvPr/>
          </p:nvSpPr>
          <p:spPr bwMode="auto">
            <a:xfrm>
              <a:off x="5113" y="1225"/>
              <a:ext cx="2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400" b="0">
                  <a:latin typeface="Gill Sans" charset="0"/>
                  <a:ea typeface="Gill Sans" charset="0"/>
                  <a:cs typeface="Gill Sans" charset="0"/>
                </a:rPr>
                <a:t>4KB</a:t>
              </a:r>
            </a:p>
          </p:txBody>
        </p:sp>
        <p:sp useBgFill="1">
          <p:nvSpPr>
            <p:cNvPr id="23619" name="Rectangle 121"/>
            <p:cNvSpPr>
              <a:spLocks noChangeArrowheads="1"/>
            </p:cNvSpPr>
            <p:nvPr/>
          </p:nvSpPr>
          <p:spPr bwMode="auto">
            <a:xfrm>
              <a:off x="4560" y="3100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23620" name="Rectangle 36"/>
            <p:cNvSpPr>
              <a:spLocks noChangeArrowheads="1"/>
            </p:cNvSpPr>
            <p:nvPr/>
          </p:nvSpPr>
          <p:spPr bwMode="auto">
            <a:xfrm>
              <a:off x="4656" y="3196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23621" name="Rectangle 25"/>
            <p:cNvSpPr>
              <a:spLocks noChangeArrowheads="1"/>
            </p:cNvSpPr>
            <p:nvPr/>
          </p:nvSpPr>
          <p:spPr bwMode="auto">
            <a:xfrm>
              <a:off x="4896" y="2140"/>
              <a:ext cx="420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23622" name="Rectangle 37"/>
            <p:cNvSpPr>
              <a:spLocks noChangeArrowheads="1"/>
            </p:cNvSpPr>
            <p:nvPr/>
          </p:nvSpPr>
          <p:spPr bwMode="auto">
            <a:xfrm>
              <a:off x="4800" y="3292"/>
              <a:ext cx="420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820" y="-76200"/>
            <a:ext cx="4945265" cy="826893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r>
              <a:rPr lang="en-US" altLang="ko-KR" sz="2800" dirty="0" smtClean="0"/>
              <a:t>Fix for sparse address space: </a:t>
            </a:r>
            <a:br>
              <a:rPr lang="en-US" altLang="ko-KR" sz="2800" dirty="0" smtClean="0"/>
            </a:br>
            <a:r>
              <a:rPr lang="en-US" altLang="ko-KR" sz="2800" dirty="0" smtClean="0"/>
              <a:t>The two-level page table</a:t>
            </a:r>
          </a:p>
        </p:txBody>
      </p:sp>
      <p:grpSp>
        <p:nvGrpSpPr>
          <p:cNvPr id="671871" name="Group 127"/>
          <p:cNvGrpSpPr>
            <a:grpSpLocks/>
          </p:cNvGrpSpPr>
          <p:nvPr/>
        </p:nvGrpSpPr>
        <p:grpSpPr bwMode="auto">
          <a:xfrm>
            <a:off x="4176713" y="1720850"/>
            <a:ext cx="1614487" cy="3071813"/>
            <a:chOff x="2544" y="1084"/>
            <a:chExt cx="1017" cy="1935"/>
          </a:xfrm>
        </p:grpSpPr>
        <p:sp>
          <p:nvSpPr>
            <p:cNvPr id="23611" name="Line 20"/>
            <p:cNvSpPr>
              <a:spLocks noChangeShapeType="1"/>
            </p:cNvSpPr>
            <p:nvPr/>
          </p:nvSpPr>
          <p:spPr bwMode="auto">
            <a:xfrm flipV="1">
              <a:off x="2544" y="1084"/>
              <a:ext cx="1008" cy="72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612" name="Line 21"/>
            <p:cNvSpPr>
              <a:spLocks noChangeShapeType="1"/>
            </p:cNvSpPr>
            <p:nvPr/>
          </p:nvSpPr>
          <p:spPr bwMode="auto">
            <a:xfrm flipV="1">
              <a:off x="2544" y="2044"/>
              <a:ext cx="100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613" name="Line 22"/>
            <p:cNvSpPr>
              <a:spLocks noChangeShapeType="1"/>
            </p:cNvSpPr>
            <p:nvPr/>
          </p:nvSpPr>
          <p:spPr bwMode="auto">
            <a:xfrm>
              <a:off x="2544" y="2184"/>
              <a:ext cx="1017" cy="8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71869" name="Group 125"/>
          <p:cNvGrpSpPr>
            <a:grpSpLocks/>
          </p:cNvGrpSpPr>
          <p:nvPr/>
        </p:nvGrpSpPr>
        <p:grpSpPr bwMode="auto">
          <a:xfrm>
            <a:off x="152400" y="862013"/>
            <a:ext cx="4938713" cy="954087"/>
            <a:chOff x="9" y="543"/>
            <a:chExt cx="3111" cy="601"/>
          </a:xfrm>
        </p:grpSpPr>
        <p:sp>
          <p:nvSpPr>
            <p:cNvPr id="23602" name="Rectangle 54"/>
            <p:cNvSpPr>
              <a:spLocks noChangeArrowheads="1"/>
            </p:cNvSpPr>
            <p:nvPr/>
          </p:nvSpPr>
          <p:spPr bwMode="auto">
            <a:xfrm>
              <a:off x="816" y="543"/>
              <a:ext cx="519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23603" name="Rectangle 55"/>
            <p:cNvSpPr>
              <a:spLocks noChangeArrowheads="1"/>
            </p:cNvSpPr>
            <p:nvPr/>
          </p:nvSpPr>
          <p:spPr bwMode="auto">
            <a:xfrm>
              <a:off x="1488" y="543"/>
              <a:ext cx="519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23604" name="Rectangle 56"/>
            <p:cNvSpPr>
              <a:spLocks noChangeArrowheads="1"/>
            </p:cNvSpPr>
            <p:nvPr/>
          </p:nvSpPr>
          <p:spPr bwMode="auto">
            <a:xfrm>
              <a:off x="2256" y="543"/>
              <a:ext cx="519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12 bits</a:t>
              </a:r>
            </a:p>
          </p:txBody>
        </p:sp>
        <p:grpSp>
          <p:nvGrpSpPr>
            <p:cNvPr id="23605" name="Group 65"/>
            <p:cNvGrpSpPr>
              <a:grpSpLocks/>
            </p:cNvGrpSpPr>
            <p:nvPr/>
          </p:nvGrpSpPr>
          <p:grpSpPr bwMode="auto">
            <a:xfrm>
              <a:off x="9" y="700"/>
              <a:ext cx="3111" cy="444"/>
              <a:chOff x="48" y="1440"/>
              <a:chExt cx="3111" cy="444"/>
            </a:xfrm>
          </p:grpSpPr>
          <p:sp>
            <p:nvSpPr>
              <p:cNvPr id="23606" name="Text Box 66"/>
              <p:cNvSpPr txBox="1">
                <a:spLocks noChangeArrowheads="1"/>
              </p:cNvSpPr>
              <p:nvPr/>
            </p:nvSpPr>
            <p:spPr bwMode="auto">
              <a:xfrm>
                <a:off x="48" y="1440"/>
                <a:ext cx="686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Virtual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23607" name="Group 67"/>
              <p:cNvGrpSpPr>
                <a:grpSpLocks/>
              </p:cNvGrpSpPr>
              <p:nvPr/>
            </p:nvGrpSpPr>
            <p:grpSpPr bwMode="auto">
              <a:xfrm>
                <a:off x="912" y="1490"/>
                <a:ext cx="2247" cy="238"/>
                <a:chOff x="1625" y="528"/>
                <a:chExt cx="2247" cy="238"/>
              </a:xfrm>
            </p:grpSpPr>
            <p:sp>
              <p:nvSpPr>
                <p:cNvPr id="23608" name="Rectangle 68"/>
                <p:cNvSpPr>
                  <a:spLocks noChangeArrowheads="1"/>
                </p:cNvSpPr>
                <p:nvPr/>
              </p:nvSpPr>
              <p:spPr bwMode="auto">
                <a:xfrm>
                  <a:off x="2887" y="528"/>
                  <a:ext cx="985" cy="238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Gill Sans" charset="0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23609" name="Rectangle 69"/>
                <p:cNvSpPr>
                  <a:spLocks noChangeArrowheads="1"/>
                </p:cNvSpPr>
                <p:nvPr/>
              </p:nvSpPr>
              <p:spPr bwMode="auto">
                <a:xfrm>
                  <a:off x="2256" y="528"/>
                  <a:ext cx="631" cy="238"/>
                </a:xfrm>
                <a:prstGeom prst="rect">
                  <a:avLst/>
                </a:prstGeom>
                <a:solidFill>
                  <a:schemeClr val="hlink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P2 index</a:t>
                  </a:r>
                </a:p>
              </p:txBody>
            </p:sp>
            <p:sp>
              <p:nvSpPr>
                <p:cNvPr id="23610" name="Rectangle 70"/>
                <p:cNvSpPr>
                  <a:spLocks noChangeArrowheads="1"/>
                </p:cNvSpPr>
                <p:nvPr/>
              </p:nvSpPr>
              <p:spPr bwMode="auto">
                <a:xfrm>
                  <a:off x="1625" y="528"/>
                  <a:ext cx="631" cy="238"/>
                </a:xfrm>
                <a:prstGeom prst="rect">
                  <a:avLst/>
                </a:prstGeom>
                <a:solidFill>
                  <a:schemeClr val="hlink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P1 index</a:t>
                  </a:r>
                </a:p>
              </p:txBody>
            </p:sp>
          </p:grpSp>
        </p:grpSp>
      </p:grpSp>
      <p:grpSp>
        <p:nvGrpSpPr>
          <p:cNvPr id="671870" name="Group 126"/>
          <p:cNvGrpSpPr>
            <a:grpSpLocks/>
          </p:cNvGrpSpPr>
          <p:nvPr/>
        </p:nvGrpSpPr>
        <p:grpSpPr bwMode="auto">
          <a:xfrm>
            <a:off x="442913" y="2514600"/>
            <a:ext cx="4217987" cy="1754188"/>
            <a:chOff x="192" y="1612"/>
            <a:chExt cx="2657" cy="1105"/>
          </a:xfrm>
        </p:grpSpPr>
        <p:sp>
          <p:nvSpPr>
            <p:cNvPr id="23592" name="Rectangle 4"/>
            <p:cNvSpPr>
              <a:spLocks noChangeArrowheads="1"/>
            </p:cNvSpPr>
            <p:nvPr/>
          </p:nvSpPr>
          <p:spPr bwMode="auto">
            <a:xfrm>
              <a:off x="2112" y="1644"/>
              <a:ext cx="422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3" name="Rectangle 5" descr="80%"/>
            <p:cNvSpPr>
              <a:spLocks noChangeArrowheads="1"/>
            </p:cNvSpPr>
            <p:nvPr/>
          </p:nvSpPr>
          <p:spPr bwMode="auto">
            <a:xfrm>
              <a:off x="2112" y="1776"/>
              <a:ext cx="422" cy="90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4" name="Rectangle 6" descr="75%"/>
            <p:cNvSpPr>
              <a:spLocks noChangeArrowheads="1"/>
            </p:cNvSpPr>
            <p:nvPr/>
          </p:nvSpPr>
          <p:spPr bwMode="auto">
            <a:xfrm>
              <a:off x="2112" y="2072"/>
              <a:ext cx="422" cy="91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5" name="Rectangle 7" descr="75%"/>
            <p:cNvSpPr>
              <a:spLocks noChangeArrowheads="1"/>
            </p:cNvSpPr>
            <p:nvPr/>
          </p:nvSpPr>
          <p:spPr bwMode="auto">
            <a:xfrm>
              <a:off x="2112" y="2171"/>
              <a:ext cx="422" cy="90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3596" name="Group 111"/>
            <p:cNvGrpSpPr>
              <a:grpSpLocks/>
            </p:cNvGrpSpPr>
            <p:nvPr/>
          </p:nvGrpSpPr>
          <p:grpSpPr bwMode="auto">
            <a:xfrm>
              <a:off x="1776" y="2528"/>
              <a:ext cx="1073" cy="189"/>
              <a:chOff x="1872" y="2644"/>
              <a:chExt cx="1073" cy="189"/>
            </a:xfrm>
          </p:grpSpPr>
          <p:sp>
            <p:nvSpPr>
              <p:cNvPr id="23599" name="Rectangle 47"/>
              <p:cNvSpPr>
                <a:spLocks noChangeArrowheads="1"/>
              </p:cNvSpPr>
              <p:nvPr/>
            </p:nvSpPr>
            <p:spPr bwMode="auto">
              <a:xfrm>
                <a:off x="2112" y="2644"/>
                <a:ext cx="503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altLang="en-US" sz="1800" b="0" dirty="0">
                    <a:latin typeface="Gill Sans" charset="0"/>
                    <a:ea typeface="Gill Sans" charset="0"/>
                    <a:cs typeface="Gill Sans" charset="0"/>
                  </a:rPr>
                  <a:t>4 bytes</a:t>
                </a:r>
              </a:p>
            </p:txBody>
          </p:sp>
          <p:sp>
            <p:nvSpPr>
              <p:cNvPr id="23600" name="Line 48"/>
              <p:cNvSpPr>
                <a:spLocks noChangeShapeType="1"/>
              </p:cNvSpPr>
              <p:nvPr/>
            </p:nvSpPr>
            <p:spPr bwMode="auto">
              <a:xfrm>
                <a:off x="1872" y="2740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601" name="Line 49"/>
              <p:cNvSpPr>
                <a:spLocks noChangeShapeType="1"/>
              </p:cNvSpPr>
              <p:nvPr/>
            </p:nvSpPr>
            <p:spPr bwMode="auto">
              <a:xfrm flipH="1">
                <a:off x="2688" y="2740"/>
                <a:ext cx="25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3597" name="Rectangle 76"/>
            <p:cNvSpPr>
              <a:spLocks noChangeArrowheads="1"/>
            </p:cNvSpPr>
            <p:nvPr/>
          </p:nvSpPr>
          <p:spPr bwMode="auto">
            <a:xfrm>
              <a:off x="192" y="1612"/>
              <a:ext cx="1148" cy="199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23598" name="Line 92"/>
            <p:cNvSpPr>
              <a:spLocks noChangeShapeType="1"/>
            </p:cNvSpPr>
            <p:nvPr/>
          </p:nvSpPr>
          <p:spPr bwMode="auto">
            <a:xfrm flipV="1">
              <a:off x="1344" y="1660"/>
              <a:ext cx="76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71837" name="Freeform 93"/>
          <p:cNvSpPr>
            <a:spLocks/>
          </p:cNvSpPr>
          <p:nvPr/>
        </p:nvSpPr>
        <p:spPr bwMode="auto">
          <a:xfrm>
            <a:off x="2043113" y="156845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388620 h 960"/>
              <a:gd name="T4" fmla="*/ 838200 w 912"/>
              <a:gd name="T5" fmla="*/ 1295400 h 960"/>
              <a:gd name="T6" fmla="*/ 1447800 w 912"/>
              <a:gd name="T7" fmla="*/ 1295400 h 9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1838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0" y="4374051"/>
            <a:ext cx="5562600" cy="24161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Tree of Page Tables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Tables fixed size (1024 entries)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On context-switch: save single 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PageTablePtr</a:t>
            </a:r>
            <a:r>
              <a:rPr lang="en-US" altLang="ko-KR" sz="2000" dirty="0" smtClean="0">
                <a:ea typeface="굴림" panose="020B0600000101010101" pitchFamily="34" charset="-127"/>
              </a:rPr>
              <a:t> register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Valid bits on Page Table Entries 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Don’t need every 2</a:t>
            </a:r>
            <a:r>
              <a:rPr lang="en-US" altLang="ko-KR" sz="2000" baseline="30000" dirty="0" smtClean="0">
                <a:ea typeface="굴림" panose="020B0600000101010101" pitchFamily="34" charset="-127"/>
              </a:rPr>
              <a:t>nd</a:t>
            </a:r>
            <a:r>
              <a:rPr lang="en-US" altLang="ko-KR" sz="2000" dirty="0" smtClean="0">
                <a:ea typeface="굴림" panose="020B0600000101010101" pitchFamily="34" charset="-127"/>
              </a:rPr>
              <a:t>-level table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Even when exist, 2</a:t>
            </a:r>
            <a:r>
              <a:rPr lang="en-US" altLang="ko-KR" sz="2000" baseline="300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nd</a:t>
            </a:r>
            <a:r>
              <a:rPr lang="en-US" altLang="ko-KR" sz="20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-level tables can reside on disk if not in use</a:t>
            </a:r>
          </a:p>
        </p:txBody>
      </p:sp>
      <p:grpSp>
        <p:nvGrpSpPr>
          <p:cNvPr id="671881" name="Group 137"/>
          <p:cNvGrpSpPr>
            <a:grpSpLocks/>
          </p:cNvGrpSpPr>
          <p:nvPr/>
        </p:nvGrpSpPr>
        <p:grpSpPr bwMode="auto">
          <a:xfrm>
            <a:off x="5292725" y="1695450"/>
            <a:ext cx="1703388" cy="4751388"/>
            <a:chOff x="3247" y="1068"/>
            <a:chExt cx="1073" cy="2993"/>
          </a:xfrm>
        </p:grpSpPr>
        <p:grpSp>
          <p:nvGrpSpPr>
            <p:cNvPr id="23574" name="Group 117"/>
            <p:cNvGrpSpPr>
              <a:grpSpLocks/>
            </p:cNvGrpSpPr>
            <p:nvPr/>
          </p:nvGrpSpPr>
          <p:grpSpPr bwMode="auto">
            <a:xfrm>
              <a:off x="3572" y="1068"/>
              <a:ext cx="421" cy="880"/>
              <a:chOff x="3572" y="971"/>
              <a:chExt cx="421" cy="880"/>
            </a:xfrm>
          </p:grpSpPr>
          <p:sp>
            <p:nvSpPr>
              <p:cNvPr id="23588" name="Rectangle 8"/>
              <p:cNvSpPr>
                <a:spLocks noChangeArrowheads="1"/>
              </p:cNvSpPr>
              <p:nvPr/>
            </p:nvSpPr>
            <p:spPr bwMode="auto">
              <a:xfrm>
                <a:off x="3572" y="971"/>
                <a:ext cx="421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9" name="Rectangle 9" descr="50%"/>
              <p:cNvSpPr>
                <a:spLocks noChangeArrowheads="1"/>
              </p:cNvSpPr>
              <p:nvPr/>
            </p:nvSpPr>
            <p:spPr bwMode="auto">
              <a:xfrm>
                <a:off x="3572" y="1317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90" name="Rectangle 10" descr="50%"/>
              <p:cNvSpPr>
                <a:spLocks noChangeArrowheads="1"/>
              </p:cNvSpPr>
              <p:nvPr/>
            </p:nvSpPr>
            <p:spPr bwMode="auto">
              <a:xfrm>
                <a:off x="3572" y="1416"/>
                <a:ext cx="421" cy="89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91" name="Rectangle 11" descr="70%"/>
              <p:cNvSpPr>
                <a:spLocks noChangeArrowheads="1"/>
              </p:cNvSpPr>
              <p:nvPr/>
            </p:nvSpPr>
            <p:spPr bwMode="auto">
              <a:xfrm>
                <a:off x="3572" y="1613"/>
                <a:ext cx="421" cy="91"/>
              </a:xfrm>
              <a:prstGeom prst="rect">
                <a:avLst/>
              </a:prstGeom>
              <a:pattFill prst="pct70">
                <a:fgClr>
                  <a:schemeClr val="hlink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3575" name="Group 118"/>
            <p:cNvGrpSpPr>
              <a:grpSpLocks/>
            </p:cNvGrpSpPr>
            <p:nvPr/>
          </p:nvGrpSpPr>
          <p:grpSpPr bwMode="auto">
            <a:xfrm>
              <a:off x="3572" y="2027"/>
              <a:ext cx="421" cy="881"/>
              <a:chOff x="3572" y="2057"/>
              <a:chExt cx="421" cy="881"/>
            </a:xfrm>
          </p:grpSpPr>
          <p:sp>
            <p:nvSpPr>
              <p:cNvPr id="23584" name="Rectangle 12"/>
              <p:cNvSpPr>
                <a:spLocks noChangeArrowheads="1"/>
              </p:cNvSpPr>
              <p:nvPr/>
            </p:nvSpPr>
            <p:spPr bwMode="auto">
              <a:xfrm>
                <a:off x="3572" y="2057"/>
                <a:ext cx="421" cy="8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5" name="Rectangle 13" descr="50%"/>
              <p:cNvSpPr>
                <a:spLocks noChangeArrowheads="1"/>
              </p:cNvSpPr>
              <p:nvPr/>
            </p:nvSpPr>
            <p:spPr bwMode="auto">
              <a:xfrm>
                <a:off x="3572" y="2304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6" name="Rectangle 14" descr="50%"/>
              <p:cNvSpPr>
                <a:spLocks noChangeArrowheads="1"/>
              </p:cNvSpPr>
              <p:nvPr/>
            </p:nvSpPr>
            <p:spPr bwMode="auto">
              <a:xfrm>
                <a:off x="3572" y="2403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7" name="Rectangle 15" descr="50%"/>
              <p:cNvSpPr>
                <a:spLocks noChangeArrowheads="1"/>
              </p:cNvSpPr>
              <p:nvPr/>
            </p:nvSpPr>
            <p:spPr bwMode="auto">
              <a:xfrm>
                <a:off x="3572" y="2600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3576" name="Group 119"/>
            <p:cNvGrpSpPr>
              <a:grpSpLocks/>
            </p:cNvGrpSpPr>
            <p:nvPr/>
          </p:nvGrpSpPr>
          <p:grpSpPr bwMode="auto">
            <a:xfrm>
              <a:off x="3572" y="2956"/>
              <a:ext cx="421" cy="880"/>
              <a:chOff x="3572" y="3094"/>
              <a:chExt cx="421" cy="880"/>
            </a:xfrm>
          </p:grpSpPr>
          <p:sp>
            <p:nvSpPr>
              <p:cNvPr id="23580" name="Rectangle 16"/>
              <p:cNvSpPr>
                <a:spLocks noChangeArrowheads="1"/>
              </p:cNvSpPr>
              <p:nvPr/>
            </p:nvSpPr>
            <p:spPr bwMode="auto">
              <a:xfrm>
                <a:off x="3572" y="3094"/>
                <a:ext cx="421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1" name="Rectangle 17" descr="50%"/>
              <p:cNvSpPr>
                <a:spLocks noChangeArrowheads="1"/>
              </p:cNvSpPr>
              <p:nvPr/>
            </p:nvSpPr>
            <p:spPr bwMode="auto">
              <a:xfrm>
                <a:off x="3572" y="3291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2" name="Rectangle 18" descr="50%"/>
              <p:cNvSpPr>
                <a:spLocks noChangeArrowheads="1"/>
              </p:cNvSpPr>
              <p:nvPr/>
            </p:nvSpPr>
            <p:spPr bwMode="auto">
              <a:xfrm>
                <a:off x="3572" y="3538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3" name="Rectangle 19" descr="50%"/>
              <p:cNvSpPr>
                <a:spLocks noChangeArrowheads="1"/>
              </p:cNvSpPr>
              <p:nvPr/>
            </p:nvSpPr>
            <p:spPr bwMode="auto">
              <a:xfrm>
                <a:off x="3572" y="3736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3577" name="Rectangle 113"/>
            <p:cNvSpPr>
              <a:spLocks noChangeArrowheads="1"/>
            </p:cNvSpPr>
            <p:nvPr/>
          </p:nvSpPr>
          <p:spPr bwMode="auto">
            <a:xfrm>
              <a:off x="3487" y="3872"/>
              <a:ext cx="503" cy="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4 bytes</a:t>
              </a:r>
            </a:p>
          </p:txBody>
        </p:sp>
        <p:sp>
          <p:nvSpPr>
            <p:cNvPr id="23578" name="Line 114"/>
            <p:cNvSpPr>
              <a:spLocks noChangeShapeType="1"/>
            </p:cNvSpPr>
            <p:nvPr/>
          </p:nvSpPr>
          <p:spPr bwMode="auto">
            <a:xfrm>
              <a:off x="3247" y="3968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9" name="Line 115"/>
            <p:cNvSpPr>
              <a:spLocks noChangeShapeType="1"/>
            </p:cNvSpPr>
            <p:nvPr/>
          </p:nvSpPr>
          <p:spPr bwMode="auto">
            <a:xfrm flipH="1">
              <a:off x="4063" y="3968"/>
              <a:ext cx="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71864" name="Freeform 120"/>
          <p:cNvSpPr>
            <a:spLocks/>
          </p:cNvSpPr>
          <p:nvPr/>
        </p:nvSpPr>
        <p:spPr bwMode="auto">
          <a:xfrm>
            <a:off x="2957513" y="1568450"/>
            <a:ext cx="2819400" cy="121920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304800 h 768"/>
              <a:gd name="T4" fmla="*/ 2225842 w 1824"/>
              <a:gd name="T5" fmla="*/ 1219200 h 768"/>
              <a:gd name="T6" fmla="*/ 2819400 w 1824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71874" name="Group 130"/>
          <p:cNvGrpSpPr>
            <a:grpSpLocks/>
          </p:cNvGrpSpPr>
          <p:nvPr/>
        </p:nvGrpSpPr>
        <p:grpSpPr bwMode="auto">
          <a:xfrm>
            <a:off x="6462713" y="1111250"/>
            <a:ext cx="1677987" cy="4648200"/>
            <a:chOff x="3984" y="700"/>
            <a:chExt cx="1057" cy="2928"/>
          </a:xfrm>
        </p:grpSpPr>
        <p:sp>
          <p:nvSpPr>
            <p:cNvPr id="23564" name="Line 30"/>
            <p:cNvSpPr>
              <a:spLocks noChangeShapeType="1"/>
            </p:cNvSpPr>
            <p:nvPr/>
          </p:nvSpPr>
          <p:spPr bwMode="auto">
            <a:xfrm flipV="1">
              <a:off x="3984" y="748"/>
              <a:ext cx="81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5" name="Line 31"/>
            <p:cNvSpPr>
              <a:spLocks noChangeShapeType="1"/>
            </p:cNvSpPr>
            <p:nvPr/>
          </p:nvSpPr>
          <p:spPr bwMode="auto">
            <a:xfrm flipV="1">
              <a:off x="3984" y="847"/>
              <a:ext cx="934" cy="7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6" name="Line 32"/>
            <p:cNvSpPr>
              <a:spLocks noChangeShapeType="1"/>
            </p:cNvSpPr>
            <p:nvPr/>
          </p:nvSpPr>
          <p:spPr bwMode="auto">
            <a:xfrm flipV="1">
              <a:off x="3984" y="995"/>
              <a:ext cx="1057" cy="761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7" name="Line 33"/>
            <p:cNvSpPr>
              <a:spLocks noChangeShapeType="1"/>
            </p:cNvSpPr>
            <p:nvPr/>
          </p:nvSpPr>
          <p:spPr bwMode="auto">
            <a:xfrm flipV="1">
              <a:off x="3984" y="1948"/>
              <a:ext cx="72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8" name="Line 34"/>
            <p:cNvSpPr>
              <a:spLocks noChangeShapeType="1"/>
            </p:cNvSpPr>
            <p:nvPr/>
          </p:nvSpPr>
          <p:spPr bwMode="auto">
            <a:xfrm flipV="1">
              <a:off x="3984" y="2044"/>
              <a:ext cx="81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9" name="Line 35"/>
            <p:cNvSpPr>
              <a:spLocks noChangeShapeType="1"/>
            </p:cNvSpPr>
            <p:nvPr/>
          </p:nvSpPr>
          <p:spPr bwMode="auto">
            <a:xfrm flipV="1">
              <a:off x="3984" y="2140"/>
              <a:ext cx="91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0" name="Line 122"/>
            <p:cNvSpPr>
              <a:spLocks noChangeShapeType="1"/>
            </p:cNvSpPr>
            <p:nvPr/>
          </p:nvSpPr>
          <p:spPr bwMode="auto">
            <a:xfrm flipV="1">
              <a:off x="3984" y="3100"/>
              <a:ext cx="576" cy="1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1" name="Line 38"/>
            <p:cNvSpPr>
              <a:spLocks noChangeShapeType="1"/>
            </p:cNvSpPr>
            <p:nvPr/>
          </p:nvSpPr>
          <p:spPr bwMode="auto">
            <a:xfrm flipV="1">
              <a:off x="3984" y="3196"/>
              <a:ext cx="72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2" name="Line 39"/>
            <p:cNvSpPr>
              <a:spLocks noChangeShapeType="1"/>
            </p:cNvSpPr>
            <p:nvPr/>
          </p:nvSpPr>
          <p:spPr bwMode="auto">
            <a:xfrm flipV="1">
              <a:off x="3984" y="3292"/>
              <a:ext cx="81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3" name="Line 123"/>
            <p:cNvSpPr>
              <a:spLocks noChangeShapeType="1"/>
            </p:cNvSpPr>
            <p:nvPr/>
          </p:nvSpPr>
          <p:spPr bwMode="auto">
            <a:xfrm flipH="1" flipV="1">
              <a:off x="4224" y="700"/>
              <a:ext cx="384" cy="57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317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7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837" grpId="0" animBg="1"/>
      <p:bldP spid="671838" grpId="0" build="p"/>
      <p:bldP spid="67186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35"/>
          <p:cNvSpPr>
            <a:spLocks noChangeArrowheads="1"/>
          </p:cNvSpPr>
          <p:nvPr/>
        </p:nvSpPr>
        <p:spPr bwMode="auto">
          <a:xfrm>
            <a:off x="6629400" y="22860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altLang="en-US" dirty="0" smtClean="0"/>
              <a:t>Summary: Two-Level Paging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27000" y="914400"/>
            <a:ext cx="1109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111</a:t>
            </a:r>
            <a:r>
              <a:rPr lang="en-US" sz="1600" dirty="0" smtClean="0">
                <a:solidFill>
                  <a:srgbClr val="008000"/>
                </a:solidFill>
                <a:latin typeface="Helvetica" charset="0"/>
                <a:cs typeface="Helvetica" charset="0"/>
              </a:rPr>
              <a:t>1 1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cs typeface="Helvetica" charset="0"/>
              </a:rPr>
              <a:t>111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1193800" y="1066800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193800" y="30480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193800" y="53340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1193800" y="41148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7896" name="Up Arrow 10"/>
          <p:cNvSpPr>
            <a:spLocks noChangeArrowheads="1"/>
          </p:cNvSpPr>
          <p:nvPr/>
        </p:nvSpPr>
        <p:spPr bwMode="auto">
          <a:xfrm flipH="1">
            <a:off x="1727200" y="27432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897" name="Up Arrow 11"/>
          <p:cNvSpPr>
            <a:spLocks noChangeArrowheads="1"/>
          </p:cNvSpPr>
          <p:nvPr/>
        </p:nvSpPr>
        <p:spPr bwMode="auto">
          <a:xfrm flipH="1" flipV="1">
            <a:off x="1727200" y="16764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11938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899" name="TextBox 13"/>
          <p:cNvSpPr txBox="1">
            <a:spLocks noChangeArrowheads="1"/>
          </p:cNvSpPr>
          <p:nvPr/>
        </p:nvSpPr>
        <p:spPr bwMode="auto">
          <a:xfrm>
            <a:off x="685800" y="685800"/>
            <a:ext cx="218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37900" name="Rectangle 14"/>
          <p:cNvSpPr>
            <a:spLocks noChangeArrowheads="1"/>
          </p:cNvSpPr>
          <p:nvPr/>
        </p:nvSpPr>
        <p:spPr bwMode="auto">
          <a:xfrm>
            <a:off x="1193800" y="47244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01" name="Rectangle 15"/>
          <p:cNvSpPr>
            <a:spLocks noChangeArrowheads="1"/>
          </p:cNvSpPr>
          <p:nvPr/>
        </p:nvSpPr>
        <p:spPr bwMode="auto">
          <a:xfrm>
            <a:off x="1193800" y="35052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02" name="Rectangle 16"/>
          <p:cNvSpPr>
            <a:spLocks noChangeArrowheads="1"/>
          </p:cNvSpPr>
          <p:nvPr/>
        </p:nvSpPr>
        <p:spPr bwMode="auto">
          <a:xfrm>
            <a:off x="1193800" y="22860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03" name="TextBox 17"/>
          <p:cNvSpPr txBox="1">
            <a:spLocks noChangeArrowheads="1"/>
          </p:cNvSpPr>
          <p:nvPr/>
        </p:nvSpPr>
        <p:spPr bwMode="auto">
          <a:xfrm>
            <a:off x="50800" y="5681663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000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37904" name="TextBox 18"/>
          <p:cNvSpPr txBox="1">
            <a:spLocks noChangeArrowheads="1"/>
          </p:cNvSpPr>
          <p:nvPr/>
        </p:nvSpPr>
        <p:spPr bwMode="auto">
          <a:xfrm>
            <a:off x="39688" y="4495800"/>
            <a:ext cx="1165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010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37905" name="TextBox 19"/>
          <p:cNvSpPr txBox="1">
            <a:spLocks noChangeArrowheads="1"/>
          </p:cNvSpPr>
          <p:nvPr/>
        </p:nvSpPr>
        <p:spPr bwMode="auto">
          <a:xfrm>
            <a:off x="39688" y="3276600"/>
            <a:ext cx="1165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100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37906" name="TextBox 20"/>
          <p:cNvSpPr txBox="1">
            <a:spLocks noChangeArrowheads="1"/>
          </p:cNvSpPr>
          <p:nvPr/>
        </p:nvSpPr>
        <p:spPr bwMode="auto">
          <a:xfrm>
            <a:off x="50800" y="2024063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110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37907" name="Left Brace 22"/>
          <p:cNvSpPr>
            <a:spLocks/>
          </p:cNvSpPr>
          <p:nvPr/>
        </p:nvSpPr>
        <p:spPr bwMode="auto">
          <a:xfrm rot="5400000" flipH="1">
            <a:off x="209550" y="5865813"/>
            <a:ext cx="187325" cy="352425"/>
          </a:xfrm>
          <a:prstGeom prst="leftBrace">
            <a:avLst>
              <a:gd name="adj1" fmla="val 830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908" name="TextBox 23"/>
          <p:cNvSpPr txBox="1">
            <a:spLocks noChangeArrowheads="1"/>
          </p:cNvSpPr>
          <p:nvPr/>
        </p:nvSpPr>
        <p:spPr bwMode="auto">
          <a:xfrm>
            <a:off x="-50800" y="6062663"/>
            <a:ext cx="928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page1 #</a:t>
            </a:r>
          </a:p>
        </p:txBody>
      </p:sp>
      <p:sp>
        <p:nvSpPr>
          <p:cNvPr id="37909" name="TextBox 24"/>
          <p:cNvSpPr txBox="1">
            <a:spLocks noChangeArrowheads="1"/>
          </p:cNvSpPr>
          <p:nvPr/>
        </p:nvSpPr>
        <p:spPr bwMode="auto">
          <a:xfrm>
            <a:off x="781050" y="6062663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37910" name="Left Brace 25"/>
          <p:cNvSpPr>
            <a:spLocks/>
          </p:cNvSpPr>
          <p:nvPr/>
        </p:nvSpPr>
        <p:spPr bwMode="auto">
          <a:xfrm rot="5400000" flipH="1">
            <a:off x="864393" y="5892007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911" name="TextBox 27"/>
          <p:cNvSpPr txBox="1">
            <a:spLocks noChangeArrowheads="1"/>
          </p:cNvSpPr>
          <p:nvPr/>
        </p:nvSpPr>
        <p:spPr bwMode="auto">
          <a:xfrm>
            <a:off x="6461125" y="728663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37912" name="Rectangle 28"/>
          <p:cNvSpPr>
            <a:spLocks noChangeArrowheads="1"/>
          </p:cNvSpPr>
          <p:nvPr/>
        </p:nvSpPr>
        <p:spPr bwMode="auto">
          <a:xfrm>
            <a:off x="66294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13" name="Rectangle 29"/>
          <p:cNvSpPr>
            <a:spLocks noChangeArrowheads="1"/>
          </p:cNvSpPr>
          <p:nvPr/>
        </p:nvSpPr>
        <p:spPr bwMode="auto">
          <a:xfrm>
            <a:off x="6629400" y="38100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29400" y="50292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29400" y="1066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629400" y="5638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629400" y="44196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7918" name="Rectangle 35"/>
          <p:cNvSpPr>
            <a:spLocks noChangeArrowheads="1"/>
          </p:cNvSpPr>
          <p:nvPr/>
        </p:nvSpPr>
        <p:spPr bwMode="auto">
          <a:xfrm>
            <a:off x="6629400" y="33528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629400" y="2743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7920" name="Rectangle 39"/>
          <p:cNvSpPr>
            <a:spLocks noChangeArrowheads="1"/>
          </p:cNvSpPr>
          <p:nvPr/>
        </p:nvSpPr>
        <p:spPr bwMode="auto">
          <a:xfrm>
            <a:off x="6629400" y="13716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629400" y="1828800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1938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1938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1938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1938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1938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938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1938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1938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1938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1938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1938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1938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1938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1938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1938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1938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1938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1938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1938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1938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1938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1938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1938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1938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1938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1938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1938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1938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1938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1938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1938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1938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6294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6294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solidFill>
                <a:schemeClr val="accent2">
                  <a:lumMod val="60000"/>
                  <a:lumOff val="40000"/>
                </a:schemeClr>
              </a:solidFill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6294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6294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6294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6294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6294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6294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6294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6294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6294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6294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6294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6294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6294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6294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6294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6294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6294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6294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6294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6294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6294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6294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6294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6294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6294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6294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6294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6294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294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6294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7986" name="TextBox 168"/>
          <p:cNvSpPr txBox="1">
            <a:spLocks noChangeArrowheads="1"/>
          </p:cNvSpPr>
          <p:nvPr/>
        </p:nvSpPr>
        <p:spPr bwMode="auto">
          <a:xfrm>
            <a:off x="7913688" y="56816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37987" name="TextBox 169"/>
          <p:cNvSpPr txBox="1">
            <a:spLocks noChangeArrowheads="1"/>
          </p:cNvSpPr>
          <p:nvPr/>
        </p:nvSpPr>
        <p:spPr bwMode="auto">
          <a:xfrm>
            <a:off x="7913688" y="53768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37988" name="TextBox 170"/>
          <p:cNvSpPr txBox="1">
            <a:spLocks noChangeArrowheads="1"/>
          </p:cNvSpPr>
          <p:nvPr/>
        </p:nvSpPr>
        <p:spPr bwMode="auto">
          <a:xfrm>
            <a:off x="7924800" y="4114800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37989" name="TextBox 171"/>
          <p:cNvSpPr txBox="1">
            <a:spLocks noChangeArrowheads="1"/>
          </p:cNvSpPr>
          <p:nvPr/>
        </p:nvSpPr>
        <p:spPr bwMode="auto">
          <a:xfrm>
            <a:off x="7947025" y="3548063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37990" name="TextBox 172"/>
          <p:cNvSpPr txBox="1">
            <a:spLocks noChangeArrowheads="1"/>
          </p:cNvSpPr>
          <p:nvPr/>
        </p:nvSpPr>
        <p:spPr bwMode="auto">
          <a:xfrm>
            <a:off x="7848600" y="1414463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37991" name="Left Brace 176"/>
          <p:cNvSpPr>
            <a:spLocks/>
          </p:cNvSpPr>
          <p:nvPr/>
        </p:nvSpPr>
        <p:spPr bwMode="auto">
          <a:xfrm rot="5400000">
            <a:off x="571500" y="5600700"/>
            <a:ext cx="152400" cy="2286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992" name="TextBox 178"/>
          <p:cNvSpPr txBox="1">
            <a:spLocks noChangeArrowheads="1"/>
          </p:cNvSpPr>
          <p:nvPr/>
        </p:nvSpPr>
        <p:spPr bwMode="auto">
          <a:xfrm>
            <a:off x="101600" y="5257800"/>
            <a:ext cx="928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008200"/>
                </a:solidFill>
                <a:latin typeface="Helvetica" panose="020B0604020202020204" pitchFamily="34" charset="0"/>
              </a:rPr>
              <a:t>page2 #</a:t>
            </a:r>
          </a:p>
        </p:txBody>
      </p:sp>
      <p:grpSp>
        <p:nvGrpSpPr>
          <p:cNvPr id="37993" name="Group 141"/>
          <p:cNvGrpSpPr>
            <a:grpSpLocks/>
          </p:cNvGrpSpPr>
          <p:nvPr/>
        </p:nvGrpSpPr>
        <p:grpSpPr bwMode="auto">
          <a:xfrm>
            <a:off x="3124200" y="2544763"/>
            <a:ext cx="990600" cy="1570037"/>
            <a:chOff x="4188007" y="838200"/>
            <a:chExt cx="990600" cy="1569660"/>
          </a:xfrm>
        </p:grpSpPr>
        <p:sp>
          <p:nvSpPr>
            <p:cNvPr id="38036" name="TextBox 180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990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111</a:t>
              </a:r>
              <a:r>
                <a:rPr lang="en-US" altLang="en-US" sz="1200" i="1">
                  <a:latin typeface="Helvetica" panose="020B0604020202020204" pitchFamily="34" charset="0"/>
                </a:rPr>
                <a:t>    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110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101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100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011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010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001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000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</a:p>
          </p:txBody>
        </p:sp>
        <p:sp>
          <p:nvSpPr>
            <p:cNvPr id="38037" name="Rectangle 182"/>
            <p:cNvSpPr>
              <a:spLocks noChangeArrowheads="1"/>
            </p:cNvSpPr>
            <p:nvPr/>
          </p:nvSpPr>
          <p:spPr bwMode="auto">
            <a:xfrm>
              <a:off x="4569007" y="838200"/>
              <a:ext cx="533400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37994" name="TextBox 184"/>
          <p:cNvSpPr txBox="1">
            <a:spLocks noChangeArrowheads="1"/>
          </p:cNvSpPr>
          <p:nvPr/>
        </p:nvSpPr>
        <p:spPr bwMode="auto">
          <a:xfrm>
            <a:off x="4876800" y="13033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11101    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11100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10111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10110</a:t>
            </a:r>
          </a:p>
        </p:txBody>
      </p:sp>
      <p:sp>
        <p:nvSpPr>
          <p:cNvPr id="37995" name="Rectangle 185"/>
          <p:cNvSpPr>
            <a:spLocks noChangeArrowheads="1"/>
          </p:cNvSpPr>
          <p:nvPr/>
        </p:nvSpPr>
        <p:spPr bwMode="auto">
          <a:xfrm>
            <a:off x="5181600" y="12954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96" name="TextBox 190"/>
          <p:cNvSpPr txBox="1">
            <a:spLocks noChangeArrowheads="1"/>
          </p:cNvSpPr>
          <p:nvPr/>
        </p:nvSpPr>
        <p:spPr bwMode="auto">
          <a:xfrm>
            <a:off x="4876800" y="3817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01101  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01100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01011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01010</a:t>
            </a:r>
          </a:p>
        </p:txBody>
      </p:sp>
      <p:sp>
        <p:nvSpPr>
          <p:cNvPr id="37997" name="Rectangle 191"/>
          <p:cNvSpPr>
            <a:spLocks noChangeArrowheads="1"/>
          </p:cNvSpPr>
          <p:nvPr/>
        </p:nvSpPr>
        <p:spPr bwMode="auto">
          <a:xfrm>
            <a:off x="5181600" y="3810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98" name="TextBox 193"/>
          <p:cNvSpPr txBox="1">
            <a:spLocks noChangeArrowheads="1"/>
          </p:cNvSpPr>
          <p:nvPr/>
        </p:nvSpPr>
        <p:spPr bwMode="auto">
          <a:xfrm>
            <a:off x="4876800" y="4960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00101  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00100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00011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00010</a:t>
            </a:r>
          </a:p>
        </p:txBody>
      </p:sp>
      <p:sp>
        <p:nvSpPr>
          <p:cNvPr id="37999" name="Rectangle 194"/>
          <p:cNvSpPr>
            <a:spLocks noChangeArrowheads="1"/>
          </p:cNvSpPr>
          <p:nvPr/>
        </p:nvSpPr>
        <p:spPr bwMode="auto">
          <a:xfrm>
            <a:off x="5181600" y="4953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00" name="TextBox 196"/>
          <p:cNvSpPr txBox="1">
            <a:spLocks noChangeArrowheads="1"/>
          </p:cNvSpPr>
          <p:nvPr/>
        </p:nvSpPr>
        <p:spPr bwMode="auto">
          <a:xfrm>
            <a:off x="4876800" y="25225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  null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10000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01111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01110</a:t>
            </a:r>
          </a:p>
        </p:txBody>
      </p:sp>
      <p:sp>
        <p:nvSpPr>
          <p:cNvPr id="38001" name="Rectangle 197"/>
          <p:cNvSpPr>
            <a:spLocks noChangeArrowheads="1"/>
          </p:cNvSpPr>
          <p:nvPr/>
        </p:nvSpPr>
        <p:spPr bwMode="auto">
          <a:xfrm>
            <a:off x="5181600" y="25146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cxnSp>
        <p:nvCxnSpPr>
          <p:cNvPr id="38002" name="Straight Arrow Connector 199"/>
          <p:cNvCxnSpPr>
            <a:cxnSpLocks noChangeShapeType="1"/>
          </p:cNvCxnSpPr>
          <p:nvPr/>
        </p:nvCxnSpPr>
        <p:spPr bwMode="auto">
          <a:xfrm>
            <a:off x="5791200" y="1447800"/>
            <a:ext cx="8540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3" name="Straight Arrow Connector 202"/>
          <p:cNvCxnSpPr>
            <a:cxnSpLocks noChangeShapeType="1"/>
          </p:cNvCxnSpPr>
          <p:nvPr/>
        </p:nvCxnSpPr>
        <p:spPr bwMode="auto">
          <a:xfrm>
            <a:off x="5791200" y="1600200"/>
            <a:ext cx="8540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4" name="Straight Arrow Connector 203"/>
          <p:cNvCxnSpPr>
            <a:cxnSpLocks noChangeShapeType="1"/>
            <a:endCxn id="127" idx="1"/>
          </p:cNvCxnSpPr>
          <p:nvPr/>
        </p:nvCxnSpPr>
        <p:spPr bwMode="auto">
          <a:xfrm>
            <a:off x="5791200" y="1827213"/>
            <a:ext cx="838200" cy="5349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5" name="Straight Arrow Connector 205"/>
          <p:cNvCxnSpPr>
            <a:cxnSpLocks noChangeShapeType="1"/>
          </p:cNvCxnSpPr>
          <p:nvPr/>
        </p:nvCxnSpPr>
        <p:spPr bwMode="auto">
          <a:xfrm>
            <a:off x="5791200" y="1979613"/>
            <a:ext cx="838200" cy="5349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6" name="Straight Arrow Connector 208"/>
          <p:cNvCxnSpPr>
            <a:cxnSpLocks noChangeShapeType="1"/>
          </p:cNvCxnSpPr>
          <p:nvPr/>
        </p:nvCxnSpPr>
        <p:spPr bwMode="auto">
          <a:xfrm>
            <a:off x="5791200" y="30480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7" name="Straight Arrow Connector 212"/>
          <p:cNvCxnSpPr>
            <a:cxnSpLocks noChangeShapeType="1"/>
          </p:cNvCxnSpPr>
          <p:nvPr/>
        </p:nvCxnSpPr>
        <p:spPr bwMode="auto">
          <a:xfrm>
            <a:off x="5791200" y="32004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8" name="Straight Arrow Connector 213"/>
          <p:cNvCxnSpPr>
            <a:cxnSpLocks noChangeShapeType="1"/>
          </p:cNvCxnSpPr>
          <p:nvPr/>
        </p:nvCxnSpPr>
        <p:spPr bwMode="auto">
          <a:xfrm>
            <a:off x="5791200" y="28956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9" name="Straight Arrow Connector 214"/>
          <p:cNvCxnSpPr>
            <a:cxnSpLocks noChangeShapeType="1"/>
          </p:cNvCxnSpPr>
          <p:nvPr/>
        </p:nvCxnSpPr>
        <p:spPr bwMode="auto">
          <a:xfrm rot="5400000" flipH="1" flipV="1">
            <a:off x="3619500" y="1409700"/>
            <a:ext cx="1371600" cy="1143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0" name="Straight Arrow Connector 218"/>
          <p:cNvCxnSpPr>
            <a:cxnSpLocks noChangeShapeType="1"/>
          </p:cNvCxnSpPr>
          <p:nvPr/>
        </p:nvCxnSpPr>
        <p:spPr bwMode="auto">
          <a:xfrm flipV="1">
            <a:off x="3733800" y="2514600"/>
            <a:ext cx="1143000" cy="685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1" name="Straight Arrow Connector 220"/>
          <p:cNvCxnSpPr>
            <a:cxnSpLocks noChangeShapeType="1"/>
            <a:stCxn id="38032" idx="5"/>
          </p:cNvCxnSpPr>
          <p:nvPr/>
        </p:nvCxnSpPr>
        <p:spPr bwMode="auto">
          <a:xfrm rot="16200000" flipH="1">
            <a:off x="4217988" y="3151188"/>
            <a:ext cx="163512" cy="11541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2" name="Straight Arrow Connector 222"/>
          <p:cNvCxnSpPr>
            <a:cxnSpLocks noChangeShapeType="1"/>
          </p:cNvCxnSpPr>
          <p:nvPr/>
        </p:nvCxnSpPr>
        <p:spPr bwMode="auto">
          <a:xfrm>
            <a:off x="3733800" y="39624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3" name="Straight Arrow Connector 224"/>
          <p:cNvCxnSpPr>
            <a:cxnSpLocks noChangeShapeType="1"/>
          </p:cNvCxnSpPr>
          <p:nvPr/>
        </p:nvCxnSpPr>
        <p:spPr bwMode="auto">
          <a:xfrm rot="16200000" flipH="1">
            <a:off x="2286000" y="18288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014" name="Right Brace 227"/>
          <p:cNvSpPr>
            <a:spLocks/>
          </p:cNvSpPr>
          <p:nvPr/>
        </p:nvSpPr>
        <p:spPr bwMode="auto">
          <a:xfrm>
            <a:off x="2514600" y="10668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8015" name="Right Brace 229"/>
          <p:cNvSpPr>
            <a:spLocks/>
          </p:cNvSpPr>
          <p:nvPr/>
        </p:nvSpPr>
        <p:spPr bwMode="auto">
          <a:xfrm>
            <a:off x="2514600" y="3048000"/>
            <a:ext cx="228600" cy="4572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8016" name="Right Brace 230"/>
          <p:cNvSpPr>
            <a:spLocks/>
          </p:cNvSpPr>
          <p:nvPr/>
        </p:nvSpPr>
        <p:spPr bwMode="auto">
          <a:xfrm>
            <a:off x="2514600" y="41148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8017" name="Right Brace 231"/>
          <p:cNvSpPr>
            <a:spLocks/>
          </p:cNvSpPr>
          <p:nvPr/>
        </p:nvSpPr>
        <p:spPr bwMode="auto">
          <a:xfrm>
            <a:off x="2514600" y="53340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38018" name="Straight Arrow Connector 233"/>
          <p:cNvCxnSpPr>
            <a:cxnSpLocks noChangeShapeType="1"/>
            <a:stCxn id="38015" idx="1"/>
          </p:cNvCxnSpPr>
          <p:nvPr/>
        </p:nvCxnSpPr>
        <p:spPr bwMode="auto">
          <a:xfrm>
            <a:off x="2743200" y="3276600"/>
            <a:ext cx="457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9" name="Straight Arrow Connector 235"/>
          <p:cNvCxnSpPr>
            <a:cxnSpLocks noChangeShapeType="1"/>
          </p:cNvCxnSpPr>
          <p:nvPr/>
        </p:nvCxnSpPr>
        <p:spPr bwMode="auto">
          <a:xfrm rot="5400000" flipH="1" flipV="1">
            <a:off x="2552700" y="3771900"/>
            <a:ext cx="8382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0" name="Straight Arrow Connector 237"/>
          <p:cNvCxnSpPr>
            <a:cxnSpLocks noChangeShapeType="1"/>
          </p:cNvCxnSpPr>
          <p:nvPr/>
        </p:nvCxnSpPr>
        <p:spPr bwMode="auto">
          <a:xfrm rot="5400000" flipH="1" flipV="1">
            <a:off x="2133600" y="4572000"/>
            <a:ext cx="1676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1" name="Straight Arrow Connector 239"/>
          <p:cNvCxnSpPr>
            <a:cxnSpLocks noChangeShapeType="1"/>
            <a:endCxn id="105" idx="1"/>
          </p:cNvCxnSpPr>
          <p:nvPr/>
        </p:nvCxnSpPr>
        <p:spPr bwMode="auto">
          <a:xfrm flipV="1">
            <a:off x="5791200" y="3886200"/>
            <a:ext cx="8382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2" name="Straight Arrow Connector 241"/>
          <p:cNvCxnSpPr>
            <a:cxnSpLocks noChangeShapeType="1"/>
          </p:cNvCxnSpPr>
          <p:nvPr/>
        </p:nvCxnSpPr>
        <p:spPr bwMode="auto">
          <a:xfrm flipV="1">
            <a:off x="5791200" y="4038600"/>
            <a:ext cx="8382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3" name="Straight Arrow Connector 242"/>
          <p:cNvCxnSpPr>
            <a:cxnSpLocks noChangeShapeType="1"/>
          </p:cNvCxnSpPr>
          <p:nvPr/>
        </p:nvCxnSpPr>
        <p:spPr bwMode="auto">
          <a:xfrm flipV="1">
            <a:off x="5791200" y="4191000"/>
            <a:ext cx="8382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4" name="Straight Arrow Connector 243"/>
          <p:cNvCxnSpPr>
            <a:cxnSpLocks noChangeShapeType="1"/>
          </p:cNvCxnSpPr>
          <p:nvPr/>
        </p:nvCxnSpPr>
        <p:spPr bwMode="auto">
          <a:xfrm flipV="1">
            <a:off x="5791200" y="4343400"/>
            <a:ext cx="8382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5" name="Straight Arrow Connector 244"/>
          <p:cNvCxnSpPr>
            <a:cxnSpLocks noChangeShapeType="1"/>
            <a:endCxn id="113" idx="1"/>
          </p:cNvCxnSpPr>
          <p:nvPr/>
        </p:nvCxnSpPr>
        <p:spPr bwMode="auto">
          <a:xfrm>
            <a:off x="5791200" y="5105400"/>
            <a:ext cx="838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6" name="Straight Arrow Connector 246"/>
          <p:cNvCxnSpPr>
            <a:cxnSpLocks noChangeShapeType="1"/>
          </p:cNvCxnSpPr>
          <p:nvPr/>
        </p:nvCxnSpPr>
        <p:spPr bwMode="auto">
          <a:xfrm>
            <a:off x="5791200" y="5257800"/>
            <a:ext cx="838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7" name="Straight Arrow Connector 247"/>
          <p:cNvCxnSpPr>
            <a:cxnSpLocks noChangeShapeType="1"/>
            <a:endCxn id="115" idx="1"/>
          </p:cNvCxnSpPr>
          <p:nvPr/>
        </p:nvCxnSpPr>
        <p:spPr bwMode="auto">
          <a:xfrm flipV="1">
            <a:off x="5791200" y="5410200"/>
            <a:ext cx="838200" cy="746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8" name="Straight Arrow Connector 249"/>
          <p:cNvCxnSpPr>
            <a:cxnSpLocks noChangeShapeType="1"/>
          </p:cNvCxnSpPr>
          <p:nvPr/>
        </p:nvCxnSpPr>
        <p:spPr bwMode="auto">
          <a:xfrm flipV="1">
            <a:off x="5791200" y="5562600"/>
            <a:ext cx="838200" cy="746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029" name="TextBox 252"/>
          <p:cNvSpPr txBox="1">
            <a:spLocks noChangeArrowheads="1"/>
          </p:cNvSpPr>
          <p:nvPr/>
        </p:nvSpPr>
        <p:spPr bwMode="auto">
          <a:xfrm>
            <a:off x="4724400" y="685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Tables</a:t>
            </a:r>
          </a:p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(level 2)</a:t>
            </a:r>
          </a:p>
        </p:txBody>
      </p:sp>
      <p:sp>
        <p:nvSpPr>
          <p:cNvPr id="38030" name="TextBox 253"/>
          <p:cNvSpPr txBox="1">
            <a:spLocks noChangeArrowheads="1"/>
          </p:cNvSpPr>
          <p:nvPr/>
        </p:nvSpPr>
        <p:spPr bwMode="auto">
          <a:xfrm>
            <a:off x="3048000" y="685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(level 1)</a:t>
            </a:r>
          </a:p>
        </p:txBody>
      </p:sp>
      <p:sp>
        <p:nvSpPr>
          <p:cNvPr id="38031" name="Oval 254"/>
          <p:cNvSpPr>
            <a:spLocks noChangeArrowheads="1"/>
          </p:cNvSpPr>
          <p:nvPr/>
        </p:nvSpPr>
        <p:spPr bwMode="auto">
          <a:xfrm>
            <a:off x="3657600" y="38862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32" name="Oval 255"/>
          <p:cNvSpPr>
            <a:spLocks noChangeArrowheads="1"/>
          </p:cNvSpPr>
          <p:nvPr/>
        </p:nvSpPr>
        <p:spPr bwMode="auto">
          <a:xfrm>
            <a:off x="3657600" y="3581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33" name="Oval 256"/>
          <p:cNvSpPr>
            <a:spLocks noChangeArrowheads="1"/>
          </p:cNvSpPr>
          <p:nvPr/>
        </p:nvSpPr>
        <p:spPr bwMode="auto">
          <a:xfrm>
            <a:off x="3657600" y="3200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34" name="Oval 257"/>
          <p:cNvSpPr>
            <a:spLocks noChangeArrowheads="1"/>
          </p:cNvSpPr>
          <p:nvPr/>
        </p:nvSpPr>
        <p:spPr bwMode="auto">
          <a:xfrm>
            <a:off x="3657600" y="26670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35" name="TextBox 261"/>
          <p:cNvSpPr txBox="1">
            <a:spLocks noChangeArrowheads="1"/>
          </p:cNvSpPr>
          <p:nvPr/>
        </p:nvSpPr>
        <p:spPr bwMode="auto">
          <a:xfrm>
            <a:off x="65088" y="149066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111</a:t>
            </a:r>
            <a:r>
              <a:rPr lang="en-US" altLang="en-US" sz="1600">
                <a:solidFill>
                  <a:srgbClr val="008000"/>
                </a:solidFill>
                <a:latin typeface="Helvetica" panose="020B0604020202020204" pitchFamily="34" charset="0"/>
              </a:rPr>
              <a:t>1 0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2137782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35"/>
          <p:cNvSpPr>
            <a:spLocks noChangeArrowheads="1"/>
          </p:cNvSpPr>
          <p:nvPr/>
        </p:nvSpPr>
        <p:spPr bwMode="auto">
          <a:xfrm>
            <a:off x="6629400" y="22860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altLang="en-US" dirty="0" smtClean="0"/>
              <a:t>Summary: Two-Level Paging</a:t>
            </a: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1219200" y="1066800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1219200" y="30480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219200" y="53340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1219200" y="41148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8919" name="Up Arrow 10"/>
          <p:cNvSpPr>
            <a:spLocks noChangeArrowheads="1"/>
          </p:cNvSpPr>
          <p:nvPr/>
        </p:nvSpPr>
        <p:spPr bwMode="auto">
          <a:xfrm flipH="1">
            <a:off x="1752600" y="27432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0" name="Up Arrow 11"/>
          <p:cNvSpPr>
            <a:spLocks noChangeArrowheads="1"/>
          </p:cNvSpPr>
          <p:nvPr/>
        </p:nvSpPr>
        <p:spPr bwMode="auto">
          <a:xfrm flipH="1" flipV="1">
            <a:off x="1752600" y="16764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1" name="Rectangle 12"/>
          <p:cNvSpPr>
            <a:spLocks noChangeArrowheads="1"/>
          </p:cNvSpPr>
          <p:nvPr/>
        </p:nvSpPr>
        <p:spPr bwMode="auto">
          <a:xfrm>
            <a:off x="12192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2" name="TextBox 13"/>
          <p:cNvSpPr txBox="1">
            <a:spLocks noChangeArrowheads="1"/>
          </p:cNvSpPr>
          <p:nvPr/>
        </p:nvSpPr>
        <p:spPr bwMode="auto">
          <a:xfrm>
            <a:off x="685800" y="685800"/>
            <a:ext cx="218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38923" name="Rectangle 14"/>
          <p:cNvSpPr>
            <a:spLocks noChangeArrowheads="1"/>
          </p:cNvSpPr>
          <p:nvPr/>
        </p:nvSpPr>
        <p:spPr bwMode="auto">
          <a:xfrm>
            <a:off x="1219200" y="47244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4" name="Rectangle 15"/>
          <p:cNvSpPr>
            <a:spLocks noChangeArrowheads="1"/>
          </p:cNvSpPr>
          <p:nvPr/>
        </p:nvSpPr>
        <p:spPr bwMode="auto">
          <a:xfrm>
            <a:off x="1219200" y="35052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5" name="Rectangle 16"/>
          <p:cNvSpPr>
            <a:spLocks noChangeArrowheads="1"/>
          </p:cNvSpPr>
          <p:nvPr/>
        </p:nvSpPr>
        <p:spPr bwMode="auto">
          <a:xfrm>
            <a:off x="1219200" y="22860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6" name="TextBox 19"/>
          <p:cNvSpPr txBox="1">
            <a:spLocks noChangeArrowheads="1"/>
          </p:cNvSpPr>
          <p:nvPr/>
        </p:nvSpPr>
        <p:spPr bwMode="auto">
          <a:xfrm>
            <a:off x="31750" y="2938463"/>
            <a:ext cx="1173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100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1 0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  <a:p>
            <a:pPr algn="r" eaLnBrk="1" hangingPunct="1"/>
            <a:r>
              <a:rPr lang="en-US" altLang="en-US" sz="1600">
                <a:latin typeface="Helvetica" panose="020B0604020202020204" pitchFamily="34" charset="0"/>
              </a:rPr>
              <a:t>(0x90)</a:t>
            </a:r>
          </a:p>
        </p:txBody>
      </p:sp>
      <p:sp>
        <p:nvSpPr>
          <p:cNvPr id="38927" name="TextBox 27"/>
          <p:cNvSpPr txBox="1">
            <a:spLocks noChangeArrowheads="1"/>
          </p:cNvSpPr>
          <p:nvPr/>
        </p:nvSpPr>
        <p:spPr bwMode="auto">
          <a:xfrm>
            <a:off x="6461125" y="728663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38928" name="Rectangle 28"/>
          <p:cNvSpPr>
            <a:spLocks noChangeArrowheads="1"/>
          </p:cNvSpPr>
          <p:nvPr/>
        </p:nvSpPr>
        <p:spPr bwMode="auto">
          <a:xfrm>
            <a:off x="66294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9" name="Rectangle 29"/>
          <p:cNvSpPr>
            <a:spLocks noChangeArrowheads="1"/>
          </p:cNvSpPr>
          <p:nvPr/>
        </p:nvSpPr>
        <p:spPr bwMode="auto">
          <a:xfrm>
            <a:off x="6629400" y="38100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29400" y="50292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29400" y="1066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629400" y="5638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629400" y="44196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8934" name="Rectangle 35"/>
          <p:cNvSpPr>
            <a:spLocks noChangeArrowheads="1"/>
          </p:cNvSpPr>
          <p:nvPr/>
        </p:nvSpPr>
        <p:spPr bwMode="auto">
          <a:xfrm>
            <a:off x="6629400" y="33528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629400" y="2743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8936" name="Rectangle 39"/>
          <p:cNvSpPr>
            <a:spLocks noChangeArrowheads="1"/>
          </p:cNvSpPr>
          <p:nvPr/>
        </p:nvSpPr>
        <p:spPr bwMode="auto">
          <a:xfrm>
            <a:off x="6629400" y="13716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629400" y="1828800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2192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2192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2192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2192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2192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2192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2192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2192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2192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2192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2192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2192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2192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2192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2192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2192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2192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2192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2192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2192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2192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2192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2192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2192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2192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2192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2192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2192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2192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2192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2192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2192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6294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6294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solidFill>
                <a:schemeClr val="accent2">
                  <a:lumMod val="60000"/>
                  <a:lumOff val="40000"/>
                </a:schemeClr>
              </a:solidFill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6294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6294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6294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6294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6294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6294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6294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6294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6294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6294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6294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6294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6294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6294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6294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6294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6294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6294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6294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6294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6294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6294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6294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6294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6294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6294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6294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6294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294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6294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9002" name="TextBox 168"/>
          <p:cNvSpPr txBox="1">
            <a:spLocks noChangeArrowheads="1"/>
          </p:cNvSpPr>
          <p:nvPr/>
        </p:nvSpPr>
        <p:spPr bwMode="auto">
          <a:xfrm>
            <a:off x="7913688" y="56816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39003" name="TextBox 169"/>
          <p:cNvSpPr txBox="1">
            <a:spLocks noChangeArrowheads="1"/>
          </p:cNvSpPr>
          <p:nvPr/>
        </p:nvSpPr>
        <p:spPr bwMode="auto">
          <a:xfrm>
            <a:off x="7913688" y="53768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39004" name="TextBox 171"/>
          <p:cNvSpPr txBox="1">
            <a:spLocks noChangeArrowheads="1"/>
          </p:cNvSpPr>
          <p:nvPr/>
        </p:nvSpPr>
        <p:spPr bwMode="auto">
          <a:xfrm>
            <a:off x="7848600" y="3243263"/>
            <a:ext cx="1154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000</a:t>
            </a:r>
          </a:p>
          <a:p>
            <a:pPr algn="r" eaLnBrk="1" hangingPunct="1"/>
            <a:r>
              <a:rPr lang="en-US" altLang="en-US" sz="1600">
                <a:solidFill>
                  <a:srgbClr val="000000"/>
                </a:solidFill>
                <a:latin typeface="Helvetica" panose="020B0604020202020204" pitchFamily="34" charset="0"/>
              </a:rPr>
              <a:t>(0x80)</a:t>
            </a:r>
          </a:p>
        </p:txBody>
      </p:sp>
      <p:sp>
        <p:nvSpPr>
          <p:cNvPr id="39005" name="TextBox 172"/>
          <p:cNvSpPr txBox="1">
            <a:spLocks noChangeArrowheads="1"/>
          </p:cNvSpPr>
          <p:nvPr/>
        </p:nvSpPr>
        <p:spPr bwMode="auto">
          <a:xfrm>
            <a:off x="7848600" y="1414463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grpSp>
        <p:nvGrpSpPr>
          <p:cNvPr id="39006" name="Group 141"/>
          <p:cNvGrpSpPr>
            <a:grpSpLocks/>
          </p:cNvGrpSpPr>
          <p:nvPr/>
        </p:nvGrpSpPr>
        <p:grpSpPr bwMode="auto">
          <a:xfrm>
            <a:off x="3124200" y="2544763"/>
            <a:ext cx="990600" cy="1570037"/>
            <a:chOff x="4188007" y="838200"/>
            <a:chExt cx="990600" cy="1569660"/>
          </a:xfrm>
        </p:grpSpPr>
        <p:sp>
          <p:nvSpPr>
            <p:cNvPr id="39029" name="TextBox 180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990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111</a:t>
              </a:r>
              <a:r>
                <a:rPr lang="en-US" altLang="en-US" sz="1200" i="1">
                  <a:latin typeface="Helvetica" panose="020B0604020202020204" pitchFamily="34" charset="0"/>
                </a:rPr>
                <a:t>    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110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101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100</a:t>
              </a:r>
              <a:r>
                <a:rPr lang="en-US" altLang="en-US" sz="1200" i="1">
                  <a:latin typeface="Helvetica" panose="020B0604020202020204" pitchFamily="34" charset="0"/>
                </a:rPr>
                <a:t>           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011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010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001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000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</a:p>
          </p:txBody>
        </p:sp>
        <p:sp>
          <p:nvSpPr>
            <p:cNvPr id="39030" name="Rectangle 182"/>
            <p:cNvSpPr>
              <a:spLocks noChangeArrowheads="1"/>
            </p:cNvSpPr>
            <p:nvPr/>
          </p:nvSpPr>
          <p:spPr bwMode="auto">
            <a:xfrm>
              <a:off x="4569007" y="838200"/>
              <a:ext cx="533400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39007" name="TextBox 184"/>
          <p:cNvSpPr txBox="1">
            <a:spLocks noChangeArrowheads="1"/>
          </p:cNvSpPr>
          <p:nvPr/>
        </p:nvSpPr>
        <p:spPr bwMode="auto">
          <a:xfrm>
            <a:off x="4876800" y="13033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11101    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11100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10111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10110</a:t>
            </a:r>
          </a:p>
        </p:txBody>
      </p:sp>
      <p:sp>
        <p:nvSpPr>
          <p:cNvPr id="39008" name="Rectangle 185"/>
          <p:cNvSpPr>
            <a:spLocks noChangeArrowheads="1"/>
          </p:cNvSpPr>
          <p:nvPr/>
        </p:nvSpPr>
        <p:spPr bwMode="auto">
          <a:xfrm>
            <a:off x="5181600" y="12954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09" name="TextBox 190"/>
          <p:cNvSpPr txBox="1">
            <a:spLocks noChangeArrowheads="1"/>
          </p:cNvSpPr>
          <p:nvPr/>
        </p:nvSpPr>
        <p:spPr bwMode="auto">
          <a:xfrm>
            <a:off x="4876800" y="3817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01101  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01100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01011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01010</a:t>
            </a:r>
          </a:p>
        </p:txBody>
      </p:sp>
      <p:sp>
        <p:nvSpPr>
          <p:cNvPr id="39010" name="Rectangle 191"/>
          <p:cNvSpPr>
            <a:spLocks noChangeArrowheads="1"/>
          </p:cNvSpPr>
          <p:nvPr/>
        </p:nvSpPr>
        <p:spPr bwMode="auto">
          <a:xfrm>
            <a:off x="5181600" y="3810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11" name="TextBox 193"/>
          <p:cNvSpPr txBox="1">
            <a:spLocks noChangeArrowheads="1"/>
          </p:cNvSpPr>
          <p:nvPr/>
        </p:nvSpPr>
        <p:spPr bwMode="auto">
          <a:xfrm>
            <a:off x="4876800" y="4960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00101  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00100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00011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00010</a:t>
            </a:r>
          </a:p>
        </p:txBody>
      </p:sp>
      <p:sp>
        <p:nvSpPr>
          <p:cNvPr id="39012" name="Rectangle 194"/>
          <p:cNvSpPr>
            <a:spLocks noChangeArrowheads="1"/>
          </p:cNvSpPr>
          <p:nvPr/>
        </p:nvSpPr>
        <p:spPr bwMode="auto">
          <a:xfrm>
            <a:off x="5181600" y="4953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13" name="TextBox 196"/>
          <p:cNvSpPr txBox="1">
            <a:spLocks noChangeArrowheads="1"/>
          </p:cNvSpPr>
          <p:nvPr/>
        </p:nvSpPr>
        <p:spPr bwMode="auto">
          <a:xfrm>
            <a:off x="4876800" y="25225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  null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10000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01111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01110</a:t>
            </a:r>
          </a:p>
        </p:txBody>
      </p:sp>
      <p:sp>
        <p:nvSpPr>
          <p:cNvPr id="39014" name="Rectangle 197"/>
          <p:cNvSpPr>
            <a:spLocks noChangeArrowheads="1"/>
          </p:cNvSpPr>
          <p:nvPr/>
        </p:nvSpPr>
        <p:spPr bwMode="auto">
          <a:xfrm>
            <a:off x="5181600" y="25146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cxnSp>
        <p:nvCxnSpPr>
          <p:cNvPr id="25704" name="Straight Arrow Connector 213"/>
          <p:cNvCxnSpPr>
            <a:cxnSpLocks noChangeShapeType="1"/>
          </p:cNvCxnSpPr>
          <p:nvPr/>
        </p:nvCxnSpPr>
        <p:spPr bwMode="auto">
          <a:xfrm>
            <a:off x="5791200" y="28956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016" name="Straight Arrow Connector 218"/>
          <p:cNvCxnSpPr>
            <a:cxnSpLocks noChangeShapeType="1"/>
          </p:cNvCxnSpPr>
          <p:nvPr/>
        </p:nvCxnSpPr>
        <p:spPr bwMode="auto">
          <a:xfrm flipV="1">
            <a:off x="3733800" y="2590800"/>
            <a:ext cx="121920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706" name="Straight Arrow Connector 233"/>
          <p:cNvCxnSpPr>
            <a:cxnSpLocks noChangeShapeType="1"/>
          </p:cNvCxnSpPr>
          <p:nvPr/>
        </p:nvCxnSpPr>
        <p:spPr bwMode="auto">
          <a:xfrm>
            <a:off x="2514600" y="3124200"/>
            <a:ext cx="6858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018" name="TextBox 252"/>
          <p:cNvSpPr txBox="1">
            <a:spLocks noChangeArrowheads="1"/>
          </p:cNvSpPr>
          <p:nvPr/>
        </p:nvSpPr>
        <p:spPr bwMode="auto">
          <a:xfrm>
            <a:off x="4724400" y="685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Tables</a:t>
            </a:r>
          </a:p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(level 2)</a:t>
            </a:r>
          </a:p>
        </p:txBody>
      </p:sp>
      <p:sp>
        <p:nvSpPr>
          <p:cNvPr id="39019" name="TextBox 253"/>
          <p:cNvSpPr txBox="1">
            <a:spLocks noChangeArrowheads="1"/>
          </p:cNvSpPr>
          <p:nvPr/>
        </p:nvSpPr>
        <p:spPr bwMode="auto">
          <a:xfrm>
            <a:off x="3048000" y="685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(level 1)</a:t>
            </a:r>
          </a:p>
        </p:txBody>
      </p:sp>
      <p:sp>
        <p:nvSpPr>
          <p:cNvPr id="39020" name="Oval 254"/>
          <p:cNvSpPr>
            <a:spLocks noChangeArrowheads="1"/>
          </p:cNvSpPr>
          <p:nvPr/>
        </p:nvSpPr>
        <p:spPr bwMode="auto">
          <a:xfrm>
            <a:off x="3657600" y="38862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21" name="Oval 255"/>
          <p:cNvSpPr>
            <a:spLocks noChangeArrowheads="1"/>
          </p:cNvSpPr>
          <p:nvPr/>
        </p:nvSpPr>
        <p:spPr bwMode="auto">
          <a:xfrm>
            <a:off x="3657600" y="3581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22" name="Oval 256"/>
          <p:cNvSpPr>
            <a:spLocks noChangeArrowheads="1"/>
          </p:cNvSpPr>
          <p:nvPr/>
        </p:nvSpPr>
        <p:spPr bwMode="auto">
          <a:xfrm>
            <a:off x="3657600" y="3200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23" name="Oval 257"/>
          <p:cNvSpPr>
            <a:spLocks noChangeArrowheads="1"/>
          </p:cNvSpPr>
          <p:nvPr/>
        </p:nvSpPr>
        <p:spPr bwMode="auto">
          <a:xfrm>
            <a:off x="3657600" y="26670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1" name="Rectangle 260"/>
          <p:cNvSpPr>
            <a:spLocks noChangeArrowheads="1"/>
          </p:cNvSpPr>
          <p:nvPr/>
        </p:nvSpPr>
        <p:spPr bwMode="auto">
          <a:xfrm>
            <a:off x="-7543800" y="3733800"/>
            <a:ext cx="6629400" cy="1371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In best case, total size of page tables ≈ number of pages </a:t>
            </a:r>
            <a:r>
              <a:rPr lang="en-US" altLang="en-US" b="0">
                <a:solidFill>
                  <a:srgbClr val="FF0000"/>
                </a:solidFill>
                <a:latin typeface="Helvetica" panose="020B0604020202020204" pitchFamily="34" charset="0"/>
              </a:rPr>
              <a:t>used</a:t>
            </a:r>
            <a:r>
              <a:rPr lang="en-US" altLang="en-US" b="0">
                <a:latin typeface="Helvetica" panose="020B0604020202020204" pitchFamily="34" charset="0"/>
              </a:rPr>
              <a:t> by program </a:t>
            </a:r>
            <a:r>
              <a:rPr lang="en-US" altLang="en-US" b="0">
                <a:solidFill>
                  <a:srgbClr val="FF0000"/>
                </a:solidFill>
                <a:latin typeface="Helvetica" panose="020B0604020202020204" pitchFamily="34" charset="0"/>
              </a:rPr>
              <a:t>virtual memory</a:t>
            </a:r>
            <a:r>
              <a:rPr lang="en-US" altLang="en-US" b="0">
                <a:latin typeface="Helvetica" panose="020B0604020202020204" pitchFamily="34" charset="0"/>
              </a:rPr>
              <a:t>. Requires two additional memory access!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1219200" y="3048000"/>
            <a:ext cx="1295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3200400" y="3168650"/>
            <a:ext cx="838200" cy="1524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4876800" y="2768600"/>
            <a:ext cx="914400" cy="1524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6629400" y="3352800"/>
            <a:ext cx="1295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39703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69E-6 8.32562E-7 L 0.84956 0.13321 " pathEditMode="relative" ptsTypes="AA">
                                      <p:cBhvr>
                                        <p:cTn id="2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159" grpId="0" animBg="1"/>
      <p:bldP spid="160" grpId="0" animBg="1"/>
      <p:bldP spid="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 smtClean="0"/>
              <a:t>Can Priority Inversion cause Deadlock?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Technically not – Consider this example:</a:t>
            </a:r>
          </a:p>
          <a:p>
            <a:pPr lvl="1"/>
            <a:r>
              <a:rPr lang="en-US" dirty="0" smtClean="0"/>
              <a:t>3 threads, T1, T2, T3 in priority order (T3 highest)</a:t>
            </a:r>
          </a:p>
          <a:p>
            <a:pPr lvl="1"/>
            <a:r>
              <a:rPr lang="en-US" dirty="0" smtClean="0"/>
              <a:t>T1 grabs lock, T3 tries to acquire, then sleeps, T2 running</a:t>
            </a:r>
          </a:p>
          <a:p>
            <a:pPr lvl="1"/>
            <a:r>
              <a:rPr lang="en-US" dirty="0" smtClean="0"/>
              <a:t>Will this make progress?</a:t>
            </a:r>
          </a:p>
          <a:p>
            <a:pPr lvl="2"/>
            <a:r>
              <a:rPr lang="en-US" dirty="0" smtClean="0"/>
              <a:t>No, as long as T2 is running</a:t>
            </a:r>
          </a:p>
          <a:p>
            <a:pPr lvl="2"/>
            <a:r>
              <a:rPr lang="en-US" dirty="0" smtClean="0"/>
              <a:t>But T2 could stop at any time and the problem would resolve itself… So, this is </a:t>
            </a:r>
            <a:r>
              <a:rPr lang="en-US" i="1" dirty="0" smtClean="0"/>
              <a:t>not </a:t>
            </a:r>
            <a:r>
              <a:rPr lang="en-US" dirty="0" smtClean="0"/>
              <a:t>a deadlock (it is a </a:t>
            </a:r>
            <a:r>
              <a:rPr lang="en-US" dirty="0" err="1" smtClean="0"/>
              <a:t>livelock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Why is this a priority inversion?</a:t>
            </a:r>
          </a:p>
          <a:p>
            <a:pPr lvl="2"/>
            <a:r>
              <a:rPr lang="en-US" dirty="0" smtClean="0"/>
              <a:t>T3 is prevented from running by T2</a:t>
            </a:r>
          </a:p>
          <a:p>
            <a:r>
              <a:rPr lang="en-US" dirty="0" smtClean="0"/>
              <a:t>How does </a:t>
            </a:r>
            <a:r>
              <a:rPr lang="en-US" i="1" dirty="0" smtClean="0"/>
              <a:t>priority donation</a:t>
            </a:r>
            <a:r>
              <a:rPr lang="en-US" dirty="0"/>
              <a:t> </a:t>
            </a:r>
            <a:r>
              <a:rPr lang="en-US" dirty="0" smtClean="0"/>
              <a:t>help?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Briefly</a:t>
            </a:r>
            <a:r>
              <a:rPr lang="en-US" dirty="0" smtClean="0"/>
              <a:t> raising T1 to the same priority as T3</a:t>
            </a:r>
            <a:r>
              <a:rPr lang="en-US" dirty="0" smtClean="0">
                <a:sym typeface="Symbol" panose="05050102010706020507" pitchFamily="18" charset="2"/>
              </a:rPr>
              <a:t>T1 can run and release lock, allowing T3 to run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Does priority donation involve tacking lock away from T1?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NO! That would break semantics of the lock and potentially corrupt any information protected by lock!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20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609" name="Rectangle 97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6248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about a tree of tables?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Lowest level page table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</a:t>
            </a:r>
            <a:r>
              <a:rPr lang="en-US" altLang="ko-KR" dirty="0" smtClean="0">
                <a:ea typeface="굴림" panose="020B0600000101010101" pitchFamily="34" charset="-127"/>
              </a:rPr>
              <a:t>memory still allocated with bitmap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Higher levels often segmented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Could have any number of levels. Example (top segment):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must be saved/restored on context switch?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Contents of top-level segment registers (for this example)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Pointer to top-level table (page table)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52400"/>
            <a:ext cx="8839202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Multi-level Translation: Segments + Pages</a:t>
            </a:r>
          </a:p>
        </p:txBody>
      </p:sp>
      <p:grpSp>
        <p:nvGrpSpPr>
          <p:cNvPr id="704638" name="Group 126"/>
          <p:cNvGrpSpPr>
            <a:grpSpLocks/>
          </p:cNvGrpSpPr>
          <p:nvPr/>
        </p:nvGrpSpPr>
        <p:grpSpPr bwMode="auto">
          <a:xfrm>
            <a:off x="3987800" y="2843212"/>
            <a:ext cx="1858963" cy="1792288"/>
            <a:chOff x="2512" y="1728"/>
            <a:chExt cx="1171" cy="1129"/>
          </a:xfrm>
        </p:grpSpPr>
        <p:sp>
          <p:nvSpPr>
            <p:cNvPr id="21582" name="Rectangle 21"/>
            <p:cNvSpPr>
              <a:spLocks noChangeArrowheads="1"/>
            </p:cNvSpPr>
            <p:nvPr/>
          </p:nvSpPr>
          <p:spPr bwMode="auto">
            <a:xfrm>
              <a:off x="2512" y="1728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#0</a:t>
              </a:r>
            </a:p>
          </p:txBody>
        </p:sp>
        <p:sp>
          <p:nvSpPr>
            <p:cNvPr id="21583" name="Rectangle 22"/>
            <p:cNvSpPr>
              <a:spLocks noChangeArrowheads="1"/>
            </p:cNvSpPr>
            <p:nvPr/>
          </p:nvSpPr>
          <p:spPr bwMode="auto">
            <a:xfrm>
              <a:off x="2512" y="1916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21584" name="Rectangle 24"/>
            <p:cNvSpPr>
              <a:spLocks noChangeArrowheads="1"/>
            </p:cNvSpPr>
            <p:nvPr/>
          </p:nvSpPr>
          <p:spPr bwMode="auto">
            <a:xfrm>
              <a:off x="2512" y="2293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#3</a:t>
              </a:r>
            </a:p>
          </p:txBody>
        </p:sp>
        <p:sp>
          <p:nvSpPr>
            <p:cNvPr id="21585" name="Rectangle 25"/>
            <p:cNvSpPr>
              <a:spLocks noChangeArrowheads="1"/>
            </p:cNvSpPr>
            <p:nvPr/>
          </p:nvSpPr>
          <p:spPr bwMode="auto">
            <a:xfrm>
              <a:off x="2512" y="2481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#4</a:t>
              </a:r>
            </a:p>
          </p:txBody>
        </p:sp>
        <p:sp>
          <p:nvSpPr>
            <p:cNvPr id="21586" name="Rectangle 26"/>
            <p:cNvSpPr>
              <a:spLocks noChangeArrowheads="1"/>
            </p:cNvSpPr>
            <p:nvPr/>
          </p:nvSpPr>
          <p:spPr bwMode="auto">
            <a:xfrm>
              <a:off x="2512" y="2669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#5</a:t>
              </a:r>
            </a:p>
          </p:txBody>
        </p:sp>
        <p:sp>
          <p:nvSpPr>
            <p:cNvPr id="21587" name="Rectangle 28"/>
            <p:cNvSpPr>
              <a:spLocks noChangeArrowheads="1"/>
            </p:cNvSpPr>
            <p:nvPr/>
          </p:nvSpPr>
          <p:spPr bwMode="auto">
            <a:xfrm>
              <a:off x="3263" y="1728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  <p:sp>
          <p:nvSpPr>
            <p:cNvPr id="21588" name="Rectangle 29"/>
            <p:cNvSpPr>
              <a:spLocks noChangeArrowheads="1"/>
            </p:cNvSpPr>
            <p:nvPr/>
          </p:nvSpPr>
          <p:spPr bwMode="auto">
            <a:xfrm>
              <a:off x="3263" y="1916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  <p:grpSp>
          <p:nvGrpSpPr>
            <p:cNvPr id="21589" name="Group 119"/>
            <p:cNvGrpSpPr>
              <a:grpSpLocks/>
            </p:cNvGrpSpPr>
            <p:nvPr/>
          </p:nvGrpSpPr>
          <p:grpSpPr bwMode="auto">
            <a:xfrm>
              <a:off x="2512" y="2104"/>
              <a:ext cx="1171" cy="189"/>
              <a:chOff x="2512" y="2104"/>
              <a:chExt cx="1171" cy="189"/>
            </a:xfrm>
          </p:grpSpPr>
          <p:sp>
            <p:nvSpPr>
              <p:cNvPr id="21593" name="Rectangle 23"/>
              <p:cNvSpPr>
                <a:spLocks noChangeArrowheads="1"/>
              </p:cNvSpPr>
              <p:nvPr/>
            </p:nvSpPr>
            <p:spPr bwMode="auto">
              <a:xfrm>
                <a:off x="2512" y="2104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21594" name="Rectangle 30"/>
              <p:cNvSpPr>
                <a:spLocks noChangeArrowheads="1"/>
              </p:cNvSpPr>
              <p:nvPr/>
            </p:nvSpPr>
            <p:spPr bwMode="auto">
              <a:xfrm>
                <a:off x="3263" y="2104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  <p:sp>
          <p:nvSpPr>
            <p:cNvPr id="21590" name="Rectangle 31"/>
            <p:cNvSpPr>
              <a:spLocks noChangeArrowheads="1"/>
            </p:cNvSpPr>
            <p:nvPr/>
          </p:nvSpPr>
          <p:spPr bwMode="auto">
            <a:xfrm>
              <a:off x="3263" y="2293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  <p:sp>
          <p:nvSpPr>
            <p:cNvPr id="21591" name="Rectangle 32"/>
            <p:cNvSpPr>
              <a:spLocks noChangeArrowheads="1"/>
            </p:cNvSpPr>
            <p:nvPr/>
          </p:nvSpPr>
          <p:spPr bwMode="auto">
            <a:xfrm>
              <a:off x="3263" y="2481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sp>
          <p:nvSpPr>
            <p:cNvPr id="21592" name="Rectangle 33"/>
            <p:cNvSpPr>
              <a:spLocks noChangeArrowheads="1"/>
            </p:cNvSpPr>
            <p:nvPr/>
          </p:nvSpPr>
          <p:spPr bwMode="auto">
            <a:xfrm>
              <a:off x="3263" y="2669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grpSp>
        <p:nvGrpSpPr>
          <p:cNvPr id="704624" name="Group 112"/>
          <p:cNvGrpSpPr>
            <a:grpSpLocks/>
          </p:cNvGrpSpPr>
          <p:nvPr/>
        </p:nvGrpSpPr>
        <p:grpSpPr bwMode="auto">
          <a:xfrm>
            <a:off x="5029200" y="2462212"/>
            <a:ext cx="3962400" cy="1489075"/>
            <a:chOff x="3120" y="720"/>
            <a:chExt cx="2496" cy="938"/>
          </a:xfrm>
        </p:grpSpPr>
        <p:sp>
          <p:nvSpPr>
            <p:cNvPr id="21578" name="Rectangle 39"/>
            <p:cNvSpPr>
              <a:spLocks noChangeArrowheads="1"/>
            </p:cNvSpPr>
            <p:nvPr/>
          </p:nvSpPr>
          <p:spPr bwMode="auto">
            <a:xfrm>
              <a:off x="4026" y="1156"/>
              <a:ext cx="630" cy="238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</a:pPr>
              <a:endParaRPr lang="en-US" altLang="en-US" sz="1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79" name="Rectangle 35"/>
            <p:cNvSpPr>
              <a:spLocks noChangeArrowheads="1"/>
            </p:cNvSpPr>
            <p:nvPr/>
          </p:nvSpPr>
          <p:spPr bwMode="auto">
            <a:xfrm>
              <a:off x="4631" y="1156"/>
              <a:ext cx="985" cy="238"/>
            </a:xfrm>
            <a:prstGeom prst="rect">
              <a:avLst/>
            </a:prstGeom>
            <a:solidFill>
              <a:srgbClr val="00CC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21580" name="Freeform 36"/>
            <p:cNvSpPr>
              <a:spLocks/>
            </p:cNvSpPr>
            <p:nvPr/>
          </p:nvSpPr>
          <p:spPr bwMode="auto">
            <a:xfrm>
              <a:off x="3120" y="720"/>
              <a:ext cx="2001" cy="411"/>
            </a:xfrm>
            <a:custGeom>
              <a:avLst/>
              <a:gdLst>
                <a:gd name="T0" fmla="*/ 0 w 1824"/>
                <a:gd name="T1" fmla="*/ 0 h 288"/>
                <a:gd name="T2" fmla="*/ 2001 w 1824"/>
                <a:gd name="T3" fmla="*/ 0 h 288"/>
                <a:gd name="T4" fmla="*/ 2001 w 1824"/>
                <a:gd name="T5" fmla="*/ 411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81" name="Text Box 37"/>
            <p:cNvSpPr txBox="1">
              <a:spLocks noChangeArrowheads="1"/>
            </p:cNvSpPr>
            <p:nvPr/>
          </p:nvSpPr>
          <p:spPr bwMode="auto">
            <a:xfrm>
              <a:off x="4112" y="1408"/>
              <a:ext cx="1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Physical Address</a:t>
              </a:r>
            </a:p>
          </p:txBody>
        </p:sp>
      </p:grpSp>
      <p:grpSp>
        <p:nvGrpSpPr>
          <p:cNvPr id="704630" name="Group 118"/>
          <p:cNvGrpSpPr>
            <a:grpSpLocks/>
          </p:cNvGrpSpPr>
          <p:nvPr/>
        </p:nvGrpSpPr>
        <p:grpSpPr bwMode="auto">
          <a:xfrm>
            <a:off x="76200" y="2157412"/>
            <a:ext cx="4938713" cy="704850"/>
            <a:chOff x="48" y="1440"/>
            <a:chExt cx="3111" cy="444"/>
          </a:xfrm>
        </p:grpSpPr>
        <p:sp>
          <p:nvSpPr>
            <p:cNvPr id="21573" name="Text Box 9"/>
            <p:cNvSpPr txBox="1">
              <a:spLocks noChangeArrowheads="1"/>
            </p:cNvSpPr>
            <p:nvPr/>
          </p:nvSpPr>
          <p:spPr bwMode="auto">
            <a:xfrm>
              <a:off x="48" y="1440"/>
              <a:ext cx="686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Virtual </a:t>
              </a:r>
            </a:p>
            <a:p>
              <a:pPr>
                <a:spcBef>
                  <a:spcPct val="0"/>
                </a:spcBef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Address:</a:t>
              </a:r>
            </a:p>
          </p:txBody>
        </p:sp>
        <p:grpSp>
          <p:nvGrpSpPr>
            <p:cNvPr id="21574" name="Group 93"/>
            <p:cNvGrpSpPr>
              <a:grpSpLocks/>
            </p:cNvGrpSpPr>
            <p:nvPr/>
          </p:nvGrpSpPr>
          <p:grpSpPr bwMode="auto">
            <a:xfrm>
              <a:off x="912" y="1490"/>
              <a:ext cx="2247" cy="238"/>
              <a:chOff x="1625" y="528"/>
              <a:chExt cx="2247" cy="238"/>
            </a:xfrm>
          </p:grpSpPr>
          <p:sp>
            <p:nvSpPr>
              <p:cNvPr id="21575" name="Rectangle 7"/>
              <p:cNvSpPr>
                <a:spLocks noChangeArrowheads="1"/>
              </p:cNvSpPr>
              <p:nvPr/>
            </p:nvSpPr>
            <p:spPr bwMode="auto">
              <a:xfrm>
                <a:off x="2887" y="528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21576" name="Rectangle 8"/>
              <p:cNvSpPr>
                <a:spLocks noChangeArrowheads="1"/>
              </p:cNvSpPr>
              <p:nvPr/>
            </p:nvSpPr>
            <p:spPr bwMode="auto">
              <a:xfrm>
                <a:off x="2256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  <p:sp>
            <p:nvSpPr>
              <p:cNvPr id="21577" name="Rectangle 46"/>
              <p:cNvSpPr>
                <a:spLocks noChangeArrowheads="1"/>
              </p:cNvSpPr>
              <p:nvPr/>
            </p:nvSpPr>
            <p:spPr bwMode="auto">
              <a:xfrm>
                <a:off x="1625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Seg #</a:t>
                </a:r>
              </a:p>
            </p:txBody>
          </p:sp>
        </p:grpSp>
      </p:grpSp>
      <p:grpSp>
        <p:nvGrpSpPr>
          <p:cNvPr id="704618" name="Group 106"/>
          <p:cNvGrpSpPr>
            <a:grpSpLocks/>
          </p:cNvGrpSpPr>
          <p:nvPr/>
        </p:nvGrpSpPr>
        <p:grpSpPr bwMode="auto">
          <a:xfrm>
            <a:off x="1295400" y="3224212"/>
            <a:ext cx="1895475" cy="2073275"/>
            <a:chOff x="768" y="1200"/>
            <a:chExt cx="1194" cy="1306"/>
          </a:xfrm>
        </p:grpSpPr>
        <p:grpSp>
          <p:nvGrpSpPr>
            <p:cNvPr id="21540" name="Group 49"/>
            <p:cNvGrpSpPr>
              <a:grpSpLocks/>
            </p:cNvGrpSpPr>
            <p:nvPr/>
          </p:nvGrpSpPr>
          <p:grpSpPr bwMode="auto">
            <a:xfrm>
              <a:off x="768" y="1200"/>
              <a:ext cx="1018" cy="163"/>
              <a:chOff x="2352" y="960"/>
              <a:chExt cx="1392" cy="288"/>
            </a:xfrm>
          </p:grpSpPr>
          <p:sp>
            <p:nvSpPr>
              <p:cNvPr id="21571" name="Rectangle 50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Base0</a:t>
                </a:r>
              </a:p>
            </p:txBody>
          </p:sp>
          <p:sp>
            <p:nvSpPr>
              <p:cNvPr id="21572" name="Rectangle 51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Limit0</a:t>
                </a:r>
              </a:p>
            </p:txBody>
          </p:sp>
        </p:grpSp>
        <p:sp>
          <p:nvSpPr>
            <p:cNvPr id="21541" name="Rectangle 52"/>
            <p:cNvSpPr>
              <a:spLocks noChangeArrowheads="1"/>
            </p:cNvSpPr>
            <p:nvPr/>
          </p:nvSpPr>
          <p:spPr bwMode="auto">
            <a:xfrm>
              <a:off x="1786" y="120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21542" name="Group 54"/>
            <p:cNvGrpSpPr>
              <a:grpSpLocks/>
            </p:cNvGrpSpPr>
            <p:nvPr/>
          </p:nvGrpSpPr>
          <p:grpSpPr bwMode="auto">
            <a:xfrm>
              <a:off x="768" y="1363"/>
              <a:ext cx="1018" cy="164"/>
              <a:chOff x="2352" y="960"/>
              <a:chExt cx="1392" cy="288"/>
            </a:xfrm>
          </p:grpSpPr>
          <p:sp>
            <p:nvSpPr>
              <p:cNvPr id="21569" name="Rectangle 5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Base1</a:t>
                </a:r>
              </a:p>
            </p:txBody>
          </p:sp>
          <p:sp>
            <p:nvSpPr>
              <p:cNvPr id="21570" name="Rectangle 5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Limit1</a:t>
                </a:r>
              </a:p>
            </p:txBody>
          </p:sp>
        </p:grpSp>
        <p:sp>
          <p:nvSpPr>
            <p:cNvPr id="21543" name="Rectangle 57"/>
            <p:cNvSpPr>
              <a:spLocks noChangeArrowheads="1"/>
            </p:cNvSpPr>
            <p:nvPr/>
          </p:nvSpPr>
          <p:spPr bwMode="auto">
            <a:xfrm>
              <a:off x="1786" y="1363"/>
              <a:ext cx="176" cy="164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21544" name="Group 99"/>
            <p:cNvGrpSpPr>
              <a:grpSpLocks/>
            </p:cNvGrpSpPr>
            <p:nvPr/>
          </p:nvGrpSpPr>
          <p:grpSpPr bwMode="auto">
            <a:xfrm>
              <a:off x="768" y="1527"/>
              <a:ext cx="1194" cy="163"/>
              <a:chOff x="768" y="1527"/>
              <a:chExt cx="1194" cy="163"/>
            </a:xfrm>
          </p:grpSpPr>
          <p:grpSp>
            <p:nvGrpSpPr>
              <p:cNvPr id="21565" name="Group 59"/>
              <p:cNvGrpSpPr>
                <a:grpSpLocks/>
              </p:cNvGrpSpPr>
              <p:nvPr/>
            </p:nvGrpSpPr>
            <p:grpSpPr bwMode="auto">
              <a:xfrm>
                <a:off x="768" y="1527"/>
                <a:ext cx="1018" cy="163"/>
                <a:chOff x="2352" y="960"/>
                <a:chExt cx="1392" cy="288"/>
              </a:xfrm>
            </p:grpSpPr>
            <p:sp>
              <p:nvSpPr>
                <p:cNvPr id="21567" name="Rectangle 60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21568" name="Rectangle 61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21566" name="Rectangle 62"/>
              <p:cNvSpPr>
                <a:spLocks noChangeArrowheads="1"/>
              </p:cNvSpPr>
              <p:nvPr/>
            </p:nvSpPr>
            <p:spPr bwMode="auto">
              <a:xfrm>
                <a:off x="1786" y="1527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21545" name="Group 64"/>
            <p:cNvGrpSpPr>
              <a:grpSpLocks/>
            </p:cNvGrpSpPr>
            <p:nvPr/>
          </p:nvGrpSpPr>
          <p:grpSpPr bwMode="auto">
            <a:xfrm>
              <a:off x="768" y="1690"/>
              <a:ext cx="1018" cy="163"/>
              <a:chOff x="2352" y="960"/>
              <a:chExt cx="1392" cy="288"/>
            </a:xfrm>
          </p:grpSpPr>
          <p:sp>
            <p:nvSpPr>
              <p:cNvPr id="21563" name="Rectangle 6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Base3</a:t>
                </a:r>
              </a:p>
            </p:txBody>
          </p:sp>
          <p:sp>
            <p:nvSpPr>
              <p:cNvPr id="21564" name="Rectangle 6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Limit3</a:t>
                </a:r>
              </a:p>
            </p:txBody>
          </p:sp>
        </p:grpSp>
        <p:sp>
          <p:nvSpPr>
            <p:cNvPr id="21546" name="Rectangle 67"/>
            <p:cNvSpPr>
              <a:spLocks noChangeArrowheads="1"/>
            </p:cNvSpPr>
            <p:nvPr/>
          </p:nvSpPr>
          <p:spPr bwMode="auto">
            <a:xfrm>
              <a:off x="1786" y="169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21547" name="Group 69"/>
            <p:cNvGrpSpPr>
              <a:grpSpLocks/>
            </p:cNvGrpSpPr>
            <p:nvPr/>
          </p:nvGrpSpPr>
          <p:grpSpPr bwMode="auto">
            <a:xfrm>
              <a:off x="768" y="1853"/>
              <a:ext cx="1018" cy="163"/>
              <a:chOff x="2352" y="960"/>
              <a:chExt cx="1392" cy="288"/>
            </a:xfrm>
          </p:grpSpPr>
          <p:sp>
            <p:nvSpPr>
              <p:cNvPr id="21561" name="Rectangle 70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Base4</a:t>
                </a:r>
              </a:p>
            </p:txBody>
          </p:sp>
          <p:sp>
            <p:nvSpPr>
              <p:cNvPr id="21562" name="Rectangle 71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Limit4</a:t>
                </a:r>
              </a:p>
            </p:txBody>
          </p:sp>
        </p:grpSp>
        <p:sp>
          <p:nvSpPr>
            <p:cNvPr id="21548" name="Rectangle 72"/>
            <p:cNvSpPr>
              <a:spLocks noChangeArrowheads="1"/>
            </p:cNvSpPr>
            <p:nvPr/>
          </p:nvSpPr>
          <p:spPr bwMode="auto">
            <a:xfrm>
              <a:off x="1786" y="1853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21549" name="Group 74"/>
            <p:cNvGrpSpPr>
              <a:grpSpLocks/>
            </p:cNvGrpSpPr>
            <p:nvPr/>
          </p:nvGrpSpPr>
          <p:grpSpPr bwMode="auto">
            <a:xfrm>
              <a:off x="768" y="2016"/>
              <a:ext cx="1018" cy="164"/>
              <a:chOff x="2352" y="960"/>
              <a:chExt cx="1392" cy="288"/>
            </a:xfrm>
          </p:grpSpPr>
          <p:sp>
            <p:nvSpPr>
              <p:cNvPr id="21559" name="Rectangle 7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Base5</a:t>
                </a:r>
              </a:p>
            </p:txBody>
          </p:sp>
          <p:sp>
            <p:nvSpPr>
              <p:cNvPr id="21560" name="Rectangle 7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Limit5</a:t>
                </a:r>
              </a:p>
            </p:txBody>
          </p:sp>
        </p:grpSp>
        <p:sp>
          <p:nvSpPr>
            <p:cNvPr id="21550" name="Rectangle 77"/>
            <p:cNvSpPr>
              <a:spLocks noChangeArrowheads="1"/>
            </p:cNvSpPr>
            <p:nvPr/>
          </p:nvSpPr>
          <p:spPr bwMode="auto">
            <a:xfrm>
              <a:off x="1786" y="2016"/>
              <a:ext cx="176" cy="164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21551" name="Group 79"/>
            <p:cNvGrpSpPr>
              <a:grpSpLocks/>
            </p:cNvGrpSpPr>
            <p:nvPr/>
          </p:nvGrpSpPr>
          <p:grpSpPr bwMode="auto">
            <a:xfrm>
              <a:off x="768" y="2180"/>
              <a:ext cx="1018" cy="163"/>
              <a:chOff x="2352" y="960"/>
              <a:chExt cx="1392" cy="288"/>
            </a:xfrm>
          </p:grpSpPr>
          <p:sp>
            <p:nvSpPr>
              <p:cNvPr id="21557" name="Rectangle 80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Base6</a:t>
                </a:r>
              </a:p>
            </p:txBody>
          </p:sp>
          <p:sp>
            <p:nvSpPr>
              <p:cNvPr id="21558" name="Rectangle 81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Limit6</a:t>
                </a:r>
              </a:p>
            </p:txBody>
          </p:sp>
        </p:grpSp>
        <p:sp>
          <p:nvSpPr>
            <p:cNvPr id="21552" name="Rectangle 82"/>
            <p:cNvSpPr>
              <a:spLocks noChangeArrowheads="1"/>
            </p:cNvSpPr>
            <p:nvPr/>
          </p:nvSpPr>
          <p:spPr bwMode="auto">
            <a:xfrm>
              <a:off x="1786" y="218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21553" name="Group 84"/>
            <p:cNvGrpSpPr>
              <a:grpSpLocks/>
            </p:cNvGrpSpPr>
            <p:nvPr/>
          </p:nvGrpSpPr>
          <p:grpSpPr bwMode="auto">
            <a:xfrm>
              <a:off x="768" y="2343"/>
              <a:ext cx="1018" cy="163"/>
              <a:chOff x="2352" y="960"/>
              <a:chExt cx="1392" cy="288"/>
            </a:xfrm>
          </p:grpSpPr>
          <p:sp>
            <p:nvSpPr>
              <p:cNvPr id="21555" name="Rectangle 8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Base7</a:t>
                </a:r>
              </a:p>
            </p:txBody>
          </p:sp>
          <p:sp>
            <p:nvSpPr>
              <p:cNvPr id="21556" name="Rectangle 8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Limit7</a:t>
                </a:r>
              </a:p>
            </p:txBody>
          </p:sp>
        </p:grpSp>
        <p:sp>
          <p:nvSpPr>
            <p:cNvPr id="21554" name="Rectangle 87"/>
            <p:cNvSpPr>
              <a:spLocks noChangeArrowheads="1"/>
            </p:cNvSpPr>
            <p:nvPr/>
          </p:nvSpPr>
          <p:spPr bwMode="auto">
            <a:xfrm>
              <a:off x="1786" y="2343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sp>
        <p:nvSpPr>
          <p:cNvPr id="704606" name="Line 94"/>
          <p:cNvSpPr>
            <a:spLocks noChangeShapeType="1"/>
          </p:cNvSpPr>
          <p:nvPr/>
        </p:nvSpPr>
        <p:spPr bwMode="auto">
          <a:xfrm>
            <a:off x="2895600" y="2614612"/>
            <a:ext cx="1066800" cy="990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4608" name="Freeform 96"/>
          <p:cNvSpPr>
            <a:spLocks/>
          </p:cNvSpPr>
          <p:nvPr/>
        </p:nvSpPr>
        <p:spPr bwMode="auto">
          <a:xfrm>
            <a:off x="685800" y="2614612"/>
            <a:ext cx="1219200" cy="1219200"/>
          </a:xfrm>
          <a:custGeom>
            <a:avLst/>
            <a:gdLst>
              <a:gd name="T0" fmla="*/ 1219200 w 768"/>
              <a:gd name="T1" fmla="*/ 0 h 768"/>
              <a:gd name="T2" fmla="*/ 1219200 w 768"/>
              <a:gd name="T3" fmla="*/ 304800 h 768"/>
              <a:gd name="T4" fmla="*/ 0 w 768"/>
              <a:gd name="T5" fmla="*/ 304800 h 768"/>
              <a:gd name="T6" fmla="*/ 0 w 768"/>
              <a:gd name="T7" fmla="*/ 1219200 h 768"/>
              <a:gd name="T8" fmla="*/ 609600 w 768"/>
              <a:gd name="T9" fmla="*/ 121920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8" h="768">
                <a:moveTo>
                  <a:pt x="768" y="0"/>
                </a:moveTo>
                <a:lnTo>
                  <a:pt x="768" y="192"/>
                </a:lnTo>
                <a:lnTo>
                  <a:pt x="0" y="192"/>
                </a:lnTo>
                <a:lnTo>
                  <a:pt x="0" y="768"/>
                </a:lnTo>
                <a:lnTo>
                  <a:pt x="384" y="768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4612" name="Group 100"/>
          <p:cNvGrpSpPr>
            <a:grpSpLocks/>
          </p:cNvGrpSpPr>
          <p:nvPr/>
        </p:nvGrpSpPr>
        <p:grpSpPr bwMode="auto">
          <a:xfrm>
            <a:off x="1295400" y="3744912"/>
            <a:ext cx="1895475" cy="258763"/>
            <a:chOff x="768" y="1527"/>
            <a:chExt cx="1194" cy="163"/>
          </a:xfrm>
        </p:grpSpPr>
        <p:grpSp>
          <p:nvGrpSpPr>
            <p:cNvPr id="21536" name="Group 101"/>
            <p:cNvGrpSpPr>
              <a:grpSpLocks/>
            </p:cNvGrpSpPr>
            <p:nvPr/>
          </p:nvGrpSpPr>
          <p:grpSpPr bwMode="auto">
            <a:xfrm>
              <a:off x="768" y="1527"/>
              <a:ext cx="1018" cy="163"/>
              <a:chOff x="2352" y="960"/>
              <a:chExt cx="1392" cy="288"/>
            </a:xfrm>
          </p:grpSpPr>
          <p:sp>
            <p:nvSpPr>
              <p:cNvPr id="21538" name="Rectangle 102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21539" name="Rectangle 103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21537" name="Rectangle 104"/>
            <p:cNvSpPr>
              <a:spLocks noChangeArrowheads="1"/>
            </p:cNvSpPr>
            <p:nvPr/>
          </p:nvSpPr>
          <p:spPr bwMode="auto">
            <a:xfrm>
              <a:off x="1786" y="1527"/>
              <a:ext cx="176" cy="16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sp>
        <p:nvSpPr>
          <p:cNvPr id="704601" name="Line 89"/>
          <p:cNvSpPr>
            <a:spLocks noChangeShapeType="1"/>
          </p:cNvSpPr>
          <p:nvPr/>
        </p:nvSpPr>
        <p:spPr bwMode="auto">
          <a:xfrm flipV="1">
            <a:off x="1905000" y="2843212"/>
            <a:ext cx="2057400" cy="990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4628" name="Group 116"/>
          <p:cNvGrpSpPr>
            <a:grpSpLocks/>
          </p:cNvGrpSpPr>
          <p:nvPr/>
        </p:nvGrpSpPr>
        <p:grpSpPr bwMode="auto">
          <a:xfrm>
            <a:off x="2667002" y="3300412"/>
            <a:ext cx="2590801" cy="2262188"/>
            <a:chOff x="1632" y="1248"/>
            <a:chExt cx="1632" cy="1425"/>
          </a:xfrm>
        </p:grpSpPr>
        <p:grpSp>
          <p:nvGrpSpPr>
            <p:cNvPr id="21528" name="Group 115"/>
            <p:cNvGrpSpPr>
              <a:grpSpLocks/>
            </p:cNvGrpSpPr>
            <p:nvPr/>
          </p:nvGrpSpPr>
          <p:grpSpPr bwMode="auto">
            <a:xfrm>
              <a:off x="2064" y="2287"/>
              <a:ext cx="1200" cy="386"/>
              <a:chOff x="2064" y="2170"/>
              <a:chExt cx="1200" cy="386"/>
            </a:xfrm>
          </p:grpSpPr>
          <p:sp>
            <p:nvSpPr>
              <p:cNvPr id="21533" name="Text Box 11"/>
              <p:cNvSpPr txBox="1">
                <a:spLocks noChangeArrowheads="1"/>
              </p:cNvSpPr>
              <p:nvPr/>
            </p:nvSpPr>
            <p:spPr bwMode="auto">
              <a:xfrm>
                <a:off x="2628" y="2170"/>
                <a:ext cx="636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Access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Error</a:t>
                </a:r>
              </a:p>
            </p:txBody>
          </p:sp>
          <p:sp>
            <p:nvSpPr>
              <p:cNvPr id="21534" name="Oval 12"/>
              <p:cNvSpPr>
                <a:spLocks noChangeArrowheads="1"/>
              </p:cNvSpPr>
              <p:nvPr/>
            </p:nvSpPr>
            <p:spPr bwMode="auto">
              <a:xfrm>
                <a:off x="2064" y="2208"/>
                <a:ext cx="317" cy="269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4000" b="0">
                    <a:latin typeface="Gill Sans" charset="0"/>
                    <a:ea typeface="Gill Sans" charset="0"/>
                    <a:cs typeface="Gill Sans" charset="0"/>
                  </a:rPr>
                  <a:t>&gt;</a:t>
                </a:r>
              </a:p>
            </p:txBody>
          </p:sp>
          <p:sp>
            <p:nvSpPr>
              <p:cNvPr id="21535" name="Line 14"/>
              <p:cNvSpPr>
                <a:spLocks noChangeShapeType="1"/>
              </p:cNvSpPr>
              <p:nvPr/>
            </p:nvSpPr>
            <p:spPr bwMode="auto">
              <a:xfrm>
                <a:off x="2400" y="235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1529" name="Line 95"/>
            <p:cNvSpPr>
              <a:spLocks noChangeShapeType="1"/>
            </p:cNvSpPr>
            <p:nvPr/>
          </p:nvSpPr>
          <p:spPr bwMode="auto">
            <a:xfrm>
              <a:off x="2256" y="1248"/>
              <a:ext cx="0" cy="105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1530" name="Group 105"/>
            <p:cNvGrpSpPr>
              <a:grpSpLocks/>
            </p:cNvGrpSpPr>
            <p:nvPr/>
          </p:nvGrpSpPr>
          <p:grpSpPr bwMode="auto">
            <a:xfrm>
              <a:off x="1632" y="1584"/>
              <a:ext cx="480" cy="768"/>
              <a:chOff x="1632" y="1584"/>
              <a:chExt cx="480" cy="672"/>
            </a:xfrm>
          </p:grpSpPr>
          <p:sp>
            <p:nvSpPr>
              <p:cNvPr id="21531" name="Line 90"/>
              <p:cNvSpPr>
                <a:spLocks noChangeShapeType="1"/>
              </p:cNvSpPr>
              <p:nvPr/>
            </p:nvSpPr>
            <p:spPr bwMode="auto">
              <a:xfrm>
                <a:off x="1632" y="1584"/>
                <a:ext cx="480" cy="672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532" name="Line 92"/>
              <p:cNvSpPr>
                <a:spLocks noChangeShapeType="1"/>
              </p:cNvSpPr>
              <p:nvPr/>
            </p:nvSpPr>
            <p:spPr bwMode="auto">
              <a:xfrm flipH="1">
                <a:off x="1728" y="1632"/>
                <a:ext cx="144" cy="9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704635" name="Group 123"/>
          <p:cNvGrpSpPr>
            <a:grpSpLocks/>
          </p:cNvGrpSpPr>
          <p:nvPr/>
        </p:nvGrpSpPr>
        <p:grpSpPr bwMode="auto">
          <a:xfrm>
            <a:off x="3986213" y="3436937"/>
            <a:ext cx="1858962" cy="300038"/>
            <a:chOff x="2512" y="2104"/>
            <a:chExt cx="1171" cy="189"/>
          </a:xfrm>
        </p:grpSpPr>
        <p:sp>
          <p:nvSpPr>
            <p:cNvPr id="21526" name="Rectangle 124"/>
            <p:cNvSpPr>
              <a:spLocks noChangeArrowheads="1"/>
            </p:cNvSpPr>
            <p:nvPr/>
          </p:nvSpPr>
          <p:spPr bwMode="auto">
            <a:xfrm>
              <a:off x="2512" y="2104"/>
              <a:ext cx="753" cy="189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#2</a:t>
              </a:r>
            </a:p>
          </p:txBody>
        </p:sp>
        <p:sp>
          <p:nvSpPr>
            <p:cNvPr id="21527" name="Rectangle 125"/>
            <p:cNvSpPr>
              <a:spLocks noChangeArrowheads="1"/>
            </p:cNvSpPr>
            <p:nvPr/>
          </p:nvSpPr>
          <p:spPr bwMode="auto">
            <a:xfrm>
              <a:off x="3263" y="2104"/>
              <a:ext cx="420" cy="189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grpSp>
        <p:nvGrpSpPr>
          <p:cNvPr id="704622" name="Group 110"/>
          <p:cNvGrpSpPr>
            <a:grpSpLocks/>
          </p:cNvGrpSpPr>
          <p:nvPr/>
        </p:nvGrpSpPr>
        <p:grpSpPr bwMode="auto">
          <a:xfrm>
            <a:off x="5105400" y="3154362"/>
            <a:ext cx="2360613" cy="377825"/>
            <a:chOff x="3168" y="1156"/>
            <a:chExt cx="1487" cy="238"/>
          </a:xfrm>
        </p:grpSpPr>
        <p:sp>
          <p:nvSpPr>
            <p:cNvPr id="21524" name="Rectangle 109"/>
            <p:cNvSpPr>
              <a:spLocks noChangeArrowheads="1"/>
            </p:cNvSpPr>
            <p:nvPr/>
          </p:nvSpPr>
          <p:spPr bwMode="auto">
            <a:xfrm>
              <a:off x="4025" y="1156"/>
              <a:ext cx="630" cy="238"/>
            </a:xfrm>
            <a:prstGeom prst="rect">
              <a:avLst/>
            </a:pr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Page #</a:t>
              </a:r>
            </a:p>
          </p:txBody>
        </p:sp>
        <p:sp>
          <p:nvSpPr>
            <p:cNvPr id="21525" name="Line 40"/>
            <p:cNvSpPr>
              <a:spLocks noChangeShapeType="1"/>
            </p:cNvSpPr>
            <p:nvPr/>
          </p:nvSpPr>
          <p:spPr bwMode="auto">
            <a:xfrm flipV="1">
              <a:off x="3168" y="1292"/>
              <a:ext cx="827" cy="9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04626" name="Group 114"/>
          <p:cNvGrpSpPr>
            <a:grpSpLocks/>
          </p:cNvGrpSpPr>
          <p:nvPr/>
        </p:nvGrpSpPr>
        <p:grpSpPr bwMode="auto">
          <a:xfrm>
            <a:off x="5791200" y="3605212"/>
            <a:ext cx="2895600" cy="1930400"/>
            <a:chOff x="3600" y="1440"/>
            <a:chExt cx="1824" cy="1216"/>
          </a:xfrm>
        </p:grpSpPr>
        <p:sp>
          <p:nvSpPr>
            <p:cNvPr id="21520" name="AutoShape 42"/>
            <p:cNvSpPr>
              <a:spLocks noChangeArrowheads="1"/>
            </p:cNvSpPr>
            <p:nvPr/>
          </p:nvSpPr>
          <p:spPr bwMode="auto">
            <a:xfrm>
              <a:off x="4080" y="1920"/>
              <a:ext cx="1344" cy="175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Check </a:t>
              </a:r>
              <a:r>
                <a:rPr lang="en-US" altLang="en-US" sz="1800" b="0" dirty="0" smtClean="0">
                  <a:latin typeface="Gill Sans" charset="0"/>
                  <a:ea typeface="Gill Sans" charset="0"/>
                  <a:cs typeface="Gill Sans" charset="0"/>
                </a:rPr>
                <a:t>Permissions</a:t>
              </a:r>
              <a:endParaRPr lang="en-US" altLang="en-US" sz="18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21" name="Line 43"/>
            <p:cNvSpPr>
              <a:spLocks noChangeShapeType="1"/>
            </p:cNvSpPr>
            <p:nvPr/>
          </p:nvSpPr>
          <p:spPr bwMode="auto">
            <a:xfrm>
              <a:off x="3600" y="1440"/>
              <a:ext cx="528" cy="4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22" name="Text Box 44"/>
            <p:cNvSpPr txBox="1">
              <a:spLocks noChangeArrowheads="1"/>
            </p:cNvSpPr>
            <p:nvPr/>
          </p:nvSpPr>
          <p:spPr bwMode="auto">
            <a:xfrm>
              <a:off x="4151" y="2270"/>
              <a:ext cx="636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21523" name="Line 45"/>
            <p:cNvSpPr>
              <a:spLocks noChangeShapeType="1"/>
            </p:cNvSpPr>
            <p:nvPr/>
          </p:nvSpPr>
          <p:spPr bwMode="auto">
            <a:xfrm>
              <a:off x="4485" y="2095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004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0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0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0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0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0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09" grpId="0" build="p"/>
      <p:bldP spid="704606" grpId="0" animBg="1"/>
      <p:bldP spid="704608" grpId="0" animBg="1"/>
      <p:bldP spid="70460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ko-KR" dirty="0" smtClean="0"/>
              <a:t>What about Sharing (Complete Segment)?</a:t>
            </a:r>
          </a:p>
        </p:txBody>
      </p:sp>
      <p:grpSp>
        <p:nvGrpSpPr>
          <p:cNvPr id="707612" name="Group 28"/>
          <p:cNvGrpSpPr>
            <a:grpSpLocks/>
          </p:cNvGrpSpPr>
          <p:nvPr/>
        </p:nvGrpSpPr>
        <p:grpSpPr bwMode="auto">
          <a:xfrm>
            <a:off x="457200" y="746125"/>
            <a:ext cx="5068888" cy="396875"/>
            <a:chOff x="-34" y="1478"/>
            <a:chExt cx="3193" cy="250"/>
          </a:xfrm>
        </p:grpSpPr>
        <p:sp>
          <p:nvSpPr>
            <p:cNvPr id="22638" name="Text Box 29"/>
            <p:cNvSpPr txBox="1">
              <a:spLocks noChangeArrowheads="1"/>
            </p:cNvSpPr>
            <p:nvPr/>
          </p:nvSpPr>
          <p:spPr bwMode="auto">
            <a:xfrm>
              <a:off x="-34" y="1478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0" dirty="0" smtClean="0">
                  <a:latin typeface="Gill Sans" charset="0"/>
                  <a:ea typeface="Gill Sans" charset="0"/>
                  <a:cs typeface="Gill Sans" charset="0"/>
                </a:rPr>
                <a:t>Process A:</a:t>
              </a:r>
              <a:endParaRPr lang="en-US" alt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2639" name="Group 30"/>
            <p:cNvGrpSpPr>
              <a:grpSpLocks/>
            </p:cNvGrpSpPr>
            <p:nvPr/>
          </p:nvGrpSpPr>
          <p:grpSpPr bwMode="auto">
            <a:xfrm>
              <a:off x="912" y="1490"/>
              <a:ext cx="2247" cy="238"/>
              <a:chOff x="1625" y="528"/>
              <a:chExt cx="2247" cy="238"/>
            </a:xfrm>
          </p:grpSpPr>
          <p:sp>
            <p:nvSpPr>
              <p:cNvPr id="22640" name="Rectangle 31"/>
              <p:cNvSpPr>
                <a:spLocks noChangeArrowheads="1"/>
              </p:cNvSpPr>
              <p:nvPr/>
            </p:nvSpPr>
            <p:spPr bwMode="auto">
              <a:xfrm>
                <a:off x="2887" y="528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22641" name="Rectangle 32"/>
              <p:cNvSpPr>
                <a:spLocks noChangeArrowheads="1"/>
              </p:cNvSpPr>
              <p:nvPr/>
            </p:nvSpPr>
            <p:spPr bwMode="auto">
              <a:xfrm>
                <a:off x="2256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  <p:sp>
            <p:nvSpPr>
              <p:cNvPr id="22642" name="Rectangle 33"/>
              <p:cNvSpPr>
                <a:spLocks noChangeArrowheads="1"/>
              </p:cNvSpPr>
              <p:nvPr/>
            </p:nvSpPr>
            <p:spPr bwMode="auto">
              <a:xfrm>
                <a:off x="1625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Seg #</a:t>
                </a:r>
              </a:p>
            </p:txBody>
          </p:sp>
        </p:grpSp>
      </p:grpSp>
      <p:sp>
        <p:nvSpPr>
          <p:cNvPr id="707653" name="Freeform 69"/>
          <p:cNvSpPr>
            <a:spLocks/>
          </p:cNvSpPr>
          <p:nvPr/>
        </p:nvSpPr>
        <p:spPr bwMode="auto">
          <a:xfrm>
            <a:off x="1196975" y="1143000"/>
            <a:ext cx="1219200" cy="1219200"/>
          </a:xfrm>
          <a:custGeom>
            <a:avLst/>
            <a:gdLst>
              <a:gd name="T0" fmla="*/ 1219200 w 768"/>
              <a:gd name="T1" fmla="*/ 0 h 768"/>
              <a:gd name="T2" fmla="*/ 1219200 w 768"/>
              <a:gd name="T3" fmla="*/ 304800 h 768"/>
              <a:gd name="T4" fmla="*/ 0 w 768"/>
              <a:gd name="T5" fmla="*/ 304800 h 768"/>
              <a:gd name="T6" fmla="*/ 0 w 768"/>
              <a:gd name="T7" fmla="*/ 1219200 h 768"/>
              <a:gd name="T8" fmla="*/ 609600 w 768"/>
              <a:gd name="T9" fmla="*/ 121920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8" h="768">
                <a:moveTo>
                  <a:pt x="768" y="0"/>
                </a:moveTo>
                <a:lnTo>
                  <a:pt x="768" y="192"/>
                </a:lnTo>
                <a:lnTo>
                  <a:pt x="0" y="192"/>
                </a:lnTo>
                <a:lnTo>
                  <a:pt x="0" y="768"/>
                </a:lnTo>
                <a:lnTo>
                  <a:pt x="384" y="768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7805" name="Group 221"/>
          <p:cNvGrpSpPr>
            <a:grpSpLocks/>
          </p:cNvGrpSpPr>
          <p:nvPr/>
        </p:nvGrpSpPr>
        <p:grpSpPr bwMode="auto">
          <a:xfrm>
            <a:off x="1806575" y="1752600"/>
            <a:ext cx="1895475" cy="2073275"/>
            <a:chOff x="768" y="1248"/>
            <a:chExt cx="1194" cy="1306"/>
          </a:xfrm>
        </p:grpSpPr>
        <p:grpSp>
          <p:nvGrpSpPr>
            <p:cNvPr id="22599" name="Group 34"/>
            <p:cNvGrpSpPr>
              <a:grpSpLocks/>
            </p:cNvGrpSpPr>
            <p:nvPr/>
          </p:nvGrpSpPr>
          <p:grpSpPr bwMode="auto">
            <a:xfrm>
              <a:off x="768" y="1248"/>
              <a:ext cx="1194" cy="1306"/>
              <a:chOff x="768" y="1200"/>
              <a:chExt cx="1194" cy="1306"/>
            </a:xfrm>
          </p:grpSpPr>
          <p:grpSp>
            <p:nvGrpSpPr>
              <p:cNvPr id="22605" name="Group 35"/>
              <p:cNvGrpSpPr>
                <a:grpSpLocks/>
              </p:cNvGrpSpPr>
              <p:nvPr/>
            </p:nvGrpSpPr>
            <p:grpSpPr bwMode="auto">
              <a:xfrm>
                <a:off x="768" y="1200"/>
                <a:ext cx="1018" cy="163"/>
                <a:chOff x="2352" y="960"/>
                <a:chExt cx="1392" cy="288"/>
              </a:xfrm>
            </p:grpSpPr>
            <p:sp>
              <p:nvSpPr>
                <p:cNvPr id="22636" name="Rectangle 3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22637" name="Rectangle 3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22606" name="Rectangle 38"/>
              <p:cNvSpPr>
                <a:spLocks noChangeArrowheads="1"/>
              </p:cNvSpPr>
              <p:nvPr/>
            </p:nvSpPr>
            <p:spPr bwMode="auto">
              <a:xfrm>
                <a:off x="1786" y="1200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607" name="Group 39"/>
              <p:cNvGrpSpPr>
                <a:grpSpLocks/>
              </p:cNvGrpSpPr>
              <p:nvPr/>
            </p:nvGrpSpPr>
            <p:grpSpPr bwMode="auto">
              <a:xfrm>
                <a:off x="768" y="1363"/>
                <a:ext cx="1018" cy="164"/>
                <a:chOff x="2352" y="960"/>
                <a:chExt cx="1392" cy="288"/>
              </a:xfrm>
            </p:grpSpPr>
            <p:sp>
              <p:nvSpPr>
                <p:cNvPr id="22634" name="Rectangle 40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22635" name="Rectangle 41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22608" name="Rectangle 42"/>
              <p:cNvSpPr>
                <a:spLocks noChangeArrowheads="1"/>
              </p:cNvSpPr>
              <p:nvPr/>
            </p:nvSpPr>
            <p:spPr bwMode="auto">
              <a:xfrm>
                <a:off x="1786" y="1363"/>
                <a:ext cx="176" cy="164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609" name="Group 43"/>
              <p:cNvGrpSpPr>
                <a:grpSpLocks/>
              </p:cNvGrpSpPr>
              <p:nvPr/>
            </p:nvGrpSpPr>
            <p:grpSpPr bwMode="auto">
              <a:xfrm>
                <a:off x="768" y="1527"/>
                <a:ext cx="1194" cy="163"/>
                <a:chOff x="768" y="1527"/>
                <a:chExt cx="1194" cy="163"/>
              </a:xfrm>
            </p:grpSpPr>
            <p:grpSp>
              <p:nvGrpSpPr>
                <p:cNvPr id="22630" name="Group 44"/>
                <p:cNvGrpSpPr>
                  <a:grpSpLocks/>
                </p:cNvGrpSpPr>
                <p:nvPr/>
              </p:nvGrpSpPr>
              <p:grpSpPr bwMode="auto">
                <a:xfrm>
                  <a:off x="768" y="1527"/>
                  <a:ext cx="1018" cy="163"/>
                  <a:chOff x="2352" y="960"/>
                  <a:chExt cx="1392" cy="288"/>
                </a:xfrm>
              </p:grpSpPr>
              <p:sp>
                <p:nvSpPr>
                  <p:cNvPr id="22632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960"/>
                    <a:ext cx="672" cy="288"/>
                  </a:xfrm>
                  <a:prstGeom prst="rect">
                    <a:avLst/>
                  </a:prstGeom>
                  <a:solidFill>
                    <a:srgbClr val="99FFCC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 b="0">
                        <a:latin typeface="Gill Sans" charset="0"/>
                        <a:ea typeface="Gill Sans" charset="0"/>
                        <a:cs typeface="Gill Sans" charset="0"/>
                      </a:rPr>
                      <a:t>Base2</a:t>
                    </a:r>
                  </a:p>
                </p:txBody>
              </p:sp>
              <p:sp>
                <p:nvSpPr>
                  <p:cNvPr id="22633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960"/>
                    <a:ext cx="720" cy="288"/>
                  </a:xfrm>
                  <a:prstGeom prst="rect">
                    <a:avLst/>
                  </a:prstGeom>
                  <a:solidFill>
                    <a:srgbClr val="99FFCC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 b="0">
                        <a:latin typeface="Gill Sans" charset="0"/>
                        <a:ea typeface="Gill Sans" charset="0"/>
                        <a:cs typeface="Gill Sans" charset="0"/>
                      </a:rPr>
                      <a:t>Limit2</a:t>
                    </a:r>
                  </a:p>
                </p:txBody>
              </p:sp>
            </p:grpSp>
            <p:sp>
              <p:nvSpPr>
                <p:cNvPr id="22631" name="Rectangle 47"/>
                <p:cNvSpPr>
                  <a:spLocks noChangeArrowheads="1"/>
                </p:cNvSpPr>
                <p:nvPr/>
              </p:nvSpPr>
              <p:spPr bwMode="auto">
                <a:xfrm>
                  <a:off x="1786" y="1527"/>
                  <a:ext cx="176" cy="163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V</a:t>
                  </a:r>
                </a:p>
              </p:txBody>
            </p:sp>
          </p:grpSp>
          <p:grpSp>
            <p:nvGrpSpPr>
              <p:cNvPr id="22610" name="Group 48"/>
              <p:cNvGrpSpPr>
                <a:grpSpLocks/>
              </p:cNvGrpSpPr>
              <p:nvPr/>
            </p:nvGrpSpPr>
            <p:grpSpPr bwMode="auto">
              <a:xfrm>
                <a:off x="768" y="1690"/>
                <a:ext cx="1018" cy="163"/>
                <a:chOff x="2352" y="960"/>
                <a:chExt cx="1392" cy="288"/>
              </a:xfrm>
            </p:grpSpPr>
            <p:sp>
              <p:nvSpPr>
                <p:cNvPr id="22628" name="Rectangle 49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22629" name="Rectangle 5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22611" name="Rectangle 51"/>
              <p:cNvSpPr>
                <a:spLocks noChangeArrowheads="1"/>
              </p:cNvSpPr>
              <p:nvPr/>
            </p:nvSpPr>
            <p:spPr bwMode="auto">
              <a:xfrm>
                <a:off x="1786" y="1690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612" name="Group 52"/>
              <p:cNvGrpSpPr>
                <a:grpSpLocks/>
              </p:cNvGrpSpPr>
              <p:nvPr/>
            </p:nvGrpSpPr>
            <p:grpSpPr bwMode="auto">
              <a:xfrm>
                <a:off x="768" y="1853"/>
                <a:ext cx="1018" cy="163"/>
                <a:chOff x="2352" y="960"/>
                <a:chExt cx="1392" cy="288"/>
              </a:xfrm>
            </p:grpSpPr>
            <p:sp>
              <p:nvSpPr>
                <p:cNvPr id="22626" name="Rectangle 53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22627" name="Rectangle 54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22613" name="Rectangle 55"/>
              <p:cNvSpPr>
                <a:spLocks noChangeArrowheads="1"/>
              </p:cNvSpPr>
              <p:nvPr/>
            </p:nvSpPr>
            <p:spPr bwMode="auto">
              <a:xfrm>
                <a:off x="1786" y="1853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614" name="Group 56"/>
              <p:cNvGrpSpPr>
                <a:grpSpLocks/>
              </p:cNvGrpSpPr>
              <p:nvPr/>
            </p:nvGrpSpPr>
            <p:grpSpPr bwMode="auto">
              <a:xfrm>
                <a:off x="768" y="2016"/>
                <a:ext cx="1018" cy="164"/>
                <a:chOff x="2352" y="960"/>
                <a:chExt cx="1392" cy="288"/>
              </a:xfrm>
            </p:grpSpPr>
            <p:sp>
              <p:nvSpPr>
                <p:cNvPr id="22624" name="Rectangle 57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22625" name="Rectangle 58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22615" name="Rectangle 59"/>
              <p:cNvSpPr>
                <a:spLocks noChangeArrowheads="1"/>
              </p:cNvSpPr>
              <p:nvPr/>
            </p:nvSpPr>
            <p:spPr bwMode="auto">
              <a:xfrm>
                <a:off x="1786" y="2016"/>
                <a:ext cx="176" cy="164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616" name="Group 60"/>
              <p:cNvGrpSpPr>
                <a:grpSpLocks/>
              </p:cNvGrpSpPr>
              <p:nvPr/>
            </p:nvGrpSpPr>
            <p:grpSpPr bwMode="auto">
              <a:xfrm>
                <a:off x="768" y="2180"/>
                <a:ext cx="1018" cy="163"/>
                <a:chOff x="2352" y="960"/>
                <a:chExt cx="1392" cy="288"/>
              </a:xfrm>
            </p:grpSpPr>
            <p:sp>
              <p:nvSpPr>
                <p:cNvPr id="22622" name="Rectangle 6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22623" name="Rectangle 6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22617" name="Rectangle 63"/>
              <p:cNvSpPr>
                <a:spLocks noChangeArrowheads="1"/>
              </p:cNvSpPr>
              <p:nvPr/>
            </p:nvSpPr>
            <p:spPr bwMode="auto">
              <a:xfrm>
                <a:off x="1786" y="2180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618" name="Group 64"/>
              <p:cNvGrpSpPr>
                <a:grpSpLocks/>
              </p:cNvGrpSpPr>
              <p:nvPr/>
            </p:nvGrpSpPr>
            <p:grpSpPr bwMode="auto">
              <a:xfrm>
                <a:off x="768" y="2343"/>
                <a:ext cx="1018" cy="163"/>
                <a:chOff x="2352" y="960"/>
                <a:chExt cx="1392" cy="288"/>
              </a:xfrm>
            </p:grpSpPr>
            <p:sp>
              <p:nvSpPr>
                <p:cNvPr id="22620" name="Rectangle 65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22621" name="Rectangle 66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22619" name="Rectangle 67"/>
              <p:cNvSpPr>
                <a:spLocks noChangeArrowheads="1"/>
              </p:cNvSpPr>
              <p:nvPr/>
            </p:nvSpPr>
            <p:spPr bwMode="auto">
              <a:xfrm>
                <a:off x="1786" y="2343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22600" name="Group 70"/>
            <p:cNvGrpSpPr>
              <a:grpSpLocks/>
            </p:cNvGrpSpPr>
            <p:nvPr/>
          </p:nvGrpSpPr>
          <p:grpSpPr bwMode="auto">
            <a:xfrm>
              <a:off x="768" y="1576"/>
              <a:ext cx="1194" cy="163"/>
              <a:chOff x="768" y="1527"/>
              <a:chExt cx="1194" cy="163"/>
            </a:xfrm>
          </p:grpSpPr>
          <p:grpSp>
            <p:nvGrpSpPr>
              <p:cNvPr id="22601" name="Group 71"/>
              <p:cNvGrpSpPr>
                <a:grpSpLocks/>
              </p:cNvGrpSpPr>
              <p:nvPr/>
            </p:nvGrpSpPr>
            <p:grpSpPr bwMode="auto">
              <a:xfrm>
                <a:off x="768" y="1527"/>
                <a:ext cx="1018" cy="163"/>
                <a:chOff x="2352" y="960"/>
                <a:chExt cx="1392" cy="288"/>
              </a:xfrm>
            </p:grpSpPr>
            <p:sp>
              <p:nvSpPr>
                <p:cNvPr id="22603" name="Rectangle 72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22604" name="Rectangle 73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22602" name="Rectangle 74"/>
              <p:cNvSpPr>
                <a:spLocks noChangeArrowheads="1"/>
              </p:cNvSpPr>
              <p:nvPr/>
            </p:nvSpPr>
            <p:spPr bwMode="auto">
              <a:xfrm>
                <a:off x="1786" y="1527"/>
                <a:ext cx="176" cy="163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sp>
        <p:nvSpPr>
          <p:cNvPr id="707659" name="Line 75"/>
          <p:cNvSpPr>
            <a:spLocks noChangeShapeType="1"/>
          </p:cNvSpPr>
          <p:nvPr/>
        </p:nvSpPr>
        <p:spPr bwMode="auto">
          <a:xfrm flipV="1">
            <a:off x="2416175" y="914400"/>
            <a:ext cx="4191000" cy="1447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7809" name="Group 225"/>
          <p:cNvGrpSpPr>
            <a:grpSpLocks/>
          </p:cNvGrpSpPr>
          <p:nvPr/>
        </p:nvGrpSpPr>
        <p:grpSpPr bwMode="auto">
          <a:xfrm>
            <a:off x="6408738" y="914400"/>
            <a:ext cx="2057400" cy="2225675"/>
            <a:chOff x="4037" y="672"/>
            <a:chExt cx="1296" cy="1402"/>
          </a:xfrm>
        </p:grpSpPr>
        <p:grpSp>
          <p:nvGrpSpPr>
            <p:cNvPr id="22584" name="Group 4"/>
            <p:cNvGrpSpPr>
              <a:grpSpLocks/>
            </p:cNvGrpSpPr>
            <p:nvPr/>
          </p:nvGrpSpPr>
          <p:grpSpPr bwMode="auto">
            <a:xfrm>
              <a:off x="4162" y="672"/>
              <a:ext cx="1171" cy="1129"/>
              <a:chOff x="2400" y="1104"/>
              <a:chExt cx="1248" cy="1236"/>
            </a:xfrm>
          </p:grpSpPr>
          <p:sp>
            <p:nvSpPr>
              <p:cNvPr id="22586" name="Rectangle 5"/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22587" name="Rectangle 6"/>
              <p:cNvSpPr>
                <a:spLocks noChangeArrowheads="1"/>
              </p:cNvSpPr>
              <p:nvPr/>
            </p:nvSpPr>
            <p:spPr bwMode="auto">
              <a:xfrm>
                <a:off x="2400" y="1310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22588" name="Rectangle 7"/>
              <p:cNvSpPr>
                <a:spLocks noChangeArrowheads="1"/>
              </p:cNvSpPr>
              <p:nvPr/>
            </p:nvSpPr>
            <p:spPr bwMode="auto">
              <a:xfrm>
                <a:off x="2400" y="1516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22589" name="Rectangle 8"/>
              <p:cNvSpPr>
                <a:spLocks noChangeArrowheads="1"/>
              </p:cNvSpPr>
              <p:nvPr/>
            </p:nvSpPr>
            <p:spPr bwMode="auto">
              <a:xfrm>
                <a:off x="2400" y="1722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22590" name="Rectangle 9"/>
              <p:cNvSpPr>
                <a:spLocks noChangeArrowheads="1"/>
              </p:cNvSpPr>
              <p:nvPr/>
            </p:nvSpPr>
            <p:spPr bwMode="auto">
              <a:xfrm>
                <a:off x="2400" y="1928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22591" name="Rectangle 10"/>
              <p:cNvSpPr>
                <a:spLocks noChangeArrowheads="1"/>
              </p:cNvSpPr>
              <p:nvPr/>
            </p:nvSpPr>
            <p:spPr bwMode="auto">
              <a:xfrm>
                <a:off x="2400" y="2134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grpSp>
            <p:nvGrpSpPr>
              <p:cNvPr id="22592" name="Group 11"/>
              <p:cNvGrpSpPr>
                <a:grpSpLocks/>
              </p:cNvGrpSpPr>
              <p:nvPr/>
            </p:nvGrpSpPr>
            <p:grpSpPr bwMode="auto">
              <a:xfrm>
                <a:off x="3200" y="1104"/>
                <a:ext cx="448" cy="1236"/>
                <a:chOff x="3200" y="1104"/>
                <a:chExt cx="400" cy="1236"/>
              </a:xfrm>
            </p:grpSpPr>
            <p:sp>
              <p:nvSpPr>
                <p:cNvPr id="22593" name="Rectangle 12"/>
                <p:cNvSpPr>
                  <a:spLocks noChangeArrowheads="1"/>
                </p:cNvSpPr>
                <p:nvPr/>
              </p:nvSpPr>
              <p:spPr bwMode="auto">
                <a:xfrm>
                  <a:off x="3200" y="1104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  <p:sp>
              <p:nvSpPr>
                <p:cNvPr id="22594" name="Rectangle 13"/>
                <p:cNvSpPr>
                  <a:spLocks noChangeArrowheads="1"/>
                </p:cNvSpPr>
                <p:nvPr/>
              </p:nvSpPr>
              <p:spPr bwMode="auto">
                <a:xfrm>
                  <a:off x="3200" y="1310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  <p:sp>
              <p:nvSpPr>
                <p:cNvPr id="22595" name="Rectangle 14"/>
                <p:cNvSpPr>
                  <a:spLocks noChangeArrowheads="1"/>
                </p:cNvSpPr>
                <p:nvPr/>
              </p:nvSpPr>
              <p:spPr bwMode="auto">
                <a:xfrm>
                  <a:off x="3200" y="1516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  <p:sp>
              <p:nvSpPr>
                <p:cNvPr id="22596" name="Rectangle 15"/>
                <p:cNvSpPr>
                  <a:spLocks noChangeArrowheads="1"/>
                </p:cNvSpPr>
                <p:nvPr/>
              </p:nvSpPr>
              <p:spPr bwMode="auto">
                <a:xfrm>
                  <a:off x="3200" y="1722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  <p:sp>
              <p:nvSpPr>
                <p:cNvPr id="22597" name="Rectangle 16"/>
                <p:cNvSpPr>
                  <a:spLocks noChangeArrowheads="1"/>
                </p:cNvSpPr>
                <p:nvPr/>
              </p:nvSpPr>
              <p:spPr bwMode="auto">
                <a:xfrm>
                  <a:off x="3200" y="1928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N</a:t>
                  </a:r>
                </a:p>
              </p:txBody>
            </p:sp>
            <p:sp>
              <p:nvSpPr>
                <p:cNvPr id="22598" name="Rectangle 17"/>
                <p:cNvSpPr>
                  <a:spLocks noChangeArrowheads="1"/>
                </p:cNvSpPr>
                <p:nvPr/>
              </p:nvSpPr>
              <p:spPr bwMode="auto">
                <a:xfrm>
                  <a:off x="3200" y="2134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</p:grpSp>
        </p:grpSp>
        <p:sp>
          <p:nvSpPr>
            <p:cNvPr id="22585" name="Text Box 122"/>
            <p:cNvSpPr txBox="1">
              <a:spLocks noChangeArrowheads="1"/>
            </p:cNvSpPr>
            <p:nvPr/>
          </p:nvSpPr>
          <p:spPr bwMode="auto">
            <a:xfrm>
              <a:off x="4037" y="1824"/>
              <a:ext cx="11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Shared Segment</a:t>
              </a:r>
            </a:p>
          </p:txBody>
        </p:sp>
      </p:grpSp>
      <p:grpSp>
        <p:nvGrpSpPr>
          <p:cNvPr id="707808" name="Group 224"/>
          <p:cNvGrpSpPr>
            <a:grpSpLocks/>
          </p:cNvGrpSpPr>
          <p:nvPr/>
        </p:nvGrpSpPr>
        <p:grpSpPr bwMode="auto">
          <a:xfrm>
            <a:off x="4665663" y="3200400"/>
            <a:ext cx="1895475" cy="2073275"/>
            <a:chOff x="2939" y="2112"/>
            <a:chExt cx="1194" cy="1306"/>
          </a:xfrm>
        </p:grpSpPr>
        <p:grpSp>
          <p:nvGrpSpPr>
            <p:cNvPr id="22540" name="Group 88"/>
            <p:cNvGrpSpPr>
              <a:grpSpLocks/>
            </p:cNvGrpSpPr>
            <p:nvPr/>
          </p:nvGrpSpPr>
          <p:grpSpPr bwMode="auto">
            <a:xfrm>
              <a:off x="2939" y="2112"/>
              <a:ext cx="1194" cy="1306"/>
              <a:chOff x="768" y="1200"/>
              <a:chExt cx="1194" cy="1306"/>
            </a:xfrm>
          </p:grpSpPr>
          <p:grpSp>
            <p:nvGrpSpPr>
              <p:cNvPr id="22546" name="Group 89"/>
              <p:cNvGrpSpPr>
                <a:grpSpLocks/>
              </p:cNvGrpSpPr>
              <p:nvPr/>
            </p:nvGrpSpPr>
            <p:grpSpPr bwMode="auto">
              <a:xfrm>
                <a:off x="768" y="1200"/>
                <a:ext cx="1018" cy="163"/>
                <a:chOff x="2352" y="960"/>
                <a:chExt cx="1392" cy="288"/>
              </a:xfrm>
            </p:grpSpPr>
            <p:sp>
              <p:nvSpPr>
                <p:cNvPr id="22577" name="Rectangle 90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22578" name="Rectangle 91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22547" name="Rectangle 92"/>
              <p:cNvSpPr>
                <a:spLocks noChangeArrowheads="1"/>
              </p:cNvSpPr>
              <p:nvPr/>
            </p:nvSpPr>
            <p:spPr bwMode="auto">
              <a:xfrm>
                <a:off x="1786" y="1200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548" name="Group 93"/>
              <p:cNvGrpSpPr>
                <a:grpSpLocks/>
              </p:cNvGrpSpPr>
              <p:nvPr/>
            </p:nvGrpSpPr>
            <p:grpSpPr bwMode="auto">
              <a:xfrm>
                <a:off x="768" y="1363"/>
                <a:ext cx="1018" cy="164"/>
                <a:chOff x="2352" y="960"/>
                <a:chExt cx="1392" cy="288"/>
              </a:xfrm>
            </p:grpSpPr>
            <p:sp>
              <p:nvSpPr>
                <p:cNvPr id="22575" name="Rectangle 94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22576" name="Rectangle 95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22549" name="Rectangle 96"/>
              <p:cNvSpPr>
                <a:spLocks noChangeArrowheads="1"/>
              </p:cNvSpPr>
              <p:nvPr/>
            </p:nvSpPr>
            <p:spPr bwMode="auto">
              <a:xfrm>
                <a:off x="1786" y="1363"/>
                <a:ext cx="176" cy="164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550" name="Group 97"/>
              <p:cNvGrpSpPr>
                <a:grpSpLocks/>
              </p:cNvGrpSpPr>
              <p:nvPr/>
            </p:nvGrpSpPr>
            <p:grpSpPr bwMode="auto">
              <a:xfrm>
                <a:off x="768" y="1527"/>
                <a:ext cx="1194" cy="163"/>
                <a:chOff x="768" y="1527"/>
                <a:chExt cx="1194" cy="163"/>
              </a:xfrm>
            </p:grpSpPr>
            <p:grpSp>
              <p:nvGrpSpPr>
                <p:cNvPr id="22571" name="Group 98"/>
                <p:cNvGrpSpPr>
                  <a:grpSpLocks/>
                </p:cNvGrpSpPr>
                <p:nvPr/>
              </p:nvGrpSpPr>
              <p:grpSpPr bwMode="auto">
                <a:xfrm>
                  <a:off x="768" y="1527"/>
                  <a:ext cx="1018" cy="163"/>
                  <a:chOff x="2352" y="960"/>
                  <a:chExt cx="1392" cy="288"/>
                </a:xfrm>
              </p:grpSpPr>
              <p:sp>
                <p:nvSpPr>
                  <p:cNvPr id="2257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960"/>
                    <a:ext cx="672" cy="28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 b="0">
                        <a:latin typeface="Gill Sans" charset="0"/>
                        <a:ea typeface="Gill Sans" charset="0"/>
                        <a:cs typeface="Gill Sans" charset="0"/>
                      </a:rPr>
                      <a:t>Base2</a:t>
                    </a:r>
                  </a:p>
                </p:txBody>
              </p:sp>
              <p:sp>
                <p:nvSpPr>
                  <p:cNvPr id="22574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960"/>
                    <a:ext cx="720" cy="28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 b="0">
                        <a:latin typeface="Gill Sans" charset="0"/>
                        <a:ea typeface="Gill Sans" charset="0"/>
                        <a:cs typeface="Gill Sans" charset="0"/>
                      </a:rPr>
                      <a:t>Limit2</a:t>
                    </a:r>
                  </a:p>
                </p:txBody>
              </p:sp>
            </p:grpSp>
            <p:sp>
              <p:nvSpPr>
                <p:cNvPr id="22572" name="Rectangle 101"/>
                <p:cNvSpPr>
                  <a:spLocks noChangeArrowheads="1"/>
                </p:cNvSpPr>
                <p:nvPr/>
              </p:nvSpPr>
              <p:spPr bwMode="auto">
                <a:xfrm>
                  <a:off x="1786" y="1527"/>
                  <a:ext cx="176" cy="163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V</a:t>
                  </a:r>
                </a:p>
              </p:txBody>
            </p:sp>
          </p:grpSp>
          <p:grpSp>
            <p:nvGrpSpPr>
              <p:cNvPr id="22551" name="Group 102"/>
              <p:cNvGrpSpPr>
                <a:grpSpLocks/>
              </p:cNvGrpSpPr>
              <p:nvPr/>
            </p:nvGrpSpPr>
            <p:grpSpPr bwMode="auto">
              <a:xfrm>
                <a:off x="768" y="1690"/>
                <a:ext cx="1018" cy="163"/>
                <a:chOff x="2352" y="960"/>
                <a:chExt cx="1392" cy="288"/>
              </a:xfrm>
            </p:grpSpPr>
            <p:sp>
              <p:nvSpPr>
                <p:cNvPr id="22569" name="Rectangle 103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22570" name="Rectangle 104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22552" name="Rectangle 105"/>
              <p:cNvSpPr>
                <a:spLocks noChangeArrowheads="1"/>
              </p:cNvSpPr>
              <p:nvPr/>
            </p:nvSpPr>
            <p:spPr bwMode="auto">
              <a:xfrm>
                <a:off x="1786" y="1690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553" name="Group 106"/>
              <p:cNvGrpSpPr>
                <a:grpSpLocks/>
              </p:cNvGrpSpPr>
              <p:nvPr/>
            </p:nvGrpSpPr>
            <p:grpSpPr bwMode="auto">
              <a:xfrm>
                <a:off x="768" y="1853"/>
                <a:ext cx="1018" cy="163"/>
                <a:chOff x="2352" y="960"/>
                <a:chExt cx="1392" cy="288"/>
              </a:xfrm>
            </p:grpSpPr>
            <p:sp>
              <p:nvSpPr>
                <p:cNvPr id="22567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22568" name="Rectangle 108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22554" name="Rectangle 109"/>
              <p:cNvSpPr>
                <a:spLocks noChangeArrowheads="1"/>
              </p:cNvSpPr>
              <p:nvPr/>
            </p:nvSpPr>
            <p:spPr bwMode="auto">
              <a:xfrm>
                <a:off x="1786" y="1853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555" name="Group 110"/>
              <p:cNvGrpSpPr>
                <a:grpSpLocks/>
              </p:cNvGrpSpPr>
              <p:nvPr/>
            </p:nvGrpSpPr>
            <p:grpSpPr bwMode="auto">
              <a:xfrm>
                <a:off x="768" y="2016"/>
                <a:ext cx="1018" cy="164"/>
                <a:chOff x="2352" y="960"/>
                <a:chExt cx="1392" cy="288"/>
              </a:xfrm>
            </p:grpSpPr>
            <p:sp>
              <p:nvSpPr>
                <p:cNvPr id="22565" name="Rectangle 11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22566" name="Rectangle 11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22556" name="Rectangle 113"/>
              <p:cNvSpPr>
                <a:spLocks noChangeArrowheads="1"/>
              </p:cNvSpPr>
              <p:nvPr/>
            </p:nvSpPr>
            <p:spPr bwMode="auto">
              <a:xfrm>
                <a:off x="1786" y="2016"/>
                <a:ext cx="176" cy="164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557" name="Group 114"/>
              <p:cNvGrpSpPr>
                <a:grpSpLocks/>
              </p:cNvGrpSpPr>
              <p:nvPr/>
            </p:nvGrpSpPr>
            <p:grpSpPr bwMode="auto">
              <a:xfrm>
                <a:off x="768" y="2180"/>
                <a:ext cx="1018" cy="163"/>
                <a:chOff x="2352" y="960"/>
                <a:chExt cx="1392" cy="288"/>
              </a:xfrm>
            </p:grpSpPr>
            <p:sp>
              <p:nvSpPr>
                <p:cNvPr id="22563" name="Rectangle 115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22564" name="Rectangle 116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22558" name="Rectangle 117"/>
              <p:cNvSpPr>
                <a:spLocks noChangeArrowheads="1"/>
              </p:cNvSpPr>
              <p:nvPr/>
            </p:nvSpPr>
            <p:spPr bwMode="auto">
              <a:xfrm>
                <a:off x="1786" y="2180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559" name="Group 118"/>
              <p:cNvGrpSpPr>
                <a:grpSpLocks/>
              </p:cNvGrpSpPr>
              <p:nvPr/>
            </p:nvGrpSpPr>
            <p:grpSpPr bwMode="auto">
              <a:xfrm>
                <a:off x="768" y="2343"/>
                <a:ext cx="1018" cy="163"/>
                <a:chOff x="2352" y="960"/>
                <a:chExt cx="1392" cy="288"/>
              </a:xfrm>
            </p:grpSpPr>
            <p:sp>
              <p:nvSpPr>
                <p:cNvPr id="22561" name="Rectangle 119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22562" name="Rectangle 12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22560" name="Rectangle 121"/>
              <p:cNvSpPr>
                <a:spLocks noChangeArrowheads="1"/>
              </p:cNvSpPr>
              <p:nvPr/>
            </p:nvSpPr>
            <p:spPr bwMode="auto">
              <a:xfrm>
                <a:off x="1786" y="2343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22541" name="Group 215"/>
            <p:cNvGrpSpPr>
              <a:grpSpLocks/>
            </p:cNvGrpSpPr>
            <p:nvPr/>
          </p:nvGrpSpPr>
          <p:grpSpPr bwMode="auto">
            <a:xfrm>
              <a:off x="2939" y="2439"/>
              <a:ext cx="1194" cy="163"/>
              <a:chOff x="768" y="1527"/>
              <a:chExt cx="1194" cy="163"/>
            </a:xfrm>
          </p:grpSpPr>
          <p:grpSp>
            <p:nvGrpSpPr>
              <p:cNvPr id="22542" name="Group 216"/>
              <p:cNvGrpSpPr>
                <a:grpSpLocks/>
              </p:cNvGrpSpPr>
              <p:nvPr/>
            </p:nvGrpSpPr>
            <p:grpSpPr bwMode="auto">
              <a:xfrm>
                <a:off x="768" y="1527"/>
                <a:ext cx="1018" cy="163"/>
                <a:chOff x="2352" y="960"/>
                <a:chExt cx="1392" cy="288"/>
              </a:xfrm>
            </p:grpSpPr>
            <p:sp>
              <p:nvSpPr>
                <p:cNvPr id="22544" name="Rectangle 217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22545" name="Rectangle 218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22543" name="Rectangle 219"/>
              <p:cNvSpPr>
                <a:spLocks noChangeArrowheads="1"/>
              </p:cNvSpPr>
              <p:nvPr/>
            </p:nvSpPr>
            <p:spPr bwMode="auto">
              <a:xfrm>
                <a:off x="1786" y="1527"/>
                <a:ext cx="176" cy="163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sp>
        <p:nvSpPr>
          <p:cNvPr id="707806" name="Freeform 222"/>
          <p:cNvSpPr>
            <a:spLocks/>
          </p:cNvSpPr>
          <p:nvPr/>
        </p:nvSpPr>
        <p:spPr bwMode="auto">
          <a:xfrm>
            <a:off x="2492375" y="3810000"/>
            <a:ext cx="2239963" cy="1752600"/>
          </a:xfrm>
          <a:custGeom>
            <a:avLst/>
            <a:gdLst>
              <a:gd name="T0" fmla="*/ 0 w 1536"/>
              <a:gd name="T1" fmla="*/ 1752600 h 1104"/>
              <a:gd name="T2" fmla="*/ 0 w 1536"/>
              <a:gd name="T3" fmla="*/ 1219200 h 1104"/>
              <a:gd name="T4" fmla="*/ 1539975 w 1536"/>
              <a:gd name="T5" fmla="*/ 0 h 1104"/>
              <a:gd name="T6" fmla="*/ 2239963 w 1536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6" h="1104">
                <a:moveTo>
                  <a:pt x="0" y="1104"/>
                </a:moveTo>
                <a:lnTo>
                  <a:pt x="0" y="768"/>
                </a:lnTo>
                <a:lnTo>
                  <a:pt x="1056" y="0"/>
                </a:lnTo>
                <a:lnTo>
                  <a:pt x="1536" y="0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7807" name="Freeform 223"/>
          <p:cNvSpPr>
            <a:spLocks/>
          </p:cNvSpPr>
          <p:nvPr/>
        </p:nvSpPr>
        <p:spPr bwMode="auto">
          <a:xfrm>
            <a:off x="5316538" y="914400"/>
            <a:ext cx="1290637" cy="2895600"/>
          </a:xfrm>
          <a:custGeom>
            <a:avLst/>
            <a:gdLst>
              <a:gd name="T0" fmla="*/ 0 w 624"/>
              <a:gd name="T1" fmla="*/ 2895600 h 1776"/>
              <a:gd name="T2" fmla="*/ 0 w 624"/>
              <a:gd name="T3" fmla="*/ 1017373 h 1776"/>
              <a:gd name="T4" fmla="*/ 1290637 w 624"/>
              <a:gd name="T5" fmla="*/ 0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1776">
                <a:moveTo>
                  <a:pt x="0" y="1776"/>
                </a:moveTo>
                <a:lnTo>
                  <a:pt x="0" y="624"/>
                </a:lnTo>
                <a:lnTo>
                  <a:pt x="624" y="0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15" name="Group 28"/>
          <p:cNvGrpSpPr>
            <a:grpSpLocks/>
          </p:cNvGrpSpPr>
          <p:nvPr/>
        </p:nvGrpSpPr>
        <p:grpSpPr bwMode="auto">
          <a:xfrm>
            <a:off x="457200" y="5541231"/>
            <a:ext cx="5068888" cy="396875"/>
            <a:chOff x="-34" y="1478"/>
            <a:chExt cx="3193" cy="250"/>
          </a:xfrm>
        </p:grpSpPr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-34" y="1478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0" dirty="0" smtClean="0">
                  <a:latin typeface="Gill Sans" charset="0"/>
                  <a:ea typeface="Gill Sans" charset="0"/>
                  <a:cs typeface="Gill Sans" charset="0"/>
                </a:rPr>
                <a:t>Process </a:t>
              </a: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B</a:t>
              </a:r>
              <a:r>
                <a:rPr lang="en-US" altLang="en-US" b="0" dirty="0" smtClean="0">
                  <a:latin typeface="Gill Sans" charset="0"/>
                  <a:ea typeface="Gill Sans" charset="0"/>
                  <a:cs typeface="Gill Sans" charset="0"/>
                </a:rPr>
                <a:t>:</a:t>
              </a:r>
              <a:endParaRPr lang="en-US" alt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17" name="Group 30"/>
            <p:cNvGrpSpPr>
              <a:grpSpLocks/>
            </p:cNvGrpSpPr>
            <p:nvPr/>
          </p:nvGrpSpPr>
          <p:grpSpPr bwMode="auto">
            <a:xfrm>
              <a:off x="912" y="1490"/>
              <a:ext cx="2247" cy="238"/>
              <a:chOff x="1625" y="528"/>
              <a:chExt cx="2247" cy="238"/>
            </a:xfrm>
          </p:grpSpPr>
          <p:sp>
            <p:nvSpPr>
              <p:cNvPr id="118" name="Rectangle 31"/>
              <p:cNvSpPr>
                <a:spLocks noChangeArrowheads="1"/>
              </p:cNvSpPr>
              <p:nvPr/>
            </p:nvSpPr>
            <p:spPr bwMode="auto">
              <a:xfrm>
                <a:off x="2887" y="528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119" name="Rectangle 32"/>
              <p:cNvSpPr>
                <a:spLocks noChangeArrowheads="1"/>
              </p:cNvSpPr>
              <p:nvPr/>
            </p:nvSpPr>
            <p:spPr bwMode="auto">
              <a:xfrm>
                <a:off x="2256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  <p:sp>
            <p:nvSpPr>
              <p:cNvPr id="120" name="Rectangle 33"/>
              <p:cNvSpPr>
                <a:spLocks noChangeArrowheads="1"/>
              </p:cNvSpPr>
              <p:nvPr/>
            </p:nvSpPr>
            <p:spPr bwMode="auto">
              <a:xfrm>
                <a:off x="1625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Seg #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5568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0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0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0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53" grpId="0" animBg="1"/>
      <p:bldP spid="707659" grpId="0" animBg="1"/>
      <p:bldP spid="707806" grpId="0" animBg="1"/>
      <p:bldP spid="70780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Multi-level Translation Analysis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Pros: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Only need to allocate as many page table entries as we need for application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In other wards, sparse address spaces are easy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Easy memory allocation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Easy Sharing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Share at segment or page level (need additional reference counting)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Cons: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One pointer per page (typically 4K – 16K pages today)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Page tables need to be contiguous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However, previous example keeps tables to exactly one page in size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Two (or more, if &gt;2 levels) lookups per reference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Seems very expensive!</a:t>
            </a:r>
          </a:p>
        </p:txBody>
      </p:sp>
    </p:spTree>
    <p:extLst>
      <p:ext uri="{BB962C8B-B14F-4D97-AF65-F5344CB8AC3E}">
        <p14:creationId xmlns:p14="http://schemas.microsoft.com/office/powerpoint/2010/main" val="115120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867400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Segment Mapping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Segment registers within processor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Segment ID associated with each access</a:t>
            </a:r>
          </a:p>
          <a:p>
            <a:pPr lvl="2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Often comes from portion of virtual address</a:t>
            </a:r>
          </a:p>
          <a:p>
            <a:pPr lvl="2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come from bits in instruction instead (x86)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Each segment contains base and limit information </a:t>
            </a:r>
          </a:p>
          <a:p>
            <a:pPr lvl="2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Offset (rest of address) adjusted by adding base</a:t>
            </a:r>
          </a:p>
          <a:p>
            <a:pPr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Page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Memory divided into fixed-sized chunks of memory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Virtual page number from virtual address mapped through page table to physical page number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Offset of virtual address same as physical address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Large page tables can be placed into virtual memory</a:t>
            </a:r>
          </a:p>
          <a:p>
            <a:pPr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Multi-Level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Virtual address mapped to series of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Permit sparse population of address space</a:t>
            </a:r>
          </a:p>
        </p:txBody>
      </p:sp>
    </p:spTree>
    <p:extLst>
      <p:ext uri="{BB962C8B-B14F-4D97-AF65-F5344CB8AC3E}">
        <p14:creationId xmlns:p14="http://schemas.microsoft.com/office/powerpoint/2010/main" val="1659741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133600"/>
            <a:ext cx="3871913" cy="28829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533400"/>
          </a:xfrm>
        </p:spPr>
        <p:txBody>
          <a:bodyPr/>
          <a:lstStyle/>
          <a:p>
            <a:r>
              <a:rPr lang="en-US" altLang="en-US" dirty="0"/>
              <a:t>Next Objective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Dive deeper into the concepts and mechanisms of memory sharing and address translation</a:t>
            </a:r>
          </a:p>
          <a:p>
            <a:r>
              <a:rPr lang="en-US" altLang="en-US" dirty="0"/>
              <a:t>Enabler of many key aspects of operating systems</a:t>
            </a:r>
          </a:p>
          <a:p>
            <a:pPr lvl="1"/>
            <a:r>
              <a:rPr lang="en-US" altLang="en-US" dirty="0"/>
              <a:t>Protection</a:t>
            </a:r>
          </a:p>
          <a:p>
            <a:pPr lvl="1"/>
            <a:r>
              <a:rPr lang="en-US" altLang="en-US" dirty="0"/>
              <a:t>Multi-programming</a:t>
            </a:r>
          </a:p>
          <a:p>
            <a:pPr lvl="1"/>
            <a:r>
              <a:rPr lang="en-US" altLang="en-US" dirty="0"/>
              <a:t>Isolation</a:t>
            </a:r>
          </a:p>
          <a:p>
            <a:pPr lvl="1"/>
            <a:r>
              <a:rPr lang="en-US" altLang="en-US" dirty="0"/>
              <a:t>Memory resource management</a:t>
            </a:r>
          </a:p>
          <a:p>
            <a:pPr lvl="1"/>
            <a:r>
              <a:rPr lang="en-US" altLang="en-US" dirty="0"/>
              <a:t>I/O efficiency</a:t>
            </a:r>
          </a:p>
          <a:p>
            <a:pPr lvl="1"/>
            <a:r>
              <a:rPr lang="en-US" altLang="en-US" dirty="0"/>
              <a:t>Sharing</a:t>
            </a:r>
          </a:p>
          <a:p>
            <a:pPr lvl="1"/>
            <a:r>
              <a:rPr lang="en-US" altLang="en-US" dirty="0"/>
              <a:t>Inter-process communication</a:t>
            </a:r>
          </a:p>
          <a:p>
            <a:pPr lvl="1"/>
            <a:r>
              <a:rPr lang="en-US" altLang="en-US" dirty="0"/>
              <a:t>Debugging</a:t>
            </a:r>
          </a:p>
          <a:p>
            <a:pPr lvl="1"/>
            <a:r>
              <a:rPr lang="en-US" altLang="en-US" dirty="0"/>
              <a:t>Demand paging</a:t>
            </a:r>
          </a:p>
          <a:p>
            <a:r>
              <a:rPr lang="en-US" altLang="en-US" dirty="0"/>
              <a:t>Today: Translation</a:t>
            </a:r>
          </a:p>
        </p:txBody>
      </p:sp>
      <p:sp>
        <p:nvSpPr>
          <p:cNvPr id="2" name="Right Arrow 1"/>
          <p:cNvSpPr/>
          <p:nvPr/>
        </p:nvSpPr>
        <p:spPr bwMode="auto">
          <a:xfrm rot="1644423">
            <a:off x="4832688" y="2029861"/>
            <a:ext cx="1524265" cy="1173257"/>
          </a:xfrm>
          <a:prstGeom prst="rightArrow">
            <a:avLst/>
          </a:prstGeom>
          <a:solidFill>
            <a:schemeClr val="accent2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18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086" name="Group 134"/>
          <p:cNvGrpSpPr>
            <a:grpSpLocks/>
          </p:cNvGrpSpPr>
          <p:nvPr/>
        </p:nvGrpSpPr>
        <p:grpSpPr bwMode="auto">
          <a:xfrm>
            <a:off x="2819400" y="685800"/>
            <a:ext cx="3657600" cy="1798638"/>
            <a:chOff x="1632" y="645"/>
            <a:chExt cx="2816" cy="1421"/>
          </a:xfrm>
        </p:grpSpPr>
        <p:sp>
          <p:nvSpPr>
            <p:cNvPr id="21509" name="Freeform 129"/>
            <p:cNvSpPr>
              <a:spLocks/>
            </p:cNvSpPr>
            <p:nvPr/>
          </p:nvSpPr>
          <p:spPr bwMode="auto">
            <a:xfrm rot="696599">
              <a:off x="2308" y="1087"/>
              <a:ext cx="847" cy="94"/>
            </a:xfrm>
            <a:custGeom>
              <a:avLst/>
              <a:gdLst>
                <a:gd name="T0" fmla="*/ 6 w 2541"/>
                <a:gd name="T1" fmla="*/ 27 h 284"/>
                <a:gd name="T2" fmla="*/ 16 w 2541"/>
                <a:gd name="T3" fmla="*/ 26 h 284"/>
                <a:gd name="T4" fmla="*/ 26 w 2541"/>
                <a:gd name="T5" fmla="*/ 25 h 284"/>
                <a:gd name="T6" fmla="*/ 33 w 2541"/>
                <a:gd name="T7" fmla="*/ 24 h 284"/>
                <a:gd name="T8" fmla="*/ 40 w 2541"/>
                <a:gd name="T9" fmla="*/ 24 h 284"/>
                <a:gd name="T10" fmla="*/ 56 w 2541"/>
                <a:gd name="T11" fmla="*/ 23 h 284"/>
                <a:gd name="T12" fmla="*/ 80 w 2541"/>
                <a:gd name="T13" fmla="*/ 20 h 284"/>
                <a:gd name="T14" fmla="*/ 110 w 2541"/>
                <a:gd name="T15" fmla="*/ 18 h 284"/>
                <a:gd name="T16" fmla="*/ 141 w 2541"/>
                <a:gd name="T17" fmla="*/ 16 h 284"/>
                <a:gd name="T18" fmla="*/ 173 w 2541"/>
                <a:gd name="T19" fmla="*/ 14 h 284"/>
                <a:gd name="T20" fmla="*/ 200 w 2541"/>
                <a:gd name="T21" fmla="*/ 13 h 284"/>
                <a:gd name="T22" fmla="*/ 223 w 2541"/>
                <a:gd name="T23" fmla="*/ 13 h 284"/>
                <a:gd name="T24" fmla="*/ 235 w 2541"/>
                <a:gd name="T25" fmla="*/ 15 h 284"/>
                <a:gd name="T26" fmla="*/ 239 w 2541"/>
                <a:gd name="T27" fmla="*/ 17 h 284"/>
                <a:gd name="T28" fmla="*/ 238 w 2541"/>
                <a:gd name="T29" fmla="*/ 22 h 284"/>
                <a:gd name="T30" fmla="*/ 234 w 2541"/>
                <a:gd name="T31" fmla="*/ 28 h 284"/>
                <a:gd name="T32" fmla="*/ 237 w 2541"/>
                <a:gd name="T33" fmla="*/ 26 h 284"/>
                <a:gd name="T34" fmla="*/ 249 w 2541"/>
                <a:gd name="T35" fmla="*/ 16 h 284"/>
                <a:gd name="T36" fmla="*/ 263 w 2541"/>
                <a:gd name="T37" fmla="*/ 9 h 284"/>
                <a:gd name="T38" fmla="*/ 276 w 2541"/>
                <a:gd name="T39" fmla="*/ 2 h 284"/>
                <a:gd name="T40" fmla="*/ 273 w 2541"/>
                <a:gd name="T41" fmla="*/ 0 h 284"/>
                <a:gd name="T42" fmla="*/ 255 w 2541"/>
                <a:gd name="T43" fmla="*/ 1 h 284"/>
                <a:gd name="T44" fmla="*/ 236 w 2541"/>
                <a:gd name="T45" fmla="*/ 2 h 284"/>
                <a:gd name="T46" fmla="*/ 218 w 2541"/>
                <a:gd name="T47" fmla="*/ 3 h 284"/>
                <a:gd name="T48" fmla="*/ 199 w 2541"/>
                <a:gd name="T49" fmla="*/ 4 h 284"/>
                <a:gd name="T50" fmla="*/ 181 w 2541"/>
                <a:gd name="T51" fmla="*/ 5 h 284"/>
                <a:gd name="T52" fmla="*/ 163 w 2541"/>
                <a:gd name="T53" fmla="*/ 7 h 284"/>
                <a:gd name="T54" fmla="*/ 144 w 2541"/>
                <a:gd name="T55" fmla="*/ 9 h 284"/>
                <a:gd name="T56" fmla="*/ 127 w 2541"/>
                <a:gd name="T57" fmla="*/ 10 h 284"/>
                <a:gd name="T58" fmla="*/ 109 w 2541"/>
                <a:gd name="T59" fmla="*/ 12 h 284"/>
                <a:gd name="T60" fmla="*/ 91 w 2541"/>
                <a:gd name="T61" fmla="*/ 14 h 284"/>
                <a:gd name="T62" fmla="*/ 74 w 2541"/>
                <a:gd name="T63" fmla="*/ 16 h 284"/>
                <a:gd name="T64" fmla="*/ 57 w 2541"/>
                <a:gd name="T65" fmla="*/ 19 h 284"/>
                <a:gd name="T66" fmla="*/ 40 w 2541"/>
                <a:gd name="T67" fmla="*/ 21 h 284"/>
                <a:gd name="T68" fmla="*/ 24 w 2541"/>
                <a:gd name="T69" fmla="*/ 23 h 284"/>
                <a:gd name="T70" fmla="*/ 8 w 2541"/>
                <a:gd name="T71" fmla="*/ 26 h 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541" h="284">
                  <a:moveTo>
                    <a:pt x="0" y="249"/>
                  </a:moveTo>
                  <a:lnTo>
                    <a:pt x="50" y="246"/>
                  </a:lnTo>
                  <a:lnTo>
                    <a:pt x="102" y="239"/>
                  </a:lnTo>
                  <a:lnTo>
                    <a:pt x="148" y="235"/>
                  </a:lnTo>
                  <a:lnTo>
                    <a:pt x="193" y="232"/>
                  </a:lnTo>
                  <a:lnTo>
                    <a:pt x="235" y="227"/>
                  </a:lnTo>
                  <a:lnTo>
                    <a:pt x="269" y="224"/>
                  </a:lnTo>
                  <a:lnTo>
                    <a:pt x="296" y="220"/>
                  </a:lnTo>
                  <a:lnTo>
                    <a:pt x="316" y="220"/>
                  </a:lnTo>
                  <a:lnTo>
                    <a:pt x="358" y="217"/>
                  </a:lnTo>
                  <a:lnTo>
                    <a:pt x="422" y="212"/>
                  </a:lnTo>
                  <a:lnTo>
                    <a:pt x="506" y="205"/>
                  </a:lnTo>
                  <a:lnTo>
                    <a:pt x="607" y="197"/>
                  </a:lnTo>
                  <a:lnTo>
                    <a:pt x="721" y="185"/>
                  </a:lnTo>
                  <a:lnTo>
                    <a:pt x="851" y="175"/>
                  </a:lnTo>
                  <a:lnTo>
                    <a:pt x="987" y="163"/>
                  </a:lnTo>
                  <a:lnTo>
                    <a:pt x="1128" y="151"/>
                  </a:lnTo>
                  <a:lnTo>
                    <a:pt x="1273" y="143"/>
                  </a:lnTo>
                  <a:lnTo>
                    <a:pt x="1414" y="133"/>
                  </a:lnTo>
                  <a:lnTo>
                    <a:pt x="1554" y="125"/>
                  </a:lnTo>
                  <a:lnTo>
                    <a:pt x="1683" y="121"/>
                  </a:lnTo>
                  <a:lnTo>
                    <a:pt x="1804" y="116"/>
                  </a:lnTo>
                  <a:lnTo>
                    <a:pt x="1915" y="116"/>
                  </a:lnTo>
                  <a:lnTo>
                    <a:pt x="2009" y="121"/>
                  </a:lnTo>
                  <a:lnTo>
                    <a:pt x="2082" y="128"/>
                  </a:lnTo>
                  <a:lnTo>
                    <a:pt x="2112" y="133"/>
                  </a:lnTo>
                  <a:lnTo>
                    <a:pt x="2139" y="143"/>
                  </a:lnTo>
                  <a:lnTo>
                    <a:pt x="2154" y="151"/>
                  </a:lnTo>
                  <a:lnTo>
                    <a:pt x="2158" y="163"/>
                  </a:lnTo>
                  <a:lnTo>
                    <a:pt x="2142" y="197"/>
                  </a:lnTo>
                  <a:lnTo>
                    <a:pt x="2124" y="227"/>
                  </a:lnTo>
                  <a:lnTo>
                    <a:pt x="2105" y="254"/>
                  </a:lnTo>
                  <a:lnTo>
                    <a:pt x="2090" y="284"/>
                  </a:lnTo>
                  <a:lnTo>
                    <a:pt x="2134" y="235"/>
                  </a:lnTo>
                  <a:lnTo>
                    <a:pt x="2188" y="190"/>
                  </a:lnTo>
                  <a:lnTo>
                    <a:pt x="2245" y="148"/>
                  </a:lnTo>
                  <a:lnTo>
                    <a:pt x="2302" y="109"/>
                  </a:lnTo>
                  <a:lnTo>
                    <a:pt x="2363" y="79"/>
                  </a:lnTo>
                  <a:lnTo>
                    <a:pt x="2423" y="49"/>
                  </a:lnTo>
                  <a:lnTo>
                    <a:pt x="2484" y="22"/>
                  </a:lnTo>
                  <a:lnTo>
                    <a:pt x="2541" y="0"/>
                  </a:lnTo>
                  <a:lnTo>
                    <a:pt x="2457" y="3"/>
                  </a:lnTo>
                  <a:lnTo>
                    <a:pt x="2374" y="7"/>
                  </a:lnTo>
                  <a:lnTo>
                    <a:pt x="2294" y="10"/>
                  </a:lnTo>
                  <a:lnTo>
                    <a:pt x="2211" y="15"/>
                  </a:lnTo>
                  <a:lnTo>
                    <a:pt x="2127" y="18"/>
                  </a:lnTo>
                  <a:lnTo>
                    <a:pt x="2043" y="22"/>
                  </a:lnTo>
                  <a:lnTo>
                    <a:pt x="1959" y="27"/>
                  </a:lnTo>
                  <a:lnTo>
                    <a:pt x="1877" y="34"/>
                  </a:lnTo>
                  <a:lnTo>
                    <a:pt x="1793" y="37"/>
                  </a:lnTo>
                  <a:lnTo>
                    <a:pt x="1713" y="45"/>
                  </a:lnTo>
                  <a:lnTo>
                    <a:pt x="1629" y="49"/>
                  </a:lnTo>
                  <a:lnTo>
                    <a:pt x="1547" y="57"/>
                  </a:lnTo>
                  <a:lnTo>
                    <a:pt x="1463" y="64"/>
                  </a:lnTo>
                  <a:lnTo>
                    <a:pt x="1382" y="72"/>
                  </a:lnTo>
                  <a:lnTo>
                    <a:pt x="1298" y="79"/>
                  </a:lnTo>
                  <a:lnTo>
                    <a:pt x="1219" y="86"/>
                  </a:lnTo>
                  <a:lnTo>
                    <a:pt x="1140" y="94"/>
                  </a:lnTo>
                  <a:lnTo>
                    <a:pt x="1059" y="101"/>
                  </a:lnTo>
                  <a:lnTo>
                    <a:pt x="980" y="109"/>
                  </a:lnTo>
                  <a:lnTo>
                    <a:pt x="901" y="121"/>
                  </a:lnTo>
                  <a:lnTo>
                    <a:pt x="820" y="128"/>
                  </a:lnTo>
                  <a:lnTo>
                    <a:pt x="741" y="140"/>
                  </a:lnTo>
                  <a:lnTo>
                    <a:pt x="664" y="148"/>
                  </a:lnTo>
                  <a:lnTo>
                    <a:pt x="588" y="158"/>
                  </a:lnTo>
                  <a:lnTo>
                    <a:pt x="513" y="170"/>
                  </a:lnTo>
                  <a:lnTo>
                    <a:pt x="437" y="182"/>
                  </a:lnTo>
                  <a:lnTo>
                    <a:pt x="361" y="190"/>
                  </a:lnTo>
                  <a:lnTo>
                    <a:pt x="289" y="200"/>
                  </a:lnTo>
                  <a:lnTo>
                    <a:pt x="213" y="212"/>
                  </a:lnTo>
                  <a:lnTo>
                    <a:pt x="141" y="227"/>
                  </a:lnTo>
                  <a:lnTo>
                    <a:pt x="72" y="23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D6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21"/>
            <p:cNvSpPr>
              <a:spLocks/>
            </p:cNvSpPr>
            <p:nvPr/>
          </p:nvSpPr>
          <p:spPr bwMode="auto">
            <a:xfrm rot="696599">
              <a:off x="1935" y="1162"/>
              <a:ext cx="1035" cy="78"/>
            </a:xfrm>
            <a:custGeom>
              <a:avLst/>
              <a:gdLst>
                <a:gd name="T0" fmla="*/ 9 w 3106"/>
                <a:gd name="T1" fmla="*/ 18 h 236"/>
                <a:gd name="T2" fmla="*/ 345 w 3106"/>
                <a:gd name="T3" fmla="*/ 0 h 236"/>
                <a:gd name="T4" fmla="*/ 327 w 3106"/>
                <a:gd name="T5" fmla="*/ 14 h 236"/>
                <a:gd name="T6" fmla="*/ 9 w 3106"/>
                <a:gd name="T7" fmla="*/ 26 h 236"/>
                <a:gd name="T8" fmla="*/ 0 w 3106"/>
                <a:gd name="T9" fmla="*/ 20 h 236"/>
                <a:gd name="T10" fmla="*/ 9 w 3106"/>
                <a:gd name="T11" fmla="*/ 18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6" h="236">
                  <a:moveTo>
                    <a:pt x="82" y="165"/>
                  </a:moveTo>
                  <a:lnTo>
                    <a:pt x="3106" y="0"/>
                  </a:lnTo>
                  <a:lnTo>
                    <a:pt x="2940" y="126"/>
                  </a:lnTo>
                  <a:lnTo>
                    <a:pt x="82" y="236"/>
                  </a:lnTo>
                  <a:lnTo>
                    <a:pt x="0" y="183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130"/>
            <p:cNvSpPr>
              <a:spLocks/>
            </p:cNvSpPr>
            <p:nvPr/>
          </p:nvSpPr>
          <p:spPr bwMode="auto">
            <a:xfrm rot="696599">
              <a:off x="2106" y="1141"/>
              <a:ext cx="902" cy="70"/>
            </a:xfrm>
            <a:custGeom>
              <a:avLst/>
              <a:gdLst>
                <a:gd name="T0" fmla="*/ 0 w 2704"/>
                <a:gd name="T1" fmla="*/ 23 h 209"/>
                <a:gd name="T2" fmla="*/ 289 w 2704"/>
                <a:gd name="T3" fmla="*/ 7 h 209"/>
                <a:gd name="T4" fmla="*/ 301 w 2704"/>
                <a:gd name="T5" fmla="*/ 0 h 209"/>
                <a:gd name="T6" fmla="*/ 0 w 2704"/>
                <a:gd name="T7" fmla="*/ 23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04" h="209">
                  <a:moveTo>
                    <a:pt x="0" y="209"/>
                  </a:moveTo>
                  <a:lnTo>
                    <a:pt x="2598" y="64"/>
                  </a:lnTo>
                  <a:lnTo>
                    <a:pt x="2704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10"/>
            <p:cNvSpPr>
              <a:spLocks/>
            </p:cNvSpPr>
            <p:nvPr/>
          </p:nvSpPr>
          <p:spPr bwMode="auto">
            <a:xfrm rot="696599">
              <a:off x="1947" y="1043"/>
              <a:ext cx="1250" cy="199"/>
            </a:xfrm>
            <a:custGeom>
              <a:avLst/>
              <a:gdLst>
                <a:gd name="T0" fmla="*/ 18 w 3750"/>
                <a:gd name="T1" fmla="*/ 52 h 597"/>
                <a:gd name="T2" fmla="*/ 41 w 3750"/>
                <a:gd name="T3" fmla="*/ 47 h 597"/>
                <a:gd name="T4" fmla="*/ 65 w 3750"/>
                <a:gd name="T5" fmla="*/ 42 h 597"/>
                <a:gd name="T6" fmla="*/ 89 w 3750"/>
                <a:gd name="T7" fmla="*/ 38 h 597"/>
                <a:gd name="T8" fmla="*/ 112 w 3750"/>
                <a:gd name="T9" fmla="*/ 33 h 597"/>
                <a:gd name="T10" fmla="*/ 137 w 3750"/>
                <a:gd name="T11" fmla="*/ 28 h 597"/>
                <a:gd name="T12" fmla="*/ 161 w 3750"/>
                <a:gd name="T13" fmla="*/ 24 h 597"/>
                <a:gd name="T14" fmla="*/ 186 w 3750"/>
                <a:gd name="T15" fmla="*/ 20 h 597"/>
                <a:gd name="T16" fmla="*/ 211 w 3750"/>
                <a:gd name="T17" fmla="*/ 16 h 597"/>
                <a:gd name="T18" fmla="*/ 237 w 3750"/>
                <a:gd name="T19" fmla="*/ 13 h 597"/>
                <a:gd name="T20" fmla="*/ 263 w 3750"/>
                <a:gd name="T21" fmla="*/ 10 h 597"/>
                <a:gd name="T22" fmla="*/ 289 w 3750"/>
                <a:gd name="T23" fmla="*/ 7 h 597"/>
                <a:gd name="T24" fmla="*/ 316 w 3750"/>
                <a:gd name="T25" fmla="*/ 5 h 597"/>
                <a:gd name="T26" fmla="*/ 344 w 3750"/>
                <a:gd name="T27" fmla="*/ 3 h 597"/>
                <a:gd name="T28" fmla="*/ 371 w 3750"/>
                <a:gd name="T29" fmla="*/ 1 h 597"/>
                <a:gd name="T30" fmla="*/ 400 w 3750"/>
                <a:gd name="T31" fmla="*/ 0 h 597"/>
                <a:gd name="T32" fmla="*/ 415 w 3750"/>
                <a:gd name="T33" fmla="*/ 0 h 597"/>
                <a:gd name="T34" fmla="*/ 416 w 3750"/>
                <a:gd name="T35" fmla="*/ 0 h 597"/>
                <a:gd name="T36" fmla="*/ 413 w 3750"/>
                <a:gd name="T37" fmla="*/ 5 h 597"/>
                <a:gd name="T38" fmla="*/ 405 w 3750"/>
                <a:gd name="T39" fmla="*/ 13 h 597"/>
                <a:gd name="T40" fmla="*/ 396 w 3750"/>
                <a:gd name="T41" fmla="*/ 20 h 597"/>
                <a:gd name="T42" fmla="*/ 388 w 3750"/>
                <a:gd name="T43" fmla="*/ 27 h 597"/>
                <a:gd name="T44" fmla="*/ 378 w 3750"/>
                <a:gd name="T45" fmla="*/ 33 h 597"/>
                <a:gd name="T46" fmla="*/ 369 w 3750"/>
                <a:gd name="T47" fmla="*/ 39 h 597"/>
                <a:gd name="T48" fmla="*/ 359 w 3750"/>
                <a:gd name="T49" fmla="*/ 44 h 597"/>
                <a:gd name="T50" fmla="*/ 349 w 3750"/>
                <a:gd name="T51" fmla="*/ 50 h 597"/>
                <a:gd name="T52" fmla="*/ 334 w 3750"/>
                <a:gd name="T53" fmla="*/ 53 h 597"/>
                <a:gd name="T54" fmla="*/ 312 w 3750"/>
                <a:gd name="T55" fmla="*/ 54 h 597"/>
                <a:gd name="T56" fmla="*/ 291 w 3750"/>
                <a:gd name="T57" fmla="*/ 55 h 597"/>
                <a:gd name="T58" fmla="*/ 270 w 3750"/>
                <a:gd name="T59" fmla="*/ 56 h 597"/>
                <a:gd name="T60" fmla="*/ 249 w 3750"/>
                <a:gd name="T61" fmla="*/ 57 h 597"/>
                <a:gd name="T62" fmla="*/ 228 w 3750"/>
                <a:gd name="T63" fmla="*/ 57 h 597"/>
                <a:gd name="T64" fmla="*/ 206 w 3750"/>
                <a:gd name="T65" fmla="*/ 58 h 597"/>
                <a:gd name="T66" fmla="*/ 185 w 3750"/>
                <a:gd name="T67" fmla="*/ 59 h 597"/>
                <a:gd name="T68" fmla="*/ 163 w 3750"/>
                <a:gd name="T69" fmla="*/ 60 h 597"/>
                <a:gd name="T70" fmla="*/ 142 w 3750"/>
                <a:gd name="T71" fmla="*/ 60 h 597"/>
                <a:gd name="T72" fmla="*/ 121 w 3750"/>
                <a:gd name="T73" fmla="*/ 61 h 597"/>
                <a:gd name="T74" fmla="*/ 99 w 3750"/>
                <a:gd name="T75" fmla="*/ 62 h 597"/>
                <a:gd name="T76" fmla="*/ 78 w 3750"/>
                <a:gd name="T77" fmla="*/ 63 h 597"/>
                <a:gd name="T78" fmla="*/ 57 w 3750"/>
                <a:gd name="T79" fmla="*/ 64 h 597"/>
                <a:gd name="T80" fmla="*/ 36 w 3750"/>
                <a:gd name="T81" fmla="*/ 65 h 597"/>
                <a:gd name="T82" fmla="*/ 15 w 3750"/>
                <a:gd name="T83" fmla="*/ 66 h 597"/>
                <a:gd name="T84" fmla="*/ 0 w 3750"/>
                <a:gd name="T85" fmla="*/ 63 h 597"/>
                <a:gd name="T86" fmla="*/ 3 w 3750"/>
                <a:gd name="T87" fmla="*/ 57 h 5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750" h="597">
                  <a:moveTo>
                    <a:pt x="62" y="491"/>
                  </a:moveTo>
                  <a:lnTo>
                    <a:pt x="163" y="467"/>
                  </a:lnTo>
                  <a:lnTo>
                    <a:pt x="270" y="445"/>
                  </a:lnTo>
                  <a:lnTo>
                    <a:pt x="373" y="422"/>
                  </a:lnTo>
                  <a:lnTo>
                    <a:pt x="479" y="403"/>
                  </a:lnTo>
                  <a:lnTo>
                    <a:pt x="585" y="380"/>
                  </a:lnTo>
                  <a:lnTo>
                    <a:pt x="691" y="358"/>
                  </a:lnTo>
                  <a:lnTo>
                    <a:pt x="798" y="338"/>
                  </a:lnTo>
                  <a:lnTo>
                    <a:pt x="905" y="316"/>
                  </a:lnTo>
                  <a:lnTo>
                    <a:pt x="1011" y="296"/>
                  </a:lnTo>
                  <a:lnTo>
                    <a:pt x="1121" y="277"/>
                  </a:lnTo>
                  <a:lnTo>
                    <a:pt x="1231" y="255"/>
                  </a:lnTo>
                  <a:lnTo>
                    <a:pt x="1342" y="235"/>
                  </a:lnTo>
                  <a:lnTo>
                    <a:pt x="1451" y="217"/>
                  </a:lnTo>
                  <a:lnTo>
                    <a:pt x="1562" y="202"/>
                  </a:lnTo>
                  <a:lnTo>
                    <a:pt x="1675" y="183"/>
                  </a:lnTo>
                  <a:lnTo>
                    <a:pt x="1786" y="163"/>
                  </a:lnTo>
                  <a:lnTo>
                    <a:pt x="1900" y="148"/>
                  </a:lnTo>
                  <a:lnTo>
                    <a:pt x="2013" y="133"/>
                  </a:lnTo>
                  <a:lnTo>
                    <a:pt x="2132" y="118"/>
                  </a:lnTo>
                  <a:lnTo>
                    <a:pt x="2250" y="102"/>
                  </a:lnTo>
                  <a:lnTo>
                    <a:pt x="2363" y="92"/>
                  </a:lnTo>
                  <a:lnTo>
                    <a:pt x="2485" y="77"/>
                  </a:lnTo>
                  <a:lnTo>
                    <a:pt x="2603" y="65"/>
                  </a:lnTo>
                  <a:lnTo>
                    <a:pt x="2724" y="53"/>
                  </a:lnTo>
                  <a:lnTo>
                    <a:pt x="2846" y="45"/>
                  </a:lnTo>
                  <a:lnTo>
                    <a:pt x="2968" y="35"/>
                  </a:lnTo>
                  <a:lnTo>
                    <a:pt x="3093" y="27"/>
                  </a:lnTo>
                  <a:lnTo>
                    <a:pt x="3214" y="20"/>
                  </a:lnTo>
                  <a:lnTo>
                    <a:pt x="3343" y="12"/>
                  </a:lnTo>
                  <a:lnTo>
                    <a:pt x="3469" y="8"/>
                  </a:lnTo>
                  <a:lnTo>
                    <a:pt x="3597" y="3"/>
                  </a:lnTo>
                  <a:lnTo>
                    <a:pt x="3727" y="0"/>
                  </a:lnTo>
                  <a:lnTo>
                    <a:pt x="3735" y="0"/>
                  </a:lnTo>
                  <a:lnTo>
                    <a:pt x="3738" y="0"/>
                  </a:lnTo>
                  <a:lnTo>
                    <a:pt x="3742" y="0"/>
                  </a:lnTo>
                  <a:lnTo>
                    <a:pt x="3750" y="0"/>
                  </a:lnTo>
                  <a:lnTo>
                    <a:pt x="3715" y="42"/>
                  </a:lnTo>
                  <a:lnTo>
                    <a:pt x="3681" y="80"/>
                  </a:lnTo>
                  <a:lnTo>
                    <a:pt x="3644" y="118"/>
                  </a:lnTo>
                  <a:lnTo>
                    <a:pt x="3606" y="151"/>
                  </a:lnTo>
                  <a:lnTo>
                    <a:pt x="3567" y="183"/>
                  </a:lnTo>
                  <a:lnTo>
                    <a:pt x="3530" y="213"/>
                  </a:lnTo>
                  <a:lnTo>
                    <a:pt x="3488" y="243"/>
                  </a:lnTo>
                  <a:lnTo>
                    <a:pt x="3446" y="270"/>
                  </a:lnTo>
                  <a:lnTo>
                    <a:pt x="3404" y="301"/>
                  </a:lnTo>
                  <a:lnTo>
                    <a:pt x="3362" y="323"/>
                  </a:lnTo>
                  <a:lnTo>
                    <a:pt x="3321" y="350"/>
                  </a:lnTo>
                  <a:lnTo>
                    <a:pt x="3276" y="376"/>
                  </a:lnTo>
                  <a:lnTo>
                    <a:pt x="3234" y="400"/>
                  </a:lnTo>
                  <a:lnTo>
                    <a:pt x="3187" y="425"/>
                  </a:lnTo>
                  <a:lnTo>
                    <a:pt x="3143" y="449"/>
                  </a:lnTo>
                  <a:lnTo>
                    <a:pt x="3096" y="474"/>
                  </a:lnTo>
                  <a:lnTo>
                    <a:pt x="3002" y="479"/>
                  </a:lnTo>
                  <a:lnTo>
                    <a:pt x="2906" y="482"/>
                  </a:lnTo>
                  <a:lnTo>
                    <a:pt x="2812" y="486"/>
                  </a:lnTo>
                  <a:lnTo>
                    <a:pt x="2716" y="494"/>
                  </a:lnTo>
                  <a:lnTo>
                    <a:pt x="2622" y="498"/>
                  </a:lnTo>
                  <a:lnTo>
                    <a:pt x="2526" y="501"/>
                  </a:lnTo>
                  <a:lnTo>
                    <a:pt x="2432" y="506"/>
                  </a:lnTo>
                  <a:lnTo>
                    <a:pt x="2336" y="509"/>
                  </a:lnTo>
                  <a:lnTo>
                    <a:pt x="2242" y="509"/>
                  </a:lnTo>
                  <a:lnTo>
                    <a:pt x="2144" y="513"/>
                  </a:lnTo>
                  <a:lnTo>
                    <a:pt x="2048" y="516"/>
                  </a:lnTo>
                  <a:lnTo>
                    <a:pt x="1954" y="521"/>
                  </a:lnTo>
                  <a:lnTo>
                    <a:pt x="1855" y="524"/>
                  </a:lnTo>
                  <a:lnTo>
                    <a:pt x="1759" y="528"/>
                  </a:lnTo>
                  <a:lnTo>
                    <a:pt x="1665" y="531"/>
                  </a:lnTo>
                  <a:lnTo>
                    <a:pt x="1566" y="536"/>
                  </a:lnTo>
                  <a:lnTo>
                    <a:pt x="1471" y="536"/>
                  </a:lnTo>
                  <a:lnTo>
                    <a:pt x="1376" y="540"/>
                  </a:lnTo>
                  <a:lnTo>
                    <a:pt x="1276" y="543"/>
                  </a:lnTo>
                  <a:lnTo>
                    <a:pt x="1182" y="548"/>
                  </a:lnTo>
                  <a:lnTo>
                    <a:pt x="1086" y="551"/>
                  </a:lnTo>
                  <a:lnTo>
                    <a:pt x="987" y="555"/>
                  </a:lnTo>
                  <a:lnTo>
                    <a:pt x="893" y="558"/>
                  </a:lnTo>
                  <a:lnTo>
                    <a:pt x="798" y="563"/>
                  </a:lnTo>
                  <a:lnTo>
                    <a:pt x="703" y="566"/>
                  </a:lnTo>
                  <a:lnTo>
                    <a:pt x="608" y="570"/>
                  </a:lnTo>
                  <a:lnTo>
                    <a:pt x="513" y="573"/>
                  </a:lnTo>
                  <a:lnTo>
                    <a:pt x="418" y="578"/>
                  </a:lnTo>
                  <a:lnTo>
                    <a:pt x="323" y="582"/>
                  </a:lnTo>
                  <a:lnTo>
                    <a:pt x="228" y="585"/>
                  </a:lnTo>
                  <a:lnTo>
                    <a:pt x="136" y="593"/>
                  </a:lnTo>
                  <a:lnTo>
                    <a:pt x="42" y="597"/>
                  </a:lnTo>
                  <a:lnTo>
                    <a:pt x="0" y="566"/>
                  </a:lnTo>
                  <a:lnTo>
                    <a:pt x="0" y="540"/>
                  </a:lnTo>
                  <a:lnTo>
                    <a:pt x="27" y="513"/>
                  </a:lnTo>
                  <a:lnTo>
                    <a:pt x="62" y="49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22"/>
            <p:cNvSpPr>
              <a:spLocks/>
            </p:cNvSpPr>
            <p:nvPr/>
          </p:nvSpPr>
          <p:spPr bwMode="auto">
            <a:xfrm rot="696599">
              <a:off x="1940" y="1157"/>
              <a:ext cx="1060" cy="69"/>
            </a:xfrm>
            <a:custGeom>
              <a:avLst/>
              <a:gdLst>
                <a:gd name="T0" fmla="*/ 9 w 3180"/>
                <a:gd name="T1" fmla="*/ 18 h 205"/>
                <a:gd name="T2" fmla="*/ 353 w 3180"/>
                <a:gd name="T3" fmla="*/ 0 h 205"/>
                <a:gd name="T4" fmla="*/ 334 w 3180"/>
                <a:gd name="T5" fmla="*/ 9 h 205"/>
                <a:gd name="T6" fmla="*/ 9 w 3180"/>
                <a:gd name="T7" fmla="*/ 23 h 205"/>
                <a:gd name="T8" fmla="*/ 0 w 3180"/>
                <a:gd name="T9" fmla="*/ 19 h 205"/>
                <a:gd name="T10" fmla="*/ 9 w 3180"/>
                <a:gd name="T11" fmla="*/ 18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80" h="205">
                  <a:moveTo>
                    <a:pt x="84" y="160"/>
                  </a:moveTo>
                  <a:lnTo>
                    <a:pt x="3180" y="0"/>
                  </a:lnTo>
                  <a:lnTo>
                    <a:pt x="3005" y="76"/>
                  </a:lnTo>
                  <a:lnTo>
                    <a:pt x="84" y="205"/>
                  </a:lnTo>
                  <a:lnTo>
                    <a:pt x="0" y="170"/>
                  </a:lnTo>
                  <a:lnTo>
                    <a:pt x="84" y="160"/>
                  </a:lnTo>
                  <a:close/>
                </a:path>
              </a:pathLst>
            </a:custGeom>
            <a:solidFill>
              <a:srgbClr val="99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23"/>
            <p:cNvSpPr>
              <a:spLocks/>
            </p:cNvSpPr>
            <p:nvPr/>
          </p:nvSpPr>
          <p:spPr bwMode="auto">
            <a:xfrm rot="696599">
              <a:off x="2178" y="1099"/>
              <a:ext cx="16" cy="51"/>
            </a:xfrm>
            <a:custGeom>
              <a:avLst/>
              <a:gdLst>
                <a:gd name="T0" fmla="*/ 4 w 50"/>
                <a:gd name="T1" fmla="*/ 0 h 152"/>
                <a:gd name="T2" fmla="*/ 5 w 50"/>
                <a:gd name="T3" fmla="*/ 1 h 152"/>
                <a:gd name="T4" fmla="*/ 0 w 50"/>
                <a:gd name="T5" fmla="*/ 17 h 152"/>
                <a:gd name="T6" fmla="*/ 0 w 50"/>
                <a:gd name="T7" fmla="*/ 13 h 152"/>
                <a:gd name="T8" fmla="*/ 2 w 50"/>
                <a:gd name="T9" fmla="*/ 9 h 152"/>
                <a:gd name="T10" fmla="*/ 3 w 50"/>
                <a:gd name="T11" fmla="*/ 4 h 152"/>
                <a:gd name="T12" fmla="*/ 4 w 5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52">
                  <a:moveTo>
                    <a:pt x="38" y="0"/>
                  </a:moveTo>
                  <a:lnTo>
                    <a:pt x="50" y="7"/>
                  </a:lnTo>
                  <a:lnTo>
                    <a:pt x="0" y="152"/>
                  </a:lnTo>
                  <a:lnTo>
                    <a:pt x="3" y="113"/>
                  </a:lnTo>
                  <a:lnTo>
                    <a:pt x="15" y="76"/>
                  </a:lnTo>
                  <a:lnTo>
                    <a:pt x="27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24"/>
            <p:cNvSpPr>
              <a:spLocks/>
            </p:cNvSpPr>
            <p:nvPr/>
          </p:nvSpPr>
          <p:spPr bwMode="auto">
            <a:xfrm rot="696599">
              <a:off x="2355" y="1114"/>
              <a:ext cx="18" cy="51"/>
            </a:xfrm>
            <a:custGeom>
              <a:avLst/>
              <a:gdLst>
                <a:gd name="T0" fmla="*/ 5 w 52"/>
                <a:gd name="T1" fmla="*/ 0 h 153"/>
                <a:gd name="T2" fmla="*/ 6 w 52"/>
                <a:gd name="T3" fmla="*/ 1 h 153"/>
                <a:gd name="T4" fmla="*/ 0 w 52"/>
                <a:gd name="T5" fmla="*/ 17 h 153"/>
                <a:gd name="T6" fmla="*/ 0 w 52"/>
                <a:gd name="T7" fmla="*/ 13 h 153"/>
                <a:gd name="T8" fmla="*/ 2 w 52"/>
                <a:gd name="T9" fmla="*/ 9 h 153"/>
                <a:gd name="T10" fmla="*/ 3 w 52"/>
                <a:gd name="T11" fmla="*/ 4 h 153"/>
                <a:gd name="T12" fmla="*/ 5 w 52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53">
                  <a:moveTo>
                    <a:pt x="37" y="0"/>
                  </a:moveTo>
                  <a:lnTo>
                    <a:pt x="52" y="8"/>
                  </a:lnTo>
                  <a:lnTo>
                    <a:pt x="0" y="153"/>
                  </a:lnTo>
                  <a:lnTo>
                    <a:pt x="3" y="114"/>
                  </a:lnTo>
                  <a:lnTo>
                    <a:pt x="15" y="77"/>
                  </a:lnTo>
                  <a:lnTo>
                    <a:pt x="25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25"/>
            <p:cNvSpPr>
              <a:spLocks/>
            </p:cNvSpPr>
            <p:nvPr/>
          </p:nvSpPr>
          <p:spPr bwMode="auto">
            <a:xfrm rot="696599">
              <a:off x="2528" y="1136"/>
              <a:ext cx="28" cy="90"/>
            </a:xfrm>
            <a:custGeom>
              <a:avLst/>
              <a:gdLst>
                <a:gd name="T0" fmla="*/ 8 w 83"/>
                <a:gd name="T1" fmla="*/ 0 h 270"/>
                <a:gd name="T2" fmla="*/ 9 w 83"/>
                <a:gd name="T3" fmla="*/ 2 h 270"/>
                <a:gd name="T4" fmla="*/ 0 w 83"/>
                <a:gd name="T5" fmla="*/ 30 h 270"/>
                <a:gd name="T6" fmla="*/ 2 w 83"/>
                <a:gd name="T7" fmla="*/ 22 h 270"/>
                <a:gd name="T8" fmla="*/ 3 w 83"/>
                <a:gd name="T9" fmla="*/ 15 h 270"/>
                <a:gd name="T10" fmla="*/ 6 w 83"/>
                <a:gd name="T11" fmla="*/ 8 h 270"/>
                <a:gd name="T12" fmla="*/ 8 w 83"/>
                <a:gd name="T13" fmla="*/ 0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270">
                  <a:moveTo>
                    <a:pt x="71" y="0"/>
                  </a:moveTo>
                  <a:lnTo>
                    <a:pt x="83" y="20"/>
                  </a:lnTo>
                  <a:lnTo>
                    <a:pt x="0" y="270"/>
                  </a:lnTo>
                  <a:lnTo>
                    <a:pt x="15" y="202"/>
                  </a:lnTo>
                  <a:lnTo>
                    <a:pt x="30" y="137"/>
                  </a:lnTo>
                  <a:lnTo>
                    <a:pt x="53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26"/>
            <p:cNvSpPr>
              <a:spLocks/>
            </p:cNvSpPr>
            <p:nvPr/>
          </p:nvSpPr>
          <p:spPr bwMode="auto">
            <a:xfrm rot="696599">
              <a:off x="2705" y="1139"/>
              <a:ext cx="26" cy="90"/>
            </a:xfrm>
            <a:custGeom>
              <a:avLst/>
              <a:gdLst>
                <a:gd name="T0" fmla="*/ 8 w 79"/>
                <a:gd name="T1" fmla="*/ 0 h 269"/>
                <a:gd name="T2" fmla="*/ 9 w 79"/>
                <a:gd name="T3" fmla="*/ 2 h 269"/>
                <a:gd name="T4" fmla="*/ 0 w 79"/>
                <a:gd name="T5" fmla="*/ 30 h 269"/>
                <a:gd name="T6" fmla="*/ 2 w 79"/>
                <a:gd name="T7" fmla="*/ 23 h 269"/>
                <a:gd name="T8" fmla="*/ 4 w 79"/>
                <a:gd name="T9" fmla="*/ 15 h 269"/>
                <a:gd name="T10" fmla="*/ 6 w 79"/>
                <a:gd name="T11" fmla="*/ 8 h 269"/>
                <a:gd name="T12" fmla="*/ 8 w 79"/>
                <a:gd name="T13" fmla="*/ 0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269">
                  <a:moveTo>
                    <a:pt x="76" y="0"/>
                  </a:moveTo>
                  <a:lnTo>
                    <a:pt x="79" y="19"/>
                  </a:lnTo>
                  <a:lnTo>
                    <a:pt x="0" y="269"/>
                  </a:lnTo>
                  <a:lnTo>
                    <a:pt x="15" y="205"/>
                  </a:lnTo>
                  <a:lnTo>
                    <a:pt x="35" y="136"/>
                  </a:lnTo>
                  <a:lnTo>
                    <a:pt x="57" y="6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27"/>
            <p:cNvSpPr>
              <a:spLocks/>
            </p:cNvSpPr>
            <p:nvPr/>
          </p:nvSpPr>
          <p:spPr bwMode="auto">
            <a:xfrm rot="696599">
              <a:off x="2166" y="1103"/>
              <a:ext cx="10" cy="32"/>
            </a:xfrm>
            <a:custGeom>
              <a:avLst/>
              <a:gdLst>
                <a:gd name="T0" fmla="*/ 2 w 30"/>
                <a:gd name="T1" fmla="*/ 0 h 96"/>
                <a:gd name="T2" fmla="*/ 3 w 30"/>
                <a:gd name="T3" fmla="*/ 0 h 96"/>
                <a:gd name="T4" fmla="*/ 0 w 30"/>
                <a:gd name="T5" fmla="*/ 11 h 96"/>
                <a:gd name="T6" fmla="*/ 0 w 30"/>
                <a:gd name="T7" fmla="*/ 8 h 96"/>
                <a:gd name="T8" fmla="*/ 1 w 30"/>
                <a:gd name="T9" fmla="*/ 5 h 96"/>
                <a:gd name="T10" fmla="*/ 2 w 30"/>
                <a:gd name="T11" fmla="*/ 3 h 96"/>
                <a:gd name="T12" fmla="*/ 2 w 30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96">
                  <a:moveTo>
                    <a:pt x="18" y="0"/>
                  </a:moveTo>
                  <a:lnTo>
                    <a:pt x="30" y="0"/>
                  </a:lnTo>
                  <a:lnTo>
                    <a:pt x="0" y="96"/>
                  </a:lnTo>
                  <a:lnTo>
                    <a:pt x="3" y="73"/>
                  </a:lnTo>
                  <a:lnTo>
                    <a:pt x="10" y="46"/>
                  </a:lnTo>
                  <a:lnTo>
                    <a:pt x="15" y="2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28"/>
            <p:cNvSpPr>
              <a:spLocks/>
            </p:cNvSpPr>
            <p:nvPr/>
          </p:nvSpPr>
          <p:spPr bwMode="auto">
            <a:xfrm rot="696599">
              <a:off x="2343" y="1117"/>
              <a:ext cx="9" cy="32"/>
            </a:xfrm>
            <a:custGeom>
              <a:avLst/>
              <a:gdLst>
                <a:gd name="T0" fmla="*/ 2 w 27"/>
                <a:gd name="T1" fmla="*/ 0 h 95"/>
                <a:gd name="T2" fmla="*/ 3 w 27"/>
                <a:gd name="T3" fmla="*/ 0 h 95"/>
                <a:gd name="T4" fmla="*/ 0 w 27"/>
                <a:gd name="T5" fmla="*/ 11 h 95"/>
                <a:gd name="T6" fmla="*/ 1 w 27"/>
                <a:gd name="T7" fmla="*/ 8 h 95"/>
                <a:gd name="T8" fmla="*/ 1 w 27"/>
                <a:gd name="T9" fmla="*/ 5 h 95"/>
                <a:gd name="T10" fmla="*/ 2 w 27"/>
                <a:gd name="T11" fmla="*/ 2 h 95"/>
                <a:gd name="T12" fmla="*/ 2 w 2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95">
                  <a:moveTo>
                    <a:pt x="19" y="0"/>
                  </a:moveTo>
                  <a:lnTo>
                    <a:pt x="27" y="0"/>
                  </a:lnTo>
                  <a:lnTo>
                    <a:pt x="0" y="95"/>
                  </a:lnTo>
                  <a:lnTo>
                    <a:pt x="7" y="72"/>
                  </a:lnTo>
                  <a:lnTo>
                    <a:pt x="12" y="46"/>
                  </a:lnTo>
                  <a:lnTo>
                    <a:pt x="19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29"/>
            <p:cNvSpPr>
              <a:spLocks/>
            </p:cNvSpPr>
            <p:nvPr/>
          </p:nvSpPr>
          <p:spPr bwMode="auto">
            <a:xfrm rot="696599">
              <a:off x="2519" y="1147"/>
              <a:ext cx="15" cy="54"/>
            </a:xfrm>
            <a:custGeom>
              <a:avLst/>
              <a:gdLst>
                <a:gd name="T0" fmla="*/ 4 w 45"/>
                <a:gd name="T1" fmla="*/ 0 h 163"/>
                <a:gd name="T2" fmla="*/ 5 w 45"/>
                <a:gd name="T3" fmla="*/ 0 h 163"/>
                <a:gd name="T4" fmla="*/ 0 w 45"/>
                <a:gd name="T5" fmla="*/ 18 h 163"/>
                <a:gd name="T6" fmla="*/ 1 w 45"/>
                <a:gd name="T7" fmla="*/ 13 h 163"/>
                <a:gd name="T8" fmla="*/ 2 w 45"/>
                <a:gd name="T9" fmla="*/ 9 h 163"/>
                <a:gd name="T10" fmla="*/ 3 w 45"/>
                <a:gd name="T11" fmla="*/ 5 h 163"/>
                <a:gd name="T12" fmla="*/ 4 w 45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63">
                  <a:moveTo>
                    <a:pt x="37" y="0"/>
                  </a:moveTo>
                  <a:lnTo>
                    <a:pt x="45" y="0"/>
                  </a:lnTo>
                  <a:lnTo>
                    <a:pt x="0" y="163"/>
                  </a:lnTo>
                  <a:lnTo>
                    <a:pt x="10" y="121"/>
                  </a:lnTo>
                  <a:lnTo>
                    <a:pt x="19" y="84"/>
                  </a:lnTo>
                  <a:lnTo>
                    <a:pt x="30" y="4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30"/>
            <p:cNvSpPr>
              <a:spLocks/>
            </p:cNvSpPr>
            <p:nvPr/>
          </p:nvSpPr>
          <p:spPr bwMode="auto">
            <a:xfrm rot="696599">
              <a:off x="2696" y="1150"/>
              <a:ext cx="16" cy="54"/>
            </a:xfrm>
            <a:custGeom>
              <a:avLst/>
              <a:gdLst>
                <a:gd name="T0" fmla="*/ 4 w 50"/>
                <a:gd name="T1" fmla="*/ 0 h 163"/>
                <a:gd name="T2" fmla="*/ 5 w 50"/>
                <a:gd name="T3" fmla="*/ 0 h 163"/>
                <a:gd name="T4" fmla="*/ 0 w 50"/>
                <a:gd name="T5" fmla="*/ 18 h 163"/>
                <a:gd name="T6" fmla="*/ 1 w 50"/>
                <a:gd name="T7" fmla="*/ 13 h 163"/>
                <a:gd name="T8" fmla="*/ 2 w 50"/>
                <a:gd name="T9" fmla="*/ 9 h 163"/>
                <a:gd name="T10" fmla="*/ 3 w 50"/>
                <a:gd name="T11" fmla="*/ 5 h 163"/>
                <a:gd name="T12" fmla="*/ 4 w 50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63">
                  <a:moveTo>
                    <a:pt x="38" y="3"/>
                  </a:moveTo>
                  <a:lnTo>
                    <a:pt x="50" y="0"/>
                  </a:lnTo>
                  <a:lnTo>
                    <a:pt x="0" y="163"/>
                  </a:lnTo>
                  <a:lnTo>
                    <a:pt x="11" y="121"/>
                  </a:lnTo>
                  <a:lnTo>
                    <a:pt x="20" y="83"/>
                  </a:lnTo>
                  <a:lnTo>
                    <a:pt x="30" y="41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31"/>
            <p:cNvSpPr>
              <a:spLocks/>
            </p:cNvSpPr>
            <p:nvPr/>
          </p:nvSpPr>
          <p:spPr bwMode="auto">
            <a:xfrm rot="696599">
              <a:off x="2197" y="1102"/>
              <a:ext cx="11" cy="47"/>
            </a:xfrm>
            <a:custGeom>
              <a:avLst/>
              <a:gdLst>
                <a:gd name="T0" fmla="*/ 3 w 35"/>
                <a:gd name="T1" fmla="*/ 0 h 140"/>
                <a:gd name="T2" fmla="*/ 3 w 35"/>
                <a:gd name="T3" fmla="*/ 4 h 140"/>
                <a:gd name="T4" fmla="*/ 2 w 35"/>
                <a:gd name="T5" fmla="*/ 8 h 140"/>
                <a:gd name="T6" fmla="*/ 1 w 35"/>
                <a:gd name="T7" fmla="*/ 12 h 140"/>
                <a:gd name="T8" fmla="*/ 0 w 35"/>
                <a:gd name="T9" fmla="*/ 16 h 140"/>
                <a:gd name="T10" fmla="*/ 1 w 35"/>
                <a:gd name="T11" fmla="*/ 12 h 140"/>
                <a:gd name="T12" fmla="*/ 2 w 35"/>
                <a:gd name="T13" fmla="*/ 8 h 140"/>
                <a:gd name="T14" fmla="*/ 2 w 35"/>
                <a:gd name="T15" fmla="*/ 4 h 140"/>
                <a:gd name="T16" fmla="*/ 3 w 35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40">
                  <a:moveTo>
                    <a:pt x="35" y="0"/>
                  </a:moveTo>
                  <a:lnTo>
                    <a:pt x="35" y="34"/>
                  </a:lnTo>
                  <a:lnTo>
                    <a:pt x="23" y="68"/>
                  </a:lnTo>
                  <a:lnTo>
                    <a:pt x="8" y="106"/>
                  </a:lnTo>
                  <a:lnTo>
                    <a:pt x="0" y="140"/>
                  </a:lnTo>
                  <a:lnTo>
                    <a:pt x="12" y="106"/>
                  </a:lnTo>
                  <a:lnTo>
                    <a:pt x="20" y="68"/>
                  </a:lnTo>
                  <a:lnTo>
                    <a:pt x="23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32"/>
            <p:cNvSpPr>
              <a:spLocks/>
            </p:cNvSpPr>
            <p:nvPr/>
          </p:nvSpPr>
          <p:spPr bwMode="auto">
            <a:xfrm rot="696599">
              <a:off x="2374" y="1117"/>
              <a:ext cx="12" cy="47"/>
            </a:xfrm>
            <a:custGeom>
              <a:avLst/>
              <a:gdLst>
                <a:gd name="T0" fmla="*/ 4 w 34"/>
                <a:gd name="T1" fmla="*/ 0 h 141"/>
                <a:gd name="T2" fmla="*/ 4 w 34"/>
                <a:gd name="T3" fmla="*/ 3 h 141"/>
                <a:gd name="T4" fmla="*/ 3 w 34"/>
                <a:gd name="T5" fmla="*/ 7 h 141"/>
                <a:gd name="T6" fmla="*/ 1 w 34"/>
                <a:gd name="T7" fmla="*/ 12 h 141"/>
                <a:gd name="T8" fmla="*/ 0 w 34"/>
                <a:gd name="T9" fmla="*/ 16 h 141"/>
                <a:gd name="T10" fmla="*/ 1 w 34"/>
                <a:gd name="T11" fmla="*/ 12 h 141"/>
                <a:gd name="T12" fmla="*/ 2 w 34"/>
                <a:gd name="T13" fmla="*/ 8 h 141"/>
                <a:gd name="T14" fmla="*/ 3 w 34"/>
                <a:gd name="T15" fmla="*/ 4 h 141"/>
                <a:gd name="T16" fmla="*/ 4 w 34"/>
                <a:gd name="T17" fmla="*/ 0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41">
                  <a:moveTo>
                    <a:pt x="34" y="0"/>
                  </a:moveTo>
                  <a:lnTo>
                    <a:pt x="34" y="30"/>
                  </a:lnTo>
                  <a:lnTo>
                    <a:pt x="22" y="65"/>
                  </a:lnTo>
                  <a:lnTo>
                    <a:pt x="7" y="104"/>
                  </a:lnTo>
                  <a:lnTo>
                    <a:pt x="0" y="141"/>
                  </a:lnTo>
                  <a:lnTo>
                    <a:pt x="7" y="107"/>
                  </a:lnTo>
                  <a:lnTo>
                    <a:pt x="15" y="69"/>
                  </a:lnTo>
                  <a:lnTo>
                    <a:pt x="22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33"/>
            <p:cNvSpPr>
              <a:spLocks/>
            </p:cNvSpPr>
            <p:nvPr/>
          </p:nvSpPr>
          <p:spPr bwMode="auto">
            <a:xfrm rot="696599">
              <a:off x="2549" y="1142"/>
              <a:ext cx="19" cy="79"/>
            </a:xfrm>
            <a:custGeom>
              <a:avLst/>
              <a:gdLst>
                <a:gd name="T0" fmla="*/ 6 w 57"/>
                <a:gd name="T1" fmla="*/ 0 h 236"/>
                <a:gd name="T2" fmla="*/ 6 w 57"/>
                <a:gd name="T3" fmla="*/ 6 h 236"/>
                <a:gd name="T4" fmla="*/ 4 w 57"/>
                <a:gd name="T5" fmla="*/ 12 h 236"/>
                <a:gd name="T6" fmla="*/ 2 w 57"/>
                <a:gd name="T7" fmla="*/ 20 h 236"/>
                <a:gd name="T8" fmla="*/ 0 w 57"/>
                <a:gd name="T9" fmla="*/ 26 h 236"/>
                <a:gd name="T10" fmla="*/ 2 w 57"/>
                <a:gd name="T11" fmla="*/ 20 h 236"/>
                <a:gd name="T12" fmla="*/ 3 w 57"/>
                <a:gd name="T13" fmla="*/ 13 h 236"/>
                <a:gd name="T14" fmla="*/ 5 w 57"/>
                <a:gd name="T15" fmla="*/ 6 h 236"/>
                <a:gd name="T16" fmla="*/ 6 w 57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236">
                  <a:moveTo>
                    <a:pt x="57" y="0"/>
                  </a:moveTo>
                  <a:lnTo>
                    <a:pt x="52" y="54"/>
                  </a:lnTo>
                  <a:lnTo>
                    <a:pt x="37" y="111"/>
                  </a:lnTo>
                  <a:lnTo>
                    <a:pt x="15" y="175"/>
                  </a:lnTo>
                  <a:lnTo>
                    <a:pt x="0" y="236"/>
                  </a:lnTo>
                  <a:lnTo>
                    <a:pt x="15" y="175"/>
                  </a:lnTo>
                  <a:lnTo>
                    <a:pt x="30" y="118"/>
                  </a:lnTo>
                  <a:lnTo>
                    <a:pt x="42" y="5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34"/>
            <p:cNvSpPr>
              <a:spLocks/>
            </p:cNvSpPr>
            <p:nvPr/>
          </p:nvSpPr>
          <p:spPr bwMode="auto">
            <a:xfrm rot="696599">
              <a:off x="2726" y="1145"/>
              <a:ext cx="21" cy="80"/>
            </a:xfrm>
            <a:custGeom>
              <a:avLst/>
              <a:gdLst>
                <a:gd name="T0" fmla="*/ 7 w 62"/>
                <a:gd name="T1" fmla="*/ 0 h 240"/>
                <a:gd name="T2" fmla="*/ 6 w 62"/>
                <a:gd name="T3" fmla="*/ 6 h 240"/>
                <a:gd name="T4" fmla="*/ 4 w 62"/>
                <a:gd name="T5" fmla="*/ 13 h 240"/>
                <a:gd name="T6" fmla="*/ 2 w 62"/>
                <a:gd name="T7" fmla="*/ 19 h 240"/>
                <a:gd name="T8" fmla="*/ 0 w 62"/>
                <a:gd name="T9" fmla="*/ 27 h 240"/>
                <a:gd name="T10" fmla="*/ 2 w 62"/>
                <a:gd name="T11" fmla="*/ 20 h 240"/>
                <a:gd name="T12" fmla="*/ 3 w 62"/>
                <a:gd name="T13" fmla="*/ 13 h 240"/>
                <a:gd name="T14" fmla="*/ 5 w 62"/>
                <a:gd name="T15" fmla="*/ 6 h 240"/>
                <a:gd name="T16" fmla="*/ 7 w 62"/>
                <a:gd name="T17" fmla="*/ 0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240">
                  <a:moveTo>
                    <a:pt x="62" y="0"/>
                  </a:moveTo>
                  <a:lnTo>
                    <a:pt x="54" y="54"/>
                  </a:lnTo>
                  <a:lnTo>
                    <a:pt x="39" y="114"/>
                  </a:lnTo>
                  <a:lnTo>
                    <a:pt x="15" y="175"/>
                  </a:lnTo>
                  <a:lnTo>
                    <a:pt x="0" y="240"/>
                  </a:lnTo>
                  <a:lnTo>
                    <a:pt x="15" y="178"/>
                  </a:lnTo>
                  <a:lnTo>
                    <a:pt x="27" y="118"/>
                  </a:lnTo>
                  <a:lnTo>
                    <a:pt x="42" y="5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35"/>
            <p:cNvSpPr>
              <a:spLocks/>
            </p:cNvSpPr>
            <p:nvPr/>
          </p:nvSpPr>
          <p:spPr bwMode="auto">
            <a:xfrm rot="696599">
              <a:off x="2209" y="1098"/>
              <a:ext cx="18" cy="54"/>
            </a:xfrm>
            <a:custGeom>
              <a:avLst/>
              <a:gdLst>
                <a:gd name="T0" fmla="*/ 6 w 53"/>
                <a:gd name="T1" fmla="*/ 0 h 163"/>
                <a:gd name="T2" fmla="*/ 0 w 53"/>
                <a:gd name="T3" fmla="*/ 18 h 163"/>
                <a:gd name="T4" fmla="*/ 4 w 53"/>
                <a:gd name="T5" fmla="*/ 3 h 163"/>
                <a:gd name="T6" fmla="*/ 6 w 53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63">
                  <a:moveTo>
                    <a:pt x="53" y="0"/>
                  </a:moveTo>
                  <a:lnTo>
                    <a:pt x="0" y="163"/>
                  </a:lnTo>
                  <a:lnTo>
                    <a:pt x="38" y="2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36"/>
            <p:cNvSpPr>
              <a:spLocks/>
            </p:cNvSpPr>
            <p:nvPr/>
          </p:nvSpPr>
          <p:spPr bwMode="auto">
            <a:xfrm rot="696599">
              <a:off x="2388" y="1112"/>
              <a:ext cx="18" cy="55"/>
            </a:xfrm>
            <a:custGeom>
              <a:avLst/>
              <a:gdLst>
                <a:gd name="T0" fmla="*/ 6 w 54"/>
                <a:gd name="T1" fmla="*/ 0 h 163"/>
                <a:gd name="T2" fmla="*/ 0 w 54"/>
                <a:gd name="T3" fmla="*/ 19 h 163"/>
                <a:gd name="T4" fmla="*/ 5 w 54"/>
                <a:gd name="T5" fmla="*/ 2 h 163"/>
                <a:gd name="T6" fmla="*/ 6 w 54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63">
                  <a:moveTo>
                    <a:pt x="54" y="0"/>
                  </a:moveTo>
                  <a:lnTo>
                    <a:pt x="0" y="163"/>
                  </a:lnTo>
                  <a:lnTo>
                    <a:pt x="42" y="2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37"/>
            <p:cNvSpPr>
              <a:spLocks/>
            </p:cNvSpPr>
            <p:nvPr/>
          </p:nvSpPr>
          <p:spPr bwMode="auto">
            <a:xfrm rot="696599">
              <a:off x="2562" y="1131"/>
              <a:ext cx="30" cy="94"/>
            </a:xfrm>
            <a:custGeom>
              <a:avLst/>
              <a:gdLst>
                <a:gd name="T0" fmla="*/ 10 w 89"/>
                <a:gd name="T1" fmla="*/ 0 h 281"/>
                <a:gd name="T2" fmla="*/ 0 w 89"/>
                <a:gd name="T3" fmla="*/ 31 h 281"/>
                <a:gd name="T4" fmla="*/ 8 w 89"/>
                <a:gd name="T5" fmla="*/ 4 h 281"/>
                <a:gd name="T6" fmla="*/ 10 w 89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281">
                  <a:moveTo>
                    <a:pt x="89" y="0"/>
                  </a:moveTo>
                  <a:lnTo>
                    <a:pt x="0" y="281"/>
                  </a:lnTo>
                  <a:lnTo>
                    <a:pt x="69" y="3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38"/>
            <p:cNvSpPr>
              <a:spLocks/>
            </p:cNvSpPr>
            <p:nvPr/>
          </p:nvSpPr>
          <p:spPr bwMode="auto">
            <a:xfrm rot="696599">
              <a:off x="2740" y="1134"/>
              <a:ext cx="31" cy="94"/>
            </a:xfrm>
            <a:custGeom>
              <a:avLst/>
              <a:gdLst>
                <a:gd name="T0" fmla="*/ 10 w 92"/>
                <a:gd name="T1" fmla="*/ 0 h 282"/>
                <a:gd name="T2" fmla="*/ 0 w 92"/>
                <a:gd name="T3" fmla="*/ 31 h 282"/>
                <a:gd name="T4" fmla="*/ 7 w 92"/>
                <a:gd name="T5" fmla="*/ 4 h 282"/>
                <a:gd name="T6" fmla="*/ 10 w 92"/>
                <a:gd name="T7" fmla="*/ 0 h 2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282">
                  <a:moveTo>
                    <a:pt x="92" y="0"/>
                  </a:moveTo>
                  <a:lnTo>
                    <a:pt x="0" y="282"/>
                  </a:lnTo>
                  <a:lnTo>
                    <a:pt x="65" y="3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39"/>
            <p:cNvSpPr>
              <a:spLocks/>
            </p:cNvSpPr>
            <p:nvPr/>
          </p:nvSpPr>
          <p:spPr bwMode="auto">
            <a:xfrm rot="696599">
              <a:off x="2230" y="1102"/>
              <a:ext cx="15" cy="48"/>
            </a:xfrm>
            <a:custGeom>
              <a:avLst/>
              <a:gdLst>
                <a:gd name="T0" fmla="*/ 5 w 45"/>
                <a:gd name="T1" fmla="*/ 0 h 144"/>
                <a:gd name="T2" fmla="*/ 0 w 45"/>
                <a:gd name="T3" fmla="*/ 16 h 144"/>
                <a:gd name="T4" fmla="*/ 4 w 45"/>
                <a:gd name="T5" fmla="*/ 0 h 144"/>
                <a:gd name="T6" fmla="*/ 5 w 45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44">
                  <a:moveTo>
                    <a:pt x="45" y="0"/>
                  </a:moveTo>
                  <a:lnTo>
                    <a:pt x="0" y="144"/>
                  </a:lnTo>
                  <a:lnTo>
                    <a:pt x="4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40"/>
            <p:cNvSpPr>
              <a:spLocks/>
            </p:cNvSpPr>
            <p:nvPr/>
          </p:nvSpPr>
          <p:spPr bwMode="auto">
            <a:xfrm rot="696599">
              <a:off x="2408" y="1116"/>
              <a:ext cx="17" cy="48"/>
            </a:xfrm>
            <a:custGeom>
              <a:avLst/>
              <a:gdLst>
                <a:gd name="T0" fmla="*/ 6 w 50"/>
                <a:gd name="T1" fmla="*/ 0 h 143"/>
                <a:gd name="T2" fmla="*/ 0 w 50"/>
                <a:gd name="T3" fmla="*/ 16 h 143"/>
                <a:gd name="T4" fmla="*/ 4 w 50"/>
                <a:gd name="T5" fmla="*/ 0 h 143"/>
                <a:gd name="T6" fmla="*/ 6 w 50"/>
                <a:gd name="T7" fmla="*/ 0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43">
                  <a:moveTo>
                    <a:pt x="50" y="0"/>
                  </a:moveTo>
                  <a:lnTo>
                    <a:pt x="0" y="143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41"/>
            <p:cNvSpPr>
              <a:spLocks/>
            </p:cNvSpPr>
            <p:nvPr/>
          </p:nvSpPr>
          <p:spPr bwMode="auto">
            <a:xfrm rot="696599">
              <a:off x="2581" y="1135"/>
              <a:ext cx="28" cy="87"/>
            </a:xfrm>
            <a:custGeom>
              <a:avLst/>
              <a:gdLst>
                <a:gd name="T0" fmla="*/ 9 w 84"/>
                <a:gd name="T1" fmla="*/ 0 h 259"/>
                <a:gd name="T2" fmla="*/ 0 w 84"/>
                <a:gd name="T3" fmla="*/ 29 h 259"/>
                <a:gd name="T4" fmla="*/ 8 w 84"/>
                <a:gd name="T5" fmla="*/ 1 h 259"/>
                <a:gd name="T6" fmla="*/ 9 w 84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259">
                  <a:moveTo>
                    <a:pt x="84" y="0"/>
                  </a:moveTo>
                  <a:lnTo>
                    <a:pt x="0" y="259"/>
                  </a:lnTo>
                  <a:lnTo>
                    <a:pt x="69" y="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42"/>
            <p:cNvSpPr>
              <a:spLocks/>
            </p:cNvSpPr>
            <p:nvPr/>
          </p:nvSpPr>
          <p:spPr bwMode="auto">
            <a:xfrm rot="696599">
              <a:off x="2760" y="1138"/>
              <a:ext cx="27" cy="87"/>
            </a:xfrm>
            <a:custGeom>
              <a:avLst/>
              <a:gdLst>
                <a:gd name="T0" fmla="*/ 9 w 81"/>
                <a:gd name="T1" fmla="*/ 0 h 259"/>
                <a:gd name="T2" fmla="*/ 0 w 81"/>
                <a:gd name="T3" fmla="*/ 29 h 259"/>
                <a:gd name="T4" fmla="*/ 8 w 81"/>
                <a:gd name="T5" fmla="*/ 1 h 259"/>
                <a:gd name="T6" fmla="*/ 9 w 81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259">
                  <a:moveTo>
                    <a:pt x="81" y="0"/>
                  </a:moveTo>
                  <a:lnTo>
                    <a:pt x="0" y="259"/>
                  </a:lnTo>
                  <a:lnTo>
                    <a:pt x="69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43"/>
            <p:cNvSpPr>
              <a:spLocks/>
            </p:cNvSpPr>
            <p:nvPr/>
          </p:nvSpPr>
          <p:spPr bwMode="auto">
            <a:xfrm rot="696599">
              <a:off x="2254" y="1106"/>
              <a:ext cx="12" cy="44"/>
            </a:xfrm>
            <a:custGeom>
              <a:avLst/>
              <a:gdLst>
                <a:gd name="T0" fmla="*/ 4 w 37"/>
                <a:gd name="T1" fmla="*/ 0 h 133"/>
                <a:gd name="T2" fmla="*/ 0 w 37"/>
                <a:gd name="T3" fmla="*/ 15 h 133"/>
                <a:gd name="T4" fmla="*/ 3 w 37"/>
                <a:gd name="T5" fmla="*/ 1 h 133"/>
                <a:gd name="T6" fmla="*/ 4 w 37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133">
                  <a:moveTo>
                    <a:pt x="37" y="0"/>
                  </a:moveTo>
                  <a:lnTo>
                    <a:pt x="0" y="133"/>
                  </a:lnTo>
                  <a:lnTo>
                    <a:pt x="27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44"/>
            <p:cNvSpPr>
              <a:spLocks/>
            </p:cNvSpPr>
            <p:nvPr/>
          </p:nvSpPr>
          <p:spPr bwMode="auto">
            <a:xfrm rot="696599">
              <a:off x="2431" y="1121"/>
              <a:ext cx="12" cy="43"/>
            </a:xfrm>
            <a:custGeom>
              <a:avLst/>
              <a:gdLst>
                <a:gd name="T0" fmla="*/ 4 w 38"/>
                <a:gd name="T1" fmla="*/ 0 h 129"/>
                <a:gd name="T2" fmla="*/ 0 w 38"/>
                <a:gd name="T3" fmla="*/ 14 h 129"/>
                <a:gd name="T4" fmla="*/ 3 w 38"/>
                <a:gd name="T5" fmla="*/ 1 h 129"/>
                <a:gd name="T6" fmla="*/ 4 w 38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29">
                  <a:moveTo>
                    <a:pt x="38" y="0"/>
                  </a:moveTo>
                  <a:lnTo>
                    <a:pt x="0" y="129"/>
                  </a:lnTo>
                  <a:lnTo>
                    <a:pt x="26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45"/>
            <p:cNvSpPr>
              <a:spLocks/>
            </p:cNvSpPr>
            <p:nvPr/>
          </p:nvSpPr>
          <p:spPr bwMode="auto">
            <a:xfrm rot="696599">
              <a:off x="2607" y="1138"/>
              <a:ext cx="22" cy="79"/>
            </a:xfrm>
            <a:custGeom>
              <a:avLst/>
              <a:gdLst>
                <a:gd name="T0" fmla="*/ 7 w 65"/>
                <a:gd name="T1" fmla="*/ 0 h 236"/>
                <a:gd name="T2" fmla="*/ 0 w 65"/>
                <a:gd name="T3" fmla="*/ 26 h 236"/>
                <a:gd name="T4" fmla="*/ 6 w 65"/>
                <a:gd name="T5" fmla="*/ 3 h 236"/>
                <a:gd name="T6" fmla="*/ 7 w 65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236">
                  <a:moveTo>
                    <a:pt x="65" y="0"/>
                  </a:moveTo>
                  <a:lnTo>
                    <a:pt x="0" y="236"/>
                  </a:lnTo>
                  <a:lnTo>
                    <a:pt x="54" y="2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46"/>
            <p:cNvSpPr>
              <a:spLocks/>
            </p:cNvSpPr>
            <p:nvPr/>
          </p:nvSpPr>
          <p:spPr bwMode="auto">
            <a:xfrm rot="696599">
              <a:off x="2784" y="1141"/>
              <a:ext cx="23" cy="79"/>
            </a:xfrm>
            <a:custGeom>
              <a:avLst/>
              <a:gdLst>
                <a:gd name="T0" fmla="*/ 8 w 69"/>
                <a:gd name="T1" fmla="*/ 0 h 236"/>
                <a:gd name="T2" fmla="*/ 0 w 69"/>
                <a:gd name="T3" fmla="*/ 26 h 236"/>
                <a:gd name="T4" fmla="*/ 6 w 69"/>
                <a:gd name="T5" fmla="*/ 3 h 236"/>
                <a:gd name="T6" fmla="*/ 8 w 69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236">
                  <a:moveTo>
                    <a:pt x="69" y="0"/>
                  </a:moveTo>
                  <a:lnTo>
                    <a:pt x="0" y="236"/>
                  </a:lnTo>
                  <a:lnTo>
                    <a:pt x="54" y="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47"/>
            <p:cNvSpPr>
              <a:spLocks/>
            </p:cNvSpPr>
            <p:nvPr/>
          </p:nvSpPr>
          <p:spPr bwMode="auto">
            <a:xfrm rot="696599">
              <a:off x="2281" y="1108"/>
              <a:ext cx="10" cy="37"/>
            </a:xfrm>
            <a:custGeom>
              <a:avLst/>
              <a:gdLst>
                <a:gd name="T0" fmla="*/ 3 w 30"/>
                <a:gd name="T1" fmla="*/ 0 h 111"/>
                <a:gd name="T2" fmla="*/ 0 w 30"/>
                <a:gd name="T3" fmla="*/ 12 h 111"/>
                <a:gd name="T4" fmla="*/ 1 w 30"/>
                <a:gd name="T5" fmla="*/ 3 h 111"/>
                <a:gd name="T6" fmla="*/ 3 w 30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11">
                  <a:moveTo>
                    <a:pt x="30" y="0"/>
                  </a:moveTo>
                  <a:lnTo>
                    <a:pt x="0" y="111"/>
                  </a:lnTo>
                  <a:lnTo>
                    <a:pt x="8" y="2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48"/>
            <p:cNvSpPr>
              <a:spLocks/>
            </p:cNvSpPr>
            <p:nvPr/>
          </p:nvSpPr>
          <p:spPr bwMode="auto">
            <a:xfrm rot="696599">
              <a:off x="2459" y="1122"/>
              <a:ext cx="12" cy="37"/>
            </a:xfrm>
            <a:custGeom>
              <a:avLst/>
              <a:gdLst>
                <a:gd name="T0" fmla="*/ 4 w 35"/>
                <a:gd name="T1" fmla="*/ 0 h 111"/>
                <a:gd name="T2" fmla="*/ 0 w 35"/>
                <a:gd name="T3" fmla="*/ 12 h 111"/>
                <a:gd name="T4" fmla="*/ 1 w 35"/>
                <a:gd name="T5" fmla="*/ 3 h 111"/>
                <a:gd name="T6" fmla="*/ 4 w 35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11">
                  <a:moveTo>
                    <a:pt x="35" y="0"/>
                  </a:moveTo>
                  <a:lnTo>
                    <a:pt x="0" y="111"/>
                  </a:lnTo>
                  <a:lnTo>
                    <a:pt x="8" y="3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49"/>
            <p:cNvSpPr>
              <a:spLocks/>
            </p:cNvSpPr>
            <p:nvPr/>
          </p:nvSpPr>
          <p:spPr bwMode="auto">
            <a:xfrm rot="696599">
              <a:off x="2640" y="1139"/>
              <a:ext cx="19" cy="64"/>
            </a:xfrm>
            <a:custGeom>
              <a:avLst/>
              <a:gdLst>
                <a:gd name="T0" fmla="*/ 6 w 57"/>
                <a:gd name="T1" fmla="*/ 0 h 193"/>
                <a:gd name="T2" fmla="*/ 0 w 57"/>
                <a:gd name="T3" fmla="*/ 21 h 193"/>
                <a:gd name="T4" fmla="*/ 3 w 57"/>
                <a:gd name="T5" fmla="*/ 5 h 193"/>
                <a:gd name="T6" fmla="*/ 6 w 57"/>
                <a:gd name="T7" fmla="*/ 0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193">
                  <a:moveTo>
                    <a:pt x="57" y="0"/>
                  </a:moveTo>
                  <a:lnTo>
                    <a:pt x="0" y="193"/>
                  </a:lnTo>
                  <a:lnTo>
                    <a:pt x="30" y="4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50"/>
            <p:cNvSpPr>
              <a:spLocks/>
            </p:cNvSpPr>
            <p:nvPr/>
          </p:nvSpPr>
          <p:spPr bwMode="auto">
            <a:xfrm rot="696599">
              <a:off x="2819" y="1142"/>
              <a:ext cx="18" cy="66"/>
            </a:xfrm>
            <a:custGeom>
              <a:avLst/>
              <a:gdLst>
                <a:gd name="T0" fmla="*/ 6 w 53"/>
                <a:gd name="T1" fmla="*/ 0 h 197"/>
                <a:gd name="T2" fmla="*/ 0 w 53"/>
                <a:gd name="T3" fmla="*/ 22 h 197"/>
                <a:gd name="T4" fmla="*/ 3 w 53"/>
                <a:gd name="T5" fmla="*/ 5 h 197"/>
                <a:gd name="T6" fmla="*/ 6 w 53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97">
                  <a:moveTo>
                    <a:pt x="53" y="0"/>
                  </a:moveTo>
                  <a:lnTo>
                    <a:pt x="0" y="197"/>
                  </a:lnTo>
                  <a:lnTo>
                    <a:pt x="27" y="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51"/>
            <p:cNvSpPr>
              <a:spLocks/>
            </p:cNvSpPr>
            <p:nvPr/>
          </p:nvSpPr>
          <p:spPr bwMode="auto">
            <a:xfrm rot="696599">
              <a:off x="2300" y="1116"/>
              <a:ext cx="12" cy="29"/>
            </a:xfrm>
            <a:custGeom>
              <a:avLst/>
              <a:gdLst>
                <a:gd name="T0" fmla="*/ 2 w 35"/>
                <a:gd name="T1" fmla="*/ 0 h 87"/>
                <a:gd name="T2" fmla="*/ 4 w 35"/>
                <a:gd name="T3" fmla="*/ 0 h 87"/>
                <a:gd name="T4" fmla="*/ 1 w 35"/>
                <a:gd name="T5" fmla="*/ 10 h 87"/>
                <a:gd name="T6" fmla="*/ 0 w 35"/>
                <a:gd name="T7" fmla="*/ 8 h 87"/>
                <a:gd name="T8" fmla="*/ 1 w 35"/>
                <a:gd name="T9" fmla="*/ 6 h 87"/>
                <a:gd name="T10" fmla="*/ 2 w 35"/>
                <a:gd name="T11" fmla="*/ 3 h 87"/>
                <a:gd name="T12" fmla="*/ 2 w 3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7">
                  <a:moveTo>
                    <a:pt x="18" y="3"/>
                  </a:moveTo>
                  <a:lnTo>
                    <a:pt x="35" y="0"/>
                  </a:lnTo>
                  <a:lnTo>
                    <a:pt x="8" y="87"/>
                  </a:lnTo>
                  <a:lnTo>
                    <a:pt x="0" y="69"/>
                  </a:lnTo>
                  <a:lnTo>
                    <a:pt x="8" y="50"/>
                  </a:lnTo>
                  <a:lnTo>
                    <a:pt x="15" y="27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52"/>
            <p:cNvSpPr>
              <a:spLocks/>
            </p:cNvSpPr>
            <p:nvPr/>
          </p:nvSpPr>
          <p:spPr bwMode="auto">
            <a:xfrm rot="696599">
              <a:off x="2480" y="1130"/>
              <a:ext cx="10" cy="29"/>
            </a:xfrm>
            <a:custGeom>
              <a:avLst/>
              <a:gdLst>
                <a:gd name="T0" fmla="*/ 2 w 30"/>
                <a:gd name="T1" fmla="*/ 0 h 87"/>
                <a:gd name="T2" fmla="*/ 3 w 30"/>
                <a:gd name="T3" fmla="*/ 0 h 87"/>
                <a:gd name="T4" fmla="*/ 0 w 30"/>
                <a:gd name="T5" fmla="*/ 10 h 87"/>
                <a:gd name="T6" fmla="*/ 0 w 30"/>
                <a:gd name="T7" fmla="*/ 7 h 87"/>
                <a:gd name="T8" fmla="*/ 0 w 30"/>
                <a:gd name="T9" fmla="*/ 5 h 87"/>
                <a:gd name="T10" fmla="*/ 2 w 30"/>
                <a:gd name="T11" fmla="*/ 3 h 87"/>
                <a:gd name="T12" fmla="*/ 2 w 30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87">
                  <a:moveTo>
                    <a:pt x="15" y="3"/>
                  </a:moveTo>
                  <a:lnTo>
                    <a:pt x="30" y="0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9"/>
                  </a:lnTo>
                  <a:lnTo>
                    <a:pt x="15" y="2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53"/>
            <p:cNvSpPr>
              <a:spLocks/>
            </p:cNvSpPr>
            <p:nvPr/>
          </p:nvSpPr>
          <p:spPr bwMode="auto">
            <a:xfrm rot="696599">
              <a:off x="2660" y="1150"/>
              <a:ext cx="16" cy="51"/>
            </a:xfrm>
            <a:custGeom>
              <a:avLst/>
              <a:gdLst>
                <a:gd name="T0" fmla="*/ 4 w 46"/>
                <a:gd name="T1" fmla="*/ 1 h 153"/>
                <a:gd name="T2" fmla="*/ 6 w 46"/>
                <a:gd name="T3" fmla="*/ 0 h 153"/>
                <a:gd name="T4" fmla="*/ 0 w 46"/>
                <a:gd name="T5" fmla="*/ 17 h 153"/>
                <a:gd name="T6" fmla="*/ 0 w 46"/>
                <a:gd name="T7" fmla="*/ 13 h 153"/>
                <a:gd name="T8" fmla="*/ 1 w 46"/>
                <a:gd name="T9" fmla="*/ 9 h 153"/>
                <a:gd name="T10" fmla="*/ 3 w 46"/>
                <a:gd name="T11" fmla="*/ 5 h 153"/>
                <a:gd name="T12" fmla="*/ 4 w 46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53">
                  <a:moveTo>
                    <a:pt x="31" y="12"/>
                  </a:moveTo>
                  <a:lnTo>
                    <a:pt x="46" y="0"/>
                  </a:lnTo>
                  <a:lnTo>
                    <a:pt x="0" y="153"/>
                  </a:lnTo>
                  <a:lnTo>
                    <a:pt x="0" y="118"/>
                  </a:lnTo>
                  <a:lnTo>
                    <a:pt x="12" y="84"/>
                  </a:lnTo>
                  <a:lnTo>
                    <a:pt x="22" y="46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54"/>
            <p:cNvSpPr>
              <a:spLocks/>
            </p:cNvSpPr>
            <p:nvPr/>
          </p:nvSpPr>
          <p:spPr bwMode="auto">
            <a:xfrm rot="696599">
              <a:off x="2838" y="1153"/>
              <a:ext cx="15" cy="51"/>
            </a:xfrm>
            <a:custGeom>
              <a:avLst/>
              <a:gdLst>
                <a:gd name="T0" fmla="*/ 4 w 45"/>
                <a:gd name="T1" fmla="*/ 1 h 153"/>
                <a:gd name="T2" fmla="*/ 5 w 45"/>
                <a:gd name="T3" fmla="*/ 0 h 153"/>
                <a:gd name="T4" fmla="*/ 0 w 45"/>
                <a:gd name="T5" fmla="*/ 17 h 153"/>
                <a:gd name="T6" fmla="*/ 0 w 45"/>
                <a:gd name="T7" fmla="*/ 13 h 153"/>
                <a:gd name="T8" fmla="*/ 1 w 45"/>
                <a:gd name="T9" fmla="*/ 9 h 153"/>
                <a:gd name="T10" fmla="*/ 2 w 45"/>
                <a:gd name="T11" fmla="*/ 5 h 153"/>
                <a:gd name="T12" fmla="*/ 4 w 45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3">
                  <a:moveTo>
                    <a:pt x="34" y="12"/>
                  </a:moveTo>
                  <a:lnTo>
                    <a:pt x="45" y="0"/>
                  </a:lnTo>
                  <a:lnTo>
                    <a:pt x="3" y="153"/>
                  </a:lnTo>
                  <a:lnTo>
                    <a:pt x="0" y="118"/>
                  </a:lnTo>
                  <a:lnTo>
                    <a:pt x="7" y="84"/>
                  </a:lnTo>
                  <a:lnTo>
                    <a:pt x="22" y="47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55"/>
            <p:cNvSpPr>
              <a:spLocks/>
            </p:cNvSpPr>
            <p:nvPr/>
          </p:nvSpPr>
          <p:spPr bwMode="auto">
            <a:xfrm rot="696599">
              <a:off x="2324" y="1117"/>
              <a:ext cx="10" cy="35"/>
            </a:xfrm>
            <a:custGeom>
              <a:avLst/>
              <a:gdLst>
                <a:gd name="T0" fmla="*/ 3 w 30"/>
                <a:gd name="T1" fmla="*/ 0 h 106"/>
                <a:gd name="T2" fmla="*/ 0 w 30"/>
                <a:gd name="T3" fmla="*/ 12 h 106"/>
                <a:gd name="T4" fmla="*/ 0 w 30"/>
                <a:gd name="T5" fmla="*/ 9 h 106"/>
                <a:gd name="T6" fmla="*/ 1 w 30"/>
                <a:gd name="T7" fmla="*/ 6 h 106"/>
                <a:gd name="T8" fmla="*/ 2 w 30"/>
                <a:gd name="T9" fmla="*/ 3 h 106"/>
                <a:gd name="T10" fmla="*/ 3 w 30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06">
                  <a:moveTo>
                    <a:pt x="30" y="0"/>
                  </a:moveTo>
                  <a:lnTo>
                    <a:pt x="4" y="106"/>
                  </a:lnTo>
                  <a:lnTo>
                    <a:pt x="0" y="81"/>
                  </a:lnTo>
                  <a:lnTo>
                    <a:pt x="7" y="50"/>
                  </a:lnTo>
                  <a:lnTo>
                    <a:pt x="15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56"/>
            <p:cNvSpPr>
              <a:spLocks/>
            </p:cNvSpPr>
            <p:nvPr/>
          </p:nvSpPr>
          <p:spPr bwMode="auto">
            <a:xfrm rot="696599">
              <a:off x="2503" y="1131"/>
              <a:ext cx="9" cy="36"/>
            </a:xfrm>
            <a:custGeom>
              <a:avLst/>
              <a:gdLst>
                <a:gd name="T0" fmla="*/ 3 w 27"/>
                <a:gd name="T1" fmla="*/ 0 h 106"/>
                <a:gd name="T2" fmla="*/ 1 w 27"/>
                <a:gd name="T3" fmla="*/ 12 h 106"/>
                <a:gd name="T4" fmla="*/ 0 w 27"/>
                <a:gd name="T5" fmla="*/ 9 h 106"/>
                <a:gd name="T6" fmla="*/ 1 w 27"/>
                <a:gd name="T7" fmla="*/ 6 h 106"/>
                <a:gd name="T8" fmla="*/ 1 w 27"/>
                <a:gd name="T9" fmla="*/ 2 h 106"/>
                <a:gd name="T10" fmla="*/ 3 w 27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06">
                  <a:moveTo>
                    <a:pt x="27" y="0"/>
                  </a:moveTo>
                  <a:lnTo>
                    <a:pt x="5" y="106"/>
                  </a:lnTo>
                  <a:lnTo>
                    <a:pt x="0" y="79"/>
                  </a:lnTo>
                  <a:lnTo>
                    <a:pt x="5" y="49"/>
                  </a:lnTo>
                  <a:lnTo>
                    <a:pt x="12" y="2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57"/>
            <p:cNvSpPr>
              <a:spLocks/>
            </p:cNvSpPr>
            <p:nvPr/>
          </p:nvSpPr>
          <p:spPr bwMode="auto">
            <a:xfrm rot="696599">
              <a:off x="2683" y="1148"/>
              <a:ext cx="18" cy="62"/>
            </a:xfrm>
            <a:custGeom>
              <a:avLst/>
              <a:gdLst>
                <a:gd name="T0" fmla="*/ 6 w 54"/>
                <a:gd name="T1" fmla="*/ 0 h 185"/>
                <a:gd name="T2" fmla="*/ 0 w 54"/>
                <a:gd name="T3" fmla="*/ 21 h 185"/>
                <a:gd name="T4" fmla="*/ 0 w 54"/>
                <a:gd name="T5" fmla="*/ 16 h 185"/>
                <a:gd name="T6" fmla="*/ 2 w 54"/>
                <a:gd name="T7" fmla="*/ 10 h 185"/>
                <a:gd name="T8" fmla="*/ 4 w 54"/>
                <a:gd name="T9" fmla="*/ 4 h 185"/>
                <a:gd name="T10" fmla="*/ 6 w 54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85">
                  <a:moveTo>
                    <a:pt x="54" y="0"/>
                  </a:moveTo>
                  <a:lnTo>
                    <a:pt x="0" y="185"/>
                  </a:lnTo>
                  <a:lnTo>
                    <a:pt x="4" y="140"/>
                  </a:lnTo>
                  <a:lnTo>
                    <a:pt x="15" y="86"/>
                  </a:lnTo>
                  <a:lnTo>
                    <a:pt x="34" y="3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58"/>
            <p:cNvSpPr>
              <a:spLocks/>
            </p:cNvSpPr>
            <p:nvPr/>
          </p:nvSpPr>
          <p:spPr bwMode="auto">
            <a:xfrm rot="696599">
              <a:off x="2863" y="1151"/>
              <a:ext cx="17" cy="59"/>
            </a:xfrm>
            <a:custGeom>
              <a:avLst/>
              <a:gdLst>
                <a:gd name="T0" fmla="*/ 6 w 49"/>
                <a:gd name="T1" fmla="*/ 0 h 178"/>
                <a:gd name="T2" fmla="*/ 0 w 49"/>
                <a:gd name="T3" fmla="*/ 20 h 178"/>
                <a:gd name="T4" fmla="*/ 0 w 49"/>
                <a:gd name="T5" fmla="*/ 15 h 178"/>
                <a:gd name="T6" fmla="*/ 1 w 49"/>
                <a:gd name="T7" fmla="*/ 9 h 178"/>
                <a:gd name="T8" fmla="*/ 3 w 49"/>
                <a:gd name="T9" fmla="*/ 4 h 178"/>
                <a:gd name="T10" fmla="*/ 6 w 49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78">
                  <a:moveTo>
                    <a:pt x="49" y="0"/>
                  </a:moveTo>
                  <a:lnTo>
                    <a:pt x="0" y="178"/>
                  </a:lnTo>
                  <a:lnTo>
                    <a:pt x="0" y="136"/>
                  </a:lnTo>
                  <a:lnTo>
                    <a:pt x="12" y="84"/>
                  </a:lnTo>
                  <a:lnTo>
                    <a:pt x="30" y="3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55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3987">
              <a:off x="1632" y="720"/>
              <a:ext cx="1332" cy="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51" name="Freeform 9"/>
            <p:cNvSpPr>
              <a:spLocks/>
            </p:cNvSpPr>
            <p:nvPr/>
          </p:nvSpPr>
          <p:spPr bwMode="auto">
            <a:xfrm rot="696599">
              <a:off x="3838" y="1329"/>
              <a:ext cx="505" cy="131"/>
            </a:xfrm>
            <a:custGeom>
              <a:avLst/>
              <a:gdLst>
                <a:gd name="T0" fmla="*/ 10 w 1515"/>
                <a:gd name="T1" fmla="*/ 35 h 395"/>
                <a:gd name="T2" fmla="*/ 11 w 1515"/>
                <a:gd name="T3" fmla="*/ 32 h 395"/>
                <a:gd name="T4" fmla="*/ 13 w 1515"/>
                <a:gd name="T5" fmla="*/ 29 h 395"/>
                <a:gd name="T6" fmla="*/ 16 w 1515"/>
                <a:gd name="T7" fmla="*/ 28 h 395"/>
                <a:gd name="T8" fmla="*/ 19 w 1515"/>
                <a:gd name="T9" fmla="*/ 26 h 395"/>
                <a:gd name="T10" fmla="*/ 23 w 1515"/>
                <a:gd name="T11" fmla="*/ 26 h 395"/>
                <a:gd name="T12" fmla="*/ 27 w 1515"/>
                <a:gd name="T13" fmla="*/ 25 h 395"/>
                <a:gd name="T14" fmla="*/ 31 w 1515"/>
                <a:gd name="T15" fmla="*/ 24 h 395"/>
                <a:gd name="T16" fmla="*/ 35 w 1515"/>
                <a:gd name="T17" fmla="*/ 23 h 395"/>
                <a:gd name="T18" fmla="*/ 44 w 1515"/>
                <a:gd name="T19" fmla="*/ 22 h 395"/>
                <a:gd name="T20" fmla="*/ 52 w 1515"/>
                <a:gd name="T21" fmla="*/ 22 h 395"/>
                <a:gd name="T22" fmla="*/ 60 w 1515"/>
                <a:gd name="T23" fmla="*/ 23 h 395"/>
                <a:gd name="T24" fmla="*/ 67 w 1515"/>
                <a:gd name="T25" fmla="*/ 25 h 395"/>
                <a:gd name="T26" fmla="*/ 73 w 1515"/>
                <a:gd name="T27" fmla="*/ 26 h 395"/>
                <a:gd name="T28" fmla="*/ 80 w 1515"/>
                <a:gd name="T29" fmla="*/ 28 h 395"/>
                <a:gd name="T30" fmla="*/ 86 w 1515"/>
                <a:gd name="T31" fmla="*/ 29 h 395"/>
                <a:gd name="T32" fmla="*/ 92 w 1515"/>
                <a:gd name="T33" fmla="*/ 28 h 395"/>
                <a:gd name="T34" fmla="*/ 96 w 1515"/>
                <a:gd name="T35" fmla="*/ 28 h 395"/>
                <a:gd name="T36" fmla="*/ 100 w 1515"/>
                <a:gd name="T37" fmla="*/ 27 h 395"/>
                <a:gd name="T38" fmla="*/ 105 w 1515"/>
                <a:gd name="T39" fmla="*/ 27 h 395"/>
                <a:gd name="T40" fmla="*/ 111 w 1515"/>
                <a:gd name="T41" fmla="*/ 26 h 395"/>
                <a:gd name="T42" fmla="*/ 116 w 1515"/>
                <a:gd name="T43" fmla="*/ 26 h 395"/>
                <a:gd name="T44" fmla="*/ 122 w 1515"/>
                <a:gd name="T45" fmla="*/ 26 h 395"/>
                <a:gd name="T46" fmla="*/ 128 w 1515"/>
                <a:gd name="T47" fmla="*/ 26 h 395"/>
                <a:gd name="T48" fmla="*/ 134 w 1515"/>
                <a:gd name="T49" fmla="*/ 26 h 395"/>
                <a:gd name="T50" fmla="*/ 138 w 1515"/>
                <a:gd name="T51" fmla="*/ 26 h 395"/>
                <a:gd name="T52" fmla="*/ 141 w 1515"/>
                <a:gd name="T53" fmla="*/ 26 h 395"/>
                <a:gd name="T54" fmla="*/ 145 w 1515"/>
                <a:gd name="T55" fmla="*/ 26 h 395"/>
                <a:gd name="T56" fmla="*/ 148 w 1515"/>
                <a:gd name="T57" fmla="*/ 27 h 395"/>
                <a:gd name="T58" fmla="*/ 152 w 1515"/>
                <a:gd name="T59" fmla="*/ 27 h 395"/>
                <a:gd name="T60" fmla="*/ 155 w 1515"/>
                <a:gd name="T61" fmla="*/ 28 h 395"/>
                <a:gd name="T62" fmla="*/ 157 w 1515"/>
                <a:gd name="T63" fmla="*/ 29 h 395"/>
                <a:gd name="T64" fmla="*/ 160 w 1515"/>
                <a:gd name="T65" fmla="*/ 29 h 395"/>
                <a:gd name="T66" fmla="*/ 163 w 1515"/>
                <a:gd name="T67" fmla="*/ 32 h 395"/>
                <a:gd name="T68" fmla="*/ 166 w 1515"/>
                <a:gd name="T69" fmla="*/ 37 h 395"/>
                <a:gd name="T70" fmla="*/ 168 w 1515"/>
                <a:gd name="T71" fmla="*/ 41 h 395"/>
                <a:gd name="T72" fmla="*/ 168 w 1515"/>
                <a:gd name="T73" fmla="*/ 43 h 395"/>
                <a:gd name="T74" fmla="*/ 168 w 1515"/>
                <a:gd name="T75" fmla="*/ 37 h 395"/>
                <a:gd name="T76" fmla="*/ 168 w 1515"/>
                <a:gd name="T77" fmla="*/ 30 h 395"/>
                <a:gd name="T78" fmla="*/ 168 w 1515"/>
                <a:gd name="T79" fmla="*/ 23 h 395"/>
                <a:gd name="T80" fmla="*/ 167 w 1515"/>
                <a:gd name="T81" fmla="*/ 17 h 395"/>
                <a:gd name="T82" fmla="*/ 165 w 1515"/>
                <a:gd name="T83" fmla="*/ 15 h 395"/>
                <a:gd name="T84" fmla="*/ 158 w 1515"/>
                <a:gd name="T85" fmla="*/ 13 h 395"/>
                <a:gd name="T86" fmla="*/ 148 w 1515"/>
                <a:gd name="T87" fmla="*/ 11 h 395"/>
                <a:gd name="T88" fmla="*/ 134 w 1515"/>
                <a:gd name="T89" fmla="*/ 8 h 395"/>
                <a:gd name="T90" fmla="*/ 119 w 1515"/>
                <a:gd name="T91" fmla="*/ 5 h 395"/>
                <a:gd name="T92" fmla="*/ 102 w 1515"/>
                <a:gd name="T93" fmla="*/ 3 h 395"/>
                <a:gd name="T94" fmla="*/ 84 w 1515"/>
                <a:gd name="T95" fmla="*/ 1 h 395"/>
                <a:gd name="T96" fmla="*/ 67 w 1515"/>
                <a:gd name="T97" fmla="*/ 1 h 395"/>
                <a:gd name="T98" fmla="*/ 50 w 1515"/>
                <a:gd name="T99" fmla="*/ 0 h 395"/>
                <a:gd name="T100" fmla="*/ 34 w 1515"/>
                <a:gd name="T101" fmla="*/ 1 h 395"/>
                <a:gd name="T102" fmla="*/ 21 w 1515"/>
                <a:gd name="T103" fmla="*/ 2 h 395"/>
                <a:gd name="T104" fmla="*/ 10 w 1515"/>
                <a:gd name="T105" fmla="*/ 6 h 395"/>
                <a:gd name="T106" fmla="*/ 3 w 1515"/>
                <a:gd name="T107" fmla="*/ 11 h 395"/>
                <a:gd name="T108" fmla="*/ 0 w 1515"/>
                <a:gd name="T109" fmla="*/ 17 h 395"/>
                <a:gd name="T110" fmla="*/ 2 w 1515"/>
                <a:gd name="T111" fmla="*/ 25 h 395"/>
                <a:gd name="T112" fmla="*/ 10 w 1515"/>
                <a:gd name="T113" fmla="*/ 35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15" h="395">
                  <a:moveTo>
                    <a:pt x="91" y="316"/>
                  </a:moveTo>
                  <a:lnTo>
                    <a:pt x="99" y="289"/>
                  </a:lnTo>
                  <a:lnTo>
                    <a:pt x="114" y="266"/>
                  </a:lnTo>
                  <a:lnTo>
                    <a:pt x="141" y="251"/>
                  </a:lnTo>
                  <a:lnTo>
                    <a:pt x="170" y="239"/>
                  </a:lnTo>
                  <a:lnTo>
                    <a:pt x="205" y="232"/>
                  </a:lnTo>
                  <a:lnTo>
                    <a:pt x="244" y="224"/>
                  </a:lnTo>
                  <a:lnTo>
                    <a:pt x="281" y="217"/>
                  </a:lnTo>
                  <a:lnTo>
                    <a:pt x="316" y="209"/>
                  </a:lnTo>
                  <a:lnTo>
                    <a:pt x="395" y="197"/>
                  </a:lnTo>
                  <a:lnTo>
                    <a:pt x="471" y="202"/>
                  </a:lnTo>
                  <a:lnTo>
                    <a:pt x="540" y="209"/>
                  </a:lnTo>
                  <a:lnTo>
                    <a:pt x="604" y="224"/>
                  </a:lnTo>
                  <a:lnTo>
                    <a:pt x="661" y="239"/>
                  </a:lnTo>
                  <a:lnTo>
                    <a:pt x="718" y="251"/>
                  </a:lnTo>
                  <a:lnTo>
                    <a:pt x="772" y="259"/>
                  </a:lnTo>
                  <a:lnTo>
                    <a:pt x="824" y="254"/>
                  </a:lnTo>
                  <a:lnTo>
                    <a:pt x="863" y="251"/>
                  </a:lnTo>
                  <a:lnTo>
                    <a:pt x="900" y="247"/>
                  </a:lnTo>
                  <a:lnTo>
                    <a:pt x="945" y="244"/>
                  </a:lnTo>
                  <a:lnTo>
                    <a:pt x="995" y="236"/>
                  </a:lnTo>
                  <a:lnTo>
                    <a:pt x="1045" y="236"/>
                  </a:lnTo>
                  <a:lnTo>
                    <a:pt x="1098" y="232"/>
                  </a:lnTo>
                  <a:lnTo>
                    <a:pt x="1152" y="232"/>
                  </a:lnTo>
                  <a:lnTo>
                    <a:pt x="1208" y="232"/>
                  </a:lnTo>
                  <a:lnTo>
                    <a:pt x="1243" y="236"/>
                  </a:lnTo>
                  <a:lnTo>
                    <a:pt x="1273" y="236"/>
                  </a:lnTo>
                  <a:lnTo>
                    <a:pt x="1303" y="239"/>
                  </a:lnTo>
                  <a:lnTo>
                    <a:pt x="1334" y="244"/>
                  </a:lnTo>
                  <a:lnTo>
                    <a:pt x="1364" y="247"/>
                  </a:lnTo>
                  <a:lnTo>
                    <a:pt x="1391" y="251"/>
                  </a:lnTo>
                  <a:lnTo>
                    <a:pt x="1416" y="259"/>
                  </a:lnTo>
                  <a:lnTo>
                    <a:pt x="1443" y="266"/>
                  </a:lnTo>
                  <a:lnTo>
                    <a:pt x="1470" y="293"/>
                  </a:lnTo>
                  <a:lnTo>
                    <a:pt x="1493" y="335"/>
                  </a:lnTo>
                  <a:lnTo>
                    <a:pt x="1508" y="377"/>
                  </a:lnTo>
                  <a:lnTo>
                    <a:pt x="1515" y="395"/>
                  </a:lnTo>
                  <a:lnTo>
                    <a:pt x="1512" y="335"/>
                  </a:lnTo>
                  <a:lnTo>
                    <a:pt x="1508" y="274"/>
                  </a:lnTo>
                  <a:lnTo>
                    <a:pt x="1508" y="212"/>
                  </a:lnTo>
                  <a:lnTo>
                    <a:pt x="1505" y="156"/>
                  </a:lnTo>
                  <a:lnTo>
                    <a:pt x="1482" y="138"/>
                  </a:lnTo>
                  <a:lnTo>
                    <a:pt x="1421" y="118"/>
                  </a:lnTo>
                  <a:lnTo>
                    <a:pt x="1330" y="96"/>
                  </a:lnTo>
                  <a:lnTo>
                    <a:pt x="1208" y="72"/>
                  </a:lnTo>
                  <a:lnTo>
                    <a:pt x="1071" y="49"/>
                  </a:lnTo>
                  <a:lnTo>
                    <a:pt x="920" y="30"/>
                  </a:lnTo>
                  <a:lnTo>
                    <a:pt x="760" y="12"/>
                  </a:lnTo>
                  <a:lnTo>
                    <a:pt x="600" y="5"/>
                  </a:lnTo>
                  <a:lnTo>
                    <a:pt x="449" y="0"/>
                  </a:lnTo>
                  <a:lnTo>
                    <a:pt x="308" y="8"/>
                  </a:lnTo>
                  <a:lnTo>
                    <a:pt x="185" y="22"/>
                  </a:lnTo>
                  <a:lnTo>
                    <a:pt x="91" y="54"/>
                  </a:lnTo>
                  <a:lnTo>
                    <a:pt x="27" y="96"/>
                  </a:lnTo>
                  <a:lnTo>
                    <a:pt x="0" y="153"/>
                  </a:lnTo>
                  <a:lnTo>
                    <a:pt x="19" y="224"/>
                  </a:lnTo>
                  <a:lnTo>
                    <a:pt x="91" y="316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11"/>
            <p:cNvSpPr>
              <a:spLocks/>
            </p:cNvSpPr>
            <p:nvPr/>
          </p:nvSpPr>
          <p:spPr bwMode="auto">
            <a:xfrm rot="696599">
              <a:off x="3391" y="974"/>
              <a:ext cx="231" cy="178"/>
            </a:xfrm>
            <a:custGeom>
              <a:avLst/>
              <a:gdLst>
                <a:gd name="T0" fmla="*/ 16 w 694"/>
                <a:gd name="T1" fmla="*/ 0 h 532"/>
                <a:gd name="T2" fmla="*/ 21 w 694"/>
                <a:gd name="T3" fmla="*/ 1 h 532"/>
                <a:gd name="T4" fmla="*/ 29 w 694"/>
                <a:gd name="T5" fmla="*/ 2 h 532"/>
                <a:gd name="T6" fmla="*/ 37 w 694"/>
                <a:gd name="T7" fmla="*/ 5 h 532"/>
                <a:gd name="T8" fmla="*/ 46 w 694"/>
                <a:gd name="T9" fmla="*/ 7 h 532"/>
                <a:gd name="T10" fmla="*/ 55 w 694"/>
                <a:gd name="T11" fmla="*/ 10 h 532"/>
                <a:gd name="T12" fmla="*/ 63 w 694"/>
                <a:gd name="T13" fmla="*/ 13 h 532"/>
                <a:gd name="T14" fmla="*/ 71 w 694"/>
                <a:gd name="T15" fmla="*/ 15 h 532"/>
                <a:gd name="T16" fmla="*/ 77 w 694"/>
                <a:gd name="T17" fmla="*/ 17 h 532"/>
                <a:gd name="T18" fmla="*/ 67 w 694"/>
                <a:gd name="T19" fmla="*/ 60 h 532"/>
                <a:gd name="T20" fmla="*/ 59 w 694"/>
                <a:gd name="T21" fmla="*/ 57 h 532"/>
                <a:gd name="T22" fmla="*/ 51 w 694"/>
                <a:gd name="T23" fmla="*/ 53 h 532"/>
                <a:gd name="T24" fmla="*/ 42 w 694"/>
                <a:gd name="T25" fmla="*/ 50 h 532"/>
                <a:gd name="T26" fmla="*/ 32 w 694"/>
                <a:gd name="T27" fmla="*/ 46 h 532"/>
                <a:gd name="T28" fmla="*/ 23 w 694"/>
                <a:gd name="T29" fmla="*/ 41 h 532"/>
                <a:gd name="T30" fmla="*/ 15 w 694"/>
                <a:gd name="T31" fmla="*/ 37 h 532"/>
                <a:gd name="T32" fmla="*/ 7 w 694"/>
                <a:gd name="T33" fmla="*/ 34 h 532"/>
                <a:gd name="T34" fmla="*/ 0 w 694"/>
                <a:gd name="T35" fmla="*/ 30 h 532"/>
                <a:gd name="T36" fmla="*/ 16 w 694"/>
                <a:gd name="T37" fmla="*/ 0 h 5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4" h="532">
                  <a:moveTo>
                    <a:pt x="141" y="0"/>
                  </a:moveTo>
                  <a:lnTo>
                    <a:pt x="190" y="7"/>
                  </a:lnTo>
                  <a:lnTo>
                    <a:pt x="258" y="19"/>
                  </a:lnTo>
                  <a:lnTo>
                    <a:pt x="331" y="42"/>
                  </a:lnTo>
                  <a:lnTo>
                    <a:pt x="413" y="66"/>
                  </a:lnTo>
                  <a:lnTo>
                    <a:pt x="494" y="91"/>
                  </a:lnTo>
                  <a:lnTo>
                    <a:pt x="570" y="115"/>
                  </a:lnTo>
                  <a:lnTo>
                    <a:pt x="638" y="138"/>
                  </a:lnTo>
                  <a:lnTo>
                    <a:pt x="694" y="153"/>
                  </a:lnTo>
                  <a:lnTo>
                    <a:pt x="600" y="532"/>
                  </a:lnTo>
                  <a:lnTo>
                    <a:pt x="531" y="506"/>
                  </a:lnTo>
                  <a:lnTo>
                    <a:pt x="460" y="476"/>
                  </a:lnTo>
                  <a:lnTo>
                    <a:pt x="376" y="441"/>
                  </a:lnTo>
                  <a:lnTo>
                    <a:pt x="292" y="407"/>
                  </a:lnTo>
                  <a:lnTo>
                    <a:pt x="208" y="369"/>
                  </a:lnTo>
                  <a:lnTo>
                    <a:pt x="132" y="331"/>
                  </a:lnTo>
                  <a:lnTo>
                    <a:pt x="60" y="301"/>
                  </a:lnTo>
                  <a:lnTo>
                    <a:pt x="0" y="27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12"/>
            <p:cNvSpPr>
              <a:spLocks noEditPoints="1"/>
            </p:cNvSpPr>
            <p:nvPr/>
          </p:nvSpPr>
          <p:spPr bwMode="auto">
            <a:xfrm rot="696599">
              <a:off x="3488" y="645"/>
              <a:ext cx="833" cy="475"/>
            </a:xfrm>
            <a:custGeom>
              <a:avLst/>
              <a:gdLst>
                <a:gd name="T0" fmla="*/ 142 w 2499"/>
                <a:gd name="T1" fmla="*/ 0 h 1425"/>
                <a:gd name="T2" fmla="*/ 146 w 2499"/>
                <a:gd name="T3" fmla="*/ 0 h 1425"/>
                <a:gd name="T4" fmla="*/ 149 w 2499"/>
                <a:gd name="T5" fmla="*/ 0 h 1425"/>
                <a:gd name="T6" fmla="*/ 153 w 2499"/>
                <a:gd name="T7" fmla="*/ 0 h 1425"/>
                <a:gd name="T8" fmla="*/ 162 w 2499"/>
                <a:gd name="T9" fmla="*/ 2 h 1425"/>
                <a:gd name="T10" fmla="*/ 176 w 2499"/>
                <a:gd name="T11" fmla="*/ 6 h 1425"/>
                <a:gd name="T12" fmla="*/ 190 w 2499"/>
                <a:gd name="T13" fmla="*/ 11 h 1425"/>
                <a:gd name="T14" fmla="*/ 205 w 2499"/>
                <a:gd name="T15" fmla="*/ 17 h 1425"/>
                <a:gd name="T16" fmla="*/ 219 w 2499"/>
                <a:gd name="T17" fmla="*/ 24 h 1425"/>
                <a:gd name="T18" fmla="*/ 232 w 2499"/>
                <a:gd name="T19" fmla="*/ 31 h 1425"/>
                <a:gd name="T20" fmla="*/ 246 w 2499"/>
                <a:gd name="T21" fmla="*/ 38 h 1425"/>
                <a:gd name="T22" fmla="*/ 260 w 2499"/>
                <a:gd name="T23" fmla="*/ 45 h 1425"/>
                <a:gd name="T24" fmla="*/ 274 w 2499"/>
                <a:gd name="T25" fmla="*/ 51 h 1425"/>
                <a:gd name="T26" fmla="*/ 277 w 2499"/>
                <a:gd name="T27" fmla="*/ 53 h 1425"/>
                <a:gd name="T28" fmla="*/ 141 w 2499"/>
                <a:gd name="T29" fmla="*/ 119 h 1425"/>
                <a:gd name="T30" fmla="*/ 148 w 2499"/>
                <a:gd name="T31" fmla="*/ 85 h 1425"/>
                <a:gd name="T32" fmla="*/ 163 w 2499"/>
                <a:gd name="T33" fmla="*/ 77 h 1425"/>
                <a:gd name="T34" fmla="*/ 176 w 2499"/>
                <a:gd name="T35" fmla="*/ 68 h 1425"/>
                <a:gd name="T36" fmla="*/ 185 w 2499"/>
                <a:gd name="T37" fmla="*/ 59 h 1425"/>
                <a:gd name="T38" fmla="*/ 183 w 2499"/>
                <a:gd name="T39" fmla="*/ 49 h 1425"/>
                <a:gd name="T40" fmla="*/ 174 w 2499"/>
                <a:gd name="T41" fmla="*/ 40 h 1425"/>
                <a:gd name="T42" fmla="*/ 163 w 2499"/>
                <a:gd name="T43" fmla="*/ 36 h 1425"/>
                <a:gd name="T44" fmla="*/ 151 w 2499"/>
                <a:gd name="T45" fmla="*/ 35 h 1425"/>
                <a:gd name="T46" fmla="*/ 143 w 2499"/>
                <a:gd name="T47" fmla="*/ 35 h 1425"/>
                <a:gd name="T48" fmla="*/ 141 w 2499"/>
                <a:gd name="T49" fmla="*/ 35 h 1425"/>
                <a:gd name="T50" fmla="*/ 141 w 2499"/>
                <a:gd name="T51" fmla="*/ 0 h 1425"/>
                <a:gd name="T52" fmla="*/ 5 w 2499"/>
                <a:gd name="T53" fmla="*/ 129 h 1425"/>
                <a:gd name="T54" fmla="*/ 19 w 2499"/>
                <a:gd name="T55" fmla="*/ 113 h 1425"/>
                <a:gd name="T56" fmla="*/ 35 w 2499"/>
                <a:gd name="T57" fmla="*/ 94 h 1425"/>
                <a:gd name="T58" fmla="*/ 52 w 2499"/>
                <a:gd name="T59" fmla="*/ 72 h 1425"/>
                <a:gd name="T60" fmla="*/ 71 w 2499"/>
                <a:gd name="T61" fmla="*/ 50 h 1425"/>
                <a:gd name="T62" fmla="*/ 90 w 2499"/>
                <a:gd name="T63" fmla="*/ 30 h 1425"/>
                <a:gd name="T64" fmla="*/ 111 w 2499"/>
                <a:gd name="T65" fmla="*/ 14 h 1425"/>
                <a:gd name="T66" fmla="*/ 131 w 2499"/>
                <a:gd name="T67" fmla="*/ 3 h 1425"/>
                <a:gd name="T68" fmla="*/ 141 w 2499"/>
                <a:gd name="T69" fmla="*/ 35 h 1425"/>
                <a:gd name="T70" fmla="*/ 127 w 2499"/>
                <a:gd name="T71" fmla="*/ 37 h 1425"/>
                <a:gd name="T72" fmla="*/ 115 w 2499"/>
                <a:gd name="T73" fmla="*/ 43 h 1425"/>
                <a:gd name="T74" fmla="*/ 106 w 2499"/>
                <a:gd name="T75" fmla="*/ 51 h 1425"/>
                <a:gd name="T76" fmla="*/ 97 w 2499"/>
                <a:gd name="T77" fmla="*/ 61 h 1425"/>
                <a:gd name="T78" fmla="*/ 94 w 2499"/>
                <a:gd name="T79" fmla="*/ 71 h 1425"/>
                <a:gd name="T80" fmla="*/ 95 w 2499"/>
                <a:gd name="T81" fmla="*/ 81 h 1425"/>
                <a:gd name="T82" fmla="*/ 101 w 2499"/>
                <a:gd name="T83" fmla="*/ 91 h 1425"/>
                <a:gd name="T84" fmla="*/ 111 w 2499"/>
                <a:gd name="T85" fmla="*/ 96 h 1425"/>
                <a:gd name="T86" fmla="*/ 116 w 2499"/>
                <a:gd name="T87" fmla="*/ 96 h 1425"/>
                <a:gd name="T88" fmla="*/ 122 w 2499"/>
                <a:gd name="T89" fmla="*/ 95 h 1425"/>
                <a:gd name="T90" fmla="*/ 131 w 2499"/>
                <a:gd name="T91" fmla="*/ 92 h 1425"/>
                <a:gd name="T92" fmla="*/ 141 w 2499"/>
                <a:gd name="T93" fmla="*/ 89 h 1425"/>
                <a:gd name="T94" fmla="*/ 56 w 2499"/>
                <a:gd name="T95" fmla="*/ 158 h 1425"/>
                <a:gd name="T96" fmla="*/ 43 w 2499"/>
                <a:gd name="T97" fmla="*/ 154 h 1425"/>
                <a:gd name="T98" fmla="*/ 28 w 2499"/>
                <a:gd name="T99" fmla="*/ 148 h 1425"/>
                <a:gd name="T100" fmla="*/ 13 w 2499"/>
                <a:gd name="T101" fmla="*/ 141 h 1425"/>
                <a:gd name="T102" fmla="*/ 0 w 2499"/>
                <a:gd name="T103" fmla="*/ 135 h 1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99" h="1425">
                  <a:moveTo>
                    <a:pt x="1265" y="4"/>
                  </a:moveTo>
                  <a:lnTo>
                    <a:pt x="1280" y="4"/>
                  </a:lnTo>
                  <a:lnTo>
                    <a:pt x="1295" y="0"/>
                  </a:lnTo>
                  <a:lnTo>
                    <a:pt x="1315" y="0"/>
                  </a:lnTo>
                  <a:lnTo>
                    <a:pt x="1330" y="0"/>
                  </a:lnTo>
                  <a:lnTo>
                    <a:pt x="1344" y="0"/>
                  </a:lnTo>
                  <a:lnTo>
                    <a:pt x="1364" y="0"/>
                  </a:lnTo>
                  <a:lnTo>
                    <a:pt x="1379" y="4"/>
                  </a:lnTo>
                  <a:lnTo>
                    <a:pt x="1394" y="4"/>
                  </a:lnTo>
                  <a:lnTo>
                    <a:pt x="1458" y="19"/>
                  </a:lnTo>
                  <a:lnTo>
                    <a:pt x="1522" y="34"/>
                  </a:lnTo>
                  <a:lnTo>
                    <a:pt x="1587" y="54"/>
                  </a:lnTo>
                  <a:lnTo>
                    <a:pt x="1653" y="76"/>
                  </a:lnTo>
                  <a:lnTo>
                    <a:pt x="1712" y="103"/>
                  </a:lnTo>
                  <a:lnTo>
                    <a:pt x="1777" y="129"/>
                  </a:lnTo>
                  <a:lnTo>
                    <a:pt x="1843" y="156"/>
                  </a:lnTo>
                  <a:lnTo>
                    <a:pt x="1902" y="185"/>
                  </a:lnTo>
                  <a:lnTo>
                    <a:pt x="1967" y="217"/>
                  </a:lnTo>
                  <a:lnTo>
                    <a:pt x="2028" y="247"/>
                  </a:lnTo>
                  <a:lnTo>
                    <a:pt x="2092" y="277"/>
                  </a:lnTo>
                  <a:lnTo>
                    <a:pt x="2157" y="308"/>
                  </a:lnTo>
                  <a:lnTo>
                    <a:pt x="2218" y="343"/>
                  </a:lnTo>
                  <a:lnTo>
                    <a:pt x="2282" y="372"/>
                  </a:lnTo>
                  <a:lnTo>
                    <a:pt x="2344" y="402"/>
                  </a:lnTo>
                  <a:lnTo>
                    <a:pt x="2408" y="429"/>
                  </a:lnTo>
                  <a:lnTo>
                    <a:pt x="2465" y="459"/>
                  </a:lnTo>
                  <a:lnTo>
                    <a:pt x="2487" y="467"/>
                  </a:lnTo>
                  <a:lnTo>
                    <a:pt x="2496" y="476"/>
                  </a:lnTo>
                  <a:lnTo>
                    <a:pt x="2499" y="498"/>
                  </a:lnTo>
                  <a:lnTo>
                    <a:pt x="1265" y="1068"/>
                  </a:lnTo>
                  <a:lnTo>
                    <a:pt x="1265" y="797"/>
                  </a:lnTo>
                  <a:lnTo>
                    <a:pt x="1333" y="767"/>
                  </a:lnTo>
                  <a:lnTo>
                    <a:pt x="1401" y="733"/>
                  </a:lnTo>
                  <a:lnTo>
                    <a:pt x="1466" y="696"/>
                  </a:lnTo>
                  <a:lnTo>
                    <a:pt x="1527" y="654"/>
                  </a:lnTo>
                  <a:lnTo>
                    <a:pt x="1584" y="615"/>
                  </a:lnTo>
                  <a:lnTo>
                    <a:pt x="1629" y="574"/>
                  </a:lnTo>
                  <a:lnTo>
                    <a:pt x="1663" y="535"/>
                  </a:lnTo>
                  <a:lnTo>
                    <a:pt x="1687" y="498"/>
                  </a:lnTo>
                  <a:lnTo>
                    <a:pt x="1648" y="437"/>
                  </a:lnTo>
                  <a:lnTo>
                    <a:pt x="1606" y="392"/>
                  </a:lnTo>
                  <a:lnTo>
                    <a:pt x="1564" y="357"/>
                  </a:lnTo>
                  <a:lnTo>
                    <a:pt x="1519" y="335"/>
                  </a:lnTo>
                  <a:lnTo>
                    <a:pt x="1470" y="323"/>
                  </a:lnTo>
                  <a:lnTo>
                    <a:pt x="1413" y="316"/>
                  </a:lnTo>
                  <a:lnTo>
                    <a:pt x="1356" y="311"/>
                  </a:lnTo>
                  <a:lnTo>
                    <a:pt x="1291" y="311"/>
                  </a:lnTo>
                  <a:lnTo>
                    <a:pt x="1288" y="311"/>
                  </a:lnTo>
                  <a:lnTo>
                    <a:pt x="1280" y="311"/>
                  </a:lnTo>
                  <a:lnTo>
                    <a:pt x="1273" y="311"/>
                  </a:lnTo>
                  <a:lnTo>
                    <a:pt x="1265" y="311"/>
                  </a:lnTo>
                  <a:lnTo>
                    <a:pt x="1265" y="4"/>
                  </a:lnTo>
                  <a:close/>
                  <a:moveTo>
                    <a:pt x="0" y="1212"/>
                  </a:moveTo>
                  <a:lnTo>
                    <a:pt x="49" y="1159"/>
                  </a:lnTo>
                  <a:lnTo>
                    <a:pt x="106" y="1095"/>
                  </a:lnTo>
                  <a:lnTo>
                    <a:pt x="170" y="1019"/>
                  </a:lnTo>
                  <a:lnTo>
                    <a:pt x="239" y="935"/>
                  </a:lnTo>
                  <a:lnTo>
                    <a:pt x="311" y="844"/>
                  </a:lnTo>
                  <a:lnTo>
                    <a:pt x="387" y="745"/>
                  </a:lnTo>
                  <a:lnTo>
                    <a:pt x="467" y="649"/>
                  </a:lnTo>
                  <a:lnTo>
                    <a:pt x="550" y="550"/>
                  </a:lnTo>
                  <a:lnTo>
                    <a:pt x="637" y="452"/>
                  </a:lnTo>
                  <a:lnTo>
                    <a:pt x="725" y="360"/>
                  </a:lnTo>
                  <a:lnTo>
                    <a:pt x="812" y="274"/>
                  </a:lnTo>
                  <a:lnTo>
                    <a:pt x="903" y="194"/>
                  </a:lnTo>
                  <a:lnTo>
                    <a:pt x="995" y="126"/>
                  </a:lnTo>
                  <a:lnTo>
                    <a:pt x="1086" y="69"/>
                  </a:lnTo>
                  <a:lnTo>
                    <a:pt x="1177" y="30"/>
                  </a:lnTo>
                  <a:lnTo>
                    <a:pt x="1265" y="4"/>
                  </a:lnTo>
                  <a:lnTo>
                    <a:pt x="1265" y="311"/>
                  </a:lnTo>
                  <a:lnTo>
                    <a:pt x="1199" y="319"/>
                  </a:lnTo>
                  <a:lnTo>
                    <a:pt x="1140" y="335"/>
                  </a:lnTo>
                  <a:lnTo>
                    <a:pt x="1086" y="353"/>
                  </a:lnTo>
                  <a:lnTo>
                    <a:pt x="1036" y="384"/>
                  </a:lnTo>
                  <a:lnTo>
                    <a:pt x="992" y="417"/>
                  </a:lnTo>
                  <a:lnTo>
                    <a:pt x="950" y="456"/>
                  </a:lnTo>
                  <a:lnTo>
                    <a:pt x="911" y="501"/>
                  </a:lnTo>
                  <a:lnTo>
                    <a:pt x="876" y="550"/>
                  </a:lnTo>
                  <a:lnTo>
                    <a:pt x="858" y="592"/>
                  </a:lnTo>
                  <a:lnTo>
                    <a:pt x="846" y="639"/>
                  </a:lnTo>
                  <a:lnTo>
                    <a:pt x="851" y="688"/>
                  </a:lnTo>
                  <a:lnTo>
                    <a:pt x="858" y="733"/>
                  </a:lnTo>
                  <a:lnTo>
                    <a:pt x="881" y="779"/>
                  </a:lnTo>
                  <a:lnTo>
                    <a:pt x="911" y="817"/>
                  </a:lnTo>
                  <a:lnTo>
                    <a:pt x="950" y="847"/>
                  </a:lnTo>
                  <a:lnTo>
                    <a:pt x="999" y="863"/>
                  </a:lnTo>
                  <a:lnTo>
                    <a:pt x="1017" y="866"/>
                  </a:lnTo>
                  <a:lnTo>
                    <a:pt x="1041" y="866"/>
                  </a:lnTo>
                  <a:lnTo>
                    <a:pt x="1066" y="863"/>
                  </a:lnTo>
                  <a:lnTo>
                    <a:pt x="1101" y="856"/>
                  </a:lnTo>
                  <a:lnTo>
                    <a:pt x="1140" y="847"/>
                  </a:lnTo>
                  <a:lnTo>
                    <a:pt x="1177" y="832"/>
                  </a:lnTo>
                  <a:lnTo>
                    <a:pt x="1223" y="817"/>
                  </a:lnTo>
                  <a:lnTo>
                    <a:pt x="1265" y="797"/>
                  </a:lnTo>
                  <a:lnTo>
                    <a:pt x="1265" y="1068"/>
                  </a:lnTo>
                  <a:lnTo>
                    <a:pt x="508" y="1425"/>
                  </a:lnTo>
                  <a:lnTo>
                    <a:pt x="452" y="1406"/>
                  </a:lnTo>
                  <a:lnTo>
                    <a:pt x="387" y="1384"/>
                  </a:lnTo>
                  <a:lnTo>
                    <a:pt x="319" y="1357"/>
                  </a:lnTo>
                  <a:lnTo>
                    <a:pt x="250" y="1330"/>
                  </a:lnTo>
                  <a:lnTo>
                    <a:pt x="182" y="1300"/>
                  </a:lnTo>
                  <a:lnTo>
                    <a:pt x="117" y="1268"/>
                  </a:lnTo>
                  <a:lnTo>
                    <a:pt x="52" y="1238"/>
                  </a:lnTo>
                  <a:lnTo>
                    <a:pt x="0" y="1212"/>
                  </a:lnTo>
                  <a:close/>
                </a:path>
              </a:pathLst>
            </a:custGeom>
            <a:solidFill>
              <a:srgbClr val="336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13"/>
            <p:cNvSpPr>
              <a:spLocks noEditPoints="1"/>
            </p:cNvSpPr>
            <p:nvPr/>
          </p:nvSpPr>
          <p:spPr bwMode="auto">
            <a:xfrm rot="696599">
              <a:off x="3497" y="648"/>
              <a:ext cx="811" cy="461"/>
            </a:xfrm>
            <a:custGeom>
              <a:avLst/>
              <a:gdLst>
                <a:gd name="T0" fmla="*/ 141 w 2435"/>
                <a:gd name="T1" fmla="*/ 0 h 1382"/>
                <a:gd name="T2" fmla="*/ 145 w 2435"/>
                <a:gd name="T3" fmla="*/ 0 h 1382"/>
                <a:gd name="T4" fmla="*/ 150 w 2435"/>
                <a:gd name="T5" fmla="*/ 1 h 1382"/>
                <a:gd name="T6" fmla="*/ 172 w 2435"/>
                <a:gd name="T7" fmla="*/ 6 h 1382"/>
                <a:gd name="T8" fmla="*/ 192 w 2435"/>
                <a:gd name="T9" fmla="*/ 13 h 1382"/>
                <a:gd name="T10" fmla="*/ 212 w 2435"/>
                <a:gd name="T11" fmla="*/ 23 h 1382"/>
                <a:gd name="T12" fmla="*/ 232 w 2435"/>
                <a:gd name="T13" fmla="*/ 33 h 1382"/>
                <a:gd name="T14" fmla="*/ 253 w 2435"/>
                <a:gd name="T15" fmla="*/ 43 h 1382"/>
                <a:gd name="T16" fmla="*/ 269 w 2435"/>
                <a:gd name="T17" fmla="*/ 50 h 1382"/>
                <a:gd name="T18" fmla="*/ 261 w 2435"/>
                <a:gd name="T19" fmla="*/ 57 h 1382"/>
                <a:gd name="T20" fmla="*/ 237 w 2435"/>
                <a:gd name="T21" fmla="*/ 68 h 1382"/>
                <a:gd name="T22" fmla="*/ 212 w 2435"/>
                <a:gd name="T23" fmla="*/ 80 h 1382"/>
                <a:gd name="T24" fmla="*/ 187 w 2435"/>
                <a:gd name="T25" fmla="*/ 92 h 1382"/>
                <a:gd name="T26" fmla="*/ 162 w 2435"/>
                <a:gd name="T27" fmla="*/ 103 h 1382"/>
                <a:gd name="T28" fmla="*/ 137 w 2435"/>
                <a:gd name="T29" fmla="*/ 115 h 1382"/>
                <a:gd name="T30" fmla="*/ 154 w 2435"/>
                <a:gd name="T31" fmla="*/ 81 h 1382"/>
                <a:gd name="T32" fmla="*/ 176 w 2435"/>
                <a:gd name="T33" fmla="*/ 66 h 1382"/>
                <a:gd name="T34" fmla="*/ 187 w 2435"/>
                <a:gd name="T35" fmla="*/ 53 h 1382"/>
                <a:gd name="T36" fmla="*/ 173 w 2435"/>
                <a:gd name="T37" fmla="*/ 37 h 1382"/>
                <a:gd name="T38" fmla="*/ 155 w 2435"/>
                <a:gd name="T39" fmla="*/ 32 h 1382"/>
                <a:gd name="T40" fmla="*/ 141 w 2435"/>
                <a:gd name="T41" fmla="*/ 31 h 1382"/>
                <a:gd name="T42" fmla="*/ 137 w 2435"/>
                <a:gd name="T43" fmla="*/ 31 h 1382"/>
                <a:gd name="T44" fmla="*/ 5 w 2435"/>
                <a:gd name="T45" fmla="*/ 126 h 1382"/>
                <a:gd name="T46" fmla="*/ 26 w 2435"/>
                <a:gd name="T47" fmla="*/ 101 h 1382"/>
                <a:gd name="T48" fmla="*/ 51 w 2435"/>
                <a:gd name="T49" fmla="*/ 70 h 1382"/>
                <a:gd name="T50" fmla="*/ 79 w 2435"/>
                <a:gd name="T51" fmla="*/ 39 h 1382"/>
                <a:gd name="T52" fmla="*/ 109 w 2435"/>
                <a:gd name="T53" fmla="*/ 14 h 1382"/>
                <a:gd name="T54" fmla="*/ 137 w 2435"/>
                <a:gd name="T55" fmla="*/ 1 h 1382"/>
                <a:gd name="T56" fmla="*/ 123 w 2435"/>
                <a:gd name="T57" fmla="*/ 35 h 1382"/>
                <a:gd name="T58" fmla="*/ 105 w 2435"/>
                <a:gd name="T59" fmla="*/ 45 h 1382"/>
                <a:gd name="T60" fmla="*/ 91 w 2435"/>
                <a:gd name="T61" fmla="*/ 60 h 1382"/>
                <a:gd name="T62" fmla="*/ 88 w 2435"/>
                <a:gd name="T63" fmla="*/ 78 h 1382"/>
                <a:gd name="T64" fmla="*/ 96 w 2435"/>
                <a:gd name="T65" fmla="*/ 92 h 1382"/>
                <a:gd name="T66" fmla="*/ 111 w 2435"/>
                <a:gd name="T67" fmla="*/ 96 h 1382"/>
                <a:gd name="T68" fmla="*/ 120 w 2435"/>
                <a:gd name="T69" fmla="*/ 95 h 1382"/>
                <a:gd name="T70" fmla="*/ 133 w 2435"/>
                <a:gd name="T71" fmla="*/ 90 h 1382"/>
                <a:gd name="T72" fmla="*/ 132 w 2435"/>
                <a:gd name="T73" fmla="*/ 118 h 1382"/>
                <a:gd name="T74" fmla="*/ 116 w 2435"/>
                <a:gd name="T75" fmla="*/ 125 h 1382"/>
                <a:gd name="T76" fmla="*/ 100 w 2435"/>
                <a:gd name="T77" fmla="*/ 132 h 1382"/>
                <a:gd name="T78" fmla="*/ 85 w 2435"/>
                <a:gd name="T79" fmla="*/ 139 h 1382"/>
                <a:gd name="T80" fmla="*/ 69 w 2435"/>
                <a:gd name="T81" fmla="*/ 147 h 1382"/>
                <a:gd name="T82" fmla="*/ 54 w 2435"/>
                <a:gd name="T83" fmla="*/ 154 h 1382"/>
                <a:gd name="T84" fmla="*/ 34 w 2435"/>
                <a:gd name="T85" fmla="*/ 147 h 1382"/>
                <a:gd name="T86" fmla="*/ 12 w 2435"/>
                <a:gd name="T87" fmla="*/ 138 h 13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35" h="1382">
                  <a:moveTo>
                    <a:pt x="1238" y="7"/>
                  </a:moveTo>
                  <a:lnTo>
                    <a:pt x="1253" y="3"/>
                  </a:lnTo>
                  <a:lnTo>
                    <a:pt x="1268" y="3"/>
                  </a:lnTo>
                  <a:lnTo>
                    <a:pt x="1283" y="3"/>
                  </a:lnTo>
                  <a:lnTo>
                    <a:pt x="1298" y="0"/>
                  </a:lnTo>
                  <a:lnTo>
                    <a:pt x="1310" y="3"/>
                  </a:lnTo>
                  <a:lnTo>
                    <a:pt x="1325" y="3"/>
                  </a:lnTo>
                  <a:lnTo>
                    <a:pt x="1340" y="3"/>
                  </a:lnTo>
                  <a:lnTo>
                    <a:pt x="1355" y="7"/>
                  </a:lnTo>
                  <a:lnTo>
                    <a:pt x="1419" y="18"/>
                  </a:lnTo>
                  <a:lnTo>
                    <a:pt x="1485" y="33"/>
                  </a:lnTo>
                  <a:lnTo>
                    <a:pt x="1545" y="52"/>
                  </a:lnTo>
                  <a:lnTo>
                    <a:pt x="1609" y="75"/>
                  </a:lnTo>
                  <a:lnTo>
                    <a:pt x="1670" y="99"/>
                  </a:lnTo>
                  <a:lnTo>
                    <a:pt x="1732" y="121"/>
                  </a:lnTo>
                  <a:lnTo>
                    <a:pt x="1792" y="148"/>
                  </a:lnTo>
                  <a:lnTo>
                    <a:pt x="1853" y="178"/>
                  </a:lnTo>
                  <a:lnTo>
                    <a:pt x="1914" y="205"/>
                  </a:lnTo>
                  <a:lnTo>
                    <a:pt x="1974" y="235"/>
                  </a:lnTo>
                  <a:lnTo>
                    <a:pt x="2035" y="265"/>
                  </a:lnTo>
                  <a:lnTo>
                    <a:pt x="2097" y="296"/>
                  </a:lnTo>
                  <a:lnTo>
                    <a:pt x="2157" y="326"/>
                  </a:lnTo>
                  <a:lnTo>
                    <a:pt x="2218" y="353"/>
                  </a:lnTo>
                  <a:lnTo>
                    <a:pt x="2282" y="383"/>
                  </a:lnTo>
                  <a:lnTo>
                    <a:pt x="2343" y="410"/>
                  </a:lnTo>
                  <a:lnTo>
                    <a:pt x="2400" y="440"/>
                  </a:lnTo>
                  <a:lnTo>
                    <a:pt x="2423" y="447"/>
                  </a:lnTo>
                  <a:lnTo>
                    <a:pt x="2427" y="452"/>
                  </a:lnTo>
                  <a:lnTo>
                    <a:pt x="2435" y="474"/>
                  </a:lnTo>
                  <a:lnTo>
                    <a:pt x="2358" y="509"/>
                  </a:lnTo>
                  <a:lnTo>
                    <a:pt x="2287" y="543"/>
                  </a:lnTo>
                  <a:lnTo>
                    <a:pt x="2210" y="580"/>
                  </a:lnTo>
                  <a:lnTo>
                    <a:pt x="2134" y="615"/>
                  </a:lnTo>
                  <a:lnTo>
                    <a:pt x="2062" y="649"/>
                  </a:lnTo>
                  <a:lnTo>
                    <a:pt x="1986" y="684"/>
                  </a:lnTo>
                  <a:lnTo>
                    <a:pt x="1910" y="721"/>
                  </a:lnTo>
                  <a:lnTo>
                    <a:pt x="1838" y="755"/>
                  </a:lnTo>
                  <a:lnTo>
                    <a:pt x="1762" y="790"/>
                  </a:lnTo>
                  <a:lnTo>
                    <a:pt x="1685" y="827"/>
                  </a:lnTo>
                  <a:lnTo>
                    <a:pt x="1609" y="861"/>
                  </a:lnTo>
                  <a:lnTo>
                    <a:pt x="1537" y="896"/>
                  </a:lnTo>
                  <a:lnTo>
                    <a:pt x="1461" y="930"/>
                  </a:lnTo>
                  <a:lnTo>
                    <a:pt x="1386" y="968"/>
                  </a:lnTo>
                  <a:lnTo>
                    <a:pt x="1313" y="1002"/>
                  </a:lnTo>
                  <a:lnTo>
                    <a:pt x="1238" y="1036"/>
                  </a:lnTo>
                  <a:lnTo>
                    <a:pt x="1238" y="797"/>
                  </a:lnTo>
                  <a:lnTo>
                    <a:pt x="1310" y="763"/>
                  </a:lnTo>
                  <a:lnTo>
                    <a:pt x="1386" y="725"/>
                  </a:lnTo>
                  <a:lnTo>
                    <a:pt x="1458" y="684"/>
                  </a:lnTo>
                  <a:lnTo>
                    <a:pt x="1527" y="637"/>
                  </a:lnTo>
                  <a:lnTo>
                    <a:pt x="1584" y="595"/>
                  </a:lnTo>
                  <a:lnTo>
                    <a:pt x="1633" y="553"/>
                  </a:lnTo>
                  <a:lnTo>
                    <a:pt x="1667" y="513"/>
                  </a:lnTo>
                  <a:lnTo>
                    <a:pt x="1685" y="474"/>
                  </a:lnTo>
                  <a:lnTo>
                    <a:pt x="1648" y="413"/>
                  </a:lnTo>
                  <a:lnTo>
                    <a:pt x="1602" y="368"/>
                  </a:lnTo>
                  <a:lnTo>
                    <a:pt x="1557" y="334"/>
                  </a:lnTo>
                  <a:lnTo>
                    <a:pt x="1507" y="307"/>
                  </a:lnTo>
                  <a:lnTo>
                    <a:pt x="1454" y="292"/>
                  </a:lnTo>
                  <a:lnTo>
                    <a:pt x="1397" y="284"/>
                  </a:lnTo>
                  <a:lnTo>
                    <a:pt x="1337" y="281"/>
                  </a:lnTo>
                  <a:lnTo>
                    <a:pt x="1276" y="281"/>
                  </a:lnTo>
                  <a:lnTo>
                    <a:pt x="1268" y="281"/>
                  </a:lnTo>
                  <a:lnTo>
                    <a:pt x="1256" y="281"/>
                  </a:lnTo>
                  <a:lnTo>
                    <a:pt x="1249" y="281"/>
                  </a:lnTo>
                  <a:lnTo>
                    <a:pt x="1238" y="281"/>
                  </a:lnTo>
                  <a:lnTo>
                    <a:pt x="1238" y="7"/>
                  </a:lnTo>
                  <a:close/>
                  <a:moveTo>
                    <a:pt x="0" y="1185"/>
                  </a:moveTo>
                  <a:lnTo>
                    <a:pt x="49" y="1135"/>
                  </a:lnTo>
                  <a:lnTo>
                    <a:pt x="106" y="1071"/>
                  </a:lnTo>
                  <a:lnTo>
                    <a:pt x="166" y="995"/>
                  </a:lnTo>
                  <a:lnTo>
                    <a:pt x="230" y="911"/>
                  </a:lnTo>
                  <a:lnTo>
                    <a:pt x="303" y="824"/>
                  </a:lnTo>
                  <a:lnTo>
                    <a:pt x="380" y="728"/>
                  </a:lnTo>
                  <a:lnTo>
                    <a:pt x="459" y="634"/>
                  </a:lnTo>
                  <a:lnTo>
                    <a:pt x="543" y="538"/>
                  </a:lnTo>
                  <a:lnTo>
                    <a:pt x="627" y="444"/>
                  </a:lnTo>
                  <a:lnTo>
                    <a:pt x="713" y="353"/>
                  </a:lnTo>
                  <a:lnTo>
                    <a:pt x="800" y="269"/>
                  </a:lnTo>
                  <a:lnTo>
                    <a:pt x="888" y="193"/>
                  </a:lnTo>
                  <a:lnTo>
                    <a:pt x="979" y="124"/>
                  </a:lnTo>
                  <a:lnTo>
                    <a:pt x="1066" y="72"/>
                  </a:lnTo>
                  <a:lnTo>
                    <a:pt x="1154" y="30"/>
                  </a:lnTo>
                  <a:lnTo>
                    <a:pt x="1238" y="7"/>
                  </a:lnTo>
                  <a:lnTo>
                    <a:pt x="1238" y="281"/>
                  </a:lnTo>
                  <a:lnTo>
                    <a:pt x="1172" y="292"/>
                  </a:lnTo>
                  <a:lnTo>
                    <a:pt x="1108" y="311"/>
                  </a:lnTo>
                  <a:lnTo>
                    <a:pt x="1051" y="334"/>
                  </a:lnTo>
                  <a:lnTo>
                    <a:pt x="994" y="368"/>
                  </a:lnTo>
                  <a:lnTo>
                    <a:pt x="945" y="402"/>
                  </a:lnTo>
                  <a:lnTo>
                    <a:pt x="896" y="444"/>
                  </a:lnTo>
                  <a:lnTo>
                    <a:pt x="854" y="489"/>
                  </a:lnTo>
                  <a:lnTo>
                    <a:pt x="819" y="538"/>
                  </a:lnTo>
                  <a:lnTo>
                    <a:pt x="797" y="588"/>
                  </a:lnTo>
                  <a:lnTo>
                    <a:pt x="790" y="645"/>
                  </a:lnTo>
                  <a:lnTo>
                    <a:pt x="790" y="698"/>
                  </a:lnTo>
                  <a:lnTo>
                    <a:pt x="800" y="748"/>
                  </a:lnTo>
                  <a:lnTo>
                    <a:pt x="827" y="793"/>
                  </a:lnTo>
                  <a:lnTo>
                    <a:pt x="866" y="827"/>
                  </a:lnTo>
                  <a:lnTo>
                    <a:pt x="915" y="854"/>
                  </a:lnTo>
                  <a:lnTo>
                    <a:pt x="979" y="861"/>
                  </a:lnTo>
                  <a:lnTo>
                    <a:pt x="999" y="866"/>
                  </a:lnTo>
                  <a:lnTo>
                    <a:pt x="1017" y="861"/>
                  </a:lnTo>
                  <a:lnTo>
                    <a:pt x="1048" y="859"/>
                  </a:lnTo>
                  <a:lnTo>
                    <a:pt x="1078" y="851"/>
                  </a:lnTo>
                  <a:lnTo>
                    <a:pt x="1113" y="839"/>
                  </a:lnTo>
                  <a:lnTo>
                    <a:pt x="1154" y="827"/>
                  </a:lnTo>
                  <a:lnTo>
                    <a:pt x="1196" y="812"/>
                  </a:lnTo>
                  <a:lnTo>
                    <a:pt x="1238" y="797"/>
                  </a:lnTo>
                  <a:lnTo>
                    <a:pt x="1238" y="1036"/>
                  </a:lnTo>
                  <a:lnTo>
                    <a:pt x="1189" y="1059"/>
                  </a:lnTo>
                  <a:lnTo>
                    <a:pt x="1142" y="1083"/>
                  </a:lnTo>
                  <a:lnTo>
                    <a:pt x="1093" y="1101"/>
                  </a:lnTo>
                  <a:lnTo>
                    <a:pt x="1048" y="1123"/>
                  </a:lnTo>
                  <a:lnTo>
                    <a:pt x="999" y="1147"/>
                  </a:lnTo>
                  <a:lnTo>
                    <a:pt x="953" y="1165"/>
                  </a:lnTo>
                  <a:lnTo>
                    <a:pt x="903" y="1189"/>
                  </a:lnTo>
                  <a:lnTo>
                    <a:pt x="858" y="1207"/>
                  </a:lnTo>
                  <a:lnTo>
                    <a:pt x="809" y="1231"/>
                  </a:lnTo>
                  <a:lnTo>
                    <a:pt x="763" y="1253"/>
                  </a:lnTo>
                  <a:lnTo>
                    <a:pt x="718" y="1273"/>
                  </a:lnTo>
                  <a:lnTo>
                    <a:pt x="671" y="1295"/>
                  </a:lnTo>
                  <a:lnTo>
                    <a:pt x="622" y="1318"/>
                  </a:lnTo>
                  <a:lnTo>
                    <a:pt x="577" y="1337"/>
                  </a:lnTo>
                  <a:lnTo>
                    <a:pt x="531" y="1360"/>
                  </a:lnTo>
                  <a:lnTo>
                    <a:pt x="486" y="1382"/>
                  </a:lnTo>
                  <a:lnTo>
                    <a:pt x="429" y="1367"/>
                  </a:lnTo>
                  <a:lnTo>
                    <a:pt x="368" y="1345"/>
                  </a:lnTo>
                  <a:lnTo>
                    <a:pt x="303" y="1322"/>
                  </a:lnTo>
                  <a:lnTo>
                    <a:pt x="239" y="1295"/>
                  </a:lnTo>
                  <a:lnTo>
                    <a:pt x="173" y="1268"/>
                  </a:lnTo>
                  <a:lnTo>
                    <a:pt x="109" y="1238"/>
                  </a:lnTo>
                  <a:lnTo>
                    <a:pt x="52" y="1211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14"/>
            <p:cNvSpPr>
              <a:spLocks noEditPoints="1"/>
            </p:cNvSpPr>
            <p:nvPr/>
          </p:nvSpPr>
          <p:spPr bwMode="auto">
            <a:xfrm rot="696599">
              <a:off x="3505" y="650"/>
              <a:ext cx="790" cy="450"/>
            </a:xfrm>
            <a:custGeom>
              <a:avLst/>
              <a:gdLst>
                <a:gd name="T0" fmla="*/ 138 w 2371"/>
                <a:gd name="T1" fmla="*/ 1 h 1350"/>
                <a:gd name="T2" fmla="*/ 143 w 2371"/>
                <a:gd name="T3" fmla="*/ 1 h 1350"/>
                <a:gd name="T4" fmla="*/ 148 w 2371"/>
                <a:gd name="T5" fmla="*/ 1 h 1350"/>
                <a:gd name="T6" fmla="*/ 168 w 2371"/>
                <a:gd name="T7" fmla="*/ 6 h 1350"/>
                <a:gd name="T8" fmla="*/ 188 w 2371"/>
                <a:gd name="T9" fmla="*/ 13 h 1350"/>
                <a:gd name="T10" fmla="*/ 207 w 2371"/>
                <a:gd name="T11" fmla="*/ 22 h 1350"/>
                <a:gd name="T12" fmla="*/ 227 w 2371"/>
                <a:gd name="T13" fmla="*/ 32 h 1350"/>
                <a:gd name="T14" fmla="*/ 247 w 2371"/>
                <a:gd name="T15" fmla="*/ 41 h 1350"/>
                <a:gd name="T16" fmla="*/ 262 w 2371"/>
                <a:gd name="T17" fmla="*/ 48 h 1350"/>
                <a:gd name="T18" fmla="*/ 255 w 2371"/>
                <a:gd name="T19" fmla="*/ 55 h 1350"/>
                <a:gd name="T20" fmla="*/ 231 w 2371"/>
                <a:gd name="T21" fmla="*/ 66 h 1350"/>
                <a:gd name="T22" fmla="*/ 207 w 2371"/>
                <a:gd name="T23" fmla="*/ 77 h 1350"/>
                <a:gd name="T24" fmla="*/ 183 w 2371"/>
                <a:gd name="T25" fmla="*/ 89 h 1350"/>
                <a:gd name="T26" fmla="*/ 159 w 2371"/>
                <a:gd name="T27" fmla="*/ 100 h 1350"/>
                <a:gd name="T28" fmla="*/ 135 w 2371"/>
                <a:gd name="T29" fmla="*/ 111 h 1350"/>
                <a:gd name="T30" fmla="*/ 153 w 2371"/>
                <a:gd name="T31" fmla="*/ 79 h 1350"/>
                <a:gd name="T32" fmla="*/ 177 w 2371"/>
                <a:gd name="T33" fmla="*/ 64 h 1350"/>
                <a:gd name="T34" fmla="*/ 188 w 2371"/>
                <a:gd name="T35" fmla="*/ 50 h 1350"/>
                <a:gd name="T36" fmla="*/ 173 w 2371"/>
                <a:gd name="T37" fmla="*/ 34 h 1350"/>
                <a:gd name="T38" fmla="*/ 153 w 2371"/>
                <a:gd name="T39" fmla="*/ 29 h 1350"/>
                <a:gd name="T40" fmla="*/ 138 w 2371"/>
                <a:gd name="T41" fmla="*/ 29 h 1350"/>
                <a:gd name="T42" fmla="*/ 135 w 2371"/>
                <a:gd name="T43" fmla="*/ 29 h 1350"/>
                <a:gd name="T44" fmla="*/ 6 w 2371"/>
                <a:gd name="T45" fmla="*/ 123 h 1350"/>
                <a:gd name="T46" fmla="*/ 26 w 2371"/>
                <a:gd name="T47" fmla="*/ 99 h 1350"/>
                <a:gd name="T48" fmla="*/ 51 w 2371"/>
                <a:gd name="T49" fmla="*/ 69 h 1350"/>
                <a:gd name="T50" fmla="*/ 78 w 2371"/>
                <a:gd name="T51" fmla="*/ 38 h 1350"/>
                <a:gd name="T52" fmla="*/ 107 w 2371"/>
                <a:gd name="T53" fmla="*/ 14 h 1350"/>
                <a:gd name="T54" fmla="*/ 135 w 2371"/>
                <a:gd name="T55" fmla="*/ 1 h 1350"/>
                <a:gd name="T56" fmla="*/ 120 w 2371"/>
                <a:gd name="T57" fmla="*/ 33 h 1350"/>
                <a:gd name="T58" fmla="*/ 100 w 2371"/>
                <a:gd name="T59" fmla="*/ 44 h 1350"/>
                <a:gd name="T60" fmla="*/ 86 w 2371"/>
                <a:gd name="T61" fmla="*/ 60 h 1350"/>
                <a:gd name="T62" fmla="*/ 81 w 2371"/>
                <a:gd name="T63" fmla="*/ 79 h 1350"/>
                <a:gd name="T64" fmla="*/ 91 w 2371"/>
                <a:gd name="T65" fmla="*/ 93 h 1350"/>
                <a:gd name="T66" fmla="*/ 109 w 2371"/>
                <a:gd name="T67" fmla="*/ 95 h 1350"/>
                <a:gd name="T68" fmla="*/ 118 w 2371"/>
                <a:gd name="T69" fmla="*/ 94 h 1350"/>
                <a:gd name="T70" fmla="*/ 130 w 2371"/>
                <a:gd name="T71" fmla="*/ 90 h 1350"/>
                <a:gd name="T72" fmla="*/ 130 w 2371"/>
                <a:gd name="T73" fmla="*/ 113 h 1350"/>
                <a:gd name="T74" fmla="*/ 114 w 2371"/>
                <a:gd name="T75" fmla="*/ 120 h 1350"/>
                <a:gd name="T76" fmla="*/ 98 w 2371"/>
                <a:gd name="T77" fmla="*/ 128 h 1350"/>
                <a:gd name="T78" fmla="*/ 83 w 2371"/>
                <a:gd name="T79" fmla="*/ 135 h 1350"/>
                <a:gd name="T80" fmla="*/ 68 w 2371"/>
                <a:gd name="T81" fmla="*/ 143 h 1350"/>
                <a:gd name="T82" fmla="*/ 52 w 2371"/>
                <a:gd name="T83" fmla="*/ 150 h 1350"/>
                <a:gd name="T84" fmla="*/ 33 w 2371"/>
                <a:gd name="T85" fmla="*/ 143 h 1350"/>
                <a:gd name="T86" fmla="*/ 12 w 2371"/>
                <a:gd name="T87" fmla="*/ 134 h 13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71" h="1350">
                  <a:moveTo>
                    <a:pt x="1216" y="8"/>
                  </a:moveTo>
                  <a:lnTo>
                    <a:pt x="1231" y="5"/>
                  </a:lnTo>
                  <a:lnTo>
                    <a:pt x="1246" y="5"/>
                  </a:lnTo>
                  <a:lnTo>
                    <a:pt x="1258" y="5"/>
                  </a:lnTo>
                  <a:lnTo>
                    <a:pt x="1273" y="0"/>
                  </a:lnTo>
                  <a:lnTo>
                    <a:pt x="1288" y="5"/>
                  </a:lnTo>
                  <a:lnTo>
                    <a:pt x="1303" y="5"/>
                  </a:lnTo>
                  <a:lnTo>
                    <a:pt x="1315" y="5"/>
                  </a:lnTo>
                  <a:lnTo>
                    <a:pt x="1330" y="8"/>
                  </a:lnTo>
                  <a:lnTo>
                    <a:pt x="1390" y="20"/>
                  </a:lnTo>
                  <a:lnTo>
                    <a:pt x="1456" y="35"/>
                  </a:lnTo>
                  <a:lnTo>
                    <a:pt x="1515" y="54"/>
                  </a:lnTo>
                  <a:lnTo>
                    <a:pt x="1572" y="74"/>
                  </a:lnTo>
                  <a:lnTo>
                    <a:pt x="1633" y="96"/>
                  </a:lnTo>
                  <a:lnTo>
                    <a:pt x="1695" y="119"/>
                  </a:lnTo>
                  <a:lnTo>
                    <a:pt x="1752" y="146"/>
                  </a:lnTo>
                  <a:lnTo>
                    <a:pt x="1811" y="172"/>
                  </a:lnTo>
                  <a:lnTo>
                    <a:pt x="1868" y="202"/>
                  </a:lnTo>
                  <a:lnTo>
                    <a:pt x="1927" y="229"/>
                  </a:lnTo>
                  <a:lnTo>
                    <a:pt x="1986" y="259"/>
                  </a:lnTo>
                  <a:lnTo>
                    <a:pt x="2043" y="286"/>
                  </a:lnTo>
                  <a:lnTo>
                    <a:pt x="2105" y="316"/>
                  </a:lnTo>
                  <a:lnTo>
                    <a:pt x="2161" y="346"/>
                  </a:lnTo>
                  <a:lnTo>
                    <a:pt x="2223" y="373"/>
                  </a:lnTo>
                  <a:lnTo>
                    <a:pt x="2283" y="400"/>
                  </a:lnTo>
                  <a:lnTo>
                    <a:pt x="2339" y="427"/>
                  </a:lnTo>
                  <a:lnTo>
                    <a:pt x="2363" y="434"/>
                  </a:lnTo>
                  <a:lnTo>
                    <a:pt x="2366" y="442"/>
                  </a:lnTo>
                  <a:lnTo>
                    <a:pt x="2371" y="464"/>
                  </a:lnTo>
                  <a:lnTo>
                    <a:pt x="2298" y="499"/>
                  </a:lnTo>
                  <a:lnTo>
                    <a:pt x="2226" y="528"/>
                  </a:lnTo>
                  <a:lnTo>
                    <a:pt x="2154" y="563"/>
                  </a:lnTo>
                  <a:lnTo>
                    <a:pt x="2082" y="597"/>
                  </a:lnTo>
                  <a:lnTo>
                    <a:pt x="2009" y="632"/>
                  </a:lnTo>
                  <a:lnTo>
                    <a:pt x="1937" y="662"/>
                  </a:lnTo>
                  <a:lnTo>
                    <a:pt x="1865" y="696"/>
                  </a:lnTo>
                  <a:lnTo>
                    <a:pt x="1794" y="730"/>
                  </a:lnTo>
                  <a:lnTo>
                    <a:pt x="1720" y="765"/>
                  </a:lnTo>
                  <a:lnTo>
                    <a:pt x="1648" y="799"/>
                  </a:lnTo>
                  <a:lnTo>
                    <a:pt x="1577" y="829"/>
                  </a:lnTo>
                  <a:lnTo>
                    <a:pt x="1505" y="863"/>
                  </a:lnTo>
                  <a:lnTo>
                    <a:pt x="1432" y="898"/>
                  </a:lnTo>
                  <a:lnTo>
                    <a:pt x="1360" y="932"/>
                  </a:lnTo>
                  <a:lnTo>
                    <a:pt x="1288" y="962"/>
                  </a:lnTo>
                  <a:lnTo>
                    <a:pt x="1216" y="997"/>
                  </a:lnTo>
                  <a:lnTo>
                    <a:pt x="1216" y="792"/>
                  </a:lnTo>
                  <a:lnTo>
                    <a:pt x="1295" y="753"/>
                  </a:lnTo>
                  <a:lnTo>
                    <a:pt x="1379" y="711"/>
                  </a:lnTo>
                  <a:lnTo>
                    <a:pt x="1458" y="666"/>
                  </a:lnTo>
                  <a:lnTo>
                    <a:pt x="1530" y="620"/>
                  </a:lnTo>
                  <a:lnTo>
                    <a:pt x="1596" y="575"/>
                  </a:lnTo>
                  <a:lnTo>
                    <a:pt x="1645" y="528"/>
                  </a:lnTo>
                  <a:lnTo>
                    <a:pt x="1678" y="487"/>
                  </a:lnTo>
                  <a:lnTo>
                    <a:pt x="1690" y="454"/>
                  </a:lnTo>
                  <a:lnTo>
                    <a:pt x="1653" y="392"/>
                  </a:lnTo>
                  <a:lnTo>
                    <a:pt x="1611" y="343"/>
                  </a:lnTo>
                  <a:lnTo>
                    <a:pt x="1557" y="309"/>
                  </a:lnTo>
                  <a:lnTo>
                    <a:pt x="1505" y="286"/>
                  </a:lnTo>
                  <a:lnTo>
                    <a:pt x="1444" y="271"/>
                  </a:lnTo>
                  <a:lnTo>
                    <a:pt x="1382" y="259"/>
                  </a:lnTo>
                  <a:lnTo>
                    <a:pt x="1322" y="259"/>
                  </a:lnTo>
                  <a:lnTo>
                    <a:pt x="1258" y="259"/>
                  </a:lnTo>
                  <a:lnTo>
                    <a:pt x="1246" y="259"/>
                  </a:lnTo>
                  <a:lnTo>
                    <a:pt x="1239" y="259"/>
                  </a:lnTo>
                  <a:lnTo>
                    <a:pt x="1227" y="259"/>
                  </a:lnTo>
                  <a:lnTo>
                    <a:pt x="1216" y="259"/>
                  </a:lnTo>
                  <a:lnTo>
                    <a:pt x="1216" y="8"/>
                  </a:lnTo>
                  <a:close/>
                  <a:moveTo>
                    <a:pt x="0" y="1155"/>
                  </a:moveTo>
                  <a:lnTo>
                    <a:pt x="50" y="1106"/>
                  </a:lnTo>
                  <a:lnTo>
                    <a:pt x="106" y="1046"/>
                  </a:lnTo>
                  <a:lnTo>
                    <a:pt x="168" y="973"/>
                  </a:lnTo>
                  <a:lnTo>
                    <a:pt x="232" y="890"/>
                  </a:lnTo>
                  <a:lnTo>
                    <a:pt x="304" y="802"/>
                  </a:lnTo>
                  <a:lnTo>
                    <a:pt x="380" y="711"/>
                  </a:lnTo>
                  <a:lnTo>
                    <a:pt x="456" y="620"/>
                  </a:lnTo>
                  <a:lnTo>
                    <a:pt x="539" y="525"/>
                  </a:lnTo>
                  <a:lnTo>
                    <a:pt x="619" y="434"/>
                  </a:lnTo>
                  <a:lnTo>
                    <a:pt x="706" y="346"/>
                  </a:lnTo>
                  <a:lnTo>
                    <a:pt x="790" y="264"/>
                  </a:lnTo>
                  <a:lnTo>
                    <a:pt x="877" y="187"/>
                  </a:lnTo>
                  <a:lnTo>
                    <a:pt x="965" y="123"/>
                  </a:lnTo>
                  <a:lnTo>
                    <a:pt x="1049" y="69"/>
                  </a:lnTo>
                  <a:lnTo>
                    <a:pt x="1132" y="32"/>
                  </a:lnTo>
                  <a:lnTo>
                    <a:pt x="1216" y="8"/>
                  </a:lnTo>
                  <a:lnTo>
                    <a:pt x="1216" y="259"/>
                  </a:lnTo>
                  <a:lnTo>
                    <a:pt x="1147" y="271"/>
                  </a:lnTo>
                  <a:lnTo>
                    <a:pt x="1083" y="294"/>
                  </a:lnTo>
                  <a:lnTo>
                    <a:pt x="1017" y="321"/>
                  </a:lnTo>
                  <a:lnTo>
                    <a:pt x="960" y="353"/>
                  </a:lnTo>
                  <a:lnTo>
                    <a:pt x="904" y="395"/>
                  </a:lnTo>
                  <a:lnTo>
                    <a:pt x="851" y="437"/>
                  </a:lnTo>
                  <a:lnTo>
                    <a:pt x="809" y="487"/>
                  </a:lnTo>
                  <a:lnTo>
                    <a:pt x="771" y="536"/>
                  </a:lnTo>
                  <a:lnTo>
                    <a:pt x="745" y="593"/>
                  </a:lnTo>
                  <a:lnTo>
                    <a:pt x="733" y="654"/>
                  </a:lnTo>
                  <a:lnTo>
                    <a:pt x="733" y="711"/>
                  </a:lnTo>
                  <a:lnTo>
                    <a:pt x="748" y="765"/>
                  </a:lnTo>
                  <a:lnTo>
                    <a:pt x="778" y="810"/>
                  </a:lnTo>
                  <a:lnTo>
                    <a:pt x="820" y="841"/>
                  </a:lnTo>
                  <a:lnTo>
                    <a:pt x="881" y="859"/>
                  </a:lnTo>
                  <a:lnTo>
                    <a:pt x="960" y="856"/>
                  </a:lnTo>
                  <a:lnTo>
                    <a:pt x="980" y="859"/>
                  </a:lnTo>
                  <a:lnTo>
                    <a:pt x="999" y="859"/>
                  </a:lnTo>
                  <a:lnTo>
                    <a:pt x="1029" y="856"/>
                  </a:lnTo>
                  <a:lnTo>
                    <a:pt x="1059" y="849"/>
                  </a:lnTo>
                  <a:lnTo>
                    <a:pt x="1094" y="837"/>
                  </a:lnTo>
                  <a:lnTo>
                    <a:pt x="1132" y="825"/>
                  </a:lnTo>
                  <a:lnTo>
                    <a:pt x="1174" y="810"/>
                  </a:lnTo>
                  <a:lnTo>
                    <a:pt x="1216" y="792"/>
                  </a:lnTo>
                  <a:lnTo>
                    <a:pt x="1216" y="997"/>
                  </a:lnTo>
                  <a:lnTo>
                    <a:pt x="1167" y="1019"/>
                  </a:lnTo>
                  <a:lnTo>
                    <a:pt x="1120" y="1041"/>
                  </a:lnTo>
                  <a:lnTo>
                    <a:pt x="1076" y="1061"/>
                  </a:lnTo>
                  <a:lnTo>
                    <a:pt x="1026" y="1083"/>
                  </a:lnTo>
                  <a:lnTo>
                    <a:pt x="980" y="1106"/>
                  </a:lnTo>
                  <a:lnTo>
                    <a:pt x="931" y="1130"/>
                  </a:lnTo>
                  <a:lnTo>
                    <a:pt x="886" y="1152"/>
                  </a:lnTo>
                  <a:lnTo>
                    <a:pt x="839" y="1172"/>
                  </a:lnTo>
                  <a:lnTo>
                    <a:pt x="790" y="1194"/>
                  </a:lnTo>
                  <a:lnTo>
                    <a:pt x="745" y="1216"/>
                  </a:lnTo>
                  <a:lnTo>
                    <a:pt x="699" y="1239"/>
                  </a:lnTo>
                  <a:lnTo>
                    <a:pt x="654" y="1263"/>
                  </a:lnTo>
                  <a:lnTo>
                    <a:pt x="608" y="1285"/>
                  </a:lnTo>
                  <a:lnTo>
                    <a:pt x="558" y="1303"/>
                  </a:lnTo>
                  <a:lnTo>
                    <a:pt x="513" y="1327"/>
                  </a:lnTo>
                  <a:lnTo>
                    <a:pt x="467" y="1350"/>
                  </a:lnTo>
                  <a:lnTo>
                    <a:pt x="415" y="1330"/>
                  </a:lnTo>
                  <a:lnTo>
                    <a:pt x="358" y="1312"/>
                  </a:lnTo>
                  <a:lnTo>
                    <a:pt x="296" y="1288"/>
                  </a:lnTo>
                  <a:lnTo>
                    <a:pt x="232" y="1263"/>
                  </a:lnTo>
                  <a:lnTo>
                    <a:pt x="171" y="1236"/>
                  </a:lnTo>
                  <a:lnTo>
                    <a:pt x="109" y="1209"/>
                  </a:lnTo>
                  <a:lnTo>
                    <a:pt x="53" y="1182"/>
                  </a:lnTo>
                  <a:lnTo>
                    <a:pt x="0" y="1155"/>
                  </a:lnTo>
                  <a:close/>
                </a:path>
              </a:pathLst>
            </a:custGeom>
            <a:solidFill>
              <a:srgbClr val="497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15"/>
            <p:cNvSpPr>
              <a:spLocks noEditPoints="1"/>
            </p:cNvSpPr>
            <p:nvPr/>
          </p:nvSpPr>
          <p:spPr bwMode="auto">
            <a:xfrm rot="696599">
              <a:off x="3515" y="654"/>
              <a:ext cx="766" cy="436"/>
            </a:xfrm>
            <a:custGeom>
              <a:avLst/>
              <a:gdLst>
                <a:gd name="T0" fmla="*/ 138 w 2297"/>
                <a:gd name="T1" fmla="*/ 0 h 1308"/>
                <a:gd name="T2" fmla="*/ 150 w 2297"/>
                <a:gd name="T3" fmla="*/ 2 h 1308"/>
                <a:gd name="T4" fmla="*/ 170 w 2297"/>
                <a:gd name="T5" fmla="*/ 8 h 1308"/>
                <a:gd name="T6" fmla="*/ 189 w 2297"/>
                <a:gd name="T7" fmla="*/ 15 h 1308"/>
                <a:gd name="T8" fmla="*/ 208 w 2297"/>
                <a:gd name="T9" fmla="*/ 24 h 1308"/>
                <a:gd name="T10" fmla="*/ 227 w 2297"/>
                <a:gd name="T11" fmla="*/ 33 h 1308"/>
                <a:gd name="T12" fmla="*/ 247 w 2297"/>
                <a:gd name="T13" fmla="*/ 42 h 1308"/>
                <a:gd name="T14" fmla="*/ 255 w 2297"/>
                <a:gd name="T15" fmla="*/ 46 h 1308"/>
                <a:gd name="T16" fmla="*/ 240 w 2297"/>
                <a:gd name="T17" fmla="*/ 56 h 1308"/>
                <a:gd name="T18" fmla="*/ 217 w 2297"/>
                <a:gd name="T19" fmla="*/ 67 h 1308"/>
                <a:gd name="T20" fmla="*/ 194 w 2297"/>
                <a:gd name="T21" fmla="*/ 78 h 1308"/>
                <a:gd name="T22" fmla="*/ 171 w 2297"/>
                <a:gd name="T23" fmla="*/ 89 h 1308"/>
                <a:gd name="T24" fmla="*/ 148 w 2297"/>
                <a:gd name="T25" fmla="*/ 100 h 1308"/>
                <a:gd name="T26" fmla="*/ 132 w 2297"/>
                <a:gd name="T27" fmla="*/ 87 h 1308"/>
                <a:gd name="T28" fmla="*/ 162 w 2297"/>
                <a:gd name="T29" fmla="*/ 73 h 1308"/>
                <a:gd name="T30" fmla="*/ 184 w 2297"/>
                <a:gd name="T31" fmla="*/ 56 h 1308"/>
                <a:gd name="T32" fmla="*/ 184 w 2297"/>
                <a:gd name="T33" fmla="*/ 41 h 1308"/>
                <a:gd name="T34" fmla="*/ 166 w 2297"/>
                <a:gd name="T35" fmla="*/ 29 h 1308"/>
                <a:gd name="T36" fmla="*/ 145 w 2297"/>
                <a:gd name="T37" fmla="*/ 25 h 1308"/>
                <a:gd name="T38" fmla="*/ 135 w 2297"/>
                <a:gd name="T39" fmla="*/ 25 h 1308"/>
                <a:gd name="T40" fmla="*/ 132 w 2297"/>
                <a:gd name="T41" fmla="*/ 1 h 1308"/>
                <a:gd name="T42" fmla="*/ 11 w 2297"/>
                <a:gd name="T43" fmla="*/ 113 h 1308"/>
                <a:gd name="T44" fmla="*/ 33 w 2297"/>
                <a:gd name="T45" fmla="*/ 87 h 1308"/>
                <a:gd name="T46" fmla="*/ 59 w 2297"/>
                <a:gd name="T47" fmla="*/ 57 h 1308"/>
                <a:gd name="T48" fmla="*/ 86 w 2297"/>
                <a:gd name="T49" fmla="*/ 28 h 1308"/>
                <a:gd name="T50" fmla="*/ 114 w 2297"/>
                <a:gd name="T51" fmla="*/ 8 h 1308"/>
                <a:gd name="T52" fmla="*/ 132 w 2297"/>
                <a:gd name="T53" fmla="*/ 25 h 1308"/>
                <a:gd name="T54" fmla="*/ 109 w 2297"/>
                <a:gd name="T55" fmla="*/ 33 h 1308"/>
                <a:gd name="T56" fmla="*/ 89 w 2297"/>
                <a:gd name="T57" fmla="*/ 47 h 1308"/>
                <a:gd name="T58" fmla="*/ 77 w 2297"/>
                <a:gd name="T59" fmla="*/ 66 h 1308"/>
                <a:gd name="T60" fmla="*/ 77 w 2297"/>
                <a:gd name="T61" fmla="*/ 87 h 1308"/>
                <a:gd name="T62" fmla="*/ 94 w 2297"/>
                <a:gd name="T63" fmla="*/ 96 h 1308"/>
                <a:gd name="T64" fmla="*/ 108 w 2297"/>
                <a:gd name="T65" fmla="*/ 95 h 1308"/>
                <a:gd name="T66" fmla="*/ 119 w 2297"/>
                <a:gd name="T67" fmla="*/ 92 h 1308"/>
                <a:gd name="T68" fmla="*/ 132 w 2297"/>
                <a:gd name="T69" fmla="*/ 87 h 1308"/>
                <a:gd name="T70" fmla="*/ 121 w 2297"/>
                <a:gd name="T71" fmla="*/ 112 h 1308"/>
                <a:gd name="T72" fmla="*/ 106 w 2297"/>
                <a:gd name="T73" fmla="*/ 119 h 1308"/>
                <a:gd name="T74" fmla="*/ 90 w 2297"/>
                <a:gd name="T75" fmla="*/ 126 h 1308"/>
                <a:gd name="T76" fmla="*/ 75 w 2297"/>
                <a:gd name="T77" fmla="*/ 133 h 1308"/>
                <a:gd name="T78" fmla="*/ 60 w 2297"/>
                <a:gd name="T79" fmla="*/ 140 h 1308"/>
                <a:gd name="T80" fmla="*/ 44 w 2297"/>
                <a:gd name="T81" fmla="*/ 143 h 1308"/>
                <a:gd name="T82" fmla="*/ 25 w 2297"/>
                <a:gd name="T83" fmla="*/ 136 h 1308"/>
                <a:gd name="T84" fmla="*/ 6 w 2297"/>
                <a:gd name="T85" fmla="*/ 128 h 1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97" h="1308">
                  <a:moveTo>
                    <a:pt x="1189" y="8"/>
                  </a:moveTo>
                  <a:lnTo>
                    <a:pt x="1212" y="3"/>
                  </a:lnTo>
                  <a:lnTo>
                    <a:pt x="1239" y="0"/>
                  </a:lnTo>
                  <a:lnTo>
                    <a:pt x="1264" y="3"/>
                  </a:lnTo>
                  <a:lnTo>
                    <a:pt x="1291" y="8"/>
                  </a:lnTo>
                  <a:lnTo>
                    <a:pt x="1352" y="20"/>
                  </a:lnTo>
                  <a:lnTo>
                    <a:pt x="1409" y="35"/>
                  </a:lnTo>
                  <a:lnTo>
                    <a:pt x="1470" y="50"/>
                  </a:lnTo>
                  <a:lnTo>
                    <a:pt x="1527" y="69"/>
                  </a:lnTo>
                  <a:lnTo>
                    <a:pt x="1584" y="92"/>
                  </a:lnTo>
                  <a:lnTo>
                    <a:pt x="1641" y="114"/>
                  </a:lnTo>
                  <a:lnTo>
                    <a:pt x="1698" y="137"/>
                  </a:lnTo>
                  <a:lnTo>
                    <a:pt x="1755" y="163"/>
                  </a:lnTo>
                  <a:lnTo>
                    <a:pt x="1811" y="186"/>
                  </a:lnTo>
                  <a:lnTo>
                    <a:pt x="1868" y="213"/>
                  </a:lnTo>
                  <a:lnTo>
                    <a:pt x="1925" y="243"/>
                  </a:lnTo>
                  <a:lnTo>
                    <a:pt x="1982" y="270"/>
                  </a:lnTo>
                  <a:lnTo>
                    <a:pt x="2040" y="297"/>
                  </a:lnTo>
                  <a:lnTo>
                    <a:pt x="2100" y="323"/>
                  </a:lnTo>
                  <a:lnTo>
                    <a:pt x="2157" y="350"/>
                  </a:lnTo>
                  <a:lnTo>
                    <a:pt x="2218" y="376"/>
                  </a:lnTo>
                  <a:lnTo>
                    <a:pt x="2271" y="407"/>
                  </a:lnTo>
                  <a:lnTo>
                    <a:pt x="2294" y="415"/>
                  </a:lnTo>
                  <a:lnTo>
                    <a:pt x="2297" y="418"/>
                  </a:lnTo>
                  <a:lnTo>
                    <a:pt x="2297" y="442"/>
                  </a:lnTo>
                  <a:lnTo>
                    <a:pt x="2230" y="475"/>
                  </a:lnTo>
                  <a:lnTo>
                    <a:pt x="2161" y="506"/>
                  </a:lnTo>
                  <a:lnTo>
                    <a:pt x="2093" y="540"/>
                  </a:lnTo>
                  <a:lnTo>
                    <a:pt x="2024" y="570"/>
                  </a:lnTo>
                  <a:lnTo>
                    <a:pt x="1952" y="605"/>
                  </a:lnTo>
                  <a:lnTo>
                    <a:pt x="1883" y="635"/>
                  </a:lnTo>
                  <a:lnTo>
                    <a:pt x="1816" y="669"/>
                  </a:lnTo>
                  <a:lnTo>
                    <a:pt x="1747" y="699"/>
                  </a:lnTo>
                  <a:lnTo>
                    <a:pt x="1675" y="733"/>
                  </a:lnTo>
                  <a:lnTo>
                    <a:pt x="1606" y="768"/>
                  </a:lnTo>
                  <a:lnTo>
                    <a:pt x="1538" y="798"/>
                  </a:lnTo>
                  <a:lnTo>
                    <a:pt x="1466" y="832"/>
                  </a:lnTo>
                  <a:lnTo>
                    <a:pt x="1397" y="862"/>
                  </a:lnTo>
                  <a:lnTo>
                    <a:pt x="1330" y="896"/>
                  </a:lnTo>
                  <a:lnTo>
                    <a:pt x="1257" y="928"/>
                  </a:lnTo>
                  <a:lnTo>
                    <a:pt x="1189" y="961"/>
                  </a:lnTo>
                  <a:lnTo>
                    <a:pt x="1189" y="787"/>
                  </a:lnTo>
                  <a:lnTo>
                    <a:pt x="1276" y="748"/>
                  </a:lnTo>
                  <a:lnTo>
                    <a:pt x="1367" y="703"/>
                  </a:lnTo>
                  <a:lnTo>
                    <a:pt x="1454" y="654"/>
                  </a:lnTo>
                  <a:lnTo>
                    <a:pt x="1535" y="605"/>
                  </a:lnTo>
                  <a:lnTo>
                    <a:pt x="1602" y="555"/>
                  </a:lnTo>
                  <a:lnTo>
                    <a:pt x="1656" y="506"/>
                  </a:lnTo>
                  <a:lnTo>
                    <a:pt x="1686" y="460"/>
                  </a:lnTo>
                  <a:lnTo>
                    <a:pt x="1693" y="422"/>
                  </a:lnTo>
                  <a:lnTo>
                    <a:pt x="1656" y="365"/>
                  </a:lnTo>
                  <a:lnTo>
                    <a:pt x="1606" y="316"/>
                  </a:lnTo>
                  <a:lnTo>
                    <a:pt x="1553" y="282"/>
                  </a:lnTo>
                  <a:lnTo>
                    <a:pt x="1496" y="259"/>
                  </a:lnTo>
                  <a:lnTo>
                    <a:pt x="1431" y="240"/>
                  </a:lnTo>
                  <a:lnTo>
                    <a:pt x="1367" y="232"/>
                  </a:lnTo>
                  <a:lnTo>
                    <a:pt x="1303" y="225"/>
                  </a:lnTo>
                  <a:lnTo>
                    <a:pt x="1242" y="225"/>
                  </a:lnTo>
                  <a:lnTo>
                    <a:pt x="1227" y="225"/>
                  </a:lnTo>
                  <a:lnTo>
                    <a:pt x="1212" y="225"/>
                  </a:lnTo>
                  <a:lnTo>
                    <a:pt x="1200" y="228"/>
                  </a:lnTo>
                  <a:lnTo>
                    <a:pt x="1189" y="228"/>
                  </a:lnTo>
                  <a:lnTo>
                    <a:pt x="1189" y="8"/>
                  </a:lnTo>
                  <a:close/>
                  <a:moveTo>
                    <a:pt x="0" y="1125"/>
                  </a:moveTo>
                  <a:lnTo>
                    <a:pt x="50" y="1076"/>
                  </a:lnTo>
                  <a:lnTo>
                    <a:pt x="102" y="1019"/>
                  </a:lnTo>
                  <a:lnTo>
                    <a:pt x="163" y="946"/>
                  </a:lnTo>
                  <a:lnTo>
                    <a:pt x="231" y="866"/>
                  </a:lnTo>
                  <a:lnTo>
                    <a:pt x="299" y="783"/>
                  </a:lnTo>
                  <a:lnTo>
                    <a:pt x="376" y="696"/>
                  </a:lnTo>
                  <a:lnTo>
                    <a:pt x="452" y="605"/>
                  </a:lnTo>
                  <a:lnTo>
                    <a:pt x="531" y="513"/>
                  </a:lnTo>
                  <a:lnTo>
                    <a:pt x="615" y="422"/>
                  </a:lnTo>
                  <a:lnTo>
                    <a:pt x="694" y="338"/>
                  </a:lnTo>
                  <a:lnTo>
                    <a:pt x="778" y="255"/>
                  </a:lnTo>
                  <a:lnTo>
                    <a:pt x="866" y="183"/>
                  </a:lnTo>
                  <a:lnTo>
                    <a:pt x="945" y="122"/>
                  </a:lnTo>
                  <a:lnTo>
                    <a:pt x="1029" y="69"/>
                  </a:lnTo>
                  <a:lnTo>
                    <a:pt x="1108" y="30"/>
                  </a:lnTo>
                  <a:lnTo>
                    <a:pt x="1189" y="8"/>
                  </a:lnTo>
                  <a:lnTo>
                    <a:pt x="1189" y="228"/>
                  </a:lnTo>
                  <a:lnTo>
                    <a:pt x="1120" y="243"/>
                  </a:lnTo>
                  <a:lnTo>
                    <a:pt x="1052" y="270"/>
                  </a:lnTo>
                  <a:lnTo>
                    <a:pt x="983" y="301"/>
                  </a:lnTo>
                  <a:lnTo>
                    <a:pt x="919" y="338"/>
                  </a:lnTo>
                  <a:lnTo>
                    <a:pt x="859" y="380"/>
                  </a:lnTo>
                  <a:lnTo>
                    <a:pt x="805" y="425"/>
                  </a:lnTo>
                  <a:lnTo>
                    <a:pt x="760" y="475"/>
                  </a:lnTo>
                  <a:lnTo>
                    <a:pt x="726" y="528"/>
                  </a:lnTo>
                  <a:lnTo>
                    <a:pt x="694" y="593"/>
                  </a:lnTo>
                  <a:lnTo>
                    <a:pt x="679" y="662"/>
                  </a:lnTo>
                  <a:lnTo>
                    <a:pt x="676" y="721"/>
                  </a:lnTo>
                  <a:lnTo>
                    <a:pt x="694" y="780"/>
                  </a:lnTo>
                  <a:lnTo>
                    <a:pt x="726" y="825"/>
                  </a:lnTo>
                  <a:lnTo>
                    <a:pt x="778" y="854"/>
                  </a:lnTo>
                  <a:lnTo>
                    <a:pt x="847" y="862"/>
                  </a:lnTo>
                  <a:lnTo>
                    <a:pt x="933" y="851"/>
                  </a:lnTo>
                  <a:lnTo>
                    <a:pt x="953" y="854"/>
                  </a:lnTo>
                  <a:lnTo>
                    <a:pt x="972" y="851"/>
                  </a:lnTo>
                  <a:lnTo>
                    <a:pt x="1002" y="847"/>
                  </a:lnTo>
                  <a:lnTo>
                    <a:pt x="1032" y="839"/>
                  </a:lnTo>
                  <a:lnTo>
                    <a:pt x="1067" y="829"/>
                  </a:lnTo>
                  <a:lnTo>
                    <a:pt x="1105" y="817"/>
                  </a:lnTo>
                  <a:lnTo>
                    <a:pt x="1147" y="802"/>
                  </a:lnTo>
                  <a:lnTo>
                    <a:pt x="1189" y="787"/>
                  </a:lnTo>
                  <a:lnTo>
                    <a:pt x="1189" y="961"/>
                  </a:lnTo>
                  <a:lnTo>
                    <a:pt x="1140" y="985"/>
                  </a:lnTo>
                  <a:lnTo>
                    <a:pt x="1093" y="1007"/>
                  </a:lnTo>
                  <a:lnTo>
                    <a:pt x="1049" y="1026"/>
                  </a:lnTo>
                  <a:lnTo>
                    <a:pt x="999" y="1049"/>
                  </a:lnTo>
                  <a:lnTo>
                    <a:pt x="953" y="1071"/>
                  </a:lnTo>
                  <a:lnTo>
                    <a:pt x="908" y="1091"/>
                  </a:lnTo>
                  <a:lnTo>
                    <a:pt x="862" y="1113"/>
                  </a:lnTo>
                  <a:lnTo>
                    <a:pt x="812" y="1133"/>
                  </a:lnTo>
                  <a:lnTo>
                    <a:pt x="767" y="1155"/>
                  </a:lnTo>
                  <a:lnTo>
                    <a:pt x="721" y="1178"/>
                  </a:lnTo>
                  <a:lnTo>
                    <a:pt x="676" y="1197"/>
                  </a:lnTo>
                  <a:lnTo>
                    <a:pt x="630" y="1219"/>
                  </a:lnTo>
                  <a:lnTo>
                    <a:pt x="585" y="1242"/>
                  </a:lnTo>
                  <a:lnTo>
                    <a:pt x="539" y="1261"/>
                  </a:lnTo>
                  <a:lnTo>
                    <a:pt x="494" y="1284"/>
                  </a:lnTo>
                  <a:lnTo>
                    <a:pt x="447" y="1308"/>
                  </a:lnTo>
                  <a:lnTo>
                    <a:pt x="398" y="1291"/>
                  </a:lnTo>
                  <a:lnTo>
                    <a:pt x="341" y="1273"/>
                  </a:lnTo>
                  <a:lnTo>
                    <a:pt x="284" y="1251"/>
                  </a:lnTo>
                  <a:lnTo>
                    <a:pt x="223" y="1227"/>
                  </a:lnTo>
                  <a:lnTo>
                    <a:pt x="163" y="1201"/>
                  </a:lnTo>
                  <a:lnTo>
                    <a:pt x="106" y="1175"/>
                  </a:lnTo>
                  <a:lnTo>
                    <a:pt x="50" y="1151"/>
                  </a:lnTo>
                  <a:lnTo>
                    <a:pt x="0" y="1125"/>
                  </a:lnTo>
                  <a:close/>
                </a:path>
              </a:pathLst>
            </a:custGeom>
            <a:solidFill>
              <a:srgbClr val="568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16"/>
            <p:cNvSpPr>
              <a:spLocks noEditPoints="1"/>
            </p:cNvSpPr>
            <p:nvPr/>
          </p:nvSpPr>
          <p:spPr bwMode="auto">
            <a:xfrm rot="696599">
              <a:off x="3524" y="658"/>
              <a:ext cx="745" cy="424"/>
            </a:xfrm>
            <a:custGeom>
              <a:avLst/>
              <a:gdLst>
                <a:gd name="T0" fmla="*/ 134 w 2237"/>
                <a:gd name="T1" fmla="*/ 0 h 1273"/>
                <a:gd name="T2" fmla="*/ 146 w 2237"/>
                <a:gd name="T3" fmla="*/ 2 h 1273"/>
                <a:gd name="T4" fmla="*/ 165 w 2237"/>
                <a:gd name="T5" fmla="*/ 8 h 1273"/>
                <a:gd name="T6" fmla="*/ 183 w 2237"/>
                <a:gd name="T7" fmla="*/ 15 h 1273"/>
                <a:gd name="T8" fmla="*/ 201 w 2237"/>
                <a:gd name="T9" fmla="*/ 23 h 1273"/>
                <a:gd name="T10" fmla="*/ 219 w 2237"/>
                <a:gd name="T11" fmla="*/ 32 h 1273"/>
                <a:gd name="T12" fmla="*/ 238 w 2237"/>
                <a:gd name="T13" fmla="*/ 41 h 1273"/>
                <a:gd name="T14" fmla="*/ 247 w 2237"/>
                <a:gd name="T15" fmla="*/ 45 h 1273"/>
                <a:gd name="T16" fmla="*/ 233 w 2237"/>
                <a:gd name="T17" fmla="*/ 54 h 1273"/>
                <a:gd name="T18" fmla="*/ 210 w 2237"/>
                <a:gd name="T19" fmla="*/ 65 h 1273"/>
                <a:gd name="T20" fmla="*/ 188 w 2237"/>
                <a:gd name="T21" fmla="*/ 75 h 1273"/>
                <a:gd name="T22" fmla="*/ 166 w 2237"/>
                <a:gd name="T23" fmla="*/ 85 h 1273"/>
                <a:gd name="T24" fmla="*/ 143 w 2237"/>
                <a:gd name="T25" fmla="*/ 96 h 1273"/>
                <a:gd name="T26" fmla="*/ 128 w 2237"/>
                <a:gd name="T27" fmla="*/ 87 h 1273"/>
                <a:gd name="T28" fmla="*/ 161 w 2237"/>
                <a:gd name="T29" fmla="*/ 71 h 1273"/>
                <a:gd name="T30" fmla="*/ 185 w 2237"/>
                <a:gd name="T31" fmla="*/ 54 h 1273"/>
                <a:gd name="T32" fmla="*/ 184 w 2237"/>
                <a:gd name="T33" fmla="*/ 38 h 1273"/>
                <a:gd name="T34" fmla="*/ 165 w 2237"/>
                <a:gd name="T35" fmla="*/ 25 h 1273"/>
                <a:gd name="T36" fmla="*/ 143 w 2237"/>
                <a:gd name="T37" fmla="*/ 22 h 1273"/>
                <a:gd name="T38" fmla="*/ 132 w 2237"/>
                <a:gd name="T39" fmla="*/ 22 h 1273"/>
                <a:gd name="T40" fmla="*/ 128 w 2237"/>
                <a:gd name="T41" fmla="*/ 1 h 1273"/>
                <a:gd name="T42" fmla="*/ 11 w 2237"/>
                <a:gd name="T43" fmla="*/ 110 h 1273"/>
                <a:gd name="T44" fmla="*/ 33 w 2237"/>
                <a:gd name="T45" fmla="*/ 85 h 1273"/>
                <a:gd name="T46" fmla="*/ 58 w 2237"/>
                <a:gd name="T47" fmla="*/ 56 h 1273"/>
                <a:gd name="T48" fmla="*/ 85 w 2237"/>
                <a:gd name="T49" fmla="*/ 28 h 1273"/>
                <a:gd name="T50" fmla="*/ 111 w 2237"/>
                <a:gd name="T51" fmla="*/ 8 h 1273"/>
                <a:gd name="T52" fmla="*/ 128 w 2237"/>
                <a:gd name="T53" fmla="*/ 22 h 1273"/>
                <a:gd name="T54" fmla="*/ 105 w 2237"/>
                <a:gd name="T55" fmla="*/ 31 h 1273"/>
                <a:gd name="T56" fmla="*/ 84 w 2237"/>
                <a:gd name="T57" fmla="*/ 47 h 1273"/>
                <a:gd name="T58" fmla="*/ 71 w 2237"/>
                <a:gd name="T59" fmla="*/ 65 h 1273"/>
                <a:gd name="T60" fmla="*/ 71 w 2237"/>
                <a:gd name="T61" fmla="*/ 88 h 1273"/>
                <a:gd name="T62" fmla="*/ 90 w 2237"/>
                <a:gd name="T63" fmla="*/ 97 h 1273"/>
                <a:gd name="T64" fmla="*/ 106 w 2237"/>
                <a:gd name="T65" fmla="*/ 94 h 1273"/>
                <a:gd name="T66" fmla="*/ 116 w 2237"/>
                <a:gd name="T67" fmla="*/ 92 h 1273"/>
                <a:gd name="T68" fmla="*/ 128 w 2237"/>
                <a:gd name="T69" fmla="*/ 87 h 1273"/>
                <a:gd name="T70" fmla="*/ 118 w 2237"/>
                <a:gd name="T71" fmla="*/ 108 h 1273"/>
                <a:gd name="T72" fmla="*/ 103 w 2237"/>
                <a:gd name="T73" fmla="*/ 115 h 1273"/>
                <a:gd name="T74" fmla="*/ 88 w 2237"/>
                <a:gd name="T75" fmla="*/ 122 h 1273"/>
                <a:gd name="T76" fmla="*/ 72 w 2237"/>
                <a:gd name="T77" fmla="*/ 129 h 1273"/>
                <a:gd name="T78" fmla="*/ 58 w 2237"/>
                <a:gd name="T79" fmla="*/ 136 h 1273"/>
                <a:gd name="T80" fmla="*/ 43 w 2237"/>
                <a:gd name="T81" fmla="*/ 140 h 1273"/>
                <a:gd name="T82" fmla="*/ 24 w 2237"/>
                <a:gd name="T83" fmla="*/ 132 h 1273"/>
                <a:gd name="T84" fmla="*/ 5 w 2237"/>
                <a:gd name="T85" fmla="*/ 125 h 12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37" h="1273">
                  <a:moveTo>
                    <a:pt x="1154" y="9"/>
                  </a:moveTo>
                  <a:lnTo>
                    <a:pt x="1181" y="0"/>
                  </a:lnTo>
                  <a:lnTo>
                    <a:pt x="1208" y="0"/>
                  </a:lnTo>
                  <a:lnTo>
                    <a:pt x="1235" y="0"/>
                  </a:lnTo>
                  <a:lnTo>
                    <a:pt x="1257" y="9"/>
                  </a:lnTo>
                  <a:lnTo>
                    <a:pt x="1314" y="19"/>
                  </a:lnTo>
                  <a:lnTo>
                    <a:pt x="1376" y="34"/>
                  </a:lnTo>
                  <a:lnTo>
                    <a:pt x="1432" y="51"/>
                  </a:lnTo>
                  <a:lnTo>
                    <a:pt x="1485" y="69"/>
                  </a:lnTo>
                  <a:lnTo>
                    <a:pt x="1543" y="88"/>
                  </a:lnTo>
                  <a:lnTo>
                    <a:pt x="1595" y="111"/>
                  </a:lnTo>
                  <a:lnTo>
                    <a:pt x="1652" y="133"/>
                  </a:lnTo>
                  <a:lnTo>
                    <a:pt x="1706" y="157"/>
                  </a:lnTo>
                  <a:lnTo>
                    <a:pt x="1763" y="182"/>
                  </a:lnTo>
                  <a:lnTo>
                    <a:pt x="1815" y="206"/>
                  </a:lnTo>
                  <a:lnTo>
                    <a:pt x="1869" y="232"/>
                  </a:lnTo>
                  <a:lnTo>
                    <a:pt x="1926" y="259"/>
                  </a:lnTo>
                  <a:lnTo>
                    <a:pt x="1980" y="286"/>
                  </a:lnTo>
                  <a:lnTo>
                    <a:pt x="2037" y="312"/>
                  </a:lnTo>
                  <a:lnTo>
                    <a:pt x="2093" y="339"/>
                  </a:lnTo>
                  <a:lnTo>
                    <a:pt x="2150" y="365"/>
                  </a:lnTo>
                  <a:lnTo>
                    <a:pt x="2200" y="392"/>
                  </a:lnTo>
                  <a:lnTo>
                    <a:pt x="2222" y="396"/>
                  </a:lnTo>
                  <a:lnTo>
                    <a:pt x="2230" y="404"/>
                  </a:lnTo>
                  <a:lnTo>
                    <a:pt x="2237" y="422"/>
                  </a:lnTo>
                  <a:lnTo>
                    <a:pt x="2170" y="453"/>
                  </a:lnTo>
                  <a:lnTo>
                    <a:pt x="2101" y="487"/>
                  </a:lnTo>
                  <a:lnTo>
                    <a:pt x="2032" y="517"/>
                  </a:lnTo>
                  <a:lnTo>
                    <a:pt x="1965" y="547"/>
                  </a:lnTo>
                  <a:lnTo>
                    <a:pt x="1899" y="582"/>
                  </a:lnTo>
                  <a:lnTo>
                    <a:pt x="1832" y="612"/>
                  </a:lnTo>
                  <a:lnTo>
                    <a:pt x="1763" y="643"/>
                  </a:lnTo>
                  <a:lnTo>
                    <a:pt x="1699" y="673"/>
                  </a:lnTo>
                  <a:lnTo>
                    <a:pt x="1630" y="707"/>
                  </a:lnTo>
                  <a:lnTo>
                    <a:pt x="1561" y="737"/>
                  </a:lnTo>
                  <a:lnTo>
                    <a:pt x="1494" y="769"/>
                  </a:lnTo>
                  <a:lnTo>
                    <a:pt x="1428" y="802"/>
                  </a:lnTo>
                  <a:lnTo>
                    <a:pt x="1361" y="833"/>
                  </a:lnTo>
                  <a:lnTo>
                    <a:pt x="1292" y="863"/>
                  </a:lnTo>
                  <a:lnTo>
                    <a:pt x="1223" y="897"/>
                  </a:lnTo>
                  <a:lnTo>
                    <a:pt x="1154" y="927"/>
                  </a:lnTo>
                  <a:lnTo>
                    <a:pt x="1154" y="787"/>
                  </a:lnTo>
                  <a:lnTo>
                    <a:pt x="1254" y="745"/>
                  </a:lnTo>
                  <a:lnTo>
                    <a:pt x="1353" y="692"/>
                  </a:lnTo>
                  <a:lnTo>
                    <a:pt x="1452" y="639"/>
                  </a:lnTo>
                  <a:lnTo>
                    <a:pt x="1539" y="586"/>
                  </a:lnTo>
                  <a:lnTo>
                    <a:pt x="1610" y="532"/>
                  </a:lnTo>
                  <a:lnTo>
                    <a:pt x="1664" y="483"/>
                  </a:lnTo>
                  <a:lnTo>
                    <a:pt x="1694" y="438"/>
                  </a:lnTo>
                  <a:lnTo>
                    <a:pt x="1694" y="399"/>
                  </a:lnTo>
                  <a:lnTo>
                    <a:pt x="1657" y="339"/>
                  </a:lnTo>
                  <a:lnTo>
                    <a:pt x="1607" y="290"/>
                  </a:lnTo>
                  <a:lnTo>
                    <a:pt x="1551" y="256"/>
                  </a:lnTo>
                  <a:lnTo>
                    <a:pt x="1485" y="229"/>
                  </a:lnTo>
                  <a:lnTo>
                    <a:pt x="1417" y="214"/>
                  </a:lnTo>
                  <a:lnTo>
                    <a:pt x="1349" y="206"/>
                  </a:lnTo>
                  <a:lnTo>
                    <a:pt x="1284" y="202"/>
                  </a:lnTo>
                  <a:lnTo>
                    <a:pt x="1220" y="202"/>
                  </a:lnTo>
                  <a:lnTo>
                    <a:pt x="1205" y="202"/>
                  </a:lnTo>
                  <a:lnTo>
                    <a:pt x="1189" y="202"/>
                  </a:lnTo>
                  <a:lnTo>
                    <a:pt x="1171" y="202"/>
                  </a:lnTo>
                  <a:lnTo>
                    <a:pt x="1154" y="202"/>
                  </a:lnTo>
                  <a:lnTo>
                    <a:pt x="1154" y="9"/>
                  </a:lnTo>
                  <a:close/>
                  <a:moveTo>
                    <a:pt x="0" y="1099"/>
                  </a:moveTo>
                  <a:lnTo>
                    <a:pt x="49" y="1053"/>
                  </a:lnTo>
                  <a:lnTo>
                    <a:pt x="103" y="992"/>
                  </a:lnTo>
                  <a:lnTo>
                    <a:pt x="164" y="924"/>
                  </a:lnTo>
                  <a:lnTo>
                    <a:pt x="228" y="848"/>
                  </a:lnTo>
                  <a:lnTo>
                    <a:pt x="296" y="764"/>
                  </a:lnTo>
                  <a:lnTo>
                    <a:pt x="369" y="677"/>
                  </a:lnTo>
                  <a:lnTo>
                    <a:pt x="444" y="589"/>
                  </a:lnTo>
                  <a:lnTo>
                    <a:pt x="520" y="502"/>
                  </a:lnTo>
                  <a:lnTo>
                    <a:pt x="601" y="414"/>
                  </a:lnTo>
                  <a:lnTo>
                    <a:pt x="685" y="330"/>
                  </a:lnTo>
                  <a:lnTo>
                    <a:pt x="764" y="251"/>
                  </a:lnTo>
                  <a:lnTo>
                    <a:pt x="843" y="179"/>
                  </a:lnTo>
                  <a:lnTo>
                    <a:pt x="924" y="118"/>
                  </a:lnTo>
                  <a:lnTo>
                    <a:pt x="1003" y="69"/>
                  </a:lnTo>
                  <a:lnTo>
                    <a:pt x="1079" y="31"/>
                  </a:lnTo>
                  <a:lnTo>
                    <a:pt x="1154" y="9"/>
                  </a:lnTo>
                  <a:lnTo>
                    <a:pt x="1154" y="202"/>
                  </a:lnTo>
                  <a:lnTo>
                    <a:pt x="1087" y="221"/>
                  </a:lnTo>
                  <a:lnTo>
                    <a:pt x="1015" y="248"/>
                  </a:lnTo>
                  <a:lnTo>
                    <a:pt x="942" y="281"/>
                  </a:lnTo>
                  <a:lnTo>
                    <a:pt x="875" y="323"/>
                  </a:lnTo>
                  <a:lnTo>
                    <a:pt x="813" y="369"/>
                  </a:lnTo>
                  <a:lnTo>
                    <a:pt x="756" y="419"/>
                  </a:lnTo>
                  <a:lnTo>
                    <a:pt x="710" y="468"/>
                  </a:lnTo>
                  <a:lnTo>
                    <a:pt x="673" y="517"/>
                  </a:lnTo>
                  <a:lnTo>
                    <a:pt x="638" y="589"/>
                  </a:lnTo>
                  <a:lnTo>
                    <a:pt x="619" y="665"/>
                  </a:lnTo>
                  <a:lnTo>
                    <a:pt x="619" y="734"/>
                  </a:lnTo>
                  <a:lnTo>
                    <a:pt x="638" y="791"/>
                  </a:lnTo>
                  <a:lnTo>
                    <a:pt x="673" y="836"/>
                  </a:lnTo>
                  <a:lnTo>
                    <a:pt x="734" y="867"/>
                  </a:lnTo>
                  <a:lnTo>
                    <a:pt x="813" y="870"/>
                  </a:lnTo>
                  <a:lnTo>
                    <a:pt x="919" y="848"/>
                  </a:lnTo>
                  <a:lnTo>
                    <a:pt x="934" y="851"/>
                  </a:lnTo>
                  <a:lnTo>
                    <a:pt x="957" y="848"/>
                  </a:lnTo>
                  <a:lnTo>
                    <a:pt x="984" y="843"/>
                  </a:lnTo>
                  <a:lnTo>
                    <a:pt x="1011" y="836"/>
                  </a:lnTo>
                  <a:lnTo>
                    <a:pt x="1045" y="828"/>
                  </a:lnTo>
                  <a:lnTo>
                    <a:pt x="1079" y="818"/>
                  </a:lnTo>
                  <a:lnTo>
                    <a:pt x="1117" y="802"/>
                  </a:lnTo>
                  <a:lnTo>
                    <a:pt x="1154" y="787"/>
                  </a:lnTo>
                  <a:lnTo>
                    <a:pt x="1154" y="927"/>
                  </a:lnTo>
                  <a:lnTo>
                    <a:pt x="1109" y="947"/>
                  </a:lnTo>
                  <a:lnTo>
                    <a:pt x="1065" y="969"/>
                  </a:lnTo>
                  <a:lnTo>
                    <a:pt x="1018" y="989"/>
                  </a:lnTo>
                  <a:lnTo>
                    <a:pt x="973" y="1011"/>
                  </a:lnTo>
                  <a:lnTo>
                    <a:pt x="927" y="1033"/>
                  </a:lnTo>
                  <a:lnTo>
                    <a:pt x="882" y="1053"/>
                  </a:lnTo>
                  <a:lnTo>
                    <a:pt x="836" y="1075"/>
                  </a:lnTo>
                  <a:lnTo>
                    <a:pt x="791" y="1095"/>
                  </a:lnTo>
                  <a:lnTo>
                    <a:pt x="744" y="1117"/>
                  </a:lnTo>
                  <a:lnTo>
                    <a:pt x="700" y="1140"/>
                  </a:lnTo>
                  <a:lnTo>
                    <a:pt x="653" y="1164"/>
                  </a:lnTo>
                  <a:lnTo>
                    <a:pt x="611" y="1181"/>
                  </a:lnTo>
                  <a:lnTo>
                    <a:pt x="566" y="1205"/>
                  </a:lnTo>
                  <a:lnTo>
                    <a:pt x="520" y="1228"/>
                  </a:lnTo>
                  <a:lnTo>
                    <a:pt x="475" y="1250"/>
                  </a:lnTo>
                  <a:lnTo>
                    <a:pt x="433" y="1273"/>
                  </a:lnTo>
                  <a:lnTo>
                    <a:pt x="384" y="1258"/>
                  </a:lnTo>
                  <a:lnTo>
                    <a:pt x="327" y="1240"/>
                  </a:lnTo>
                  <a:lnTo>
                    <a:pt x="273" y="1216"/>
                  </a:lnTo>
                  <a:lnTo>
                    <a:pt x="217" y="1193"/>
                  </a:lnTo>
                  <a:lnTo>
                    <a:pt x="160" y="1171"/>
                  </a:lnTo>
                  <a:lnTo>
                    <a:pt x="103" y="1149"/>
                  </a:lnTo>
                  <a:lnTo>
                    <a:pt x="49" y="1122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rgbClr val="66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17"/>
            <p:cNvSpPr>
              <a:spLocks noEditPoints="1"/>
            </p:cNvSpPr>
            <p:nvPr/>
          </p:nvSpPr>
          <p:spPr bwMode="auto">
            <a:xfrm rot="696599">
              <a:off x="3534" y="661"/>
              <a:ext cx="721" cy="409"/>
            </a:xfrm>
            <a:custGeom>
              <a:avLst/>
              <a:gdLst>
                <a:gd name="T0" fmla="*/ 131 w 2165"/>
                <a:gd name="T1" fmla="*/ 0 h 1228"/>
                <a:gd name="T2" fmla="*/ 143 w 2165"/>
                <a:gd name="T3" fmla="*/ 2 h 1228"/>
                <a:gd name="T4" fmla="*/ 161 w 2165"/>
                <a:gd name="T5" fmla="*/ 7 h 1228"/>
                <a:gd name="T6" fmla="*/ 178 w 2165"/>
                <a:gd name="T7" fmla="*/ 14 h 1228"/>
                <a:gd name="T8" fmla="*/ 195 w 2165"/>
                <a:gd name="T9" fmla="*/ 22 h 1228"/>
                <a:gd name="T10" fmla="*/ 213 w 2165"/>
                <a:gd name="T11" fmla="*/ 30 h 1228"/>
                <a:gd name="T12" fmla="*/ 231 w 2165"/>
                <a:gd name="T13" fmla="*/ 38 h 1228"/>
                <a:gd name="T14" fmla="*/ 239 w 2165"/>
                <a:gd name="T15" fmla="*/ 43 h 1228"/>
                <a:gd name="T16" fmla="*/ 226 w 2165"/>
                <a:gd name="T17" fmla="*/ 52 h 1228"/>
                <a:gd name="T18" fmla="*/ 204 w 2165"/>
                <a:gd name="T19" fmla="*/ 62 h 1228"/>
                <a:gd name="T20" fmla="*/ 183 w 2165"/>
                <a:gd name="T21" fmla="*/ 72 h 1228"/>
                <a:gd name="T22" fmla="*/ 161 w 2165"/>
                <a:gd name="T23" fmla="*/ 82 h 1228"/>
                <a:gd name="T24" fmla="*/ 140 w 2165"/>
                <a:gd name="T25" fmla="*/ 92 h 1228"/>
                <a:gd name="T26" fmla="*/ 125 w 2165"/>
                <a:gd name="T27" fmla="*/ 87 h 1228"/>
                <a:gd name="T28" fmla="*/ 143 w 2165"/>
                <a:gd name="T29" fmla="*/ 79 h 1228"/>
                <a:gd name="T30" fmla="*/ 160 w 2165"/>
                <a:gd name="T31" fmla="*/ 70 h 1228"/>
                <a:gd name="T32" fmla="*/ 175 w 2165"/>
                <a:gd name="T33" fmla="*/ 60 h 1228"/>
                <a:gd name="T34" fmla="*/ 186 w 2165"/>
                <a:gd name="T35" fmla="*/ 51 h 1228"/>
                <a:gd name="T36" fmla="*/ 189 w 2165"/>
                <a:gd name="T37" fmla="*/ 44 h 1228"/>
                <a:gd name="T38" fmla="*/ 178 w 2165"/>
                <a:gd name="T39" fmla="*/ 30 h 1228"/>
                <a:gd name="T40" fmla="*/ 156 w 2165"/>
                <a:gd name="T41" fmla="*/ 21 h 1228"/>
                <a:gd name="T42" fmla="*/ 133 w 2165"/>
                <a:gd name="T43" fmla="*/ 19 h 1228"/>
                <a:gd name="T44" fmla="*/ 127 w 2165"/>
                <a:gd name="T45" fmla="*/ 19 h 1228"/>
                <a:gd name="T46" fmla="*/ 0 w 2165"/>
                <a:gd name="T47" fmla="*/ 119 h 1228"/>
                <a:gd name="T48" fmla="*/ 17 w 2165"/>
                <a:gd name="T49" fmla="*/ 100 h 1228"/>
                <a:gd name="T50" fmla="*/ 40 w 2165"/>
                <a:gd name="T51" fmla="*/ 73 h 1228"/>
                <a:gd name="T52" fmla="*/ 66 w 2165"/>
                <a:gd name="T53" fmla="*/ 45 h 1228"/>
                <a:gd name="T54" fmla="*/ 92 w 2165"/>
                <a:gd name="T55" fmla="*/ 19 h 1228"/>
                <a:gd name="T56" fmla="*/ 118 w 2165"/>
                <a:gd name="T57" fmla="*/ 3 h 1228"/>
                <a:gd name="T58" fmla="*/ 117 w 2165"/>
                <a:gd name="T59" fmla="*/ 22 h 1228"/>
                <a:gd name="T60" fmla="*/ 92 w 2165"/>
                <a:gd name="T61" fmla="*/ 34 h 1228"/>
                <a:gd name="T62" fmla="*/ 72 w 2165"/>
                <a:gd name="T63" fmla="*/ 51 h 1228"/>
                <a:gd name="T64" fmla="*/ 62 w 2165"/>
                <a:gd name="T65" fmla="*/ 74 h 1228"/>
                <a:gd name="T66" fmla="*/ 69 w 2165"/>
                <a:gd name="T67" fmla="*/ 94 h 1228"/>
                <a:gd name="T68" fmla="*/ 99 w 2165"/>
                <a:gd name="T69" fmla="*/ 93 h 1228"/>
                <a:gd name="T70" fmla="*/ 106 w 2165"/>
                <a:gd name="T71" fmla="*/ 93 h 1228"/>
                <a:gd name="T72" fmla="*/ 117 w 2165"/>
                <a:gd name="T73" fmla="*/ 90 h 1228"/>
                <a:gd name="T74" fmla="*/ 125 w 2165"/>
                <a:gd name="T75" fmla="*/ 99 h 1228"/>
                <a:gd name="T76" fmla="*/ 110 w 2165"/>
                <a:gd name="T77" fmla="*/ 106 h 1228"/>
                <a:gd name="T78" fmla="*/ 95 w 2165"/>
                <a:gd name="T79" fmla="*/ 113 h 1228"/>
                <a:gd name="T80" fmla="*/ 80 w 2165"/>
                <a:gd name="T81" fmla="*/ 120 h 1228"/>
                <a:gd name="T82" fmla="*/ 65 w 2165"/>
                <a:gd name="T83" fmla="*/ 127 h 1228"/>
                <a:gd name="T84" fmla="*/ 51 w 2165"/>
                <a:gd name="T85" fmla="*/ 134 h 1228"/>
                <a:gd name="T86" fmla="*/ 34 w 2165"/>
                <a:gd name="T87" fmla="*/ 133 h 1228"/>
                <a:gd name="T88" fmla="*/ 16 w 2165"/>
                <a:gd name="T89" fmla="*/ 127 h 1228"/>
                <a:gd name="T90" fmla="*/ 0 w 2165"/>
                <a:gd name="T91" fmla="*/ 119 h 1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65" h="1228">
                  <a:moveTo>
                    <a:pt x="1127" y="7"/>
                  </a:moveTo>
                  <a:lnTo>
                    <a:pt x="1154" y="0"/>
                  </a:lnTo>
                  <a:lnTo>
                    <a:pt x="1178" y="0"/>
                  </a:lnTo>
                  <a:lnTo>
                    <a:pt x="1201" y="0"/>
                  </a:lnTo>
                  <a:lnTo>
                    <a:pt x="1227" y="7"/>
                  </a:lnTo>
                  <a:lnTo>
                    <a:pt x="1284" y="19"/>
                  </a:lnTo>
                  <a:lnTo>
                    <a:pt x="1341" y="30"/>
                  </a:lnTo>
                  <a:lnTo>
                    <a:pt x="1393" y="46"/>
                  </a:lnTo>
                  <a:lnTo>
                    <a:pt x="1447" y="64"/>
                  </a:lnTo>
                  <a:lnTo>
                    <a:pt x="1500" y="84"/>
                  </a:lnTo>
                  <a:lnTo>
                    <a:pt x="1553" y="103"/>
                  </a:lnTo>
                  <a:lnTo>
                    <a:pt x="1607" y="125"/>
                  </a:lnTo>
                  <a:lnTo>
                    <a:pt x="1657" y="145"/>
                  </a:lnTo>
                  <a:lnTo>
                    <a:pt x="1709" y="170"/>
                  </a:lnTo>
                  <a:lnTo>
                    <a:pt x="1763" y="194"/>
                  </a:lnTo>
                  <a:lnTo>
                    <a:pt x="1812" y="217"/>
                  </a:lnTo>
                  <a:lnTo>
                    <a:pt x="1865" y="244"/>
                  </a:lnTo>
                  <a:lnTo>
                    <a:pt x="1918" y="266"/>
                  </a:lnTo>
                  <a:lnTo>
                    <a:pt x="1975" y="293"/>
                  </a:lnTo>
                  <a:lnTo>
                    <a:pt x="2028" y="318"/>
                  </a:lnTo>
                  <a:lnTo>
                    <a:pt x="2086" y="342"/>
                  </a:lnTo>
                  <a:lnTo>
                    <a:pt x="2135" y="368"/>
                  </a:lnTo>
                  <a:lnTo>
                    <a:pt x="2153" y="377"/>
                  </a:lnTo>
                  <a:lnTo>
                    <a:pt x="2158" y="384"/>
                  </a:lnTo>
                  <a:lnTo>
                    <a:pt x="2165" y="407"/>
                  </a:lnTo>
                  <a:lnTo>
                    <a:pt x="2101" y="437"/>
                  </a:lnTo>
                  <a:lnTo>
                    <a:pt x="2037" y="468"/>
                  </a:lnTo>
                  <a:lnTo>
                    <a:pt x="1971" y="498"/>
                  </a:lnTo>
                  <a:lnTo>
                    <a:pt x="1906" y="528"/>
                  </a:lnTo>
                  <a:lnTo>
                    <a:pt x="1842" y="558"/>
                  </a:lnTo>
                  <a:lnTo>
                    <a:pt x="1778" y="589"/>
                  </a:lnTo>
                  <a:lnTo>
                    <a:pt x="1714" y="619"/>
                  </a:lnTo>
                  <a:lnTo>
                    <a:pt x="1648" y="649"/>
                  </a:lnTo>
                  <a:lnTo>
                    <a:pt x="1580" y="680"/>
                  </a:lnTo>
                  <a:lnTo>
                    <a:pt x="1516" y="710"/>
                  </a:lnTo>
                  <a:lnTo>
                    <a:pt x="1450" y="740"/>
                  </a:lnTo>
                  <a:lnTo>
                    <a:pt x="1386" y="772"/>
                  </a:lnTo>
                  <a:lnTo>
                    <a:pt x="1322" y="802"/>
                  </a:lnTo>
                  <a:lnTo>
                    <a:pt x="1257" y="831"/>
                  </a:lnTo>
                  <a:lnTo>
                    <a:pt x="1193" y="863"/>
                  </a:lnTo>
                  <a:lnTo>
                    <a:pt x="1127" y="893"/>
                  </a:lnTo>
                  <a:lnTo>
                    <a:pt x="1127" y="782"/>
                  </a:lnTo>
                  <a:lnTo>
                    <a:pt x="1178" y="760"/>
                  </a:lnTo>
                  <a:lnTo>
                    <a:pt x="1230" y="737"/>
                  </a:lnTo>
                  <a:lnTo>
                    <a:pt x="1284" y="715"/>
                  </a:lnTo>
                  <a:lnTo>
                    <a:pt x="1337" y="688"/>
                  </a:lnTo>
                  <a:lnTo>
                    <a:pt x="1390" y="658"/>
                  </a:lnTo>
                  <a:lnTo>
                    <a:pt x="1443" y="631"/>
                  </a:lnTo>
                  <a:lnTo>
                    <a:pt x="1492" y="600"/>
                  </a:lnTo>
                  <a:lnTo>
                    <a:pt x="1539" y="570"/>
                  </a:lnTo>
                  <a:lnTo>
                    <a:pt x="1580" y="543"/>
                  </a:lnTo>
                  <a:lnTo>
                    <a:pt x="1618" y="513"/>
                  </a:lnTo>
                  <a:lnTo>
                    <a:pt x="1648" y="486"/>
                  </a:lnTo>
                  <a:lnTo>
                    <a:pt x="1675" y="459"/>
                  </a:lnTo>
                  <a:lnTo>
                    <a:pt x="1694" y="437"/>
                  </a:lnTo>
                  <a:lnTo>
                    <a:pt x="1706" y="414"/>
                  </a:lnTo>
                  <a:lnTo>
                    <a:pt x="1709" y="395"/>
                  </a:lnTo>
                  <a:lnTo>
                    <a:pt x="1702" y="377"/>
                  </a:lnTo>
                  <a:lnTo>
                    <a:pt x="1660" y="315"/>
                  </a:lnTo>
                  <a:lnTo>
                    <a:pt x="1607" y="266"/>
                  </a:lnTo>
                  <a:lnTo>
                    <a:pt x="1546" y="232"/>
                  </a:lnTo>
                  <a:lnTo>
                    <a:pt x="1477" y="205"/>
                  </a:lnTo>
                  <a:lnTo>
                    <a:pt x="1405" y="187"/>
                  </a:lnTo>
                  <a:lnTo>
                    <a:pt x="1334" y="178"/>
                  </a:lnTo>
                  <a:lnTo>
                    <a:pt x="1265" y="170"/>
                  </a:lnTo>
                  <a:lnTo>
                    <a:pt x="1201" y="170"/>
                  </a:lnTo>
                  <a:lnTo>
                    <a:pt x="1181" y="170"/>
                  </a:lnTo>
                  <a:lnTo>
                    <a:pt x="1166" y="170"/>
                  </a:lnTo>
                  <a:lnTo>
                    <a:pt x="1147" y="175"/>
                  </a:lnTo>
                  <a:lnTo>
                    <a:pt x="1127" y="178"/>
                  </a:lnTo>
                  <a:lnTo>
                    <a:pt x="1127" y="7"/>
                  </a:lnTo>
                  <a:close/>
                  <a:moveTo>
                    <a:pt x="0" y="1068"/>
                  </a:moveTo>
                  <a:lnTo>
                    <a:pt x="46" y="1021"/>
                  </a:lnTo>
                  <a:lnTo>
                    <a:pt x="98" y="965"/>
                  </a:lnTo>
                  <a:lnTo>
                    <a:pt x="155" y="900"/>
                  </a:lnTo>
                  <a:lnTo>
                    <a:pt x="219" y="824"/>
                  </a:lnTo>
                  <a:lnTo>
                    <a:pt x="288" y="745"/>
                  </a:lnTo>
                  <a:lnTo>
                    <a:pt x="360" y="661"/>
                  </a:lnTo>
                  <a:lnTo>
                    <a:pt x="436" y="574"/>
                  </a:lnTo>
                  <a:lnTo>
                    <a:pt x="513" y="486"/>
                  </a:lnTo>
                  <a:lnTo>
                    <a:pt x="592" y="402"/>
                  </a:lnTo>
                  <a:lnTo>
                    <a:pt x="673" y="323"/>
                  </a:lnTo>
                  <a:lnTo>
                    <a:pt x="752" y="244"/>
                  </a:lnTo>
                  <a:lnTo>
                    <a:pt x="831" y="175"/>
                  </a:lnTo>
                  <a:lnTo>
                    <a:pt x="907" y="114"/>
                  </a:lnTo>
                  <a:lnTo>
                    <a:pt x="984" y="64"/>
                  </a:lnTo>
                  <a:lnTo>
                    <a:pt x="1060" y="30"/>
                  </a:lnTo>
                  <a:lnTo>
                    <a:pt x="1127" y="7"/>
                  </a:lnTo>
                  <a:lnTo>
                    <a:pt x="1127" y="178"/>
                  </a:lnTo>
                  <a:lnTo>
                    <a:pt x="1055" y="197"/>
                  </a:lnTo>
                  <a:lnTo>
                    <a:pt x="979" y="224"/>
                  </a:lnTo>
                  <a:lnTo>
                    <a:pt x="907" y="262"/>
                  </a:lnTo>
                  <a:lnTo>
                    <a:pt x="831" y="308"/>
                  </a:lnTo>
                  <a:lnTo>
                    <a:pt x="764" y="353"/>
                  </a:lnTo>
                  <a:lnTo>
                    <a:pt x="702" y="402"/>
                  </a:lnTo>
                  <a:lnTo>
                    <a:pt x="653" y="456"/>
                  </a:lnTo>
                  <a:lnTo>
                    <a:pt x="619" y="505"/>
                  </a:lnTo>
                  <a:lnTo>
                    <a:pt x="581" y="589"/>
                  </a:lnTo>
                  <a:lnTo>
                    <a:pt x="562" y="668"/>
                  </a:lnTo>
                  <a:lnTo>
                    <a:pt x="557" y="745"/>
                  </a:lnTo>
                  <a:lnTo>
                    <a:pt x="581" y="806"/>
                  </a:lnTo>
                  <a:lnTo>
                    <a:pt x="623" y="851"/>
                  </a:lnTo>
                  <a:lnTo>
                    <a:pt x="688" y="878"/>
                  </a:lnTo>
                  <a:lnTo>
                    <a:pt x="774" y="873"/>
                  </a:lnTo>
                  <a:lnTo>
                    <a:pt x="892" y="839"/>
                  </a:lnTo>
                  <a:lnTo>
                    <a:pt x="907" y="843"/>
                  </a:lnTo>
                  <a:lnTo>
                    <a:pt x="930" y="843"/>
                  </a:lnTo>
                  <a:lnTo>
                    <a:pt x="957" y="839"/>
                  </a:lnTo>
                  <a:lnTo>
                    <a:pt x="984" y="831"/>
                  </a:lnTo>
                  <a:lnTo>
                    <a:pt x="1018" y="824"/>
                  </a:lnTo>
                  <a:lnTo>
                    <a:pt x="1052" y="814"/>
                  </a:lnTo>
                  <a:lnTo>
                    <a:pt x="1090" y="799"/>
                  </a:lnTo>
                  <a:lnTo>
                    <a:pt x="1127" y="782"/>
                  </a:lnTo>
                  <a:lnTo>
                    <a:pt x="1127" y="893"/>
                  </a:lnTo>
                  <a:lnTo>
                    <a:pt x="1082" y="912"/>
                  </a:lnTo>
                  <a:lnTo>
                    <a:pt x="1038" y="935"/>
                  </a:lnTo>
                  <a:lnTo>
                    <a:pt x="991" y="954"/>
                  </a:lnTo>
                  <a:lnTo>
                    <a:pt x="949" y="977"/>
                  </a:lnTo>
                  <a:lnTo>
                    <a:pt x="904" y="996"/>
                  </a:lnTo>
                  <a:lnTo>
                    <a:pt x="858" y="1018"/>
                  </a:lnTo>
                  <a:lnTo>
                    <a:pt x="813" y="1038"/>
                  </a:lnTo>
                  <a:lnTo>
                    <a:pt x="767" y="1060"/>
                  </a:lnTo>
                  <a:lnTo>
                    <a:pt x="722" y="1083"/>
                  </a:lnTo>
                  <a:lnTo>
                    <a:pt x="676" y="1102"/>
                  </a:lnTo>
                  <a:lnTo>
                    <a:pt x="634" y="1125"/>
                  </a:lnTo>
                  <a:lnTo>
                    <a:pt x="589" y="1144"/>
                  </a:lnTo>
                  <a:lnTo>
                    <a:pt x="542" y="1166"/>
                  </a:lnTo>
                  <a:lnTo>
                    <a:pt x="498" y="1186"/>
                  </a:lnTo>
                  <a:lnTo>
                    <a:pt x="456" y="1208"/>
                  </a:lnTo>
                  <a:lnTo>
                    <a:pt x="409" y="1228"/>
                  </a:lnTo>
                  <a:lnTo>
                    <a:pt x="360" y="1216"/>
                  </a:lnTo>
                  <a:lnTo>
                    <a:pt x="308" y="1196"/>
                  </a:lnTo>
                  <a:lnTo>
                    <a:pt x="254" y="1181"/>
                  </a:lnTo>
                  <a:lnTo>
                    <a:pt x="201" y="1159"/>
                  </a:lnTo>
                  <a:lnTo>
                    <a:pt x="148" y="1140"/>
                  </a:lnTo>
                  <a:lnTo>
                    <a:pt x="95" y="1117"/>
                  </a:lnTo>
                  <a:lnTo>
                    <a:pt x="46" y="1090"/>
                  </a:lnTo>
                  <a:lnTo>
                    <a:pt x="0" y="1068"/>
                  </a:lnTo>
                  <a:close/>
                </a:path>
              </a:pathLst>
            </a:custGeom>
            <a:solidFill>
              <a:srgbClr val="70A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18"/>
            <p:cNvSpPr>
              <a:spLocks noEditPoints="1"/>
            </p:cNvSpPr>
            <p:nvPr/>
          </p:nvSpPr>
          <p:spPr bwMode="auto">
            <a:xfrm rot="696599">
              <a:off x="3541" y="664"/>
              <a:ext cx="700" cy="397"/>
            </a:xfrm>
            <a:custGeom>
              <a:avLst/>
              <a:gdLst>
                <a:gd name="T0" fmla="*/ 125 w 2101"/>
                <a:gd name="T1" fmla="*/ 0 h 1192"/>
                <a:gd name="T2" fmla="*/ 130 w 2101"/>
                <a:gd name="T3" fmla="*/ 0 h 1192"/>
                <a:gd name="T4" fmla="*/ 139 w 2101"/>
                <a:gd name="T5" fmla="*/ 2 h 1192"/>
                <a:gd name="T6" fmla="*/ 151 w 2101"/>
                <a:gd name="T7" fmla="*/ 5 h 1192"/>
                <a:gd name="T8" fmla="*/ 162 w 2101"/>
                <a:gd name="T9" fmla="*/ 9 h 1192"/>
                <a:gd name="T10" fmla="*/ 173 w 2101"/>
                <a:gd name="T11" fmla="*/ 13 h 1192"/>
                <a:gd name="T12" fmla="*/ 184 w 2101"/>
                <a:gd name="T13" fmla="*/ 18 h 1192"/>
                <a:gd name="T14" fmla="*/ 196 w 2101"/>
                <a:gd name="T15" fmla="*/ 23 h 1192"/>
                <a:gd name="T16" fmla="*/ 207 w 2101"/>
                <a:gd name="T17" fmla="*/ 29 h 1192"/>
                <a:gd name="T18" fmla="*/ 219 w 2101"/>
                <a:gd name="T19" fmla="*/ 34 h 1192"/>
                <a:gd name="T20" fmla="*/ 230 w 2101"/>
                <a:gd name="T21" fmla="*/ 40 h 1192"/>
                <a:gd name="T22" fmla="*/ 233 w 2101"/>
                <a:gd name="T23" fmla="*/ 41 h 1192"/>
                <a:gd name="T24" fmla="*/ 123 w 2101"/>
                <a:gd name="T25" fmla="*/ 94 h 1192"/>
                <a:gd name="T26" fmla="*/ 129 w 2101"/>
                <a:gd name="T27" fmla="*/ 83 h 1192"/>
                <a:gd name="T28" fmla="*/ 141 w 2101"/>
                <a:gd name="T29" fmla="*/ 78 h 1192"/>
                <a:gd name="T30" fmla="*/ 154 w 2101"/>
                <a:gd name="T31" fmla="*/ 71 h 1192"/>
                <a:gd name="T32" fmla="*/ 166 w 2101"/>
                <a:gd name="T33" fmla="*/ 64 h 1192"/>
                <a:gd name="T34" fmla="*/ 176 w 2101"/>
                <a:gd name="T35" fmla="*/ 58 h 1192"/>
                <a:gd name="T36" fmla="*/ 184 w 2101"/>
                <a:gd name="T37" fmla="*/ 51 h 1192"/>
                <a:gd name="T38" fmla="*/ 189 w 2101"/>
                <a:gd name="T39" fmla="*/ 46 h 1192"/>
                <a:gd name="T40" fmla="*/ 191 w 2101"/>
                <a:gd name="T41" fmla="*/ 41 h 1192"/>
                <a:gd name="T42" fmla="*/ 185 w 2101"/>
                <a:gd name="T43" fmla="*/ 32 h 1192"/>
                <a:gd name="T44" fmla="*/ 172 w 2101"/>
                <a:gd name="T45" fmla="*/ 23 h 1192"/>
                <a:gd name="T46" fmla="*/ 155 w 2101"/>
                <a:gd name="T47" fmla="*/ 18 h 1192"/>
                <a:gd name="T48" fmla="*/ 138 w 2101"/>
                <a:gd name="T49" fmla="*/ 16 h 1192"/>
                <a:gd name="T50" fmla="*/ 130 w 2101"/>
                <a:gd name="T51" fmla="*/ 16 h 1192"/>
                <a:gd name="T52" fmla="*/ 125 w 2101"/>
                <a:gd name="T53" fmla="*/ 17 h 1192"/>
                <a:gd name="T54" fmla="*/ 123 w 2101"/>
                <a:gd name="T55" fmla="*/ 1 h 1192"/>
                <a:gd name="T56" fmla="*/ 5 w 2101"/>
                <a:gd name="T57" fmla="*/ 110 h 1192"/>
                <a:gd name="T58" fmla="*/ 18 w 2101"/>
                <a:gd name="T59" fmla="*/ 97 h 1192"/>
                <a:gd name="T60" fmla="*/ 32 w 2101"/>
                <a:gd name="T61" fmla="*/ 80 h 1192"/>
                <a:gd name="T62" fmla="*/ 48 w 2101"/>
                <a:gd name="T63" fmla="*/ 62 h 1192"/>
                <a:gd name="T64" fmla="*/ 65 w 2101"/>
                <a:gd name="T65" fmla="*/ 43 h 1192"/>
                <a:gd name="T66" fmla="*/ 82 w 2101"/>
                <a:gd name="T67" fmla="*/ 27 h 1192"/>
                <a:gd name="T68" fmla="*/ 99 w 2101"/>
                <a:gd name="T69" fmla="*/ 13 h 1192"/>
                <a:gd name="T70" fmla="*/ 115 w 2101"/>
                <a:gd name="T71" fmla="*/ 3 h 1192"/>
                <a:gd name="T72" fmla="*/ 123 w 2101"/>
                <a:gd name="T73" fmla="*/ 17 h 1192"/>
                <a:gd name="T74" fmla="*/ 106 w 2101"/>
                <a:gd name="T75" fmla="*/ 23 h 1192"/>
                <a:gd name="T76" fmla="*/ 88 w 2101"/>
                <a:gd name="T77" fmla="*/ 32 h 1192"/>
                <a:gd name="T78" fmla="*/ 73 w 2101"/>
                <a:gd name="T79" fmla="*/ 44 h 1192"/>
                <a:gd name="T80" fmla="*/ 63 w 2101"/>
                <a:gd name="T81" fmla="*/ 56 h 1192"/>
                <a:gd name="T82" fmla="*/ 56 w 2101"/>
                <a:gd name="T83" fmla="*/ 75 h 1192"/>
                <a:gd name="T84" fmla="*/ 58 w 2101"/>
                <a:gd name="T85" fmla="*/ 91 h 1192"/>
                <a:gd name="T86" fmla="*/ 71 w 2101"/>
                <a:gd name="T87" fmla="*/ 99 h 1192"/>
                <a:gd name="T88" fmla="*/ 97 w 2101"/>
                <a:gd name="T89" fmla="*/ 93 h 1192"/>
                <a:gd name="T90" fmla="*/ 101 w 2101"/>
                <a:gd name="T91" fmla="*/ 93 h 1192"/>
                <a:gd name="T92" fmla="*/ 107 w 2101"/>
                <a:gd name="T93" fmla="*/ 91 h 1192"/>
                <a:gd name="T94" fmla="*/ 114 w 2101"/>
                <a:gd name="T95" fmla="*/ 89 h 1192"/>
                <a:gd name="T96" fmla="*/ 123 w 2101"/>
                <a:gd name="T97" fmla="*/ 86 h 1192"/>
                <a:gd name="T98" fmla="*/ 44 w 2101"/>
                <a:gd name="T99" fmla="*/ 132 h 1192"/>
                <a:gd name="T100" fmla="*/ 33 w 2101"/>
                <a:gd name="T101" fmla="*/ 129 h 1192"/>
                <a:gd name="T102" fmla="*/ 22 w 2101"/>
                <a:gd name="T103" fmla="*/ 125 h 1192"/>
                <a:gd name="T104" fmla="*/ 11 w 2101"/>
                <a:gd name="T105" fmla="*/ 120 h 1192"/>
                <a:gd name="T106" fmla="*/ 0 w 2101"/>
                <a:gd name="T107" fmla="*/ 116 h 11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01" h="1192">
                  <a:moveTo>
                    <a:pt x="1105" y="7"/>
                  </a:moveTo>
                  <a:lnTo>
                    <a:pt x="1129" y="3"/>
                  </a:lnTo>
                  <a:lnTo>
                    <a:pt x="1152" y="0"/>
                  </a:lnTo>
                  <a:lnTo>
                    <a:pt x="1174" y="0"/>
                  </a:lnTo>
                  <a:lnTo>
                    <a:pt x="1193" y="7"/>
                  </a:lnTo>
                  <a:lnTo>
                    <a:pt x="1250" y="18"/>
                  </a:lnTo>
                  <a:lnTo>
                    <a:pt x="1304" y="30"/>
                  </a:lnTo>
                  <a:lnTo>
                    <a:pt x="1356" y="45"/>
                  </a:lnTo>
                  <a:lnTo>
                    <a:pt x="1410" y="60"/>
                  </a:lnTo>
                  <a:lnTo>
                    <a:pt x="1463" y="79"/>
                  </a:lnTo>
                  <a:lnTo>
                    <a:pt x="1512" y="99"/>
                  </a:lnTo>
                  <a:lnTo>
                    <a:pt x="1561" y="116"/>
                  </a:lnTo>
                  <a:lnTo>
                    <a:pt x="1611" y="140"/>
                  </a:lnTo>
                  <a:lnTo>
                    <a:pt x="1660" y="163"/>
                  </a:lnTo>
                  <a:lnTo>
                    <a:pt x="1714" y="185"/>
                  </a:lnTo>
                  <a:lnTo>
                    <a:pt x="1763" y="208"/>
                  </a:lnTo>
                  <a:lnTo>
                    <a:pt x="1813" y="232"/>
                  </a:lnTo>
                  <a:lnTo>
                    <a:pt x="1865" y="257"/>
                  </a:lnTo>
                  <a:lnTo>
                    <a:pt x="1916" y="281"/>
                  </a:lnTo>
                  <a:lnTo>
                    <a:pt x="1973" y="306"/>
                  </a:lnTo>
                  <a:lnTo>
                    <a:pt x="2025" y="330"/>
                  </a:lnTo>
                  <a:lnTo>
                    <a:pt x="2074" y="356"/>
                  </a:lnTo>
                  <a:lnTo>
                    <a:pt x="2094" y="360"/>
                  </a:lnTo>
                  <a:lnTo>
                    <a:pt x="2097" y="365"/>
                  </a:lnTo>
                  <a:lnTo>
                    <a:pt x="2101" y="383"/>
                  </a:lnTo>
                  <a:lnTo>
                    <a:pt x="1105" y="851"/>
                  </a:lnTo>
                  <a:lnTo>
                    <a:pt x="1105" y="775"/>
                  </a:lnTo>
                  <a:lnTo>
                    <a:pt x="1159" y="752"/>
                  </a:lnTo>
                  <a:lnTo>
                    <a:pt x="1216" y="728"/>
                  </a:lnTo>
                  <a:lnTo>
                    <a:pt x="1273" y="703"/>
                  </a:lnTo>
                  <a:lnTo>
                    <a:pt x="1330" y="671"/>
                  </a:lnTo>
                  <a:lnTo>
                    <a:pt x="1386" y="641"/>
                  </a:lnTo>
                  <a:lnTo>
                    <a:pt x="1440" y="612"/>
                  </a:lnTo>
                  <a:lnTo>
                    <a:pt x="1494" y="580"/>
                  </a:lnTo>
                  <a:lnTo>
                    <a:pt x="1543" y="550"/>
                  </a:lnTo>
                  <a:lnTo>
                    <a:pt x="1588" y="520"/>
                  </a:lnTo>
                  <a:lnTo>
                    <a:pt x="1626" y="489"/>
                  </a:lnTo>
                  <a:lnTo>
                    <a:pt x="1660" y="459"/>
                  </a:lnTo>
                  <a:lnTo>
                    <a:pt x="1687" y="432"/>
                  </a:lnTo>
                  <a:lnTo>
                    <a:pt x="1706" y="410"/>
                  </a:lnTo>
                  <a:lnTo>
                    <a:pt x="1717" y="387"/>
                  </a:lnTo>
                  <a:lnTo>
                    <a:pt x="1717" y="365"/>
                  </a:lnTo>
                  <a:lnTo>
                    <a:pt x="1706" y="348"/>
                  </a:lnTo>
                  <a:lnTo>
                    <a:pt x="1668" y="288"/>
                  </a:lnTo>
                  <a:lnTo>
                    <a:pt x="1611" y="239"/>
                  </a:lnTo>
                  <a:lnTo>
                    <a:pt x="1546" y="205"/>
                  </a:lnTo>
                  <a:lnTo>
                    <a:pt x="1470" y="175"/>
                  </a:lnTo>
                  <a:lnTo>
                    <a:pt x="1395" y="158"/>
                  </a:lnTo>
                  <a:lnTo>
                    <a:pt x="1315" y="148"/>
                  </a:lnTo>
                  <a:lnTo>
                    <a:pt x="1246" y="140"/>
                  </a:lnTo>
                  <a:lnTo>
                    <a:pt x="1182" y="140"/>
                  </a:lnTo>
                  <a:lnTo>
                    <a:pt x="1167" y="140"/>
                  </a:lnTo>
                  <a:lnTo>
                    <a:pt x="1147" y="143"/>
                  </a:lnTo>
                  <a:lnTo>
                    <a:pt x="1129" y="151"/>
                  </a:lnTo>
                  <a:lnTo>
                    <a:pt x="1105" y="155"/>
                  </a:lnTo>
                  <a:lnTo>
                    <a:pt x="1105" y="7"/>
                  </a:lnTo>
                  <a:close/>
                  <a:moveTo>
                    <a:pt x="0" y="1041"/>
                  </a:moveTo>
                  <a:lnTo>
                    <a:pt x="46" y="994"/>
                  </a:lnTo>
                  <a:lnTo>
                    <a:pt x="99" y="942"/>
                  </a:lnTo>
                  <a:lnTo>
                    <a:pt x="160" y="876"/>
                  </a:lnTo>
                  <a:lnTo>
                    <a:pt x="221" y="804"/>
                  </a:lnTo>
                  <a:lnTo>
                    <a:pt x="289" y="725"/>
                  </a:lnTo>
                  <a:lnTo>
                    <a:pt x="362" y="641"/>
                  </a:lnTo>
                  <a:lnTo>
                    <a:pt x="434" y="558"/>
                  </a:lnTo>
                  <a:lnTo>
                    <a:pt x="510" y="474"/>
                  </a:lnTo>
                  <a:lnTo>
                    <a:pt x="585" y="390"/>
                  </a:lnTo>
                  <a:lnTo>
                    <a:pt x="666" y="315"/>
                  </a:lnTo>
                  <a:lnTo>
                    <a:pt x="742" y="239"/>
                  </a:lnTo>
                  <a:lnTo>
                    <a:pt x="817" y="170"/>
                  </a:lnTo>
                  <a:lnTo>
                    <a:pt x="893" y="113"/>
                  </a:lnTo>
                  <a:lnTo>
                    <a:pt x="969" y="64"/>
                  </a:lnTo>
                  <a:lnTo>
                    <a:pt x="1038" y="30"/>
                  </a:lnTo>
                  <a:lnTo>
                    <a:pt x="1105" y="7"/>
                  </a:lnTo>
                  <a:lnTo>
                    <a:pt x="1105" y="155"/>
                  </a:lnTo>
                  <a:lnTo>
                    <a:pt x="1033" y="175"/>
                  </a:lnTo>
                  <a:lnTo>
                    <a:pt x="954" y="205"/>
                  </a:lnTo>
                  <a:lnTo>
                    <a:pt x="875" y="247"/>
                  </a:lnTo>
                  <a:lnTo>
                    <a:pt x="794" y="291"/>
                  </a:lnTo>
                  <a:lnTo>
                    <a:pt x="722" y="341"/>
                  </a:lnTo>
                  <a:lnTo>
                    <a:pt x="658" y="395"/>
                  </a:lnTo>
                  <a:lnTo>
                    <a:pt x="604" y="447"/>
                  </a:lnTo>
                  <a:lnTo>
                    <a:pt x="567" y="501"/>
                  </a:lnTo>
                  <a:lnTo>
                    <a:pt x="525" y="592"/>
                  </a:lnTo>
                  <a:lnTo>
                    <a:pt x="506" y="679"/>
                  </a:lnTo>
                  <a:lnTo>
                    <a:pt x="503" y="755"/>
                  </a:lnTo>
                  <a:lnTo>
                    <a:pt x="525" y="819"/>
                  </a:lnTo>
                  <a:lnTo>
                    <a:pt x="570" y="866"/>
                  </a:lnTo>
                  <a:lnTo>
                    <a:pt x="643" y="888"/>
                  </a:lnTo>
                  <a:lnTo>
                    <a:pt x="745" y="881"/>
                  </a:lnTo>
                  <a:lnTo>
                    <a:pt x="875" y="839"/>
                  </a:lnTo>
                  <a:lnTo>
                    <a:pt x="890" y="839"/>
                  </a:lnTo>
                  <a:lnTo>
                    <a:pt x="912" y="839"/>
                  </a:lnTo>
                  <a:lnTo>
                    <a:pt x="935" y="831"/>
                  </a:lnTo>
                  <a:lnTo>
                    <a:pt x="966" y="824"/>
                  </a:lnTo>
                  <a:lnTo>
                    <a:pt x="996" y="816"/>
                  </a:lnTo>
                  <a:lnTo>
                    <a:pt x="1030" y="804"/>
                  </a:lnTo>
                  <a:lnTo>
                    <a:pt x="1068" y="790"/>
                  </a:lnTo>
                  <a:lnTo>
                    <a:pt x="1105" y="775"/>
                  </a:lnTo>
                  <a:lnTo>
                    <a:pt x="1105" y="851"/>
                  </a:lnTo>
                  <a:lnTo>
                    <a:pt x="395" y="1192"/>
                  </a:lnTo>
                  <a:lnTo>
                    <a:pt x="345" y="1177"/>
                  </a:lnTo>
                  <a:lnTo>
                    <a:pt x="296" y="1162"/>
                  </a:lnTo>
                  <a:lnTo>
                    <a:pt x="247" y="1143"/>
                  </a:lnTo>
                  <a:lnTo>
                    <a:pt x="194" y="1125"/>
                  </a:lnTo>
                  <a:lnTo>
                    <a:pt x="145" y="1105"/>
                  </a:lnTo>
                  <a:lnTo>
                    <a:pt x="96" y="1083"/>
                  </a:lnTo>
                  <a:lnTo>
                    <a:pt x="46" y="1063"/>
                  </a:lnTo>
                  <a:lnTo>
                    <a:pt x="0" y="1041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19"/>
            <p:cNvSpPr>
              <a:spLocks/>
            </p:cNvSpPr>
            <p:nvPr/>
          </p:nvSpPr>
          <p:spPr bwMode="auto">
            <a:xfrm rot="696599">
              <a:off x="2083" y="954"/>
              <a:ext cx="1432" cy="871"/>
            </a:xfrm>
            <a:custGeom>
              <a:avLst/>
              <a:gdLst>
                <a:gd name="T0" fmla="*/ 399 w 4294"/>
                <a:gd name="T1" fmla="*/ 86 h 2614"/>
                <a:gd name="T2" fmla="*/ 409 w 4294"/>
                <a:gd name="T3" fmla="*/ 74 h 2614"/>
                <a:gd name="T4" fmla="*/ 419 w 4294"/>
                <a:gd name="T5" fmla="*/ 63 h 2614"/>
                <a:gd name="T6" fmla="*/ 430 w 4294"/>
                <a:gd name="T7" fmla="*/ 51 h 2614"/>
                <a:gd name="T8" fmla="*/ 441 w 4294"/>
                <a:gd name="T9" fmla="*/ 39 h 2614"/>
                <a:gd name="T10" fmla="*/ 451 w 4294"/>
                <a:gd name="T11" fmla="*/ 28 h 2614"/>
                <a:gd name="T12" fmla="*/ 462 w 4294"/>
                <a:gd name="T13" fmla="*/ 17 h 2614"/>
                <a:gd name="T14" fmla="*/ 471 w 4294"/>
                <a:gd name="T15" fmla="*/ 6 h 2614"/>
                <a:gd name="T16" fmla="*/ 477 w 4294"/>
                <a:gd name="T17" fmla="*/ 2 h 2614"/>
                <a:gd name="T18" fmla="*/ 478 w 4294"/>
                <a:gd name="T19" fmla="*/ 7 h 2614"/>
                <a:gd name="T20" fmla="*/ 476 w 4294"/>
                <a:gd name="T21" fmla="*/ 12 h 2614"/>
                <a:gd name="T22" fmla="*/ 473 w 4294"/>
                <a:gd name="T23" fmla="*/ 17 h 2614"/>
                <a:gd name="T24" fmla="*/ 462 w 4294"/>
                <a:gd name="T25" fmla="*/ 28 h 2614"/>
                <a:gd name="T26" fmla="*/ 447 w 4294"/>
                <a:gd name="T27" fmla="*/ 49 h 2614"/>
                <a:gd name="T28" fmla="*/ 432 w 4294"/>
                <a:gd name="T29" fmla="*/ 68 h 2614"/>
                <a:gd name="T30" fmla="*/ 416 w 4294"/>
                <a:gd name="T31" fmla="*/ 87 h 2614"/>
                <a:gd name="T32" fmla="*/ 405 w 4294"/>
                <a:gd name="T33" fmla="*/ 96 h 2614"/>
                <a:gd name="T34" fmla="*/ 403 w 4294"/>
                <a:gd name="T35" fmla="*/ 97 h 2614"/>
                <a:gd name="T36" fmla="*/ 400 w 4294"/>
                <a:gd name="T37" fmla="*/ 98 h 2614"/>
                <a:gd name="T38" fmla="*/ 396 w 4294"/>
                <a:gd name="T39" fmla="*/ 100 h 2614"/>
                <a:gd name="T40" fmla="*/ 393 w 4294"/>
                <a:gd name="T41" fmla="*/ 103 h 2614"/>
                <a:gd name="T42" fmla="*/ 388 w 4294"/>
                <a:gd name="T43" fmla="*/ 107 h 2614"/>
                <a:gd name="T44" fmla="*/ 380 w 4294"/>
                <a:gd name="T45" fmla="*/ 112 h 2614"/>
                <a:gd name="T46" fmla="*/ 370 w 4294"/>
                <a:gd name="T47" fmla="*/ 120 h 2614"/>
                <a:gd name="T48" fmla="*/ 356 w 4294"/>
                <a:gd name="T49" fmla="*/ 129 h 2614"/>
                <a:gd name="T50" fmla="*/ 339 w 4294"/>
                <a:gd name="T51" fmla="*/ 140 h 2614"/>
                <a:gd name="T52" fmla="*/ 321 w 4294"/>
                <a:gd name="T53" fmla="*/ 152 h 2614"/>
                <a:gd name="T54" fmla="*/ 298 w 4294"/>
                <a:gd name="T55" fmla="*/ 165 h 2614"/>
                <a:gd name="T56" fmla="*/ 273 w 4294"/>
                <a:gd name="T57" fmla="*/ 179 h 2614"/>
                <a:gd name="T58" fmla="*/ 246 w 4294"/>
                <a:gd name="T59" fmla="*/ 193 h 2614"/>
                <a:gd name="T60" fmla="*/ 216 w 4294"/>
                <a:gd name="T61" fmla="*/ 208 h 2614"/>
                <a:gd name="T62" fmla="*/ 183 w 4294"/>
                <a:gd name="T63" fmla="*/ 224 h 2614"/>
                <a:gd name="T64" fmla="*/ 148 w 4294"/>
                <a:gd name="T65" fmla="*/ 239 h 2614"/>
                <a:gd name="T66" fmla="*/ 110 w 4294"/>
                <a:gd name="T67" fmla="*/ 254 h 2614"/>
                <a:gd name="T68" fmla="*/ 69 w 4294"/>
                <a:gd name="T69" fmla="*/ 269 h 2614"/>
                <a:gd name="T70" fmla="*/ 27 w 4294"/>
                <a:gd name="T71" fmla="*/ 284 h 2614"/>
                <a:gd name="T72" fmla="*/ 0 w 4294"/>
                <a:gd name="T73" fmla="*/ 288 h 2614"/>
                <a:gd name="T74" fmla="*/ 394 w 4294"/>
                <a:gd name="T75" fmla="*/ 91 h 26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94" h="2614">
                  <a:moveTo>
                    <a:pt x="3545" y="821"/>
                  </a:moveTo>
                  <a:lnTo>
                    <a:pt x="3587" y="771"/>
                  </a:lnTo>
                  <a:lnTo>
                    <a:pt x="3629" y="722"/>
                  </a:lnTo>
                  <a:lnTo>
                    <a:pt x="3673" y="670"/>
                  </a:lnTo>
                  <a:lnTo>
                    <a:pt x="3720" y="620"/>
                  </a:lnTo>
                  <a:lnTo>
                    <a:pt x="3769" y="566"/>
                  </a:lnTo>
                  <a:lnTo>
                    <a:pt x="3818" y="513"/>
                  </a:lnTo>
                  <a:lnTo>
                    <a:pt x="3865" y="460"/>
                  </a:lnTo>
                  <a:lnTo>
                    <a:pt x="3914" y="406"/>
                  </a:lnTo>
                  <a:lnTo>
                    <a:pt x="3964" y="354"/>
                  </a:lnTo>
                  <a:lnTo>
                    <a:pt x="4013" y="300"/>
                  </a:lnTo>
                  <a:lnTo>
                    <a:pt x="4058" y="251"/>
                  </a:lnTo>
                  <a:lnTo>
                    <a:pt x="4104" y="198"/>
                  </a:lnTo>
                  <a:lnTo>
                    <a:pt x="4149" y="149"/>
                  </a:lnTo>
                  <a:lnTo>
                    <a:pt x="4194" y="95"/>
                  </a:lnTo>
                  <a:lnTo>
                    <a:pt x="4236" y="50"/>
                  </a:lnTo>
                  <a:lnTo>
                    <a:pt x="4275" y="0"/>
                  </a:lnTo>
                  <a:lnTo>
                    <a:pt x="4290" y="19"/>
                  </a:lnTo>
                  <a:lnTo>
                    <a:pt x="4294" y="38"/>
                  </a:lnTo>
                  <a:lnTo>
                    <a:pt x="4294" y="61"/>
                  </a:lnTo>
                  <a:lnTo>
                    <a:pt x="4290" y="88"/>
                  </a:lnTo>
                  <a:lnTo>
                    <a:pt x="4282" y="110"/>
                  </a:lnTo>
                  <a:lnTo>
                    <a:pt x="4267" y="130"/>
                  </a:lnTo>
                  <a:lnTo>
                    <a:pt x="4248" y="149"/>
                  </a:lnTo>
                  <a:lnTo>
                    <a:pt x="4233" y="172"/>
                  </a:lnTo>
                  <a:lnTo>
                    <a:pt x="4157" y="255"/>
                  </a:lnTo>
                  <a:lnTo>
                    <a:pt x="4085" y="347"/>
                  </a:lnTo>
                  <a:lnTo>
                    <a:pt x="4016" y="438"/>
                  </a:lnTo>
                  <a:lnTo>
                    <a:pt x="3952" y="525"/>
                  </a:lnTo>
                  <a:lnTo>
                    <a:pt x="3883" y="616"/>
                  </a:lnTo>
                  <a:lnTo>
                    <a:pt x="3811" y="699"/>
                  </a:lnTo>
                  <a:lnTo>
                    <a:pt x="3739" y="783"/>
                  </a:lnTo>
                  <a:lnTo>
                    <a:pt x="3655" y="855"/>
                  </a:lnTo>
                  <a:lnTo>
                    <a:pt x="3644" y="867"/>
                  </a:lnTo>
                  <a:lnTo>
                    <a:pt x="3633" y="870"/>
                  </a:lnTo>
                  <a:lnTo>
                    <a:pt x="3621" y="877"/>
                  </a:lnTo>
                  <a:lnTo>
                    <a:pt x="3606" y="882"/>
                  </a:lnTo>
                  <a:lnTo>
                    <a:pt x="3591" y="885"/>
                  </a:lnTo>
                  <a:lnTo>
                    <a:pt x="3575" y="892"/>
                  </a:lnTo>
                  <a:lnTo>
                    <a:pt x="3560" y="904"/>
                  </a:lnTo>
                  <a:lnTo>
                    <a:pt x="3542" y="919"/>
                  </a:lnTo>
                  <a:lnTo>
                    <a:pt x="3530" y="927"/>
                  </a:lnTo>
                  <a:lnTo>
                    <a:pt x="3515" y="942"/>
                  </a:lnTo>
                  <a:lnTo>
                    <a:pt x="3488" y="961"/>
                  </a:lnTo>
                  <a:lnTo>
                    <a:pt x="3458" y="984"/>
                  </a:lnTo>
                  <a:lnTo>
                    <a:pt x="3419" y="1011"/>
                  </a:lnTo>
                  <a:lnTo>
                    <a:pt x="3377" y="1041"/>
                  </a:lnTo>
                  <a:lnTo>
                    <a:pt x="3325" y="1079"/>
                  </a:lnTo>
                  <a:lnTo>
                    <a:pt x="3268" y="1117"/>
                  </a:lnTo>
                  <a:lnTo>
                    <a:pt x="3204" y="1163"/>
                  </a:lnTo>
                  <a:lnTo>
                    <a:pt x="3135" y="1208"/>
                  </a:lnTo>
                  <a:lnTo>
                    <a:pt x="3054" y="1257"/>
                  </a:lnTo>
                  <a:lnTo>
                    <a:pt x="2972" y="1311"/>
                  </a:lnTo>
                  <a:lnTo>
                    <a:pt x="2884" y="1368"/>
                  </a:lnTo>
                  <a:lnTo>
                    <a:pt x="2785" y="1425"/>
                  </a:lnTo>
                  <a:lnTo>
                    <a:pt x="2683" y="1486"/>
                  </a:lnTo>
                  <a:lnTo>
                    <a:pt x="2576" y="1546"/>
                  </a:lnTo>
                  <a:lnTo>
                    <a:pt x="2459" y="1610"/>
                  </a:lnTo>
                  <a:lnTo>
                    <a:pt x="2341" y="1676"/>
                  </a:lnTo>
                  <a:lnTo>
                    <a:pt x="2212" y="1741"/>
                  </a:lnTo>
                  <a:lnTo>
                    <a:pt x="2079" y="1809"/>
                  </a:lnTo>
                  <a:lnTo>
                    <a:pt x="1942" y="1877"/>
                  </a:lnTo>
                  <a:lnTo>
                    <a:pt x="1798" y="1945"/>
                  </a:lnTo>
                  <a:lnTo>
                    <a:pt x="1645" y="2014"/>
                  </a:lnTo>
                  <a:lnTo>
                    <a:pt x="1490" y="2082"/>
                  </a:lnTo>
                  <a:lnTo>
                    <a:pt x="1327" y="2155"/>
                  </a:lnTo>
                  <a:lnTo>
                    <a:pt x="1159" y="2222"/>
                  </a:lnTo>
                  <a:lnTo>
                    <a:pt x="989" y="2291"/>
                  </a:lnTo>
                  <a:lnTo>
                    <a:pt x="806" y="2355"/>
                  </a:lnTo>
                  <a:lnTo>
                    <a:pt x="624" y="2424"/>
                  </a:lnTo>
                  <a:lnTo>
                    <a:pt x="434" y="2488"/>
                  </a:lnTo>
                  <a:lnTo>
                    <a:pt x="240" y="2553"/>
                  </a:lnTo>
                  <a:lnTo>
                    <a:pt x="39" y="2614"/>
                  </a:lnTo>
                  <a:lnTo>
                    <a:pt x="0" y="2592"/>
                  </a:lnTo>
                  <a:lnTo>
                    <a:pt x="1964" y="1770"/>
                  </a:lnTo>
                  <a:lnTo>
                    <a:pt x="3545" y="821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20"/>
            <p:cNvSpPr>
              <a:spLocks/>
            </p:cNvSpPr>
            <p:nvPr/>
          </p:nvSpPr>
          <p:spPr bwMode="auto">
            <a:xfrm rot="696599">
              <a:off x="2077" y="914"/>
              <a:ext cx="1418" cy="899"/>
            </a:xfrm>
            <a:custGeom>
              <a:avLst/>
              <a:gdLst>
                <a:gd name="T0" fmla="*/ 341 w 4255"/>
                <a:gd name="T1" fmla="*/ 81 h 2697"/>
                <a:gd name="T2" fmla="*/ 345 w 4255"/>
                <a:gd name="T3" fmla="*/ 76 h 2697"/>
                <a:gd name="T4" fmla="*/ 349 w 4255"/>
                <a:gd name="T5" fmla="*/ 72 h 2697"/>
                <a:gd name="T6" fmla="*/ 351 w 4255"/>
                <a:gd name="T7" fmla="*/ 66 h 2697"/>
                <a:gd name="T8" fmla="*/ 355 w 4255"/>
                <a:gd name="T9" fmla="*/ 60 h 2697"/>
                <a:gd name="T10" fmla="*/ 361 w 4255"/>
                <a:gd name="T11" fmla="*/ 56 h 2697"/>
                <a:gd name="T12" fmla="*/ 368 w 4255"/>
                <a:gd name="T13" fmla="*/ 52 h 2697"/>
                <a:gd name="T14" fmla="*/ 374 w 4255"/>
                <a:gd name="T15" fmla="*/ 48 h 2697"/>
                <a:gd name="T16" fmla="*/ 384 w 4255"/>
                <a:gd name="T17" fmla="*/ 38 h 2697"/>
                <a:gd name="T18" fmla="*/ 395 w 4255"/>
                <a:gd name="T19" fmla="*/ 27 h 2697"/>
                <a:gd name="T20" fmla="*/ 406 w 4255"/>
                <a:gd name="T21" fmla="*/ 16 h 2697"/>
                <a:gd name="T22" fmla="*/ 417 w 4255"/>
                <a:gd name="T23" fmla="*/ 6 h 2697"/>
                <a:gd name="T24" fmla="*/ 473 w 4255"/>
                <a:gd name="T25" fmla="*/ 20 h 2697"/>
                <a:gd name="T26" fmla="*/ 463 w 4255"/>
                <a:gd name="T27" fmla="*/ 31 h 2697"/>
                <a:gd name="T28" fmla="*/ 454 w 4255"/>
                <a:gd name="T29" fmla="*/ 42 h 2697"/>
                <a:gd name="T30" fmla="*/ 445 w 4255"/>
                <a:gd name="T31" fmla="*/ 52 h 2697"/>
                <a:gd name="T32" fmla="*/ 436 w 4255"/>
                <a:gd name="T33" fmla="*/ 62 h 2697"/>
                <a:gd name="T34" fmla="*/ 427 w 4255"/>
                <a:gd name="T35" fmla="*/ 71 h 2697"/>
                <a:gd name="T36" fmla="*/ 418 w 4255"/>
                <a:gd name="T37" fmla="*/ 81 h 2697"/>
                <a:gd name="T38" fmla="*/ 409 w 4255"/>
                <a:gd name="T39" fmla="*/ 91 h 2697"/>
                <a:gd name="T40" fmla="*/ 399 w 4255"/>
                <a:gd name="T41" fmla="*/ 101 h 2697"/>
                <a:gd name="T42" fmla="*/ 382 w 4255"/>
                <a:gd name="T43" fmla="*/ 116 h 2697"/>
                <a:gd name="T44" fmla="*/ 359 w 4255"/>
                <a:gd name="T45" fmla="*/ 132 h 2697"/>
                <a:gd name="T46" fmla="*/ 332 w 4255"/>
                <a:gd name="T47" fmla="*/ 149 h 2697"/>
                <a:gd name="T48" fmla="*/ 302 w 4255"/>
                <a:gd name="T49" fmla="*/ 168 h 2697"/>
                <a:gd name="T50" fmla="*/ 268 w 4255"/>
                <a:gd name="T51" fmla="*/ 186 h 2697"/>
                <a:gd name="T52" fmla="*/ 233 w 4255"/>
                <a:gd name="T53" fmla="*/ 205 h 2697"/>
                <a:gd name="T54" fmla="*/ 197 w 4255"/>
                <a:gd name="T55" fmla="*/ 223 h 2697"/>
                <a:gd name="T56" fmla="*/ 161 w 4255"/>
                <a:gd name="T57" fmla="*/ 240 h 2697"/>
                <a:gd name="T58" fmla="*/ 149 w 4255"/>
                <a:gd name="T59" fmla="*/ 245 h 2697"/>
                <a:gd name="T60" fmla="*/ 137 w 4255"/>
                <a:gd name="T61" fmla="*/ 250 h 2697"/>
                <a:gd name="T62" fmla="*/ 125 w 4255"/>
                <a:gd name="T63" fmla="*/ 255 h 2697"/>
                <a:gd name="T64" fmla="*/ 114 w 4255"/>
                <a:gd name="T65" fmla="*/ 260 h 2697"/>
                <a:gd name="T66" fmla="*/ 102 w 4255"/>
                <a:gd name="T67" fmla="*/ 264 h 2697"/>
                <a:gd name="T68" fmla="*/ 91 w 4255"/>
                <a:gd name="T69" fmla="*/ 268 h 2697"/>
                <a:gd name="T70" fmla="*/ 81 w 4255"/>
                <a:gd name="T71" fmla="*/ 273 h 2697"/>
                <a:gd name="T72" fmla="*/ 70 w 4255"/>
                <a:gd name="T73" fmla="*/ 277 h 2697"/>
                <a:gd name="T74" fmla="*/ 52 w 4255"/>
                <a:gd name="T75" fmla="*/ 284 h 2697"/>
                <a:gd name="T76" fmla="*/ 34 w 4255"/>
                <a:gd name="T77" fmla="*/ 290 h 2697"/>
                <a:gd name="T78" fmla="*/ 19 w 4255"/>
                <a:gd name="T79" fmla="*/ 295 h 2697"/>
                <a:gd name="T80" fmla="*/ 11 w 4255"/>
                <a:gd name="T81" fmla="*/ 298 h 2697"/>
                <a:gd name="T82" fmla="*/ 8 w 4255"/>
                <a:gd name="T83" fmla="*/ 299 h 2697"/>
                <a:gd name="T84" fmla="*/ 6 w 4255"/>
                <a:gd name="T85" fmla="*/ 300 h 2697"/>
                <a:gd name="T86" fmla="*/ 3 w 4255"/>
                <a:gd name="T87" fmla="*/ 299 h 2697"/>
                <a:gd name="T88" fmla="*/ 0 w 4255"/>
                <a:gd name="T89" fmla="*/ 296 h 2697"/>
                <a:gd name="T90" fmla="*/ 22 w 4255"/>
                <a:gd name="T91" fmla="*/ 285 h 2697"/>
                <a:gd name="T92" fmla="*/ 44 w 4255"/>
                <a:gd name="T93" fmla="*/ 274 h 2697"/>
                <a:gd name="T94" fmla="*/ 66 w 4255"/>
                <a:gd name="T95" fmla="*/ 261 h 2697"/>
                <a:gd name="T96" fmla="*/ 89 w 4255"/>
                <a:gd name="T97" fmla="*/ 248 h 2697"/>
                <a:gd name="T98" fmla="*/ 111 w 4255"/>
                <a:gd name="T99" fmla="*/ 234 h 2697"/>
                <a:gd name="T100" fmla="*/ 134 w 4255"/>
                <a:gd name="T101" fmla="*/ 220 h 2697"/>
                <a:gd name="T102" fmla="*/ 157 w 4255"/>
                <a:gd name="T103" fmla="*/ 205 h 2697"/>
                <a:gd name="T104" fmla="*/ 179 w 4255"/>
                <a:gd name="T105" fmla="*/ 190 h 2697"/>
                <a:gd name="T106" fmla="*/ 202 w 4255"/>
                <a:gd name="T107" fmla="*/ 176 h 2697"/>
                <a:gd name="T108" fmla="*/ 223 w 4255"/>
                <a:gd name="T109" fmla="*/ 161 h 2697"/>
                <a:gd name="T110" fmla="*/ 244 w 4255"/>
                <a:gd name="T111" fmla="*/ 146 h 2697"/>
                <a:gd name="T112" fmla="*/ 265 w 4255"/>
                <a:gd name="T113" fmla="*/ 132 h 2697"/>
                <a:gd name="T114" fmla="*/ 285 w 4255"/>
                <a:gd name="T115" fmla="*/ 119 h 2697"/>
                <a:gd name="T116" fmla="*/ 304 w 4255"/>
                <a:gd name="T117" fmla="*/ 106 h 2697"/>
                <a:gd name="T118" fmla="*/ 322 w 4255"/>
                <a:gd name="T119" fmla="*/ 94 h 2697"/>
                <a:gd name="T120" fmla="*/ 339 w 4255"/>
                <a:gd name="T121" fmla="*/ 83 h 26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55" h="2697">
                  <a:moveTo>
                    <a:pt x="3048" y="745"/>
                  </a:moveTo>
                  <a:lnTo>
                    <a:pt x="3066" y="726"/>
                  </a:lnTo>
                  <a:lnTo>
                    <a:pt x="3085" y="706"/>
                  </a:lnTo>
                  <a:lnTo>
                    <a:pt x="3105" y="688"/>
                  </a:lnTo>
                  <a:lnTo>
                    <a:pt x="3123" y="664"/>
                  </a:lnTo>
                  <a:lnTo>
                    <a:pt x="3138" y="646"/>
                  </a:lnTo>
                  <a:lnTo>
                    <a:pt x="3150" y="623"/>
                  </a:lnTo>
                  <a:lnTo>
                    <a:pt x="3157" y="597"/>
                  </a:lnTo>
                  <a:lnTo>
                    <a:pt x="3165" y="566"/>
                  </a:lnTo>
                  <a:lnTo>
                    <a:pt x="3196" y="543"/>
                  </a:lnTo>
                  <a:lnTo>
                    <a:pt x="3221" y="521"/>
                  </a:lnTo>
                  <a:lnTo>
                    <a:pt x="3253" y="501"/>
                  </a:lnTo>
                  <a:lnTo>
                    <a:pt x="3278" y="486"/>
                  </a:lnTo>
                  <a:lnTo>
                    <a:pt x="3310" y="467"/>
                  </a:lnTo>
                  <a:lnTo>
                    <a:pt x="3337" y="449"/>
                  </a:lnTo>
                  <a:lnTo>
                    <a:pt x="3366" y="430"/>
                  </a:lnTo>
                  <a:lnTo>
                    <a:pt x="3393" y="403"/>
                  </a:lnTo>
                  <a:lnTo>
                    <a:pt x="3453" y="346"/>
                  </a:lnTo>
                  <a:lnTo>
                    <a:pt x="3503" y="292"/>
                  </a:lnTo>
                  <a:lnTo>
                    <a:pt x="3552" y="243"/>
                  </a:lnTo>
                  <a:lnTo>
                    <a:pt x="3601" y="193"/>
                  </a:lnTo>
                  <a:lnTo>
                    <a:pt x="3651" y="144"/>
                  </a:lnTo>
                  <a:lnTo>
                    <a:pt x="3700" y="99"/>
                  </a:lnTo>
                  <a:lnTo>
                    <a:pt x="3754" y="50"/>
                  </a:lnTo>
                  <a:lnTo>
                    <a:pt x="3818" y="0"/>
                  </a:lnTo>
                  <a:lnTo>
                    <a:pt x="4255" y="178"/>
                  </a:lnTo>
                  <a:lnTo>
                    <a:pt x="4213" y="232"/>
                  </a:lnTo>
                  <a:lnTo>
                    <a:pt x="4171" y="282"/>
                  </a:lnTo>
                  <a:lnTo>
                    <a:pt x="4129" y="331"/>
                  </a:lnTo>
                  <a:lnTo>
                    <a:pt x="4089" y="380"/>
                  </a:lnTo>
                  <a:lnTo>
                    <a:pt x="4050" y="425"/>
                  </a:lnTo>
                  <a:lnTo>
                    <a:pt x="4008" y="467"/>
                  </a:lnTo>
                  <a:lnTo>
                    <a:pt x="3971" y="513"/>
                  </a:lnTo>
                  <a:lnTo>
                    <a:pt x="3929" y="555"/>
                  </a:lnTo>
                  <a:lnTo>
                    <a:pt x="3887" y="597"/>
                  </a:lnTo>
                  <a:lnTo>
                    <a:pt x="3848" y="642"/>
                  </a:lnTo>
                  <a:lnTo>
                    <a:pt x="3808" y="684"/>
                  </a:lnTo>
                  <a:lnTo>
                    <a:pt x="3766" y="726"/>
                  </a:lnTo>
                  <a:lnTo>
                    <a:pt x="3724" y="771"/>
                  </a:lnTo>
                  <a:lnTo>
                    <a:pt x="3678" y="817"/>
                  </a:lnTo>
                  <a:lnTo>
                    <a:pt x="3636" y="862"/>
                  </a:lnTo>
                  <a:lnTo>
                    <a:pt x="3591" y="911"/>
                  </a:lnTo>
                  <a:lnTo>
                    <a:pt x="3517" y="973"/>
                  </a:lnTo>
                  <a:lnTo>
                    <a:pt x="3435" y="1041"/>
                  </a:lnTo>
                  <a:lnTo>
                    <a:pt x="3340" y="1113"/>
                  </a:lnTo>
                  <a:lnTo>
                    <a:pt x="3233" y="1185"/>
                  </a:lnTo>
                  <a:lnTo>
                    <a:pt x="3115" y="1261"/>
                  </a:lnTo>
                  <a:lnTo>
                    <a:pt x="2990" y="1340"/>
                  </a:lnTo>
                  <a:lnTo>
                    <a:pt x="2858" y="1424"/>
                  </a:lnTo>
                  <a:lnTo>
                    <a:pt x="2717" y="1508"/>
                  </a:lnTo>
                  <a:lnTo>
                    <a:pt x="2568" y="1592"/>
                  </a:lnTo>
                  <a:lnTo>
                    <a:pt x="2417" y="1676"/>
                  </a:lnTo>
                  <a:lnTo>
                    <a:pt x="2261" y="1759"/>
                  </a:lnTo>
                  <a:lnTo>
                    <a:pt x="2101" y="1843"/>
                  </a:lnTo>
                  <a:lnTo>
                    <a:pt x="1938" y="1927"/>
                  </a:lnTo>
                  <a:lnTo>
                    <a:pt x="1775" y="2006"/>
                  </a:lnTo>
                  <a:lnTo>
                    <a:pt x="1608" y="2085"/>
                  </a:lnTo>
                  <a:lnTo>
                    <a:pt x="1445" y="2162"/>
                  </a:lnTo>
                  <a:lnTo>
                    <a:pt x="1391" y="2184"/>
                  </a:lnTo>
                  <a:lnTo>
                    <a:pt x="1337" y="2208"/>
                  </a:lnTo>
                  <a:lnTo>
                    <a:pt x="1285" y="2230"/>
                  </a:lnTo>
                  <a:lnTo>
                    <a:pt x="1231" y="2253"/>
                  </a:lnTo>
                  <a:lnTo>
                    <a:pt x="1178" y="2275"/>
                  </a:lnTo>
                  <a:lnTo>
                    <a:pt x="1129" y="2295"/>
                  </a:lnTo>
                  <a:lnTo>
                    <a:pt x="1075" y="2317"/>
                  </a:lnTo>
                  <a:lnTo>
                    <a:pt x="1023" y="2337"/>
                  </a:lnTo>
                  <a:lnTo>
                    <a:pt x="973" y="2356"/>
                  </a:lnTo>
                  <a:lnTo>
                    <a:pt x="920" y="2378"/>
                  </a:lnTo>
                  <a:lnTo>
                    <a:pt x="870" y="2398"/>
                  </a:lnTo>
                  <a:lnTo>
                    <a:pt x="821" y="2416"/>
                  </a:lnTo>
                  <a:lnTo>
                    <a:pt x="772" y="2435"/>
                  </a:lnTo>
                  <a:lnTo>
                    <a:pt x="727" y="2455"/>
                  </a:lnTo>
                  <a:lnTo>
                    <a:pt x="677" y="2473"/>
                  </a:lnTo>
                  <a:lnTo>
                    <a:pt x="631" y="2492"/>
                  </a:lnTo>
                  <a:lnTo>
                    <a:pt x="555" y="2522"/>
                  </a:lnTo>
                  <a:lnTo>
                    <a:pt x="471" y="2553"/>
                  </a:lnTo>
                  <a:lnTo>
                    <a:pt x="387" y="2583"/>
                  </a:lnTo>
                  <a:lnTo>
                    <a:pt x="305" y="2610"/>
                  </a:lnTo>
                  <a:lnTo>
                    <a:pt x="229" y="2637"/>
                  </a:lnTo>
                  <a:lnTo>
                    <a:pt x="167" y="2655"/>
                  </a:lnTo>
                  <a:lnTo>
                    <a:pt x="122" y="2670"/>
                  </a:lnTo>
                  <a:lnTo>
                    <a:pt x="103" y="2679"/>
                  </a:lnTo>
                  <a:lnTo>
                    <a:pt x="88" y="2687"/>
                  </a:lnTo>
                  <a:lnTo>
                    <a:pt x="76" y="2690"/>
                  </a:lnTo>
                  <a:lnTo>
                    <a:pt x="66" y="2694"/>
                  </a:lnTo>
                  <a:lnTo>
                    <a:pt x="54" y="2697"/>
                  </a:lnTo>
                  <a:lnTo>
                    <a:pt x="34" y="2697"/>
                  </a:lnTo>
                  <a:lnTo>
                    <a:pt x="24" y="2687"/>
                  </a:lnTo>
                  <a:lnTo>
                    <a:pt x="12" y="2675"/>
                  </a:lnTo>
                  <a:lnTo>
                    <a:pt x="0" y="2660"/>
                  </a:lnTo>
                  <a:lnTo>
                    <a:pt x="96" y="2613"/>
                  </a:lnTo>
                  <a:lnTo>
                    <a:pt x="194" y="2568"/>
                  </a:lnTo>
                  <a:lnTo>
                    <a:pt x="293" y="2515"/>
                  </a:lnTo>
                  <a:lnTo>
                    <a:pt x="392" y="2462"/>
                  </a:lnTo>
                  <a:lnTo>
                    <a:pt x="495" y="2408"/>
                  </a:lnTo>
                  <a:lnTo>
                    <a:pt x="594" y="2352"/>
                  </a:lnTo>
                  <a:lnTo>
                    <a:pt x="695" y="2295"/>
                  </a:lnTo>
                  <a:lnTo>
                    <a:pt x="799" y="2233"/>
                  </a:lnTo>
                  <a:lnTo>
                    <a:pt x="900" y="2174"/>
                  </a:lnTo>
                  <a:lnTo>
                    <a:pt x="1003" y="2109"/>
                  </a:lnTo>
                  <a:lnTo>
                    <a:pt x="1107" y="2043"/>
                  </a:lnTo>
                  <a:lnTo>
                    <a:pt x="1208" y="1979"/>
                  </a:lnTo>
                  <a:lnTo>
                    <a:pt x="1311" y="1915"/>
                  </a:lnTo>
                  <a:lnTo>
                    <a:pt x="1413" y="1846"/>
                  </a:lnTo>
                  <a:lnTo>
                    <a:pt x="1512" y="1782"/>
                  </a:lnTo>
                  <a:lnTo>
                    <a:pt x="1615" y="1713"/>
                  </a:lnTo>
                  <a:lnTo>
                    <a:pt x="1714" y="1646"/>
                  </a:lnTo>
                  <a:lnTo>
                    <a:pt x="1817" y="1580"/>
                  </a:lnTo>
                  <a:lnTo>
                    <a:pt x="1911" y="1512"/>
                  </a:lnTo>
                  <a:lnTo>
                    <a:pt x="2010" y="1448"/>
                  </a:lnTo>
                  <a:lnTo>
                    <a:pt x="2106" y="1379"/>
                  </a:lnTo>
                  <a:lnTo>
                    <a:pt x="2200" y="1315"/>
                  </a:lnTo>
                  <a:lnTo>
                    <a:pt x="2296" y="1249"/>
                  </a:lnTo>
                  <a:lnTo>
                    <a:pt x="2387" y="1189"/>
                  </a:lnTo>
                  <a:lnTo>
                    <a:pt x="2478" y="1125"/>
                  </a:lnTo>
                  <a:lnTo>
                    <a:pt x="2565" y="1068"/>
                  </a:lnTo>
                  <a:lnTo>
                    <a:pt x="2652" y="1007"/>
                  </a:lnTo>
                  <a:lnTo>
                    <a:pt x="2735" y="950"/>
                  </a:lnTo>
                  <a:lnTo>
                    <a:pt x="2816" y="896"/>
                  </a:lnTo>
                  <a:lnTo>
                    <a:pt x="2895" y="844"/>
                  </a:lnTo>
                  <a:lnTo>
                    <a:pt x="2972" y="795"/>
                  </a:lnTo>
                  <a:lnTo>
                    <a:pt x="3048" y="745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59"/>
            <p:cNvSpPr>
              <a:spLocks/>
            </p:cNvSpPr>
            <p:nvPr/>
          </p:nvSpPr>
          <p:spPr bwMode="auto">
            <a:xfrm rot="696599">
              <a:off x="3278" y="1343"/>
              <a:ext cx="337" cy="47"/>
            </a:xfrm>
            <a:custGeom>
              <a:avLst/>
              <a:gdLst>
                <a:gd name="T0" fmla="*/ 17 w 1011"/>
                <a:gd name="T1" fmla="*/ 5 h 140"/>
                <a:gd name="T2" fmla="*/ 22 w 1011"/>
                <a:gd name="T3" fmla="*/ 4 h 140"/>
                <a:gd name="T4" fmla="*/ 28 w 1011"/>
                <a:gd name="T5" fmla="*/ 4 h 140"/>
                <a:gd name="T6" fmla="*/ 34 w 1011"/>
                <a:gd name="T7" fmla="*/ 3 h 140"/>
                <a:gd name="T8" fmla="*/ 40 w 1011"/>
                <a:gd name="T9" fmla="*/ 3 h 140"/>
                <a:gd name="T10" fmla="*/ 46 w 1011"/>
                <a:gd name="T11" fmla="*/ 3 h 140"/>
                <a:gd name="T12" fmla="*/ 52 w 1011"/>
                <a:gd name="T13" fmla="*/ 2 h 140"/>
                <a:gd name="T14" fmla="*/ 59 w 1011"/>
                <a:gd name="T15" fmla="*/ 2 h 140"/>
                <a:gd name="T16" fmla="*/ 65 w 1011"/>
                <a:gd name="T17" fmla="*/ 2 h 140"/>
                <a:gd name="T18" fmla="*/ 71 w 1011"/>
                <a:gd name="T19" fmla="*/ 2 h 140"/>
                <a:gd name="T20" fmla="*/ 77 w 1011"/>
                <a:gd name="T21" fmla="*/ 1 h 140"/>
                <a:gd name="T22" fmla="*/ 84 w 1011"/>
                <a:gd name="T23" fmla="*/ 1 h 140"/>
                <a:gd name="T24" fmla="*/ 89 w 1011"/>
                <a:gd name="T25" fmla="*/ 1 h 140"/>
                <a:gd name="T26" fmla="*/ 95 w 1011"/>
                <a:gd name="T27" fmla="*/ 1 h 140"/>
                <a:gd name="T28" fmla="*/ 101 w 1011"/>
                <a:gd name="T29" fmla="*/ 0 h 140"/>
                <a:gd name="T30" fmla="*/ 107 w 1011"/>
                <a:gd name="T31" fmla="*/ 0 h 140"/>
                <a:gd name="T32" fmla="*/ 112 w 1011"/>
                <a:gd name="T33" fmla="*/ 0 h 140"/>
                <a:gd name="T34" fmla="*/ 112 w 1011"/>
                <a:gd name="T35" fmla="*/ 2 h 140"/>
                <a:gd name="T36" fmla="*/ 110 w 1011"/>
                <a:gd name="T37" fmla="*/ 5 h 140"/>
                <a:gd name="T38" fmla="*/ 108 w 1011"/>
                <a:gd name="T39" fmla="*/ 9 h 140"/>
                <a:gd name="T40" fmla="*/ 106 w 1011"/>
                <a:gd name="T41" fmla="*/ 11 h 140"/>
                <a:gd name="T42" fmla="*/ 100 w 1011"/>
                <a:gd name="T43" fmla="*/ 11 h 140"/>
                <a:gd name="T44" fmla="*/ 93 w 1011"/>
                <a:gd name="T45" fmla="*/ 11 h 140"/>
                <a:gd name="T46" fmla="*/ 87 w 1011"/>
                <a:gd name="T47" fmla="*/ 11 h 140"/>
                <a:gd name="T48" fmla="*/ 80 w 1011"/>
                <a:gd name="T49" fmla="*/ 12 h 140"/>
                <a:gd name="T50" fmla="*/ 74 w 1011"/>
                <a:gd name="T51" fmla="*/ 12 h 140"/>
                <a:gd name="T52" fmla="*/ 67 w 1011"/>
                <a:gd name="T53" fmla="*/ 12 h 140"/>
                <a:gd name="T54" fmla="*/ 60 w 1011"/>
                <a:gd name="T55" fmla="*/ 13 h 140"/>
                <a:gd name="T56" fmla="*/ 54 w 1011"/>
                <a:gd name="T57" fmla="*/ 13 h 140"/>
                <a:gd name="T58" fmla="*/ 47 w 1011"/>
                <a:gd name="T59" fmla="*/ 14 h 140"/>
                <a:gd name="T60" fmla="*/ 40 w 1011"/>
                <a:gd name="T61" fmla="*/ 14 h 140"/>
                <a:gd name="T62" fmla="*/ 33 w 1011"/>
                <a:gd name="T63" fmla="*/ 15 h 140"/>
                <a:gd name="T64" fmla="*/ 27 w 1011"/>
                <a:gd name="T65" fmla="*/ 15 h 140"/>
                <a:gd name="T66" fmla="*/ 20 w 1011"/>
                <a:gd name="T67" fmla="*/ 15 h 140"/>
                <a:gd name="T68" fmla="*/ 13 w 1011"/>
                <a:gd name="T69" fmla="*/ 15 h 140"/>
                <a:gd name="T70" fmla="*/ 7 w 1011"/>
                <a:gd name="T71" fmla="*/ 16 h 140"/>
                <a:gd name="T72" fmla="*/ 0 w 1011"/>
                <a:gd name="T73" fmla="*/ 16 h 140"/>
                <a:gd name="T74" fmla="*/ 17 w 1011"/>
                <a:gd name="T75" fmla="*/ 5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1" h="140">
                  <a:moveTo>
                    <a:pt x="152" y="42"/>
                  </a:moveTo>
                  <a:lnTo>
                    <a:pt x="202" y="39"/>
                  </a:lnTo>
                  <a:lnTo>
                    <a:pt x="254" y="34"/>
                  </a:lnTo>
                  <a:lnTo>
                    <a:pt x="308" y="31"/>
                  </a:lnTo>
                  <a:lnTo>
                    <a:pt x="360" y="31"/>
                  </a:lnTo>
                  <a:lnTo>
                    <a:pt x="414" y="27"/>
                  </a:lnTo>
                  <a:lnTo>
                    <a:pt x="471" y="22"/>
                  </a:lnTo>
                  <a:lnTo>
                    <a:pt x="528" y="19"/>
                  </a:lnTo>
                  <a:lnTo>
                    <a:pt x="585" y="19"/>
                  </a:lnTo>
                  <a:lnTo>
                    <a:pt x="641" y="15"/>
                  </a:lnTo>
                  <a:lnTo>
                    <a:pt x="695" y="12"/>
                  </a:lnTo>
                  <a:lnTo>
                    <a:pt x="752" y="12"/>
                  </a:lnTo>
                  <a:lnTo>
                    <a:pt x="804" y="7"/>
                  </a:lnTo>
                  <a:lnTo>
                    <a:pt x="858" y="7"/>
                  </a:lnTo>
                  <a:lnTo>
                    <a:pt x="912" y="4"/>
                  </a:lnTo>
                  <a:lnTo>
                    <a:pt x="962" y="4"/>
                  </a:lnTo>
                  <a:lnTo>
                    <a:pt x="1011" y="0"/>
                  </a:lnTo>
                  <a:lnTo>
                    <a:pt x="1006" y="19"/>
                  </a:lnTo>
                  <a:lnTo>
                    <a:pt x="991" y="46"/>
                  </a:lnTo>
                  <a:lnTo>
                    <a:pt x="972" y="76"/>
                  </a:lnTo>
                  <a:lnTo>
                    <a:pt x="957" y="95"/>
                  </a:lnTo>
                  <a:lnTo>
                    <a:pt x="900" y="95"/>
                  </a:lnTo>
                  <a:lnTo>
                    <a:pt x="839" y="95"/>
                  </a:lnTo>
                  <a:lnTo>
                    <a:pt x="782" y="98"/>
                  </a:lnTo>
                  <a:lnTo>
                    <a:pt x="722" y="103"/>
                  </a:lnTo>
                  <a:lnTo>
                    <a:pt x="664" y="106"/>
                  </a:lnTo>
                  <a:lnTo>
                    <a:pt x="604" y="110"/>
                  </a:lnTo>
                  <a:lnTo>
                    <a:pt x="543" y="113"/>
                  </a:lnTo>
                  <a:lnTo>
                    <a:pt x="483" y="118"/>
                  </a:lnTo>
                  <a:lnTo>
                    <a:pt x="422" y="121"/>
                  </a:lnTo>
                  <a:lnTo>
                    <a:pt x="360" y="125"/>
                  </a:lnTo>
                  <a:lnTo>
                    <a:pt x="300" y="130"/>
                  </a:lnTo>
                  <a:lnTo>
                    <a:pt x="239" y="133"/>
                  </a:lnTo>
                  <a:lnTo>
                    <a:pt x="182" y="137"/>
                  </a:lnTo>
                  <a:lnTo>
                    <a:pt x="121" y="137"/>
                  </a:lnTo>
                  <a:lnTo>
                    <a:pt x="61" y="140"/>
                  </a:lnTo>
                  <a:lnTo>
                    <a:pt x="0" y="140"/>
                  </a:lnTo>
                  <a:lnTo>
                    <a:pt x="152" y="42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60"/>
            <p:cNvSpPr>
              <a:spLocks/>
            </p:cNvSpPr>
            <p:nvPr/>
          </p:nvSpPr>
          <p:spPr bwMode="auto">
            <a:xfrm rot="696599">
              <a:off x="3340" y="1228"/>
              <a:ext cx="295" cy="140"/>
            </a:xfrm>
            <a:custGeom>
              <a:avLst/>
              <a:gdLst>
                <a:gd name="T0" fmla="*/ 90 w 886"/>
                <a:gd name="T1" fmla="*/ 6 h 422"/>
                <a:gd name="T2" fmla="*/ 94 w 886"/>
                <a:gd name="T3" fmla="*/ 13 h 422"/>
                <a:gd name="T4" fmla="*/ 98 w 886"/>
                <a:gd name="T5" fmla="*/ 23 h 422"/>
                <a:gd name="T6" fmla="*/ 98 w 886"/>
                <a:gd name="T7" fmla="*/ 34 h 422"/>
                <a:gd name="T8" fmla="*/ 95 w 886"/>
                <a:gd name="T9" fmla="*/ 41 h 422"/>
                <a:gd name="T10" fmla="*/ 0 w 886"/>
                <a:gd name="T11" fmla="*/ 46 h 422"/>
                <a:gd name="T12" fmla="*/ 5 w 886"/>
                <a:gd name="T13" fmla="*/ 40 h 422"/>
                <a:gd name="T14" fmla="*/ 9 w 886"/>
                <a:gd name="T15" fmla="*/ 35 h 422"/>
                <a:gd name="T16" fmla="*/ 15 w 886"/>
                <a:gd name="T17" fmla="*/ 29 h 422"/>
                <a:gd name="T18" fmla="*/ 20 w 886"/>
                <a:gd name="T19" fmla="*/ 23 h 422"/>
                <a:gd name="T20" fmla="*/ 25 w 886"/>
                <a:gd name="T21" fmla="*/ 17 h 422"/>
                <a:gd name="T22" fmla="*/ 31 w 886"/>
                <a:gd name="T23" fmla="*/ 12 h 422"/>
                <a:gd name="T24" fmla="*/ 36 w 886"/>
                <a:gd name="T25" fmla="*/ 6 h 422"/>
                <a:gd name="T26" fmla="*/ 41 w 886"/>
                <a:gd name="T27" fmla="*/ 0 h 422"/>
                <a:gd name="T28" fmla="*/ 90 w 886"/>
                <a:gd name="T29" fmla="*/ 6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6" h="422">
                  <a:moveTo>
                    <a:pt x="814" y="52"/>
                  </a:moveTo>
                  <a:lnTo>
                    <a:pt x="851" y="121"/>
                  </a:lnTo>
                  <a:lnTo>
                    <a:pt x="881" y="212"/>
                  </a:lnTo>
                  <a:lnTo>
                    <a:pt x="886" y="303"/>
                  </a:lnTo>
                  <a:lnTo>
                    <a:pt x="854" y="375"/>
                  </a:lnTo>
                  <a:lnTo>
                    <a:pt x="0" y="422"/>
                  </a:lnTo>
                  <a:lnTo>
                    <a:pt x="42" y="368"/>
                  </a:lnTo>
                  <a:lnTo>
                    <a:pt x="84" y="315"/>
                  </a:lnTo>
                  <a:lnTo>
                    <a:pt x="134" y="262"/>
                  </a:lnTo>
                  <a:lnTo>
                    <a:pt x="183" y="209"/>
                  </a:lnTo>
                  <a:lnTo>
                    <a:pt x="228" y="155"/>
                  </a:lnTo>
                  <a:lnTo>
                    <a:pt x="277" y="106"/>
                  </a:lnTo>
                  <a:lnTo>
                    <a:pt x="326" y="52"/>
                  </a:lnTo>
                  <a:lnTo>
                    <a:pt x="373" y="0"/>
                  </a:lnTo>
                  <a:lnTo>
                    <a:pt x="814" y="52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61"/>
            <p:cNvSpPr>
              <a:spLocks/>
            </p:cNvSpPr>
            <p:nvPr/>
          </p:nvSpPr>
          <p:spPr bwMode="auto">
            <a:xfrm rot="696599">
              <a:off x="3339" y="1241"/>
              <a:ext cx="282" cy="115"/>
            </a:xfrm>
            <a:custGeom>
              <a:avLst/>
              <a:gdLst>
                <a:gd name="T0" fmla="*/ 86 w 847"/>
                <a:gd name="T1" fmla="*/ 5 h 345"/>
                <a:gd name="T2" fmla="*/ 90 w 847"/>
                <a:gd name="T3" fmla="*/ 11 h 345"/>
                <a:gd name="T4" fmla="*/ 94 w 847"/>
                <a:gd name="T5" fmla="*/ 19 h 345"/>
                <a:gd name="T6" fmla="*/ 94 w 847"/>
                <a:gd name="T7" fmla="*/ 28 h 345"/>
                <a:gd name="T8" fmla="*/ 91 w 847"/>
                <a:gd name="T9" fmla="*/ 35 h 345"/>
                <a:gd name="T10" fmla="*/ 0 w 847"/>
                <a:gd name="T11" fmla="*/ 38 h 345"/>
                <a:gd name="T12" fmla="*/ 4 w 847"/>
                <a:gd name="T13" fmla="*/ 33 h 345"/>
                <a:gd name="T14" fmla="*/ 9 w 847"/>
                <a:gd name="T15" fmla="*/ 29 h 345"/>
                <a:gd name="T16" fmla="*/ 14 w 847"/>
                <a:gd name="T17" fmla="*/ 24 h 345"/>
                <a:gd name="T18" fmla="*/ 19 w 847"/>
                <a:gd name="T19" fmla="*/ 19 h 345"/>
                <a:gd name="T20" fmla="*/ 24 w 847"/>
                <a:gd name="T21" fmla="*/ 14 h 345"/>
                <a:gd name="T22" fmla="*/ 30 w 847"/>
                <a:gd name="T23" fmla="*/ 10 h 345"/>
                <a:gd name="T24" fmla="*/ 35 w 847"/>
                <a:gd name="T25" fmla="*/ 5 h 345"/>
                <a:gd name="T26" fmla="*/ 40 w 847"/>
                <a:gd name="T27" fmla="*/ 0 h 345"/>
                <a:gd name="T28" fmla="*/ 86 w 847"/>
                <a:gd name="T29" fmla="*/ 5 h 3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47" h="345">
                  <a:moveTo>
                    <a:pt x="775" y="45"/>
                  </a:moveTo>
                  <a:lnTo>
                    <a:pt x="814" y="98"/>
                  </a:lnTo>
                  <a:lnTo>
                    <a:pt x="844" y="175"/>
                  </a:lnTo>
                  <a:lnTo>
                    <a:pt x="847" y="249"/>
                  </a:lnTo>
                  <a:lnTo>
                    <a:pt x="822" y="311"/>
                  </a:lnTo>
                  <a:lnTo>
                    <a:pt x="0" y="345"/>
                  </a:lnTo>
                  <a:lnTo>
                    <a:pt x="38" y="299"/>
                  </a:lnTo>
                  <a:lnTo>
                    <a:pt x="80" y="257"/>
                  </a:lnTo>
                  <a:lnTo>
                    <a:pt x="126" y="217"/>
                  </a:lnTo>
                  <a:lnTo>
                    <a:pt x="171" y="170"/>
                  </a:lnTo>
                  <a:lnTo>
                    <a:pt x="217" y="128"/>
                  </a:lnTo>
                  <a:lnTo>
                    <a:pt x="267" y="86"/>
                  </a:lnTo>
                  <a:lnTo>
                    <a:pt x="312" y="45"/>
                  </a:lnTo>
                  <a:lnTo>
                    <a:pt x="358" y="0"/>
                  </a:lnTo>
                  <a:lnTo>
                    <a:pt x="775" y="45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62"/>
            <p:cNvSpPr>
              <a:spLocks/>
            </p:cNvSpPr>
            <p:nvPr/>
          </p:nvSpPr>
          <p:spPr bwMode="auto">
            <a:xfrm rot="696599">
              <a:off x="3577" y="1284"/>
              <a:ext cx="836" cy="383"/>
            </a:xfrm>
            <a:custGeom>
              <a:avLst/>
              <a:gdLst>
                <a:gd name="T0" fmla="*/ 4 w 2508"/>
                <a:gd name="T1" fmla="*/ 59 h 1147"/>
                <a:gd name="T2" fmla="*/ 6 w 2508"/>
                <a:gd name="T3" fmla="*/ 38 h 1147"/>
                <a:gd name="T4" fmla="*/ 5 w 2508"/>
                <a:gd name="T5" fmla="*/ 19 h 1147"/>
                <a:gd name="T6" fmla="*/ 13 w 2508"/>
                <a:gd name="T7" fmla="*/ 13 h 1147"/>
                <a:gd name="T8" fmla="*/ 21 w 2508"/>
                <a:gd name="T9" fmla="*/ 8 h 1147"/>
                <a:gd name="T10" fmla="*/ 30 w 2508"/>
                <a:gd name="T11" fmla="*/ 2 h 1147"/>
                <a:gd name="T12" fmla="*/ 35 w 2508"/>
                <a:gd name="T13" fmla="*/ 7 h 1147"/>
                <a:gd name="T14" fmla="*/ 39 w 2508"/>
                <a:gd name="T15" fmla="*/ 25 h 1147"/>
                <a:gd name="T16" fmla="*/ 44 w 2508"/>
                <a:gd name="T17" fmla="*/ 43 h 1147"/>
                <a:gd name="T18" fmla="*/ 47 w 2508"/>
                <a:gd name="T19" fmla="*/ 57 h 1147"/>
                <a:gd name="T20" fmla="*/ 52 w 2508"/>
                <a:gd name="T21" fmla="*/ 64 h 1147"/>
                <a:gd name="T22" fmla="*/ 63 w 2508"/>
                <a:gd name="T23" fmla="*/ 69 h 1147"/>
                <a:gd name="T24" fmla="*/ 73 w 2508"/>
                <a:gd name="T25" fmla="*/ 74 h 1147"/>
                <a:gd name="T26" fmla="*/ 84 w 2508"/>
                <a:gd name="T27" fmla="*/ 77 h 1147"/>
                <a:gd name="T28" fmla="*/ 101 w 2508"/>
                <a:gd name="T29" fmla="*/ 82 h 1147"/>
                <a:gd name="T30" fmla="*/ 125 w 2508"/>
                <a:gd name="T31" fmla="*/ 88 h 1147"/>
                <a:gd name="T32" fmla="*/ 151 w 2508"/>
                <a:gd name="T33" fmla="*/ 95 h 1147"/>
                <a:gd name="T34" fmla="*/ 177 w 2508"/>
                <a:gd name="T35" fmla="*/ 100 h 1147"/>
                <a:gd name="T36" fmla="*/ 203 w 2508"/>
                <a:gd name="T37" fmla="*/ 104 h 1147"/>
                <a:gd name="T38" fmla="*/ 228 w 2508"/>
                <a:gd name="T39" fmla="*/ 104 h 1147"/>
                <a:gd name="T40" fmla="*/ 251 w 2508"/>
                <a:gd name="T41" fmla="*/ 100 h 1147"/>
                <a:gd name="T42" fmla="*/ 270 w 2508"/>
                <a:gd name="T43" fmla="*/ 91 h 1147"/>
                <a:gd name="T44" fmla="*/ 277 w 2508"/>
                <a:gd name="T45" fmla="*/ 93 h 1147"/>
                <a:gd name="T46" fmla="*/ 271 w 2508"/>
                <a:gd name="T47" fmla="*/ 106 h 1147"/>
                <a:gd name="T48" fmla="*/ 261 w 2508"/>
                <a:gd name="T49" fmla="*/ 116 h 1147"/>
                <a:gd name="T50" fmla="*/ 247 w 2508"/>
                <a:gd name="T51" fmla="*/ 123 h 1147"/>
                <a:gd name="T52" fmla="*/ 231 w 2508"/>
                <a:gd name="T53" fmla="*/ 127 h 1147"/>
                <a:gd name="T54" fmla="*/ 213 w 2508"/>
                <a:gd name="T55" fmla="*/ 128 h 1147"/>
                <a:gd name="T56" fmla="*/ 193 w 2508"/>
                <a:gd name="T57" fmla="*/ 127 h 1147"/>
                <a:gd name="T58" fmla="*/ 172 w 2508"/>
                <a:gd name="T59" fmla="*/ 125 h 1147"/>
                <a:gd name="T60" fmla="*/ 149 w 2508"/>
                <a:gd name="T61" fmla="*/ 120 h 1147"/>
                <a:gd name="T62" fmla="*/ 127 w 2508"/>
                <a:gd name="T63" fmla="*/ 115 h 1147"/>
                <a:gd name="T64" fmla="*/ 104 w 2508"/>
                <a:gd name="T65" fmla="*/ 109 h 1147"/>
                <a:gd name="T66" fmla="*/ 82 w 2508"/>
                <a:gd name="T67" fmla="*/ 101 h 1147"/>
                <a:gd name="T68" fmla="*/ 61 w 2508"/>
                <a:gd name="T69" fmla="*/ 93 h 1147"/>
                <a:gd name="T70" fmla="*/ 41 w 2508"/>
                <a:gd name="T71" fmla="*/ 86 h 1147"/>
                <a:gd name="T72" fmla="*/ 22 w 2508"/>
                <a:gd name="T73" fmla="*/ 78 h 1147"/>
                <a:gd name="T74" fmla="*/ 7 w 2508"/>
                <a:gd name="T75" fmla="*/ 71 h 1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08" h="1147">
                  <a:moveTo>
                    <a:pt x="0" y="611"/>
                  </a:moveTo>
                  <a:lnTo>
                    <a:pt x="39" y="531"/>
                  </a:lnTo>
                  <a:lnTo>
                    <a:pt x="61" y="447"/>
                  </a:lnTo>
                  <a:lnTo>
                    <a:pt x="57" y="341"/>
                  </a:lnTo>
                  <a:lnTo>
                    <a:pt x="27" y="200"/>
                  </a:lnTo>
                  <a:lnTo>
                    <a:pt x="49" y="175"/>
                  </a:lnTo>
                  <a:lnTo>
                    <a:pt x="81" y="148"/>
                  </a:lnTo>
                  <a:lnTo>
                    <a:pt x="114" y="121"/>
                  </a:lnTo>
                  <a:lnTo>
                    <a:pt x="153" y="94"/>
                  </a:lnTo>
                  <a:lnTo>
                    <a:pt x="190" y="72"/>
                  </a:lnTo>
                  <a:lnTo>
                    <a:pt x="229" y="45"/>
                  </a:lnTo>
                  <a:lnTo>
                    <a:pt x="266" y="22"/>
                  </a:lnTo>
                  <a:lnTo>
                    <a:pt x="296" y="0"/>
                  </a:lnTo>
                  <a:lnTo>
                    <a:pt x="316" y="67"/>
                  </a:lnTo>
                  <a:lnTo>
                    <a:pt x="335" y="143"/>
                  </a:lnTo>
                  <a:lnTo>
                    <a:pt x="355" y="227"/>
                  </a:lnTo>
                  <a:lnTo>
                    <a:pt x="373" y="311"/>
                  </a:lnTo>
                  <a:lnTo>
                    <a:pt x="392" y="390"/>
                  </a:lnTo>
                  <a:lnTo>
                    <a:pt x="407" y="459"/>
                  </a:lnTo>
                  <a:lnTo>
                    <a:pt x="419" y="516"/>
                  </a:lnTo>
                  <a:lnTo>
                    <a:pt x="426" y="550"/>
                  </a:lnTo>
                  <a:lnTo>
                    <a:pt x="471" y="577"/>
                  </a:lnTo>
                  <a:lnTo>
                    <a:pt x="518" y="604"/>
                  </a:lnTo>
                  <a:lnTo>
                    <a:pt x="567" y="622"/>
                  </a:lnTo>
                  <a:lnTo>
                    <a:pt x="612" y="641"/>
                  </a:lnTo>
                  <a:lnTo>
                    <a:pt x="661" y="661"/>
                  </a:lnTo>
                  <a:lnTo>
                    <a:pt x="711" y="676"/>
                  </a:lnTo>
                  <a:lnTo>
                    <a:pt x="760" y="691"/>
                  </a:lnTo>
                  <a:lnTo>
                    <a:pt x="809" y="706"/>
                  </a:lnTo>
                  <a:lnTo>
                    <a:pt x="908" y="733"/>
                  </a:lnTo>
                  <a:lnTo>
                    <a:pt x="1014" y="763"/>
                  </a:lnTo>
                  <a:lnTo>
                    <a:pt x="1125" y="794"/>
                  </a:lnTo>
                  <a:lnTo>
                    <a:pt x="1238" y="824"/>
                  </a:lnTo>
                  <a:lnTo>
                    <a:pt x="1357" y="851"/>
                  </a:lnTo>
                  <a:lnTo>
                    <a:pt x="1475" y="876"/>
                  </a:lnTo>
                  <a:lnTo>
                    <a:pt x="1593" y="896"/>
                  </a:lnTo>
                  <a:lnTo>
                    <a:pt x="1710" y="915"/>
                  </a:lnTo>
                  <a:lnTo>
                    <a:pt x="1828" y="927"/>
                  </a:lnTo>
                  <a:lnTo>
                    <a:pt x="1941" y="930"/>
                  </a:lnTo>
                  <a:lnTo>
                    <a:pt x="2052" y="927"/>
                  </a:lnTo>
                  <a:lnTo>
                    <a:pt x="2155" y="915"/>
                  </a:lnTo>
                  <a:lnTo>
                    <a:pt x="2257" y="896"/>
                  </a:lnTo>
                  <a:lnTo>
                    <a:pt x="2348" y="861"/>
                  </a:lnTo>
                  <a:lnTo>
                    <a:pt x="2432" y="819"/>
                  </a:lnTo>
                  <a:lnTo>
                    <a:pt x="2508" y="763"/>
                  </a:lnTo>
                  <a:lnTo>
                    <a:pt x="2493" y="836"/>
                  </a:lnTo>
                  <a:lnTo>
                    <a:pt x="2469" y="896"/>
                  </a:lnTo>
                  <a:lnTo>
                    <a:pt x="2435" y="953"/>
                  </a:lnTo>
                  <a:lnTo>
                    <a:pt x="2395" y="999"/>
                  </a:lnTo>
                  <a:lnTo>
                    <a:pt x="2345" y="1041"/>
                  </a:lnTo>
                  <a:lnTo>
                    <a:pt x="2287" y="1071"/>
                  </a:lnTo>
                  <a:lnTo>
                    <a:pt x="2227" y="1098"/>
                  </a:lnTo>
                  <a:lnTo>
                    <a:pt x="2158" y="1120"/>
                  </a:lnTo>
                  <a:lnTo>
                    <a:pt x="2082" y="1135"/>
                  </a:lnTo>
                  <a:lnTo>
                    <a:pt x="2003" y="1142"/>
                  </a:lnTo>
                  <a:lnTo>
                    <a:pt x="1919" y="1147"/>
                  </a:lnTo>
                  <a:lnTo>
                    <a:pt x="1828" y="1147"/>
                  </a:lnTo>
                  <a:lnTo>
                    <a:pt x="1736" y="1139"/>
                  </a:lnTo>
                  <a:lnTo>
                    <a:pt x="1642" y="1132"/>
                  </a:lnTo>
                  <a:lnTo>
                    <a:pt x="1544" y="1117"/>
                  </a:lnTo>
                  <a:lnTo>
                    <a:pt x="1445" y="1101"/>
                  </a:lnTo>
                  <a:lnTo>
                    <a:pt x="1345" y="1078"/>
                  </a:lnTo>
                  <a:lnTo>
                    <a:pt x="1243" y="1056"/>
                  </a:lnTo>
                  <a:lnTo>
                    <a:pt x="1140" y="1029"/>
                  </a:lnTo>
                  <a:lnTo>
                    <a:pt x="1038" y="1002"/>
                  </a:lnTo>
                  <a:lnTo>
                    <a:pt x="935" y="972"/>
                  </a:lnTo>
                  <a:lnTo>
                    <a:pt x="833" y="942"/>
                  </a:lnTo>
                  <a:lnTo>
                    <a:pt x="734" y="908"/>
                  </a:lnTo>
                  <a:lnTo>
                    <a:pt x="639" y="873"/>
                  </a:lnTo>
                  <a:lnTo>
                    <a:pt x="545" y="839"/>
                  </a:lnTo>
                  <a:lnTo>
                    <a:pt x="453" y="804"/>
                  </a:lnTo>
                  <a:lnTo>
                    <a:pt x="365" y="770"/>
                  </a:lnTo>
                  <a:lnTo>
                    <a:pt x="281" y="737"/>
                  </a:lnTo>
                  <a:lnTo>
                    <a:pt x="202" y="703"/>
                  </a:lnTo>
                  <a:lnTo>
                    <a:pt x="130" y="671"/>
                  </a:lnTo>
                  <a:lnTo>
                    <a:pt x="61" y="64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63"/>
            <p:cNvSpPr>
              <a:spLocks/>
            </p:cNvSpPr>
            <p:nvPr/>
          </p:nvSpPr>
          <p:spPr bwMode="auto">
            <a:xfrm rot="696599">
              <a:off x="3415" y="991"/>
              <a:ext cx="192" cy="129"/>
            </a:xfrm>
            <a:custGeom>
              <a:avLst/>
              <a:gdLst>
                <a:gd name="T0" fmla="*/ 10 w 574"/>
                <a:gd name="T1" fmla="*/ 0 h 388"/>
                <a:gd name="T2" fmla="*/ 15 w 574"/>
                <a:gd name="T3" fmla="*/ 1 h 388"/>
                <a:gd name="T4" fmla="*/ 22 w 574"/>
                <a:gd name="T5" fmla="*/ 3 h 388"/>
                <a:gd name="T6" fmla="*/ 29 w 574"/>
                <a:gd name="T7" fmla="*/ 6 h 388"/>
                <a:gd name="T8" fmla="*/ 36 w 574"/>
                <a:gd name="T9" fmla="*/ 9 h 388"/>
                <a:gd name="T10" fmla="*/ 44 w 574"/>
                <a:gd name="T11" fmla="*/ 11 h 388"/>
                <a:gd name="T12" fmla="*/ 52 w 574"/>
                <a:gd name="T13" fmla="*/ 14 h 388"/>
                <a:gd name="T14" fmla="*/ 58 w 574"/>
                <a:gd name="T15" fmla="*/ 17 h 388"/>
                <a:gd name="T16" fmla="*/ 64 w 574"/>
                <a:gd name="T17" fmla="*/ 19 h 388"/>
                <a:gd name="T18" fmla="*/ 56 w 574"/>
                <a:gd name="T19" fmla="*/ 43 h 388"/>
                <a:gd name="T20" fmla="*/ 49 w 574"/>
                <a:gd name="T21" fmla="*/ 40 h 388"/>
                <a:gd name="T22" fmla="*/ 41 w 574"/>
                <a:gd name="T23" fmla="*/ 37 h 388"/>
                <a:gd name="T24" fmla="*/ 34 w 574"/>
                <a:gd name="T25" fmla="*/ 34 h 388"/>
                <a:gd name="T26" fmla="*/ 27 w 574"/>
                <a:gd name="T27" fmla="*/ 32 h 388"/>
                <a:gd name="T28" fmla="*/ 20 w 574"/>
                <a:gd name="T29" fmla="*/ 28 h 388"/>
                <a:gd name="T30" fmla="*/ 13 w 574"/>
                <a:gd name="T31" fmla="*/ 25 h 388"/>
                <a:gd name="T32" fmla="*/ 6 w 574"/>
                <a:gd name="T33" fmla="*/ 22 h 388"/>
                <a:gd name="T34" fmla="*/ 0 w 574"/>
                <a:gd name="T35" fmla="*/ 19 h 388"/>
                <a:gd name="T36" fmla="*/ 10 w 574"/>
                <a:gd name="T37" fmla="*/ 0 h 3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4" h="388">
                  <a:moveTo>
                    <a:pt x="88" y="0"/>
                  </a:moveTo>
                  <a:lnTo>
                    <a:pt x="137" y="8"/>
                  </a:lnTo>
                  <a:lnTo>
                    <a:pt x="194" y="27"/>
                  </a:lnTo>
                  <a:lnTo>
                    <a:pt x="258" y="50"/>
                  </a:lnTo>
                  <a:lnTo>
                    <a:pt x="327" y="77"/>
                  </a:lnTo>
                  <a:lnTo>
                    <a:pt x="392" y="102"/>
                  </a:lnTo>
                  <a:lnTo>
                    <a:pt x="460" y="129"/>
                  </a:lnTo>
                  <a:lnTo>
                    <a:pt x="520" y="156"/>
                  </a:lnTo>
                  <a:lnTo>
                    <a:pt x="574" y="171"/>
                  </a:lnTo>
                  <a:lnTo>
                    <a:pt x="498" y="388"/>
                  </a:lnTo>
                  <a:lnTo>
                    <a:pt x="436" y="365"/>
                  </a:lnTo>
                  <a:lnTo>
                    <a:pt x="372" y="338"/>
                  </a:lnTo>
                  <a:lnTo>
                    <a:pt x="308" y="311"/>
                  </a:lnTo>
                  <a:lnTo>
                    <a:pt x="243" y="285"/>
                  </a:lnTo>
                  <a:lnTo>
                    <a:pt x="182" y="255"/>
                  </a:lnTo>
                  <a:lnTo>
                    <a:pt x="118" y="228"/>
                  </a:lnTo>
                  <a:lnTo>
                    <a:pt x="57" y="198"/>
                  </a:lnTo>
                  <a:lnTo>
                    <a:pt x="0" y="17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64"/>
            <p:cNvSpPr>
              <a:spLocks/>
            </p:cNvSpPr>
            <p:nvPr/>
          </p:nvSpPr>
          <p:spPr bwMode="auto">
            <a:xfrm rot="696599">
              <a:off x="3451" y="994"/>
              <a:ext cx="162" cy="64"/>
            </a:xfrm>
            <a:custGeom>
              <a:avLst/>
              <a:gdLst>
                <a:gd name="T0" fmla="*/ 54 w 486"/>
                <a:gd name="T1" fmla="*/ 21 h 193"/>
                <a:gd name="T2" fmla="*/ 47 w 486"/>
                <a:gd name="T3" fmla="*/ 19 h 193"/>
                <a:gd name="T4" fmla="*/ 40 w 486"/>
                <a:gd name="T5" fmla="*/ 17 h 193"/>
                <a:gd name="T6" fmla="*/ 33 w 486"/>
                <a:gd name="T7" fmla="*/ 14 h 193"/>
                <a:gd name="T8" fmla="*/ 26 w 486"/>
                <a:gd name="T9" fmla="*/ 12 h 193"/>
                <a:gd name="T10" fmla="*/ 19 w 486"/>
                <a:gd name="T11" fmla="*/ 9 h 193"/>
                <a:gd name="T12" fmla="*/ 13 w 486"/>
                <a:gd name="T13" fmla="*/ 7 h 193"/>
                <a:gd name="T14" fmla="*/ 6 w 486"/>
                <a:gd name="T15" fmla="*/ 5 h 193"/>
                <a:gd name="T16" fmla="*/ 0 w 486"/>
                <a:gd name="T17" fmla="*/ 2 h 193"/>
                <a:gd name="T18" fmla="*/ 0 w 486"/>
                <a:gd name="T19" fmla="*/ 0 h 193"/>
                <a:gd name="T20" fmla="*/ 5 w 486"/>
                <a:gd name="T21" fmla="*/ 1 h 193"/>
                <a:gd name="T22" fmla="*/ 12 w 486"/>
                <a:gd name="T23" fmla="*/ 3 h 193"/>
                <a:gd name="T24" fmla="*/ 19 w 486"/>
                <a:gd name="T25" fmla="*/ 6 h 193"/>
                <a:gd name="T26" fmla="*/ 27 w 486"/>
                <a:gd name="T27" fmla="*/ 9 h 193"/>
                <a:gd name="T28" fmla="*/ 34 w 486"/>
                <a:gd name="T29" fmla="*/ 11 h 193"/>
                <a:gd name="T30" fmla="*/ 41 w 486"/>
                <a:gd name="T31" fmla="*/ 14 h 193"/>
                <a:gd name="T32" fmla="*/ 48 w 486"/>
                <a:gd name="T33" fmla="*/ 17 h 193"/>
                <a:gd name="T34" fmla="*/ 54 w 486"/>
                <a:gd name="T35" fmla="*/ 19 h 193"/>
                <a:gd name="T36" fmla="*/ 54 w 486"/>
                <a:gd name="T37" fmla="*/ 21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6" h="193">
                  <a:moveTo>
                    <a:pt x="486" y="193"/>
                  </a:moveTo>
                  <a:lnTo>
                    <a:pt x="425" y="175"/>
                  </a:lnTo>
                  <a:lnTo>
                    <a:pt x="360" y="151"/>
                  </a:lnTo>
                  <a:lnTo>
                    <a:pt x="296" y="129"/>
                  </a:lnTo>
                  <a:lnTo>
                    <a:pt x="235" y="107"/>
                  </a:lnTo>
                  <a:lnTo>
                    <a:pt x="170" y="84"/>
                  </a:lnTo>
                  <a:lnTo>
                    <a:pt x="114" y="65"/>
                  </a:lnTo>
                  <a:lnTo>
                    <a:pt x="52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49" y="8"/>
                  </a:lnTo>
                  <a:lnTo>
                    <a:pt x="106" y="27"/>
                  </a:lnTo>
                  <a:lnTo>
                    <a:pt x="170" y="50"/>
                  </a:lnTo>
                  <a:lnTo>
                    <a:pt x="239" y="77"/>
                  </a:lnTo>
                  <a:lnTo>
                    <a:pt x="304" y="102"/>
                  </a:lnTo>
                  <a:lnTo>
                    <a:pt x="372" y="129"/>
                  </a:lnTo>
                  <a:lnTo>
                    <a:pt x="432" y="156"/>
                  </a:lnTo>
                  <a:lnTo>
                    <a:pt x="486" y="171"/>
                  </a:lnTo>
                  <a:lnTo>
                    <a:pt x="486" y="193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65"/>
            <p:cNvSpPr>
              <a:spLocks/>
            </p:cNvSpPr>
            <p:nvPr/>
          </p:nvSpPr>
          <p:spPr bwMode="auto">
            <a:xfrm rot="696599">
              <a:off x="3605" y="813"/>
              <a:ext cx="693" cy="423"/>
            </a:xfrm>
            <a:custGeom>
              <a:avLst/>
              <a:gdLst>
                <a:gd name="T0" fmla="*/ 9 w 2077"/>
                <a:gd name="T1" fmla="*/ 104 h 1270"/>
                <a:gd name="T2" fmla="*/ 230 w 2077"/>
                <a:gd name="T3" fmla="*/ 0 h 1270"/>
                <a:gd name="T4" fmla="*/ 231 w 2077"/>
                <a:gd name="T5" fmla="*/ 7 h 1270"/>
                <a:gd name="T6" fmla="*/ 231 w 2077"/>
                <a:gd name="T7" fmla="*/ 14 h 1270"/>
                <a:gd name="T8" fmla="*/ 231 w 2077"/>
                <a:gd name="T9" fmla="*/ 22 h 1270"/>
                <a:gd name="T10" fmla="*/ 230 w 2077"/>
                <a:gd name="T11" fmla="*/ 29 h 1270"/>
                <a:gd name="T12" fmla="*/ 225 w 2077"/>
                <a:gd name="T13" fmla="*/ 31 h 1270"/>
                <a:gd name="T14" fmla="*/ 216 w 2077"/>
                <a:gd name="T15" fmla="*/ 36 h 1270"/>
                <a:gd name="T16" fmla="*/ 205 w 2077"/>
                <a:gd name="T17" fmla="*/ 41 h 1270"/>
                <a:gd name="T18" fmla="*/ 191 w 2077"/>
                <a:gd name="T19" fmla="*/ 48 h 1270"/>
                <a:gd name="T20" fmla="*/ 175 w 2077"/>
                <a:gd name="T21" fmla="*/ 56 h 1270"/>
                <a:gd name="T22" fmla="*/ 157 w 2077"/>
                <a:gd name="T23" fmla="*/ 65 h 1270"/>
                <a:gd name="T24" fmla="*/ 138 w 2077"/>
                <a:gd name="T25" fmla="*/ 73 h 1270"/>
                <a:gd name="T26" fmla="*/ 119 w 2077"/>
                <a:gd name="T27" fmla="*/ 83 h 1270"/>
                <a:gd name="T28" fmla="*/ 100 w 2077"/>
                <a:gd name="T29" fmla="*/ 92 h 1270"/>
                <a:gd name="T30" fmla="*/ 81 w 2077"/>
                <a:gd name="T31" fmla="*/ 102 h 1270"/>
                <a:gd name="T32" fmla="*/ 63 w 2077"/>
                <a:gd name="T33" fmla="*/ 111 h 1270"/>
                <a:gd name="T34" fmla="*/ 46 w 2077"/>
                <a:gd name="T35" fmla="*/ 119 h 1270"/>
                <a:gd name="T36" fmla="*/ 31 w 2077"/>
                <a:gd name="T37" fmla="*/ 126 h 1270"/>
                <a:gd name="T38" fmla="*/ 18 w 2077"/>
                <a:gd name="T39" fmla="*/ 132 h 1270"/>
                <a:gd name="T40" fmla="*/ 7 w 2077"/>
                <a:gd name="T41" fmla="*/ 137 h 1270"/>
                <a:gd name="T42" fmla="*/ 0 w 2077"/>
                <a:gd name="T43" fmla="*/ 141 h 1270"/>
                <a:gd name="T44" fmla="*/ 2 w 2077"/>
                <a:gd name="T45" fmla="*/ 133 h 1270"/>
                <a:gd name="T46" fmla="*/ 5 w 2077"/>
                <a:gd name="T47" fmla="*/ 123 h 1270"/>
                <a:gd name="T48" fmla="*/ 8 w 2077"/>
                <a:gd name="T49" fmla="*/ 113 h 1270"/>
                <a:gd name="T50" fmla="*/ 9 w 2077"/>
                <a:gd name="T51" fmla="*/ 104 h 1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77" h="1270">
                  <a:moveTo>
                    <a:pt x="79" y="939"/>
                  </a:moveTo>
                  <a:lnTo>
                    <a:pt x="2062" y="0"/>
                  </a:lnTo>
                  <a:lnTo>
                    <a:pt x="2074" y="65"/>
                  </a:lnTo>
                  <a:lnTo>
                    <a:pt x="2077" y="130"/>
                  </a:lnTo>
                  <a:lnTo>
                    <a:pt x="2070" y="194"/>
                  </a:lnTo>
                  <a:lnTo>
                    <a:pt x="2062" y="258"/>
                  </a:lnTo>
                  <a:lnTo>
                    <a:pt x="2017" y="281"/>
                  </a:lnTo>
                  <a:lnTo>
                    <a:pt x="1941" y="320"/>
                  </a:lnTo>
                  <a:lnTo>
                    <a:pt x="1838" y="369"/>
                  </a:lnTo>
                  <a:lnTo>
                    <a:pt x="1712" y="433"/>
                  </a:lnTo>
                  <a:lnTo>
                    <a:pt x="1569" y="502"/>
                  </a:lnTo>
                  <a:lnTo>
                    <a:pt x="1413" y="581"/>
                  </a:lnTo>
                  <a:lnTo>
                    <a:pt x="1245" y="661"/>
                  </a:lnTo>
                  <a:lnTo>
                    <a:pt x="1070" y="749"/>
                  </a:lnTo>
                  <a:lnTo>
                    <a:pt x="900" y="833"/>
                  </a:lnTo>
                  <a:lnTo>
                    <a:pt x="730" y="917"/>
                  </a:lnTo>
                  <a:lnTo>
                    <a:pt x="565" y="999"/>
                  </a:lnTo>
                  <a:lnTo>
                    <a:pt x="414" y="1072"/>
                  </a:lnTo>
                  <a:lnTo>
                    <a:pt x="276" y="1139"/>
                  </a:lnTo>
                  <a:lnTo>
                    <a:pt x="160" y="1193"/>
                  </a:lnTo>
                  <a:lnTo>
                    <a:pt x="64" y="1238"/>
                  </a:lnTo>
                  <a:lnTo>
                    <a:pt x="0" y="1270"/>
                  </a:lnTo>
                  <a:lnTo>
                    <a:pt x="19" y="1201"/>
                  </a:lnTo>
                  <a:lnTo>
                    <a:pt x="45" y="1109"/>
                  </a:lnTo>
                  <a:lnTo>
                    <a:pt x="68" y="1015"/>
                  </a:lnTo>
                  <a:lnTo>
                    <a:pt x="79" y="939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66"/>
            <p:cNvSpPr>
              <a:spLocks/>
            </p:cNvSpPr>
            <p:nvPr/>
          </p:nvSpPr>
          <p:spPr bwMode="auto">
            <a:xfrm rot="696599">
              <a:off x="3540" y="950"/>
              <a:ext cx="114" cy="46"/>
            </a:xfrm>
            <a:custGeom>
              <a:avLst/>
              <a:gdLst>
                <a:gd name="T0" fmla="*/ 0 w 341"/>
                <a:gd name="T1" fmla="*/ 3 h 137"/>
                <a:gd name="T2" fmla="*/ 0 w 341"/>
                <a:gd name="T3" fmla="*/ 2 h 137"/>
                <a:gd name="T4" fmla="*/ 1 w 341"/>
                <a:gd name="T5" fmla="*/ 1 h 137"/>
                <a:gd name="T6" fmla="*/ 2 w 341"/>
                <a:gd name="T7" fmla="*/ 0 h 137"/>
                <a:gd name="T8" fmla="*/ 4 w 341"/>
                <a:gd name="T9" fmla="*/ 0 h 137"/>
                <a:gd name="T10" fmla="*/ 8 w 341"/>
                <a:gd name="T11" fmla="*/ 2 h 137"/>
                <a:gd name="T12" fmla="*/ 13 w 341"/>
                <a:gd name="T13" fmla="*/ 3 h 137"/>
                <a:gd name="T14" fmla="*/ 17 w 341"/>
                <a:gd name="T15" fmla="*/ 4 h 137"/>
                <a:gd name="T16" fmla="*/ 21 w 341"/>
                <a:gd name="T17" fmla="*/ 5 h 137"/>
                <a:gd name="T18" fmla="*/ 25 w 341"/>
                <a:gd name="T19" fmla="*/ 7 h 137"/>
                <a:gd name="T20" fmla="*/ 29 w 341"/>
                <a:gd name="T21" fmla="*/ 8 h 137"/>
                <a:gd name="T22" fmla="*/ 33 w 341"/>
                <a:gd name="T23" fmla="*/ 10 h 137"/>
                <a:gd name="T24" fmla="*/ 38 w 341"/>
                <a:gd name="T25" fmla="*/ 12 h 137"/>
                <a:gd name="T26" fmla="*/ 38 w 341"/>
                <a:gd name="T27" fmla="*/ 15 h 137"/>
                <a:gd name="T28" fmla="*/ 35 w 341"/>
                <a:gd name="T29" fmla="*/ 15 h 137"/>
                <a:gd name="T30" fmla="*/ 30 w 341"/>
                <a:gd name="T31" fmla="*/ 14 h 137"/>
                <a:gd name="T32" fmla="*/ 24 w 341"/>
                <a:gd name="T33" fmla="*/ 12 h 137"/>
                <a:gd name="T34" fmla="*/ 17 w 341"/>
                <a:gd name="T35" fmla="*/ 9 h 137"/>
                <a:gd name="T36" fmla="*/ 10 w 341"/>
                <a:gd name="T37" fmla="*/ 6 h 137"/>
                <a:gd name="T38" fmla="*/ 4 w 341"/>
                <a:gd name="T39" fmla="*/ 4 h 137"/>
                <a:gd name="T40" fmla="*/ 0 w 341"/>
                <a:gd name="T41" fmla="*/ 3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1" h="137">
                  <a:moveTo>
                    <a:pt x="0" y="27"/>
                  </a:moveTo>
                  <a:lnTo>
                    <a:pt x="3" y="15"/>
                  </a:lnTo>
                  <a:lnTo>
                    <a:pt x="10" y="7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75" y="15"/>
                  </a:lnTo>
                  <a:lnTo>
                    <a:pt x="116" y="27"/>
                  </a:lnTo>
                  <a:lnTo>
                    <a:pt x="155" y="37"/>
                  </a:lnTo>
                  <a:lnTo>
                    <a:pt x="190" y="49"/>
                  </a:lnTo>
                  <a:lnTo>
                    <a:pt x="227" y="61"/>
                  </a:lnTo>
                  <a:lnTo>
                    <a:pt x="261" y="72"/>
                  </a:lnTo>
                  <a:lnTo>
                    <a:pt x="299" y="91"/>
                  </a:lnTo>
                  <a:lnTo>
                    <a:pt x="338" y="111"/>
                  </a:lnTo>
                  <a:lnTo>
                    <a:pt x="341" y="133"/>
                  </a:lnTo>
                  <a:lnTo>
                    <a:pt x="318" y="137"/>
                  </a:lnTo>
                  <a:lnTo>
                    <a:pt x="273" y="125"/>
                  </a:lnTo>
                  <a:lnTo>
                    <a:pt x="215" y="103"/>
                  </a:lnTo>
                  <a:lnTo>
                    <a:pt x="151" y="79"/>
                  </a:lnTo>
                  <a:lnTo>
                    <a:pt x="91" y="57"/>
                  </a:lnTo>
                  <a:lnTo>
                    <a:pt x="37" y="3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35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67"/>
            <p:cNvSpPr>
              <a:spLocks/>
            </p:cNvSpPr>
            <p:nvPr/>
          </p:nvSpPr>
          <p:spPr bwMode="auto">
            <a:xfrm rot="696599">
              <a:off x="3684" y="774"/>
              <a:ext cx="192" cy="176"/>
            </a:xfrm>
            <a:custGeom>
              <a:avLst/>
              <a:gdLst>
                <a:gd name="T0" fmla="*/ 0 w 577"/>
                <a:gd name="T1" fmla="*/ 47 h 528"/>
                <a:gd name="T2" fmla="*/ 4 w 577"/>
                <a:gd name="T3" fmla="*/ 40 h 528"/>
                <a:gd name="T4" fmla="*/ 8 w 577"/>
                <a:gd name="T5" fmla="*/ 33 h 528"/>
                <a:gd name="T6" fmla="*/ 11 w 577"/>
                <a:gd name="T7" fmla="*/ 27 h 528"/>
                <a:gd name="T8" fmla="*/ 16 w 577"/>
                <a:gd name="T9" fmla="*/ 21 h 528"/>
                <a:gd name="T10" fmla="*/ 20 w 577"/>
                <a:gd name="T11" fmla="*/ 16 h 528"/>
                <a:gd name="T12" fmla="*/ 24 w 577"/>
                <a:gd name="T13" fmla="*/ 11 h 528"/>
                <a:gd name="T14" fmla="*/ 29 w 577"/>
                <a:gd name="T15" fmla="*/ 5 h 528"/>
                <a:gd name="T16" fmla="*/ 34 w 577"/>
                <a:gd name="T17" fmla="*/ 0 h 528"/>
                <a:gd name="T18" fmla="*/ 32 w 577"/>
                <a:gd name="T19" fmla="*/ 5 h 528"/>
                <a:gd name="T20" fmla="*/ 29 w 577"/>
                <a:gd name="T21" fmla="*/ 9 h 528"/>
                <a:gd name="T22" fmla="*/ 27 w 577"/>
                <a:gd name="T23" fmla="*/ 14 h 528"/>
                <a:gd name="T24" fmla="*/ 24 w 577"/>
                <a:gd name="T25" fmla="*/ 19 h 528"/>
                <a:gd name="T26" fmla="*/ 23 w 577"/>
                <a:gd name="T27" fmla="*/ 24 h 528"/>
                <a:gd name="T28" fmla="*/ 21 w 577"/>
                <a:gd name="T29" fmla="*/ 29 h 528"/>
                <a:gd name="T30" fmla="*/ 22 w 577"/>
                <a:gd name="T31" fmla="*/ 34 h 528"/>
                <a:gd name="T32" fmla="*/ 23 w 577"/>
                <a:gd name="T33" fmla="*/ 39 h 528"/>
                <a:gd name="T34" fmla="*/ 25 w 577"/>
                <a:gd name="T35" fmla="*/ 42 h 528"/>
                <a:gd name="T36" fmla="*/ 27 w 577"/>
                <a:gd name="T37" fmla="*/ 44 h 528"/>
                <a:gd name="T38" fmla="*/ 30 w 577"/>
                <a:gd name="T39" fmla="*/ 46 h 528"/>
                <a:gd name="T40" fmla="*/ 34 w 577"/>
                <a:gd name="T41" fmla="*/ 48 h 528"/>
                <a:gd name="T42" fmla="*/ 40 w 577"/>
                <a:gd name="T43" fmla="*/ 48 h 528"/>
                <a:gd name="T44" fmla="*/ 46 w 577"/>
                <a:gd name="T45" fmla="*/ 48 h 528"/>
                <a:gd name="T46" fmla="*/ 54 w 577"/>
                <a:gd name="T47" fmla="*/ 47 h 528"/>
                <a:gd name="T48" fmla="*/ 64 w 577"/>
                <a:gd name="T49" fmla="*/ 45 h 528"/>
                <a:gd name="T50" fmla="*/ 59 w 577"/>
                <a:gd name="T51" fmla="*/ 47 h 528"/>
                <a:gd name="T52" fmla="*/ 53 w 577"/>
                <a:gd name="T53" fmla="*/ 49 h 528"/>
                <a:gd name="T54" fmla="*/ 48 w 577"/>
                <a:gd name="T55" fmla="*/ 51 h 528"/>
                <a:gd name="T56" fmla="*/ 41 w 577"/>
                <a:gd name="T57" fmla="*/ 53 h 528"/>
                <a:gd name="T58" fmla="*/ 34 w 577"/>
                <a:gd name="T59" fmla="*/ 55 h 528"/>
                <a:gd name="T60" fmla="*/ 27 w 577"/>
                <a:gd name="T61" fmla="*/ 56 h 528"/>
                <a:gd name="T62" fmla="*/ 19 w 577"/>
                <a:gd name="T63" fmla="*/ 58 h 528"/>
                <a:gd name="T64" fmla="*/ 11 w 577"/>
                <a:gd name="T65" fmla="*/ 59 h 528"/>
                <a:gd name="T66" fmla="*/ 7 w 577"/>
                <a:gd name="T67" fmla="*/ 58 h 528"/>
                <a:gd name="T68" fmla="*/ 4 w 577"/>
                <a:gd name="T69" fmla="*/ 55 h 528"/>
                <a:gd name="T70" fmla="*/ 2 w 577"/>
                <a:gd name="T71" fmla="*/ 51 h 528"/>
                <a:gd name="T72" fmla="*/ 0 w 577"/>
                <a:gd name="T73" fmla="*/ 47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7" h="528">
                  <a:moveTo>
                    <a:pt x="0" y="421"/>
                  </a:moveTo>
                  <a:lnTo>
                    <a:pt x="34" y="357"/>
                  </a:lnTo>
                  <a:lnTo>
                    <a:pt x="69" y="300"/>
                  </a:lnTo>
                  <a:lnTo>
                    <a:pt x="101" y="246"/>
                  </a:lnTo>
                  <a:lnTo>
                    <a:pt x="140" y="193"/>
                  </a:lnTo>
                  <a:lnTo>
                    <a:pt x="178" y="148"/>
                  </a:lnTo>
                  <a:lnTo>
                    <a:pt x="220" y="98"/>
                  </a:lnTo>
                  <a:lnTo>
                    <a:pt x="261" y="49"/>
                  </a:lnTo>
                  <a:lnTo>
                    <a:pt x="308" y="0"/>
                  </a:lnTo>
                  <a:lnTo>
                    <a:pt x="288" y="42"/>
                  </a:lnTo>
                  <a:lnTo>
                    <a:pt x="261" y="83"/>
                  </a:lnTo>
                  <a:lnTo>
                    <a:pt x="239" y="125"/>
                  </a:lnTo>
                  <a:lnTo>
                    <a:pt x="220" y="170"/>
                  </a:lnTo>
                  <a:lnTo>
                    <a:pt x="205" y="212"/>
                  </a:lnTo>
                  <a:lnTo>
                    <a:pt x="193" y="258"/>
                  </a:lnTo>
                  <a:lnTo>
                    <a:pt x="197" y="303"/>
                  </a:lnTo>
                  <a:lnTo>
                    <a:pt x="209" y="350"/>
                  </a:lnTo>
                  <a:lnTo>
                    <a:pt x="224" y="375"/>
                  </a:lnTo>
                  <a:lnTo>
                    <a:pt x="246" y="399"/>
                  </a:lnTo>
                  <a:lnTo>
                    <a:pt x="273" y="417"/>
                  </a:lnTo>
                  <a:lnTo>
                    <a:pt x="311" y="429"/>
                  </a:lnTo>
                  <a:lnTo>
                    <a:pt x="360" y="432"/>
                  </a:lnTo>
                  <a:lnTo>
                    <a:pt x="417" y="432"/>
                  </a:lnTo>
                  <a:lnTo>
                    <a:pt x="490" y="424"/>
                  </a:lnTo>
                  <a:lnTo>
                    <a:pt x="577" y="409"/>
                  </a:lnTo>
                  <a:lnTo>
                    <a:pt x="532" y="424"/>
                  </a:lnTo>
                  <a:lnTo>
                    <a:pt x="481" y="444"/>
                  </a:lnTo>
                  <a:lnTo>
                    <a:pt x="429" y="463"/>
                  </a:lnTo>
                  <a:lnTo>
                    <a:pt x="368" y="478"/>
                  </a:lnTo>
                  <a:lnTo>
                    <a:pt x="308" y="498"/>
                  </a:lnTo>
                  <a:lnTo>
                    <a:pt x="242" y="508"/>
                  </a:lnTo>
                  <a:lnTo>
                    <a:pt x="175" y="520"/>
                  </a:lnTo>
                  <a:lnTo>
                    <a:pt x="101" y="528"/>
                  </a:lnTo>
                  <a:lnTo>
                    <a:pt x="61" y="520"/>
                  </a:lnTo>
                  <a:lnTo>
                    <a:pt x="34" y="498"/>
                  </a:lnTo>
                  <a:lnTo>
                    <a:pt x="15" y="463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07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68"/>
            <p:cNvSpPr>
              <a:spLocks/>
            </p:cNvSpPr>
            <p:nvPr/>
          </p:nvSpPr>
          <p:spPr bwMode="auto">
            <a:xfrm rot="696599">
              <a:off x="3793" y="732"/>
              <a:ext cx="296" cy="134"/>
            </a:xfrm>
            <a:custGeom>
              <a:avLst/>
              <a:gdLst>
                <a:gd name="T0" fmla="*/ 60 w 888"/>
                <a:gd name="T1" fmla="*/ 0 h 402"/>
                <a:gd name="T2" fmla="*/ 66 w 888"/>
                <a:gd name="T3" fmla="*/ 0 h 402"/>
                <a:gd name="T4" fmla="*/ 71 w 888"/>
                <a:gd name="T5" fmla="*/ 1 h 402"/>
                <a:gd name="T6" fmla="*/ 76 w 888"/>
                <a:gd name="T7" fmla="*/ 2 h 402"/>
                <a:gd name="T8" fmla="*/ 81 w 888"/>
                <a:gd name="T9" fmla="*/ 3 h 402"/>
                <a:gd name="T10" fmla="*/ 85 w 888"/>
                <a:gd name="T11" fmla="*/ 5 h 402"/>
                <a:gd name="T12" fmla="*/ 89 w 888"/>
                <a:gd name="T13" fmla="*/ 8 h 402"/>
                <a:gd name="T14" fmla="*/ 93 w 888"/>
                <a:gd name="T15" fmla="*/ 12 h 402"/>
                <a:gd name="T16" fmla="*/ 98 w 888"/>
                <a:gd name="T17" fmla="*/ 16 h 402"/>
                <a:gd name="T18" fmla="*/ 99 w 888"/>
                <a:gd name="T19" fmla="*/ 21 h 402"/>
                <a:gd name="T20" fmla="*/ 99 w 888"/>
                <a:gd name="T21" fmla="*/ 25 h 402"/>
                <a:gd name="T22" fmla="*/ 98 w 888"/>
                <a:gd name="T23" fmla="*/ 29 h 402"/>
                <a:gd name="T24" fmla="*/ 95 w 888"/>
                <a:gd name="T25" fmla="*/ 32 h 402"/>
                <a:gd name="T26" fmla="*/ 91 w 888"/>
                <a:gd name="T27" fmla="*/ 35 h 402"/>
                <a:gd name="T28" fmla="*/ 87 w 888"/>
                <a:gd name="T29" fmla="*/ 38 h 402"/>
                <a:gd name="T30" fmla="*/ 81 w 888"/>
                <a:gd name="T31" fmla="*/ 42 h 402"/>
                <a:gd name="T32" fmla="*/ 76 w 888"/>
                <a:gd name="T33" fmla="*/ 45 h 402"/>
                <a:gd name="T34" fmla="*/ 78 w 888"/>
                <a:gd name="T35" fmla="*/ 44 h 402"/>
                <a:gd name="T36" fmla="*/ 81 w 888"/>
                <a:gd name="T37" fmla="*/ 41 h 402"/>
                <a:gd name="T38" fmla="*/ 83 w 888"/>
                <a:gd name="T39" fmla="*/ 39 h 402"/>
                <a:gd name="T40" fmla="*/ 85 w 888"/>
                <a:gd name="T41" fmla="*/ 36 h 402"/>
                <a:gd name="T42" fmla="*/ 87 w 888"/>
                <a:gd name="T43" fmla="*/ 33 h 402"/>
                <a:gd name="T44" fmla="*/ 89 w 888"/>
                <a:gd name="T45" fmla="*/ 30 h 402"/>
                <a:gd name="T46" fmla="*/ 89 w 888"/>
                <a:gd name="T47" fmla="*/ 28 h 402"/>
                <a:gd name="T48" fmla="*/ 90 w 888"/>
                <a:gd name="T49" fmla="*/ 25 h 402"/>
                <a:gd name="T50" fmla="*/ 89 w 888"/>
                <a:gd name="T51" fmla="*/ 22 h 402"/>
                <a:gd name="T52" fmla="*/ 87 w 888"/>
                <a:gd name="T53" fmla="*/ 19 h 402"/>
                <a:gd name="T54" fmla="*/ 84 w 888"/>
                <a:gd name="T55" fmla="*/ 17 h 402"/>
                <a:gd name="T56" fmla="*/ 81 w 888"/>
                <a:gd name="T57" fmla="*/ 14 h 402"/>
                <a:gd name="T58" fmla="*/ 77 w 888"/>
                <a:gd name="T59" fmla="*/ 12 h 402"/>
                <a:gd name="T60" fmla="*/ 73 w 888"/>
                <a:gd name="T61" fmla="*/ 10 h 402"/>
                <a:gd name="T62" fmla="*/ 68 w 888"/>
                <a:gd name="T63" fmla="*/ 8 h 402"/>
                <a:gd name="T64" fmla="*/ 63 w 888"/>
                <a:gd name="T65" fmla="*/ 7 h 402"/>
                <a:gd name="T66" fmla="*/ 58 w 888"/>
                <a:gd name="T67" fmla="*/ 6 h 402"/>
                <a:gd name="T68" fmla="*/ 53 w 888"/>
                <a:gd name="T69" fmla="*/ 5 h 402"/>
                <a:gd name="T70" fmla="*/ 47 w 888"/>
                <a:gd name="T71" fmla="*/ 5 h 402"/>
                <a:gd name="T72" fmla="*/ 41 w 888"/>
                <a:gd name="T73" fmla="*/ 6 h 402"/>
                <a:gd name="T74" fmla="*/ 36 w 888"/>
                <a:gd name="T75" fmla="*/ 7 h 402"/>
                <a:gd name="T76" fmla="*/ 30 w 888"/>
                <a:gd name="T77" fmla="*/ 9 h 402"/>
                <a:gd name="T78" fmla="*/ 24 w 888"/>
                <a:gd name="T79" fmla="*/ 11 h 402"/>
                <a:gd name="T80" fmla="*/ 19 w 888"/>
                <a:gd name="T81" fmla="*/ 15 h 402"/>
                <a:gd name="T82" fmla="*/ 0 w 888"/>
                <a:gd name="T83" fmla="*/ 28 h 402"/>
                <a:gd name="T84" fmla="*/ 5 w 888"/>
                <a:gd name="T85" fmla="*/ 21 h 402"/>
                <a:gd name="T86" fmla="*/ 12 w 888"/>
                <a:gd name="T87" fmla="*/ 15 h 402"/>
                <a:gd name="T88" fmla="*/ 19 w 888"/>
                <a:gd name="T89" fmla="*/ 10 h 402"/>
                <a:gd name="T90" fmla="*/ 27 w 888"/>
                <a:gd name="T91" fmla="*/ 6 h 402"/>
                <a:gd name="T92" fmla="*/ 35 w 888"/>
                <a:gd name="T93" fmla="*/ 3 h 402"/>
                <a:gd name="T94" fmla="*/ 43 w 888"/>
                <a:gd name="T95" fmla="*/ 1 h 402"/>
                <a:gd name="T96" fmla="*/ 52 w 888"/>
                <a:gd name="T97" fmla="*/ 0 h 402"/>
                <a:gd name="T98" fmla="*/ 60 w 888"/>
                <a:gd name="T99" fmla="*/ 0 h 4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88" h="402">
                  <a:moveTo>
                    <a:pt x="543" y="0"/>
                  </a:moveTo>
                  <a:lnTo>
                    <a:pt x="597" y="4"/>
                  </a:lnTo>
                  <a:lnTo>
                    <a:pt x="641" y="7"/>
                  </a:lnTo>
                  <a:lnTo>
                    <a:pt x="688" y="19"/>
                  </a:lnTo>
                  <a:lnTo>
                    <a:pt x="725" y="30"/>
                  </a:lnTo>
                  <a:lnTo>
                    <a:pt x="763" y="49"/>
                  </a:lnTo>
                  <a:lnTo>
                    <a:pt x="797" y="76"/>
                  </a:lnTo>
                  <a:lnTo>
                    <a:pt x="836" y="106"/>
                  </a:lnTo>
                  <a:lnTo>
                    <a:pt x="878" y="145"/>
                  </a:lnTo>
                  <a:lnTo>
                    <a:pt x="888" y="187"/>
                  </a:lnTo>
                  <a:lnTo>
                    <a:pt x="888" y="224"/>
                  </a:lnTo>
                  <a:lnTo>
                    <a:pt x="878" y="259"/>
                  </a:lnTo>
                  <a:lnTo>
                    <a:pt x="854" y="288"/>
                  </a:lnTo>
                  <a:lnTo>
                    <a:pt x="821" y="318"/>
                  </a:lnTo>
                  <a:lnTo>
                    <a:pt x="782" y="345"/>
                  </a:lnTo>
                  <a:lnTo>
                    <a:pt x="733" y="377"/>
                  </a:lnTo>
                  <a:lnTo>
                    <a:pt x="683" y="402"/>
                  </a:lnTo>
                  <a:lnTo>
                    <a:pt x="703" y="392"/>
                  </a:lnTo>
                  <a:lnTo>
                    <a:pt x="725" y="372"/>
                  </a:lnTo>
                  <a:lnTo>
                    <a:pt x="748" y="350"/>
                  </a:lnTo>
                  <a:lnTo>
                    <a:pt x="767" y="327"/>
                  </a:lnTo>
                  <a:lnTo>
                    <a:pt x="782" y="300"/>
                  </a:lnTo>
                  <a:lnTo>
                    <a:pt x="797" y="274"/>
                  </a:lnTo>
                  <a:lnTo>
                    <a:pt x="805" y="251"/>
                  </a:lnTo>
                  <a:lnTo>
                    <a:pt x="809" y="229"/>
                  </a:lnTo>
                  <a:lnTo>
                    <a:pt x="797" y="202"/>
                  </a:lnTo>
                  <a:lnTo>
                    <a:pt x="779" y="175"/>
                  </a:lnTo>
                  <a:lnTo>
                    <a:pt x="752" y="152"/>
                  </a:lnTo>
                  <a:lnTo>
                    <a:pt x="725" y="128"/>
                  </a:lnTo>
                  <a:lnTo>
                    <a:pt x="691" y="110"/>
                  </a:lnTo>
                  <a:lnTo>
                    <a:pt x="653" y="91"/>
                  </a:lnTo>
                  <a:lnTo>
                    <a:pt x="612" y="76"/>
                  </a:lnTo>
                  <a:lnTo>
                    <a:pt x="570" y="61"/>
                  </a:lnTo>
                  <a:lnTo>
                    <a:pt x="520" y="54"/>
                  </a:lnTo>
                  <a:lnTo>
                    <a:pt x="474" y="49"/>
                  </a:lnTo>
                  <a:lnTo>
                    <a:pt x="422" y="49"/>
                  </a:lnTo>
                  <a:lnTo>
                    <a:pt x="372" y="54"/>
                  </a:lnTo>
                  <a:lnTo>
                    <a:pt x="323" y="64"/>
                  </a:lnTo>
                  <a:lnTo>
                    <a:pt x="269" y="79"/>
                  </a:lnTo>
                  <a:lnTo>
                    <a:pt x="220" y="103"/>
                  </a:lnTo>
                  <a:lnTo>
                    <a:pt x="170" y="133"/>
                  </a:lnTo>
                  <a:lnTo>
                    <a:pt x="0" y="251"/>
                  </a:lnTo>
                  <a:lnTo>
                    <a:pt x="49" y="190"/>
                  </a:lnTo>
                  <a:lnTo>
                    <a:pt x="106" y="137"/>
                  </a:lnTo>
                  <a:lnTo>
                    <a:pt x="170" y="91"/>
                  </a:lnTo>
                  <a:lnTo>
                    <a:pt x="242" y="57"/>
                  </a:lnTo>
                  <a:lnTo>
                    <a:pt x="315" y="27"/>
                  </a:lnTo>
                  <a:lnTo>
                    <a:pt x="390" y="12"/>
                  </a:lnTo>
                  <a:lnTo>
                    <a:pt x="467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444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69"/>
            <p:cNvSpPr>
              <a:spLocks/>
            </p:cNvSpPr>
            <p:nvPr/>
          </p:nvSpPr>
          <p:spPr bwMode="auto">
            <a:xfrm rot="696599">
              <a:off x="4061" y="751"/>
              <a:ext cx="183" cy="143"/>
            </a:xfrm>
            <a:custGeom>
              <a:avLst/>
              <a:gdLst>
                <a:gd name="T0" fmla="*/ 46 w 550"/>
                <a:gd name="T1" fmla="*/ 32 h 429"/>
                <a:gd name="T2" fmla="*/ 46 w 550"/>
                <a:gd name="T3" fmla="*/ 30 h 429"/>
                <a:gd name="T4" fmla="*/ 42 w 550"/>
                <a:gd name="T5" fmla="*/ 26 h 429"/>
                <a:gd name="T6" fmla="*/ 37 w 550"/>
                <a:gd name="T7" fmla="*/ 21 h 429"/>
                <a:gd name="T8" fmla="*/ 30 w 550"/>
                <a:gd name="T9" fmla="*/ 15 h 429"/>
                <a:gd name="T10" fmla="*/ 21 w 550"/>
                <a:gd name="T11" fmla="*/ 10 h 429"/>
                <a:gd name="T12" fmla="*/ 13 w 550"/>
                <a:gd name="T13" fmla="*/ 5 h 429"/>
                <a:gd name="T14" fmla="*/ 6 w 550"/>
                <a:gd name="T15" fmla="*/ 2 h 429"/>
                <a:gd name="T16" fmla="*/ 0 w 550"/>
                <a:gd name="T17" fmla="*/ 0 h 429"/>
                <a:gd name="T18" fmla="*/ 4 w 550"/>
                <a:gd name="T19" fmla="*/ 1 h 429"/>
                <a:gd name="T20" fmla="*/ 11 w 550"/>
                <a:gd name="T21" fmla="*/ 3 h 429"/>
                <a:gd name="T22" fmla="*/ 21 w 550"/>
                <a:gd name="T23" fmla="*/ 7 h 429"/>
                <a:gd name="T24" fmla="*/ 31 w 550"/>
                <a:gd name="T25" fmla="*/ 12 h 429"/>
                <a:gd name="T26" fmla="*/ 42 w 550"/>
                <a:gd name="T27" fmla="*/ 18 h 429"/>
                <a:gd name="T28" fmla="*/ 51 w 550"/>
                <a:gd name="T29" fmla="*/ 23 h 429"/>
                <a:gd name="T30" fmla="*/ 58 w 550"/>
                <a:gd name="T31" fmla="*/ 28 h 429"/>
                <a:gd name="T32" fmla="*/ 61 w 550"/>
                <a:gd name="T33" fmla="*/ 32 h 429"/>
                <a:gd name="T34" fmla="*/ 61 w 550"/>
                <a:gd name="T35" fmla="*/ 34 h 429"/>
                <a:gd name="T36" fmla="*/ 59 w 550"/>
                <a:gd name="T37" fmla="*/ 36 h 429"/>
                <a:gd name="T38" fmla="*/ 57 w 550"/>
                <a:gd name="T39" fmla="*/ 38 h 429"/>
                <a:gd name="T40" fmla="*/ 53 w 550"/>
                <a:gd name="T41" fmla="*/ 41 h 429"/>
                <a:gd name="T42" fmla="*/ 49 w 550"/>
                <a:gd name="T43" fmla="*/ 42 h 429"/>
                <a:gd name="T44" fmla="*/ 44 w 550"/>
                <a:gd name="T45" fmla="*/ 44 h 429"/>
                <a:gd name="T46" fmla="*/ 39 w 550"/>
                <a:gd name="T47" fmla="*/ 46 h 429"/>
                <a:gd name="T48" fmla="*/ 33 w 550"/>
                <a:gd name="T49" fmla="*/ 48 h 429"/>
                <a:gd name="T50" fmla="*/ 34 w 550"/>
                <a:gd name="T51" fmla="*/ 46 h 429"/>
                <a:gd name="T52" fmla="*/ 36 w 550"/>
                <a:gd name="T53" fmla="*/ 45 h 429"/>
                <a:gd name="T54" fmla="*/ 38 w 550"/>
                <a:gd name="T55" fmla="*/ 43 h 429"/>
                <a:gd name="T56" fmla="*/ 40 w 550"/>
                <a:gd name="T57" fmla="*/ 41 h 429"/>
                <a:gd name="T58" fmla="*/ 42 w 550"/>
                <a:gd name="T59" fmla="*/ 39 h 429"/>
                <a:gd name="T60" fmla="*/ 45 w 550"/>
                <a:gd name="T61" fmla="*/ 37 h 429"/>
                <a:gd name="T62" fmla="*/ 46 w 550"/>
                <a:gd name="T63" fmla="*/ 35 h 429"/>
                <a:gd name="T64" fmla="*/ 46 w 550"/>
                <a:gd name="T65" fmla="*/ 32 h 4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50" h="429">
                  <a:moveTo>
                    <a:pt x="417" y="292"/>
                  </a:moveTo>
                  <a:lnTo>
                    <a:pt x="414" y="266"/>
                  </a:lnTo>
                  <a:lnTo>
                    <a:pt x="379" y="232"/>
                  </a:lnTo>
                  <a:lnTo>
                    <a:pt x="330" y="185"/>
                  </a:lnTo>
                  <a:lnTo>
                    <a:pt x="266" y="136"/>
                  </a:lnTo>
                  <a:lnTo>
                    <a:pt x="192" y="91"/>
                  </a:lnTo>
                  <a:lnTo>
                    <a:pt x="121" y="49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34" y="7"/>
                  </a:lnTo>
                  <a:lnTo>
                    <a:pt x="98" y="30"/>
                  </a:lnTo>
                  <a:lnTo>
                    <a:pt x="185" y="64"/>
                  </a:lnTo>
                  <a:lnTo>
                    <a:pt x="281" y="111"/>
                  </a:lnTo>
                  <a:lnTo>
                    <a:pt x="379" y="160"/>
                  </a:lnTo>
                  <a:lnTo>
                    <a:pt x="463" y="209"/>
                  </a:lnTo>
                  <a:lnTo>
                    <a:pt x="523" y="254"/>
                  </a:lnTo>
                  <a:lnTo>
                    <a:pt x="550" y="289"/>
                  </a:lnTo>
                  <a:lnTo>
                    <a:pt x="550" y="308"/>
                  </a:lnTo>
                  <a:lnTo>
                    <a:pt x="535" y="326"/>
                  </a:lnTo>
                  <a:lnTo>
                    <a:pt x="513" y="346"/>
                  </a:lnTo>
                  <a:lnTo>
                    <a:pt x="481" y="365"/>
                  </a:lnTo>
                  <a:lnTo>
                    <a:pt x="439" y="380"/>
                  </a:lnTo>
                  <a:lnTo>
                    <a:pt x="399" y="399"/>
                  </a:lnTo>
                  <a:lnTo>
                    <a:pt x="348" y="414"/>
                  </a:lnTo>
                  <a:lnTo>
                    <a:pt x="299" y="429"/>
                  </a:lnTo>
                  <a:lnTo>
                    <a:pt x="308" y="417"/>
                  </a:lnTo>
                  <a:lnTo>
                    <a:pt x="323" y="402"/>
                  </a:lnTo>
                  <a:lnTo>
                    <a:pt x="341" y="387"/>
                  </a:lnTo>
                  <a:lnTo>
                    <a:pt x="364" y="368"/>
                  </a:lnTo>
                  <a:lnTo>
                    <a:pt x="382" y="350"/>
                  </a:lnTo>
                  <a:lnTo>
                    <a:pt x="402" y="331"/>
                  </a:lnTo>
                  <a:lnTo>
                    <a:pt x="414" y="311"/>
                  </a:lnTo>
                  <a:lnTo>
                    <a:pt x="417" y="292"/>
                  </a:lnTo>
                  <a:close/>
                </a:path>
              </a:pathLst>
            </a:custGeom>
            <a:solidFill>
              <a:srgbClr val="5BB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70"/>
            <p:cNvSpPr>
              <a:spLocks noEditPoints="1"/>
            </p:cNvSpPr>
            <p:nvPr/>
          </p:nvSpPr>
          <p:spPr bwMode="auto">
            <a:xfrm rot="696599">
              <a:off x="3683" y="1237"/>
              <a:ext cx="765" cy="384"/>
            </a:xfrm>
            <a:custGeom>
              <a:avLst/>
              <a:gdLst>
                <a:gd name="T0" fmla="*/ 232 w 2294"/>
                <a:gd name="T1" fmla="*/ 0 h 1152"/>
                <a:gd name="T2" fmla="*/ 239 w 2294"/>
                <a:gd name="T3" fmla="*/ 1 h 1152"/>
                <a:gd name="T4" fmla="*/ 245 w 2294"/>
                <a:gd name="T5" fmla="*/ 4 h 1152"/>
                <a:gd name="T6" fmla="*/ 255 w 2294"/>
                <a:gd name="T7" fmla="*/ 61 h 1152"/>
                <a:gd name="T8" fmla="*/ 247 w 2294"/>
                <a:gd name="T9" fmla="*/ 104 h 1152"/>
                <a:gd name="T10" fmla="*/ 235 w 2294"/>
                <a:gd name="T11" fmla="*/ 118 h 1152"/>
                <a:gd name="T12" fmla="*/ 217 w 2294"/>
                <a:gd name="T13" fmla="*/ 126 h 1152"/>
                <a:gd name="T14" fmla="*/ 193 w 2294"/>
                <a:gd name="T15" fmla="*/ 128 h 1152"/>
                <a:gd name="T16" fmla="*/ 166 w 2294"/>
                <a:gd name="T17" fmla="*/ 126 h 1152"/>
                <a:gd name="T18" fmla="*/ 137 w 2294"/>
                <a:gd name="T19" fmla="*/ 122 h 1152"/>
                <a:gd name="T20" fmla="*/ 154 w 2294"/>
                <a:gd name="T21" fmla="*/ 90 h 1152"/>
                <a:gd name="T22" fmla="*/ 177 w 2294"/>
                <a:gd name="T23" fmla="*/ 91 h 1152"/>
                <a:gd name="T24" fmla="*/ 198 w 2294"/>
                <a:gd name="T25" fmla="*/ 90 h 1152"/>
                <a:gd name="T26" fmla="*/ 212 w 2294"/>
                <a:gd name="T27" fmla="*/ 85 h 1152"/>
                <a:gd name="T28" fmla="*/ 218 w 2294"/>
                <a:gd name="T29" fmla="*/ 75 h 1152"/>
                <a:gd name="T30" fmla="*/ 214 w 2294"/>
                <a:gd name="T31" fmla="*/ 60 h 1152"/>
                <a:gd name="T32" fmla="*/ 202 w 2294"/>
                <a:gd name="T33" fmla="*/ 50 h 1152"/>
                <a:gd name="T34" fmla="*/ 186 w 2294"/>
                <a:gd name="T35" fmla="*/ 46 h 1152"/>
                <a:gd name="T36" fmla="*/ 168 w 2294"/>
                <a:gd name="T37" fmla="*/ 46 h 1152"/>
                <a:gd name="T38" fmla="*/ 152 w 2294"/>
                <a:gd name="T39" fmla="*/ 47 h 1152"/>
                <a:gd name="T40" fmla="*/ 139 w 2294"/>
                <a:gd name="T41" fmla="*/ 46 h 1152"/>
                <a:gd name="T42" fmla="*/ 137 w 2294"/>
                <a:gd name="T43" fmla="*/ 46 h 1152"/>
                <a:gd name="T44" fmla="*/ 149 w 2294"/>
                <a:gd name="T45" fmla="*/ 14 h 1152"/>
                <a:gd name="T46" fmla="*/ 167 w 2294"/>
                <a:gd name="T47" fmla="*/ 14 h 1152"/>
                <a:gd name="T48" fmla="*/ 184 w 2294"/>
                <a:gd name="T49" fmla="*/ 14 h 1152"/>
                <a:gd name="T50" fmla="*/ 199 w 2294"/>
                <a:gd name="T51" fmla="*/ 14 h 1152"/>
                <a:gd name="T52" fmla="*/ 214 w 2294"/>
                <a:gd name="T53" fmla="*/ 13 h 1152"/>
                <a:gd name="T54" fmla="*/ 223 w 2294"/>
                <a:gd name="T55" fmla="*/ 9 h 1152"/>
                <a:gd name="T56" fmla="*/ 228 w 2294"/>
                <a:gd name="T57" fmla="*/ 1 h 1152"/>
                <a:gd name="T58" fmla="*/ 119 w 2294"/>
                <a:gd name="T59" fmla="*/ 117 h 1152"/>
                <a:gd name="T60" fmla="*/ 91 w 2294"/>
                <a:gd name="T61" fmla="*/ 110 h 1152"/>
                <a:gd name="T62" fmla="*/ 64 w 2294"/>
                <a:gd name="T63" fmla="*/ 102 h 1152"/>
                <a:gd name="T64" fmla="*/ 41 w 2294"/>
                <a:gd name="T65" fmla="*/ 95 h 1152"/>
                <a:gd name="T66" fmla="*/ 21 w 2294"/>
                <a:gd name="T67" fmla="*/ 87 h 1152"/>
                <a:gd name="T68" fmla="*/ 5 w 2294"/>
                <a:gd name="T69" fmla="*/ 79 h 1152"/>
                <a:gd name="T70" fmla="*/ 2 w 2294"/>
                <a:gd name="T71" fmla="*/ 56 h 1152"/>
                <a:gd name="T72" fmla="*/ 2 w 2294"/>
                <a:gd name="T73" fmla="*/ 27 h 1152"/>
                <a:gd name="T74" fmla="*/ 17 w 2294"/>
                <a:gd name="T75" fmla="*/ 19 h 1152"/>
                <a:gd name="T76" fmla="*/ 42 w 2294"/>
                <a:gd name="T77" fmla="*/ 17 h 1152"/>
                <a:gd name="T78" fmla="*/ 68 w 2294"/>
                <a:gd name="T79" fmla="*/ 16 h 1152"/>
                <a:gd name="T80" fmla="*/ 95 w 2294"/>
                <a:gd name="T81" fmla="*/ 15 h 1152"/>
                <a:gd name="T82" fmla="*/ 120 w 2294"/>
                <a:gd name="T83" fmla="*/ 14 h 1152"/>
                <a:gd name="T84" fmla="*/ 137 w 2294"/>
                <a:gd name="T85" fmla="*/ 46 h 1152"/>
                <a:gd name="T86" fmla="*/ 121 w 2294"/>
                <a:gd name="T87" fmla="*/ 42 h 1152"/>
                <a:gd name="T88" fmla="*/ 105 w 2294"/>
                <a:gd name="T89" fmla="*/ 40 h 1152"/>
                <a:gd name="T90" fmla="*/ 92 w 2294"/>
                <a:gd name="T91" fmla="*/ 39 h 1152"/>
                <a:gd name="T92" fmla="*/ 80 w 2294"/>
                <a:gd name="T93" fmla="*/ 40 h 1152"/>
                <a:gd name="T94" fmla="*/ 70 w 2294"/>
                <a:gd name="T95" fmla="*/ 43 h 1152"/>
                <a:gd name="T96" fmla="*/ 62 w 2294"/>
                <a:gd name="T97" fmla="*/ 49 h 1152"/>
                <a:gd name="T98" fmla="*/ 57 w 2294"/>
                <a:gd name="T99" fmla="*/ 54 h 1152"/>
                <a:gd name="T100" fmla="*/ 58 w 2294"/>
                <a:gd name="T101" fmla="*/ 61 h 1152"/>
                <a:gd name="T102" fmla="*/ 64 w 2294"/>
                <a:gd name="T103" fmla="*/ 70 h 1152"/>
                <a:gd name="T104" fmla="*/ 73 w 2294"/>
                <a:gd name="T105" fmla="*/ 73 h 1152"/>
                <a:gd name="T106" fmla="*/ 85 w 2294"/>
                <a:gd name="T107" fmla="*/ 77 h 1152"/>
                <a:gd name="T108" fmla="*/ 105 w 2294"/>
                <a:gd name="T109" fmla="*/ 81 h 1152"/>
                <a:gd name="T110" fmla="*/ 129 w 2294"/>
                <a:gd name="T111" fmla="*/ 86 h 11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94" h="1152">
                  <a:moveTo>
                    <a:pt x="2050" y="12"/>
                  </a:moveTo>
                  <a:lnTo>
                    <a:pt x="2070" y="5"/>
                  </a:lnTo>
                  <a:lnTo>
                    <a:pt x="2089" y="0"/>
                  </a:lnTo>
                  <a:lnTo>
                    <a:pt x="2109" y="5"/>
                  </a:lnTo>
                  <a:lnTo>
                    <a:pt x="2126" y="8"/>
                  </a:lnTo>
                  <a:lnTo>
                    <a:pt x="2146" y="12"/>
                  </a:lnTo>
                  <a:lnTo>
                    <a:pt x="2168" y="20"/>
                  </a:lnTo>
                  <a:lnTo>
                    <a:pt x="2183" y="32"/>
                  </a:lnTo>
                  <a:lnTo>
                    <a:pt x="2203" y="39"/>
                  </a:lnTo>
                  <a:lnTo>
                    <a:pt x="2252" y="210"/>
                  </a:lnTo>
                  <a:lnTo>
                    <a:pt x="2279" y="380"/>
                  </a:lnTo>
                  <a:lnTo>
                    <a:pt x="2290" y="552"/>
                  </a:lnTo>
                  <a:lnTo>
                    <a:pt x="2294" y="718"/>
                  </a:lnTo>
                  <a:lnTo>
                    <a:pt x="2249" y="886"/>
                  </a:lnTo>
                  <a:lnTo>
                    <a:pt x="2225" y="940"/>
                  </a:lnTo>
                  <a:lnTo>
                    <a:pt x="2195" y="984"/>
                  </a:lnTo>
                  <a:lnTo>
                    <a:pt x="2161" y="1026"/>
                  </a:lnTo>
                  <a:lnTo>
                    <a:pt x="2116" y="1061"/>
                  </a:lnTo>
                  <a:lnTo>
                    <a:pt x="2067" y="1088"/>
                  </a:lnTo>
                  <a:lnTo>
                    <a:pt x="2008" y="1110"/>
                  </a:lnTo>
                  <a:lnTo>
                    <a:pt x="1949" y="1130"/>
                  </a:lnTo>
                  <a:lnTo>
                    <a:pt x="1884" y="1140"/>
                  </a:lnTo>
                  <a:lnTo>
                    <a:pt x="1811" y="1147"/>
                  </a:lnTo>
                  <a:lnTo>
                    <a:pt x="1736" y="1152"/>
                  </a:lnTo>
                  <a:lnTo>
                    <a:pt x="1660" y="1147"/>
                  </a:lnTo>
                  <a:lnTo>
                    <a:pt x="1579" y="1144"/>
                  </a:lnTo>
                  <a:lnTo>
                    <a:pt x="1497" y="1137"/>
                  </a:lnTo>
                  <a:lnTo>
                    <a:pt x="1409" y="1125"/>
                  </a:lnTo>
                  <a:lnTo>
                    <a:pt x="1322" y="1110"/>
                  </a:lnTo>
                  <a:lnTo>
                    <a:pt x="1234" y="1095"/>
                  </a:lnTo>
                  <a:lnTo>
                    <a:pt x="1234" y="784"/>
                  </a:lnTo>
                  <a:lnTo>
                    <a:pt x="1310" y="794"/>
                  </a:lnTo>
                  <a:lnTo>
                    <a:pt x="1382" y="806"/>
                  </a:lnTo>
                  <a:lnTo>
                    <a:pt x="1455" y="814"/>
                  </a:lnTo>
                  <a:lnTo>
                    <a:pt x="1527" y="817"/>
                  </a:lnTo>
                  <a:lnTo>
                    <a:pt x="1596" y="821"/>
                  </a:lnTo>
                  <a:lnTo>
                    <a:pt x="1660" y="821"/>
                  </a:lnTo>
                  <a:lnTo>
                    <a:pt x="1720" y="817"/>
                  </a:lnTo>
                  <a:lnTo>
                    <a:pt x="1778" y="809"/>
                  </a:lnTo>
                  <a:lnTo>
                    <a:pt x="1827" y="802"/>
                  </a:lnTo>
                  <a:lnTo>
                    <a:pt x="1872" y="787"/>
                  </a:lnTo>
                  <a:lnTo>
                    <a:pt x="1907" y="768"/>
                  </a:lnTo>
                  <a:lnTo>
                    <a:pt x="1937" y="742"/>
                  </a:lnTo>
                  <a:lnTo>
                    <a:pt x="1956" y="715"/>
                  </a:lnTo>
                  <a:lnTo>
                    <a:pt x="1963" y="676"/>
                  </a:lnTo>
                  <a:lnTo>
                    <a:pt x="1959" y="636"/>
                  </a:lnTo>
                  <a:lnTo>
                    <a:pt x="1949" y="590"/>
                  </a:lnTo>
                  <a:lnTo>
                    <a:pt x="1926" y="540"/>
                  </a:lnTo>
                  <a:lnTo>
                    <a:pt x="1892" y="503"/>
                  </a:lnTo>
                  <a:lnTo>
                    <a:pt x="1857" y="471"/>
                  </a:lnTo>
                  <a:lnTo>
                    <a:pt x="1815" y="449"/>
                  </a:lnTo>
                  <a:lnTo>
                    <a:pt x="1769" y="430"/>
                  </a:lnTo>
                  <a:lnTo>
                    <a:pt x="1720" y="419"/>
                  </a:lnTo>
                  <a:lnTo>
                    <a:pt x="1670" y="415"/>
                  </a:lnTo>
                  <a:lnTo>
                    <a:pt x="1618" y="412"/>
                  </a:lnTo>
                  <a:lnTo>
                    <a:pt x="1564" y="412"/>
                  </a:lnTo>
                  <a:lnTo>
                    <a:pt x="1512" y="415"/>
                  </a:lnTo>
                  <a:lnTo>
                    <a:pt x="1458" y="415"/>
                  </a:lnTo>
                  <a:lnTo>
                    <a:pt x="1409" y="419"/>
                  </a:lnTo>
                  <a:lnTo>
                    <a:pt x="1364" y="422"/>
                  </a:lnTo>
                  <a:lnTo>
                    <a:pt x="1317" y="422"/>
                  </a:lnTo>
                  <a:lnTo>
                    <a:pt x="1280" y="422"/>
                  </a:lnTo>
                  <a:lnTo>
                    <a:pt x="1246" y="415"/>
                  </a:lnTo>
                  <a:lnTo>
                    <a:pt x="1241" y="415"/>
                  </a:lnTo>
                  <a:lnTo>
                    <a:pt x="1238" y="415"/>
                  </a:lnTo>
                  <a:lnTo>
                    <a:pt x="1234" y="415"/>
                  </a:lnTo>
                  <a:lnTo>
                    <a:pt x="1234" y="130"/>
                  </a:lnTo>
                  <a:lnTo>
                    <a:pt x="1287" y="130"/>
                  </a:lnTo>
                  <a:lnTo>
                    <a:pt x="1344" y="130"/>
                  </a:lnTo>
                  <a:lnTo>
                    <a:pt x="1398" y="130"/>
                  </a:lnTo>
                  <a:lnTo>
                    <a:pt x="1447" y="130"/>
                  </a:lnTo>
                  <a:lnTo>
                    <a:pt x="1500" y="130"/>
                  </a:lnTo>
                  <a:lnTo>
                    <a:pt x="1554" y="130"/>
                  </a:lnTo>
                  <a:lnTo>
                    <a:pt x="1603" y="130"/>
                  </a:lnTo>
                  <a:lnTo>
                    <a:pt x="1652" y="126"/>
                  </a:lnTo>
                  <a:lnTo>
                    <a:pt x="1697" y="126"/>
                  </a:lnTo>
                  <a:lnTo>
                    <a:pt x="1747" y="126"/>
                  </a:lnTo>
                  <a:lnTo>
                    <a:pt x="1793" y="123"/>
                  </a:lnTo>
                  <a:lnTo>
                    <a:pt x="1835" y="123"/>
                  </a:lnTo>
                  <a:lnTo>
                    <a:pt x="1880" y="118"/>
                  </a:lnTo>
                  <a:lnTo>
                    <a:pt x="1922" y="118"/>
                  </a:lnTo>
                  <a:lnTo>
                    <a:pt x="1963" y="115"/>
                  </a:lnTo>
                  <a:lnTo>
                    <a:pt x="2001" y="111"/>
                  </a:lnTo>
                  <a:lnTo>
                    <a:pt x="2008" y="84"/>
                  </a:lnTo>
                  <a:lnTo>
                    <a:pt x="2017" y="54"/>
                  </a:lnTo>
                  <a:lnTo>
                    <a:pt x="2028" y="27"/>
                  </a:lnTo>
                  <a:lnTo>
                    <a:pt x="2050" y="12"/>
                  </a:lnTo>
                  <a:close/>
                  <a:moveTo>
                    <a:pt x="1234" y="1095"/>
                  </a:moveTo>
                  <a:lnTo>
                    <a:pt x="1150" y="1076"/>
                  </a:lnTo>
                  <a:lnTo>
                    <a:pt x="1068" y="1056"/>
                  </a:lnTo>
                  <a:lnTo>
                    <a:pt x="984" y="1038"/>
                  </a:lnTo>
                  <a:lnTo>
                    <a:pt x="900" y="1016"/>
                  </a:lnTo>
                  <a:lnTo>
                    <a:pt x="816" y="992"/>
                  </a:lnTo>
                  <a:lnTo>
                    <a:pt x="737" y="969"/>
                  </a:lnTo>
                  <a:lnTo>
                    <a:pt x="656" y="947"/>
                  </a:lnTo>
                  <a:lnTo>
                    <a:pt x="580" y="920"/>
                  </a:lnTo>
                  <a:lnTo>
                    <a:pt x="505" y="898"/>
                  </a:lnTo>
                  <a:lnTo>
                    <a:pt x="436" y="875"/>
                  </a:lnTo>
                  <a:lnTo>
                    <a:pt x="368" y="851"/>
                  </a:lnTo>
                  <a:lnTo>
                    <a:pt x="299" y="829"/>
                  </a:lnTo>
                  <a:lnTo>
                    <a:pt x="239" y="806"/>
                  </a:lnTo>
                  <a:lnTo>
                    <a:pt x="185" y="787"/>
                  </a:lnTo>
                  <a:lnTo>
                    <a:pt x="133" y="768"/>
                  </a:lnTo>
                  <a:lnTo>
                    <a:pt x="87" y="750"/>
                  </a:lnTo>
                  <a:lnTo>
                    <a:pt x="45" y="715"/>
                  </a:lnTo>
                  <a:lnTo>
                    <a:pt x="22" y="658"/>
                  </a:lnTo>
                  <a:lnTo>
                    <a:pt x="15" y="587"/>
                  </a:lnTo>
                  <a:lnTo>
                    <a:pt x="15" y="503"/>
                  </a:lnTo>
                  <a:lnTo>
                    <a:pt x="18" y="412"/>
                  </a:lnTo>
                  <a:lnTo>
                    <a:pt x="18" y="328"/>
                  </a:lnTo>
                  <a:lnTo>
                    <a:pt x="15" y="247"/>
                  </a:lnTo>
                  <a:lnTo>
                    <a:pt x="0" y="187"/>
                  </a:lnTo>
                  <a:lnTo>
                    <a:pt x="76" y="180"/>
                  </a:lnTo>
                  <a:lnTo>
                    <a:pt x="151" y="168"/>
                  </a:lnTo>
                  <a:lnTo>
                    <a:pt x="227" y="165"/>
                  </a:lnTo>
                  <a:lnTo>
                    <a:pt x="303" y="157"/>
                  </a:lnTo>
                  <a:lnTo>
                    <a:pt x="380" y="153"/>
                  </a:lnTo>
                  <a:lnTo>
                    <a:pt x="459" y="145"/>
                  </a:lnTo>
                  <a:lnTo>
                    <a:pt x="535" y="141"/>
                  </a:lnTo>
                  <a:lnTo>
                    <a:pt x="614" y="141"/>
                  </a:lnTo>
                  <a:lnTo>
                    <a:pt x="695" y="138"/>
                  </a:lnTo>
                  <a:lnTo>
                    <a:pt x="770" y="133"/>
                  </a:lnTo>
                  <a:lnTo>
                    <a:pt x="851" y="133"/>
                  </a:lnTo>
                  <a:lnTo>
                    <a:pt x="930" y="133"/>
                  </a:lnTo>
                  <a:lnTo>
                    <a:pt x="1006" y="133"/>
                  </a:lnTo>
                  <a:lnTo>
                    <a:pt x="1083" y="130"/>
                  </a:lnTo>
                  <a:lnTo>
                    <a:pt x="1159" y="130"/>
                  </a:lnTo>
                  <a:lnTo>
                    <a:pt x="1234" y="130"/>
                  </a:lnTo>
                  <a:lnTo>
                    <a:pt x="1234" y="415"/>
                  </a:lnTo>
                  <a:lnTo>
                    <a:pt x="1184" y="404"/>
                  </a:lnTo>
                  <a:lnTo>
                    <a:pt x="1135" y="392"/>
                  </a:lnTo>
                  <a:lnTo>
                    <a:pt x="1086" y="380"/>
                  </a:lnTo>
                  <a:lnTo>
                    <a:pt x="1036" y="373"/>
                  </a:lnTo>
                  <a:lnTo>
                    <a:pt x="991" y="365"/>
                  </a:lnTo>
                  <a:lnTo>
                    <a:pt x="949" y="362"/>
                  </a:lnTo>
                  <a:lnTo>
                    <a:pt x="903" y="358"/>
                  </a:lnTo>
                  <a:lnTo>
                    <a:pt x="861" y="355"/>
                  </a:lnTo>
                  <a:lnTo>
                    <a:pt x="824" y="355"/>
                  </a:lnTo>
                  <a:lnTo>
                    <a:pt x="786" y="355"/>
                  </a:lnTo>
                  <a:lnTo>
                    <a:pt x="752" y="358"/>
                  </a:lnTo>
                  <a:lnTo>
                    <a:pt x="718" y="362"/>
                  </a:lnTo>
                  <a:lnTo>
                    <a:pt x="683" y="370"/>
                  </a:lnTo>
                  <a:lnTo>
                    <a:pt x="656" y="377"/>
                  </a:lnTo>
                  <a:lnTo>
                    <a:pt x="629" y="388"/>
                  </a:lnTo>
                  <a:lnTo>
                    <a:pt x="604" y="400"/>
                  </a:lnTo>
                  <a:lnTo>
                    <a:pt x="580" y="419"/>
                  </a:lnTo>
                  <a:lnTo>
                    <a:pt x="562" y="437"/>
                  </a:lnTo>
                  <a:lnTo>
                    <a:pt x="543" y="453"/>
                  </a:lnTo>
                  <a:lnTo>
                    <a:pt x="528" y="468"/>
                  </a:lnTo>
                  <a:lnTo>
                    <a:pt x="516" y="486"/>
                  </a:lnTo>
                  <a:lnTo>
                    <a:pt x="513" y="503"/>
                  </a:lnTo>
                  <a:lnTo>
                    <a:pt x="513" y="525"/>
                  </a:lnTo>
                  <a:lnTo>
                    <a:pt x="523" y="552"/>
                  </a:lnTo>
                  <a:lnTo>
                    <a:pt x="538" y="587"/>
                  </a:lnTo>
                  <a:lnTo>
                    <a:pt x="558" y="609"/>
                  </a:lnTo>
                  <a:lnTo>
                    <a:pt x="580" y="627"/>
                  </a:lnTo>
                  <a:lnTo>
                    <a:pt x="604" y="643"/>
                  </a:lnTo>
                  <a:lnTo>
                    <a:pt x="629" y="654"/>
                  </a:lnTo>
                  <a:lnTo>
                    <a:pt x="656" y="661"/>
                  </a:lnTo>
                  <a:lnTo>
                    <a:pt x="688" y="673"/>
                  </a:lnTo>
                  <a:lnTo>
                    <a:pt x="721" y="681"/>
                  </a:lnTo>
                  <a:lnTo>
                    <a:pt x="767" y="693"/>
                  </a:lnTo>
                  <a:lnTo>
                    <a:pt x="819" y="703"/>
                  </a:lnTo>
                  <a:lnTo>
                    <a:pt x="881" y="718"/>
                  </a:lnTo>
                  <a:lnTo>
                    <a:pt x="945" y="730"/>
                  </a:lnTo>
                  <a:lnTo>
                    <a:pt x="1014" y="745"/>
                  </a:lnTo>
                  <a:lnTo>
                    <a:pt x="1086" y="760"/>
                  </a:lnTo>
                  <a:lnTo>
                    <a:pt x="1162" y="772"/>
                  </a:lnTo>
                  <a:lnTo>
                    <a:pt x="1234" y="784"/>
                  </a:lnTo>
                  <a:lnTo>
                    <a:pt x="1234" y="109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71"/>
            <p:cNvSpPr>
              <a:spLocks noEditPoints="1"/>
            </p:cNvSpPr>
            <p:nvPr/>
          </p:nvSpPr>
          <p:spPr bwMode="auto">
            <a:xfrm rot="696599">
              <a:off x="3696" y="1244"/>
              <a:ext cx="748" cy="372"/>
            </a:xfrm>
            <a:custGeom>
              <a:avLst/>
              <a:gdLst>
                <a:gd name="T0" fmla="*/ 228 w 2245"/>
                <a:gd name="T1" fmla="*/ 0 h 1116"/>
                <a:gd name="T2" fmla="*/ 233 w 2245"/>
                <a:gd name="T3" fmla="*/ 1 h 1116"/>
                <a:gd name="T4" fmla="*/ 238 w 2245"/>
                <a:gd name="T5" fmla="*/ 3 h 1116"/>
                <a:gd name="T6" fmla="*/ 249 w 2245"/>
                <a:gd name="T7" fmla="*/ 59 h 1116"/>
                <a:gd name="T8" fmla="*/ 247 w 2245"/>
                <a:gd name="T9" fmla="*/ 87 h 1116"/>
                <a:gd name="T10" fmla="*/ 241 w 2245"/>
                <a:gd name="T11" fmla="*/ 102 h 1116"/>
                <a:gd name="T12" fmla="*/ 230 w 2245"/>
                <a:gd name="T13" fmla="*/ 114 h 1116"/>
                <a:gd name="T14" fmla="*/ 211 w 2245"/>
                <a:gd name="T15" fmla="*/ 121 h 1116"/>
                <a:gd name="T16" fmla="*/ 189 w 2245"/>
                <a:gd name="T17" fmla="*/ 124 h 1116"/>
                <a:gd name="T18" fmla="*/ 162 w 2245"/>
                <a:gd name="T19" fmla="*/ 123 h 1116"/>
                <a:gd name="T20" fmla="*/ 134 w 2245"/>
                <a:gd name="T21" fmla="*/ 118 h 1116"/>
                <a:gd name="T22" fmla="*/ 151 w 2245"/>
                <a:gd name="T23" fmla="*/ 90 h 1116"/>
                <a:gd name="T24" fmla="*/ 176 w 2245"/>
                <a:gd name="T25" fmla="*/ 92 h 1116"/>
                <a:gd name="T26" fmla="*/ 196 w 2245"/>
                <a:gd name="T27" fmla="*/ 90 h 1116"/>
                <a:gd name="T28" fmla="*/ 211 w 2245"/>
                <a:gd name="T29" fmla="*/ 84 h 1116"/>
                <a:gd name="T30" fmla="*/ 217 w 2245"/>
                <a:gd name="T31" fmla="*/ 73 h 1116"/>
                <a:gd name="T32" fmla="*/ 213 w 2245"/>
                <a:gd name="T33" fmla="*/ 57 h 1116"/>
                <a:gd name="T34" fmla="*/ 200 w 2245"/>
                <a:gd name="T35" fmla="*/ 46 h 1116"/>
                <a:gd name="T36" fmla="*/ 183 w 2245"/>
                <a:gd name="T37" fmla="*/ 42 h 1116"/>
                <a:gd name="T38" fmla="*/ 165 w 2245"/>
                <a:gd name="T39" fmla="*/ 42 h 1116"/>
                <a:gd name="T40" fmla="*/ 147 w 2245"/>
                <a:gd name="T41" fmla="*/ 43 h 1116"/>
                <a:gd name="T42" fmla="*/ 134 w 2245"/>
                <a:gd name="T43" fmla="*/ 43 h 1116"/>
                <a:gd name="T44" fmla="*/ 140 w 2245"/>
                <a:gd name="T45" fmla="*/ 14 h 1116"/>
                <a:gd name="T46" fmla="*/ 157 w 2245"/>
                <a:gd name="T47" fmla="*/ 14 h 1116"/>
                <a:gd name="T48" fmla="*/ 174 w 2245"/>
                <a:gd name="T49" fmla="*/ 14 h 1116"/>
                <a:gd name="T50" fmla="*/ 190 w 2245"/>
                <a:gd name="T51" fmla="*/ 14 h 1116"/>
                <a:gd name="T52" fmla="*/ 205 w 2245"/>
                <a:gd name="T53" fmla="*/ 13 h 1116"/>
                <a:gd name="T54" fmla="*/ 218 w 2245"/>
                <a:gd name="T55" fmla="*/ 13 h 1116"/>
                <a:gd name="T56" fmla="*/ 222 w 2245"/>
                <a:gd name="T57" fmla="*/ 3 h 1116"/>
                <a:gd name="T58" fmla="*/ 125 w 2245"/>
                <a:gd name="T59" fmla="*/ 116 h 1116"/>
                <a:gd name="T60" fmla="*/ 97 w 2245"/>
                <a:gd name="T61" fmla="*/ 110 h 1116"/>
                <a:gd name="T62" fmla="*/ 70 w 2245"/>
                <a:gd name="T63" fmla="*/ 103 h 1116"/>
                <a:gd name="T64" fmla="*/ 46 w 2245"/>
                <a:gd name="T65" fmla="*/ 94 h 1116"/>
                <a:gd name="T66" fmla="*/ 25 w 2245"/>
                <a:gd name="T67" fmla="*/ 87 h 1116"/>
                <a:gd name="T68" fmla="*/ 8 w 2245"/>
                <a:gd name="T69" fmla="*/ 81 h 1116"/>
                <a:gd name="T70" fmla="*/ 1 w 2245"/>
                <a:gd name="T71" fmla="*/ 64 h 1116"/>
                <a:gd name="T72" fmla="*/ 2 w 2245"/>
                <a:gd name="T73" fmla="*/ 35 h 1116"/>
                <a:gd name="T74" fmla="*/ 8 w 2245"/>
                <a:gd name="T75" fmla="*/ 19 h 1116"/>
                <a:gd name="T76" fmla="*/ 33 w 2245"/>
                <a:gd name="T77" fmla="*/ 17 h 1116"/>
                <a:gd name="T78" fmla="*/ 58 w 2245"/>
                <a:gd name="T79" fmla="*/ 16 h 1116"/>
                <a:gd name="T80" fmla="*/ 84 w 2245"/>
                <a:gd name="T81" fmla="*/ 15 h 1116"/>
                <a:gd name="T82" fmla="*/ 109 w 2245"/>
                <a:gd name="T83" fmla="*/ 14 h 1116"/>
                <a:gd name="T84" fmla="*/ 134 w 2245"/>
                <a:gd name="T85" fmla="*/ 14 h 1116"/>
                <a:gd name="T86" fmla="*/ 123 w 2245"/>
                <a:gd name="T87" fmla="*/ 40 h 1116"/>
                <a:gd name="T88" fmla="*/ 106 w 2245"/>
                <a:gd name="T89" fmla="*/ 38 h 1116"/>
                <a:gd name="T90" fmla="*/ 92 w 2245"/>
                <a:gd name="T91" fmla="*/ 36 h 1116"/>
                <a:gd name="T92" fmla="*/ 78 w 2245"/>
                <a:gd name="T93" fmla="*/ 36 h 1116"/>
                <a:gd name="T94" fmla="*/ 66 w 2245"/>
                <a:gd name="T95" fmla="*/ 39 h 1116"/>
                <a:gd name="T96" fmla="*/ 55 w 2245"/>
                <a:gd name="T97" fmla="*/ 46 h 1116"/>
                <a:gd name="T98" fmla="*/ 53 w 2245"/>
                <a:gd name="T99" fmla="*/ 61 h 1116"/>
                <a:gd name="T100" fmla="*/ 60 w 2245"/>
                <a:gd name="T101" fmla="*/ 69 h 1116"/>
                <a:gd name="T102" fmla="*/ 68 w 2245"/>
                <a:gd name="T103" fmla="*/ 73 h 1116"/>
                <a:gd name="T104" fmla="*/ 80 w 2245"/>
                <a:gd name="T105" fmla="*/ 77 h 1116"/>
                <a:gd name="T106" fmla="*/ 101 w 2245"/>
                <a:gd name="T107" fmla="*/ 82 h 1116"/>
                <a:gd name="T108" fmla="*/ 125 w 2245"/>
                <a:gd name="T109" fmla="*/ 87 h 11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45" h="1116">
                  <a:moveTo>
                    <a:pt x="2013" y="10"/>
                  </a:moveTo>
                  <a:lnTo>
                    <a:pt x="2033" y="3"/>
                  </a:lnTo>
                  <a:lnTo>
                    <a:pt x="2052" y="0"/>
                  </a:lnTo>
                  <a:lnTo>
                    <a:pt x="2067" y="0"/>
                  </a:lnTo>
                  <a:lnTo>
                    <a:pt x="2087" y="3"/>
                  </a:lnTo>
                  <a:lnTo>
                    <a:pt x="2101" y="7"/>
                  </a:lnTo>
                  <a:lnTo>
                    <a:pt x="2116" y="15"/>
                  </a:lnTo>
                  <a:lnTo>
                    <a:pt x="2131" y="22"/>
                  </a:lnTo>
                  <a:lnTo>
                    <a:pt x="2146" y="30"/>
                  </a:lnTo>
                  <a:lnTo>
                    <a:pt x="2196" y="197"/>
                  </a:lnTo>
                  <a:lnTo>
                    <a:pt x="2227" y="363"/>
                  </a:lnTo>
                  <a:lnTo>
                    <a:pt x="2238" y="535"/>
                  </a:lnTo>
                  <a:lnTo>
                    <a:pt x="2245" y="701"/>
                  </a:lnTo>
                  <a:lnTo>
                    <a:pt x="2235" y="740"/>
                  </a:lnTo>
                  <a:lnTo>
                    <a:pt x="2223" y="782"/>
                  </a:lnTo>
                  <a:lnTo>
                    <a:pt x="2208" y="819"/>
                  </a:lnTo>
                  <a:lnTo>
                    <a:pt x="2196" y="861"/>
                  </a:lnTo>
                  <a:lnTo>
                    <a:pt x="2173" y="915"/>
                  </a:lnTo>
                  <a:lnTo>
                    <a:pt x="2146" y="957"/>
                  </a:lnTo>
                  <a:lnTo>
                    <a:pt x="2109" y="999"/>
                  </a:lnTo>
                  <a:lnTo>
                    <a:pt x="2067" y="1029"/>
                  </a:lnTo>
                  <a:lnTo>
                    <a:pt x="2018" y="1056"/>
                  </a:lnTo>
                  <a:lnTo>
                    <a:pt x="1964" y="1078"/>
                  </a:lnTo>
                  <a:lnTo>
                    <a:pt x="1904" y="1093"/>
                  </a:lnTo>
                  <a:lnTo>
                    <a:pt x="1840" y="1105"/>
                  </a:lnTo>
                  <a:lnTo>
                    <a:pt x="1771" y="1113"/>
                  </a:lnTo>
                  <a:lnTo>
                    <a:pt x="1699" y="1116"/>
                  </a:lnTo>
                  <a:lnTo>
                    <a:pt x="1623" y="1116"/>
                  </a:lnTo>
                  <a:lnTo>
                    <a:pt x="1542" y="1113"/>
                  </a:lnTo>
                  <a:lnTo>
                    <a:pt x="1460" y="1105"/>
                  </a:lnTo>
                  <a:lnTo>
                    <a:pt x="1376" y="1093"/>
                  </a:lnTo>
                  <a:lnTo>
                    <a:pt x="1292" y="1081"/>
                  </a:lnTo>
                  <a:lnTo>
                    <a:pt x="1204" y="1066"/>
                  </a:lnTo>
                  <a:lnTo>
                    <a:pt x="1204" y="792"/>
                  </a:lnTo>
                  <a:lnTo>
                    <a:pt x="1280" y="804"/>
                  </a:lnTo>
                  <a:lnTo>
                    <a:pt x="1361" y="812"/>
                  </a:lnTo>
                  <a:lnTo>
                    <a:pt x="1433" y="816"/>
                  </a:lnTo>
                  <a:lnTo>
                    <a:pt x="1509" y="819"/>
                  </a:lnTo>
                  <a:lnTo>
                    <a:pt x="1581" y="824"/>
                  </a:lnTo>
                  <a:lnTo>
                    <a:pt x="1645" y="819"/>
                  </a:lnTo>
                  <a:lnTo>
                    <a:pt x="1710" y="816"/>
                  </a:lnTo>
                  <a:lnTo>
                    <a:pt x="1766" y="809"/>
                  </a:lnTo>
                  <a:lnTo>
                    <a:pt x="1820" y="792"/>
                  </a:lnTo>
                  <a:lnTo>
                    <a:pt x="1865" y="777"/>
                  </a:lnTo>
                  <a:lnTo>
                    <a:pt x="1900" y="755"/>
                  </a:lnTo>
                  <a:lnTo>
                    <a:pt x="1931" y="728"/>
                  </a:lnTo>
                  <a:lnTo>
                    <a:pt x="1949" y="694"/>
                  </a:lnTo>
                  <a:lnTo>
                    <a:pt x="1956" y="656"/>
                  </a:lnTo>
                  <a:lnTo>
                    <a:pt x="1953" y="610"/>
                  </a:lnTo>
                  <a:lnTo>
                    <a:pt x="1938" y="561"/>
                  </a:lnTo>
                  <a:lnTo>
                    <a:pt x="1915" y="511"/>
                  </a:lnTo>
                  <a:lnTo>
                    <a:pt x="1882" y="469"/>
                  </a:lnTo>
                  <a:lnTo>
                    <a:pt x="1847" y="439"/>
                  </a:lnTo>
                  <a:lnTo>
                    <a:pt x="1801" y="417"/>
                  </a:lnTo>
                  <a:lnTo>
                    <a:pt x="1756" y="398"/>
                  </a:lnTo>
                  <a:lnTo>
                    <a:pt x="1702" y="387"/>
                  </a:lnTo>
                  <a:lnTo>
                    <a:pt x="1650" y="380"/>
                  </a:lnTo>
                  <a:lnTo>
                    <a:pt x="1596" y="375"/>
                  </a:lnTo>
                  <a:lnTo>
                    <a:pt x="1539" y="380"/>
                  </a:lnTo>
                  <a:lnTo>
                    <a:pt x="1482" y="380"/>
                  </a:lnTo>
                  <a:lnTo>
                    <a:pt x="1428" y="383"/>
                  </a:lnTo>
                  <a:lnTo>
                    <a:pt x="1376" y="387"/>
                  </a:lnTo>
                  <a:lnTo>
                    <a:pt x="1327" y="390"/>
                  </a:lnTo>
                  <a:lnTo>
                    <a:pt x="1280" y="390"/>
                  </a:lnTo>
                  <a:lnTo>
                    <a:pt x="1239" y="390"/>
                  </a:lnTo>
                  <a:lnTo>
                    <a:pt x="1204" y="387"/>
                  </a:lnTo>
                  <a:lnTo>
                    <a:pt x="1204" y="383"/>
                  </a:lnTo>
                  <a:lnTo>
                    <a:pt x="1204" y="128"/>
                  </a:lnTo>
                  <a:lnTo>
                    <a:pt x="1258" y="128"/>
                  </a:lnTo>
                  <a:lnTo>
                    <a:pt x="1312" y="128"/>
                  </a:lnTo>
                  <a:lnTo>
                    <a:pt x="1364" y="128"/>
                  </a:lnTo>
                  <a:lnTo>
                    <a:pt x="1418" y="128"/>
                  </a:lnTo>
                  <a:lnTo>
                    <a:pt x="1470" y="128"/>
                  </a:lnTo>
                  <a:lnTo>
                    <a:pt x="1520" y="128"/>
                  </a:lnTo>
                  <a:lnTo>
                    <a:pt x="1569" y="128"/>
                  </a:lnTo>
                  <a:lnTo>
                    <a:pt x="1618" y="124"/>
                  </a:lnTo>
                  <a:lnTo>
                    <a:pt x="1665" y="124"/>
                  </a:lnTo>
                  <a:lnTo>
                    <a:pt x="1710" y="124"/>
                  </a:lnTo>
                  <a:lnTo>
                    <a:pt x="1756" y="124"/>
                  </a:lnTo>
                  <a:lnTo>
                    <a:pt x="1801" y="121"/>
                  </a:lnTo>
                  <a:lnTo>
                    <a:pt x="1843" y="121"/>
                  </a:lnTo>
                  <a:lnTo>
                    <a:pt x="1885" y="116"/>
                  </a:lnTo>
                  <a:lnTo>
                    <a:pt x="1926" y="116"/>
                  </a:lnTo>
                  <a:lnTo>
                    <a:pt x="1964" y="113"/>
                  </a:lnTo>
                  <a:lnTo>
                    <a:pt x="1980" y="82"/>
                  </a:lnTo>
                  <a:lnTo>
                    <a:pt x="1983" y="57"/>
                  </a:lnTo>
                  <a:lnTo>
                    <a:pt x="1995" y="30"/>
                  </a:lnTo>
                  <a:lnTo>
                    <a:pt x="2013" y="10"/>
                  </a:lnTo>
                  <a:close/>
                  <a:moveTo>
                    <a:pt x="1204" y="1066"/>
                  </a:moveTo>
                  <a:lnTo>
                    <a:pt x="1122" y="1048"/>
                  </a:lnTo>
                  <a:lnTo>
                    <a:pt x="1041" y="1032"/>
                  </a:lnTo>
                  <a:lnTo>
                    <a:pt x="957" y="1009"/>
                  </a:lnTo>
                  <a:lnTo>
                    <a:pt x="874" y="990"/>
                  </a:lnTo>
                  <a:lnTo>
                    <a:pt x="794" y="967"/>
                  </a:lnTo>
                  <a:lnTo>
                    <a:pt x="715" y="945"/>
                  </a:lnTo>
                  <a:lnTo>
                    <a:pt x="634" y="923"/>
                  </a:lnTo>
                  <a:lnTo>
                    <a:pt x="560" y="900"/>
                  </a:lnTo>
                  <a:lnTo>
                    <a:pt x="486" y="876"/>
                  </a:lnTo>
                  <a:lnTo>
                    <a:pt x="414" y="849"/>
                  </a:lnTo>
                  <a:lnTo>
                    <a:pt x="346" y="831"/>
                  </a:lnTo>
                  <a:lnTo>
                    <a:pt x="286" y="809"/>
                  </a:lnTo>
                  <a:lnTo>
                    <a:pt x="224" y="785"/>
                  </a:lnTo>
                  <a:lnTo>
                    <a:pt x="172" y="767"/>
                  </a:lnTo>
                  <a:lnTo>
                    <a:pt x="121" y="748"/>
                  </a:lnTo>
                  <a:lnTo>
                    <a:pt x="76" y="733"/>
                  </a:lnTo>
                  <a:lnTo>
                    <a:pt x="35" y="698"/>
                  </a:lnTo>
                  <a:lnTo>
                    <a:pt x="12" y="644"/>
                  </a:lnTo>
                  <a:lnTo>
                    <a:pt x="5" y="573"/>
                  </a:lnTo>
                  <a:lnTo>
                    <a:pt x="5" y="489"/>
                  </a:lnTo>
                  <a:lnTo>
                    <a:pt x="12" y="402"/>
                  </a:lnTo>
                  <a:lnTo>
                    <a:pt x="15" y="318"/>
                  </a:lnTo>
                  <a:lnTo>
                    <a:pt x="12" y="242"/>
                  </a:lnTo>
                  <a:lnTo>
                    <a:pt x="0" y="181"/>
                  </a:lnTo>
                  <a:lnTo>
                    <a:pt x="72" y="173"/>
                  </a:lnTo>
                  <a:lnTo>
                    <a:pt x="145" y="166"/>
                  </a:lnTo>
                  <a:lnTo>
                    <a:pt x="222" y="158"/>
                  </a:lnTo>
                  <a:lnTo>
                    <a:pt x="296" y="155"/>
                  </a:lnTo>
                  <a:lnTo>
                    <a:pt x="373" y="148"/>
                  </a:lnTo>
                  <a:lnTo>
                    <a:pt x="449" y="143"/>
                  </a:lnTo>
                  <a:lnTo>
                    <a:pt x="525" y="140"/>
                  </a:lnTo>
                  <a:lnTo>
                    <a:pt x="604" y="136"/>
                  </a:lnTo>
                  <a:lnTo>
                    <a:pt x="681" y="136"/>
                  </a:lnTo>
                  <a:lnTo>
                    <a:pt x="757" y="131"/>
                  </a:lnTo>
                  <a:lnTo>
                    <a:pt x="832" y="131"/>
                  </a:lnTo>
                  <a:lnTo>
                    <a:pt x="908" y="128"/>
                  </a:lnTo>
                  <a:lnTo>
                    <a:pt x="984" y="128"/>
                  </a:lnTo>
                  <a:lnTo>
                    <a:pt x="1061" y="128"/>
                  </a:lnTo>
                  <a:lnTo>
                    <a:pt x="1132" y="128"/>
                  </a:lnTo>
                  <a:lnTo>
                    <a:pt x="1204" y="128"/>
                  </a:lnTo>
                  <a:lnTo>
                    <a:pt x="1204" y="383"/>
                  </a:lnTo>
                  <a:lnTo>
                    <a:pt x="1155" y="371"/>
                  </a:lnTo>
                  <a:lnTo>
                    <a:pt x="1105" y="360"/>
                  </a:lnTo>
                  <a:lnTo>
                    <a:pt x="1056" y="353"/>
                  </a:lnTo>
                  <a:lnTo>
                    <a:pt x="1007" y="345"/>
                  </a:lnTo>
                  <a:lnTo>
                    <a:pt x="957" y="338"/>
                  </a:lnTo>
                  <a:lnTo>
                    <a:pt x="912" y="333"/>
                  </a:lnTo>
                  <a:lnTo>
                    <a:pt x="866" y="326"/>
                  </a:lnTo>
                  <a:lnTo>
                    <a:pt x="824" y="326"/>
                  </a:lnTo>
                  <a:lnTo>
                    <a:pt x="782" y="326"/>
                  </a:lnTo>
                  <a:lnTo>
                    <a:pt x="742" y="326"/>
                  </a:lnTo>
                  <a:lnTo>
                    <a:pt x="703" y="326"/>
                  </a:lnTo>
                  <a:lnTo>
                    <a:pt x="666" y="333"/>
                  </a:lnTo>
                  <a:lnTo>
                    <a:pt x="631" y="341"/>
                  </a:lnTo>
                  <a:lnTo>
                    <a:pt x="597" y="348"/>
                  </a:lnTo>
                  <a:lnTo>
                    <a:pt x="567" y="360"/>
                  </a:lnTo>
                  <a:lnTo>
                    <a:pt x="540" y="375"/>
                  </a:lnTo>
                  <a:lnTo>
                    <a:pt x="498" y="413"/>
                  </a:lnTo>
                  <a:lnTo>
                    <a:pt x="471" y="454"/>
                  </a:lnTo>
                  <a:lnTo>
                    <a:pt x="461" y="496"/>
                  </a:lnTo>
                  <a:lnTo>
                    <a:pt x="476" y="546"/>
                  </a:lnTo>
                  <a:lnTo>
                    <a:pt x="494" y="580"/>
                  </a:lnTo>
                  <a:lnTo>
                    <a:pt x="518" y="602"/>
                  </a:lnTo>
                  <a:lnTo>
                    <a:pt x="536" y="622"/>
                  </a:lnTo>
                  <a:lnTo>
                    <a:pt x="562" y="637"/>
                  </a:lnTo>
                  <a:lnTo>
                    <a:pt x="585" y="649"/>
                  </a:lnTo>
                  <a:lnTo>
                    <a:pt x="612" y="656"/>
                  </a:lnTo>
                  <a:lnTo>
                    <a:pt x="639" y="668"/>
                  </a:lnTo>
                  <a:lnTo>
                    <a:pt x="669" y="679"/>
                  </a:lnTo>
                  <a:lnTo>
                    <a:pt x="718" y="691"/>
                  </a:lnTo>
                  <a:lnTo>
                    <a:pt x="775" y="706"/>
                  </a:lnTo>
                  <a:lnTo>
                    <a:pt x="841" y="721"/>
                  </a:lnTo>
                  <a:lnTo>
                    <a:pt x="908" y="736"/>
                  </a:lnTo>
                  <a:lnTo>
                    <a:pt x="977" y="751"/>
                  </a:lnTo>
                  <a:lnTo>
                    <a:pt x="1053" y="767"/>
                  </a:lnTo>
                  <a:lnTo>
                    <a:pt x="1129" y="782"/>
                  </a:lnTo>
                  <a:lnTo>
                    <a:pt x="1204" y="792"/>
                  </a:lnTo>
                  <a:lnTo>
                    <a:pt x="1204" y="1066"/>
                  </a:lnTo>
                  <a:close/>
                </a:path>
              </a:pathLst>
            </a:custGeom>
            <a:solidFill>
              <a:srgbClr val="477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72"/>
            <p:cNvSpPr>
              <a:spLocks noEditPoints="1"/>
            </p:cNvSpPr>
            <p:nvPr/>
          </p:nvSpPr>
          <p:spPr bwMode="auto">
            <a:xfrm rot="696599">
              <a:off x="3706" y="1250"/>
              <a:ext cx="731" cy="362"/>
            </a:xfrm>
            <a:custGeom>
              <a:avLst/>
              <a:gdLst>
                <a:gd name="T0" fmla="*/ 225 w 2191"/>
                <a:gd name="T1" fmla="*/ 0 h 1087"/>
                <a:gd name="T2" fmla="*/ 229 w 2191"/>
                <a:gd name="T3" fmla="*/ 0 h 1087"/>
                <a:gd name="T4" fmla="*/ 234 w 2191"/>
                <a:gd name="T5" fmla="*/ 2 h 1087"/>
                <a:gd name="T6" fmla="*/ 244 w 2191"/>
                <a:gd name="T7" fmla="*/ 57 h 1087"/>
                <a:gd name="T8" fmla="*/ 242 w 2191"/>
                <a:gd name="T9" fmla="*/ 85 h 1087"/>
                <a:gd name="T10" fmla="*/ 237 w 2191"/>
                <a:gd name="T11" fmla="*/ 99 h 1087"/>
                <a:gd name="T12" fmla="*/ 225 w 2191"/>
                <a:gd name="T13" fmla="*/ 111 h 1087"/>
                <a:gd name="T14" fmla="*/ 208 w 2191"/>
                <a:gd name="T15" fmla="*/ 118 h 1087"/>
                <a:gd name="T16" fmla="*/ 185 w 2191"/>
                <a:gd name="T17" fmla="*/ 121 h 1087"/>
                <a:gd name="T18" fmla="*/ 159 w 2191"/>
                <a:gd name="T19" fmla="*/ 119 h 1087"/>
                <a:gd name="T20" fmla="*/ 131 w 2191"/>
                <a:gd name="T21" fmla="*/ 115 h 1087"/>
                <a:gd name="T22" fmla="*/ 149 w 2191"/>
                <a:gd name="T23" fmla="*/ 90 h 1087"/>
                <a:gd name="T24" fmla="*/ 174 w 2191"/>
                <a:gd name="T25" fmla="*/ 91 h 1087"/>
                <a:gd name="T26" fmla="*/ 196 w 2191"/>
                <a:gd name="T27" fmla="*/ 89 h 1087"/>
                <a:gd name="T28" fmla="*/ 211 w 2191"/>
                <a:gd name="T29" fmla="*/ 83 h 1087"/>
                <a:gd name="T30" fmla="*/ 218 w 2191"/>
                <a:gd name="T31" fmla="*/ 71 h 1087"/>
                <a:gd name="T32" fmla="*/ 213 w 2191"/>
                <a:gd name="T33" fmla="*/ 54 h 1087"/>
                <a:gd name="T34" fmla="*/ 200 w 2191"/>
                <a:gd name="T35" fmla="*/ 43 h 1087"/>
                <a:gd name="T36" fmla="*/ 182 w 2191"/>
                <a:gd name="T37" fmla="*/ 38 h 1087"/>
                <a:gd name="T38" fmla="*/ 163 w 2191"/>
                <a:gd name="T39" fmla="*/ 38 h 1087"/>
                <a:gd name="T40" fmla="*/ 145 w 2191"/>
                <a:gd name="T41" fmla="*/ 39 h 1087"/>
                <a:gd name="T42" fmla="*/ 131 w 2191"/>
                <a:gd name="T43" fmla="*/ 39 h 1087"/>
                <a:gd name="T44" fmla="*/ 143 w 2191"/>
                <a:gd name="T45" fmla="*/ 14 h 1087"/>
                <a:gd name="T46" fmla="*/ 160 w 2191"/>
                <a:gd name="T47" fmla="*/ 14 h 1087"/>
                <a:gd name="T48" fmla="*/ 177 w 2191"/>
                <a:gd name="T49" fmla="*/ 14 h 1087"/>
                <a:gd name="T50" fmla="*/ 192 w 2191"/>
                <a:gd name="T51" fmla="*/ 13 h 1087"/>
                <a:gd name="T52" fmla="*/ 207 w 2191"/>
                <a:gd name="T53" fmla="*/ 13 h 1087"/>
                <a:gd name="T54" fmla="*/ 217 w 2191"/>
                <a:gd name="T55" fmla="*/ 9 h 1087"/>
                <a:gd name="T56" fmla="*/ 221 w 2191"/>
                <a:gd name="T57" fmla="*/ 1 h 1087"/>
                <a:gd name="T58" fmla="*/ 113 w 2191"/>
                <a:gd name="T59" fmla="*/ 111 h 1087"/>
                <a:gd name="T60" fmla="*/ 86 w 2191"/>
                <a:gd name="T61" fmla="*/ 104 h 1087"/>
                <a:gd name="T62" fmla="*/ 60 w 2191"/>
                <a:gd name="T63" fmla="*/ 97 h 1087"/>
                <a:gd name="T64" fmla="*/ 38 w 2191"/>
                <a:gd name="T65" fmla="*/ 89 h 1087"/>
                <a:gd name="T66" fmla="*/ 18 w 2191"/>
                <a:gd name="T67" fmla="*/ 83 h 1087"/>
                <a:gd name="T68" fmla="*/ 3 w 2191"/>
                <a:gd name="T69" fmla="*/ 75 h 1087"/>
                <a:gd name="T70" fmla="*/ 0 w 2191"/>
                <a:gd name="T71" fmla="*/ 53 h 1087"/>
                <a:gd name="T72" fmla="*/ 2 w 2191"/>
                <a:gd name="T73" fmla="*/ 26 h 1087"/>
                <a:gd name="T74" fmla="*/ 17 w 2191"/>
                <a:gd name="T75" fmla="*/ 18 h 1087"/>
                <a:gd name="T76" fmla="*/ 41 w 2191"/>
                <a:gd name="T77" fmla="*/ 16 h 1087"/>
                <a:gd name="T78" fmla="*/ 66 w 2191"/>
                <a:gd name="T79" fmla="*/ 14 h 1087"/>
                <a:gd name="T80" fmla="*/ 91 w 2191"/>
                <a:gd name="T81" fmla="*/ 14 h 1087"/>
                <a:gd name="T82" fmla="*/ 115 w 2191"/>
                <a:gd name="T83" fmla="*/ 14 h 1087"/>
                <a:gd name="T84" fmla="*/ 131 w 2191"/>
                <a:gd name="T85" fmla="*/ 39 h 1087"/>
                <a:gd name="T86" fmla="*/ 125 w 2191"/>
                <a:gd name="T87" fmla="*/ 37 h 1087"/>
                <a:gd name="T88" fmla="*/ 109 w 2191"/>
                <a:gd name="T89" fmla="*/ 35 h 1087"/>
                <a:gd name="T90" fmla="*/ 93 w 2191"/>
                <a:gd name="T91" fmla="*/ 33 h 1087"/>
                <a:gd name="T92" fmla="*/ 78 w 2191"/>
                <a:gd name="T93" fmla="*/ 32 h 1087"/>
                <a:gd name="T94" fmla="*/ 65 w 2191"/>
                <a:gd name="T95" fmla="*/ 34 h 1087"/>
                <a:gd name="T96" fmla="*/ 54 w 2191"/>
                <a:gd name="T97" fmla="*/ 38 h 1087"/>
                <a:gd name="T98" fmla="*/ 46 w 2191"/>
                <a:gd name="T99" fmla="*/ 54 h 1087"/>
                <a:gd name="T100" fmla="*/ 53 w 2191"/>
                <a:gd name="T101" fmla="*/ 67 h 1087"/>
                <a:gd name="T102" fmla="*/ 61 w 2191"/>
                <a:gd name="T103" fmla="*/ 71 h 1087"/>
                <a:gd name="T104" fmla="*/ 70 w 2191"/>
                <a:gd name="T105" fmla="*/ 75 h 1087"/>
                <a:gd name="T106" fmla="*/ 89 w 2191"/>
                <a:gd name="T107" fmla="*/ 80 h 1087"/>
                <a:gd name="T108" fmla="*/ 113 w 2191"/>
                <a:gd name="T109" fmla="*/ 85 h 1087"/>
                <a:gd name="T110" fmla="*/ 131 w 2191"/>
                <a:gd name="T111" fmla="*/ 115 h 10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91" h="1087">
                  <a:moveTo>
                    <a:pt x="1981" y="12"/>
                  </a:moveTo>
                  <a:lnTo>
                    <a:pt x="2001" y="4"/>
                  </a:lnTo>
                  <a:lnTo>
                    <a:pt x="2016" y="0"/>
                  </a:lnTo>
                  <a:lnTo>
                    <a:pt x="2031" y="0"/>
                  </a:lnTo>
                  <a:lnTo>
                    <a:pt x="2047" y="0"/>
                  </a:lnTo>
                  <a:lnTo>
                    <a:pt x="2057" y="4"/>
                  </a:lnTo>
                  <a:lnTo>
                    <a:pt x="2072" y="7"/>
                  </a:lnTo>
                  <a:lnTo>
                    <a:pt x="2084" y="15"/>
                  </a:lnTo>
                  <a:lnTo>
                    <a:pt x="2099" y="22"/>
                  </a:lnTo>
                  <a:lnTo>
                    <a:pt x="2149" y="187"/>
                  </a:lnTo>
                  <a:lnTo>
                    <a:pt x="2176" y="353"/>
                  </a:lnTo>
                  <a:lnTo>
                    <a:pt x="2188" y="517"/>
                  </a:lnTo>
                  <a:lnTo>
                    <a:pt x="2191" y="683"/>
                  </a:lnTo>
                  <a:lnTo>
                    <a:pt x="2183" y="722"/>
                  </a:lnTo>
                  <a:lnTo>
                    <a:pt x="2171" y="764"/>
                  </a:lnTo>
                  <a:lnTo>
                    <a:pt x="2161" y="801"/>
                  </a:lnTo>
                  <a:lnTo>
                    <a:pt x="2149" y="843"/>
                  </a:lnTo>
                  <a:lnTo>
                    <a:pt x="2129" y="893"/>
                  </a:lnTo>
                  <a:lnTo>
                    <a:pt x="2099" y="934"/>
                  </a:lnTo>
                  <a:lnTo>
                    <a:pt x="2065" y="972"/>
                  </a:lnTo>
                  <a:lnTo>
                    <a:pt x="2023" y="1003"/>
                  </a:lnTo>
                  <a:lnTo>
                    <a:pt x="1978" y="1030"/>
                  </a:lnTo>
                  <a:lnTo>
                    <a:pt x="1924" y="1048"/>
                  </a:lnTo>
                  <a:lnTo>
                    <a:pt x="1865" y="1063"/>
                  </a:lnTo>
                  <a:lnTo>
                    <a:pt x="1803" y="1075"/>
                  </a:lnTo>
                  <a:lnTo>
                    <a:pt x="1734" y="1083"/>
                  </a:lnTo>
                  <a:lnTo>
                    <a:pt x="1663" y="1087"/>
                  </a:lnTo>
                  <a:lnTo>
                    <a:pt x="1586" y="1087"/>
                  </a:lnTo>
                  <a:lnTo>
                    <a:pt x="1510" y="1083"/>
                  </a:lnTo>
                  <a:lnTo>
                    <a:pt x="1431" y="1075"/>
                  </a:lnTo>
                  <a:lnTo>
                    <a:pt x="1347" y="1063"/>
                  </a:lnTo>
                  <a:lnTo>
                    <a:pt x="1263" y="1053"/>
                  </a:lnTo>
                  <a:lnTo>
                    <a:pt x="1177" y="1038"/>
                  </a:lnTo>
                  <a:lnTo>
                    <a:pt x="1177" y="791"/>
                  </a:lnTo>
                  <a:lnTo>
                    <a:pt x="1256" y="801"/>
                  </a:lnTo>
                  <a:lnTo>
                    <a:pt x="1337" y="809"/>
                  </a:lnTo>
                  <a:lnTo>
                    <a:pt x="1416" y="816"/>
                  </a:lnTo>
                  <a:lnTo>
                    <a:pt x="1492" y="821"/>
                  </a:lnTo>
                  <a:lnTo>
                    <a:pt x="1564" y="821"/>
                  </a:lnTo>
                  <a:lnTo>
                    <a:pt x="1633" y="816"/>
                  </a:lnTo>
                  <a:lnTo>
                    <a:pt x="1697" y="809"/>
                  </a:lnTo>
                  <a:lnTo>
                    <a:pt x="1758" y="801"/>
                  </a:lnTo>
                  <a:lnTo>
                    <a:pt x="1811" y="786"/>
                  </a:lnTo>
                  <a:lnTo>
                    <a:pt x="1857" y="767"/>
                  </a:lnTo>
                  <a:lnTo>
                    <a:pt x="1894" y="745"/>
                  </a:lnTo>
                  <a:lnTo>
                    <a:pt x="1924" y="715"/>
                  </a:lnTo>
                  <a:lnTo>
                    <a:pt x="1944" y="680"/>
                  </a:lnTo>
                  <a:lnTo>
                    <a:pt x="1956" y="638"/>
                  </a:lnTo>
                  <a:lnTo>
                    <a:pt x="1956" y="592"/>
                  </a:lnTo>
                  <a:lnTo>
                    <a:pt x="1939" y="540"/>
                  </a:lnTo>
                  <a:lnTo>
                    <a:pt x="1914" y="486"/>
                  </a:lnTo>
                  <a:lnTo>
                    <a:pt x="1883" y="444"/>
                  </a:lnTo>
                  <a:lnTo>
                    <a:pt x="1841" y="411"/>
                  </a:lnTo>
                  <a:lnTo>
                    <a:pt x="1796" y="387"/>
                  </a:lnTo>
                  <a:lnTo>
                    <a:pt x="1746" y="369"/>
                  </a:lnTo>
                  <a:lnTo>
                    <a:pt x="1693" y="353"/>
                  </a:lnTo>
                  <a:lnTo>
                    <a:pt x="1640" y="345"/>
                  </a:lnTo>
                  <a:lnTo>
                    <a:pt x="1583" y="342"/>
                  </a:lnTo>
                  <a:lnTo>
                    <a:pt x="1522" y="342"/>
                  </a:lnTo>
                  <a:lnTo>
                    <a:pt x="1465" y="342"/>
                  </a:lnTo>
                  <a:lnTo>
                    <a:pt x="1408" y="345"/>
                  </a:lnTo>
                  <a:lnTo>
                    <a:pt x="1355" y="350"/>
                  </a:lnTo>
                  <a:lnTo>
                    <a:pt x="1302" y="353"/>
                  </a:lnTo>
                  <a:lnTo>
                    <a:pt x="1256" y="353"/>
                  </a:lnTo>
                  <a:lnTo>
                    <a:pt x="1214" y="353"/>
                  </a:lnTo>
                  <a:lnTo>
                    <a:pt x="1177" y="350"/>
                  </a:lnTo>
                  <a:lnTo>
                    <a:pt x="1177" y="122"/>
                  </a:lnTo>
                  <a:lnTo>
                    <a:pt x="1230" y="122"/>
                  </a:lnTo>
                  <a:lnTo>
                    <a:pt x="1287" y="122"/>
                  </a:lnTo>
                  <a:lnTo>
                    <a:pt x="1340" y="122"/>
                  </a:lnTo>
                  <a:lnTo>
                    <a:pt x="1389" y="122"/>
                  </a:lnTo>
                  <a:lnTo>
                    <a:pt x="1443" y="122"/>
                  </a:lnTo>
                  <a:lnTo>
                    <a:pt x="1492" y="122"/>
                  </a:lnTo>
                  <a:lnTo>
                    <a:pt x="1542" y="122"/>
                  </a:lnTo>
                  <a:lnTo>
                    <a:pt x="1591" y="122"/>
                  </a:lnTo>
                  <a:lnTo>
                    <a:pt x="1636" y="118"/>
                  </a:lnTo>
                  <a:lnTo>
                    <a:pt x="1682" y="118"/>
                  </a:lnTo>
                  <a:lnTo>
                    <a:pt x="1727" y="118"/>
                  </a:lnTo>
                  <a:lnTo>
                    <a:pt x="1773" y="118"/>
                  </a:lnTo>
                  <a:lnTo>
                    <a:pt x="1815" y="113"/>
                  </a:lnTo>
                  <a:lnTo>
                    <a:pt x="1857" y="113"/>
                  </a:lnTo>
                  <a:lnTo>
                    <a:pt x="1894" y="113"/>
                  </a:lnTo>
                  <a:lnTo>
                    <a:pt x="1932" y="110"/>
                  </a:lnTo>
                  <a:lnTo>
                    <a:pt x="1951" y="83"/>
                  </a:lnTo>
                  <a:lnTo>
                    <a:pt x="1959" y="54"/>
                  </a:lnTo>
                  <a:lnTo>
                    <a:pt x="1966" y="27"/>
                  </a:lnTo>
                  <a:lnTo>
                    <a:pt x="1981" y="12"/>
                  </a:lnTo>
                  <a:close/>
                  <a:moveTo>
                    <a:pt x="1177" y="1038"/>
                  </a:moveTo>
                  <a:lnTo>
                    <a:pt x="1097" y="1018"/>
                  </a:lnTo>
                  <a:lnTo>
                    <a:pt x="1014" y="1003"/>
                  </a:lnTo>
                  <a:lnTo>
                    <a:pt x="933" y="981"/>
                  </a:lnTo>
                  <a:lnTo>
                    <a:pt x="854" y="961"/>
                  </a:lnTo>
                  <a:lnTo>
                    <a:pt x="774" y="939"/>
                  </a:lnTo>
                  <a:lnTo>
                    <a:pt x="694" y="915"/>
                  </a:lnTo>
                  <a:lnTo>
                    <a:pt x="619" y="893"/>
                  </a:lnTo>
                  <a:lnTo>
                    <a:pt x="542" y="870"/>
                  </a:lnTo>
                  <a:lnTo>
                    <a:pt x="469" y="848"/>
                  </a:lnTo>
                  <a:lnTo>
                    <a:pt x="402" y="824"/>
                  </a:lnTo>
                  <a:lnTo>
                    <a:pt x="338" y="806"/>
                  </a:lnTo>
                  <a:lnTo>
                    <a:pt x="272" y="782"/>
                  </a:lnTo>
                  <a:lnTo>
                    <a:pt x="215" y="764"/>
                  </a:lnTo>
                  <a:lnTo>
                    <a:pt x="163" y="745"/>
                  </a:lnTo>
                  <a:lnTo>
                    <a:pt x="113" y="725"/>
                  </a:lnTo>
                  <a:lnTo>
                    <a:pt x="67" y="710"/>
                  </a:lnTo>
                  <a:lnTo>
                    <a:pt x="25" y="680"/>
                  </a:lnTo>
                  <a:lnTo>
                    <a:pt x="7" y="626"/>
                  </a:lnTo>
                  <a:lnTo>
                    <a:pt x="0" y="555"/>
                  </a:lnTo>
                  <a:lnTo>
                    <a:pt x="3" y="475"/>
                  </a:lnTo>
                  <a:lnTo>
                    <a:pt x="10" y="392"/>
                  </a:lnTo>
                  <a:lnTo>
                    <a:pt x="18" y="312"/>
                  </a:lnTo>
                  <a:lnTo>
                    <a:pt x="18" y="236"/>
                  </a:lnTo>
                  <a:lnTo>
                    <a:pt x="7" y="175"/>
                  </a:lnTo>
                  <a:lnTo>
                    <a:pt x="79" y="167"/>
                  </a:lnTo>
                  <a:lnTo>
                    <a:pt x="151" y="160"/>
                  </a:lnTo>
                  <a:lnTo>
                    <a:pt x="222" y="152"/>
                  </a:lnTo>
                  <a:lnTo>
                    <a:pt x="296" y="148"/>
                  </a:lnTo>
                  <a:lnTo>
                    <a:pt x="367" y="140"/>
                  </a:lnTo>
                  <a:lnTo>
                    <a:pt x="444" y="137"/>
                  </a:lnTo>
                  <a:lnTo>
                    <a:pt x="516" y="133"/>
                  </a:lnTo>
                  <a:lnTo>
                    <a:pt x="592" y="130"/>
                  </a:lnTo>
                  <a:lnTo>
                    <a:pt x="668" y="130"/>
                  </a:lnTo>
                  <a:lnTo>
                    <a:pt x="740" y="125"/>
                  </a:lnTo>
                  <a:lnTo>
                    <a:pt x="816" y="125"/>
                  </a:lnTo>
                  <a:lnTo>
                    <a:pt x="888" y="122"/>
                  </a:lnTo>
                  <a:lnTo>
                    <a:pt x="960" y="122"/>
                  </a:lnTo>
                  <a:lnTo>
                    <a:pt x="1032" y="122"/>
                  </a:lnTo>
                  <a:lnTo>
                    <a:pt x="1105" y="122"/>
                  </a:lnTo>
                  <a:lnTo>
                    <a:pt x="1177" y="122"/>
                  </a:lnTo>
                  <a:lnTo>
                    <a:pt x="1177" y="350"/>
                  </a:lnTo>
                  <a:lnTo>
                    <a:pt x="1177" y="345"/>
                  </a:lnTo>
                  <a:lnTo>
                    <a:pt x="1172" y="345"/>
                  </a:lnTo>
                  <a:lnTo>
                    <a:pt x="1123" y="335"/>
                  </a:lnTo>
                  <a:lnTo>
                    <a:pt x="1073" y="327"/>
                  </a:lnTo>
                  <a:lnTo>
                    <a:pt x="1024" y="320"/>
                  </a:lnTo>
                  <a:lnTo>
                    <a:pt x="979" y="312"/>
                  </a:lnTo>
                  <a:lnTo>
                    <a:pt x="930" y="303"/>
                  </a:lnTo>
                  <a:lnTo>
                    <a:pt x="880" y="296"/>
                  </a:lnTo>
                  <a:lnTo>
                    <a:pt x="834" y="293"/>
                  </a:lnTo>
                  <a:lnTo>
                    <a:pt x="789" y="288"/>
                  </a:lnTo>
                  <a:lnTo>
                    <a:pt x="743" y="288"/>
                  </a:lnTo>
                  <a:lnTo>
                    <a:pt x="701" y="288"/>
                  </a:lnTo>
                  <a:lnTo>
                    <a:pt x="659" y="293"/>
                  </a:lnTo>
                  <a:lnTo>
                    <a:pt x="622" y="296"/>
                  </a:lnTo>
                  <a:lnTo>
                    <a:pt x="584" y="308"/>
                  </a:lnTo>
                  <a:lnTo>
                    <a:pt x="545" y="315"/>
                  </a:lnTo>
                  <a:lnTo>
                    <a:pt x="516" y="330"/>
                  </a:lnTo>
                  <a:lnTo>
                    <a:pt x="486" y="345"/>
                  </a:lnTo>
                  <a:lnTo>
                    <a:pt x="444" y="392"/>
                  </a:lnTo>
                  <a:lnTo>
                    <a:pt x="420" y="441"/>
                  </a:lnTo>
                  <a:lnTo>
                    <a:pt x="412" y="490"/>
                  </a:lnTo>
                  <a:lnTo>
                    <a:pt x="432" y="543"/>
                  </a:lnTo>
                  <a:lnTo>
                    <a:pt x="451" y="574"/>
                  </a:lnTo>
                  <a:lnTo>
                    <a:pt x="474" y="601"/>
                  </a:lnTo>
                  <a:lnTo>
                    <a:pt x="496" y="616"/>
                  </a:lnTo>
                  <a:lnTo>
                    <a:pt x="520" y="631"/>
                  </a:lnTo>
                  <a:lnTo>
                    <a:pt x="545" y="641"/>
                  </a:lnTo>
                  <a:lnTo>
                    <a:pt x="572" y="650"/>
                  </a:lnTo>
                  <a:lnTo>
                    <a:pt x="599" y="661"/>
                  </a:lnTo>
                  <a:lnTo>
                    <a:pt x="626" y="673"/>
                  </a:lnTo>
                  <a:lnTo>
                    <a:pt x="676" y="688"/>
                  </a:lnTo>
                  <a:lnTo>
                    <a:pt x="735" y="703"/>
                  </a:lnTo>
                  <a:lnTo>
                    <a:pt x="797" y="722"/>
                  </a:lnTo>
                  <a:lnTo>
                    <a:pt x="868" y="737"/>
                  </a:lnTo>
                  <a:lnTo>
                    <a:pt x="940" y="752"/>
                  </a:lnTo>
                  <a:lnTo>
                    <a:pt x="1017" y="764"/>
                  </a:lnTo>
                  <a:lnTo>
                    <a:pt x="1097" y="779"/>
                  </a:lnTo>
                  <a:lnTo>
                    <a:pt x="1177" y="791"/>
                  </a:lnTo>
                  <a:lnTo>
                    <a:pt x="1177" y="1038"/>
                  </a:lnTo>
                  <a:close/>
                </a:path>
              </a:pathLst>
            </a:custGeom>
            <a:solidFill>
              <a:srgbClr val="518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73"/>
            <p:cNvSpPr>
              <a:spLocks noEditPoints="1"/>
            </p:cNvSpPr>
            <p:nvPr/>
          </p:nvSpPr>
          <p:spPr bwMode="auto">
            <a:xfrm rot="696599">
              <a:off x="3714" y="1255"/>
              <a:ext cx="718" cy="352"/>
            </a:xfrm>
            <a:custGeom>
              <a:avLst/>
              <a:gdLst>
                <a:gd name="T0" fmla="*/ 224 w 2154"/>
                <a:gd name="T1" fmla="*/ 0 h 1056"/>
                <a:gd name="T2" fmla="*/ 235 w 2154"/>
                <a:gd name="T3" fmla="*/ 20 h 1056"/>
                <a:gd name="T4" fmla="*/ 239 w 2154"/>
                <a:gd name="T5" fmla="*/ 75 h 1056"/>
                <a:gd name="T6" fmla="*/ 236 w 2154"/>
                <a:gd name="T7" fmla="*/ 88 h 1056"/>
                <a:gd name="T8" fmla="*/ 230 w 2154"/>
                <a:gd name="T9" fmla="*/ 102 h 1056"/>
                <a:gd name="T10" fmla="*/ 216 w 2154"/>
                <a:gd name="T11" fmla="*/ 111 h 1056"/>
                <a:gd name="T12" fmla="*/ 197 w 2154"/>
                <a:gd name="T13" fmla="*/ 116 h 1056"/>
                <a:gd name="T14" fmla="*/ 174 w 2154"/>
                <a:gd name="T15" fmla="*/ 117 h 1056"/>
                <a:gd name="T16" fmla="*/ 148 w 2154"/>
                <a:gd name="T17" fmla="*/ 115 h 1056"/>
                <a:gd name="T18" fmla="*/ 130 w 2154"/>
                <a:gd name="T19" fmla="*/ 89 h 1056"/>
                <a:gd name="T20" fmla="*/ 157 w 2154"/>
                <a:gd name="T21" fmla="*/ 91 h 1056"/>
                <a:gd name="T22" fmla="*/ 182 w 2154"/>
                <a:gd name="T23" fmla="*/ 91 h 1056"/>
                <a:gd name="T24" fmla="*/ 202 w 2154"/>
                <a:gd name="T25" fmla="*/ 87 h 1056"/>
                <a:gd name="T26" fmla="*/ 215 w 2154"/>
                <a:gd name="T27" fmla="*/ 78 h 1056"/>
                <a:gd name="T28" fmla="*/ 218 w 2154"/>
                <a:gd name="T29" fmla="*/ 64 h 1056"/>
                <a:gd name="T30" fmla="*/ 209 w 2154"/>
                <a:gd name="T31" fmla="*/ 46 h 1056"/>
                <a:gd name="T32" fmla="*/ 194 w 2154"/>
                <a:gd name="T33" fmla="*/ 38 h 1056"/>
                <a:gd name="T34" fmla="*/ 175 w 2154"/>
                <a:gd name="T35" fmla="*/ 34 h 1056"/>
                <a:gd name="T36" fmla="*/ 156 w 2154"/>
                <a:gd name="T37" fmla="*/ 35 h 1056"/>
                <a:gd name="T38" fmla="*/ 138 w 2154"/>
                <a:gd name="T39" fmla="*/ 36 h 1056"/>
                <a:gd name="T40" fmla="*/ 130 w 2154"/>
                <a:gd name="T41" fmla="*/ 14 h 1056"/>
                <a:gd name="T42" fmla="*/ 147 w 2154"/>
                <a:gd name="T43" fmla="*/ 14 h 1056"/>
                <a:gd name="T44" fmla="*/ 164 w 2154"/>
                <a:gd name="T45" fmla="*/ 14 h 1056"/>
                <a:gd name="T46" fmla="*/ 180 w 2154"/>
                <a:gd name="T47" fmla="*/ 13 h 1056"/>
                <a:gd name="T48" fmla="*/ 195 w 2154"/>
                <a:gd name="T49" fmla="*/ 13 h 1056"/>
                <a:gd name="T50" fmla="*/ 208 w 2154"/>
                <a:gd name="T51" fmla="*/ 13 h 1056"/>
                <a:gd name="T52" fmla="*/ 216 w 2154"/>
                <a:gd name="T53" fmla="*/ 7 h 1056"/>
                <a:gd name="T54" fmla="*/ 130 w 2154"/>
                <a:gd name="T55" fmla="*/ 112 h 1056"/>
                <a:gd name="T56" fmla="*/ 103 w 2154"/>
                <a:gd name="T57" fmla="*/ 106 h 1056"/>
                <a:gd name="T58" fmla="*/ 76 w 2154"/>
                <a:gd name="T59" fmla="*/ 99 h 1056"/>
                <a:gd name="T60" fmla="*/ 52 w 2154"/>
                <a:gd name="T61" fmla="*/ 92 h 1056"/>
                <a:gd name="T62" fmla="*/ 30 w 2154"/>
                <a:gd name="T63" fmla="*/ 85 h 1056"/>
                <a:gd name="T64" fmla="*/ 12 w 2154"/>
                <a:gd name="T65" fmla="*/ 79 h 1056"/>
                <a:gd name="T66" fmla="*/ 0 w 2154"/>
                <a:gd name="T67" fmla="*/ 68 h 1056"/>
                <a:gd name="T68" fmla="*/ 2 w 2154"/>
                <a:gd name="T69" fmla="*/ 43 h 1056"/>
                <a:gd name="T70" fmla="*/ 2 w 2154"/>
                <a:gd name="T71" fmla="*/ 19 h 1056"/>
                <a:gd name="T72" fmla="*/ 26 w 2154"/>
                <a:gd name="T73" fmla="*/ 17 h 1056"/>
                <a:gd name="T74" fmla="*/ 50 w 2154"/>
                <a:gd name="T75" fmla="*/ 16 h 1056"/>
                <a:gd name="T76" fmla="*/ 74 w 2154"/>
                <a:gd name="T77" fmla="*/ 15 h 1056"/>
                <a:gd name="T78" fmla="*/ 98 w 2154"/>
                <a:gd name="T79" fmla="*/ 14 h 1056"/>
                <a:gd name="T80" fmla="*/ 122 w 2154"/>
                <a:gd name="T81" fmla="*/ 14 h 1056"/>
                <a:gd name="T82" fmla="*/ 129 w 2154"/>
                <a:gd name="T83" fmla="*/ 36 h 1056"/>
                <a:gd name="T84" fmla="*/ 122 w 2154"/>
                <a:gd name="T85" fmla="*/ 35 h 1056"/>
                <a:gd name="T86" fmla="*/ 106 w 2154"/>
                <a:gd name="T87" fmla="*/ 32 h 1056"/>
                <a:gd name="T88" fmla="*/ 90 w 2154"/>
                <a:gd name="T89" fmla="*/ 30 h 1056"/>
                <a:gd name="T90" fmla="*/ 75 w 2154"/>
                <a:gd name="T91" fmla="*/ 30 h 1056"/>
                <a:gd name="T92" fmla="*/ 61 w 2154"/>
                <a:gd name="T93" fmla="*/ 32 h 1056"/>
                <a:gd name="T94" fmla="*/ 49 w 2154"/>
                <a:gd name="T95" fmla="*/ 36 h 1056"/>
                <a:gd name="T96" fmla="*/ 42 w 2154"/>
                <a:gd name="T97" fmla="*/ 55 h 1056"/>
                <a:gd name="T98" fmla="*/ 49 w 2154"/>
                <a:gd name="T99" fmla="*/ 67 h 1056"/>
                <a:gd name="T100" fmla="*/ 57 w 2154"/>
                <a:gd name="T101" fmla="*/ 71 h 1056"/>
                <a:gd name="T102" fmla="*/ 66 w 2154"/>
                <a:gd name="T103" fmla="*/ 76 h 1056"/>
                <a:gd name="T104" fmla="*/ 86 w 2154"/>
                <a:gd name="T105" fmla="*/ 81 h 1056"/>
                <a:gd name="T106" fmla="*/ 111 w 2154"/>
                <a:gd name="T107" fmla="*/ 86 h 1056"/>
                <a:gd name="T108" fmla="*/ 130 w 2154"/>
                <a:gd name="T109" fmla="*/ 112 h 10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54" h="1056">
                  <a:moveTo>
                    <a:pt x="1959" y="19"/>
                  </a:moveTo>
                  <a:lnTo>
                    <a:pt x="1991" y="3"/>
                  </a:lnTo>
                  <a:lnTo>
                    <a:pt x="2018" y="0"/>
                  </a:lnTo>
                  <a:lnTo>
                    <a:pt x="2035" y="7"/>
                  </a:lnTo>
                  <a:lnTo>
                    <a:pt x="2062" y="22"/>
                  </a:lnTo>
                  <a:lnTo>
                    <a:pt x="2112" y="182"/>
                  </a:lnTo>
                  <a:lnTo>
                    <a:pt x="2142" y="345"/>
                  </a:lnTo>
                  <a:lnTo>
                    <a:pt x="2149" y="508"/>
                  </a:lnTo>
                  <a:lnTo>
                    <a:pt x="2154" y="671"/>
                  </a:lnTo>
                  <a:lnTo>
                    <a:pt x="2146" y="710"/>
                  </a:lnTo>
                  <a:lnTo>
                    <a:pt x="2134" y="747"/>
                  </a:lnTo>
                  <a:lnTo>
                    <a:pt x="2124" y="789"/>
                  </a:lnTo>
                  <a:lnTo>
                    <a:pt x="2116" y="828"/>
                  </a:lnTo>
                  <a:lnTo>
                    <a:pt x="2097" y="873"/>
                  </a:lnTo>
                  <a:lnTo>
                    <a:pt x="2067" y="915"/>
                  </a:lnTo>
                  <a:lnTo>
                    <a:pt x="2033" y="949"/>
                  </a:lnTo>
                  <a:lnTo>
                    <a:pt x="1991" y="979"/>
                  </a:lnTo>
                  <a:lnTo>
                    <a:pt x="1944" y="1002"/>
                  </a:lnTo>
                  <a:lnTo>
                    <a:pt x="1892" y="1021"/>
                  </a:lnTo>
                  <a:lnTo>
                    <a:pt x="1835" y="1036"/>
                  </a:lnTo>
                  <a:lnTo>
                    <a:pt x="1774" y="1048"/>
                  </a:lnTo>
                  <a:lnTo>
                    <a:pt x="1709" y="1051"/>
                  </a:lnTo>
                  <a:lnTo>
                    <a:pt x="1638" y="1056"/>
                  </a:lnTo>
                  <a:lnTo>
                    <a:pt x="1564" y="1056"/>
                  </a:lnTo>
                  <a:lnTo>
                    <a:pt x="1488" y="1051"/>
                  </a:lnTo>
                  <a:lnTo>
                    <a:pt x="1409" y="1044"/>
                  </a:lnTo>
                  <a:lnTo>
                    <a:pt x="1330" y="1033"/>
                  </a:lnTo>
                  <a:lnTo>
                    <a:pt x="1249" y="1021"/>
                  </a:lnTo>
                  <a:lnTo>
                    <a:pt x="1167" y="1006"/>
                  </a:lnTo>
                  <a:lnTo>
                    <a:pt x="1167" y="797"/>
                  </a:lnTo>
                  <a:lnTo>
                    <a:pt x="1249" y="809"/>
                  </a:lnTo>
                  <a:lnTo>
                    <a:pt x="1330" y="816"/>
                  </a:lnTo>
                  <a:lnTo>
                    <a:pt x="1409" y="819"/>
                  </a:lnTo>
                  <a:lnTo>
                    <a:pt x="1488" y="819"/>
                  </a:lnTo>
                  <a:lnTo>
                    <a:pt x="1564" y="819"/>
                  </a:lnTo>
                  <a:lnTo>
                    <a:pt x="1638" y="816"/>
                  </a:lnTo>
                  <a:lnTo>
                    <a:pt x="1702" y="809"/>
                  </a:lnTo>
                  <a:lnTo>
                    <a:pt x="1762" y="797"/>
                  </a:lnTo>
                  <a:lnTo>
                    <a:pt x="1819" y="779"/>
                  </a:lnTo>
                  <a:lnTo>
                    <a:pt x="1865" y="759"/>
                  </a:lnTo>
                  <a:lnTo>
                    <a:pt x="1902" y="733"/>
                  </a:lnTo>
                  <a:lnTo>
                    <a:pt x="1934" y="703"/>
                  </a:lnTo>
                  <a:lnTo>
                    <a:pt x="1952" y="664"/>
                  </a:lnTo>
                  <a:lnTo>
                    <a:pt x="1964" y="622"/>
                  </a:lnTo>
                  <a:lnTo>
                    <a:pt x="1959" y="572"/>
                  </a:lnTo>
                  <a:lnTo>
                    <a:pt x="1944" y="516"/>
                  </a:lnTo>
                  <a:lnTo>
                    <a:pt x="1917" y="463"/>
                  </a:lnTo>
                  <a:lnTo>
                    <a:pt x="1884" y="417"/>
                  </a:lnTo>
                  <a:lnTo>
                    <a:pt x="1846" y="383"/>
                  </a:lnTo>
                  <a:lnTo>
                    <a:pt x="1801" y="357"/>
                  </a:lnTo>
                  <a:lnTo>
                    <a:pt x="1747" y="338"/>
                  </a:lnTo>
                  <a:lnTo>
                    <a:pt x="1694" y="323"/>
                  </a:lnTo>
                  <a:lnTo>
                    <a:pt x="1638" y="311"/>
                  </a:lnTo>
                  <a:lnTo>
                    <a:pt x="1579" y="308"/>
                  </a:lnTo>
                  <a:lnTo>
                    <a:pt x="1520" y="308"/>
                  </a:lnTo>
                  <a:lnTo>
                    <a:pt x="1458" y="308"/>
                  </a:lnTo>
                  <a:lnTo>
                    <a:pt x="1401" y="311"/>
                  </a:lnTo>
                  <a:lnTo>
                    <a:pt x="1345" y="315"/>
                  </a:lnTo>
                  <a:lnTo>
                    <a:pt x="1291" y="318"/>
                  </a:lnTo>
                  <a:lnTo>
                    <a:pt x="1246" y="323"/>
                  </a:lnTo>
                  <a:lnTo>
                    <a:pt x="1204" y="323"/>
                  </a:lnTo>
                  <a:lnTo>
                    <a:pt x="1167" y="323"/>
                  </a:lnTo>
                  <a:lnTo>
                    <a:pt x="1167" y="128"/>
                  </a:lnTo>
                  <a:lnTo>
                    <a:pt x="1219" y="128"/>
                  </a:lnTo>
                  <a:lnTo>
                    <a:pt x="1273" y="125"/>
                  </a:lnTo>
                  <a:lnTo>
                    <a:pt x="1322" y="125"/>
                  </a:lnTo>
                  <a:lnTo>
                    <a:pt x="1374" y="125"/>
                  </a:lnTo>
                  <a:lnTo>
                    <a:pt x="1424" y="125"/>
                  </a:lnTo>
                  <a:lnTo>
                    <a:pt x="1473" y="125"/>
                  </a:lnTo>
                  <a:lnTo>
                    <a:pt x="1523" y="125"/>
                  </a:lnTo>
                  <a:lnTo>
                    <a:pt x="1569" y="125"/>
                  </a:lnTo>
                  <a:lnTo>
                    <a:pt x="1618" y="121"/>
                  </a:lnTo>
                  <a:lnTo>
                    <a:pt x="1663" y="121"/>
                  </a:lnTo>
                  <a:lnTo>
                    <a:pt x="1705" y="121"/>
                  </a:lnTo>
                  <a:lnTo>
                    <a:pt x="1751" y="121"/>
                  </a:lnTo>
                  <a:lnTo>
                    <a:pt x="1793" y="118"/>
                  </a:lnTo>
                  <a:lnTo>
                    <a:pt x="1835" y="118"/>
                  </a:lnTo>
                  <a:lnTo>
                    <a:pt x="1872" y="113"/>
                  </a:lnTo>
                  <a:lnTo>
                    <a:pt x="1910" y="110"/>
                  </a:lnTo>
                  <a:lnTo>
                    <a:pt x="1929" y="86"/>
                  </a:lnTo>
                  <a:lnTo>
                    <a:pt x="1941" y="59"/>
                  </a:lnTo>
                  <a:lnTo>
                    <a:pt x="1949" y="37"/>
                  </a:lnTo>
                  <a:lnTo>
                    <a:pt x="1959" y="19"/>
                  </a:lnTo>
                  <a:close/>
                  <a:moveTo>
                    <a:pt x="1167" y="1006"/>
                  </a:moveTo>
                  <a:lnTo>
                    <a:pt x="1086" y="991"/>
                  </a:lnTo>
                  <a:lnTo>
                    <a:pt x="1002" y="972"/>
                  </a:lnTo>
                  <a:lnTo>
                    <a:pt x="923" y="952"/>
                  </a:lnTo>
                  <a:lnTo>
                    <a:pt x="844" y="934"/>
                  </a:lnTo>
                  <a:lnTo>
                    <a:pt x="763" y="915"/>
                  </a:lnTo>
                  <a:lnTo>
                    <a:pt x="683" y="893"/>
                  </a:lnTo>
                  <a:lnTo>
                    <a:pt x="607" y="873"/>
                  </a:lnTo>
                  <a:lnTo>
                    <a:pt x="535" y="851"/>
                  </a:lnTo>
                  <a:lnTo>
                    <a:pt x="464" y="828"/>
                  </a:lnTo>
                  <a:lnTo>
                    <a:pt x="395" y="809"/>
                  </a:lnTo>
                  <a:lnTo>
                    <a:pt x="331" y="786"/>
                  </a:lnTo>
                  <a:lnTo>
                    <a:pt x="266" y="767"/>
                  </a:lnTo>
                  <a:lnTo>
                    <a:pt x="208" y="747"/>
                  </a:lnTo>
                  <a:lnTo>
                    <a:pt x="156" y="730"/>
                  </a:lnTo>
                  <a:lnTo>
                    <a:pt x="106" y="713"/>
                  </a:lnTo>
                  <a:lnTo>
                    <a:pt x="64" y="698"/>
                  </a:lnTo>
                  <a:lnTo>
                    <a:pt x="22" y="668"/>
                  </a:lnTo>
                  <a:lnTo>
                    <a:pt x="3" y="614"/>
                  </a:lnTo>
                  <a:lnTo>
                    <a:pt x="0" y="547"/>
                  </a:lnTo>
                  <a:lnTo>
                    <a:pt x="7" y="471"/>
                  </a:lnTo>
                  <a:lnTo>
                    <a:pt x="18" y="387"/>
                  </a:lnTo>
                  <a:lnTo>
                    <a:pt x="27" y="308"/>
                  </a:lnTo>
                  <a:lnTo>
                    <a:pt x="30" y="234"/>
                  </a:lnTo>
                  <a:lnTo>
                    <a:pt x="22" y="175"/>
                  </a:lnTo>
                  <a:lnTo>
                    <a:pt x="91" y="167"/>
                  </a:lnTo>
                  <a:lnTo>
                    <a:pt x="163" y="160"/>
                  </a:lnTo>
                  <a:lnTo>
                    <a:pt x="232" y="151"/>
                  </a:lnTo>
                  <a:lnTo>
                    <a:pt x="304" y="148"/>
                  </a:lnTo>
                  <a:lnTo>
                    <a:pt x="375" y="143"/>
                  </a:lnTo>
                  <a:lnTo>
                    <a:pt x="447" y="140"/>
                  </a:lnTo>
                  <a:lnTo>
                    <a:pt x="520" y="136"/>
                  </a:lnTo>
                  <a:lnTo>
                    <a:pt x="592" y="133"/>
                  </a:lnTo>
                  <a:lnTo>
                    <a:pt x="664" y="133"/>
                  </a:lnTo>
                  <a:lnTo>
                    <a:pt x="737" y="133"/>
                  </a:lnTo>
                  <a:lnTo>
                    <a:pt x="809" y="128"/>
                  </a:lnTo>
                  <a:lnTo>
                    <a:pt x="881" y="128"/>
                  </a:lnTo>
                  <a:lnTo>
                    <a:pt x="953" y="128"/>
                  </a:lnTo>
                  <a:lnTo>
                    <a:pt x="1026" y="128"/>
                  </a:lnTo>
                  <a:lnTo>
                    <a:pt x="1098" y="128"/>
                  </a:lnTo>
                  <a:lnTo>
                    <a:pt x="1167" y="128"/>
                  </a:lnTo>
                  <a:lnTo>
                    <a:pt x="1167" y="323"/>
                  </a:lnTo>
                  <a:lnTo>
                    <a:pt x="1162" y="323"/>
                  </a:lnTo>
                  <a:lnTo>
                    <a:pt x="1158" y="323"/>
                  </a:lnTo>
                  <a:lnTo>
                    <a:pt x="1150" y="323"/>
                  </a:lnTo>
                  <a:lnTo>
                    <a:pt x="1101" y="315"/>
                  </a:lnTo>
                  <a:lnTo>
                    <a:pt x="1056" y="303"/>
                  </a:lnTo>
                  <a:lnTo>
                    <a:pt x="1007" y="296"/>
                  </a:lnTo>
                  <a:lnTo>
                    <a:pt x="957" y="288"/>
                  </a:lnTo>
                  <a:lnTo>
                    <a:pt x="908" y="281"/>
                  </a:lnTo>
                  <a:lnTo>
                    <a:pt x="858" y="273"/>
                  </a:lnTo>
                  <a:lnTo>
                    <a:pt x="812" y="269"/>
                  </a:lnTo>
                  <a:lnTo>
                    <a:pt x="763" y="266"/>
                  </a:lnTo>
                  <a:lnTo>
                    <a:pt x="718" y="266"/>
                  </a:lnTo>
                  <a:lnTo>
                    <a:pt x="672" y="266"/>
                  </a:lnTo>
                  <a:lnTo>
                    <a:pt x="627" y="269"/>
                  </a:lnTo>
                  <a:lnTo>
                    <a:pt x="585" y="276"/>
                  </a:lnTo>
                  <a:lnTo>
                    <a:pt x="547" y="284"/>
                  </a:lnTo>
                  <a:lnTo>
                    <a:pt x="508" y="296"/>
                  </a:lnTo>
                  <a:lnTo>
                    <a:pt x="471" y="308"/>
                  </a:lnTo>
                  <a:lnTo>
                    <a:pt x="437" y="326"/>
                  </a:lnTo>
                  <a:lnTo>
                    <a:pt x="398" y="380"/>
                  </a:lnTo>
                  <a:lnTo>
                    <a:pt x="380" y="436"/>
                  </a:lnTo>
                  <a:lnTo>
                    <a:pt x="380" y="498"/>
                  </a:lnTo>
                  <a:lnTo>
                    <a:pt x="398" y="550"/>
                  </a:lnTo>
                  <a:lnTo>
                    <a:pt x="422" y="580"/>
                  </a:lnTo>
                  <a:lnTo>
                    <a:pt x="444" y="599"/>
                  </a:lnTo>
                  <a:lnTo>
                    <a:pt x="467" y="619"/>
                  </a:lnTo>
                  <a:lnTo>
                    <a:pt x="494" y="629"/>
                  </a:lnTo>
                  <a:lnTo>
                    <a:pt x="516" y="641"/>
                  </a:lnTo>
                  <a:lnTo>
                    <a:pt x="543" y="653"/>
                  </a:lnTo>
                  <a:lnTo>
                    <a:pt x="570" y="664"/>
                  </a:lnTo>
                  <a:lnTo>
                    <a:pt x="597" y="680"/>
                  </a:lnTo>
                  <a:lnTo>
                    <a:pt x="649" y="695"/>
                  </a:lnTo>
                  <a:lnTo>
                    <a:pt x="706" y="710"/>
                  </a:lnTo>
                  <a:lnTo>
                    <a:pt x="775" y="730"/>
                  </a:lnTo>
                  <a:lnTo>
                    <a:pt x="844" y="744"/>
                  </a:lnTo>
                  <a:lnTo>
                    <a:pt x="918" y="759"/>
                  </a:lnTo>
                  <a:lnTo>
                    <a:pt x="999" y="770"/>
                  </a:lnTo>
                  <a:lnTo>
                    <a:pt x="1083" y="786"/>
                  </a:lnTo>
                  <a:lnTo>
                    <a:pt x="1167" y="797"/>
                  </a:lnTo>
                  <a:lnTo>
                    <a:pt x="1167" y="1006"/>
                  </a:lnTo>
                  <a:close/>
                </a:path>
              </a:pathLst>
            </a:custGeom>
            <a:solidFill>
              <a:srgbClr val="5E9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74"/>
            <p:cNvSpPr>
              <a:spLocks noEditPoints="1"/>
            </p:cNvSpPr>
            <p:nvPr/>
          </p:nvSpPr>
          <p:spPr bwMode="auto">
            <a:xfrm rot="696599">
              <a:off x="3723" y="1260"/>
              <a:ext cx="705" cy="340"/>
            </a:xfrm>
            <a:custGeom>
              <a:avLst/>
              <a:gdLst>
                <a:gd name="T0" fmla="*/ 220 w 2115"/>
                <a:gd name="T1" fmla="*/ 0 h 1021"/>
                <a:gd name="T2" fmla="*/ 230 w 2115"/>
                <a:gd name="T3" fmla="*/ 19 h 1021"/>
                <a:gd name="T4" fmla="*/ 235 w 2115"/>
                <a:gd name="T5" fmla="*/ 72 h 1021"/>
                <a:gd name="T6" fmla="*/ 231 w 2115"/>
                <a:gd name="T7" fmla="*/ 86 h 1021"/>
                <a:gd name="T8" fmla="*/ 225 w 2115"/>
                <a:gd name="T9" fmla="*/ 99 h 1021"/>
                <a:gd name="T10" fmla="*/ 212 w 2115"/>
                <a:gd name="T11" fmla="*/ 108 h 1021"/>
                <a:gd name="T12" fmla="*/ 193 w 2115"/>
                <a:gd name="T13" fmla="*/ 113 h 1021"/>
                <a:gd name="T14" fmla="*/ 170 w 2115"/>
                <a:gd name="T15" fmla="*/ 113 h 1021"/>
                <a:gd name="T16" fmla="*/ 145 w 2115"/>
                <a:gd name="T17" fmla="*/ 111 h 1021"/>
                <a:gd name="T18" fmla="*/ 127 w 2115"/>
                <a:gd name="T19" fmla="*/ 89 h 1021"/>
                <a:gd name="T20" fmla="*/ 154 w 2115"/>
                <a:gd name="T21" fmla="*/ 91 h 1021"/>
                <a:gd name="T22" fmla="*/ 181 w 2115"/>
                <a:gd name="T23" fmla="*/ 91 h 1021"/>
                <a:gd name="T24" fmla="*/ 201 w 2115"/>
                <a:gd name="T25" fmla="*/ 86 h 1021"/>
                <a:gd name="T26" fmla="*/ 215 w 2115"/>
                <a:gd name="T27" fmla="*/ 76 h 1021"/>
                <a:gd name="T28" fmla="*/ 218 w 2115"/>
                <a:gd name="T29" fmla="*/ 61 h 1021"/>
                <a:gd name="T30" fmla="*/ 209 w 2115"/>
                <a:gd name="T31" fmla="*/ 44 h 1021"/>
                <a:gd name="T32" fmla="*/ 194 w 2115"/>
                <a:gd name="T33" fmla="*/ 34 h 1021"/>
                <a:gd name="T34" fmla="*/ 174 w 2115"/>
                <a:gd name="T35" fmla="*/ 31 h 1021"/>
                <a:gd name="T36" fmla="*/ 154 w 2115"/>
                <a:gd name="T37" fmla="*/ 31 h 1021"/>
                <a:gd name="T38" fmla="*/ 136 w 2115"/>
                <a:gd name="T39" fmla="*/ 32 h 1021"/>
                <a:gd name="T40" fmla="*/ 127 w 2115"/>
                <a:gd name="T41" fmla="*/ 14 h 1021"/>
                <a:gd name="T42" fmla="*/ 144 w 2115"/>
                <a:gd name="T43" fmla="*/ 14 h 1021"/>
                <a:gd name="T44" fmla="*/ 161 w 2115"/>
                <a:gd name="T45" fmla="*/ 14 h 1021"/>
                <a:gd name="T46" fmla="*/ 177 w 2115"/>
                <a:gd name="T47" fmla="*/ 13 h 1021"/>
                <a:gd name="T48" fmla="*/ 192 w 2115"/>
                <a:gd name="T49" fmla="*/ 13 h 1021"/>
                <a:gd name="T50" fmla="*/ 205 w 2115"/>
                <a:gd name="T51" fmla="*/ 13 h 1021"/>
                <a:gd name="T52" fmla="*/ 214 w 2115"/>
                <a:gd name="T53" fmla="*/ 7 h 1021"/>
                <a:gd name="T54" fmla="*/ 127 w 2115"/>
                <a:gd name="T55" fmla="*/ 108 h 1021"/>
                <a:gd name="T56" fmla="*/ 100 w 2115"/>
                <a:gd name="T57" fmla="*/ 103 h 1021"/>
                <a:gd name="T58" fmla="*/ 75 w 2115"/>
                <a:gd name="T59" fmla="*/ 97 h 1021"/>
                <a:gd name="T60" fmla="*/ 51 w 2115"/>
                <a:gd name="T61" fmla="*/ 89 h 1021"/>
                <a:gd name="T62" fmla="*/ 29 w 2115"/>
                <a:gd name="T63" fmla="*/ 83 h 1021"/>
                <a:gd name="T64" fmla="*/ 12 w 2115"/>
                <a:gd name="T65" fmla="*/ 77 h 1021"/>
                <a:gd name="T66" fmla="*/ 0 w 2115"/>
                <a:gd name="T67" fmla="*/ 66 h 1021"/>
                <a:gd name="T68" fmla="*/ 2 w 2115"/>
                <a:gd name="T69" fmla="*/ 42 h 1021"/>
                <a:gd name="T70" fmla="*/ 4 w 2115"/>
                <a:gd name="T71" fmla="*/ 20 h 1021"/>
                <a:gd name="T72" fmla="*/ 27 w 2115"/>
                <a:gd name="T73" fmla="*/ 17 h 1021"/>
                <a:gd name="T74" fmla="*/ 50 w 2115"/>
                <a:gd name="T75" fmla="*/ 16 h 1021"/>
                <a:gd name="T76" fmla="*/ 73 w 2115"/>
                <a:gd name="T77" fmla="*/ 15 h 1021"/>
                <a:gd name="T78" fmla="*/ 96 w 2115"/>
                <a:gd name="T79" fmla="*/ 14 h 1021"/>
                <a:gd name="T80" fmla="*/ 119 w 2115"/>
                <a:gd name="T81" fmla="*/ 14 h 1021"/>
                <a:gd name="T82" fmla="*/ 126 w 2115"/>
                <a:gd name="T83" fmla="*/ 32 h 1021"/>
                <a:gd name="T84" fmla="*/ 119 w 2115"/>
                <a:gd name="T85" fmla="*/ 31 h 1021"/>
                <a:gd name="T86" fmla="*/ 103 w 2115"/>
                <a:gd name="T87" fmla="*/ 29 h 1021"/>
                <a:gd name="T88" fmla="*/ 86 w 2115"/>
                <a:gd name="T89" fmla="*/ 27 h 1021"/>
                <a:gd name="T90" fmla="*/ 70 w 2115"/>
                <a:gd name="T91" fmla="*/ 27 h 1021"/>
                <a:gd name="T92" fmla="*/ 56 w 2115"/>
                <a:gd name="T93" fmla="*/ 29 h 1021"/>
                <a:gd name="T94" fmla="*/ 43 w 2115"/>
                <a:gd name="T95" fmla="*/ 34 h 1021"/>
                <a:gd name="T96" fmla="*/ 38 w 2115"/>
                <a:gd name="T97" fmla="*/ 55 h 1021"/>
                <a:gd name="T98" fmla="*/ 46 w 2115"/>
                <a:gd name="T99" fmla="*/ 66 h 1021"/>
                <a:gd name="T100" fmla="*/ 53 w 2115"/>
                <a:gd name="T101" fmla="*/ 71 h 1021"/>
                <a:gd name="T102" fmla="*/ 61 w 2115"/>
                <a:gd name="T103" fmla="*/ 76 h 1021"/>
                <a:gd name="T104" fmla="*/ 82 w 2115"/>
                <a:gd name="T105" fmla="*/ 81 h 1021"/>
                <a:gd name="T106" fmla="*/ 108 w 2115"/>
                <a:gd name="T107" fmla="*/ 86 h 1021"/>
                <a:gd name="T108" fmla="*/ 127 w 2115"/>
                <a:gd name="T109" fmla="*/ 108 h 10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5" h="1021">
                  <a:moveTo>
                    <a:pt x="1932" y="19"/>
                  </a:moveTo>
                  <a:lnTo>
                    <a:pt x="1959" y="7"/>
                  </a:lnTo>
                  <a:lnTo>
                    <a:pt x="1979" y="0"/>
                  </a:lnTo>
                  <a:lnTo>
                    <a:pt x="2001" y="7"/>
                  </a:lnTo>
                  <a:lnTo>
                    <a:pt x="2023" y="19"/>
                  </a:lnTo>
                  <a:lnTo>
                    <a:pt x="2070" y="175"/>
                  </a:lnTo>
                  <a:lnTo>
                    <a:pt x="2097" y="335"/>
                  </a:lnTo>
                  <a:lnTo>
                    <a:pt x="2107" y="498"/>
                  </a:lnTo>
                  <a:lnTo>
                    <a:pt x="2115" y="653"/>
                  </a:lnTo>
                  <a:lnTo>
                    <a:pt x="2104" y="691"/>
                  </a:lnTo>
                  <a:lnTo>
                    <a:pt x="2092" y="732"/>
                  </a:lnTo>
                  <a:lnTo>
                    <a:pt x="2080" y="771"/>
                  </a:lnTo>
                  <a:lnTo>
                    <a:pt x="2073" y="804"/>
                  </a:lnTo>
                  <a:lnTo>
                    <a:pt x="2055" y="851"/>
                  </a:lnTo>
                  <a:lnTo>
                    <a:pt x="2028" y="888"/>
                  </a:lnTo>
                  <a:lnTo>
                    <a:pt x="1994" y="919"/>
                  </a:lnTo>
                  <a:lnTo>
                    <a:pt x="1952" y="949"/>
                  </a:lnTo>
                  <a:lnTo>
                    <a:pt x="1907" y="972"/>
                  </a:lnTo>
                  <a:lnTo>
                    <a:pt x="1857" y="991"/>
                  </a:lnTo>
                  <a:lnTo>
                    <a:pt x="1801" y="1003"/>
                  </a:lnTo>
                  <a:lnTo>
                    <a:pt x="1739" y="1014"/>
                  </a:lnTo>
                  <a:lnTo>
                    <a:pt x="1675" y="1021"/>
                  </a:lnTo>
                  <a:lnTo>
                    <a:pt x="1606" y="1021"/>
                  </a:lnTo>
                  <a:lnTo>
                    <a:pt x="1534" y="1021"/>
                  </a:lnTo>
                  <a:lnTo>
                    <a:pt x="1461" y="1018"/>
                  </a:lnTo>
                  <a:lnTo>
                    <a:pt x="1382" y="1011"/>
                  </a:lnTo>
                  <a:lnTo>
                    <a:pt x="1303" y="1003"/>
                  </a:lnTo>
                  <a:lnTo>
                    <a:pt x="1222" y="991"/>
                  </a:lnTo>
                  <a:lnTo>
                    <a:pt x="1140" y="976"/>
                  </a:lnTo>
                  <a:lnTo>
                    <a:pt x="1140" y="804"/>
                  </a:lnTo>
                  <a:lnTo>
                    <a:pt x="1222" y="813"/>
                  </a:lnTo>
                  <a:lnTo>
                    <a:pt x="1310" y="821"/>
                  </a:lnTo>
                  <a:lnTo>
                    <a:pt x="1389" y="824"/>
                  </a:lnTo>
                  <a:lnTo>
                    <a:pt x="1473" y="824"/>
                  </a:lnTo>
                  <a:lnTo>
                    <a:pt x="1549" y="824"/>
                  </a:lnTo>
                  <a:lnTo>
                    <a:pt x="1626" y="816"/>
                  </a:lnTo>
                  <a:lnTo>
                    <a:pt x="1693" y="809"/>
                  </a:lnTo>
                  <a:lnTo>
                    <a:pt x="1754" y="794"/>
                  </a:lnTo>
                  <a:lnTo>
                    <a:pt x="1811" y="774"/>
                  </a:lnTo>
                  <a:lnTo>
                    <a:pt x="1860" y="752"/>
                  </a:lnTo>
                  <a:lnTo>
                    <a:pt x="1902" y="722"/>
                  </a:lnTo>
                  <a:lnTo>
                    <a:pt x="1932" y="688"/>
                  </a:lnTo>
                  <a:lnTo>
                    <a:pt x="1952" y="649"/>
                  </a:lnTo>
                  <a:lnTo>
                    <a:pt x="1964" y="604"/>
                  </a:lnTo>
                  <a:lnTo>
                    <a:pt x="1959" y="550"/>
                  </a:lnTo>
                  <a:lnTo>
                    <a:pt x="1944" y="493"/>
                  </a:lnTo>
                  <a:lnTo>
                    <a:pt x="1917" y="441"/>
                  </a:lnTo>
                  <a:lnTo>
                    <a:pt x="1883" y="394"/>
                  </a:lnTo>
                  <a:lnTo>
                    <a:pt x="1841" y="357"/>
                  </a:lnTo>
                  <a:lnTo>
                    <a:pt x="1792" y="330"/>
                  </a:lnTo>
                  <a:lnTo>
                    <a:pt x="1742" y="308"/>
                  </a:lnTo>
                  <a:lnTo>
                    <a:pt x="1685" y="293"/>
                  </a:lnTo>
                  <a:lnTo>
                    <a:pt x="1629" y="285"/>
                  </a:lnTo>
                  <a:lnTo>
                    <a:pt x="1569" y="276"/>
                  </a:lnTo>
                  <a:lnTo>
                    <a:pt x="1507" y="273"/>
                  </a:lnTo>
                  <a:lnTo>
                    <a:pt x="1446" y="276"/>
                  </a:lnTo>
                  <a:lnTo>
                    <a:pt x="1386" y="276"/>
                  </a:lnTo>
                  <a:lnTo>
                    <a:pt x="1329" y="281"/>
                  </a:lnTo>
                  <a:lnTo>
                    <a:pt x="1271" y="285"/>
                  </a:lnTo>
                  <a:lnTo>
                    <a:pt x="1222" y="288"/>
                  </a:lnTo>
                  <a:lnTo>
                    <a:pt x="1177" y="288"/>
                  </a:lnTo>
                  <a:lnTo>
                    <a:pt x="1140" y="288"/>
                  </a:lnTo>
                  <a:lnTo>
                    <a:pt x="1140" y="125"/>
                  </a:lnTo>
                  <a:lnTo>
                    <a:pt x="1192" y="125"/>
                  </a:lnTo>
                  <a:lnTo>
                    <a:pt x="1246" y="125"/>
                  </a:lnTo>
                  <a:lnTo>
                    <a:pt x="1298" y="125"/>
                  </a:lnTo>
                  <a:lnTo>
                    <a:pt x="1347" y="125"/>
                  </a:lnTo>
                  <a:lnTo>
                    <a:pt x="1397" y="125"/>
                  </a:lnTo>
                  <a:lnTo>
                    <a:pt x="1451" y="125"/>
                  </a:lnTo>
                  <a:lnTo>
                    <a:pt x="1496" y="125"/>
                  </a:lnTo>
                  <a:lnTo>
                    <a:pt x="1545" y="125"/>
                  </a:lnTo>
                  <a:lnTo>
                    <a:pt x="1591" y="121"/>
                  </a:lnTo>
                  <a:lnTo>
                    <a:pt x="1636" y="121"/>
                  </a:lnTo>
                  <a:lnTo>
                    <a:pt x="1682" y="121"/>
                  </a:lnTo>
                  <a:lnTo>
                    <a:pt x="1724" y="121"/>
                  </a:lnTo>
                  <a:lnTo>
                    <a:pt x="1766" y="118"/>
                  </a:lnTo>
                  <a:lnTo>
                    <a:pt x="1808" y="118"/>
                  </a:lnTo>
                  <a:lnTo>
                    <a:pt x="1845" y="118"/>
                  </a:lnTo>
                  <a:lnTo>
                    <a:pt x="1883" y="113"/>
                  </a:lnTo>
                  <a:lnTo>
                    <a:pt x="1910" y="86"/>
                  </a:lnTo>
                  <a:lnTo>
                    <a:pt x="1922" y="61"/>
                  </a:lnTo>
                  <a:lnTo>
                    <a:pt x="1929" y="37"/>
                  </a:lnTo>
                  <a:lnTo>
                    <a:pt x="1932" y="19"/>
                  </a:lnTo>
                  <a:close/>
                  <a:moveTo>
                    <a:pt x="1140" y="976"/>
                  </a:moveTo>
                  <a:lnTo>
                    <a:pt x="1059" y="961"/>
                  </a:lnTo>
                  <a:lnTo>
                    <a:pt x="983" y="945"/>
                  </a:lnTo>
                  <a:lnTo>
                    <a:pt x="903" y="927"/>
                  </a:lnTo>
                  <a:lnTo>
                    <a:pt x="827" y="907"/>
                  </a:lnTo>
                  <a:lnTo>
                    <a:pt x="748" y="888"/>
                  </a:lnTo>
                  <a:lnTo>
                    <a:pt x="671" y="870"/>
                  </a:lnTo>
                  <a:lnTo>
                    <a:pt x="600" y="846"/>
                  </a:lnTo>
                  <a:lnTo>
                    <a:pt x="528" y="828"/>
                  </a:lnTo>
                  <a:lnTo>
                    <a:pt x="455" y="804"/>
                  </a:lnTo>
                  <a:lnTo>
                    <a:pt x="387" y="786"/>
                  </a:lnTo>
                  <a:lnTo>
                    <a:pt x="321" y="764"/>
                  </a:lnTo>
                  <a:lnTo>
                    <a:pt x="265" y="744"/>
                  </a:lnTo>
                  <a:lnTo>
                    <a:pt x="208" y="725"/>
                  </a:lnTo>
                  <a:lnTo>
                    <a:pt x="155" y="706"/>
                  </a:lnTo>
                  <a:lnTo>
                    <a:pt x="106" y="691"/>
                  </a:lnTo>
                  <a:lnTo>
                    <a:pt x="64" y="676"/>
                  </a:lnTo>
                  <a:lnTo>
                    <a:pt x="22" y="646"/>
                  </a:lnTo>
                  <a:lnTo>
                    <a:pt x="3" y="596"/>
                  </a:lnTo>
                  <a:lnTo>
                    <a:pt x="0" y="532"/>
                  </a:lnTo>
                  <a:lnTo>
                    <a:pt x="10" y="459"/>
                  </a:lnTo>
                  <a:lnTo>
                    <a:pt x="22" y="380"/>
                  </a:lnTo>
                  <a:lnTo>
                    <a:pt x="33" y="303"/>
                  </a:lnTo>
                  <a:lnTo>
                    <a:pt x="40" y="234"/>
                  </a:lnTo>
                  <a:lnTo>
                    <a:pt x="33" y="178"/>
                  </a:lnTo>
                  <a:lnTo>
                    <a:pt x="102" y="170"/>
                  </a:lnTo>
                  <a:lnTo>
                    <a:pt x="170" y="163"/>
                  </a:lnTo>
                  <a:lnTo>
                    <a:pt x="239" y="155"/>
                  </a:lnTo>
                  <a:lnTo>
                    <a:pt x="307" y="152"/>
                  </a:lnTo>
                  <a:lnTo>
                    <a:pt x="375" y="145"/>
                  </a:lnTo>
                  <a:lnTo>
                    <a:pt x="447" y="140"/>
                  </a:lnTo>
                  <a:lnTo>
                    <a:pt x="516" y="136"/>
                  </a:lnTo>
                  <a:lnTo>
                    <a:pt x="588" y="133"/>
                  </a:lnTo>
                  <a:lnTo>
                    <a:pt x="656" y="133"/>
                  </a:lnTo>
                  <a:lnTo>
                    <a:pt x="725" y="128"/>
                  </a:lnTo>
                  <a:lnTo>
                    <a:pt x="797" y="128"/>
                  </a:lnTo>
                  <a:lnTo>
                    <a:pt x="866" y="125"/>
                  </a:lnTo>
                  <a:lnTo>
                    <a:pt x="933" y="125"/>
                  </a:lnTo>
                  <a:lnTo>
                    <a:pt x="1002" y="125"/>
                  </a:lnTo>
                  <a:lnTo>
                    <a:pt x="1071" y="125"/>
                  </a:lnTo>
                  <a:lnTo>
                    <a:pt x="1140" y="125"/>
                  </a:lnTo>
                  <a:lnTo>
                    <a:pt x="1140" y="288"/>
                  </a:lnTo>
                  <a:lnTo>
                    <a:pt x="1135" y="288"/>
                  </a:lnTo>
                  <a:lnTo>
                    <a:pt x="1131" y="288"/>
                  </a:lnTo>
                  <a:lnTo>
                    <a:pt x="1123" y="288"/>
                  </a:lnTo>
                  <a:lnTo>
                    <a:pt x="1074" y="281"/>
                  </a:lnTo>
                  <a:lnTo>
                    <a:pt x="1024" y="273"/>
                  </a:lnTo>
                  <a:lnTo>
                    <a:pt x="975" y="266"/>
                  </a:lnTo>
                  <a:lnTo>
                    <a:pt x="926" y="261"/>
                  </a:lnTo>
                  <a:lnTo>
                    <a:pt x="876" y="254"/>
                  </a:lnTo>
                  <a:lnTo>
                    <a:pt x="827" y="246"/>
                  </a:lnTo>
                  <a:lnTo>
                    <a:pt x="778" y="243"/>
                  </a:lnTo>
                  <a:lnTo>
                    <a:pt x="728" y="239"/>
                  </a:lnTo>
                  <a:lnTo>
                    <a:pt x="683" y="239"/>
                  </a:lnTo>
                  <a:lnTo>
                    <a:pt x="634" y="239"/>
                  </a:lnTo>
                  <a:lnTo>
                    <a:pt x="592" y="243"/>
                  </a:lnTo>
                  <a:lnTo>
                    <a:pt x="546" y="251"/>
                  </a:lnTo>
                  <a:lnTo>
                    <a:pt x="504" y="258"/>
                  </a:lnTo>
                  <a:lnTo>
                    <a:pt x="462" y="273"/>
                  </a:lnTo>
                  <a:lnTo>
                    <a:pt x="425" y="288"/>
                  </a:lnTo>
                  <a:lnTo>
                    <a:pt x="390" y="308"/>
                  </a:lnTo>
                  <a:lnTo>
                    <a:pt x="348" y="360"/>
                  </a:lnTo>
                  <a:lnTo>
                    <a:pt x="333" y="429"/>
                  </a:lnTo>
                  <a:lnTo>
                    <a:pt x="341" y="498"/>
                  </a:lnTo>
                  <a:lnTo>
                    <a:pt x="368" y="554"/>
                  </a:lnTo>
                  <a:lnTo>
                    <a:pt x="390" y="581"/>
                  </a:lnTo>
                  <a:lnTo>
                    <a:pt x="413" y="599"/>
                  </a:lnTo>
                  <a:lnTo>
                    <a:pt x="437" y="619"/>
                  </a:lnTo>
                  <a:lnTo>
                    <a:pt x="459" y="631"/>
                  </a:lnTo>
                  <a:lnTo>
                    <a:pt x="481" y="641"/>
                  </a:lnTo>
                  <a:lnTo>
                    <a:pt x="504" y="653"/>
                  </a:lnTo>
                  <a:lnTo>
                    <a:pt x="528" y="668"/>
                  </a:lnTo>
                  <a:lnTo>
                    <a:pt x="550" y="683"/>
                  </a:lnTo>
                  <a:lnTo>
                    <a:pt x="607" y="698"/>
                  </a:lnTo>
                  <a:lnTo>
                    <a:pt x="668" y="718"/>
                  </a:lnTo>
                  <a:lnTo>
                    <a:pt x="736" y="732"/>
                  </a:lnTo>
                  <a:lnTo>
                    <a:pt x="812" y="747"/>
                  </a:lnTo>
                  <a:lnTo>
                    <a:pt x="888" y="767"/>
                  </a:lnTo>
                  <a:lnTo>
                    <a:pt x="972" y="779"/>
                  </a:lnTo>
                  <a:lnTo>
                    <a:pt x="1056" y="794"/>
                  </a:lnTo>
                  <a:lnTo>
                    <a:pt x="1140" y="804"/>
                  </a:lnTo>
                  <a:lnTo>
                    <a:pt x="1140" y="976"/>
                  </a:lnTo>
                  <a:close/>
                </a:path>
              </a:pathLst>
            </a:custGeom>
            <a:solidFill>
              <a:srgbClr val="68A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75"/>
            <p:cNvSpPr>
              <a:spLocks noEditPoints="1"/>
            </p:cNvSpPr>
            <p:nvPr/>
          </p:nvSpPr>
          <p:spPr bwMode="auto">
            <a:xfrm rot="696599">
              <a:off x="3731" y="1265"/>
              <a:ext cx="691" cy="332"/>
            </a:xfrm>
            <a:custGeom>
              <a:avLst/>
              <a:gdLst>
                <a:gd name="T0" fmla="*/ 216 w 2072"/>
                <a:gd name="T1" fmla="*/ 0 h 996"/>
                <a:gd name="T2" fmla="*/ 226 w 2072"/>
                <a:gd name="T3" fmla="*/ 19 h 996"/>
                <a:gd name="T4" fmla="*/ 230 w 2072"/>
                <a:gd name="T5" fmla="*/ 71 h 996"/>
                <a:gd name="T6" fmla="*/ 227 w 2072"/>
                <a:gd name="T7" fmla="*/ 84 h 996"/>
                <a:gd name="T8" fmla="*/ 221 w 2072"/>
                <a:gd name="T9" fmla="*/ 97 h 996"/>
                <a:gd name="T10" fmla="*/ 208 w 2072"/>
                <a:gd name="T11" fmla="*/ 105 h 996"/>
                <a:gd name="T12" fmla="*/ 190 w 2072"/>
                <a:gd name="T13" fmla="*/ 110 h 996"/>
                <a:gd name="T14" fmla="*/ 168 w 2072"/>
                <a:gd name="T15" fmla="*/ 111 h 996"/>
                <a:gd name="T16" fmla="*/ 143 w 2072"/>
                <a:gd name="T17" fmla="*/ 108 h 996"/>
                <a:gd name="T18" fmla="*/ 125 w 2072"/>
                <a:gd name="T19" fmla="*/ 90 h 996"/>
                <a:gd name="T20" fmla="*/ 154 w 2072"/>
                <a:gd name="T21" fmla="*/ 92 h 996"/>
                <a:gd name="T22" fmla="*/ 180 w 2072"/>
                <a:gd name="T23" fmla="*/ 90 h 996"/>
                <a:gd name="T24" fmla="*/ 202 w 2072"/>
                <a:gd name="T25" fmla="*/ 85 h 996"/>
                <a:gd name="T26" fmla="*/ 216 w 2072"/>
                <a:gd name="T27" fmla="*/ 75 h 996"/>
                <a:gd name="T28" fmla="*/ 219 w 2072"/>
                <a:gd name="T29" fmla="*/ 59 h 996"/>
                <a:gd name="T30" fmla="*/ 210 w 2072"/>
                <a:gd name="T31" fmla="*/ 41 h 996"/>
                <a:gd name="T32" fmla="*/ 194 w 2072"/>
                <a:gd name="T33" fmla="*/ 31 h 996"/>
                <a:gd name="T34" fmla="*/ 174 w 2072"/>
                <a:gd name="T35" fmla="*/ 27 h 996"/>
                <a:gd name="T36" fmla="*/ 153 w 2072"/>
                <a:gd name="T37" fmla="*/ 27 h 996"/>
                <a:gd name="T38" fmla="*/ 135 w 2072"/>
                <a:gd name="T39" fmla="*/ 29 h 996"/>
                <a:gd name="T40" fmla="*/ 125 w 2072"/>
                <a:gd name="T41" fmla="*/ 13 h 996"/>
                <a:gd name="T42" fmla="*/ 142 w 2072"/>
                <a:gd name="T43" fmla="*/ 13 h 996"/>
                <a:gd name="T44" fmla="*/ 159 w 2072"/>
                <a:gd name="T45" fmla="*/ 13 h 996"/>
                <a:gd name="T46" fmla="*/ 174 w 2072"/>
                <a:gd name="T47" fmla="*/ 13 h 996"/>
                <a:gd name="T48" fmla="*/ 189 w 2072"/>
                <a:gd name="T49" fmla="*/ 13 h 996"/>
                <a:gd name="T50" fmla="*/ 202 w 2072"/>
                <a:gd name="T51" fmla="*/ 13 h 996"/>
                <a:gd name="T52" fmla="*/ 211 w 2072"/>
                <a:gd name="T53" fmla="*/ 7 h 996"/>
                <a:gd name="T54" fmla="*/ 125 w 2072"/>
                <a:gd name="T55" fmla="*/ 105 h 996"/>
                <a:gd name="T56" fmla="*/ 99 w 2072"/>
                <a:gd name="T57" fmla="*/ 100 h 996"/>
                <a:gd name="T58" fmla="*/ 73 w 2072"/>
                <a:gd name="T59" fmla="*/ 94 h 996"/>
                <a:gd name="T60" fmla="*/ 50 w 2072"/>
                <a:gd name="T61" fmla="*/ 87 h 996"/>
                <a:gd name="T62" fmla="*/ 28 w 2072"/>
                <a:gd name="T63" fmla="*/ 80 h 996"/>
                <a:gd name="T64" fmla="*/ 12 w 2072"/>
                <a:gd name="T65" fmla="*/ 75 h 996"/>
                <a:gd name="T66" fmla="*/ 2 w 2072"/>
                <a:gd name="T67" fmla="*/ 69 h 996"/>
                <a:gd name="T68" fmla="*/ 0 w 2072"/>
                <a:gd name="T69" fmla="*/ 59 h 996"/>
                <a:gd name="T70" fmla="*/ 5 w 2072"/>
                <a:gd name="T71" fmla="*/ 28 h 996"/>
                <a:gd name="T72" fmla="*/ 19 w 2072"/>
                <a:gd name="T73" fmla="*/ 18 h 996"/>
                <a:gd name="T74" fmla="*/ 42 w 2072"/>
                <a:gd name="T75" fmla="*/ 16 h 996"/>
                <a:gd name="T76" fmla="*/ 65 w 2072"/>
                <a:gd name="T77" fmla="*/ 15 h 996"/>
                <a:gd name="T78" fmla="*/ 88 w 2072"/>
                <a:gd name="T79" fmla="*/ 14 h 996"/>
                <a:gd name="T80" fmla="*/ 110 w 2072"/>
                <a:gd name="T81" fmla="*/ 14 h 996"/>
                <a:gd name="T82" fmla="*/ 125 w 2072"/>
                <a:gd name="T83" fmla="*/ 29 h 996"/>
                <a:gd name="T84" fmla="*/ 122 w 2072"/>
                <a:gd name="T85" fmla="*/ 29 h 996"/>
                <a:gd name="T86" fmla="*/ 111 w 2072"/>
                <a:gd name="T87" fmla="*/ 27 h 996"/>
                <a:gd name="T88" fmla="*/ 95 w 2072"/>
                <a:gd name="T89" fmla="*/ 25 h 996"/>
                <a:gd name="T90" fmla="*/ 78 w 2072"/>
                <a:gd name="T91" fmla="*/ 23 h 996"/>
                <a:gd name="T92" fmla="*/ 62 w 2072"/>
                <a:gd name="T93" fmla="*/ 24 h 996"/>
                <a:gd name="T94" fmla="*/ 47 w 2072"/>
                <a:gd name="T95" fmla="*/ 27 h 996"/>
                <a:gd name="T96" fmla="*/ 33 w 2072"/>
                <a:gd name="T97" fmla="*/ 38 h 996"/>
                <a:gd name="T98" fmla="*/ 37 w 2072"/>
                <a:gd name="T99" fmla="*/ 62 h 996"/>
                <a:gd name="T100" fmla="*/ 45 w 2072"/>
                <a:gd name="T101" fmla="*/ 68 h 996"/>
                <a:gd name="T102" fmla="*/ 52 w 2072"/>
                <a:gd name="T103" fmla="*/ 72 h 996"/>
                <a:gd name="T104" fmla="*/ 60 w 2072"/>
                <a:gd name="T105" fmla="*/ 77 h 996"/>
                <a:gd name="T106" fmla="*/ 71 w 2072"/>
                <a:gd name="T107" fmla="*/ 80 h 996"/>
                <a:gd name="T108" fmla="*/ 82 w 2072"/>
                <a:gd name="T109" fmla="*/ 83 h 996"/>
                <a:gd name="T110" fmla="*/ 96 w 2072"/>
                <a:gd name="T111" fmla="*/ 85 h 996"/>
                <a:gd name="T112" fmla="*/ 110 w 2072"/>
                <a:gd name="T113" fmla="*/ 88 h 996"/>
                <a:gd name="T114" fmla="*/ 125 w 2072"/>
                <a:gd name="T115" fmla="*/ 90 h 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2" h="996">
                  <a:moveTo>
                    <a:pt x="1907" y="22"/>
                  </a:moveTo>
                  <a:lnTo>
                    <a:pt x="1931" y="4"/>
                  </a:lnTo>
                  <a:lnTo>
                    <a:pt x="1946" y="0"/>
                  </a:lnTo>
                  <a:lnTo>
                    <a:pt x="1961" y="0"/>
                  </a:lnTo>
                  <a:lnTo>
                    <a:pt x="1983" y="12"/>
                  </a:lnTo>
                  <a:lnTo>
                    <a:pt x="2030" y="167"/>
                  </a:lnTo>
                  <a:lnTo>
                    <a:pt x="2055" y="323"/>
                  </a:lnTo>
                  <a:lnTo>
                    <a:pt x="2067" y="483"/>
                  </a:lnTo>
                  <a:lnTo>
                    <a:pt x="2072" y="638"/>
                  </a:lnTo>
                  <a:lnTo>
                    <a:pt x="2060" y="676"/>
                  </a:lnTo>
                  <a:lnTo>
                    <a:pt x="2052" y="714"/>
                  </a:lnTo>
                  <a:lnTo>
                    <a:pt x="2040" y="752"/>
                  </a:lnTo>
                  <a:lnTo>
                    <a:pt x="2033" y="789"/>
                  </a:lnTo>
                  <a:lnTo>
                    <a:pt x="2015" y="831"/>
                  </a:lnTo>
                  <a:lnTo>
                    <a:pt x="1991" y="870"/>
                  </a:lnTo>
                  <a:lnTo>
                    <a:pt x="1957" y="900"/>
                  </a:lnTo>
                  <a:lnTo>
                    <a:pt x="1919" y="927"/>
                  </a:lnTo>
                  <a:lnTo>
                    <a:pt x="1874" y="949"/>
                  </a:lnTo>
                  <a:lnTo>
                    <a:pt x="1825" y="964"/>
                  </a:lnTo>
                  <a:lnTo>
                    <a:pt x="1771" y="979"/>
                  </a:lnTo>
                  <a:lnTo>
                    <a:pt x="1710" y="988"/>
                  </a:lnTo>
                  <a:lnTo>
                    <a:pt x="1645" y="996"/>
                  </a:lnTo>
                  <a:lnTo>
                    <a:pt x="1581" y="996"/>
                  </a:lnTo>
                  <a:lnTo>
                    <a:pt x="1509" y="996"/>
                  </a:lnTo>
                  <a:lnTo>
                    <a:pt x="1436" y="991"/>
                  </a:lnTo>
                  <a:lnTo>
                    <a:pt x="1361" y="984"/>
                  </a:lnTo>
                  <a:lnTo>
                    <a:pt x="1285" y="976"/>
                  </a:lnTo>
                  <a:lnTo>
                    <a:pt x="1206" y="964"/>
                  </a:lnTo>
                  <a:lnTo>
                    <a:pt x="1125" y="949"/>
                  </a:lnTo>
                  <a:lnTo>
                    <a:pt x="1125" y="809"/>
                  </a:lnTo>
                  <a:lnTo>
                    <a:pt x="1213" y="816"/>
                  </a:lnTo>
                  <a:lnTo>
                    <a:pt x="1300" y="821"/>
                  </a:lnTo>
                  <a:lnTo>
                    <a:pt x="1384" y="824"/>
                  </a:lnTo>
                  <a:lnTo>
                    <a:pt x="1468" y="824"/>
                  </a:lnTo>
                  <a:lnTo>
                    <a:pt x="1547" y="821"/>
                  </a:lnTo>
                  <a:lnTo>
                    <a:pt x="1623" y="813"/>
                  </a:lnTo>
                  <a:lnTo>
                    <a:pt x="1695" y="801"/>
                  </a:lnTo>
                  <a:lnTo>
                    <a:pt x="1759" y="786"/>
                  </a:lnTo>
                  <a:lnTo>
                    <a:pt x="1816" y="764"/>
                  </a:lnTo>
                  <a:lnTo>
                    <a:pt x="1865" y="740"/>
                  </a:lnTo>
                  <a:lnTo>
                    <a:pt x="1907" y="710"/>
                  </a:lnTo>
                  <a:lnTo>
                    <a:pt x="1939" y="673"/>
                  </a:lnTo>
                  <a:lnTo>
                    <a:pt x="1957" y="631"/>
                  </a:lnTo>
                  <a:lnTo>
                    <a:pt x="1966" y="581"/>
                  </a:lnTo>
                  <a:lnTo>
                    <a:pt x="1966" y="528"/>
                  </a:lnTo>
                  <a:lnTo>
                    <a:pt x="1946" y="468"/>
                  </a:lnTo>
                  <a:lnTo>
                    <a:pt x="1919" y="409"/>
                  </a:lnTo>
                  <a:lnTo>
                    <a:pt x="1885" y="365"/>
                  </a:lnTo>
                  <a:lnTo>
                    <a:pt x="1843" y="327"/>
                  </a:lnTo>
                  <a:lnTo>
                    <a:pt x="1794" y="300"/>
                  </a:lnTo>
                  <a:lnTo>
                    <a:pt x="1741" y="278"/>
                  </a:lnTo>
                  <a:lnTo>
                    <a:pt x="1684" y="261"/>
                  </a:lnTo>
                  <a:lnTo>
                    <a:pt x="1626" y="251"/>
                  </a:lnTo>
                  <a:lnTo>
                    <a:pt x="1566" y="243"/>
                  </a:lnTo>
                  <a:lnTo>
                    <a:pt x="1502" y="243"/>
                  </a:lnTo>
                  <a:lnTo>
                    <a:pt x="1441" y="243"/>
                  </a:lnTo>
                  <a:lnTo>
                    <a:pt x="1376" y="243"/>
                  </a:lnTo>
                  <a:lnTo>
                    <a:pt x="1319" y="246"/>
                  </a:lnTo>
                  <a:lnTo>
                    <a:pt x="1263" y="254"/>
                  </a:lnTo>
                  <a:lnTo>
                    <a:pt x="1213" y="258"/>
                  </a:lnTo>
                  <a:lnTo>
                    <a:pt x="1164" y="261"/>
                  </a:lnTo>
                  <a:lnTo>
                    <a:pt x="1125" y="261"/>
                  </a:lnTo>
                  <a:lnTo>
                    <a:pt x="1125" y="121"/>
                  </a:lnTo>
                  <a:lnTo>
                    <a:pt x="1179" y="121"/>
                  </a:lnTo>
                  <a:lnTo>
                    <a:pt x="1228" y="121"/>
                  </a:lnTo>
                  <a:lnTo>
                    <a:pt x="1281" y="121"/>
                  </a:lnTo>
                  <a:lnTo>
                    <a:pt x="1330" y="121"/>
                  </a:lnTo>
                  <a:lnTo>
                    <a:pt x="1379" y="121"/>
                  </a:lnTo>
                  <a:lnTo>
                    <a:pt x="1429" y="121"/>
                  </a:lnTo>
                  <a:lnTo>
                    <a:pt x="1478" y="121"/>
                  </a:lnTo>
                  <a:lnTo>
                    <a:pt x="1524" y="121"/>
                  </a:lnTo>
                  <a:lnTo>
                    <a:pt x="1569" y="121"/>
                  </a:lnTo>
                  <a:lnTo>
                    <a:pt x="1616" y="121"/>
                  </a:lnTo>
                  <a:lnTo>
                    <a:pt x="1660" y="121"/>
                  </a:lnTo>
                  <a:lnTo>
                    <a:pt x="1702" y="121"/>
                  </a:lnTo>
                  <a:lnTo>
                    <a:pt x="1744" y="118"/>
                  </a:lnTo>
                  <a:lnTo>
                    <a:pt x="1783" y="118"/>
                  </a:lnTo>
                  <a:lnTo>
                    <a:pt x="1820" y="113"/>
                  </a:lnTo>
                  <a:lnTo>
                    <a:pt x="1858" y="110"/>
                  </a:lnTo>
                  <a:lnTo>
                    <a:pt x="1889" y="88"/>
                  </a:lnTo>
                  <a:lnTo>
                    <a:pt x="1900" y="64"/>
                  </a:lnTo>
                  <a:lnTo>
                    <a:pt x="1904" y="38"/>
                  </a:lnTo>
                  <a:lnTo>
                    <a:pt x="1907" y="22"/>
                  </a:lnTo>
                  <a:close/>
                  <a:moveTo>
                    <a:pt x="1125" y="949"/>
                  </a:moveTo>
                  <a:lnTo>
                    <a:pt x="1046" y="934"/>
                  </a:lnTo>
                  <a:lnTo>
                    <a:pt x="969" y="919"/>
                  </a:lnTo>
                  <a:lnTo>
                    <a:pt x="890" y="900"/>
                  </a:lnTo>
                  <a:lnTo>
                    <a:pt x="814" y="881"/>
                  </a:lnTo>
                  <a:lnTo>
                    <a:pt x="738" y="863"/>
                  </a:lnTo>
                  <a:lnTo>
                    <a:pt x="661" y="843"/>
                  </a:lnTo>
                  <a:lnTo>
                    <a:pt x="585" y="821"/>
                  </a:lnTo>
                  <a:lnTo>
                    <a:pt x="513" y="801"/>
                  </a:lnTo>
                  <a:lnTo>
                    <a:pt x="446" y="782"/>
                  </a:lnTo>
                  <a:lnTo>
                    <a:pt x="380" y="759"/>
                  </a:lnTo>
                  <a:lnTo>
                    <a:pt x="316" y="740"/>
                  </a:lnTo>
                  <a:lnTo>
                    <a:pt x="256" y="722"/>
                  </a:lnTo>
                  <a:lnTo>
                    <a:pt x="202" y="707"/>
                  </a:lnTo>
                  <a:lnTo>
                    <a:pt x="148" y="688"/>
                  </a:lnTo>
                  <a:lnTo>
                    <a:pt x="104" y="673"/>
                  </a:lnTo>
                  <a:lnTo>
                    <a:pt x="62" y="661"/>
                  </a:lnTo>
                  <a:lnTo>
                    <a:pt x="39" y="646"/>
                  </a:lnTo>
                  <a:lnTo>
                    <a:pt x="20" y="623"/>
                  </a:lnTo>
                  <a:lnTo>
                    <a:pt x="8" y="592"/>
                  </a:lnTo>
                  <a:lnTo>
                    <a:pt x="0" y="562"/>
                  </a:lnTo>
                  <a:lnTo>
                    <a:pt x="0" y="528"/>
                  </a:lnTo>
                  <a:lnTo>
                    <a:pt x="12" y="436"/>
                  </a:lnTo>
                  <a:lnTo>
                    <a:pt x="32" y="338"/>
                  </a:lnTo>
                  <a:lnTo>
                    <a:pt x="42" y="251"/>
                  </a:lnTo>
                  <a:lnTo>
                    <a:pt x="39" y="175"/>
                  </a:lnTo>
                  <a:lnTo>
                    <a:pt x="107" y="167"/>
                  </a:lnTo>
                  <a:lnTo>
                    <a:pt x="172" y="160"/>
                  </a:lnTo>
                  <a:lnTo>
                    <a:pt x="240" y="155"/>
                  </a:lnTo>
                  <a:lnTo>
                    <a:pt x="308" y="148"/>
                  </a:lnTo>
                  <a:lnTo>
                    <a:pt x="377" y="145"/>
                  </a:lnTo>
                  <a:lnTo>
                    <a:pt x="446" y="140"/>
                  </a:lnTo>
                  <a:lnTo>
                    <a:pt x="513" y="137"/>
                  </a:lnTo>
                  <a:lnTo>
                    <a:pt x="582" y="137"/>
                  </a:lnTo>
                  <a:lnTo>
                    <a:pt x="654" y="133"/>
                  </a:lnTo>
                  <a:lnTo>
                    <a:pt x="723" y="130"/>
                  </a:lnTo>
                  <a:lnTo>
                    <a:pt x="792" y="130"/>
                  </a:lnTo>
                  <a:lnTo>
                    <a:pt x="859" y="125"/>
                  </a:lnTo>
                  <a:lnTo>
                    <a:pt x="925" y="125"/>
                  </a:lnTo>
                  <a:lnTo>
                    <a:pt x="992" y="125"/>
                  </a:lnTo>
                  <a:lnTo>
                    <a:pt x="1061" y="121"/>
                  </a:lnTo>
                  <a:lnTo>
                    <a:pt x="1125" y="121"/>
                  </a:lnTo>
                  <a:lnTo>
                    <a:pt x="1125" y="261"/>
                  </a:lnTo>
                  <a:lnTo>
                    <a:pt x="1118" y="261"/>
                  </a:lnTo>
                  <a:lnTo>
                    <a:pt x="1106" y="261"/>
                  </a:lnTo>
                  <a:lnTo>
                    <a:pt x="1098" y="261"/>
                  </a:lnTo>
                  <a:lnTo>
                    <a:pt x="1091" y="258"/>
                  </a:lnTo>
                  <a:lnTo>
                    <a:pt x="1046" y="251"/>
                  </a:lnTo>
                  <a:lnTo>
                    <a:pt x="999" y="246"/>
                  </a:lnTo>
                  <a:lnTo>
                    <a:pt x="950" y="239"/>
                  </a:lnTo>
                  <a:lnTo>
                    <a:pt x="901" y="231"/>
                  </a:lnTo>
                  <a:lnTo>
                    <a:pt x="851" y="224"/>
                  </a:lnTo>
                  <a:lnTo>
                    <a:pt x="802" y="216"/>
                  </a:lnTo>
                  <a:lnTo>
                    <a:pt x="753" y="212"/>
                  </a:lnTo>
                  <a:lnTo>
                    <a:pt x="700" y="209"/>
                  </a:lnTo>
                  <a:lnTo>
                    <a:pt x="651" y="209"/>
                  </a:lnTo>
                  <a:lnTo>
                    <a:pt x="602" y="209"/>
                  </a:lnTo>
                  <a:lnTo>
                    <a:pt x="555" y="212"/>
                  </a:lnTo>
                  <a:lnTo>
                    <a:pt x="510" y="219"/>
                  </a:lnTo>
                  <a:lnTo>
                    <a:pt x="464" y="231"/>
                  </a:lnTo>
                  <a:lnTo>
                    <a:pt x="422" y="243"/>
                  </a:lnTo>
                  <a:lnTo>
                    <a:pt x="380" y="261"/>
                  </a:lnTo>
                  <a:lnTo>
                    <a:pt x="343" y="285"/>
                  </a:lnTo>
                  <a:lnTo>
                    <a:pt x="301" y="342"/>
                  </a:lnTo>
                  <a:lnTo>
                    <a:pt x="289" y="414"/>
                  </a:lnTo>
                  <a:lnTo>
                    <a:pt x="301" y="493"/>
                  </a:lnTo>
                  <a:lnTo>
                    <a:pt x="331" y="554"/>
                  </a:lnTo>
                  <a:lnTo>
                    <a:pt x="355" y="577"/>
                  </a:lnTo>
                  <a:lnTo>
                    <a:pt x="380" y="596"/>
                  </a:lnTo>
                  <a:lnTo>
                    <a:pt x="404" y="611"/>
                  </a:lnTo>
                  <a:lnTo>
                    <a:pt x="427" y="623"/>
                  </a:lnTo>
                  <a:lnTo>
                    <a:pt x="449" y="638"/>
                  </a:lnTo>
                  <a:lnTo>
                    <a:pt x="471" y="650"/>
                  </a:lnTo>
                  <a:lnTo>
                    <a:pt x="491" y="665"/>
                  </a:lnTo>
                  <a:lnTo>
                    <a:pt x="513" y="683"/>
                  </a:lnTo>
                  <a:lnTo>
                    <a:pt x="540" y="691"/>
                  </a:lnTo>
                  <a:lnTo>
                    <a:pt x="570" y="703"/>
                  </a:lnTo>
                  <a:lnTo>
                    <a:pt x="602" y="710"/>
                  </a:lnTo>
                  <a:lnTo>
                    <a:pt x="636" y="722"/>
                  </a:lnTo>
                  <a:lnTo>
                    <a:pt x="669" y="729"/>
                  </a:lnTo>
                  <a:lnTo>
                    <a:pt x="703" y="737"/>
                  </a:lnTo>
                  <a:lnTo>
                    <a:pt x="742" y="744"/>
                  </a:lnTo>
                  <a:lnTo>
                    <a:pt x="780" y="752"/>
                  </a:lnTo>
                  <a:lnTo>
                    <a:pt x="821" y="759"/>
                  </a:lnTo>
                  <a:lnTo>
                    <a:pt x="863" y="767"/>
                  </a:lnTo>
                  <a:lnTo>
                    <a:pt x="905" y="774"/>
                  </a:lnTo>
                  <a:lnTo>
                    <a:pt x="947" y="782"/>
                  </a:lnTo>
                  <a:lnTo>
                    <a:pt x="992" y="789"/>
                  </a:lnTo>
                  <a:lnTo>
                    <a:pt x="1034" y="798"/>
                  </a:lnTo>
                  <a:lnTo>
                    <a:pt x="1080" y="801"/>
                  </a:lnTo>
                  <a:lnTo>
                    <a:pt x="1125" y="809"/>
                  </a:lnTo>
                  <a:lnTo>
                    <a:pt x="1125" y="949"/>
                  </a:lnTo>
                  <a:close/>
                </a:path>
              </a:pathLst>
            </a:custGeom>
            <a:solidFill>
              <a:srgbClr val="75B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76"/>
            <p:cNvSpPr>
              <a:spLocks noEditPoints="1"/>
            </p:cNvSpPr>
            <p:nvPr/>
          </p:nvSpPr>
          <p:spPr bwMode="auto">
            <a:xfrm rot="696599">
              <a:off x="3742" y="1270"/>
              <a:ext cx="673" cy="322"/>
            </a:xfrm>
            <a:custGeom>
              <a:avLst/>
              <a:gdLst>
                <a:gd name="T0" fmla="*/ 212 w 2020"/>
                <a:gd name="T1" fmla="*/ 0 h 967"/>
                <a:gd name="T2" fmla="*/ 220 w 2020"/>
                <a:gd name="T3" fmla="*/ 18 h 967"/>
                <a:gd name="T4" fmla="*/ 224 w 2020"/>
                <a:gd name="T5" fmla="*/ 69 h 967"/>
                <a:gd name="T6" fmla="*/ 216 w 2020"/>
                <a:gd name="T7" fmla="*/ 94 h 967"/>
                <a:gd name="T8" fmla="*/ 203 w 2020"/>
                <a:gd name="T9" fmla="*/ 103 h 967"/>
                <a:gd name="T10" fmla="*/ 185 w 2020"/>
                <a:gd name="T11" fmla="*/ 107 h 967"/>
                <a:gd name="T12" fmla="*/ 164 w 2020"/>
                <a:gd name="T13" fmla="*/ 107 h 967"/>
                <a:gd name="T14" fmla="*/ 139 w 2020"/>
                <a:gd name="T15" fmla="*/ 105 h 967"/>
                <a:gd name="T16" fmla="*/ 121 w 2020"/>
                <a:gd name="T17" fmla="*/ 90 h 967"/>
                <a:gd name="T18" fmla="*/ 151 w 2020"/>
                <a:gd name="T19" fmla="*/ 92 h 967"/>
                <a:gd name="T20" fmla="*/ 178 w 2020"/>
                <a:gd name="T21" fmla="*/ 91 h 967"/>
                <a:gd name="T22" fmla="*/ 200 w 2020"/>
                <a:gd name="T23" fmla="*/ 85 h 967"/>
                <a:gd name="T24" fmla="*/ 215 w 2020"/>
                <a:gd name="T25" fmla="*/ 74 h 967"/>
                <a:gd name="T26" fmla="*/ 218 w 2020"/>
                <a:gd name="T27" fmla="*/ 56 h 967"/>
                <a:gd name="T28" fmla="*/ 209 w 2020"/>
                <a:gd name="T29" fmla="*/ 38 h 967"/>
                <a:gd name="T30" fmla="*/ 192 w 2020"/>
                <a:gd name="T31" fmla="*/ 28 h 967"/>
                <a:gd name="T32" fmla="*/ 172 w 2020"/>
                <a:gd name="T33" fmla="*/ 24 h 967"/>
                <a:gd name="T34" fmla="*/ 150 w 2020"/>
                <a:gd name="T35" fmla="*/ 24 h 967"/>
                <a:gd name="T36" fmla="*/ 131 w 2020"/>
                <a:gd name="T37" fmla="*/ 25 h 967"/>
                <a:gd name="T38" fmla="*/ 121 w 2020"/>
                <a:gd name="T39" fmla="*/ 14 h 967"/>
                <a:gd name="T40" fmla="*/ 139 w 2020"/>
                <a:gd name="T41" fmla="*/ 14 h 967"/>
                <a:gd name="T42" fmla="*/ 156 w 2020"/>
                <a:gd name="T43" fmla="*/ 14 h 967"/>
                <a:gd name="T44" fmla="*/ 171 w 2020"/>
                <a:gd name="T45" fmla="*/ 14 h 967"/>
                <a:gd name="T46" fmla="*/ 186 w 2020"/>
                <a:gd name="T47" fmla="*/ 14 h 967"/>
                <a:gd name="T48" fmla="*/ 199 w 2020"/>
                <a:gd name="T49" fmla="*/ 13 h 967"/>
                <a:gd name="T50" fmla="*/ 208 w 2020"/>
                <a:gd name="T51" fmla="*/ 8 h 967"/>
                <a:gd name="T52" fmla="*/ 121 w 2020"/>
                <a:gd name="T53" fmla="*/ 102 h 967"/>
                <a:gd name="T54" fmla="*/ 96 w 2020"/>
                <a:gd name="T55" fmla="*/ 97 h 967"/>
                <a:gd name="T56" fmla="*/ 71 w 2020"/>
                <a:gd name="T57" fmla="*/ 91 h 967"/>
                <a:gd name="T58" fmla="*/ 48 w 2020"/>
                <a:gd name="T59" fmla="*/ 84 h 967"/>
                <a:gd name="T60" fmla="*/ 27 w 2020"/>
                <a:gd name="T61" fmla="*/ 78 h 967"/>
                <a:gd name="T62" fmla="*/ 10 w 2020"/>
                <a:gd name="T63" fmla="*/ 72 h 967"/>
                <a:gd name="T64" fmla="*/ 2 w 2020"/>
                <a:gd name="T65" fmla="*/ 68 h 967"/>
                <a:gd name="T66" fmla="*/ 0 w 2020"/>
                <a:gd name="T67" fmla="*/ 57 h 967"/>
                <a:gd name="T68" fmla="*/ 5 w 2020"/>
                <a:gd name="T69" fmla="*/ 27 h 967"/>
                <a:gd name="T70" fmla="*/ 19 w 2020"/>
                <a:gd name="T71" fmla="*/ 18 h 967"/>
                <a:gd name="T72" fmla="*/ 41 w 2020"/>
                <a:gd name="T73" fmla="*/ 16 h 967"/>
                <a:gd name="T74" fmla="*/ 64 w 2020"/>
                <a:gd name="T75" fmla="*/ 15 h 967"/>
                <a:gd name="T76" fmla="*/ 86 w 2020"/>
                <a:gd name="T77" fmla="*/ 15 h 967"/>
                <a:gd name="T78" fmla="*/ 107 w 2020"/>
                <a:gd name="T79" fmla="*/ 14 h 967"/>
                <a:gd name="T80" fmla="*/ 121 w 2020"/>
                <a:gd name="T81" fmla="*/ 25 h 967"/>
                <a:gd name="T82" fmla="*/ 118 w 2020"/>
                <a:gd name="T83" fmla="*/ 25 h 967"/>
                <a:gd name="T84" fmla="*/ 107 w 2020"/>
                <a:gd name="T85" fmla="*/ 24 h 967"/>
                <a:gd name="T86" fmla="*/ 91 w 2020"/>
                <a:gd name="T87" fmla="*/ 22 h 967"/>
                <a:gd name="T88" fmla="*/ 74 w 2020"/>
                <a:gd name="T89" fmla="*/ 21 h 967"/>
                <a:gd name="T90" fmla="*/ 57 w 2020"/>
                <a:gd name="T91" fmla="*/ 21 h 967"/>
                <a:gd name="T92" fmla="*/ 41 w 2020"/>
                <a:gd name="T93" fmla="*/ 24 h 967"/>
                <a:gd name="T94" fmla="*/ 27 w 2020"/>
                <a:gd name="T95" fmla="*/ 36 h 967"/>
                <a:gd name="T96" fmla="*/ 32 w 2020"/>
                <a:gd name="T97" fmla="*/ 61 h 967"/>
                <a:gd name="T98" fmla="*/ 40 w 2020"/>
                <a:gd name="T99" fmla="*/ 68 h 967"/>
                <a:gd name="T100" fmla="*/ 48 w 2020"/>
                <a:gd name="T101" fmla="*/ 72 h 967"/>
                <a:gd name="T102" fmla="*/ 56 w 2020"/>
                <a:gd name="T103" fmla="*/ 77 h 967"/>
                <a:gd name="T104" fmla="*/ 66 w 2020"/>
                <a:gd name="T105" fmla="*/ 80 h 967"/>
                <a:gd name="T106" fmla="*/ 78 w 2020"/>
                <a:gd name="T107" fmla="*/ 83 h 967"/>
                <a:gd name="T108" fmla="*/ 92 w 2020"/>
                <a:gd name="T109" fmla="*/ 86 h 967"/>
                <a:gd name="T110" fmla="*/ 106 w 2020"/>
                <a:gd name="T111" fmla="*/ 88 h 967"/>
                <a:gd name="T112" fmla="*/ 121 w 2020"/>
                <a:gd name="T113" fmla="*/ 90 h 9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20" h="967">
                  <a:moveTo>
                    <a:pt x="1875" y="22"/>
                  </a:moveTo>
                  <a:lnTo>
                    <a:pt x="1899" y="7"/>
                  </a:lnTo>
                  <a:lnTo>
                    <a:pt x="1910" y="0"/>
                  </a:lnTo>
                  <a:lnTo>
                    <a:pt x="1917" y="3"/>
                  </a:lnTo>
                  <a:lnTo>
                    <a:pt x="1937" y="10"/>
                  </a:lnTo>
                  <a:lnTo>
                    <a:pt x="1983" y="163"/>
                  </a:lnTo>
                  <a:lnTo>
                    <a:pt x="2008" y="315"/>
                  </a:lnTo>
                  <a:lnTo>
                    <a:pt x="2016" y="471"/>
                  </a:lnTo>
                  <a:lnTo>
                    <a:pt x="2020" y="626"/>
                  </a:lnTo>
                  <a:lnTo>
                    <a:pt x="1983" y="777"/>
                  </a:lnTo>
                  <a:lnTo>
                    <a:pt x="1966" y="816"/>
                  </a:lnTo>
                  <a:lnTo>
                    <a:pt x="1941" y="851"/>
                  </a:lnTo>
                  <a:lnTo>
                    <a:pt x="1910" y="880"/>
                  </a:lnTo>
                  <a:lnTo>
                    <a:pt x="1875" y="903"/>
                  </a:lnTo>
                  <a:lnTo>
                    <a:pt x="1830" y="927"/>
                  </a:lnTo>
                  <a:lnTo>
                    <a:pt x="1784" y="942"/>
                  </a:lnTo>
                  <a:lnTo>
                    <a:pt x="1732" y="952"/>
                  </a:lnTo>
                  <a:lnTo>
                    <a:pt x="1670" y="960"/>
                  </a:lnTo>
                  <a:lnTo>
                    <a:pt x="1610" y="964"/>
                  </a:lnTo>
                  <a:lnTo>
                    <a:pt x="1545" y="967"/>
                  </a:lnTo>
                  <a:lnTo>
                    <a:pt x="1473" y="964"/>
                  </a:lnTo>
                  <a:lnTo>
                    <a:pt x="1401" y="960"/>
                  </a:lnTo>
                  <a:lnTo>
                    <a:pt x="1329" y="952"/>
                  </a:lnTo>
                  <a:lnTo>
                    <a:pt x="1249" y="945"/>
                  </a:lnTo>
                  <a:lnTo>
                    <a:pt x="1174" y="934"/>
                  </a:lnTo>
                  <a:lnTo>
                    <a:pt x="1093" y="918"/>
                  </a:lnTo>
                  <a:lnTo>
                    <a:pt x="1093" y="812"/>
                  </a:lnTo>
                  <a:lnTo>
                    <a:pt x="1181" y="819"/>
                  </a:lnTo>
                  <a:lnTo>
                    <a:pt x="1272" y="828"/>
                  </a:lnTo>
                  <a:lnTo>
                    <a:pt x="1359" y="828"/>
                  </a:lnTo>
                  <a:lnTo>
                    <a:pt x="1446" y="828"/>
                  </a:lnTo>
                  <a:lnTo>
                    <a:pt x="1527" y="824"/>
                  </a:lnTo>
                  <a:lnTo>
                    <a:pt x="1606" y="816"/>
                  </a:lnTo>
                  <a:lnTo>
                    <a:pt x="1678" y="801"/>
                  </a:lnTo>
                  <a:lnTo>
                    <a:pt x="1747" y="786"/>
                  </a:lnTo>
                  <a:lnTo>
                    <a:pt x="1803" y="762"/>
                  </a:lnTo>
                  <a:lnTo>
                    <a:pt x="1857" y="737"/>
                  </a:lnTo>
                  <a:lnTo>
                    <a:pt x="1899" y="702"/>
                  </a:lnTo>
                  <a:lnTo>
                    <a:pt x="1934" y="664"/>
                  </a:lnTo>
                  <a:lnTo>
                    <a:pt x="1951" y="619"/>
                  </a:lnTo>
                  <a:lnTo>
                    <a:pt x="1963" y="565"/>
                  </a:lnTo>
                  <a:lnTo>
                    <a:pt x="1959" y="508"/>
                  </a:lnTo>
                  <a:lnTo>
                    <a:pt x="1941" y="444"/>
                  </a:lnTo>
                  <a:lnTo>
                    <a:pt x="1914" y="387"/>
                  </a:lnTo>
                  <a:lnTo>
                    <a:pt x="1880" y="341"/>
                  </a:lnTo>
                  <a:lnTo>
                    <a:pt x="1838" y="303"/>
                  </a:lnTo>
                  <a:lnTo>
                    <a:pt x="1788" y="273"/>
                  </a:lnTo>
                  <a:lnTo>
                    <a:pt x="1732" y="249"/>
                  </a:lnTo>
                  <a:lnTo>
                    <a:pt x="1675" y="234"/>
                  </a:lnTo>
                  <a:lnTo>
                    <a:pt x="1613" y="224"/>
                  </a:lnTo>
                  <a:lnTo>
                    <a:pt x="1549" y="216"/>
                  </a:lnTo>
                  <a:lnTo>
                    <a:pt x="1485" y="212"/>
                  </a:lnTo>
                  <a:lnTo>
                    <a:pt x="1421" y="212"/>
                  </a:lnTo>
                  <a:lnTo>
                    <a:pt x="1355" y="212"/>
                  </a:lnTo>
                  <a:lnTo>
                    <a:pt x="1295" y="216"/>
                  </a:lnTo>
                  <a:lnTo>
                    <a:pt x="1238" y="219"/>
                  </a:lnTo>
                  <a:lnTo>
                    <a:pt x="1184" y="224"/>
                  </a:lnTo>
                  <a:lnTo>
                    <a:pt x="1135" y="227"/>
                  </a:lnTo>
                  <a:lnTo>
                    <a:pt x="1093" y="227"/>
                  </a:lnTo>
                  <a:lnTo>
                    <a:pt x="1093" y="128"/>
                  </a:lnTo>
                  <a:lnTo>
                    <a:pt x="1147" y="128"/>
                  </a:lnTo>
                  <a:lnTo>
                    <a:pt x="1199" y="128"/>
                  </a:lnTo>
                  <a:lnTo>
                    <a:pt x="1249" y="128"/>
                  </a:lnTo>
                  <a:lnTo>
                    <a:pt x="1302" y="128"/>
                  </a:lnTo>
                  <a:lnTo>
                    <a:pt x="1352" y="128"/>
                  </a:lnTo>
                  <a:lnTo>
                    <a:pt x="1401" y="128"/>
                  </a:lnTo>
                  <a:lnTo>
                    <a:pt x="1446" y="128"/>
                  </a:lnTo>
                  <a:lnTo>
                    <a:pt x="1495" y="128"/>
                  </a:lnTo>
                  <a:lnTo>
                    <a:pt x="1542" y="128"/>
                  </a:lnTo>
                  <a:lnTo>
                    <a:pt x="1587" y="128"/>
                  </a:lnTo>
                  <a:lnTo>
                    <a:pt x="1628" y="125"/>
                  </a:lnTo>
                  <a:lnTo>
                    <a:pt x="1675" y="125"/>
                  </a:lnTo>
                  <a:lnTo>
                    <a:pt x="1717" y="125"/>
                  </a:lnTo>
                  <a:lnTo>
                    <a:pt x="1754" y="121"/>
                  </a:lnTo>
                  <a:lnTo>
                    <a:pt x="1796" y="121"/>
                  </a:lnTo>
                  <a:lnTo>
                    <a:pt x="1833" y="118"/>
                  </a:lnTo>
                  <a:lnTo>
                    <a:pt x="1865" y="94"/>
                  </a:lnTo>
                  <a:lnTo>
                    <a:pt x="1875" y="68"/>
                  </a:lnTo>
                  <a:lnTo>
                    <a:pt x="1875" y="41"/>
                  </a:lnTo>
                  <a:lnTo>
                    <a:pt x="1875" y="22"/>
                  </a:lnTo>
                  <a:close/>
                  <a:moveTo>
                    <a:pt x="1093" y="918"/>
                  </a:moveTo>
                  <a:lnTo>
                    <a:pt x="1017" y="903"/>
                  </a:lnTo>
                  <a:lnTo>
                    <a:pt x="942" y="888"/>
                  </a:lnTo>
                  <a:lnTo>
                    <a:pt x="861" y="873"/>
                  </a:lnTo>
                  <a:lnTo>
                    <a:pt x="785" y="854"/>
                  </a:lnTo>
                  <a:lnTo>
                    <a:pt x="713" y="836"/>
                  </a:lnTo>
                  <a:lnTo>
                    <a:pt x="637" y="816"/>
                  </a:lnTo>
                  <a:lnTo>
                    <a:pt x="565" y="797"/>
                  </a:lnTo>
                  <a:lnTo>
                    <a:pt x="496" y="777"/>
                  </a:lnTo>
                  <a:lnTo>
                    <a:pt x="429" y="759"/>
                  </a:lnTo>
                  <a:lnTo>
                    <a:pt x="363" y="740"/>
                  </a:lnTo>
                  <a:lnTo>
                    <a:pt x="299" y="720"/>
                  </a:lnTo>
                  <a:lnTo>
                    <a:pt x="242" y="702"/>
                  </a:lnTo>
                  <a:lnTo>
                    <a:pt x="190" y="683"/>
                  </a:lnTo>
                  <a:lnTo>
                    <a:pt x="140" y="668"/>
                  </a:lnTo>
                  <a:lnTo>
                    <a:pt x="94" y="653"/>
                  </a:lnTo>
                  <a:lnTo>
                    <a:pt x="57" y="641"/>
                  </a:lnTo>
                  <a:lnTo>
                    <a:pt x="30" y="629"/>
                  </a:lnTo>
                  <a:lnTo>
                    <a:pt x="15" y="614"/>
                  </a:lnTo>
                  <a:lnTo>
                    <a:pt x="3" y="592"/>
                  </a:lnTo>
                  <a:lnTo>
                    <a:pt x="0" y="562"/>
                  </a:lnTo>
                  <a:lnTo>
                    <a:pt x="0" y="516"/>
                  </a:lnTo>
                  <a:lnTo>
                    <a:pt x="10" y="424"/>
                  </a:lnTo>
                  <a:lnTo>
                    <a:pt x="34" y="333"/>
                  </a:lnTo>
                  <a:lnTo>
                    <a:pt x="49" y="246"/>
                  </a:lnTo>
                  <a:lnTo>
                    <a:pt x="45" y="175"/>
                  </a:lnTo>
                  <a:lnTo>
                    <a:pt x="109" y="167"/>
                  </a:lnTo>
                  <a:lnTo>
                    <a:pt x="173" y="158"/>
                  </a:lnTo>
                  <a:lnTo>
                    <a:pt x="239" y="155"/>
                  </a:lnTo>
                  <a:lnTo>
                    <a:pt x="306" y="148"/>
                  </a:lnTo>
                  <a:lnTo>
                    <a:pt x="372" y="143"/>
                  </a:lnTo>
                  <a:lnTo>
                    <a:pt x="439" y="140"/>
                  </a:lnTo>
                  <a:lnTo>
                    <a:pt x="504" y="140"/>
                  </a:lnTo>
                  <a:lnTo>
                    <a:pt x="573" y="136"/>
                  </a:lnTo>
                  <a:lnTo>
                    <a:pt x="637" y="133"/>
                  </a:lnTo>
                  <a:lnTo>
                    <a:pt x="706" y="133"/>
                  </a:lnTo>
                  <a:lnTo>
                    <a:pt x="770" y="133"/>
                  </a:lnTo>
                  <a:lnTo>
                    <a:pt x="834" y="128"/>
                  </a:lnTo>
                  <a:lnTo>
                    <a:pt x="903" y="128"/>
                  </a:lnTo>
                  <a:lnTo>
                    <a:pt x="967" y="128"/>
                  </a:lnTo>
                  <a:lnTo>
                    <a:pt x="1029" y="128"/>
                  </a:lnTo>
                  <a:lnTo>
                    <a:pt x="1093" y="128"/>
                  </a:lnTo>
                  <a:lnTo>
                    <a:pt x="1093" y="227"/>
                  </a:lnTo>
                  <a:lnTo>
                    <a:pt x="1086" y="227"/>
                  </a:lnTo>
                  <a:lnTo>
                    <a:pt x="1074" y="227"/>
                  </a:lnTo>
                  <a:lnTo>
                    <a:pt x="1063" y="227"/>
                  </a:lnTo>
                  <a:lnTo>
                    <a:pt x="1056" y="227"/>
                  </a:lnTo>
                  <a:lnTo>
                    <a:pt x="1009" y="224"/>
                  </a:lnTo>
                  <a:lnTo>
                    <a:pt x="964" y="216"/>
                  </a:lnTo>
                  <a:lnTo>
                    <a:pt x="915" y="212"/>
                  </a:lnTo>
                  <a:lnTo>
                    <a:pt x="869" y="204"/>
                  </a:lnTo>
                  <a:lnTo>
                    <a:pt x="816" y="197"/>
                  </a:lnTo>
                  <a:lnTo>
                    <a:pt x="767" y="192"/>
                  </a:lnTo>
                  <a:lnTo>
                    <a:pt x="718" y="189"/>
                  </a:lnTo>
                  <a:lnTo>
                    <a:pt x="664" y="185"/>
                  </a:lnTo>
                  <a:lnTo>
                    <a:pt x="614" y="182"/>
                  </a:lnTo>
                  <a:lnTo>
                    <a:pt x="562" y="185"/>
                  </a:lnTo>
                  <a:lnTo>
                    <a:pt x="513" y="189"/>
                  </a:lnTo>
                  <a:lnTo>
                    <a:pt x="463" y="192"/>
                  </a:lnTo>
                  <a:lnTo>
                    <a:pt x="417" y="204"/>
                  </a:lnTo>
                  <a:lnTo>
                    <a:pt x="372" y="219"/>
                  </a:lnTo>
                  <a:lnTo>
                    <a:pt x="326" y="239"/>
                  </a:lnTo>
                  <a:lnTo>
                    <a:pt x="284" y="261"/>
                  </a:lnTo>
                  <a:lnTo>
                    <a:pt x="247" y="326"/>
                  </a:lnTo>
                  <a:lnTo>
                    <a:pt x="235" y="409"/>
                  </a:lnTo>
                  <a:lnTo>
                    <a:pt x="254" y="493"/>
                  </a:lnTo>
                  <a:lnTo>
                    <a:pt x="288" y="554"/>
                  </a:lnTo>
                  <a:lnTo>
                    <a:pt x="314" y="577"/>
                  </a:lnTo>
                  <a:lnTo>
                    <a:pt x="338" y="596"/>
                  </a:lnTo>
                  <a:lnTo>
                    <a:pt x="363" y="611"/>
                  </a:lnTo>
                  <a:lnTo>
                    <a:pt x="387" y="622"/>
                  </a:lnTo>
                  <a:lnTo>
                    <a:pt x="405" y="638"/>
                  </a:lnTo>
                  <a:lnTo>
                    <a:pt x="429" y="649"/>
                  </a:lnTo>
                  <a:lnTo>
                    <a:pt x="451" y="664"/>
                  </a:lnTo>
                  <a:lnTo>
                    <a:pt x="474" y="683"/>
                  </a:lnTo>
                  <a:lnTo>
                    <a:pt x="501" y="695"/>
                  </a:lnTo>
                  <a:lnTo>
                    <a:pt x="531" y="702"/>
                  </a:lnTo>
                  <a:lnTo>
                    <a:pt x="562" y="713"/>
                  </a:lnTo>
                  <a:lnTo>
                    <a:pt x="595" y="720"/>
                  </a:lnTo>
                  <a:lnTo>
                    <a:pt x="629" y="732"/>
                  </a:lnTo>
                  <a:lnTo>
                    <a:pt x="668" y="740"/>
                  </a:lnTo>
                  <a:lnTo>
                    <a:pt x="706" y="752"/>
                  </a:lnTo>
                  <a:lnTo>
                    <a:pt x="743" y="759"/>
                  </a:lnTo>
                  <a:lnTo>
                    <a:pt x="785" y="767"/>
                  </a:lnTo>
                  <a:lnTo>
                    <a:pt x="827" y="774"/>
                  </a:lnTo>
                  <a:lnTo>
                    <a:pt x="869" y="782"/>
                  </a:lnTo>
                  <a:lnTo>
                    <a:pt x="915" y="789"/>
                  </a:lnTo>
                  <a:lnTo>
                    <a:pt x="957" y="797"/>
                  </a:lnTo>
                  <a:lnTo>
                    <a:pt x="1002" y="801"/>
                  </a:lnTo>
                  <a:lnTo>
                    <a:pt x="1048" y="809"/>
                  </a:lnTo>
                  <a:lnTo>
                    <a:pt x="1093" y="812"/>
                  </a:lnTo>
                  <a:lnTo>
                    <a:pt x="1093" y="918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77"/>
            <p:cNvSpPr>
              <a:spLocks/>
            </p:cNvSpPr>
            <p:nvPr/>
          </p:nvSpPr>
          <p:spPr bwMode="auto">
            <a:xfrm rot="696599">
              <a:off x="3189" y="1192"/>
              <a:ext cx="97" cy="93"/>
            </a:xfrm>
            <a:custGeom>
              <a:avLst/>
              <a:gdLst>
                <a:gd name="T0" fmla="*/ 16 w 293"/>
                <a:gd name="T1" fmla="*/ 0 h 281"/>
                <a:gd name="T2" fmla="*/ 20 w 293"/>
                <a:gd name="T3" fmla="*/ 0 h 281"/>
                <a:gd name="T4" fmla="*/ 23 w 293"/>
                <a:gd name="T5" fmla="*/ 1 h 281"/>
                <a:gd name="T6" fmla="*/ 25 w 293"/>
                <a:gd name="T7" fmla="*/ 3 h 281"/>
                <a:gd name="T8" fmla="*/ 27 w 293"/>
                <a:gd name="T9" fmla="*/ 5 h 281"/>
                <a:gd name="T10" fmla="*/ 29 w 293"/>
                <a:gd name="T11" fmla="*/ 7 h 281"/>
                <a:gd name="T12" fmla="*/ 31 w 293"/>
                <a:gd name="T13" fmla="*/ 9 h 281"/>
                <a:gd name="T14" fmla="*/ 32 w 293"/>
                <a:gd name="T15" fmla="*/ 12 h 281"/>
                <a:gd name="T16" fmla="*/ 32 w 293"/>
                <a:gd name="T17" fmla="*/ 15 h 281"/>
                <a:gd name="T18" fmla="*/ 32 w 293"/>
                <a:gd name="T19" fmla="*/ 18 h 281"/>
                <a:gd name="T20" fmla="*/ 31 w 293"/>
                <a:gd name="T21" fmla="*/ 21 h 281"/>
                <a:gd name="T22" fmla="*/ 29 w 293"/>
                <a:gd name="T23" fmla="*/ 24 h 281"/>
                <a:gd name="T24" fmla="*/ 27 w 293"/>
                <a:gd name="T25" fmla="*/ 26 h 281"/>
                <a:gd name="T26" fmla="*/ 25 w 293"/>
                <a:gd name="T27" fmla="*/ 28 h 281"/>
                <a:gd name="T28" fmla="*/ 23 w 293"/>
                <a:gd name="T29" fmla="*/ 29 h 281"/>
                <a:gd name="T30" fmla="*/ 20 w 293"/>
                <a:gd name="T31" fmla="*/ 30 h 281"/>
                <a:gd name="T32" fmla="*/ 16 w 293"/>
                <a:gd name="T33" fmla="*/ 31 h 281"/>
                <a:gd name="T34" fmla="*/ 13 w 293"/>
                <a:gd name="T35" fmla="*/ 30 h 281"/>
                <a:gd name="T36" fmla="*/ 10 w 293"/>
                <a:gd name="T37" fmla="*/ 29 h 281"/>
                <a:gd name="T38" fmla="*/ 7 w 293"/>
                <a:gd name="T39" fmla="*/ 28 h 281"/>
                <a:gd name="T40" fmla="*/ 5 w 293"/>
                <a:gd name="T41" fmla="*/ 26 h 281"/>
                <a:gd name="T42" fmla="*/ 3 w 293"/>
                <a:gd name="T43" fmla="*/ 24 h 281"/>
                <a:gd name="T44" fmla="*/ 1 w 293"/>
                <a:gd name="T45" fmla="*/ 21 h 281"/>
                <a:gd name="T46" fmla="*/ 1 w 293"/>
                <a:gd name="T47" fmla="*/ 18 h 281"/>
                <a:gd name="T48" fmla="*/ 0 w 293"/>
                <a:gd name="T49" fmla="*/ 15 h 281"/>
                <a:gd name="T50" fmla="*/ 1 w 293"/>
                <a:gd name="T51" fmla="*/ 12 h 281"/>
                <a:gd name="T52" fmla="*/ 1 w 293"/>
                <a:gd name="T53" fmla="*/ 9 h 281"/>
                <a:gd name="T54" fmla="*/ 3 w 293"/>
                <a:gd name="T55" fmla="*/ 7 h 281"/>
                <a:gd name="T56" fmla="*/ 5 w 293"/>
                <a:gd name="T57" fmla="*/ 5 h 281"/>
                <a:gd name="T58" fmla="*/ 7 w 293"/>
                <a:gd name="T59" fmla="*/ 3 h 281"/>
                <a:gd name="T60" fmla="*/ 10 w 293"/>
                <a:gd name="T61" fmla="*/ 1 h 281"/>
                <a:gd name="T62" fmla="*/ 13 w 293"/>
                <a:gd name="T63" fmla="*/ 0 h 281"/>
                <a:gd name="T64" fmla="*/ 16 w 293"/>
                <a:gd name="T65" fmla="*/ 0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3" h="281">
                  <a:moveTo>
                    <a:pt x="148" y="0"/>
                  </a:moveTo>
                  <a:lnTo>
                    <a:pt x="178" y="4"/>
                  </a:lnTo>
                  <a:lnTo>
                    <a:pt x="205" y="12"/>
                  </a:lnTo>
                  <a:lnTo>
                    <a:pt x="228" y="24"/>
                  </a:lnTo>
                  <a:lnTo>
                    <a:pt x="252" y="42"/>
                  </a:lnTo>
                  <a:lnTo>
                    <a:pt x="270" y="61"/>
                  </a:lnTo>
                  <a:lnTo>
                    <a:pt x="281" y="83"/>
                  </a:lnTo>
                  <a:lnTo>
                    <a:pt x="289" y="110"/>
                  </a:lnTo>
                  <a:lnTo>
                    <a:pt x="293" y="140"/>
                  </a:lnTo>
                  <a:lnTo>
                    <a:pt x="289" y="167"/>
                  </a:lnTo>
                  <a:lnTo>
                    <a:pt x="281" y="194"/>
                  </a:lnTo>
                  <a:lnTo>
                    <a:pt x="270" y="217"/>
                  </a:lnTo>
                  <a:lnTo>
                    <a:pt x="252" y="239"/>
                  </a:lnTo>
                  <a:lnTo>
                    <a:pt x="228" y="258"/>
                  </a:lnTo>
                  <a:lnTo>
                    <a:pt x="205" y="270"/>
                  </a:lnTo>
                  <a:lnTo>
                    <a:pt x="178" y="278"/>
                  </a:lnTo>
                  <a:lnTo>
                    <a:pt x="148" y="281"/>
                  </a:lnTo>
                  <a:lnTo>
                    <a:pt x="118" y="278"/>
                  </a:lnTo>
                  <a:lnTo>
                    <a:pt x="92" y="270"/>
                  </a:lnTo>
                  <a:lnTo>
                    <a:pt x="65" y="258"/>
                  </a:lnTo>
                  <a:lnTo>
                    <a:pt x="42" y="239"/>
                  </a:lnTo>
                  <a:lnTo>
                    <a:pt x="27" y="217"/>
                  </a:lnTo>
                  <a:lnTo>
                    <a:pt x="12" y="194"/>
                  </a:lnTo>
                  <a:lnTo>
                    <a:pt x="5" y="167"/>
                  </a:lnTo>
                  <a:lnTo>
                    <a:pt x="0" y="140"/>
                  </a:lnTo>
                  <a:lnTo>
                    <a:pt x="5" y="110"/>
                  </a:lnTo>
                  <a:lnTo>
                    <a:pt x="12" y="83"/>
                  </a:lnTo>
                  <a:lnTo>
                    <a:pt x="27" y="61"/>
                  </a:lnTo>
                  <a:lnTo>
                    <a:pt x="42" y="42"/>
                  </a:lnTo>
                  <a:lnTo>
                    <a:pt x="65" y="24"/>
                  </a:lnTo>
                  <a:lnTo>
                    <a:pt x="92" y="12"/>
                  </a:lnTo>
                  <a:lnTo>
                    <a:pt x="118" y="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78"/>
            <p:cNvSpPr>
              <a:spLocks/>
            </p:cNvSpPr>
            <p:nvPr/>
          </p:nvSpPr>
          <p:spPr bwMode="auto">
            <a:xfrm rot="696599">
              <a:off x="3201" y="1185"/>
              <a:ext cx="98" cy="95"/>
            </a:xfrm>
            <a:custGeom>
              <a:avLst/>
              <a:gdLst>
                <a:gd name="T0" fmla="*/ 16 w 296"/>
                <a:gd name="T1" fmla="*/ 0 h 284"/>
                <a:gd name="T2" fmla="*/ 19 w 296"/>
                <a:gd name="T3" fmla="*/ 0 h 284"/>
                <a:gd name="T4" fmla="*/ 22 w 296"/>
                <a:gd name="T5" fmla="*/ 1 h 284"/>
                <a:gd name="T6" fmla="*/ 25 w 296"/>
                <a:gd name="T7" fmla="*/ 3 h 284"/>
                <a:gd name="T8" fmla="*/ 27 w 296"/>
                <a:gd name="T9" fmla="*/ 5 h 284"/>
                <a:gd name="T10" fmla="*/ 30 w 296"/>
                <a:gd name="T11" fmla="*/ 7 h 284"/>
                <a:gd name="T12" fmla="*/ 31 w 296"/>
                <a:gd name="T13" fmla="*/ 10 h 284"/>
                <a:gd name="T14" fmla="*/ 32 w 296"/>
                <a:gd name="T15" fmla="*/ 13 h 284"/>
                <a:gd name="T16" fmla="*/ 32 w 296"/>
                <a:gd name="T17" fmla="*/ 16 h 284"/>
                <a:gd name="T18" fmla="*/ 32 w 296"/>
                <a:gd name="T19" fmla="*/ 19 h 284"/>
                <a:gd name="T20" fmla="*/ 31 w 296"/>
                <a:gd name="T21" fmla="*/ 22 h 284"/>
                <a:gd name="T22" fmla="*/ 30 w 296"/>
                <a:gd name="T23" fmla="*/ 25 h 284"/>
                <a:gd name="T24" fmla="*/ 27 w 296"/>
                <a:gd name="T25" fmla="*/ 27 h 284"/>
                <a:gd name="T26" fmla="*/ 25 w 296"/>
                <a:gd name="T27" fmla="*/ 29 h 284"/>
                <a:gd name="T28" fmla="*/ 22 w 296"/>
                <a:gd name="T29" fmla="*/ 30 h 284"/>
                <a:gd name="T30" fmla="*/ 19 w 296"/>
                <a:gd name="T31" fmla="*/ 31 h 284"/>
                <a:gd name="T32" fmla="*/ 16 w 296"/>
                <a:gd name="T33" fmla="*/ 32 h 284"/>
                <a:gd name="T34" fmla="*/ 13 w 296"/>
                <a:gd name="T35" fmla="*/ 31 h 284"/>
                <a:gd name="T36" fmla="*/ 10 w 296"/>
                <a:gd name="T37" fmla="*/ 30 h 284"/>
                <a:gd name="T38" fmla="*/ 7 w 296"/>
                <a:gd name="T39" fmla="*/ 29 h 284"/>
                <a:gd name="T40" fmla="*/ 5 w 296"/>
                <a:gd name="T41" fmla="*/ 27 h 284"/>
                <a:gd name="T42" fmla="*/ 3 w 296"/>
                <a:gd name="T43" fmla="*/ 25 h 284"/>
                <a:gd name="T44" fmla="*/ 1 w 296"/>
                <a:gd name="T45" fmla="*/ 22 h 284"/>
                <a:gd name="T46" fmla="*/ 1 w 296"/>
                <a:gd name="T47" fmla="*/ 19 h 284"/>
                <a:gd name="T48" fmla="*/ 0 w 296"/>
                <a:gd name="T49" fmla="*/ 16 h 284"/>
                <a:gd name="T50" fmla="*/ 1 w 296"/>
                <a:gd name="T51" fmla="*/ 13 h 284"/>
                <a:gd name="T52" fmla="*/ 1 w 296"/>
                <a:gd name="T53" fmla="*/ 10 h 284"/>
                <a:gd name="T54" fmla="*/ 3 w 296"/>
                <a:gd name="T55" fmla="*/ 7 h 284"/>
                <a:gd name="T56" fmla="*/ 5 w 296"/>
                <a:gd name="T57" fmla="*/ 5 h 284"/>
                <a:gd name="T58" fmla="*/ 7 w 296"/>
                <a:gd name="T59" fmla="*/ 3 h 284"/>
                <a:gd name="T60" fmla="*/ 10 w 296"/>
                <a:gd name="T61" fmla="*/ 1 h 284"/>
                <a:gd name="T62" fmla="*/ 13 w 296"/>
                <a:gd name="T63" fmla="*/ 0 h 284"/>
                <a:gd name="T64" fmla="*/ 16 w 296"/>
                <a:gd name="T65" fmla="*/ 0 h 2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6" h="284">
                  <a:moveTo>
                    <a:pt x="145" y="0"/>
                  </a:moveTo>
                  <a:lnTo>
                    <a:pt x="175" y="3"/>
                  </a:lnTo>
                  <a:lnTo>
                    <a:pt x="202" y="11"/>
                  </a:lnTo>
                  <a:lnTo>
                    <a:pt x="229" y="23"/>
                  </a:lnTo>
                  <a:lnTo>
                    <a:pt x="251" y="41"/>
                  </a:lnTo>
                  <a:lnTo>
                    <a:pt x="271" y="65"/>
                  </a:lnTo>
                  <a:lnTo>
                    <a:pt x="286" y="87"/>
                  </a:lnTo>
                  <a:lnTo>
                    <a:pt x="293" y="114"/>
                  </a:lnTo>
                  <a:lnTo>
                    <a:pt x="296" y="144"/>
                  </a:lnTo>
                  <a:lnTo>
                    <a:pt x="293" y="171"/>
                  </a:lnTo>
                  <a:lnTo>
                    <a:pt x="286" y="198"/>
                  </a:lnTo>
                  <a:lnTo>
                    <a:pt x="271" y="220"/>
                  </a:lnTo>
                  <a:lnTo>
                    <a:pt x="251" y="243"/>
                  </a:lnTo>
                  <a:lnTo>
                    <a:pt x="229" y="258"/>
                  </a:lnTo>
                  <a:lnTo>
                    <a:pt x="202" y="272"/>
                  </a:lnTo>
                  <a:lnTo>
                    <a:pt x="175" y="280"/>
                  </a:lnTo>
                  <a:lnTo>
                    <a:pt x="145" y="284"/>
                  </a:lnTo>
                  <a:lnTo>
                    <a:pt x="115" y="280"/>
                  </a:lnTo>
                  <a:lnTo>
                    <a:pt x="88" y="272"/>
                  </a:lnTo>
                  <a:lnTo>
                    <a:pt x="65" y="258"/>
                  </a:lnTo>
                  <a:lnTo>
                    <a:pt x="42" y="243"/>
                  </a:lnTo>
                  <a:lnTo>
                    <a:pt x="24" y="220"/>
                  </a:lnTo>
                  <a:lnTo>
                    <a:pt x="12" y="198"/>
                  </a:lnTo>
                  <a:lnTo>
                    <a:pt x="5" y="171"/>
                  </a:lnTo>
                  <a:lnTo>
                    <a:pt x="0" y="144"/>
                  </a:lnTo>
                  <a:lnTo>
                    <a:pt x="5" y="114"/>
                  </a:lnTo>
                  <a:lnTo>
                    <a:pt x="12" y="87"/>
                  </a:lnTo>
                  <a:lnTo>
                    <a:pt x="24" y="65"/>
                  </a:lnTo>
                  <a:lnTo>
                    <a:pt x="42" y="41"/>
                  </a:lnTo>
                  <a:lnTo>
                    <a:pt x="65" y="23"/>
                  </a:lnTo>
                  <a:lnTo>
                    <a:pt x="88" y="11"/>
                  </a:lnTo>
                  <a:lnTo>
                    <a:pt x="115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49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79"/>
            <p:cNvSpPr>
              <a:spLocks/>
            </p:cNvSpPr>
            <p:nvPr/>
          </p:nvSpPr>
          <p:spPr bwMode="auto">
            <a:xfrm rot="696599">
              <a:off x="3203" y="1189"/>
              <a:ext cx="93" cy="87"/>
            </a:xfrm>
            <a:custGeom>
              <a:avLst/>
              <a:gdLst>
                <a:gd name="T0" fmla="*/ 15 w 278"/>
                <a:gd name="T1" fmla="*/ 0 h 261"/>
                <a:gd name="T2" fmla="*/ 18 w 278"/>
                <a:gd name="T3" fmla="*/ 0 h 261"/>
                <a:gd name="T4" fmla="*/ 21 w 278"/>
                <a:gd name="T5" fmla="*/ 1 h 261"/>
                <a:gd name="T6" fmla="*/ 24 w 278"/>
                <a:gd name="T7" fmla="*/ 2 h 261"/>
                <a:gd name="T8" fmla="*/ 26 w 278"/>
                <a:gd name="T9" fmla="*/ 4 h 261"/>
                <a:gd name="T10" fmla="*/ 28 w 278"/>
                <a:gd name="T11" fmla="*/ 6 h 261"/>
                <a:gd name="T12" fmla="*/ 30 w 278"/>
                <a:gd name="T13" fmla="*/ 9 h 261"/>
                <a:gd name="T14" fmla="*/ 30 w 278"/>
                <a:gd name="T15" fmla="*/ 11 h 261"/>
                <a:gd name="T16" fmla="*/ 31 w 278"/>
                <a:gd name="T17" fmla="*/ 14 h 261"/>
                <a:gd name="T18" fmla="*/ 30 w 278"/>
                <a:gd name="T19" fmla="*/ 17 h 261"/>
                <a:gd name="T20" fmla="*/ 30 w 278"/>
                <a:gd name="T21" fmla="*/ 20 h 261"/>
                <a:gd name="T22" fmla="*/ 28 w 278"/>
                <a:gd name="T23" fmla="*/ 23 h 261"/>
                <a:gd name="T24" fmla="*/ 26 w 278"/>
                <a:gd name="T25" fmla="*/ 25 h 261"/>
                <a:gd name="T26" fmla="*/ 24 w 278"/>
                <a:gd name="T27" fmla="*/ 27 h 261"/>
                <a:gd name="T28" fmla="*/ 21 w 278"/>
                <a:gd name="T29" fmla="*/ 28 h 261"/>
                <a:gd name="T30" fmla="*/ 18 w 278"/>
                <a:gd name="T31" fmla="*/ 29 h 261"/>
                <a:gd name="T32" fmla="*/ 15 w 278"/>
                <a:gd name="T33" fmla="*/ 29 h 261"/>
                <a:gd name="T34" fmla="*/ 12 w 278"/>
                <a:gd name="T35" fmla="*/ 29 h 261"/>
                <a:gd name="T36" fmla="*/ 9 w 278"/>
                <a:gd name="T37" fmla="*/ 28 h 261"/>
                <a:gd name="T38" fmla="*/ 7 w 278"/>
                <a:gd name="T39" fmla="*/ 27 h 261"/>
                <a:gd name="T40" fmla="*/ 5 w 278"/>
                <a:gd name="T41" fmla="*/ 25 h 261"/>
                <a:gd name="T42" fmla="*/ 3 w 278"/>
                <a:gd name="T43" fmla="*/ 23 h 261"/>
                <a:gd name="T44" fmla="*/ 1 w 278"/>
                <a:gd name="T45" fmla="*/ 20 h 261"/>
                <a:gd name="T46" fmla="*/ 0 w 278"/>
                <a:gd name="T47" fmla="*/ 17 h 261"/>
                <a:gd name="T48" fmla="*/ 0 w 278"/>
                <a:gd name="T49" fmla="*/ 14 h 261"/>
                <a:gd name="T50" fmla="*/ 0 w 278"/>
                <a:gd name="T51" fmla="*/ 11 h 261"/>
                <a:gd name="T52" fmla="*/ 1 w 278"/>
                <a:gd name="T53" fmla="*/ 9 h 261"/>
                <a:gd name="T54" fmla="*/ 3 w 278"/>
                <a:gd name="T55" fmla="*/ 6 h 261"/>
                <a:gd name="T56" fmla="*/ 5 w 278"/>
                <a:gd name="T57" fmla="*/ 4 h 261"/>
                <a:gd name="T58" fmla="*/ 7 w 278"/>
                <a:gd name="T59" fmla="*/ 2 h 261"/>
                <a:gd name="T60" fmla="*/ 9 w 278"/>
                <a:gd name="T61" fmla="*/ 1 h 261"/>
                <a:gd name="T62" fmla="*/ 12 w 278"/>
                <a:gd name="T63" fmla="*/ 0 h 261"/>
                <a:gd name="T64" fmla="*/ 15 w 278"/>
                <a:gd name="T65" fmla="*/ 0 h 2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8" h="261">
                  <a:moveTo>
                    <a:pt x="137" y="0"/>
                  </a:moveTo>
                  <a:lnTo>
                    <a:pt x="164" y="4"/>
                  </a:lnTo>
                  <a:lnTo>
                    <a:pt x="190" y="12"/>
                  </a:lnTo>
                  <a:lnTo>
                    <a:pt x="214" y="22"/>
                  </a:lnTo>
                  <a:lnTo>
                    <a:pt x="236" y="39"/>
                  </a:lnTo>
                  <a:lnTo>
                    <a:pt x="255" y="57"/>
                  </a:lnTo>
                  <a:lnTo>
                    <a:pt x="266" y="79"/>
                  </a:lnTo>
                  <a:lnTo>
                    <a:pt x="273" y="103"/>
                  </a:lnTo>
                  <a:lnTo>
                    <a:pt x="278" y="128"/>
                  </a:lnTo>
                  <a:lnTo>
                    <a:pt x="273" y="155"/>
                  </a:lnTo>
                  <a:lnTo>
                    <a:pt x="266" y="182"/>
                  </a:lnTo>
                  <a:lnTo>
                    <a:pt x="255" y="205"/>
                  </a:lnTo>
                  <a:lnTo>
                    <a:pt x="236" y="224"/>
                  </a:lnTo>
                  <a:lnTo>
                    <a:pt x="214" y="239"/>
                  </a:lnTo>
                  <a:lnTo>
                    <a:pt x="190" y="251"/>
                  </a:lnTo>
                  <a:lnTo>
                    <a:pt x="164" y="258"/>
                  </a:lnTo>
                  <a:lnTo>
                    <a:pt x="137" y="261"/>
                  </a:lnTo>
                  <a:lnTo>
                    <a:pt x="110" y="258"/>
                  </a:lnTo>
                  <a:lnTo>
                    <a:pt x="83" y="251"/>
                  </a:lnTo>
                  <a:lnTo>
                    <a:pt x="61" y="239"/>
                  </a:lnTo>
                  <a:lnTo>
                    <a:pt x="42" y="224"/>
                  </a:lnTo>
                  <a:lnTo>
                    <a:pt x="24" y="205"/>
                  </a:lnTo>
                  <a:lnTo>
                    <a:pt x="12" y="182"/>
                  </a:lnTo>
                  <a:lnTo>
                    <a:pt x="4" y="155"/>
                  </a:lnTo>
                  <a:lnTo>
                    <a:pt x="0" y="128"/>
                  </a:lnTo>
                  <a:lnTo>
                    <a:pt x="4" y="103"/>
                  </a:lnTo>
                  <a:lnTo>
                    <a:pt x="12" y="79"/>
                  </a:lnTo>
                  <a:lnTo>
                    <a:pt x="24" y="57"/>
                  </a:lnTo>
                  <a:lnTo>
                    <a:pt x="42" y="39"/>
                  </a:lnTo>
                  <a:lnTo>
                    <a:pt x="61" y="22"/>
                  </a:lnTo>
                  <a:lnTo>
                    <a:pt x="83" y="12"/>
                  </a:lnTo>
                  <a:lnTo>
                    <a:pt x="110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5B5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80"/>
            <p:cNvSpPr>
              <a:spLocks/>
            </p:cNvSpPr>
            <p:nvPr/>
          </p:nvSpPr>
          <p:spPr bwMode="auto">
            <a:xfrm rot="696599">
              <a:off x="3206" y="1190"/>
              <a:ext cx="86" cy="82"/>
            </a:xfrm>
            <a:custGeom>
              <a:avLst/>
              <a:gdLst>
                <a:gd name="T0" fmla="*/ 14 w 259"/>
                <a:gd name="T1" fmla="*/ 0 h 247"/>
                <a:gd name="T2" fmla="*/ 17 w 259"/>
                <a:gd name="T3" fmla="*/ 0 h 247"/>
                <a:gd name="T4" fmla="*/ 20 w 259"/>
                <a:gd name="T5" fmla="*/ 1 h 247"/>
                <a:gd name="T6" fmla="*/ 22 w 259"/>
                <a:gd name="T7" fmla="*/ 3 h 247"/>
                <a:gd name="T8" fmla="*/ 25 w 259"/>
                <a:gd name="T9" fmla="*/ 4 h 247"/>
                <a:gd name="T10" fmla="*/ 26 w 259"/>
                <a:gd name="T11" fmla="*/ 6 h 247"/>
                <a:gd name="T12" fmla="*/ 27 w 259"/>
                <a:gd name="T13" fmla="*/ 9 h 247"/>
                <a:gd name="T14" fmla="*/ 28 w 259"/>
                <a:gd name="T15" fmla="*/ 11 h 247"/>
                <a:gd name="T16" fmla="*/ 29 w 259"/>
                <a:gd name="T17" fmla="*/ 14 h 247"/>
                <a:gd name="T18" fmla="*/ 28 w 259"/>
                <a:gd name="T19" fmla="*/ 17 h 247"/>
                <a:gd name="T20" fmla="*/ 27 w 259"/>
                <a:gd name="T21" fmla="*/ 19 h 247"/>
                <a:gd name="T22" fmla="*/ 26 w 259"/>
                <a:gd name="T23" fmla="*/ 21 h 247"/>
                <a:gd name="T24" fmla="*/ 25 w 259"/>
                <a:gd name="T25" fmla="*/ 24 h 247"/>
                <a:gd name="T26" fmla="*/ 22 w 259"/>
                <a:gd name="T27" fmla="*/ 25 h 247"/>
                <a:gd name="T28" fmla="*/ 20 w 259"/>
                <a:gd name="T29" fmla="*/ 27 h 247"/>
                <a:gd name="T30" fmla="*/ 17 w 259"/>
                <a:gd name="T31" fmla="*/ 27 h 247"/>
                <a:gd name="T32" fmla="*/ 14 w 259"/>
                <a:gd name="T33" fmla="*/ 27 h 247"/>
                <a:gd name="T34" fmla="*/ 11 w 259"/>
                <a:gd name="T35" fmla="*/ 27 h 247"/>
                <a:gd name="T36" fmla="*/ 9 w 259"/>
                <a:gd name="T37" fmla="*/ 27 h 247"/>
                <a:gd name="T38" fmla="*/ 7 w 259"/>
                <a:gd name="T39" fmla="*/ 25 h 247"/>
                <a:gd name="T40" fmla="*/ 4 w 259"/>
                <a:gd name="T41" fmla="*/ 24 h 247"/>
                <a:gd name="T42" fmla="*/ 3 w 259"/>
                <a:gd name="T43" fmla="*/ 21 h 247"/>
                <a:gd name="T44" fmla="*/ 1 w 259"/>
                <a:gd name="T45" fmla="*/ 19 h 247"/>
                <a:gd name="T46" fmla="*/ 1 w 259"/>
                <a:gd name="T47" fmla="*/ 17 h 247"/>
                <a:gd name="T48" fmla="*/ 0 w 259"/>
                <a:gd name="T49" fmla="*/ 14 h 247"/>
                <a:gd name="T50" fmla="*/ 1 w 259"/>
                <a:gd name="T51" fmla="*/ 11 h 247"/>
                <a:gd name="T52" fmla="*/ 1 w 259"/>
                <a:gd name="T53" fmla="*/ 9 h 247"/>
                <a:gd name="T54" fmla="*/ 3 w 259"/>
                <a:gd name="T55" fmla="*/ 6 h 247"/>
                <a:gd name="T56" fmla="*/ 4 w 259"/>
                <a:gd name="T57" fmla="*/ 4 h 247"/>
                <a:gd name="T58" fmla="*/ 7 w 259"/>
                <a:gd name="T59" fmla="*/ 3 h 247"/>
                <a:gd name="T60" fmla="*/ 9 w 259"/>
                <a:gd name="T61" fmla="*/ 1 h 247"/>
                <a:gd name="T62" fmla="*/ 11 w 259"/>
                <a:gd name="T63" fmla="*/ 0 h 247"/>
                <a:gd name="T64" fmla="*/ 14 w 259"/>
                <a:gd name="T65" fmla="*/ 0 h 2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9" h="247">
                  <a:moveTo>
                    <a:pt x="130" y="0"/>
                  </a:moveTo>
                  <a:lnTo>
                    <a:pt x="157" y="3"/>
                  </a:lnTo>
                  <a:lnTo>
                    <a:pt x="180" y="11"/>
                  </a:lnTo>
                  <a:lnTo>
                    <a:pt x="202" y="23"/>
                  </a:lnTo>
                  <a:lnTo>
                    <a:pt x="222" y="38"/>
                  </a:lnTo>
                  <a:lnTo>
                    <a:pt x="236" y="57"/>
                  </a:lnTo>
                  <a:lnTo>
                    <a:pt x="248" y="80"/>
                  </a:lnTo>
                  <a:lnTo>
                    <a:pt x="256" y="102"/>
                  </a:lnTo>
                  <a:lnTo>
                    <a:pt x="259" y="124"/>
                  </a:lnTo>
                  <a:lnTo>
                    <a:pt x="256" y="151"/>
                  </a:lnTo>
                  <a:lnTo>
                    <a:pt x="248" y="175"/>
                  </a:lnTo>
                  <a:lnTo>
                    <a:pt x="236" y="193"/>
                  </a:lnTo>
                  <a:lnTo>
                    <a:pt x="222" y="213"/>
                  </a:lnTo>
                  <a:lnTo>
                    <a:pt x="202" y="228"/>
                  </a:lnTo>
                  <a:lnTo>
                    <a:pt x="180" y="240"/>
                  </a:lnTo>
                  <a:lnTo>
                    <a:pt x="157" y="243"/>
                  </a:lnTo>
                  <a:lnTo>
                    <a:pt x="130" y="247"/>
                  </a:lnTo>
                  <a:lnTo>
                    <a:pt x="103" y="243"/>
                  </a:lnTo>
                  <a:lnTo>
                    <a:pt x="81" y="240"/>
                  </a:lnTo>
                  <a:lnTo>
                    <a:pt x="59" y="228"/>
                  </a:lnTo>
                  <a:lnTo>
                    <a:pt x="39" y="213"/>
                  </a:lnTo>
                  <a:lnTo>
                    <a:pt x="24" y="193"/>
                  </a:lnTo>
                  <a:lnTo>
                    <a:pt x="12" y="175"/>
                  </a:lnTo>
                  <a:lnTo>
                    <a:pt x="5" y="151"/>
                  </a:lnTo>
                  <a:lnTo>
                    <a:pt x="0" y="124"/>
                  </a:lnTo>
                  <a:lnTo>
                    <a:pt x="5" y="102"/>
                  </a:lnTo>
                  <a:lnTo>
                    <a:pt x="12" y="80"/>
                  </a:lnTo>
                  <a:lnTo>
                    <a:pt x="24" y="57"/>
                  </a:lnTo>
                  <a:lnTo>
                    <a:pt x="39" y="38"/>
                  </a:lnTo>
                  <a:lnTo>
                    <a:pt x="59" y="23"/>
                  </a:lnTo>
                  <a:lnTo>
                    <a:pt x="81" y="11"/>
                  </a:lnTo>
                  <a:lnTo>
                    <a:pt x="103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81"/>
            <p:cNvSpPr>
              <a:spLocks/>
            </p:cNvSpPr>
            <p:nvPr/>
          </p:nvSpPr>
          <p:spPr bwMode="auto">
            <a:xfrm rot="696599">
              <a:off x="3211" y="1194"/>
              <a:ext cx="77" cy="74"/>
            </a:xfrm>
            <a:custGeom>
              <a:avLst/>
              <a:gdLst>
                <a:gd name="T0" fmla="*/ 13 w 231"/>
                <a:gd name="T1" fmla="*/ 0 h 224"/>
                <a:gd name="T2" fmla="*/ 15 w 231"/>
                <a:gd name="T3" fmla="*/ 0 h 224"/>
                <a:gd name="T4" fmla="*/ 18 w 231"/>
                <a:gd name="T5" fmla="*/ 1 h 224"/>
                <a:gd name="T6" fmla="*/ 20 w 231"/>
                <a:gd name="T7" fmla="*/ 2 h 224"/>
                <a:gd name="T8" fmla="*/ 22 w 231"/>
                <a:gd name="T9" fmla="*/ 4 h 224"/>
                <a:gd name="T10" fmla="*/ 24 w 231"/>
                <a:gd name="T11" fmla="*/ 5 h 224"/>
                <a:gd name="T12" fmla="*/ 25 w 231"/>
                <a:gd name="T13" fmla="*/ 8 h 224"/>
                <a:gd name="T14" fmla="*/ 25 w 231"/>
                <a:gd name="T15" fmla="*/ 10 h 224"/>
                <a:gd name="T16" fmla="*/ 26 w 231"/>
                <a:gd name="T17" fmla="*/ 12 h 224"/>
                <a:gd name="T18" fmla="*/ 25 w 231"/>
                <a:gd name="T19" fmla="*/ 15 h 224"/>
                <a:gd name="T20" fmla="*/ 25 w 231"/>
                <a:gd name="T21" fmla="*/ 18 h 224"/>
                <a:gd name="T22" fmla="*/ 24 w 231"/>
                <a:gd name="T23" fmla="*/ 19 h 224"/>
                <a:gd name="T24" fmla="*/ 22 w 231"/>
                <a:gd name="T25" fmla="*/ 21 h 224"/>
                <a:gd name="T26" fmla="*/ 20 w 231"/>
                <a:gd name="T27" fmla="*/ 22 h 224"/>
                <a:gd name="T28" fmla="*/ 18 w 231"/>
                <a:gd name="T29" fmla="*/ 24 h 224"/>
                <a:gd name="T30" fmla="*/ 15 w 231"/>
                <a:gd name="T31" fmla="*/ 24 h 224"/>
                <a:gd name="T32" fmla="*/ 13 w 231"/>
                <a:gd name="T33" fmla="*/ 24 h 224"/>
                <a:gd name="T34" fmla="*/ 10 w 231"/>
                <a:gd name="T35" fmla="*/ 24 h 224"/>
                <a:gd name="T36" fmla="*/ 7 w 231"/>
                <a:gd name="T37" fmla="*/ 24 h 224"/>
                <a:gd name="T38" fmla="*/ 5 w 231"/>
                <a:gd name="T39" fmla="*/ 22 h 224"/>
                <a:gd name="T40" fmla="*/ 4 w 231"/>
                <a:gd name="T41" fmla="*/ 21 h 224"/>
                <a:gd name="T42" fmla="*/ 2 w 231"/>
                <a:gd name="T43" fmla="*/ 19 h 224"/>
                <a:gd name="T44" fmla="*/ 1 w 231"/>
                <a:gd name="T45" fmla="*/ 18 h 224"/>
                <a:gd name="T46" fmla="*/ 0 w 231"/>
                <a:gd name="T47" fmla="*/ 15 h 224"/>
                <a:gd name="T48" fmla="*/ 0 w 231"/>
                <a:gd name="T49" fmla="*/ 12 h 224"/>
                <a:gd name="T50" fmla="*/ 0 w 231"/>
                <a:gd name="T51" fmla="*/ 10 h 224"/>
                <a:gd name="T52" fmla="*/ 1 w 231"/>
                <a:gd name="T53" fmla="*/ 8 h 224"/>
                <a:gd name="T54" fmla="*/ 2 w 231"/>
                <a:gd name="T55" fmla="*/ 5 h 224"/>
                <a:gd name="T56" fmla="*/ 4 w 231"/>
                <a:gd name="T57" fmla="*/ 4 h 224"/>
                <a:gd name="T58" fmla="*/ 5 w 231"/>
                <a:gd name="T59" fmla="*/ 2 h 224"/>
                <a:gd name="T60" fmla="*/ 7 w 231"/>
                <a:gd name="T61" fmla="*/ 1 h 224"/>
                <a:gd name="T62" fmla="*/ 10 w 231"/>
                <a:gd name="T63" fmla="*/ 0 h 224"/>
                <a:gd name="T64" fmla="*/ 13 w 231"/>
                <a:gd name="T65" fmla="*/ 0 h 2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1" h="224">
                  <a:moveTo>
                    <a:pt x="113" y="0"/>
                  </a:moveTo>
                  <a:lnTo>
                    <a:pt x="136" y="4"/>
                  </a:lnTo>
                  <a:lnTo>
                    <a:pt x="158" y="7"/>
                  </a:lnTo>
                  <a:lnTo>
                    <a:pt x="178" y="19"/>
                  </a:lnTo>
                  <a:lnTo>
                    <a:pt x="197" y="34"/>
                  </a:lnTo>
                  <a:lnTo>
                    <a:pt x="212" y="49"/>
                  </a:lnTo>
                  <a:lnTo>
                    <a:pt x="222" y="73"/>
                  </a:lnTo>
                  <a:lnTo>
                    <a:pt x="227" y="91"/>
                  </a:lnTo>
                  <a:lnTo>
                    <a:pt x="231" y="113"/>
                  </a:lnTo>
                  <a:lnTo>
                    <a:pt x="227" y="137"/>
                  </a:lnTo>
                  <a:lnTo>
                    <a:pt x="222" y="160"/>
                  </a:lnTo>
                  <a:lnTo>
                    <a:pt x="212" y="179"/>
                  </a:lnTo>
                  <a:lnTo>
                    <a:pt x="197" y="194"/>
                  </a:lnTo>
                  <a:lnTo>
                    <a:pt x="178" y="205"/>
                  </a:lnTo>
                  <a:lnTo>
                    <a:pt x="158" y="217"/>
                  </a:lnTo>
                  <a:lnTo>
                    <a:pt x="136" y="221"/>
                  </a:lnTo>
                  <a:lnTo>
                    <a:pt x="113" y="224"/>
                  </a:lnTo>
                  <a:lnTo>
                    <a:pt x="91" y="221"/>
                  </a:lnTo>
                  <a:lnTo>
                    <a:pt x="67" y="217"/>
                  </a:lnTo>
                  <a:lnTo>
                    <a:pt x="49" y="205"/>
                  </a:lnTo>
                  <a:lnTo>
                    <a:pt x="33" y="194"/>
                  </a:lnTo>
                  <a:lnTo>
                    <a:pt x="18" y="179"/>
                  </a:lnTo>
                  <a:lnTo>
                    <a:pt x="7" y="160"/>
                  </a:lnTo>
                  <a:lnTo>
                    <a:pt x="3" y="137"/>
                  </a:lnTo>
                  <a:lnTo>
                    <a:pt x="0" y="113"/>
                  </a:lnTo>
                  <a:lnTo>
                    <a:pt x="3" y="91"/>
                  </a:lnTo>
                  <a:lnTo>
                    <a:pt x="7" y="73"/>
                  </a:lnTo>
                  <a:lnTo>
                    <a:pt x="18" y="49"/>
                  </a:lnTo>
                  <a:lnTo>
                    <a:pt x="33" y="34"/>
                  </a:lnTo>
                  <a:lnTo>
                    <a:pt x="49" y="19"/>
                  </a:lnTo>
                  <a:lnTo>
                    <a:pt x="67" y="7"/>
                  </a:lnTo>
                  <a:lnTo>
                    <a:pt x="91" y="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C7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82"/>
            <p:cNvSpPr>
              <a:spLocks/>
            </p:cNvSpPr>
            <p:nvPr/>
          </p:nvSpPr>
          <p:spPr bwMode="auto">
            <a:xfrm rot="696599">
              <a:off x="3215" y="1198"/>
              <a:ext cx="68" cy="67"/>
            </a:xfrm>
            <a:custGeom>
              <a:avLst/>
              <a:gdLst>
                <a:gd name="T0" fmla="*/ 11 w 205"/>
                <a:gd name="T1" fmla="*/ 0 h 202"/>
                <a:gd name="T2" fmla="*/ 16 w 205"/>
                <a:gd name="T3" fmla="*/ 1 h 202"/>
                <a:gd name="T4" fmla="*/ 20 w 205"/>
                <a:gd name="T5" fmla="*/ 3 h 202"/>
                <a:gd name="T6" fmla="*/ 22 w 205"/>
                <a:gd name="T7" fmla="*/ 7 h 202"/>
                <a:gd name="T8" fmla="*/ 23 w 205"/>
                <a:gd name="T9" fmla="*/ 11 h 202"/>
                <a:gd name="T10" fmla="*/ 22 w 205"/>
                <a:gd name="T11" fmla="*/ 15 h 202"/>
                <a:gd name="T12" fmla="*/ 20 w 205"/>
                <a:gd name="T13" fmla="*/ 19 h 202"/>
                <a:gd name="T14" fmla="*/ 16 w 205"/>
                <a:gd name="T15" fmla="*/ 21 h 202"/>
                <a:gd name="T16" fmla="*/ 11 w 205"/>
                <a:gd name="T17" fmla="*/ 22 h 202"/>
                <a:gd name="T18" fmla="*/ 7 w 205"/>
                <a:gd name="T19" fmla="*/ 21 h 202"/>
                <a:gd name="T20" fmla="*/ 4 w 205"/>
                <a:gd name="T21" fmla="*/ 19 h 202"/>
                <a:gd name="T22" fmla="*/ 1 w 205"/>
                <a:gd name="T23" fmla="*/ 15 h 202"/>
                <a:gd name="T24" fmla="*/ 0 w 205"/>
                <a:gd name="T25" fmla="*/ 11 h 202"/>
                <a:gd name="T26" fmla="*/ 1 w 205"/>
                <a:gd name="T27" fmla="*/ 7 h 202"/>
                <a:gd name="T28" fmla="*/ 4 w 205"/>
                <a:gd name="T29" fmla="*/ 3 h 202"/>
                <a:gd name="T30" fmla="*/ 7 w 205"/>
                <a:gd name="T31" fmla="*/ 1 h 202"/>
                <a:gd name="T32" fmla="*/ 11 w 205"/>
                <a:gd name="T33" fmla="*/ 0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5" h="202">
                  <a:moveTo>
                    <a:pt x="103" y="0"/>
                  </a:moveTo>
                  <a:lnTo>
                    <a:pt x="145" y="7"/>
                  </a:lnTo>
                  <a:lnTo>
                    <a:pt x="180" y="30"/>
                  </a:lnTo>
                  <a:lnTo>
                    <a:pt x="198" y="64"/>
                  </a:lnTo>
                  <a:lnTo>
                    <a:pt x="205" y="101"/>
                  </a:lnTo>
                  <a:lnTo>
                    <a:pt x="198" y="140"/>
                  </a:lnTo>
                  <a:lnTo>
                    <a:pt x="180" y="175"/>
                  </a:lnTo>
                  <a:lnTo>
                    <a:pt x="145" y="193"/>
                  </a:lnTo>
                  <a:lnTo>
                    <a:pt x="103" y="202"/>
                  </a:lnTo>
                  <a:lnTo>
                    <a:pt x="61" y="193"/>
                  </a:lnTo>
                  <a:lnTo>
                    <a:pt x="32" y="175"/>
                  </a:lnTo>
                  <a:lnTo>
                    <a:pt x="8" y="140"/>
                  </a:lnTo>
                  <a:lnTo>
                    <a:pt x="0" y="101"/>
                  </a:lnTo>
                  <a:lnTo>
                    <a:pt x="8" y="64"/>
                  </a:lnTo>
                  <a:lnTo>
                    <a:pt x="32" y="30"/>
                  </a:lnTo>
                  <a:lnTo>
                    <a:pt x="61" y="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83"/>
            <p:cNvSpPr>
              <a:spLocks/>
            </p:cNvSpPr>
            <p:nvPr/>
          </p:nvSpPr>
          <p:spPr bwMode="auto">
            <a:xfrm rot="696599">
              <a:off x="3216" y="1200"/>
              <a:ext cx="65" cy="61"/>
            </a:xfrm>
            <a:custGeom>
              <a:avLst/>
              <a:gdLst>
                <a:gd name="T0" fmla="*/ 11 w 193"/>
                <a:gd name="T1" fmla="*/ 0 h 183"/>
                <a:gd name="T2" fmla="*/ 15 w 193"/>
                <a:gd name="T3" fmla="*/ 1 h 183"/>
                <a:gd name="T4" fmla="*/ 19 w 193"/>
                <a:gd name="T5" fmla="*/ 3 h 183"/>
                <a:gd name="T6" fmla="*/ 21 w 193"/>
                <a:gd name="T7" fmla="*/ 6 h 183"/>
                <a:gd name="T8" fmla="*/ 22 w 193"/>
                <a:gd name="T9" fmla="*/ 10 h 183"/>
                <a:gd name="T10" fmla="*/ 21 w 193"/>
                <a:gd name="T11" fmla="*/ 14 h 183"/>
                <a:gd name="T12" fmla="*/ 19 w 193"/>
                <a:gd name="T13" fmla="*/ 18 h 183"/>
                <a:gd name="T14" fmla="*/ 15 w 193"/>
                <a:gd name="T15" fmla="*/ 19 h 183"/>
                <a:gd name="T16" fmla="*/ 11 w 193"/>
                <a:gd name="T17" fmla="*/ 20 h 183"/>
                <a:gd name="T18" fmla="*/ 7 w 193"/>
                <a:gd name="T19" fmla="*/ 19 h 183"/>
                <a:gd name="T20" fmla="*/ 3 w 193"/>
                <a:gd name="T21" fmla="*/ 18 h 183"/>
                <a:gd name="T22" fmla="*/ 1 w 193"/>
                <a:gd name="T23" fmla="*/ 14 h 183"/>
                <a:gd name="T24" fmla="*/ 0 w 193"/>
                <a:gd name="T25" fmla="*/ 10 h 183"/>
                <a:gd name="T26" fmla="*/ 1 w 193"/>
                <a:gd name="T27" fmla="*/ 6 h 183"/>
                <a:gd name="T28" fmla="*/ 3 w 193"/>
                <a:gd name="T29" fmla="*/ 3 h 183"/>
                <a:gd name="T30" fmla="*/ 7 w 193"/>
                <a:gd name="T31" fmla="*/ 1 h 183"/>
                <a:gd name="T32" fmla="*/ 11 w 193"/>
                <a:gd name="T33" fmla="*/ 0 h 1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3" h="183">
                  <a:moveTo>
                    <a:pt x="98" y="0"/>
                  </a:moveTo>
                  <a:lnTo>
                    <a:pt x="136" y="8"/>
                  </a:lnTo>
                  <a:lnTo>
                    <a:pt x="167" y="27"/>
                  </a:lnTo>
                  <a:lnTo>
                    <a:pt x="185" y="57"/>
                  </a:lnTo>
                  <a:lnTo>
                    <a:pt x="193" y="94"/>
                  </a:lnTo>
                  <a:lnTo>
                    <a:pt x="185" y="129"/>
                  </a:lnTo>
                  <a:lnTo>
                    <a:pt x="167" y="160"/>
                  </a:lnTo>
                  <a:lnTo>
                    <a:pt x="136" y="175"/>
                  </a:lnTo>
                  <a:lnTo>
                    <a:pt x="98" y="183"/>
                  </a:lnTo>
                  <a:lnTo>
                    <a:pt x="59" y="175"/>
                  </a:lnTo>
                  <a:lnTo>
                    <a:pt x="30" y="160"/>
                  </a:lnTo>
                  <a:lnTo>
                    <a:pt x="7" y="129"/>
                  </a:lnTo>
                  <a:lnTo>
                    <a:pt x="0" y="94"/>
                  </a:lnTo>
                  <a:lnTo>
                    <a:pt x="7" y="57"/>
                  </a:lnTo>
                  <a:lnTo>
                    <a:pt x="30" y="27"/>
                  </a:lnTo>
                  <a:lnTo>
                    <a:pt x="59" y="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84"/>
            <p:cNvSpPr>
              <a:spLocks/>
            </p:cNvSpPr>
            <p:nvPr/>
          </p:nvSpPr>
          <p:spPr bwMode="auto">
            <a:xfrm rot="696599">
              <a:off x="3220" y="1204"/>
              <a:ext cx="58" cy="54"/>
            </a:xfrm>
            <a:custGeom>
              <a:avLst/>
              <a:gdLst>
                <a:gd name="T0" fmla="*/ 10 w 175"/>
                <a:gd name="T1" fmla="*/ 0 h 163"/>
                <a:gd name="T2" fmla="*/ 14 w 175"/>
                <a:gd name="T3" fmla="*/ 1 h 163"/>
                <a:gd name="T4" fmla="*/ 16 w 175"/>
                <a:gd name="T5" fmla="*/ 3 h 163"/>
                <a:gd name="T6" fmla="*/ 19 w 175"/>
                <a:gd name="T7" fmla="*/ 5 h 163"/>
                <a:gd name="T8" fmla="*/ 19 w 175"/>
                <a:gd name="T9" fmla="*/ 9 h 163"/>
                <a:gd name="T10" fmla="*/ 19 w 175"/>
                <a:gd name="T11" fmla="*/ 13 h 163"/>
                <a:gd name="T12" fmla="*/ 16 w 175"/>
                <a:gd name="T13" fmla="*/ 16 h 163"/>
                <a:gd name="T14" fmla="*/ 14 w 175"/>
                <a:gd name="T15" fmla="*/ 17 h 163"/>
                <a:gd name="T16" fmla="*/ 10 w 175"/>
                <a:gd name="T17" fmla="*/ 18 h 163"/>
                <a:gd name="T18" fmla="*/ 6 w 175"/>
                <a:gd name="T19" fmla="*/ 17 h 163"/>
                <a:gd name="T20" fmla="*/ 3 w 175"/>
                <a:gd name="T21" fmla="*/ 16 h 163"/>
                <a:gd name="T22" fmla="*/ 1 w 175"/>
                <a:gd name="T23" fmla="*/ 13 h 163"/>
                <a:gd name="T24" fmla="*/ 0 w 175"/>
                <a:gd name="T25" fmla="*/ 9 h 163"/>
                <a:gd name="T26" fmla="*/ 1 w 175"/>
                <a:gd name="T27" fmla="*/ 5 h 163"/>
                <a:gd name="T28" fmla="*/ 3 w 175"/>
                <a:gd name="T29" fmla="*/ 3 h 163"/>
                <a:gd name="T30" fmla="*/ 6 w 175"/>
                <a:gd name="T31" fmla="*/ 1 h 163"/>
                <a:gd name="T32" fmla="*/ 10 w 175"/>
                <a:gd name="T33" fmla="*/ 0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5" h="163">
                  <a:moveTo>
                    <a:pt x="88" y="0"/>
                  </a:moveTo>
                  <a:lnTo>
                    <a:pt x="123" y="8"/>
                  </a:lnTo>
                  <a:lnTo>
                    <a:pt x="148" y="23"/>
                  </a:lnTo>
                  <a:lnTo>
                    <a:pt x="168" y="49"/>
                  </a:lnTo>
                  <a:lnTo>
                    <a:pt x="175" y="82"/>
                  </a:lnTo>
                  <a:lnTo>
                    <a:pt x="168" y="114"/>
                  </a:lnTo>
                  <a:lnTo>
                    <a:pt x="148" y="141"/>
                  </a:lnTo>
                  <a:lnTo>
                    <a:pt x="123" y="156"/>
                  </a:lnTo>
                  <a:lnTo>
                    <a:pt x="88" y="163"/>
                  </a:lnTo>
                  <a:lnTo>
                    <a:pt x="54" y="156"/>
                  </a:lnTo>
                  <a:lnTo>
                    <a:pt x="27" y="141"/>
                  </a:lnTo>
                  <a:lnTo>
                    <a:pt x="8" y="114"/>
                  </a:lnTo>
                  <a:lnTo>
                    <a:pt x="0" y="82"/>
                  </a:lnTo>
                  <a:lnTo>
                    <a:pt x="8" y="49"/>
                  </a:lnTo>
                  <a:lnTo>
                    <a:pt x="27" y="23"/>
                  </a:lnTo>
                  <a:lnTo>
                    <a:pt x="54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85"/>
            <p:cNvSpPr>
              <a:spLocks/>
            </p:cNvSpPr>
            <p:nvPr/>
          </p:nvSpPr>
          <p:spPr bwMode="auto">
            <a:xfrm rot="696599">
              <a:off x="3238" y="1189"/>
              <a:ext cx="33" cy="32"/>
            </a:xfrm>
            <a:custGeom>
              <a:avLst/>
              <a:gdLst>
                <a:gd name="T0" fmla="*/ 0 w 99"/>
                <a:gd name="T1" fmla="*/ 2 h 98"/>
                <a:gd name="T2" fmla="*/ 2 w 99"/>
                <a:gd name="T3" fmla="*/ 4 h 98"/>
                <a:gd name="T4" fmla="*/ 2 w 99"/>
                <a:gd name="T5" fmla="*/ 6 h 98"/>
                <a:gd name="T6" fmla="*/ 4 w 99"/>
                <a:gd name="T7" fmla="*/ 8 h 98"/>
                <a:gd name="T8" fmla="*/ 4 w 99"/>
                <a:gd name="T9" fmla="*/ 8 h 98"/>
                <a:gd name="T10" fmla="*/ 4 w 99"/>
                <a:gd name="T11" fmla="*/ 8 h 98"/>
                <a:gd name="T12" fmla="*/ 4 w 99"/>
                <a:gd name="T13" fmla="*/ 9 h 98"/>
                <a:gd name="T14" fmla="*/ 5 w 99"/>
                <a:gd name="T15" fmla="*/ 10 h 98"/>
                <a:gd name="T16" fmla="*/ 7 w 99"/>
                <a:gd name="T17" fmla="*/ 10 h 98"/>
                <a:gd name="T18" fmla="*/ 8 w 99"/>
                <a:gd name="T19" fmla="*/ 10 h 98"/>
                <a:gd name="T20" fmla="*/ 9 w 99"/>
                <a:gd name="T21" fmla="*/ 10 h 98"/>
                <a:gd name="T22" fmla="*/ 11 w 99"/>
                <a:gd name="T23" fmla="*/ 8 h 98"/>
                <a:gd name="T24" fmla="*/ 7 w 99"/>
                <a:gd name="T25" fmla="*/ 8 h 98"/>
                <a:gd name="T26" fmla="*/ 7 w 99"/>
                <a:gd name="T27" fmla="*/ 7 h 98"/>
                <a:gd name="T28" fmla="*/ 7 w 99"/>
                <a:gd name="T29" fmla="*/ 7 h 98"/>
                <a:gd name="T30" fmla="*/ 6 w 99"/>
                <a:gd name="T31" fmla="*/ 6 h 98"/>
                <a:gd name="T32" fmla="*/ 7 w 99"/>
                <a:gd name="T33" fmla="*/ 5 h 98"/>
                <a:gd name="T34" fmla="*/ 7 w 99"/>
                <a:gd name="T35" fmla="*/ 4 h 98"/>
                <a:gd name="T36" fmla="*/ 7 w 99"/>
                <a:gd name="T37" fmla="*/ 4 h 98"/>
                <a:gd name="T38" fmla="*/ 6 w 99"/>
                <a:gd name="T39" fmla="*/ 3 h 98"/>
                <a:gd name="T40" fmla="*/ 5 w 99"/>
                <a:gd name="T41" fmla="*/ 2 h 98"/>
                <a:gd name="T42" fmla="*/ 5 w 99"/>
                <a:gd name="T43" fmla="*/ 2 h 98"/>
                <a:gd name="T44" fmla="*/ 4 w 99"/>
                <a:gd name="T45" fmla="*/ 1 h 98"/>
                <a:gd name="T46" fmla="*/ 3 w 99"/>
                <a:gd name="T47" fmla="*/ 0 h 98"/>
                <a:gd name="T48" fmla="*/ 3 w 99"/>
                <a:gd name="T49" fmla="*/ 0 h 98"/>
                <a:gd name="T50" fmla="*/ 2 w 99"/>
                <a:gd name="T51" fmla="*/ 0 h 98"/>
                <a:gd name="T52" fmla="*/ 1 w 99"/>
                <a:gd name="T53" fmla="*/ 1 h 98"/>
                <a:gd name="T54" fmla="*/ 0 w 99"/>
                <a:gd name="T55" fmla="*/ 1 h 98"/>
                <a:gd name="T56" fmla="*/ 0 w 99"/>
                <a:gd name="T57" fmla="*/ 2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9" h="98">
                  <a:moveTo>
                    <a:pt x="0" y="15"/>
                  </a:moveTo>
                  <a:lnTo>
                    <a:pt x="15" y="34"/>
                  </a:lnTo>
                  <a:lnTo>
                    <a:pt x="15" y="57"/>
                  </a:lnTo>
                  <a:lnTo>
                    <a:pt x="37" y="69"/>
                  </a:lnTo>
                  <a:lnTo>
                    <a:pt x="37" y="76"/>
                  </a:lnTo>
                  <a:lnTo>
                    <a:pt x="37" y="79"/>
                  </a:lnTo>
                  <a:lnTo>
                    <a:pt x="37" y="88"/>
                  </a:lnTo>
                  <a:lnTo>
                    <a:pt x="45" y="95"/>
                  </a:lnTo>
                  <a:lnTo>
                    <a:pt x="60" y="98"/>
                  </a:lnTo>
                  <a:lnTo>
                    <a:pt x="72" y="98"/>
                  </a:lnTo>
                  <a:lnTo>
                    <a:pt x="79" y="98"/>
                  </a:lnTo>
                  <a:lnTo>
                    <a:pt x="99" y="79"/>
                  </a:lnTo>
                  <a:lnTo>
                    <a:pt x="64" y="69"/>
                  </a:lnTo>
                  <a:lnTo>
                    <a:pt x="64" y="64"/>
                  </a:lnTo>
                  <a:lnTo>
                    <a:pt x="60" y="61"/>
                  </a:lnTo>
                  <a:lnTo>
                    <a:pt x="57" y="54"/>
                  </a:lnTo>
                  <a:lnTo>
                    <a:pt x="60" y="46"/>
                  </a:lnTo>
                  <a:lnTo>
                    <a:pt x="60" y="39"/>
                  </a:lnTo>
                  <a:lnTo>
                    <a:pt x="60" y="34"/>
                  </a:lnTo>
                  <a:lnTo>
                    <a:pt x="57" y="30"/>
                  </a:lnTo>
                  <a:lnTo>
                    <a:pt x="49" y="22"/>
                  </a:lnTo>
                  <a:lnTo>
                    <a:pt x="42" y="15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7" y="0"/>
                  </a:lnTo>
                  <a:lnTo>
                    <a:pt x="22" y="4"/>
                  </a:lnTo>
                  <a:lnTo>
                    <a:pt x="10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86"/>
            <p:cNvSpPr>
              <a:spLocks/>
            </p:cNvSpPr>
            <p:nvPr/>
          </p:nvSpPr>
          <p:spPr bwMode="auto">
            <a:xfrm rot="696599">
              <a:off x="3236" y="1192"/>
              <a:ext cx="45" cy="75"/>
            </a:xfrm>
            <a:custGeom>
              <a:avLst/>
              <a:gdLst>
                <a:gd name="T0" fmla="*/ 6 w 134"/>
                <a:gd name="T1" fmla="*/ 0 h 225"/>
                <a:gd name="T2" fmla="*/ 7 w 134"/>
                <a:gd name="T3" fmla="*/ 0 h 225"/>
                <a:gd name="T4" fmla="*/ 9 w 134"/>
                <a:gd name="T5" fmla="*/ 1 h 225"/>
                <a:gd name="T6" fmla="*/ 11 w 134"/>
                <a:gd name="T7" fmla="*/ 1 h 225"/>
                <a:gd name="T8" fmla="*/ 13 w 134"/>
                <a:gd name="T9" fmla="*/ 2 h 225"/>
                <a:gd name="T10" fmla="*/ 13 w 134"/>
                <a:gd name="T11" fmla="*/ 3 h 225"/>
                <a:gd name="T12" fmla="*/ 13 w 134"/>
                <a:gd name="T13" fmla="*/ 4 h 225"/>
                <a:gd name="T14" fmla="*/ 12 w 134"/>
                <a:gd name="T15" fmla="*/ 6 h 225"/>
                <a:gd name="T16" fmla="*/ 12 w 134"/>
                <a:gd name="T17" fmla="*/ 6 h 225"/>
                <a:gd name="T18" fmla="*/ 13 w 134"/>
                <a:gd name="T19" fmla="*/ 7 h 225"/>
                <a:gd name="T20" fmla="*/ 14 w 134"/>
                <a:gd name="T21" fmla="*/ 7 h 225"/>
                <a:gd name="T22" fmla="*/ 14 w 134"/>
                <a:gd name="T23" fmla="*/ 8 h 225"/>
                <a:gd name="T24" fmla="*/ 15 w 134"/>
                <a:gd name="T25" fmla="*/ 9 h 225"/>
                <a:gd name="T26" fmla="*/ 14 w 134"/>
                <a:gd name="T27" fmla="*/ 10 h 225"/>
                <a:gd name="T28" fmla="*/ 14 w 134"/>
                <a:gd name="T29" fmla="*/ 12 h 225"/>
                <a:gd name="T30" fmla="*/ 14 w 134"/>
                <a:gd name="T31" fmla="*/ 13 h 225"/>
                <a:gd name="T32" fmla="*/ 14 w 134"/>
                <a:gd name="T33" fmla="*/ 14 h 225"/>
                <a:gd name="T34" fmla="*/ 14 w 134"/>
                <a:gd name="T35" fmla="*/ 14 h 225"/>
                <a:gd name="T36" fmla="*/ 14 w 134"/>
                <a:gd name="T37" fmla="*/ 15 h 225"/>
                <a:gd name="T38" fmla="*/ 14 w 134"/>
                <a:gd name="T39" fmla="*/ 16 h 225"/>
                <a:gd name="T40" fmla="*/ 14 w 134"/>
                <a:gd name="T41" fmla="*/ 18 h 225"/>
                <a:gd name="T42" fmla="*/ 14 w 134"/>
                <a:gd name="T43" fmla="*/ 20 h 225"/>
                <a:gd name="T44" fmla="*/ 14 w 134"/>
                <a:gd name="T45" fmla="*/ 21 h 225"/>
                <a:gd name="T46" fmla="*/ 13 w 134"/>
                <a:gd name="T47" fmla="*/ 22 h 225"/>
                <a:gd name="T48" fmla="*/ 12 w 134"/>
                <a:gd name="T49" fmla="*/ 23 h 225"/>
                <a:gd name="T50" fmla="*/ 12 w 134"/>
                <a:gd name="T51" fmla="*/ 24 h 225"/>
                <a:gd name="T52" fmla="*/ 11 w 134"/>
                <a:gd name="T53" fmla="*/ 24 h 225"/>
                <a:gd name="T54" fmla="*/ 8 w 134"/>
                <a:gd name="T55" fmla="*/ 25 h 225"/>
                <a:gd name="T56" fmla="*/ 6 w 134"/>
                <a:gd name="T57" fmla="*/ 25 h 225"/>
                <a:gd name="T58" fmla="*/ 3 w 134"/>
                <a:gd name="T59" fmla="*/ 24 h 225"/>
                <a:gd name="T60" fmla="*/ 1 w 134"/>
                <a:gd name="T61" fmla="*/ 23 h 225"/>
                <a:gd name="T62" fmla="*/ 0 w 134"/>
                <a:gd name="T63" fmla="*/ 23 h 225"/>
                <a:gd name="T64" fmla="*/ 0 w 134"/>
                <a:gd name="T65" fmla="*/ 23 h 225"/>
                <a:gd name="T66" fmla="*/ 1 w 134"/>
                <a:gd name="T67" fmla="*/ 24 h 225"/>
                <a:gd name="T68" fmla="*/ 2 w 134"/>
                <a:gd name="T69" fmla="*/ 24 h 225"/>
                <a:gd name="T70" fmla="*/ 3 w 134"/>
                <a:gd name="T71" fmla="*/ 23 h 225"/>
                <a:gd name="T72" fmla="*/ 6 w 134"/>
                <a:gd name="T73" fmla="*/ 23 h 225"/>
                <a:gd name="T74" fmla="*/ 7 w 134"/>
                <a:gd name="T75" fmla="*/ 22 h 225"/>
                <a:gd name="T76" fmla="*/ 8 w 134"/>
                <a:gd name="T77" fmla="*/ 21 h 225"/>
                <a:gd name="T78" fmla="*/ 8 w 134"/>
                <a:gd name="T79" fmla="*/ 20 h 225"/>
                <a:gd name="T80" fmla="*/ 8 w 134"/>
                <a:gd name="T81" fmla="*/ 19 h 225"/>
                <a:gd name="T82" fmla="*/ 9 w 134"/>
                <a:gd name="T83" fmla="*/ 18 h 225"/>
                <a:gd name="T84" fmla="*/ 9 w 134"/>
                <a:gd name="T85" fmla="*/ 16 h 225"/>
                <a:gd name="T86" fmla="*/ 10 w 134"/>
                <a:gd name="T87" fmla="*/ 14 h 225"/>
                <a:gd name="T88" fmla="*/ 10 w 134"/>
                <a:gd name="T89" fmla="*/ 12 h 225"/>
                <a:gd name="T90" fmla="*/ 11 w 134"/>
                <a:gd name="T91" fmla="*/ 11 h 225"/>
                <a:gd name="T92" fmla="*/ 11 w 134"/>
                <a:gd name="T93" fmla="*/ 10 h 225"/>
                <a:gd name="T94" fmla="*/ 11 w 134"/>
                <a:gd name="T95" fmla="*/ 10 h 225"/>
                <a:gd name="T96" fmla="*/ 10 w 134"/>
                <a:gd name="T97" fmla="*/ 9 h 225"/>
                <a:gd name="T98" fmla="*/ 9 w 134"/>
                <a:gd name="T99" fmla="*/ 8 h 225"/>
                <a:gd name="T100" fmla="*/ 9 w 134"/>
                <a:gd name="T101" fmla="*/ 8 h 225"/>
                <a:gd name="T102" fmla="*/ 6 w 134"/>
                <a:gd name="T103" fmla="*/ 0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4" h="225">
                  <a:moveTo>
                    <a:pt x="53" y="0"/>
                  </a:moveTo>
                  <a:lnTo>
                    <a:pt x="62" y="0"/>
                  </a:lnTo>
                  <a:lnTo>
                    <a:pt x="80" y="8"/>
                  </a:lnTo>
                  <a:lnTo>
                    <a:pt x="102" y="11"/>
                  </a:lnTo>
                  <a:lnTo>
                    <a:pt x="119" y="18"/>
                  </a:lnTo>
                  <a:lnTo>
                    <a:pt x="119" y="30"/>
                  </a:lnTo>
                  <a:lnTo>
                    <a:pt x="114" y="38"/>
                  </a:lnTo>
                  <a:lnTo>
                    <a:pt x="107" y="50"/>
                  </a:lnTo>
                  <a:lnTo>
                    <a:pt x="107" y="53"/>
                  </a:lnTo>
                  <a:lnTo>
                    <a:pt x="114" y="60"/>
                  </a:lnTo>
                  <a:lnTo>
                    <a:pt x="122" y="65"/>
                  </a:lnTo>
                  <a:lnTo>
                    <a:pt x="129" y="72"/>
                  </a:lnTo>
                  <a:lnTo>
                    <a:pt x="134" y="84"/>
                  </a:lnTo>
                  <a:lnTo>
                    <a:pt x="129" y="94"/>
                  </a:lnTo>
                  <a:lnTo>
                    <a:pt x="126" y="106"/>
                  </a:lnTo>
                  <a:lnTo>
                    <a:pt x="122" y="117"/>
                  </a:lnTo>
                  <a:lnTo>
                    <a:pt x="122" y="124"/>
                  </a:lnTo>
                  <a:lnTo>
                    <a:pt x="126" y="124"/>
                  </a:lnTo>
                  <a:lnTo>
                    <a:pt x="129" y="133"/>
                  </a:lnTo>
                  <a:lnTo>
                    <a:pt x="129" y="148"/>
                  </a:lnTo>
                  <a:lnTo>
                    <a:pt x="129" y="163"/>
                  </a:lnTo>
                  <a:lnTo>
                    <a:pt x="129" y="178"/>
                  </a:lnTo>
                  <a:lnTo>
                    <a:pt x="126" y="190"/>
                  </a:lnTo>
                  <a:lnTo>
                    <a:pt x="119" y="201"/>
                  </a:lnTo>
                  <a:lnTo>
                    <a:pt x="111" y="208"/>
                  </a:lnTo>
                  <a:lnTo>
                    <a:pt x="107" y="216"/>
                  </a:lnTo>
                  <a:lnTo>
                    <a:pt x="95" y="220"/>
                  </a:lnTo>
                  <a:lnTo>
                    <a:pt x="72" y="225"/>
                  </a:lnTo>
                  <a:lnTo>
                    <a:pt x="50" y="225"/>
                  </a:lnTo>
                  <a:lnTo>
                    <a:pt x="27" y="220"/>
                  </a:lnTo>
                  <a:lnTo>
                    <a:pt x="8" y="208"/>
                  </a:lnTo>
                  <a:lnTo>
                    <a:pt x="0" y="205"/>
                  </a:lnTo>
                  <a:lnTo>
                    <a:pt x="3" y="208"/>
                  </a:lnTo>
                  <a:lnTo>
                    <a:pt x="12" y="213"/>
                  </a:lnTo>
                  <a:lnTo>
                    <a:pt x="20" y="213"/>
                  </a:lnTo>
                  <a:lnTo>
                    <a:pt x="30" y="208"/>
                  </a:lnTo>
                  <a:lnTo>
                    <a:pt x="50" y="205"/>
                  </a:lnTo>
                  <a:lnTo>
                    <a:pt x="62" y="198"/>
                  </a:lnTo>
                  <a:lnTo>
                    <a:pt x="69" y="190"/>
                  </a:lnTo>
                  <a:lnTo>
                    <a:pt x="72" y="183"/>
                  </a:lnTo>
                  <a:lnTo>
                    <a:pt x="72" y="175"/>
                  </a:lnTo>
                  <a:lnTo>
                    <a:pt x="77" y="166"/>
                  </a:lnTo>
                  <a:lnTo>
                    <a:pt x="80" y="148"/>
                  </a:lnTo>
                  <a:lnTo>
                    <a:pt x="87" y="129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5" y="94"/>
                  </a:lnTo>
                  <a:lnTo>
                    <a:pt x="95" y="87"/>
                  </a:lnTo>
                  <a:lnTo>
                    <a:pt x="92" y="80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87"/>
            <p:cNvSpPr>
              <a:spLocks/>
            </p:cNvSpPr>
            <p:nvPr/>
          </p:nvSpPr>
          <p:spPr bwMode="auto">
            <a:xfrm rot="696599">
              <a:off x="3232" y="1228"/>
              <a:ext cx="22" cy="25"/>
            </a:xfrm>
            <a:custGeom>
              <a:avLst/>
              <a:gdLst>
                <a:gd name="T0" fmla="*/ 3 w 66"/>
                <a:gd name="T1" fmla="*/ 0 h 76"/>
                <a:gd name="T2" fmla="*/ 3 w 66"/>
                <a:gd name="T3" fmla="*/ 0 h 76"/>
                <a:gd name="T4" fmla="*/ 5 w 66"/>
                <a:gd name="T5" fmla="*/ 0 h 76"/>
                <a:gd name="T6" fmla="*/ 6 w 66"/>
                <a:gd name="T7" fmla="*/ 0 h 76"/>
                <a:gd name="T8" fmla="*/ 7 w 66"/>
                <a:gd name="T9" fmla="*/ 1 h 76"/>
                <a:gd name="T10" fmla="*/ 7 w 66"/>
                <a:gd name="T11" fmla="*/ 2 h 76"/>
                <a:gd name="T12" fmla="*/ 7 w 66"/>
                <a:gd name="T13" fmla="*/ 2 h 76"/>
                <a:gd name="T14" fmla="*/ 7 w 66"/>
                <a:gd name="T15" fmla="*/ 3 h 76"/>
                <a:gd name="T16" fmla="*/ 7 w 66"/>
                <a:gd name="T17" fmla="*/ 4 h 76"/>
                <a:gd name="T18" fmla="*/ 7 w 66"/>
                <a:gd name="T19" fmla="*/ 5 h 76"/>
                <a:gd name="T20" fmla="*/ 7 w 66"/>
                <a:gd name="T21" fmla="*/ 7 h 76"/>
                <a:gd name="T22" fmla="*/ 6 w 66"/>
                <a:gd name="T23" fmla="*/ 7 h 76"/>
                <a:gd name="T24" fmla="*/ 5 w 66"/>
                <a:gd name="T25" fmla="*/ 8 h 76"/>
                <a:gd name="T26" fmla="*/ 5 w 66"/>
                <a:gd name="T27" fmla="*/ 8 h 76"/>
                <a:gd name="T28" fmla="*/ 4 w 66"/>
                <a:gd name="T29" fmla="*/ 8 h 76"/>
                <a:gd name="T30" fmla="*/ 3 w 66"/>
                <a:gd name="T31" fmla="*/ 8 h 76"/>
                <a:gd name="T32" fmla="*/ 0 w 66"/>
                <a:gd name="T33" fmla="*/ 8 h 76"/>
                <a:gd name="T34" fmla="*/ 0 w 66"/>
                <a:gd name="T35" fmla="*/ 5 h 76"/>
                <a:gd name="T36" fmla="*/ 1 w 66"/>
                <a:gd name="T37" fmla="*/ 2 h 76"/>
                <a:gd name="T38" fmla="*/ 3 w 66"/>
                <a:gd name="T39" fmla="*/ 0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" h="76">
                  <a:moveTo>
                    <a:pt x="24" y="0"/>
                  </a:moveTo>
                  <a:lnTo>
                    <a:pt x="27" y="0"/>
                  </a:lnTo>
                  <a:lnTo>
                    <a:pt x="42" y="0"/>
                  </a:lnTo>
                  <a:lnTo>
                    <a:pt x="54" y="4"/>
                  </a:lnTo>
                  <a:lnTo>
                    <a:pt x="61" y="12"/>
                  </a:lnTo>
                  <a:lnTo>
                    <a:pt x="61" y="16"/>
                  </a:lnTo>
                  <a:lnTo>
                    <a:pt x="61" y="19"/>
                  </a:lnTo>
                  <a:lnTo>
                    <a:pt x="61" y="24"/>
                  </a:lnTo>
                  <a:lnTo>
                    <a:pt x="61" y="34"/>
                  </a:lnTo>
                  <a:lnTo>
                    <a:pt x="61" y="49"/>
                  </a:lnTo>
                  <a:lnTo>
                    <a:pt x="66" y="61"/>
                  </a:lnTo>
                  <a:lnTo>
                    <a:pt x="57" y="66"/>
                  </a:lnTo>
                  <a:lnTo>
                    <a:pt x="49" y="73"/>
                  </a:lnTo>
                  <a:lnTo>
                    <a:pt x="42" y="76"/>
                  </a:lnTo>
                  <a:lnTo>
                    <a:pt x="34" y="76"/>
                  </a:lnTo>
                  <a:lnTo>
                    <a:pt x="31" y="76"/>
                  </a:lnTo>
                  <a:lnTo>
                    <a:pt x="4" y="69"/>
                  </a:lnTo>
                  <a:lnTo>
                    <a:pt x="0" y="46"/>
                  </a:lnTo>
                  <a:lnTo>
                    <a:pt x="12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Freeform 88"/>
            <p:cNvSpPr>
              <a:spLocks/>
            </p:cNvSpPr>
            <p:nvPr/>
          </p:nvSpPr>
          <p:spPr bwMode="auto">
            <a:xfrm rot="696599">
              <a:off x="3681" y="848"/>
              <a:ext cx="143" cy="97"/>
            </a:xfrm>
            <a:custGeom>
              <a:avLst/>
              <a:gdLst>
                <a:gd name="T0" fmla="*/ 10 w 429"/>
                <a:gd name="T1" fmla="*/ 0 h 289"/>
                <a:gd name="T2" fmla="*/ 10 w 429"/>
                <a:gd name="T3" fmla="*/ 2 h 289"/>
                <a:gd name="T4" fmla="*/ 10 w 429"/>
                <a:gd name="T5" fmla="*/ 5 h 289"/>
                <a:gd name="T6" fmla="*/ 9 w 429"/>
                <a:gd name="T7" fmla="*/ 6 h 289"/>
                <a:gd name="T8" fmla="*/ 9 w 429"/>
                <a:gd name="T9" fmla="*/ 9 h 289"/>
                <a:gd name="T10" fmla="*/ 8 w 429"/>
                <a:gd name="T11" fmla="*/ 15 h 289"/>
                <a:gd name="T12" fmla="*/ 9 w 429"/>
                <a:gd name="T13" fmla="*/ 20 h 289"/>
                <a:gd name="T14" fmla="*/ 10 w 429"/>
                <a:gd name="T15" fmla="*/ 25 h 289"/>
                <a:gd name="T16" fmla="*/ 13 w 429"/>
                <a:gd name="T17" fmla="*/ 27 h 289"/>
                <a:gd name="T18" fmla="*/ 16 w 429"/>
                <a:gd name="T19" fmla="*/ 27 h 289"/>
                <a:gd name="T20" fmla="*/ 19 w 429"/>
                <a:gd name="T21" fmla="*/ 28 h 289"/>
                <a:gd name="T22" fmla="*/ 23 w 429"/>
                <a:gd name="T23" fmla="*/ 27 h 289"/>
                <a:gd name="T24" fmla="*/ 27 w 429"/>
                <a:gd name="T25" fmla="*/ 27 h 289"/>
                <a:gd name="T26" fmla="*/ 32 w 429"/>
                <a:gd name="T27" fmla="*/ 27 h 289"/>
                <a:gd name="T28" fmla="*/ 37 w 429"/>
                <a:gd name="T29" fmla="*/ 26 h 289"/>
                <a:gd name="T30" fmla="*/ 42 w 429"/>
                <a:gd name="T31" fmla="*/ 25 h 289"/>
                <a:gd name="T32" fmla="*/ 48 w 429"/>
                <a:gd name="T33" fmla="*/ 25 h 289"/>
                <a:gd name="T34" fmla="*/ 47 w 429"/>
                <a:gd name="T35" fmla="*/ 25 h 289"/>
                <a:gd name="T36" fmla="*/ 43 w 429"/>
                <a:gd name="T37" fmla="*/ 26 h 289"/>
                <a:gd name="T38" fmla="*/ 39 w 429"/>
                <a:gd name="T39" fmla="*/ 27 h 289"/>
                <a:gd name="T40" fmla="*/ 35 w 429"/>
                <a:gd name="T41" fmla="*/ 28 h 289"/>
                <a:gd name="T42" fmla="*/ 30 w 429"/>
                <a:gd name="T43" fmla="*/ 30 h 289"/>
                <a:gd name="T44" fmla="*/ 25 w 429"/>
                <a:gd name="T45" fmla="*/ 30 h 289"/>
                <a:gd name="T46" fmla="*/ 20 w 429"/>
                <a:gd name="T47" fmla="*/ 31 h 289"/>
                <a:gd name="T48" fmla="*/ 15 w 429"/>
                <a:gd name="T49" fmla="*/ 32 h 289"/>
                <a:gd name="T50" fmla="*/ 10 w 429"/>
                <a:gd name="T51" fmla="*/ 33 h 289"/>
                <a:gd name="T52" fmla="*/ 4 w 429"/>
                <a:gd name="T53" fmla="*/ 32 h 289"/>
                <a:gd name="T54" fmla="*/ 1 w 429"/>
                <a:gd name="T55" fmla="*/ 29 h 289"/>
                <a:gd name="T56" fmla="*/ 0 w 429"/>
                <a:gd name="T57" fmla="*/ 25 h 289"/>
                <a:gd name="T58" fmla="*/ 1 w 429"/>
                <a:gd name="T59" fmla="*/ 19 h 289"/>
                <a:gd name="T60" fmla="*/ 3 w 429"/>
                <a:gd name="T61" fmla="*/ 14 h 289"/>
                <a:gd name="T62" fmla="*/ 5 w 429"/>
                <a:gd name="T63" fmla="*/ 8 h 289"/>
                <a:gd name="T64" fmla="*/ 8 w 429"/>
                <a:gd name="T65" fmla="*/ 3 h 289"/>
                <a:gd name="T66" fmla="*/ 10 w 429"/>
                <a:gd name="T67" fmla="*/ 0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9" h="289">
                  <a:moveTo>
                    <a:pt x="89" y="0"/>
                  </a:moveTo>
                  <a:lnTo>
                    <a:pt x="89" y="22"/>
                  </a:lnTo>
                  <a:lnTo>
                    <a:pt x="86" y="42"/>
                  </a:lnTo>
                  <a:lnTo>
                    <a:pt x="82" y="57"/>
                  </a:lnTo>
                  <a:lnTo>
                    <a:pt x="79" y="76"/>
                  </a:lnTo>
                  <a:lnTo>
                    <a:pt x="71" y="136"/>
                  </a:lnTo>
                  <a:lnTo>
                    <a:pt x="79" y="182"/>
                  </a:lnTo>
                  <a:lnTo>
                    <a:pt x="94" y="217"/>
                  </a:lnTo>
                  <a:lnTo>
                    <a:pt x="116" y="235"/>
                  </a:lnTo>
                  <a:lnTo>
                    <a:pt x="143" y="242"/>
                  </a:lnTo>
                  <a:lnTo>
                    <a:pt x="173" y="247"/>
                  </a:lnTo>
                  <a:lnTo>
                    <a:pt x="208" y="242"/>
                  </a:lnTo>
                  <a:lnTo>
                    <a:pt x="246" y="239"/>
                  </a:lnTo>
                  <a:lnTo>
                    <a:pt x="288" y="235"/>
                  </a:lnTo>
                  <a:lnTo>
                    <a:pt x="333" y="227"/>
                  </a:lnTo>
                  <a:lnTo>
                    <a:pt x="380" y="220"/>
                  </a:lnTo>
                  <a:lnTo>
                    <a:pt x="429" y="217"/>
                  </a:lnTo>
                  <a:lnTo>
                    <a:pt x="424" y="217"/>
                  </a:lnTo>
                  <a:lnTo>
                    <a:pt x="390" y="227"/>
                  </a:lnTo>
                  <a:lnTo>
                    <a:pt x="353" y="239"/>
                  </a:lnTo>
                  <a:lnTo>
                    <a:pt x="311" y="251"/>
                  </a:lnTo>
                  <a:lnTo>
                    <a:pt x="269" y="262"/>
                  </a:lnTo>
                  <a:lnTo>
                    <a:pt x="227" y="269"/>
                  </a:lnTo>
                  <a:lnTo>
                    <a:pt x="181" y="277"/>
                  </a:lnTo>
                  <a:lnTo>
                    <a:pt x="136" y="284"/>
                  </a:lnTo>
                  <a:lnTo>
                    <a:pt x="89" y="289"/>
                  </a:lnTo>
                  <a:lnTo>
                    <a:pt x="37" y="281"/>
                  </a:lnTo>
                  <a:lnTo>
                    <a:pt x="7" y="254"/>
                  </a:lnTo>
                  <a:lnTo>
                    <a:pt x="0" y="217"/>
                  </a:lnTo>
                  <a:lnTo>
                    <a:pt x="7" y="170"/>
                  </a:lnTo>
                  <a:lnTo>
                    <a:pt x="25" y="121"/>
                  </a:lnTo>
                  <a:lnTo>
                    <a:pt x="49" y="72"/>
                  </a:lnTo>
                  <a:lnTo>
                    <a:pt x="71" y="3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Freeform 89"/>
            <p:cNvSpPr>
              <a:spLocks/>
            </p:cNvSpPr>
            <p:nvPr/>
          </p:nvSpPr>
          <p:spPr bwMode="auto">
            <a:xfrm rot="696599">
              <a:off x="3787" y="671"/>
              <a:ext cx="283" cy="120"/>
            </a:xfrm>
            <a:custGeom>
              <a:avLst/>
              <a:gdLst>
                <a:gd name="T0" fmla="*/ 0 w 848"/>
                <a:gd name="T1" fmla="*/ 40 h 358"/>
                <a:gd name="T2" fmla="*/ 5 w 848"/>
                <a:gd name="T3" fmla="*/ 35 h 358"/>
                <a:gd name="T4" fmla="*/ 10 w 848"/>
                <a:gd name="T5" fmla="*/ 29 h 358"/>
                <a:gd name="T6" fmla="*/ 16 w 848"/>
                <a:gd name="T7" fmla="*/ 24 h 358"/>
                <a:gd name="T8" fmla="*/ 22 w 848"/>
                <a:gd name="T9" fmla="*/ 18 h 358"/>
                <a:gd name="T10" fmla="*/ 28 w 848"/>
                <a:gd name="T11" fmla="*/ 12 h 358"/>
                <a:gd name="T12" fmla="*/ 34 w 848"/>
                <a:gd name="T13" fmla="*/ 8 h 358"/>
                <a:gd name="T14" fmla="*/ 40 w 848"/>
                <a:gd name="T15" fmla="*/ 4 h 358"/>
                <a:gd name="T16" fmla="*/ 47 w 848"/>
                <a:gd name="T17" fmla="*/ 1 h 358"/>
                <a:gd name="T18" fmla="*/ 54 w 848"/>
                <a:gd name="T19" fmla="*/ 0 h 358"/>
                <a:gd name="T20" fmla="*/ 60 w 848"/>
                <a:gd name="T21" fmla="*/ 0 h 358"/>
                <a:gd name="T22" fmla="*/ 67 w 848"/>
                <a:gd name="T23" fmla="*/ 1 h 358"/>
                <a:gd name="T24" fmla="*/ 73 w 848"/>
                <a:gd name="T25" fmla="*/ 3 h 358"/>
                <a:gd name="T26" fmla="*/ 78 w 848"/>
                <a:gd name="T27" fmla="*/ 5 h 358"/>
                <a:gd name="T28" fmla="*/ 84 w 848"/>
                <a:gd name="T29" fmla="*/ 7 h 358"/>
                <a:gd name="T30" fmla="*/ 89 w 848"/>
                <a:gd name="T31" fmla="*/ 9 h 358"/>
                <a:gd name="T32" fmla="*/ 94 w 848"/>
                <a:gd name="T33" fmla="*/ 12 h 358"/>
                <a:gd name="T34" fmla="*/ 90 w 848"/>
                <a:gd name="T35" fmla="*/ 11 h 358"/>
                <a:gd name="T36" fmla="*/ 84 w 848"/>
                <a:gd name="T37" fmla="*/ 9 h 358"/>
                <a:gd name="T38" fmla="*/ 78 w 848"/>
                <a:gd name="T39" fmla="*/ 8 h 358"/>
                <a:gd name="T40" fmla="*/ 71 w 848"/>
                <a:gd name="T41" fmla="*/ 6 h 358"/>
                <a:gd name="T42" fmla="*/ 63 w 848"/>
                <a:gd name="T43" fmla="*/ 5 h 358"/>
                <a:gd name="T44" fmla="*/ 56 w 848"/>
                <a:gd name="T45" fmla="*/ 5 h 358"/>
                <a:gd name="T46" fmla="*/ 49 w 848"/>
                <a:gd name="T47" fmla="*/ 5 h 358"/>
                <a:gd name="T48" fmla="*/ 44 w 848"/>
                <a:gd name="T49" fmla="*/ 7 h 358"/>
                <a:gd name="T50" fmla="*/ 37 w 848"/>
                <a:gd name="T51" fmla="*/ 11 h 358"/>
                <a:gd name="T52" fmla="*/ 30 w 848"/>
                <a:gd name="T53" fmla="*/ 16 h 358"/>
                <a:gd name="T54" fmla="*/ 25 w 848"/>
                <a:gd name="T55" fmla="*/ 20 h 358"/>
                <a:gd name="T56" fmla="*/ 19 w 848"/>
                <a:gd name="T57" fmla="*/ 24 h 358"/>
                <a:gd name="T58" fmla="*/ 14 w 848"/>
                <a:gd name="T59" fmla="*/ 28 h 358"/>
                <a:gd name="T60" fmla="*/ 10 w 848"/>
                <a:gd name="T61" fmla="*/ 33 h 358"/>
                <a:gd name="T62" fmla="*/ 5 w 848"/>
                <a:gd name="T63" fmla="*/ 37 h 358"/>
                <a:gd name="T64" fmla="*/ 0 w 848"/>
                <a:gd name="T65" fmla="*/ 40 h 3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8" h="358">
                  <a:moveTo>
                    <a:pt x="0" y="358"/>
                  </a:moveTo>
                  <a:lnTo>
                    <a:pt x="46" y="311"/>
                  </a:lnTo>
                  <a:lnTo>
                    <a:pt x="91" y="262"/>
                  </a:lnTo>
                  <a:lnTo>
                    <a:pt x="145" y="213"/>
                  </a:lnTo>
                  <a:lnTo>
                    <a:pt x="197" y="159"/>
                  </a:lnTo>
                  <a:lnTo>
                    <a:pt x="251" y="109"/>
                  </a:lnTo>
                  <a:lnTo>
                    <a:pt x="308" y="69"/>
                  </a:lnTo>
                  <a:lnTo>
                    <a:pt x="364" y="35"/>
                  </a:lnTo>
                  <a:lnTo>
                    <a:pt x="421" y="11"/>
                  </a:lnTo>
                  <a:lnTo>
                    <a:pt x="483" y="0"/>
                  </a:lnTo>
                  <a:lnTo>
                    <a:pt x="542" y="0"/>
                  </a:lnTo>
                  <a:lnTo>
                    <a:pt x="601" y="8"/>
                  </a:lnTo>
                  <a:lnTo>
                    <a:pt x="653" y="23"/>
                  </a:lnTo>
                  <a:lnTo>
                    <a:pt x="702" y="42"/>
                  </a:lnTo>
                  <a:lnTo>
                    <a:pt x="752" y="60"/>
                  </a:lnTo>
                  <a:lnTo>
                    <a:pt x="801" y="84"/>
                  </a:lnTo>
                  <a:lnTo>
                    <a:pt x="848" y="106"/>
                  </a:lnTo>
                  <a:lnTo>
                    <a:pt x="809" y="95"/>
                  </a:lnTo>
                  <a:lnTo>
                    <a:pt x="759" y="84"/>
                  </a:lnTo>
                  <a:lnTo>
                    <a:pt x="700" y="69"/>
                  </a:lnTo>
                  <a:lnTo>
                    <a:pt x="634" y="53"/>
                  </a:lnTo>
                  <a:lnTo>
                    <a:pt x="569" y="45"/>
                  </a:lnTo>
                  <a:lnTo>
                    <a:pt x="505" y="42"/>
                  </a:lnTo>
                  <a:lnTo>
                    <a:pt x="444" y="45"/>
                  </a:lnTo>
                  <a:lnTo>
                    <a:pt x="394" y="65"/>
                  </a:lnTo>
                  <a:lnTo>
                    <a:pt x="330" y="102"/>
                  </a:lnTo>
                  <a:lnTo>
                    <a:pt x="273" y="141"/>
                  </a:lnTo>
                  <a:lnTo>
                    <a:pt x="224" y="178"/>
                  </a:lnTo>
                  <a:lnTo>
                    <a:pt x="175" y="217"/>
                  </a:lnTo>
                  <a:lnTo>
                    <a:pt x="130" y="255"/>
                  </a:lnTo>
                  <a:lnTo>
                    <a:pt x="88" y="292"/>
                  </a:lnTo>
                  <a:lnTo>
                    <a:pt x="41" y="326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D3E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Freeform 90"/>
            <p:cNvSpPr>
              <a:spLocks/>
            </p:cNvSpPr>
            <p:nvPr/>
          </p:nvSpPr>
          <p:spPr bwMode="auto">
            <a:xfrm rot="696599">
              <a:off x="3589" y="872"/>
              <a:ext cx="335" cy="128"/>
            </a:xfrm>
            <a:custGeom>
              <a:avLst/>
              <a:gdLst>
                <a:gd name="T0" fmla="*/ 20 w 1007"/>
                <a:gd name="T1" fmla="*/ 2 h 385"/>
                <a:gd name="T2" fmla="*/ 16 w 1007"/>
                <a:gd name="T3" fmla="*/ 7 h 385"/>
                <a:gd name="T4" fmla="*/ 13 w 1007"/>
                <a:gd name="T5" fmla="*/ 12 h 385"/>
                <a:gd name="T6" fmla="*/ 9 w 1007"/>
                <a:gd name="T7" fmla="*/ 16 h 385"/>
                <a:gd name="T8" fmla="*/ 5 w 1007"/>
                <a:gd name="T9" fmla="*/ 22 h 385"/>
                <a:gd name="T10" fmla="*/ 0 w 1007"/>
                <a:gd name="T11" fmla="*/ 28 h 385"/>
                <a:gd name="T12" fmla="*/ 0 w 1007"/>
                <a:gd name="T13" fmla="*/ 30 h 385"/>
                <a:gd name="T14" fmla="*/ 3 w 1007"/>
                <a:gd name="T15" fmla="*/ 29 h 385"/>
                <a:gd name="T16" fmla="*/ 8 w 1007"/>
                <a:gd name="T17" fmla="*/ 28 h 385"/>
                <a:gd name="T18" fmla="*/ 12 w 1007"/>
                <a:gd name="T19" fmla="*/ 27 h 385"/>
                <a:gd name="T20" fmla="*/ 18 w 1007"/>
                <a:gd name="T21" fmla="*/ 27 h 385"/>
                <a:gd name="T22" fmla="*/ 23 w 1007"/>
                <a:gd name="T23" fmla="*/ 29 h 385"/>
                <a:gd name="T24" fmla="*/ 23 w 1007"/>
                <a:gd name="T25" fmla="*/ 34 h 385"/>
                <a:gd name="T26" fmla="*/ 19 w 1007"/>
                <a:gd name="T27" fmla="*/ 40 h 385"/>
                <a:gd name="T28" fmla="*/ 24 w 1007"/>
                <a:gd name="T29" fmla="*/ 43 h 385"/>
                <a:gd name="T30" fmla="*/ 29 w 1007"/>
                <a:gd name="T31" fmla="*/ 42 h 385"/>
                <a:gd name="T32" fmla="*/ 40 w 1007"/>
                <a:gd name="T33" fmla="*/ 38 h 385"/>
                <a:gd name="T34" fmla="*/ 54 w 1007"/>
                <a:gd name="T35" fmla="*/ 32 h 385"/>
                <a:gd name="T36" fmla="*/ 70 w 1007"/>
                <a:gd name="T37" fmla="*/ 26 h 385"/>
                <a:gd name="T38" fmla="*/ 84 w 1007"/>
                <a:gd name="T39" fmla="*/ 21 h 385"/>
                <a:gd name="T40" fmla="*/ 97 w 1007"/>
                <a:gd name="T41" fmla="*/ 15 h 385"/>
                <a:gd name="T42" fmla="*/ 106 w 1007"/>
                <a:gd name="T43" fmla="*/ 12 h 385"/>
                <a:gd name="T44" fmla="*/ 111 w 1007"/>
                <a:gd name="T45" fmla="*/ 9 h 385"/>
                <a:gd name="T46" fmla="*/ 110 w 1007"/>
                <a:gd name="T47" fmla="*/ 9 h 385"/>
                <a:gd name="T48" fmla="*/ 104 w 1007"/>
                <a:gd name="T49" fmla="*/ 11 h 385"/>
                <a:gd name="T50" fmla="*/ 94 w 1007"/>
                <a:gd name="T51" fmla="*/ 15 h 385"/>
                <a:gd name="T52" fmla="*/ 83 w 1007"/>
                <a:gd name="T53" fmla="*/ 20 h 385"/>
                <a:gd name="T54" fmla="*/ 70 w 1007"/>
                <a:gd name="T55" fmla="*/ 25 h 385"/>
                <a:gd name="T56" fmla="*/ 58 w 1007"/>
                <a:gd name="T57" fmla="*/ 30 h 385"/>
                <a:gd name="T58" fmla="*/ 46 w 1007"/>
                <a:gd name="T59" fmla="*/ 34 h 385"/>
                <a:gd name="T60" fmla="*/ 36 w 1007"/>
                <a:gd name="T61" fmla="*/ 37 h 385"/>
                <a:gd name="T62" fmla="*/ 28 w 1007"/>
                <a:gd name="T63" fmla="*/ 39 h 385"/>
                <a:gd name="T64" fmla="*/ 26 w 1007"/>
                <a:gd name="T65" fmla="*/ 35 h 385"/>
                <a:gd name="T66" fmla="*/ 26 w 1007"/>
                <a:gd name="T67" fmla="*/ 30 h 385"/>
                <a:gd name="T68" fmla="*/ 23 w 1007"/>
                <a:gd name="T69" fmla="*/ 27 h 385"/>
                <a:gd name="T70" fmla="*/ 20 w 1007"/>
                <a:gd name="T71" fmla="*/ 26 h 385"/>
                <a:gd name="T72" fmla="*/ 16 w 1007"/>
                <a:gd name="T73" fmla="*/ 25 h 385"/>
                <a:gd name="T74" fmla="*/ 10 w 1007"/>
                <a:gd name="T75" fmla="*/ 26 h 385"/>
                <a:gd name="T76" fmla="*/ 8 w 1007"/>
                <a:gd name="T77" fmla="*/ 22 h 385"/>
                <a:gd name="T78" fmla="*/ 12 w 1007"/>
                <a:gd name="T79" fmla="*/ 16 h 385"/>
                <a:gd name="T80" fmla="*/ 16 w 1007"/>
                <a:gd name="T81" fmla="*/ 11 h 385"/>
                <a:gd name="T82" fmla="*/ 19 w 1007"/>
                <a:gd name="T83" fmla="*/ 4 h 3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7" h="385">
                  <a:moveTo>
                    <a:pt x="193" y="0"/>
                  </a:moveTo>
                  <a:lnTo>
                    <a:pt x="178" y="20"/>
                  </a:lnTo>
                  <a:lnTo>
                    <a:pt x="163" y="42"/>
                  </a:lnTo>
                  <a:lnTo>
                    <a:pt x="144" y="62"/>
                  </a:lnTo>
                  <a:lnTo>
                    <a:pt x="129" y="84"/>
                  </a:lnTo>
                  <a:lnTo>
                    <a:pt x="114" y="104"/>
                  </a:lnTo>
                  <a:lnTo>
                    <a:pt x="95" y="126"/>
                  </a:lnTo>
                  <a:lnTo>
                    <a:pt x="80" y="148"/>
                  </a:lnTo>
                  <a:lnTo>
                    <a:pt x="65" y="171"/>
                  </a:lnTo>
                  <a:lnTo>
                    <a:pt x="42" y="202"/>
                  </a:lnTo>
                  <a:lnTo>
                    <a:pt x="20" y="232"/>
                  </a:lnTo>
                  <a:lnTo>
                    <a:pt x="3" y="255"/>
                  </a:lnTo>
                  <a:lnTo>
                    <a:pt x="0" y="267"/>
                  </a:lnTo>
                  <a:lnTo>
                    <a:pt x="3" y="267"/>
                  </a:lnTo>
                  <a:lnTo>
                    <a:pt x="11" y="262"/>
                  </a:lnTo>
                  <a:lnTo>
                    <a:pt x="27" y="259"/>
                  </a:lnTo>
                  <a:lnTo>
                    <a:pt x="45" y="255"/>
                  </a:lnTo>
                  <a:lnTo>
                    <a:pt x="69" y="255"/>
                  </a:lnTo>
                  <a:lnTo>
                    <a:pt x="87" y="252"/>
                  </a:lnTo>
                  <a:lnTo>
                    <a:pt x="111" y="247"/>
                  </a:lnTo>
                  <a:lnTo>
                    <a:pt x="129" y="247"/>
                  </a:lnTo>
                  <a:lnTo>
                    <a:pt x="160" y="247"/>
                  </a:lnTo>
                  <a:lnTo>
                    <a:pt x="186" y="252"/>
                  </a:lnTo>
                  <a:lnTo>
                    <a:pt x="205" y="259"/>
                  </a:lnTo>
                  <a:lnTo>
                    <a:pt x="217" y="278"/>
                  </a:lnTo>
                  <a:lnTo>
                    <a:pt x="210" y="311"/>
                  </a:lnTo>
                  <a:lnTo>
                    <a:pt x="190" y="343"/>
                  </a:lnTo>
                  <a:lnTo>
                    <a:pt x="175" y="365"/>
                  </a:lnTo>
                  <a:lnTo>
                    <a:pt x="193" y="380"/>
                  </a:lnTo>
                  <a:lnTo>
                    <a:pt x="220" y="385"/>
                  </a:lnTo>
                  <a:lnTo>
                    <a:pt x="243" y="385"/>
                  </a:lnTo>
                  <a:lnTo>
                    <a:pt x="262" y="380"/>
                  </a:lnTo>
                  <a:lnTo>
                    <a:pt x="292" y="365"/>
                  </a:lnTo>
                  <a:lnTo>
                    <a:pt x="358" y="343"/>
                  </a:lnTo>
                  <a:lnTo>
                    <a:pt x="422" y="316"/>
                  </a:lnTo>
                  <a:lnTo>
                    <a:pt x="491" y="289"/>
                  </a:lnTo>
                  <a:lnTo>
                    <a:pt x="558" y="262"/>
                  </a:lnTo>
                  <a:lnTo>
                    <a:pt x="627" y="237"/>
                  </a:lnTo>
                  <a:lnTo>
                    <a:pt x="696" y="210"/>
                  </a:lnTo>
                  <a:lnTo>
                    <a:pt x="760" y="187"/>
                  </a:lnTo>
                  <a:lnTo>
                    <a:pt x="822" y="160"/>
                  </a:lnTo>
                  <a:lnTo>
                    <a:pt x="874" y="138"/>
                  </a:lnTo>
                  <a:lnTo>
                    <a:pt x="920" y="118"/>
                  </a:lnTo>
                  <a:lnTo>
                    <a:pt x="958" y="104"/>
                  </a:lnTo>
                  <a:lnTo>
                    <a:pt x="985" y="92"/>
                  </a:lnTo>
                  <a:lnTo>
                    <a:pt x="1002" y="84"/>
                  </a:lnTo>
                  <a:lnTo>
                    <a:pt x="1007" y="80"/>
                  </a:lnTo>
                  <a:lnTo>
                    <a:pt x="999" y="80"/>
                  </a:lnTo>
                  <a:lnTo>
                    <a:pt x="973" y="89"/>
                  </a:lnTo>
                  <a:lnTo>
                    <a:pt x="938" y="99"/>
                  </a:lnTo>
                  <a:lnTo>
                    <a:pt x="896" y="114"/>
                  </a:lnTo>
                  <a:lnTo>
                    <a:pt x="851" y="133"/>
                  </a:lnTo>
                  <a:lnTo>
                    <a:pt x="798" y="156"/>
                  </a:lnTo>
                  <a:lnTo>
                    <a:pt x="745" y="178"/>
                  </a:lnTo>
                  <a:lnTo>
                    <a:pt x="691" y="202"/>
                  </a:lnTo>
                  <a:lnTo>
                    <a:pt x="635" y="225"/>
                  </a:lnTo>
                  <a:lnTo>
                    <a:pt x="578" y="247"/>
                  </a:lnTo>
                  <a:lnTo>
                    <a:pt x="521" y="270"/>
                  </a:lnTo>
                  <a:lnTo>
                    <a:pt x="464" y="293"/>
                  </a:lnTo>
                  <a:lnTo>
                    <a:pt x="415" y="311"/>
                  </a:lnTo>
                  <a:lnTo>
                    <a:pt x="365" y="328"/>
                  </a:lnTo>
                  <a:lnTo>
                    <a:pt x="323" y="338"/>
                  </a:lnTo>
                  <a:lnTo>
                    <a:pt x="285" y="346"/>
                  </a:lnTo>
                  <a:lnTo>
                    <a:pt x="252" y="350"/>
                  </a:lnTo>
                  <a:lnTo>
                    <a:pt x="228" y="346"/>
                  </a:lnTo>
                  <a:lnTo>
                    <a:pt x="235" y="319"/>
                  </a:lnTo>
                  <a:lnTo>
                    <a:pt x="240" y="296"/>
                  </a:lnTo>
                  <a:lnTo>
                    <a:pt x="232" y="274"/>
                  </a:lnTo>
                  <a:lnTo>
                    <a:pt x="217" y="252"/>
                  </a:lnTo>
                  <a:lnTo>
                    <a:pt x="210" y="244"/>
                  </a:lnTo>
                  <a:lnTo>
                    <a:pt x="198" y="240"/>
                  </a:lnTo>
                  <a:lnTo>
                    <a:pt x="183" y="237"/>
                  </a:lnTo>
                  <a:lnTo>
                    <a:pt x="168" y="232"/>
                  </a:lnTo>
                  <a:lnTo>
                    <a:pt x="148" y="228"/>
                  </a:lnTo>
                  <a:lnTo>
                    <a:pt x="122" y="228"/>
                  </a:lnTo>
                  <a:lnTo>
                    <a:pt x="92" y="232"/>
                  </a:lnTo>
                  <a:lnTo>
                    <a:pt x="53" y="237"/>
                  </a:lnTo>
                  <a:lnTo>
                    <a:pt x="72" y="198"/>
                  </a:lnTo>
                  <a:lnTo>
                    <a:pt x="87" y="171"/>
                  </a:lnTo>
                  <a:lnTo>
                    <a:pt x="107" y="145"/>
                  </a:lnTo>
                  <a:lnTo>
                    <a:pt x="126" y="118"/>
                  </a:lnTo>
                  <a:lnTo>
                    <a:pt x="141" y="96"/>
                  </a:lnTo>
                  <a:lnTo>
                    <a:pt x="160" y="69"/>
                  </a:lnTo>
                  <a:lnTo>
                    <a:pt x="175" y="3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Freeform 91"/>
            <p:cNvSpPr>
              <a:spLocks/>
            </p:cNvSpPr>
            <p:nvPr/>
          </p:nvSpPr>
          <p:spPr bwMode="auto">
            <a:xfrm rot="696599">
              <a:off x="3650" y="850"/>
              <a:ext cx="628" cy="323"/>
            </a:xfrm>
            <a:custGeom>
              <a:avLst/>
              <a:gdLst>
                <a:gd name="T0" fmla="*/ 0 w 1885"/>
                <a:gd name="T1" fmla="*/ 108 h 968"/>
                <a:gd name="T2" fmla="*/ 208 w 1885"/>
                <a:gd name="T3" fmla="*/ 13 h 968"/>
                <a:gd name="T4" fmla="*/ 209 w 1885"/>
                <a:gd name="T5" fmla="*/ 0 h 968"/>
                <a:gd name="T6" fmla="*/ 0 w 1885"/>
                <a:gd name="T7" fmla="*/ 108 h 9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5" h="968">
                  <a:moveTo>
                    <a:pt x="0" y="968"/>
                  </a:moveTo>
                  <a:lnTo>
                    <a:pt x="1873" y="117"/>
                  </a:lnTo>
                  <a:lnTo>
                    <a:pt x="1885" y="0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92"/>
            <p:cNvSpPr>
              <a:spLocks/>
            </p:cNvSpPr>
            <p:nvPr/>
          </p:nvSpPr>
          <p:spPr bwMode="auto">
            <a:xfrm rot="696599">
              <a:off x="3736" y="821"/>
              <a:ext cx="62" cy="94"/>
            </a:xfrm>
            <a:custGeom>
              <a:avLst/>
              <a:gdLst>
                <a:gd name="T0" fmla="*/ 7 w 185"/>
                <a:gd name="T1" fmla="*/ 0 h 281"/>
                <a:gd name="T2" fmla="*/ 7 w 185"/>
                <a:gd name="T3" fmla="*/ 0 h 281"/>
                <a:gd name="T4" fmla="*/ 6 w 185"/>
                <a:gd name="T5" fmla="*/ 1 h 281"/>
                <a:gd name="T6" fmla="*/ 5 w 185"/>
                <a:gd name="T7" fmla="*/ 3 h 281"/>
                <a:gd name="T8" fmla="*/ 5 w 185"/>
                <a:gd name="T9" fmla="*/ 4 h 281"/>
                <a:gd name="T10" fmla="*/ 5 w 185"/>
                <a:gd name="T11" fmla="*/ 5 h 281"/>
                <a:gd name="T12" fmla="*/ 4 w 185"/>
                <a:gd name="T13" fmla="*/ 6 h 281"/>
                <a:gd name="T14" fmla="*/ 3 w 185"/>
                <a:gd name="T15" fmla="*/ 8 h 281"/>
                <a:gd name="T16" fmla="*/ 2 w 185"/>
                <a:gd name="T17" fmla="*/ 10 h 281"/>
                <a:gd name="T18" fmla="*/ 1 w 185"/>
                <a:gd name="T19" fmla="*/ 11 h 281"/>
                <a:gd name="T20" fmla="*/ 0 w 185"/>
                <a:gd name="T21" fmla="*/ 12 h 281"/>
                <a:gd name="T22" fmla="*/ 0 w 185"/>
                <a:gd name="T23" fmla="*/ 15 h 281"/>
                <a:gd name="T24" fmla="*/ 0 w 185"/>
                <a:gd name="T25" fmla="*/ 19 h 281"/>
                <a:gd name="T26" fmla="*/ 1 w 185"/>
                <a:gd name="T27" fmla="*/ 23 h 281"/>
                <a:gd name="T28" fmla="*/ 2 w 185"/>
                <a:gd name="T29" fmla="*/ 26 h 281"/>
                <a:gd name="T30" fmla="*/ 2 w 185"/>
                <a:gd name="T31" fmla="*/ 27 h 281"/>
                <a:gd name="T32" fmla="*/ 2 w 185"/>
                <a:gd name="T33" fmla="*/ 28 h 281"/>
                <a:gd name="T34" fmla="*/ 2 w 185"/>
                <a:gd name="T35" fmla="*/ 28 h 281"/>
                <a:gd name="T36" fmla="*/ 2 w 185"/>
                <a:gd name="T37" fmla="*/ 29 h 281"/>
                <a:gd name="T38" fmla="*/ 3 w 185"/>
                <a:gd name="T39" fmla="*/ 29 h 281"/>
                <a:gd name="T40" fmla="*/ 5 w 185"/>
                <a:gd name="T41" fmla="*/ 30 h 281"/>
                <a:gd name="T42" fmla="*/ 7 w 185"/>
                <a:gd name="T43" fmla="*/ 30 h 281"/>
                <a:gd name="T44" fmla="*/ 9 w 185"/>
                <a:gd name="T45" fmla="*/ 31 h 281"/>
                <a:gd name="T46" fmla="*/ 11 w 185"/>
                <a:gd name="T47" fmla="*/ 31 h 281"/>
                <a:gd name="T48" fmla="*/ 13 w 185"/>
                <a:gd name="T49" fmla="*/ 31 h 281"/>
                <a:gd name="T50" fmla="*/ 15 w 185"/>
                <a:gd name="T51" fmla="*/ 31 h 281"/>
                <a:gd name="T52" fmla="*/ 17 w 185"/>
                <a:gd name="T53" fmla="*/ 31 h 281"/>
                <a:gd name="T54" fmla="*/ 18 w 185"/>
                <a:gd name="T55" fmla="*/ 31 h 281"/>
                <a:gd name="T56" fmla="*/ 18 w 185"/>
                <a:gd name="T57" fmla="*/ 31 h 281"/>
                <a:gd name="T58" fmla="*/ 19 w 185"/>
                <a:gd name="T59" fmla="*/ 31 h 281"/>
                <a:gd name="T60" fmla="*/ 19 w 185"/>
                <a:gd name="T61" fmla="*/ 31 h 281"/>
                <a:gd name="T62" fmla="*/ 20 w 185"/>
                <a:gd name="T63" fmla="*/ 31 h 281"/>
                <a:gd name="T64" fmla="*/ 21 w 185"/>
                <a:gd name="T65" fmla="*/ 31 h 281"/>
                <a:gd name="T66" fmla="*/ 18 w 185"/>
                <a:gd name="T67" fmla="*/ 31 h 281"/>
                <a:gd name="T68" fmla="*/ 15 w 185"/>
                <a:gd name="T69" fmla="*/ 30 h 281"/>
                <a:gd name="T70" fmla="*/ 13 w 185"/>
                <a:gd name="T71" fmla="*/ 30 h 281"/>
                <a:gd name="T72" fmla="*/ 11 w 185"/>
                <a:gd name="T73" fmla="*/ 29 h 281"/>
                <a:gd name="T74" fmla="*/ 9 w 185"/>
                <a:gd name="T75" fmla="*/ 27 h 281"/>
                <a:gd name="T76" fmla="*/ 7 w 185"/>
                <a:gd name="T77" fmla="*/ 26 h 281"/>
                <a:gd name="T78" fmla="*/ 6 w 185"/>
                <a:gd name="T79" fmla="*/ 24 h 281"/>
                <a:gd name="T80" fmla="*/ 5 w 185"/>
                <a:gd name="T81" fmla="*/ 22 h 281"/>
                <a:gd name="T82" fmla="*/ 4 w 185"/>
                <a:gd name="T83" fmla="*/ 17 h 281"/>
                <a:gd name="T84" fmla="*/ 4 w 185"/>
                <a:gd name="T85" fmla="*/ 11 h 281"/>
                <a:gd name="T86" fmla="*/ 5 w 185"/>
                <a:gd name="T87" fmla="*/ 6 h 281"/>
                <a:gd name="T88" fmla="*/ 7 w 185"/>
                <a:gd name="T89" fmla="*/ 0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5" h="281">
                  <a:moveTo>
                    <a:pt x="67" y="0"/>
                  </a:moveTo>
                  <a:lnTo>
                    <a:pt x="60" y="4"/>
                  </a:lnTo>
                  <a:lnTo>
                    <a:pt x="57" y="12"/>
                  </a:lnTo>
                  <a:lnTo>
                    <a:pt x="49" y="24"/>
                  </a:lnTo>
                  <a:lnTo>
                    <a:pt x="45" y="34"/>
                  </a:lnTo>
                  <a:lnTo>
                    <a:pt x="42" y="46"/>
                  </a:lnTo>
                  <a:lnTo>
                    <a:pt x="37" y="58"/>
                  </a:lnTo>
                  <a:lnTo>
                    <a:pt x="25" y="73"/>
                  </a:lnTo>
                  <a:lnTo>
                    <a:pt x="18" y="88"/>
                  </a:lnTo>
                  <a:lnTo>
                    <a:pt x="10" y="100"/>
                  </a:lnTo>
                  <a:lnTo>
                    <a:pt x="3" y="110"/>
                  </a:lnTo>
                  <a:lnTo>
                    <a:pt x="0" y="133"/>
                  </a:lnTo>
                  <a:lnTo>
                    <a:pt x="3" y="172"/>
                  </a:lnTo>
                  <a:lnTo>
                    <a:pt x="7" y="209"/>
                  </a:lnTo>
                  <a:lnTo>
                    <a:pt x="15" y="232"/>
                  </a:lnTo>
                  <a:lnTo>
                    <a:pt x="18" y="244"/>
                  </a:lnTo>
                  <a:lnTo>
                    <a:pt x="22" y="248"/>
                  </a:lnTo>
                  <a:lnTo>
                    <a:pt x="22" y="251"/>
                  </a:lnTo>
                  <a:lnTo>
                    <a:pt x="22" y="256"/>
                  </a:lnTo>
                  <a:lnTo>
                    <a:pt x="30" y="263"/>
                  </a:lnTo>
                  <a:lnTo>
                    <a:pt x="49" y="270"/>
                  </a:lnTo>
                  <a:lnTo>
                    <a:pt x="64" y="273"/>
                  </a:lnTo>
                  <a:lnTo>
                    <a:pt x="82" y="278"/>
                  </a:lnTo>
                  <a:lnTo>
                    <a:pt x="101" y="278"/>
                  </a:lnTo>
                  <a:lnTo>
                    <a:pt x="116" y="281"/>
                  </a:lnTo>
                  <a:lnTo>
                    <a:pt x="136" y="281"/>
                  </a:lnTo>
                  <a:lnTo>
                    <a:pt x="148" y="281"/>
                  </a:lnTo>
                  <a:lnTo>
                    <a:pt x="158" y="281"/>
                  </a:lnTo>
                  <a:lnTo>
                    <a:pt x="163" y="281"/>
                  </a:lnTo>
                  <a:lnTo>
                    <a:pt x="166" y="281"/>
                  </a:lnTo>
                  <a:lnTo>
                    <a:pt x="173" y="281"/>
                  </a:lnTo>
                  <a:lnTo>
                    <a:pt x="178" y="281"/>
                  </a:lnTo>
                  <a:lnTo>
                    <a:pt x="185" y="281"/>
                  </a:lnTo>
                  <a:lnTo>
                    <a:pt x="158" y="278"/>
                  </a:lnTo>
                  <a:lnTo>
                    <a:pt x="136" y="273"/>
                  </a:lnTo>
                  <a:lnTo>
                    <a:pt x="113" y="266"/>
                  </a:lnTo>
                  <a:lnTo>
                    <a:pt x="98" y="256"/>
                  </a:lnTo>
                  <a:lnTo>
                    <a:pt x="82" y="244"/>
                  </a:lnTo>
                  <a:lnTo>
                    <a:pt x="67" y="232"/>
                  </a:lnTo>
                  <a:lnTo>
                    <a:pt x="57" y="217"/>
                  </a:lnTo>
                  <a:lnTo>
                    <a:pt x="49" y="199"/>
                  </a:lnTo>
                  <a:lnTo>
                    <a:pt x="37" y="149"/>
                  </a:lnTo>
                  <a:lnTo>
                    <a:pt x="37" y="100"/>
                  </a:lnTo>
                  <a:lnTo>
                    <a:pt x="45" y="5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B0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93"/>
            <p:cNvSpPr>
              <a:spLocks/>
            </p:cNvSpPr>
            <p:nvPr/>
          </p:nvSpPr>
          <p:spPr bwMode="auto">
            <a:xfrm rot="696599">
              <a:off x="4148" y="1332"/>
              <a:ext cx="266" cy="207"/>
            </a:xfrm>
            <a:custGeom>
              <a:avLst/>
              <a:gdLst>
                <a:gd name="T0" fmla="*/ 0 w 797"/>
                <a:gd name="T1" fmla="*/ 10 h 619"/>
                <a:gd name="T2" fmla="*/ 7 w 797"/>
                <a:gd name="T3" fmla="*/ 9 h 619"/>
                <a:gd name="T4" fmla="*/ 14 w 797"/>
                <a:gd name="T5" fmla="*/ 9 h 619"/>
                <a:gd name="T6" fmla="*/ 21 w 797"/>
                <a:gd name="T7" fmla="*/ 9 h 619"/>
                <a:gd name="T8" fmla="*/ 28 w 797"/>
                <a:gd name="T9" fmla="*/ 9 h 619"/>
                <a:gd name="T10" fmla="*/ 35 w 797"/>
                <a:gd name="T11" fmla="*/ 8 h 619"/>
                <a:gd name="T12" fmla="*/ 42 w 797"/>
                <a:gd name="T13" fmla="*/ 8 h 619"/>
                <a:gd name="T14" fmla="*/ 49 w 797"/>
                <a:gd name="T15" fmla="*/ 8 h 619"/>
                <a:gd name="T16" fmla="*/ 57 w 797"/>
                <a:gd name="T17" fmla="*/ 8 h 619"/>
                <a:gd name="T18" fmla="*/ 60 w 797"/>
                <a:gd name="T19" fmla="*/ 8 h 619"/>
                <a:gd name="T20" fmla="*/ 63 w 797"/>
                <a:gd name="T21" fmla="*/ 8 h 619"/>
                <a:gd name="T22" fmla="*/ 66 w 797"/>
                <a:gd name="T23" fmla="*/ 8 h 619"/>
                <a:gd name="T24" fmla="*/ 68 w 797"/>
                <a:gd name="T25" fmla="*/ 8 h 619"/>
                <a:gd name="T26" fmla="*/ 71 w 797"/>
                <a:gd name="T27" fmla="*/ 8 h 619"/>
                <a:gd name="T28" fmla="*/ 73 w 797"/>
                <a:gd name="T29" fmla="*/ 7 h 619"/>
                <a:gd name="T30" fmla="*/ 74 w 797"/>
                <a:gd name="T31" fmla="*/ 7 h 619"/>
                <a:gd name="T32" fmla="*/ 74 w 797"/>
                <a:gd name="T33" fmla="*/ 7 h 619"/>
                <a:gd name="T34" fmla="*/ 78 w 797"/>
                <a:gd name="T35" fmla="*/ 0 h 619"/>
                <a:gd name="T36" fmla="*/ 79 w 797"/>
                <a:gd name="T37" fmla="*/ 1 h 619"/>
                <a:gd name="T38" fmla="*/ 81 w 797"/>
                <a:gd name="T39" fmla="*/ 5 h 619"/>
                <a:gd name="T40" fmla="*/ 82 w 797"/>
                <a:gd name="T41" fmla="*/ 9 h 619"/>
                <a:gd name="T42" fmla="*/ 84 w 797"/>
                <a:gd name="T43" fmla="*/ 13 h 619"/>
                <a:gd name="T44" fmla="*/ 86 w 797"/>
                <a:gd name="T45" fmla="*/ 22 h 619"/>
                <a:gd name="T46" fmla="*/ 88 w 797"/>
                <a:gd name="T47" fmla="*/ 32 h 619"/>
                <a:gd name="T48" fmla="*/ 88 w 797"/>
                <a:gd name="T49" fmla="*/ 42 h 619"/>
                <a:gd name="T50" fmla="*/ 89 w 797"/>
                <a:gd name="T51" fmla="*/ 51 h 619"/>
                <a:gd name="T52" fmla="*/ 87 w 797"/>
                <a:gd name="T53" fmla="*/ 69 h 619"/>
                <a:gd name="T54" fmla="*/ 86 w 797"/>
                <a:gd name="T55" fmla="*/ 63 h 619"/>
                <a:gd name="T56" fmla="*/ 85 w 797"/>
                <a:gd name="T57" fmla="*/ 55 h 619"/>
                <a:gd name="T58" fmla="*/ 85 w 797"/>
                <a:gd name="T59" fmla="*/ 45 h 619"/>
                <a:gd name="T60" fmla="*/ 83 w 797"/>
                <a:gd name="T61" fmla="*/ 36 h 619"/>
                <a:gd name="T62" fmla="*/ 82 w 797"/>
                <a:gd name="T63" fmla="*/ 27 h 619"/>
                <a:gd name="T64" fmla="*/ 80 w 797"/>
                <a:gd name="T65" fmla="*/ 20 h 619"/>
                <a:gd name="T66" fmla="*/ 77 w 797"/>
                <a:gd name="T67" fmla="*/ 15 h 619"/>
                <a:gd name="T68" fmla="*/ 72 w 797"/>
                <a:gd name="T69" fmla="*/ 13 h 619"/>
                <a:gd name="T70" fmla="*/ 69 w 797"/>
                <a:gd name="T71" fmla="*/ 13 h 619"/>
                <a:gd name="T72" fmla="*/ 65 w 797"/>
                <a:gd name="T73" fmla="*/ 12 h 619"/>
                <a:gd name="T74" fmla="*/ 61 w 797"/>
                <a:gd name="T75" fmla="*/ 12 h 619"/>
                <a:gd name="T76" fmla="*/ 56 w 797"/>
                <a:gd name="T77" fmla="*/ 12 h 619"/>
                <a:gd name="T78" fmla="*/ 52 w 797"/>
                <a:gd name="T79" fmla="*/ 12 h 619"/>
                <a:gd name="T80" fmla="*/ 47 w 797"/>
                <a:gd name="T81" fmla="*/ 11 h 619"/>
                <a:gd name="T82" fmla="*/ 42 w 797"/>
                <a:gd name="T83" fmla="*/ 11 h 619"/>
                <a:gd name="T84" fmla="*/ 37 w 797"/>
                <a:gd name="T85" fmla="*/ 11 h 619"/>
                <a:gd name="T86" fmla="*/ 32 w 797"/>
                <a:gd name="T87" fmla="*/ 11 h 619"/>
                <a:gd name="T88" fmla="*/ 27 w 797"/>
                <a:gd name="T89" fmla="*/ 11 h 619"/>
                <a:gd name="T90" fmla="*/ 22 w 797"/>
                <a:gd name="T91" fmla="*/ 11 h 619"/>
                <a:gd name="T92" fmla="*/ 18 w 797"/>
                <a:gd name="T93" fmla="*/ 10 h 619"/>
                <a:gd name="T94" fmla="*/ 13 w 797"/>
                <a:gd name="T95" fmla="*/ 10 h 619"/>
                <a:gd name="T96" fmla="*/ 8 w 797"/>
                <a:gd name="T97" fmla="*/ 10 h 619"/>
                <a:gd name="T98" fmla="*/ 4 w 797"/>
                <a:gd name="T99" fmla="*/ 10 h 619"/>
                <a:gd name="T100" fmla="*/ 0 w 797"/>
                <a:gd name="T101" fmla="*/ 10 h 6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97" h="619">
                  <a:moveTo>
                    <a:pt x="0" y="87"/>
                  </a:moveTo>
                  <a:lnTo>
                    <a:pt x="64" y="84"/>
                  </a:lnTo>
                  <a:lnTo>
                    <a:pt x="126" y="84"/>
                  </a:lnTo>
                  <a:lnTo>
                    <a:pt x="190" y="79"/>
                  </a:lnTo>
                  <a:lnTo>
                    <a:pt x="251" y="79"/>
                  </a:lnTo>
                  <a:lnTo>
                    <a:pt x="316" y="76"/>
                  </a:lnTo>
                  <a:lnTo>
                    <a:pt x="380" y="76"/>
                  </a:lnTo>
                  <a:lnTo>
                    <a:pt x="444" y="76"/>
                  </a:lnTo>
                  <a:lnTo>
                    <a:pt x="509" y="76"/>
                  </a:lnTo>
                  <a:lnTo>
                    <a:pt x="536" y="76"/>
                  </a:lnTo>
                  <a:lnTo>
                    <a:pt x="563" y="76"/>
                  </a:lnTo>
                  <a:lnTo>
                    <a:pt x="589" y="72"/>
                  </a:lnTo>
                  <a:lnTo>
                    <a:pt x="615" y="69"/>
                  </a:lnTo>
                  <a:lnTo>
                    <a:pt x="634" y="69"/>
                  </a:lnTo>
                  <a:lnTo>
                    <a:pt x="654" y="64"/>
                  </a:lnTo>
                  <a:lnTo>
                    <a:pt x="664" y="64"/>
                  </a:lnTo>
                  <a:lnTo>
                    <a:pt x="669" y="64"/>
                  </a:lnTo>
                  <a:lnTo>
                    <a:pt x="703" y="0"/>
                  </a:lnTo>
                  <a:lnTo>
                    <a:pt x="711" y="12"/>
                  </a:lnTo>
                  <a:lnTo>
                    <a:pt x="726" y="42"/>
                  </a:lnTo>
                  <a:lnTo>
                    <a:pt x="740" y="84"/>
                  </a:lnTo>
                  <a:lnTo>
                    <a:pt x="755" y="118"/>
                  </a:lnTo>
                  <a:lnTo>
                    <a:pt x="775" y="194"/>
                  </a:lnTo>
                  <a:lnTo>
                    <a:pt x="790" y="284"/>
                  </a:lnTo>
                  <a:lnTo>
                    <a:pt x="794" y="375"/>
                  </a:lnTo>
                  <a:lnTo>
                    <a:pt x="797" y="456"/>
                  </a:lnTo>
                  <a:lnTo>
                    <a:pt x="779" y="619"/>
                  </a:lnTo>
                  <a:lnTo>
                    <a:pt x="772" y="562"/>
                  </a:lnTo>
                  <a:lnTo>
                    <a:pt x="767" y="490"/>
                  </a:lnTo>
                  <a:lnTo>
                    <a:pt x="760" y="407"/>
                  </a:lnTo>
                  <a:lnTo>
                    <a:pt x="748" y="323"/>
                  </a:lnTo>
                  <a:lnTo>
                    <a:pt x="738" y="244"/>
                  </a:lnTo>
                  <a:lnTo>
                    <a:pt x="718" y="178"/>
                  </a:lnTo>
                  <a:lnTo>
                    <a:pt x="688" y="133"/>
                  </a:lnTo>
                  <a:lnTo>
                    <a:pt x="649" y="118"/>
                  </a:lnTo>
                  <a:lnTo>
                    <a:pt x="619" y="114"/>
                  </a:lnTo>
                  <a:lnTo>
                    <a:pt x="582" y="111"/>
                  </a:lnTo>
                  <a:lnTo>
                    <a:pt x="548" y="111"/>
                  </a:lnTo>
                  <a:lnTo>
                    <a:pt x="506" y="106"/>
                  </a:lnTo>
                  <a:lnTo>
                    <a:pt x="464" y="106"/>
                  </a:lnTo>
                  <a:lnTo>
                    <a:pt x="422" y="103"/>
                  </a:lnTo>
                  <a:lnTo>
                    <a:pt x="380" y="103"/>
                  </a:lnTo>
                  <a:lnTo>
                    <a:pt x="334" y="103"/>
                  </a:lnTo>
                  <a:lnTo>
                    <a:pt x="289" y="99"/>
                  </a:lnTo>
                  <a:lnTo>
                    <a:pt x="247" y="99"/>
                  </a:lnTo>
                  <a:lnTo>
                    <a:pt x="202" y="99"/>
                  </a:lnTo>
                  <a:lnTo>
                    <a:pt x="160" y="94"/>
                  </a:lnTo>
                  <a:lnTo>
                    <a:pt x="118" y="94"/>
                  </a:lnTo>
                  <a:lnTo>
                    <a:pt x="76" y="91"/>
                  </a:lnTo>
                  <a:lnTo>
                    <a:pt x="38" y="91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Freeform 94"/>
            <p:cNvSpPr>
              <a:spLocks/>
            </p:cNvSpPr>
            <p:nvPr/>
          </p:nvSpPr>
          <p:spPr bwMode="auto">
            <a:xfrm rot="696599">
              <a:off x="3754" y="1344"/>
              <a:ext cx="440" cy="201"/>
            </a:xfrm>
            <a:custGeom>
              <a:avLst/>
              <a:gdLst>
                <a:gd name="T0" fmla="*/ 6 w 1319"/>
                <a:gd name="T1" fmla="*/ 0 h 604"/>
                <a:gd name="T2" fmla="*/ 3 w 1319"/>
                <a:gd name="T3" fmla="*/ 7 h 604"/>
                <a:gd name="T4" fmla="*/ 1 w 1319"/>
                <a:gd name="T5" fmla="*/ 14 h 604"/>
                <a:gd name="T6" fmla="*/ 0 w 1319"/>
                <a:gd name="T7" fmla="*/ 19 h 604"/>
                <a:gd name="T8" fmla="*/ 1 w 1319"/>
                <a:gd name="T9" fmla="*/ 25 h 604"/>
                <a:gd name="T10" fmla="*/ 4 w 1319"/>
                <a:gd name="T11" fmla="*/ 30 h 604"/>
                <a:gd name="T12" fmla="*/ 8 w 1319"/>
                <a:gd name="T13" fmla="*/ 34 h 604"/>
                <a:gd name="T14" fmla="*/ 13 w 1319"/>
                <a:gd name="T15" fmla="*/ 38 h 604"/>
                <a:gd name="T16" fmla="*/ 20 w 1319"/>
                <a:gd name="T17" fmla="*/ 41 h 604"/>
                <a:gd name="T18" fmla="*/ 28 w 1319"/>
                <a:gd name="T19" fmla="*/ 44 h 604"/>
                <a:gd name="T20" fmla="*/ 36 w 1319"/>
                <a:gd name="T21" fmla="*/ 46 h 604"/>
                <a:gd name="T22" fmla="*/ 44 w 1319"/>
                <a:gd name="T23" fmla="*/ 48 h 604"/>
                <a:gd name="T24" fmla="*/ 52 w 1319"/>
                <a:gd name="T25" fmla="*/ 51 h 604"/>
                <a:gd name="T26" fmla="*/ 60 w 1319"/>
                <a:gd name="T27" fmla="*/ 53 h 604"/>
                <a:gd name="T28" fmla="*/ 68 w 1319"/>
                <a:gd name="T29" fmla="*/ 54 h 604"/>
                <a:gd name="T30" fmla="*/ 77 w 1319"/>
                <a:gd name="T31" fmla="*/ 56 h 604"/>
                <a:gd name="T32" fmla="*/ 85 w 1319"/>
                <a:gd name="T33" fmla="*/ 58 h 604"/>
                <a:gd name="T34" fmla="*/ 94 w 1319"/>
                <a:gd name="T35" fmla="*/ 59 h 604"/>
                <a:gd name="T36" fmla="*/ 101 w 1319"/>
                <a:gd name="T37" fmla="*/ 60 h 604"/>
                <a:gd name="T38" fmla="*/ 109 w 1319"/>
                <a:gd name="T39" fmla="*/ 62 h 604"/>
                <a:gd name="T40" fmla="*/ 117 w 1319"/>
                <a:gd name="T41" fmla="*/ 63 h 604"/>
                <a:gd name="T42" fmla="*/ 124 w 1319"/>
                <a:gd name="T43" fmla="*/ 64 h 604"/>
                <a:gd name="T44" fmla="*/ 131 w 1319"/>
                <a:gd name="T45" fmla="*/ 65 h 604"/>
                <a:gd name="T46" fmla="*/ 137 w 1319"/>
                <a:gd name="T47" fmla="*/ 66 h 604"/>
                <a:gd name="T48" fmla="*/ 143 w 1319"/>
                <a:gd name="T49" fmla="*/ 67 h 604"/>
                <a:gd name="T50" fmla="*/ 146 w 1319"/>
                <a:gd name="T51" fmla="*/ 67 h 604"/>
                <a:gd name="T52" fmla="*/ 147 w 1319"/>
                <a:gd name="T53" fmla="*/ 67 h 604"/>
                <a:gd name="T54" fmla="*/ 146 w 1319"/>
                <a:gd name="T55" fmla="*/ 67 h 604"/>
                <a:gd name="T56" fmla="*/ 144 w 1319"/>
                <a:gd name="T57" fmla="*/ 66 h 604"/>
                <a:gd name="T58" fmla="*/ 140 w 1319"/>
                <a:gd name="T59" fmla="*/ 66 h 604"/>
                <a:gd name="T60" fmla="*/ 136 w 1319"/>
                <a:gd name="T61" fmla="*/ 65 h 604"/>
                <a:gd name="T62" fmla="*/ 130 w 1319"/>
                <a:gd name="T63" fmla="*/ 64 h 604"/>
                <a:gd name="T64" fmla="*/ 123 w 1319"/>
                <a:gd name="T65" fmla="*/ 62 h 604"/>
                <a:gd name="T66" fmla="*/ 116 w 1319"/>
                <a:gd name="T67" fmla="*/ 61 h 604"/>
                <a:gd name="T68" fmla="*/ 108 w 1319"/>
                <a:gd name="T69" fmla="*/ 59 h 604"/>
                <a:gd name="T70" fmla="*/ 100 w 1319"/>
                <a:gd name="T71" fmla="*/ 57 h 604"/>
                <a:gd name="T72" fmla="*/ 91 w 1319"/>
                <a:gd name="T73" fmla="*/ 55 h 604"/>
                <a:gd name="T74" fmla="*/ 83 w 1319"/>
                <a:gd name="T75" fmla="*/ 53 h 604"/>
                <a:gd name="T76" fmla="*/ 74 w 1319"/>
                <a:gd name="T77" fmla="*/ 51 h 604"/>
                <a:gd name="T78" fmla="*/ 65 w 1319"/>
                <a:gd name="T79" fmla="*/ 49 h 604"/>
                <a:gd name="T80" fmla="*/ 56 w 1319"/>
                <a:gd name="T81" fmla="*/ 46 h 604"/>
                <a:gd name="T82" fmla="*/ 49 w 1319"/>
                <a:gd name="T83" fmla="*/ 45 h 604"/>
                <a:gd name="T84" fmla="*/ 44 w 1319"/>
                <a:gd name="T85" fmla="*/ 43 h 604"/>
                <a:gd name="T86" fmla="*/ 38 w 1319"/>
                <a:gd name="T87" fmla="*/ 41 h 604"/>
                <a:gd name="T88" fmla="*/ 33 w 1319"/>
                <a:gd name="T89" fmla="*/ 39 h 604"/>
                <a:gd name="T90" fmla="*/ 28 w 1319"/>
                <a:gd name="T91" fmla="*/ 37 h 604"/>
                <a:gd name="T92" fmla="*/ 24 w 1319"/>
                <a:gd name="T93" fmla="*/ 35 h 604"/>
                <a:gd name="T94" fmla="*/ 19 w 1319"/>
                <a:gd name="T95" fmla="*/ 34 h 604"/>
                <a:gd name="T96" fmla="*/ 16 w 1319"/>
                <a:gd name="T97" fmla="*/ 32 h 604"/>
                <a:gd name="T98" fmla="*/ 10 w 1319"/>
                <a:gd name="T99" fmla="*/ 25 h 604"/>
                <a:gd name="T100" fmla="*/ 7 w 1319"/>
                <a:gd name="T101" fmla="*/ 17 h 604"/>
                <a:gd name="T102" fmla="*/ 6 w 1319"/>
                <a:gd name="T103" fmla="*/ 8 h 604"/>
                <a:gd name="T104" fmla="*/ 6 w 1319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19" h="604">
                  <a:moveTo>
                    <a:pt x="54" y="0"/>
                  </a:moveTo>
                  <a:lnTo>
                    <a:pt x="23" y="61"/>
                  </a:lnTo>
                  <a:lnTo>
                    <a:pt x="5" y="122"/>
                  </a:lnTo>
                  <a:lnTo>
                    <a:pt x="0" y="175"/>
                  </a:lnTo>
                  <a:lnTo>
                    <a:pt x="8" y="224"/>
                  </a:lnTo>
                  <a:lnTo>
                    <a:pt x="32" y="270"/>
                  </a:lnTo>
                  <a:lnTo>
                    <a:pt x="69" y="308"/>
                  </a:lnTo>
                  <a:lnTo>
                    <a:pt x="118" y="342"/>
                  </a:lnTo>
                  <a:lnTo>
                    <a:pt x="183" y="372"/>
                  </a:lnTo>
                  <a:lnTo>
                    <a:pt x="251" y="395"/>
                  </a:lnTo>
                  <a:lnTo>
                    <a:pt x="323" y="418"/>
                  </a:lnTo>
                  <a:lnTo>
                    <a:pt x="395" y="436"/>
                  </a:lnTo>
                  <a:lnTo>
                    <a:pt x="468" y="456"/>
                  </a:lnTo>
                  <a:lnTo>
                    <a:pt x="543" y="475"/>
                  </a:lnTo>
                  <a:lnTo>
                    <a:pt x="616" y="490"/>
                  </a:lnTo>
                  <a:lnTo>
                    <a:pt x="691" y="505"/>
                  </a:lnTo>
                  <a:lnTo>
                    <a:pt x="767" y="520"/>
                  </a:lnTo>
                  <a:lnTo>
                    <a:pt x="841" y="532"/>
                  </a:lnTo>
                  <a:lnTo>
                    <a:pt x="912" y="544"/>
                  </a:lnTo>
                  <a:lnTo>
                    <a:pt x="984" y="555"/>
                  </a:lnTo>
                  <a:lnTo>
                    <a:pt x="1049" y="567"/>
                  </a:lnTo>
                  <a:lnTo>
                    <a:pt x="1113" y="574"/>
                  </a:lnTo>
                  <a:lnTo>
                    <a:pt x="1179" y="585"/>
                  </a:lnTo>
                  <a:lnTo>
                    <a:pt x="1235" y="593"/>
                  </a:lnTo>
                  <a:lnTo>
                    <a:pt x="1288" y="601"/>
                  </a:lnTo>
                  <a:lnTo>
                    <a:pt x="1312" y="604"/>
                  </a:lnTo>
                  <a:lnTo>
                    <a:pt x="1319" y="604"/>
                  </a:lnTo>
                  <a:lnTo>
                    <a:pt x="1312" y="601"/>
                  </a:lnTo>
                  <a:lnTo>
                    <a:pt x="1292" y="596"/>
                  </a:lnTo>
                  <a:lnTo>
                    <a:pt x="1262" y="593"/>
                  </a:lnTo>
                  <a:lnTo>
                    <a:pt x="1220" y="585"/>
                  </a:lnTo>
                  <a:lnTo>
                    <a:pt x="1171" y="574"/>
                  </a:lnTo>
                  <a:lnTo>
                    <a:pt x="1110" y="562"/>
                  </a:lnTo>
                  <a:lnTo>
                    <a:pt x="1046" y="547"/>
                  </a:lnTo>
                  <a:lnTo>
                    <a:pt x="972" y="532"/>
                  </a:lnTo>
                  <a:lnTo>
                    <a:pt x="900" y="517"/>
                  </a:lnTo>
                  <a:lnTo>
                    <a:pt x="821" y="498"/>
                  </a:lnTo>
                  <a:lnTo>
                    <a:pt x="742" y="478"/>
                  </a:lnTo>
                  <a:lnTo>
                    <a:pt x="661" y="460"/>
                  </a:lnTo>
                  <a:lnTo>
                    <a:pt x="582" y="441"/>
                  </a:lnTo>
                  <a:lnTo>
                    <a:pt x="501" y="418"/>
                  </a:lnTo>
                  <a:lnTo>
                    <a:pt x="444" y="404"/>
                  </a:lnTo>
                  <a:lnTo>
                    <a:pt x="392" y="387"/>
                  </a:lnTo>
                  <a:lnTo>
                    <a:pt x="343" y="369"/>
                  </a:lnTo>
                  <a:lnTo>
                    <a:pt x="296" y="354"/>
                  </a:lnTo>
                  <a:lnTo>
                    <a:pt x="251" y="338"/>
                  </a:lnTo>
                  <a:lnTo>
                    <a:pt x="212" y="320"/>
                  </a:lnTo>
                  <a:lnTo>
                    <a:pt x="175" y="303"/>
                  </a:lnTo>
                  <a:lnTo>
                    <a:pt x="145" y="288"/>
                  </a:lnTo>
                  <a:lnTo>
                    <a:pt x="88" y="229"/>
                  </a:lnTo>
                  <a:lnTo>
                    <a:pt x="61" y="155"/>
                  </a:lnTo>
                  <a:lnTo>
                    <a:pt x="54" y="7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95"/>
            <p:cNvSpPr>
              <a:spLocks/>
            </p:cNvSpPr>
            <p:nvPr/>
          </p:nvSpPr>
          <p:spPr bwMode="auto">
            <a:xfrm rot="696599">
              <a:off x="3576" y="1298"/>
              <a:ext cx="806" cy="364"/>
            </a:xfrm>
            <a:custGeom>
              <a:avLst/>
              <a:gdLst>
                <a:gd name="T0" fmla="*/ 25 w 2417"/>
                <a:gd name="T1" fmla="*/ 7 h 1093"/>
                <a:gd name="T2" fmla="*/ 17 w 2417"/>
                <a:gd name="T3" fmla="*/ 19 h 1093"/>
                <a:gd name="T4" fmla="*/ 13 w 2417"/>
                <a:gd name="T5" fmla="*/ 30 h 1093"/>
                <a:gd name="T6" fmla="*/ 13 w 2417"/>
                <a:gd name="T7" fmla="*/ 46 h 1093"/>
                <a:gd name="T8" fmla="*/ 17 w 2417"/>
                <a:gd name="T9" fmla="*/ 57 h 1093"/>
                <a:gd name="T10" fmla="*/ 21 w 2417"/>
                <a:gd name="T11" fmla="*/ 56 h 1093"/>
                <a:gd name="T12" fmla="*/ 25 w 2417"/>
                <a:gd name="T13" fmla="*/ 56 h 1093"/>
                <a:gd name="T14" fmla="*/ 29 w 2417"/>
                <a:gd name="T15" fmla="*/ 55 h 1093"/>
                <a:gd name="T16" fmla="*/ 32 w 2417"/>
                <a:gd name="T17" fmla="*/ 56 h 1093"/>
                <a:gd name="T18" fmla="*/ 32 w 2417"/>
                <a:gd name="T19" fmla="*/ 60 h 1093"/>
                <a:gd name="T20" fmla="*/ 33 w 2417"/>
                <a:gd name="T21" fmla="*/ 66 h 1093"/>
                <a:gd name="T22" fmla="*/ 43 w 2417"/>
                <a:gd name="T23" fmla="*/ 73 h 1093"/>
                <a:gd name="T24" fmla="*/ 62 w 2417"/>
                <a:gd name="T25" fmla="*/ 81 h 1093"/>
                <a:gd name="T26" fmla="*/ 86 w 2417"/>
                <a:gd name="T27" fmla="*/ 88 h 1093"/>
                <a:gd name="T28" fmla="*/ 112 w 2417"/>
                <a:gd name="T29" fmla="*/ 96 h 1093"/>
                <a:gd name="T30" fmla="*/ 138 w 2417"/>
                <a:gd name="T31" fmla="*/ 103 h 1093"/>
                <a:gd name="T32" fmla="*/ 160 w 2417"/>
                <a:gd name="T33" fmla="*/ 108 h 1093"/>
                <a:gd name="T34" fmla="*/ 175 w 2417"/>
                <a:gd name="T35" fmla="*/ 112 h 1093"/>
                <a:gd name="T36" fmla="*/ 187 w 2417"/>
                <a:gd name="T37" fmla="*/ 114 h 1093"/>
                <a:gd name="T38" fmla="*/ 202 w 2417"/>
                <a:gd name="T39" fmla="*/ 116 h 1093"/>
                <a:gd name="T40" fmla="*/ 217 w 2417"/>
                <a:gd name="T41" fmla="*/ 116 h 1093"/>
                <a:gd name="T42" fmla="*/ 231 w 2417"/>
                <a:gd name="T43" fmla="*/ 115 h 1093"/>
                <a:gd name="T44" fmla="*/ 239 w 2417"/>
                <a:gd name="T45" fmla="*/ 113 h 1093"/>
                <a:gd name="T46" fmla="*/ 243 w 2417"/>
                <a:gd name="T47" fmla="*/ 112 h 1093"/>
                <a:gd name="T48" fmla="*/ 248 w 2417"/>
                <a:gd name="T49" fmla="*/ 110 h 1093"/>
                <a:gd name="T50" fmla="*/ 253 w 2417"/>
                <a:gd name="T51" fmla="*/ 108 h 1093"/>
                <a:gd name="T52" fmla="*/ 257 w 2417"/>
                <a:gd name="T53" fmla="*/ 106 h 1093"/>
                <a:gd name="T54" fmla="*/ 261 w 2417"/>
                <a:gd name="T55" fmla="*/ 105 h 1093"/>
                <a:gd name="T56" fmla="*/ 264 w 2417"/>
                <a:gd name="T57" fmla="*/ 103 h 1093"/>
                <a:gd name="T58" fmla="*/ 267 w 2417"/>
                <a:gd name="T59" fmla="*/ 102 h 1093"/>
                <a:gd name="T60" fmla="*/ 259 w 2417"/>
                <a:gd name="T61" fmla="*/ 110 h 1093"/>
                <a:gd name="T62" fmla="*/ 233 w 2417"/>
                <a:gd name="T63" fmla="*/ 120 h 1093"/>
                <a:gd name="T64" fmla="*/ 200 w 2417"/>
                <a:gd name="T65" fmla="*/ 121 h 1093"/>
                <a:gd name="T66" fmla="*/ 162 w 2417"/>
                <a:gd name="T67" fmla="*/ 117 h 1093"/>
                <a:gd name="T68" fmla="*/ 121 w 2417"/>
                <a:gd name="T69" fmla="*/ 108 h 1093"/>
                <a:gd name="T70" fmla="*/ 81 w 2417"/>
                <a:gd name="T71" fmla="*/ 95 h 1093"/>
                <a:gd name="T72" fmla="*/ 44 w 2417"/>
                <a:gd name="T73" fmla="*/ 82 h 1093"/>
                <a:gd name="T74" fmla="*/ 13 w 2417"/>
                <a:gd name="T75" fmla="*/ 68 h 1093"/>
                <a:gd name="T76" fmla="*/ 4 w 2417"/>
                <a:gd name="T77" fmla="*/ 54 h 1093"/>
                <a:gd name="T78" fmla="*/ 6 w 2417"/>
                <a:gd name="T79" fmla="*/ 32 h 1093"/>
                <a:gd name="T80" fmla="*/ 5 w 2417"/>
                <a:gd name="T81" fmla="*/ 15 h 1093"/>
                <a:gd name="T82" fmla="*/ 11 w 2417"/>
                <a:gd name="T83" fmla="*/ 10 h 1093"/>
                <a:gd name="T84" fmla="*/ 19 w 2417"/>
                <a:gd name="T85" fmla="*/ 6 h 1093"/>
                <a:gd name="T86" fmla="*/ 26 w 2417"/>
                <a:gd name="T87" fmla="*/ 2 h 10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17" h="1093">
                  <a:moveTo>
                    <a:pt x="259" y="0"/>
                  </a:moveTo>
                  <a:lnTo>
                    <a:pt x="221" y="64"/>
                  </a:lnTo>
                  <a:lnTo>
                    <a:pt x="187" y="118"/>
                  </a:lnTo>
                  <a:lnTo>
                    <a:pt x="153" y="168"/>
                  </a:lnTo>
                  <a:lnTo>
                    <a:pt x="130" y="213"/>
                  </a:lnTo>
                  <a:lnTo>
                    <a:pt x="114" y="269"/>
                  </a:lnTo>
                  <a:lnTo>
                    <a:pt x="106" y="331"/>
                  </a:lnTo>
                  <a:lnTo>
                    <a:pt x="114" y="410"/>
                  </a:lnTo>
                  <a:lnTo>
                    <a:pt x="133" y="509"/>
                  </a:lnTo>
                  <a:lnTo>
                    <a:pt x="153" y="509"/>
                  </a:lnTo>
                  <a:lnTo>
                    <a:pt x="172" y="509"/>
                  </a:lnTo>
                  <a:lnTo>
                    <a:pt x="190" y="506"/>
                  </a:lnTo>
                  <a:lnTo>
                    <a:pt x="209" y="506"/>
                  </a:lnTo>
                  <a:lnTo>
                    <a:pt x="224" y="501"/>
                  </a:lnTo>
                  <a:lnTo>
                    <a:pt x="244" y="501"/>
                  </a:lnTo>
                  <a:lnTo>
                    <a:pt x="263" y="498"/>
                  </a:lnTo>
                  <a:lnTo>
                    <a:pt x="281" y="498"/>
                  </a:lnTo>
                  <a:lnTo>
                    <a:pt x="286" y="506"/>
                  </a:lnTo>
                  <a:lnTo>
                    <a:pt x="289" y="521"/>
                  </a:lnTo>
                  <a:lnTo>
                    <a:pt x="289" y="539"/>
                  </a:lnTo>
                  <a:lnTo>
                    <a:pt x="286" y="565"/>
                  </a:lnTo>
                  <a:lnTo>
                    <a:pt x="293" y="592"/>
                  </a:lnTo>
                  <a:lnTo>
                    <a:pt x="331" y="622"/>
                  </a:lnTo>
                  <a:lnTo>
                    <a:pt x="387" y="657"/>
                  </a:lnTo>
                  <a:lnTo>
                    <a:pt x="464" y="691"/>
                  </a:lnTo>
                  <a:lnTo>
                    <a:pt x="555" y="726"/>
                  </a:lnTo>
                  <a:lnTo>
                    <a:pt x="658" y="763"/>
                  </a:lnTo>
                  <a:lnTo>
                    <a:pt x="772" y="797"/>
                  </a:lnTo>
                  <a:lnTo>
                    <a:pt x="890" y="832"/>
                  </a:lnTo>
                  <a:lnTo>
                    <a:pt x="1007" y="866"/>
                  </a:lnTo>
                  <a:lnTo>
                    <a:pt x="1129" y="901"/>
                  </a:lnTo>
                  <a:lnTo>
                    <a:pt x="1238" y="927"/>
                  </a:lnTo>
                  <a:lnTo>
                    <a:pt x="1345" y="953"/>
                  </a:lnTo>
                  <a:lnTo>
                    <a:pt x="1436" y="977"/>
                  </a:lnTo>
                  <a:lnTo>
                    <a:pt x="1512" y="995"/>
                  </a:lnTo>
                  <a:lnTo>
                    <a:pt x="1573" y="1007"/>
                  </a:lnTo>
                  <a:lnTo>
                    <a:pt x="1608" y="1014"/>
                  </a:lnTo>
                  <a:lnTo>
                    <a:pt x="1680" y="1026"/>
                  </a:lnTo>
                  <a:lnTo>
                    <a:pt x="1748" y="1037"/>
                  </a:lnTo>
                  <a:lnTo>
                    <a:pt x="1816" y="1041"/>
                  </a:lnTo>
                  <a:lnTo>
                    <a:pt x="1885" y="1044"/>
                  </a:lnTo>
                  <a:lnTo>
                    <a:pt x="1949" y="1044"/>
                  </a:lnTo>
                  <a:lnTo>
                    <a:pt x="2015" y="1044"/>
                  </a:lnTo>
                  <a:lnTo>
                    <a:pt x="2074" y="1037"/>
                  </a:lnTo>
                  <a:lnTo>
                    <a:pt x="2131" y="1026"/>
                  </a:lnTo>
                  <a:lnTo>
                    <a:pt x="2146" y="1022"/>
                  </a:lnTo>
                  <a:lnTo>
                    <a:pt x="2166" y="1017"/>
                  </a:lnTo>
                  <a:lnTo>
                    <a:pt x="2188" y="1010"/>
                  </a:lnTo>
                  <a:lnTo>
                    <a:pt x="2212" y="1002"/>
                  </a:lnTo>
                  <a:lnTo>
                    <a:pt x="2235" y="995"/>
                  </a:lnTo>
                  <a:lnTo>
                    <a:pt x="2257" y="987"/>
                  </a:lnTo>
                  <a:lnTo>
                    <a:pt x="2279" y="977"/>
                  </a:lnTo>
                  <a:lnTo>
                    <a:pt x="2299" y="965"/>
                  </a:lnTo>
                  <a:lnTo>
                    <a:pt x="2314" y="957"/>
                  </a:lnTo>
                  <a:lnTo>
                    <a:pt x="2329" y="953"/>
                  </a:lnTo>
                  <a:lnTo>
                    <a:pt x="2345" y="945"/>
                  </a:lnTo>
                  <a:lnTo>
                    <a:pt x="2360" y="938"/>
                  </a:lnTo>
                  <a:lnTo>
                    <a:pt x="2371" y="930"/>
                  </a:lnTo>
                  <a:lnTo>
                    <a:pt x="2386" y="923"/>
                  </a:lnTo>
                  <a:lnTo>
                    <a:pt x="2402" y="915"/>
                  </a:lnTo>
                  <a:lnTo>
                    <a:pt x="2417" y="908"/>
                  </a:lnTo>
                  <a:lnTo>
                    <a:pt x="2333" y="987"/>
                  </a:lnTo>
                  <a:lnTo>
                    <a:pt x="2227" y="1041"/>
                  </a:lnTo>
                  <a:lnTo>
                    <a:pt x="2097" y="1079"/>
                  </a:lnTo>
                  <a:lnTo>
                    <a:pt x="1956" y="1093"/>
                  </a:lnTo>
                  <a:lnTo>
                    <a:pt x="1798" y="1093"/>
                  </a:lnTo>
                  <a:lnTo>
                    <a:pt x="1630" y="1083"/>
                  </a:lnTo>
                  <a:lnTo>
                    <a:pt x="1455" y="1056"/>
                  </a:lnTo>
                  <a:lnTo>
                    <a:pt x="1273" y="1017"/>
                  </a:lnTo>
                  <a:lnTo>
                    <a:pt x="1090" y="972"/>
                  </a:lnTo>
                  <a:lnTo>
                    <a:pt x="908" y="915"/>
                  </a:lnTo>
                  <a:lnTo>
                    <a:pt x="730" y="859"/>
                  </a:lnTo>
                  <a:lnTo>
                    <a:pt x="559" y="797"/>
                  </a:lnTo>
                  <a:lnTo>
                    <a:pt x="395" y="737"/>
                  </a:lnTo>
                  <a:lnTo>
                    <a:pt x="247" y="676"/>
                  </a:lnTo>
                  <a:lnTo>
                    <a:pt x="114" y="615"/>
                  </a:lnTo>
                  <a:lnTo>
                    <a:pt x="0" y="562"/>
                  </a:lnTo>
                  <a:lnTo>
                    <a:pt x="39" y="482"/>
                  </a:lnTo>
                  <a:lnTo>
                    <a:pt x="61" y="398"/>
                  </a:lnTo>
                  <a:lnTo>
                    <a:pt x="57" y="292"/>
                  </a:lnTo>
                  <a:lnTo>
                    <a:pt x="27" y="151"/>
                  </a:lnTo>
                  <a:lnTo>
                    <a:pt x="42" y="133"/>
                  </a:lnTo>
                  <a:lnTo>
                    <a:pt x="64" y="114"/>
                  </a:lnTo>
                  <a:lnTo>
                    <a:pt x="96" y="94"/>
                  </a:lnTo>
                  <a:lnTo>
                    <a:pt x="130" y="72"/>
                  </a:lnTo>
                  <a:lnTo>
                    <a:pt x="168" y="52"/>
                  </a:lnTo>
                  <a:lnTo>
                    <a:pt x="202" y="30"/>
                  </a:lnTo>
                  <a:lnTo>
                    <a:pt x="232" y="1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96"/>
            <p:cNvSpPr>
              <a:spLocks/>
            </p:cNvSpPr>
            <p:nvPr/>
          </p:nvSpPr>
          <p:spPr bwMode="auto">
            <a:xfrm rot="696599">
              <a:off x="3933" y="1604"/>
              <a:ext cx="377" cy="60"/>
            </a:xfrm>
            <a:custGeom>
              <a:avLst/>
              <a:gdLst>
                <a:gd name="T0" fmla="*/ 0 w 1132"/>
                <a:gd name="T1" fmla="*/ 0 h 178"/>
                <a:gd name="T2" fmla="*/ 5 w 1132"/>
                <a:gd name="T3" fmla="*/ 1 h 178"/>
                <a:gd name="T4" fmla="*/ 9 w 1132"/>
                <a:gd name="T5" fmla="*/ 3 h 178"/>
                <a:gd name="T6" fmla="*/ 14 w 1132"/>
                <a:gd name="T7" fmla="*/ 3 h 178"/>
                <a:gd name="T8" fmla="*/ 18 w 1132"/>
                <a:gd name="T9" fmla="*/ 5 h 178"/>
                <a:gd name="T10" fmla="*/ 22 w 1132"/>
                <a:gd name="T11" fmla="*/ 6 h 178"/>
                <a:gd name="T12" fmla="*/ 27 w 1132"/>
                <a:gd name="T13" fmla="*/ 7 h 178"/>
                <a:gd name="T14" fmla="*/ 31 w 1132"/>
                <a:gd name="T15" fmla="*/ 8 h 178"/>
                <a:gd name="T16" fmla="*/ 36 w 1132"/>
                <a:gd name="T17" fmla="*/ 9 h 178"/>
                <a:gd name="T18" fmla="*/ 41 w 1132"/>
                <a:gd name="T19" fmla="*/ 10 h 178"/>
                <a:gd name="T20" fmla="*/ 46 w 1132"/>
                <a:gd name="T21" fmla="*/ 11 h 178"/>
                <a:gd name="T22" fmla="*/ 51 w 1132"/>
                <a:gd name="T23" fmla="*/ 12 h 178"/>
                <a:gd name="T24" fmla="*/ 57 w 1132"/>
                <a:gd name="T25" fmla="*/ 14 h 178"/>
                <a:gd name="T26" fmla="*/ 62 w 1132"/>
                <a:gd name="T27" fmla="*/ 15 h 178"/>
                <a:gd name="T28" fmla="*/ 68 w 1132"/>
                <a:gd name="T29" fmla="*/ 17 h 178"/>
                <a:gd name="T30" fmla="*/ 75 w 1132"/>
                <a:gd name="T31" fmla="*/ 18 h 178"/>
                <a:gd name="T32" fmla="*/ 81 w 1132"/>
                <a:gd name="T33" fmla="*/ 20 h 178"/>
                <a:gd name="T34" fmla="*/ 90 w 1132"/>
                <a:gd name="T35" fmla="*/ 20 h 178"/>
                <a:gd name="T36" fmla="*/ 97 w 1132"/>
                <a:gd name="T37" fmla="*/ 20 h 178"/>
                <a:gd name="T38" fmla="*/ 103 w 1132"/>
                <a:gd name="T39" fmla="*/ 20 h 178"/>
                <a:gd name="T40" fmla="*/ 108 w 1132"/>
                <a:gd name="T41" fmla="*/ 19 h 178"/>
                <a:gd name="T42" fmla="*/ 112 w 1132"/>
                <a:gd name="T43" fmla="*/ 18 h 178"/>
                <a:gd name="T44" fmla="*/ 117 w 1132"/>
                <a:gd name="T45" fmla="*/ 15 h 178"/>
                <a:gd name="T46" fmla="*/ 121 w 1132"/>
                <a:gd name="T47" fmla="*/ 12 h 178"/>
                <a:gd name="T48" fmla="*/ 126 w 1132"/>
                <a:gd name="T49" fmla="*/ 9 h 178"/>
                <a:gd name="T50" fmla="*/ 119 w 1132"/>
                <a:gd name="T51" fmla="*/ 11 h 178"/>
                <a:gd name="T52" fmla="*/ 113 w 1132"/>
                <a:gd name="T53" fmla="*/ 12 h 178"/>
                <a:gd name="T54" fmla="*/ 106 w 1132"/>
                <a:gd name="T55" fmla="*/ 13 h 178"/>
                <a:gd name="T56" fmla="*/ 99 w 1132"/>
                <a:gd name="T57" fmla="*/ 14 h 178"/>
                <a:gd name="T58" fmla="*/ 92 w 1132"/>
                <a:gd name="T59" fmla="*/ 14 h 178"/>
                <a:gd name="T60" fmla="*/ 85 w 1132"/>
                <a:gd name="T61" fmla="*/ 14 h 178"/>
                <a:gd name="T62" fmla="*/ 77 w 1132"/>
                <a:gd name="T63" fmla="*/ 13 h 178"/>
                <a:gd name="T64" fmla="*/ 69 w 1132"/>
                <a:gd name="T65" fmla="*/ 12 h 178"/>
                <a:gd name="T66" fmla="*/ 61 w 1132"/>
                <a:gd name="T67" fmla="*/ 11 h 178"/>
                <a:gd name="T68" fmla="*/ 53 w 1132"/>
                <a:gd name="T69" fmla="*/ 10 h 178"/>
                <a:gd name="T70" fmla="*/ 45 w 1132"/>
                <a:gd name="T71" fmla="*/ 9 h 178"/>
                <a:gd name="T72" fmla="*/ 36 w 1132"/>
                <a:gd name="T73" fmla="*/ 7 h 178"/>
                <a:gd name="T74" fmla="*/ 28 w 1132"/>
                <a:gd name="T75" fmla="*/ 5 h 178"/>
                <a:gd name="T76" fmla="*/ 18 w 1132"/>
                <a:gd name="T77" fmla="*/ 3 h 178"/>
                <a:gd name="T78" fmla="*/ 9 w 1132"/>
                <a:gd name="T79" fmla="*/ 2 h 178"/>
                <a:gd name="T80" fmla="*/ 0 w 113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32" h="178">
                  <a:moveTo>
                    <a:pt x="0" y="0"/>
                  </a:moveTo>
                  <a:lnTo>
                    <a:pt x="42" y="12"/>
                  </a:lnTo>
                  <a:lnTo>
                    <a:pt x="80" y="23"/>
                  </a:lnTo>
                  <a:lnTo>
                    <a:pt x="122" y="30"/>
                  </a:lnTo>
                  <a:lnTo>
                    <a:pt x="160" y="42"/>
                  </a:lnTo>
                  <a:lnTo>
                    <a:pt x="202" y="50"/>
                  </a:lnTo>
                  <a:lnTo>
                    <a:pt x="239" y="62"/>
                  </a:lnTo>
                  <a:lnTo>
                    <a:pt x="281" y="69"/>
                  </a:lnTo>
                  <a:lnTo>
                    <a:pt x="323" y="80"/>
                  </a:lnTo>
                  <a:lnTo>
                    <a:pt x="369" y="91"/>
                  </a:lnTo>
                  <a:lnTo>
                    <a:pt x="414" y="99"/>
                  </a:lnTo>
                  <a:lnTo>
                    <a:pt x="460" y="111"/>
                  </a:lnTo>
                  <a:lnTo>
                    <a:pt x="510" y="121"/>
                  </a:lnTo>
                  <a:lnTo>
                    <a:pt x="559" y="133"/>
                  </a:lnTo>
                  <a:lnTo>
                    <a:pt x="616" y="144"/>
                  </a:lnTo>
                  <a:lnTo>
                    <a:pt x="673" y="156"/>
                  </a:lnTo>
                  <a:lnTo>
                    <a:pt x="734" y="171"/>
                  </a:lnTo>
                  <a:lnTo>
                    <a:pt x="813" y="175"/>
                  </a:lnTo>
                  <a:lnTo>
                    <a:pt x="875" y="178"/>
                  </a:lnTo>
                  <a:lnTo>
                    <a:pt x="927" y="175"/>
                  </a:lnTo>
                  <a:lnTo>
                    <a:pt x="973" y="163"/>
                  </a:lnTo>
                  <a:lnTo>
                    <a:pt x="1011" y="153"/>
                  </a:lnTo>
                  <a:lnTo>
                    <a:pt x="1050" y="133"/>
                  </a:lnTo>
                  <a:lnTo>
                    <a:pt x="1087" y="106"/>
                  </a:lnTo>
                  <a:lnTo>
                    <a:pt x="1132" y="77"/>
                  </a:lnTo>
                  <a:lnTo>
                    <a:pt x="1075" y="94"/>
                  </a:lnTo>
                  <a:lnTo>
                    <a:pt x="1018" y="111"/>
                  </a:lnTo>
                  <a:lnTo>
                    <a:pt x="958" y="118"/>
                  </a:lnTo>
                  <a:lnTo>
                    <a:pt x="893" y="121"/>
                  </a:lnTo>
                  <a:lnTo>
                    <a:pt x="828" y="126"/>
                  </a:lnTo>
                  <a:lnTo>
                    <a:pt x="764" y="121"/>
                  </a:lnTo>
                  <a:lnTo>
                    <a:pt x="695" y="118"/>
                  </a:lnTo>
                  <a:lnTo>
                    <a:pt x="623" y="111"/>
                  </a:lnTo>
                  <a:lnTo>
                    <a:pt x="552" y="99"/>
                  </a:lnTo>
                  <a:lnTo>
                    <a:pt x="480" y="87"/>
                  </a:lnTo>
                  <a:lnTo>
                    <a:pt x="404" y="77"/>
                  </a:lnTo>
                  <a:lnTo>
                    <a:pt x="323" y="62"/>
                  </a:lnTo>
                  <a:lnTo>
                    <a:pt x="248" y="45"/>
                  </a:lnTo>
                  <a:lnTo>
                    <a:pt x="164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97"/>
            <p:cNvSpPr>
              <a:spLocks/>
            </p:cNvSpPr>
            <p:nvPr/>
          </p:nvSpPr>
          <p:spPr bwMode="auto">
            <a:xfrm rot="696599">
              <a:off x="2075" y="1069"/>
              <a:ext cx="1054" cy="684"/>
            </a:xfrm>
            <a:custGeom>
              <a:avLst/>
              <a:gdLst>
                <a:gd name="T0" fmla="*/ 351 w 3162"/>
                <a:gd name="T1" fmla="*/ 1 h 2052"/>
                <a:gd name="T2" fmla="*/ 350 w 3162"/>
                <a:gd name="T3" fmla="*/ 4 h 2052"/>
                <a:gd name="T4" fmla="*/ 346 w 3162"/>
                <a:gd name="T5" fmla="*/ 8 h 2052"/>
                <a:gd name="T6" fmla="*/ 339 w 3162"/>
                <a:gd name="T7" fmla="*/ 15 h 2052"/>
                <a:gd name="T8" fmla="*/ 330 w 3162"/>
                <a:gd name="T9" fmla="*/ 22 h 2052"/>
                <a:gd name="T10" fmla="*/ 319 w 3162"/>
                <a:gd name="T11" fmla="*/ 30 h 2052"/>
                <a:gd name="T12" fmla="*/ 307 w 3162"/>
                <a:gd name="T13" fmla="*/ 39 h 2052"/>
                <a:gd name="T14" fmla="*/ 294 w 3162"/>
                <a:gd name="T15" fmla="*/ 48 h 2052"/>
                <a:gd name="T16" fmla="*/ 279 w 3162"/>
                <a:gd name="T17" fmla="*/ 60 h 2052"/>
                <a:gd name="T18" fmla="*/ 260 w 3162"/>
                <a:gd name="T19" fmla="*/ 73 h 2052"/>
                <a:gd name="T20" fmla="*/ 240 w 3162"/>
                <a:gd name="T21" fmla="*/ 87 h 2052"/>
                <a:gd name="T22" fmla="*/ 219 w 3162"/>
                <a:gd name="T23" fmla="*/ 101 h 2052"/>
                <a:gd name="T24" fmla="*/ 198 w 3162"/>
                <a:gd name="T25" fmla="*/ 115 h 2052"/>
                <a:gd name="T26" fmla="*/ 176 w 3162"/>
                <a:gd name="T27" fmla="*/ 129 h 2052"/>
                <a:gd name="T28" fmla="*/ 155 w 3162"/>
                <a:gd name="T29" fmla="*/ 143 h 2052"/>
                <a:gd name="T30" fmla="*/ 133 w 3162"/>
                <a:gd name="T31" fmla="*/ 156 h 2052"/>
                <a:gd name="T32" fmla="*/ 112 w 3162"/>
                <a:gd name="T33" fmla="*/ 169 h 2052"/>
                <a:gd name="T34" fmla="*/ 92 w 3162"/>
                <a:gd name="T35" fmla="*/ 181 h 2052"/>
                <a:gd name="T36" fmla="*/ 73 w 3162"/>
                <a:gd name="T37" fmla="*/ 191 h 2052"/>
                <a:gd name="T38" fmla="*/ 55 w 3162"/>
                <a:gd name="T39" fmla="*/ 201 h 2052"/>
                <a:gd name="T40" fmla="*/ 39 w 3162"/>
                <a:gd name="T41" fmla="*/ 210 h 2052"/>
                <a:gd name="T42" fmla="*/ 25 w 3162"/>
                <a:gd name="T43" fmla="*/ 217 h 2052"/>
                <a:gd name="T44" fmla="*/ 13 w 3162"/>
                <a:gd name="T45" fmla="*/ 223 h 2052"/>
                <a:gd name="T46" fmla="*/ 4 w 3162"/>
                <a:gd name="T47" fmla="*/ 227 h 2052"/>
                <a:gd name="T48" fmla="*/ 11 w 3162"/>
                <a:gd name="T49" fmla="*/ 221 h 2052"/>
                <a:gd name="T50" fmla="*/ 34 w 3162"/>
                <a:gd name="T51" fmla="*/ 207 h 2052"/>
                <a:gd name="T52" fmla="*/ 58 w 3162"/>
                <a:gd name="T53" fmla="*/ 192 h 2052"/>
                <a:gd name="T54" fmla="*/ 83 w 3162"/>
                <a:gd name="T55" fmla="*/ 177 h 2052"/>
                <a:gd name="T56" fmla="*/ 108 w 3162"/>
                <a:gd name="T57" fmla="*/ 161 h 2052"/>
                <a:gd name="T58" fmla="*/ 133 w 3162"/>
                <a:gd name="T59" fmla="*/ 144 h 2052"/>
                <a:gd name="T60" fmla="*/ 159 w 3162"/>
                <a:gd name="T61" fmla="*/ 127 h 2052"/>
                <a:gd name="T62" fmla="*/ 184 w 3162"/>
                <a:gd name="T63" fmla="*/ 111 h 2052"/>
                <a:gd name="T64" fmla="*/ 209 w 3162"/>
                <a:gd name="T65" fmla="*/ 95 h 2052"/>
                <a:gd name="T66" fmla="*/ 233 w 3162"/>
                <a:gd name="T67" fmla="*/ 79 h 2052"/>
                <a:gd name="T68" fmla="*/ 255 w 3162"/>
                <a:gd name="T69" fmla="*/ 64 h 2052"/>
                <a:gd name="T70" fmla="*/ 277 w 3162"/>
                <a:gd name="T71" fmla="*/ 50 h 2052"/>
                <a:gd name="T72" fmla="*/ 297 w 3162"/>
                <a:gd name="T73" fmla="*/ 36 h 2052"/>
                <a:gd name="T74" fmla="*/ 315 w 3162"/>
                <a:gd name="T75" fmla="*/ 24 h 2052"/>
                <a:gd name="T76" fmla="*/ 331 w 3162"/>
                <a:gd name="T77" fmla="*/ 13 h 2052"/>
                <a:gd name="T78" fmla="*/ 345 w 3162"/>
                <a:gd name="T79" fmla="*/ 4 h 20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162" h="2052">
                  <a:moveTo>
                    <a:pt x="3154" y="0"/>
                  </a:moveTo>
                  <a:lnTo>
                    <a:pt x="3162" y="8"/>
                  </a:lnTo>
                  <a:lnTo>
                    <a:pt x="3162" y="20"/>
                  </a:lnTo>
                  <a:lnTo>
                    <a:pt x="3154" y="39"/>
                  </a:lnTo>
                  <a:lnTo>
                    <a:pt x="3138" y="57"/>
                  </a:lnTo>
                  <a:lnTo>
                    <a:pt x="3116" y="76"/>
                  </a:lnTo>
                  <a:lnTo>
                    <a:pt x="3086" y="103"/>
                  </a:lnTo>
                  <a:lnTo>
                    <a:pt x="3051" y="133"/>
                  </a:lnTo>
                  <a:lnTo>
                    <a:pt x="3014" y="165"/>
                  </a:lnTo>
                  <a:lnTo>
                    <a:pt x="2972" y="195"/>
                  </a:lnTo>
                  <a:lnTo>
                    <a:pt x="2923" y="232"/>
                  </a:lnTo>
                  <a:lnTo>
                    <a:pt x="2873" y="266"/>
                  </a:lnTo>
                  <a:lnTo>
                    <a:pt x="2819" y="308"/>
                  </a:lnTo>
                  <a:lnTo>
                    <a:pt x="2766" y="347"/>
                  </a:lnTo>
                  <a:lnTo>
                    <a:pt x="2709" y="388"/>
                  </a:lnTo>
                  <a:lnTo>
                    <a:pt x="2649" y="429"/>
                  </a:lnTo>
                  <a:lnTo>
                    <a:pt x="2592" y="476"/>
                  </a:lnTo>
                  <a:lnTo>
                    <a:pt x="2511" y="537"/>
                  </a:lnTo>
                  <a:lnTo>
                    <a:pt x="2428" y="597"/>
                  </a:lnTo>
                  <a:lnTo>
                    <a:pt x="2341" y="658"/>
                  </a:lnTo>
                  <a:lnTo>
                    <a:pt x="2254" y="723"/>
                  </a:lnTo>
                  <a:lnTo>
                    <a:pt x="2163" y="787"/>
                  </a:lnTo>
                  <a:lnTo>
                    <a:pt x="2067" y="848"/>
                  </a:lnTo>
                  <a:lnTo>
                    <a:pt x="1973" y="913"/>
                  </a:lnTo>
                  <a:lnTo>
                    <a:pt x="1877" y="977"/>
                  </a:lnTo>
                  <a:lnTo>
                    <a:pt x="1783" y="1038"/>
                  </a:lnTo>
                  <a:lnTo>
                    <a:pt x="1684" y="1103"/>
                  </a:lnTo>
                  <a:lnTo>
                    <a:pt x="1584" y="1164"/>
                  </a:lnTo>
                  <a:lnTo>
                    <a:pt x="1485" y="1228"/>
                  </a:lnTo>
                  <a:lnTo>
                    <a:pt x="1391" y="1288"/>
                  </a:lnTo>
                  <a:lnTo>
                    <a:pt x="1292" y="1349"/>
                  </a:lnTo>
                  <a:lnTo>
                    <a:pt x="1197" y="1406"/>
                  </a:lnTo>
                  <a:lnTo>
                    <a:pt x="1103" y="1463"/>
                  </a:lnTo>
                  <a:lnTo>
                    <a:pt x="1007" y="1520"/>
                  </a:lnTo>
                  <a:lnTo>
                    <a:pt x="916" y="1574"/>
                  </a:lnTo>
                  <a:lnTo>
                    <a:pt x="824" y="1626"/>
                  </a:lnTo>
                  <a:lnTo>
                    <a:pt x="738" y="1677"/>
                  </a:lnTo>
                  <a:lnTo>
                    <a:pt x="654" y="1722"/>
                  </a:lnTo>
                  <a:lnTo>
                    <a:pt x="575" y="1767"/>
                  </a:lnTo>
                  <a:lnTo>
                    <a:pt x="494" y="1808"/>
                  </a:lnTo>
                  <a:lnTo>
                    <a:pt x="422" y="1850"/>
                  </a:lnTo>
                  <a:lnTo>
                    <a:pt x="350" y="1889"/>
                  </a:lnTo>
                  <a:lnTo>
                    <a:pt x="286" y="1924"/>
                  </a:lnTo>
                  <a:lnTo>
                    <a:pt x="225" y="1954"/>
                  </a:lnTo>
                  <a:lnTo>
                    <a:pt x="168" y="1980"/>
                  </a:lnTo>
                  <a:lnTo>
                    <a:pt x="118" y="2003"/>
                  </a:lnTo>
                  <a:lnTo>
                    <a:pt x="74" y="2025"/>
                  </a:lnTo>
                  <a:lnTo>
                    <a:pt x="35" y="2040"/>
                  </a:lnTo>
                  <a:lnTo>
                    <a:pt x="0" y="2052"/>
                  </a:lnTo>
                  <a:lnTo>
                    <a:pt x="99" y="1991"/>
                  </a:lnTo>
                  <a:lnTo>
                    <a:pt x="202" y="1931"/>
                  </a:lnTo>
                  <a:lnTo>
                    <a:pt x="308" y="1867"/>
                  </a:lnTo>
                  <a:lnTo>
                    <a:pt x="415" y="1798"/>
                  </a:lnTo>
                  <a:lnTo>
                    <a:pt x="525" y="1729"/>
                  </a:lnTo>
                  <a:lnTo>
                    <a:pt x="634" y="1660"/>
                  </a:lnTo>
                  <a:lnTo>
                    <a:pt x="745" y="1589"/>
                  </a:lnTo>
                  <a:lnTo>
                    <a:pt x="859" y="1517"/>
                  </a:lnTo>
                  <a:lnTo>
                    <a:pt x="974" y="1445"/>
                  </a:lnTo>
                  <a:lnTo>
                    <a:pt x="1088" y="1372"/>
                  </a:lnTo>
                  <a:lnTo>
                    <a:pt x="1201" y="1297"/>
                  </a:lnTo>
                  <a:lnTo>
                    <a:pt x="1319" y="1221"/>
                  </a:lnTo>
                  <a:lnTo>
                    <a:pt x="1433" y="1147"/>
                  </a:lnTo>
                  <a:lnTo>
                    <a:pt x="1547" y="1073"/>
                  </a:lnTo>
                  <a:lnTo>
                    <a:pt x="1657" y="999"/>
                  </a:lnTo>
                  <a:lnTo>
                    <a:pt x="1771" y="925"/>
                  </a:lnTo>
                  <a:lnTo>
                    <a:pt x="1882" y="851"/>
                  </a:lnTo>
                  <a:lnTo>
                    <a:pt x="1988" y="779"/>
                  </a:lnTo>
                  <a:lnTo>
                    <a:pt x="2094" y="711"/>
                  </a:lnTo>
                  <a:lnTo>
                    <a:pt x="2196" y="643"/>
                  </a:lnTo>
                  <a:lnTo>
                    <a:pt x="2299" y="575"/>
                  </a:lnTo>
                  <a:lnTo>
                    <a:pt x="2398" y="510"/>
                  </a:lnTo>
                  <a:lnTo>
                    <a:pt x="2493" y="446"/>
                  </a:lnTo>
                  <a:lnTo>
                    <a:pt x="2583" y="385"/>
                  </a:lnTo>
                  <a:lnTo>
                    <a:pt x="2671" y="323"/>
                  </a:lnTo>
                  <a:lnTo>
                    <a:pt x="2755" y="271"/>
                  </a:lnTo>
                  <a:lnTo>
                    <a:pt x="2834" y="217"/>
                  </a:lnTo>
                  <a:lnTo>
                    <a:pt x="2906" y="165"/>
                  </a:lnTo>
                  <a:lnTo>
                    <a:pt x="2979" y="118"/>
                  </a:lnTo>
                  <a:lnTo>
                    <a:pt x="3044" y="76"/>
                  </a:lnTo>
                  <a:lnTo>
                    <a:pt x="3101" y="35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98"/>
            <p:cNvSpPr>
              <a:spLocks/>
            </p:cNvSpPr>
            <p:nvPr/>
          </p:nvSpPr>
          <p:spPr bwMode="auto">
            <a:xfrm rot="696599">
              <a:off x="3287" y="1050"/>
              <a:ext cx="234" cy="256"/>
            </a:xfrm>
            <a:custGeom>
              <a:avLst/>
              <a:gdLst>
                <a:gd name="T0" fmla="*/ 40 w 703"/>
                <a:gd name="T1" fmla="*/ 0 h 767"/>
                <a:gd name="T2" fmla="*/ 1 w 703"/>
                <a:gd name="T3" fmla="*/ 37 h 767"/>
                <a:gd name="T4" fmla="*/ 0 w 703"/>
                <a:gd name="T5" fmla="*/ 38 h 767"/>
                <a:gd name="T6" fmla="*/ 0 w 703"/>
                <a:gd name="T7" fmla="*/ 41 h 767"/>
                <a:gd name="T8" fmla="*/ 1 w 703"/>
                <a:gd name="T9" fmla="*/ 45 h 767"/>
                <a:gd name="T10" fmla="*/ 2 w 703"/>
                <a:gd name="T11" fmla="*/ 47 h 767"/>
                <a:gd name="T12" fmla="*/ 5 w 703"/>
                <a:gd name="T13" fmla="*/ 49 h 767"/>
                <a:gd name="T14" fmla="*/ 8 w 703"/>
                <a:gd name="T15" fmla="*/ 51 h 767"/>
                <a:gd name="T16" fmla="*/ 11 w 703"/>
                <a:gd name="T17" fmla="*/ 55 h 767"/>
                <a:gd name="T18" fmla="*/ 13 w 703"/>
                <a:gd name="T19" fmla="*/ 58 h 767"/>
                <a:gd name="T20" fmla="*/ 14 w 703"/>
                <a:gd name="T21" fmla="*/ 61 h 767"/>
                <a:gd name="T22" fmla="*/ 15 w 703"/>
                <a:gd name="T23" fmla="*/ 65 h 767"/>
                <a:gd name="T24" fmla="*/ 15 w 703"/>
                <a:gd name="T25" fmla="*/ 69 h 767"/>
                <a:gd name="T26" fmla="*/ 13 w 703"/>
                <a:gd name="T27" fmla="*/ 73 h 767"/>
                <a:gd name="T28" fmla="*/ 11 w 703"/>
                <a:gd name="T29" fmla="*/ 77 h 767"/>
                <a:gd name="T30" fmla="*/ 10 w 703"/>
                <a:gd name="T31" fmla="*/ 82 h 767"/>
                <a:gd name="T32" fmla="*/ 8 w 703"/>
                <a:gd name="T33" fmla="*/ 84 h 767"/>
                <a:gd name="T34" fmla="*/ 8 w 703"/>
                <a:gd name="T35" fmla="*/ 85 h 767"/>
                <a:gd name="T36" fmla="*/ 63 w 703"/>
                <a:gd name="T37" fmla="*/ 29 h 767"/>
                <a:gd name="T38" fmla="*/ 78 w 703"/>
                <a:gd name="T39" fmla="*/ 15 h 767"/>
                <a:gd name="T40" fmla="*/ 40 w 703"/>
                <a:gd name="T41" fmla="*/ 0 h 7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3" h="767">
                  <a:moveTo>
                    <a:pt x="365" y="0"/>
                  </a:moveTo>
                  <a:lnTo>
                    <a:pt x="5" y="335"/>
                  </a:lnTo>
                  <a:lnTo>
                    <a:pt x="0" y="346"/>
                  </a:lnTo>
                  <a:lnTo>
                    <a:pt x="0" y="370"/>
                  </a:lnTo>
                  <a:lnTo>
                    <a:pt x="5" y="400"/>
                  </a:lnTo>
                  <a:lnTo>
                    <a:pt x="15" y="419"/>
                  </a:lnTo>
                  <a:lnTo>
                    <a:pt x="46" y="437"/>
                  </a:lnTo>
                  <a:lnTo>
                    <a:pt x="72" y="461"/>
                  </a:lnTo>
                  <a:lnTo>
                    <a:pt x="96" y="491"/>
                  </a:lnTo>
                  <a:lnTo>
                    <a:pt x="114" y="521"/>
                  </a:lnTo>
                  <a:lnTo>
                    <a:pt x="126" y="552"/>
                  </a:lnTo>
                  <a:lnTo>
                    <a:pt x="133" y="585"/>
                  </a:lnTo>
                  <a:lnTo>
                    <a:pt x="133" y="624"/>
                  </a:lnTo>
                  <a:lnTo>
                    <a:pt x="121" y="658"/>
                  </a:lnTo>
                  <a:lnTo>
                    <a:pt x="103" y="696"/>
                  </a:lnTo>
                  <a:lnTo>
                    <a:pt x="88" y="735"/>
                  </a:lnTo>
                  <a:lnTo>
                    <a:pt x="76" y="757"/>
                  </a:lnTo>
                  <a:lnTo>
                    <a:pt x="72" y="767"/>
                  </a:lnTo>
                  <a:lnTo>
                    <a:pt x="570" y="259"/>
                  </a:lnTo>
                  <a:lnTo>
                    <a:pt x="703" y="13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99"/>
            <p:cNvSpPr>
              <a:spLocks/>
            </p:cNvSpPr>
            <p:nvPr/>
          </p:nvSpPr>
          <p:spPr bwMode="auto">
            <a:xfrm rot="696599">
              <a:off x="3361" y="1237"/>
              <a:ext cx="230" cy="111"/>
            </a:xfrm>
            <a:custGeom>
              <a:avLst/>
              <a:gdLst>
                <a:gd name="T0" fmla="*/ 37 w 688"/>
                <a:gd name="T1" fmla="*/ 0 h 334"/>
                <a:gd name="T2" fmla="*/ 43 w 688"/>
                <a:gd name="T3" fmla="*/ 2 h 334"/>
                <a:gd name="T4" fmla="*/ 43 w 688"/>
                <a:gd name="T5" fmla="*/ 3 h 334"/>
                <a:gd name="T6" fmla="*/ 44 w 688"/>
                <a:gd name="T7" fmla="*/ 4 h 334"/>
                <a:gd name="T8" fmla="*/ 44 w 688"/>
                <a:gd name="T9" fmla="*/ 7 h 334"/>
                <a:gd name="T10" fmla="*/ 44 w 688"/>
                <a:gd name="T11" fmla="*/ 9 h 334"/>
                <a:gd name="T12" fmla="*/ 43 w 688"/>
                <a:gd name="T13" fmla="*/ 11 h 334"/>
                <a:gd name="T14" fmla="*/ 42 w 688"/>
                <a:gd name="T15" fmla="*/ 13 h 334"/>
                <a:gd name="T16" fmla="*/ 42 w 688"/>
                <a:gd name="T17" fmla="*/ 14 h 334"/>
                <a:gd name="T18" fmla="*/ 43 w 688"/>
                <a:gd name="T19" fmla="*/ 17 h 334"/>
                <a:gd name="T20" fmla="*/ 43 w 688"/>
                <a:gd name="T21" fmla="*/ 19 h 334"/>
                <a:gd name="T22" fmla="*/ 42 w 688"/>
                <a:gd name="T23" fmla="*/ 20 h 334"/>
                <a:gd name="T24" fmla="*/ 42 w 688"/>
                <a:gd name="T25" fmla="*/ 21 h 334"/>
                <a:gd name="T26" fmla="*/ 42 w 688"/>
                <a:gd name="T27" fmla="*/ 22 h 334"/>
                <a:gd name="T28" fmla="*/ 42 w 688"/>
                <a:gd name="T29" fmla="*/ 23 h 334"/>
                <a:gd name="T30" fmla="*/ 44 w 688"/>
                <a:gd name="T31" fmla="*/ 24 h 334"/>
                <a:gd name="T32" fmla="*/ 47 w 688"/>
                <a:gd name="T33" fmla="*/ 24 h 334"/>
                <a:gd name="T34" fmla="*/ 53 w 688"/>
                <a:gd name="T35" fmla="*/ 25 h 334"/>
                <a:gd name="T36" fmla="*/ 60 w 688"/>
                <a:gd name="T37" fmla="*/ 26 h 334"/>
                <a:gd name="T38" fmla="*/ 65 w 688"/>
                <a:gd name="T39" fmla="*/ 26 h 334"/>
                <a:gd name="T40" fmla="*/ 69 w 688"/>
                <a:gd name="T41" fmla="*/ 27 h 334"/>
                <a:gd name="T42" fmla="*/ 72 w 688"/>
                <a:gd name="T43" fmla="*/ 27 h 334"/>
                <a:gd name="T44" fmla="*/ 74 w 688"/>
                <a:gd name="T45" fmla="*/ 27 h 334"/>
                <a:gd name="T46" fmla="*/ 76 w 688"/>
                <a:gd name="T47" fmla="*/ 26 h 334"/>
                <a:gd name="T48" fmla="*/ 76 w 688"/>
                <a:gd name="T49" fmla="*/ 26 h 334"/>
                <a:gd name="T50" fmla="*/ 77 w 688"/>
                <a:gd name="T51" fmla="*/ 26 h 334"/>
                <a:gd name="T52" fmla="*/ 77 w 688"/>
                <a:gd name="T53" fmla="*/ 32 h 334"/>
                <a:gd name="T54" fmla="*/ 0 w 688"/>
                <a:gd name="T55" fmla="*/ 37 h 334"/>
                <a:gd name="T56" fmla="*/ 37 w 688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88" h="334">
                  <a:moveTo>
                    <a:pt x="335" y="0"/>
                  </a:moveTo>
                  <a:lnTo>
                    <a:pt x="384" y="18"/>
                  </a:lnTo>
                  <a:lnTo>
                    <a:pt x="387" y="23"/>
                  </a:lnTo>
                  <a:lnTo>
                    <a:pt x="392" y="38"/>
                  </a:lnTo>
                  <a:lnTo>
                    <a:pt x="395" y="60"/>
                  </a:lnTo>
                  <a:lnTo>
                    <a:pt x="395" y="84"/>
                  </a:lnTo>
                  <a:lnTo>
                    <a:pt x="384" y="102"/>
                  </a:lnTo>
                  <a:lnTo>
                    <a:pt x="377" y="114"/>
                  </a:lnTo>
                  <a:lnTo>
                    <a:pt x="377" y="124"/>
                  </a:lnTo>
                  <a:lnTo>
                    <a:pt x="384" y="151"/>
                  </a:lnTo>
                  <a:lnTo>
                    <a:pt x="384" y="171"/>
                  </a:lnTo>
                  <a:lnTo>
                    <a:pt x="380" y="183"/>
                  </a:lnTo>
                  <a:lnTo>
                    <a:pt x="377" y="193"/>
                  </a:lnTo>
                  <a:lnTo>
                    <a:pt x="377" y="201"/>
                  </a:lnTo>
                  <a:lnTo>
                    <a:pt x="380" y="205"/>
                  </a:lnTo>
                  <a:lnTo>
                    <a:pt x="395" y="213"/>
                  </a:lnTo>
                  <a:lnTo>
                    <a:pt x="426" y="216"/>
                  </a:lnTo>
                  <a:lnTo>
                    <a:pt x="478" y="225"/>
                  </a:lnTo>
                  <a:lnTo>
                    <a:pt x="535" y="232"/>
                  </a:lnTo>
                  <a:lnTo>
                    <a:pt x="582" y="235"/>
                  </a:lnTo>
                  <a:lnTo>
                    <a:pt x="616" y="240"/>
                  </a:lnTo>
                  <a:lnTo>
                    <a:pt x="646" y="240"/>
                  </a:lnTo>
                  <a:lnTo>
                    <a:pt x="665" y="240"/>
                  </a:lnTo>
                  <a:lnTo>
                    <a:pt x="676" y="235"/>
                  </a:lnTo>
                  <a:lnTo>
                    <a:pt x="683" y="235"/>
                  </a:lnTo>
                  <a:lnTo>
                    <a:pt x="688" y="235"/>
                  </a:lnTo>
                  <a:lnTo>
                    <a:pt x="688" y="289"/>
                  </a:lnTo>
                  <a:lnTo>
                    <a:pt x="0" y="33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100"/>
            <p:cNvSpPr>
              <a:spLocks/>
            </p:cNvSpPr>
            <p:nvPr/>
          </p:nvSpPr>
          <p:spPr bwMode="auto">
            <a:xfrm rot="696599">
              <a:off x="3288" y="1040"/>
              <a:ext cx="134" cy="256"/>
            </a:xfrm>
            <a:custGeom>
              <a:avLst/>
              <a:gdLst>
                <a:gd name="T0" fmla="*/ 41 w 402"/>
                <a:gd name="T1" fmla="*/ 0 h 767"/>
                <a:gd name="T2" fmla="*/ 44 w 402"/>
                <a:gd name="T3" fmla="*/ 2 h 767"/>
                <a:gd name="T4" fmla="*/ 44 w 402"/>
                <a:gd name="T5" fmla="*/ 3 h 767"/>
                <a:gd name="T6" fmla="*/ 45 w 402"/>
                <a:gd name="T7" fmla="*/ 5 h 767"/>
                <a:gd name="T8" fmla="*/ 44 w 402"/>
                <a:gd name="T9" fmla="*/ 8 h 767"/>
                <a:gd name="T10" fmla="*/ 42 w 402"/>
                <a:gd name="T11" fmla="*/ 11 h 767"/>
                <a:gd name="T12" fmla="*/ 40 w 402"/>
                <a:gd name="T13" fmla="*/ 13 h 767"/>
                <a:gd name="T14" fmla="*/ 38 w 402"/>
                <a:gd name="T15" fmla="*/ 14 h 767"/>
                <a:gd name="T16" fmla="*/ 36 w 402"/>
                <a:gd name="T17" fmla="*/ 16 h 767"/>
                <a:gd name="T18" fmla="*/ 34 w 402"/>
                <a:gd name="T19" fmla="*/ 17 h 767"/>
                <a:gd name="T20" fmla="*/ 33 w 402"/>
                <a:gd name="T21" fmla="*/ 18 h 767"/>
                <a:gd name="T22" fmla="*/ 31 w 402"/>
                <a:gd name="T23" fmla="*/ 19 h 767"/>
                <a:gd name="T24" fmla="*/ 30 w 402"/>
                <a:gd name="T25" fmla="*/ 21 h 767"/>
                <a:gd name="T26" fmla="*/ 29 w 402"/>
                <a:gd name="T27" fmla="*/ 22 h 767"/>
                <a:gd name="T28" fmla="*/ 27 w 402"/>
                <a:gd name="T29" fmla="*/ 24 h 767"/>
                <a:gd name="T30" fmla="*/ 24 w 402"/>
                <a:gd name="T31" fmla="*/ 27 h 767"/>
                <a:gd name="T32" fmla="*/ 21 w 402"/>
                <a:gd name="T33" fmla="*/ 30 h 767"/>
                <a:gd name="T34" fmla="*/ 18 w 402"/>
                <a:gd name="T35" fmla="*/ 33 h 767"/>
                <a:gd name="T36" fmla="*/ 16 w 402"/>
                <a:gd name="T37" fmla="*/ 35 h 767"/>
                <a:gd name="T38" fmla="*/ 14 w 402"/>
                <a:gd name="T39" fmla="*/ 38 h 767"/>
                <a:gd name="T40" fmla="*/ 12 w 402"/>
                <a:gd name="T41" fmla="*/ 40 h 767"/>
                <a:gd name="T42" fmla="*/ 11 w 402"/>
                <a:gd name="T43" fmla="*/ 41 h 767"/>
                <a:gd name="T44" fmla="*/ 11 w 402"/>
                <a:gd name="T45" fmla="*/ 41 h 767"/>
                <a:gd name="T46" fmla="*/ 10 w 402"/>
                <a:gd name="T47" fmla="*/ 41 h 767"/>
                <a:gd name="T48" fmla="*/ 11 w 402"/>
                <a:gd name="T49" fmla="*/ 43 h 767"/>
                <a:gd name="T50" fmla="*/ 12 w 402"/>
                <a:gd name="T51" fmla="*/ 45 h 767"/>
                <a:gd name="T52" fmla="*/ 16 w 402"/>
                <a:gd name="T53" fmla="*/ 52 h 767"/>
                <a:gd name="T54" fmla="*/ 19 w 402"/>
                <a:gd name="T55" fmla="*/ 61 h 767"/>
                <a:gd name="T56" fmla="*/ 19 w 402"/>
                <a:gd name="T57" fmla="*/ 70 h 767"/>
                <a:gd name="T58" fmla="*/ 15 w 402"/>
                <a:gd name="T59" fmla="*/ 78 h 767"/>
                <a:gd name="T60" fmla="*/ 8 w 402"/>
                <a:gd name="T61" fmla="*/ 85 h 767"/>
                <a:gd name="T62" fmla="*/ 8 w 402"/>
                <a:gd name="T63" fmla="*/ 84 h 767"/>
                <a:gd name="T64" fmla="*/ 10 w 402"/>
                <a:gd name="T65" fmla="*/ 82 h 767"/>
                <a:gd name="T66" fmla="*/ 11 w 402"/>
                <a:gd name="T67" fmla="*/ 77 h 767"/>
                <a:gd name="T68" fmla="*/ 13 w 402"/>
                <a:gd name="T69" fmla="*/ 73 h 767"/>
                <a:gd name="T70" fmla="*/ 15 w 402"/>
                <a:gd name="T71" fmla="*/ 69 h 767"/>
                <a:gd name="T72" fmla="*/ 15 w 402"/>
                <a:gd name="T73" fmla="*/ 65 h 767"/>
                <a:gd name="T74" fmla="*/ 14 w 402"/>
                <a:gd name="T75" fmla="*/ 61 h 767"/>
                <a:gd name="T76" fmla="*/ 13 w 402"/>
                <a:gd name="T77" fmla="*/ 58 h 767"/>
                <a:gd name="T78" fmla="*/ 11 w 402"/>
                <a:gd name="T79" fmla="*/ 55 h 767"/>
                <a:gd name="T80" fmla="*/ 8 w 402"/>
                <a:gd name="T81" fmla="*/ 51 h 767"/>
                <a:gd name="T82" fmla="*/ 5 w 402"/>
                <a:gd name="T83" fmla="*/ 49 h 767"/>
                <a:gd name="T84" fmla="*/ 2 w 402"/>
                <a:gd name="T85" fmla="*/ 47 h 767"/>
                <a:gd name="T86" fmla="*/ 1 w 402"/>
                <a:gd name="T87" fmla="*/ 45 h 767"/>
                <a:gd name="T88" fmla="*/ 0 w 402"/>
                <a:gd name="T89" fmla="*/ 41 h 767"/>
                <a:gd name="T90" fmla="*/ 0 w 402"/>
                <a:gd name="T91" fmla="*/ 38 h 767"/>
                <a:gd name="T92" fmla="*/ 1 w 402"/>
                <a:gd name="T93" fmla="*/ 37 h 767"/>
                <a:gd name="T94" fmla="*/ 41 w 402"/>
                <a:gd name="T95" fmla="*/ 0 h 7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02" h="767">
                  <a:moveTo>
                    <a:pt x="365" y="0"/>
                  </a:moveTo>
                  <a:lnTo>
                    <a:pt x="395" y="20"/>
                  </a:lnTo>
                  <a:lnTo>
                    <a:pt x="399" y="27"/>
                  </a:lnTo>
                  <a:lnTo>
                    <a:pt x="402" y="42"/>
                  </a:lnTo>
                  <a:lnTo>
                    <a:pt x="399" y="69"/>
                  </a:lnTo>
                  <a:lnTo>
                    <a:pt x="377" y="99"/>
                  </a:lnTo>
                  <a:lnTo>
                    <a:pt x="358" y="115"/>
                  </a:lnTo>
                  <a:lnTo>
                    <a:pt x="343" y="130"/>
                  </a:lnTo>
                  <a:lnTo>
                    <a:pt x="323" y="141"/>
                  </a:lnTo>
                  <a:lnTo>
                    <a:pt x="308" y="153"/>
                  </a:lnTo>
                  <a:lnTo>
                    <a:pt x="296" y="165"/>
                  </a:lnTo>
                  <a:lnTo>
                    <a:pt x="281" y="175"/>
                  </a:lnTo>
                  <a:lnTo>
                    <a:pt x="269" y="187"/>
                  </a:lnTo>
                  <a:lnTo>
                    <a:pt x="262" y="195"/>
                  </a:lnTo>
                  <a:lnTo>
                    <a:pt x="244" y="217"/>
                  </a:lnTo>
                  <a:lnTo>
                    <a:pt x="217" y="244"/>
                  </a:lnTo>
                  <a:lnTo>
                    <a:pt x="190" y="266"/>
                  </a:lnTo>
                  <a:lnTo>
                    <a:pt x="163" y="293"/>
                  </a:lnTo>
                  <a:lnTo>
                    <a:pt x="145" y="316"/>
                  </a:lnTo>
                  <a:lnTo>
                    <a:pt x="126" y="338"/>
                  </a:lnTo>
                  <a:lnTo>
                    <a:pt x="106" y="358"/>
                  </a:lnTo>
                  <a:lnTo>
                    <a:pt x="99" y="365"/>
                  </a:lnTo>
                  <a:lnTo>
                    <a:pt x="96" y="370"/>
                  </a:lnTo>
                  <a:lnTo>
                    <a:pt x="91" y="373"/>
                  </a:lnTo>
                  <a:lnTo>
                    <a:pt x="96" y="385"/>
                  </a:lnTo>
                  <a:lnTo>
                    <a:pt x="106" y="404"/>
                  </a:lnTo>
                  <a:lnTo>
                    <a:pt x="148" y="468"/>
                  </a:lnTo>
                  <a:lnTo>
                    <a:pt x="171" y="548"/>
                  </a:lnTo>
                  <a:lnTo>
                    <a:pt x="168" y="631"/>
                  </a:lnTo>
                  <a:lnTo>
                    <a:pt x="138" y="703"/>
                  </a:lnTo>
                  <a:lnTo>
                    <a:pt x="72" y="767"/>
                  </a:lnTo>
                  <a:lnTo>
                    <a:pt x="76" y="757"/>
                  </a:lnTo>
                  <a:lnTo>
                    <a:pt x="88" y="735"/>
                  </a:lnTo>
                  <a:lnTo>
                    <a:pt x="103" y="696"/>
                  </a:lnTo>
                  <a:lnTo>
                    <a:pt x="121" y="658"/>
                  </a:lnTo>
                  <a:lnTo>
                    <a:pt x="133" y="624"/>
                  </a:lnTo>
                  <a:lnTo>
                    <a:pt x="133" y="585"/>
                  </a:lnTo>
                  <a:lnTo>
                    <a:pt x="126" y="552"/>
                  </a:lnTo>
                  <a:lnTo>
                    <a:pt x="114" y="521"/>
                  </a:lnTo>
                  <a:lnTo>
                    <a:pt x="96" y="491"/>
                  </a:lnTo>
                  <a:lnTo>
                    <a:pt x="72" y="461"/>
                  </a:lnTo>
                  <a:lnTo>
                    <a:pt x="46" y="437"/>
                  </a:lnTo>
                  <a:lnTo>
                    <a:pt x="15" y="419"/>
                  </a:lnTo>
                  <a:lnTo>
                    <a:pt x="5" y="400"/>
                  </a:lnTo>
                  <a:lnTo>
                    <a:pt x="0" y="370"/>
                  </a:lnTo>
                  <a:lnTo>
                    <a:pt x="0" y="346"/>
                  </a:lnTo>
                  <a:lnTo>
                    <a:pt x="5" y="335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101"/>
            <p:cNvSpPr>
              <a:spLocks/>
            </p:cNvSpPr>
            <p:nvPr/>
          </p:nvSpPr>
          <p:spPr bwMode="auto">
            <a:xfrm rot="696599">
              <a:off x="2214" y="1556"/>
              <a:ext cx="6" cy="44"/>
            </a:xfrm>
            <a:custGeom>
              <a:avLst/>
              <a:gdLst>
                <a:gd name="T0" fmla="*/ 0 w 17"/>
                <a:gd name="T1" fmla="*/ 0 h 132"/>
                <a:gd name="T2" fmla="*/ 2 w 17"/>
                <a:gd name="T3" fmla="*/ 0 h 132"/>
                <a:gd name="T4" fmla="*/ 1 w 17"/>
                <a:gd name="T5" fmla="*/ 15 h 132"/>
                <a:gd name="T6" fmla="*/ 0 w 17"/>
                <a:gd name="T7" fmla="*/ 11 h 132"/>
                <a:gd name="T8" fmla="*/ 0 w 17"/>
                <a:gd name="T9" fmla="*/ 8 h 132"/>
                <a:gd name="T10" fmla="*/ 0 w 17"/>
                <a:gd name="T11" fmla="*/ 4 h 132"/>
                <a:gd name="T12" fmla="*/ 0 w 17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32">
                  <a:moveTo>
                    <a:pt x="0" y="0"/>
                  </a:moveTo>
                  <a:lnTo>
                    <a:pt x="17" y="0"/>
                  </a:lnTo>
                  <a:lnTo>
                    <a:pt x="9" y="132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102"/>
            <p:cNvSpPr>
              <a:spLocks/>
            </p:cNvSpPr>
            <p:nvPr/>
          </p:nvSpPr>
          <p:spPr bwMode="auto">
            <a:xfrm rot="696599">
              <a:off x="2408" y="1490"/>
              <a:ext cx="3" cy="47"/>
            </a:xfrm>
            <a:custGeom>
              <a:avLst/>
              <a:gdLst>
                <a:gd name="T0" fmla="*/ 0 w 10"/>
                <a:gd name="T1" fmla="*/ 0 h 140"/>
                <a:gd name="T2" fmla="*/ 1 w 10"/>
                <a:gd name="T3" fmla="*/ 0 h 140"/>
                <a:gd name="T4" fmla="*/ 1 w 10"/>
                <a:gd name="T5" fmla="*/ 16 h 140"/>
                <a:gd name="T6" fmla="*/ 0 w 10"/>
                <a:gd name="T7" fmla="*/ 12 h 140"/>
                <a:gd name="T8" fmla="*/ 0 w 10"/>
                <a:gd name="T9" fmla="*/ 8 h 140"/>
                <a:gd name="T10" fmla="*/ 0 w 10"/>
                <a:gd name="T11" fmla="*/ 4 h 140"/>
                <a:gd name="T12" fmla="*/ 0 w 10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40">
                  <a:moveTo>
                    <a:pt x="0" y="0"/>
                  </a:moveTo>
                  <a:lnTo>
                    <a:pt x="10" y="0"/>
                  </a:lnTo>
                  <a:lnTo>
                    <a:pt x="10" y="140"/>
                  </a:lnTo>
                  <a:lnTo>
                    <a:pt x="3" y="106"/>
                  </a:lnTo>
                  <a:lnTo>
                    <a:pt x="0" y="73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103"/>
            <p:cNvSpPr>
              <a:spLocks/>
            </p:cNvSpPr>
            <p:nvPr/>
          </p:nvSpPr>
          <p:spPr bwMode="auto">
            <a:xfrm rot="696599">
              <a:off x="2671" y="1395"/>
              <a:ext cx="6" cy="45"/>
            </a:xfrm>
            <a:custGeom>
              <a:avLst/>
              <a:gdLst>
                <a:gd name="T0" fmla="*/ 0 w 19"/>
                <a:gd name="T1" fmla="*/ 0 h 136"/>
                <a:gd name="T2" fmla="*/ 2 w 19"/>
                <a:gd name="T3" fmla="*/ 0 h 136"/>
                <a:gd name="T4" fmla="*/ 1 w 19"/>
                <a:gd name="T5" fmla="*/ 15 h 136"/>
                <a:gd name="T6" fmla="*/ 0 w 19"/>
                <a:gd name="T7" fmla="*/ 12 h 136"/>
                <a:gd name="T8" fmla="*/ 0 w 19"/>
                <a:gd name="T9" fmla="*/ 8 h 136"/>
                <a:gd name="T10" fmla="*/ 0 w 19"/>
                <a:gd name="T11" fmla="*/ 4 h 136"/>
                <a:gd name="T12" fmla="*/ 0 w 19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36">
                  <a:moveTo>
                    <a:pt x="0" y="0"/>
                  </a:moveTo>
                  <a:lnTo>
                    <a:pt x="19" y="0"/>
                  </a:lnTo>
                  <a:lnTo>
                    <a:pt x="12" y="136"/>
                  </a:lnTo>
                  <a:lnTo>
                    <a:pt x="4" y="106"/>
                  </a:lnTo>
                  <a:lnTo>
                    <a:pt x="4" y="72"/>
                  </a:lnTo>
                  <a:lnTo>
                    <a:pt x="4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104"/>
            <p:cNvSpPr>
              <a:spLocks/>
            </p:cNvSpPr>
            <p:nvPr/>
          </p:nvSpPr>
          <p:spPr bwMode="auto">
            <a:xfrm rot="696599">
              <a:off x="2194" y="1566"/>
              <a:ext cx="7" cy="27"/>
            </a:xfrm>
            <a:custGeom>
              <a:avLst/>
              <a:gdLst>
                <a:gd name="T0" fmla="*/ 0 w 20"/>
                <a:gd name="T1" fmla="*/ 0 h 79"/>
                <a:gd name="T2" fmla="*/ 1 w 20"/>
                <a:gd name="T3" fmla="*/ 0 h 79"/>
                <a:gd name="T4" fmla="*/ 2 w 20"/>
                <a:gd name="T5" fmla="*/ 9 h 79"/>
                <a:gd name="T6" fmla="*/ 2 w 20"/>
                <a:gd name="T7" fmla="*/ 7 h 79"/>
                <a:gd name="T8" fmla="*/ 1 w 20"/>
                <a:gd name="T9" fmla="*/ 5 h 79"/>
                <a:gd name="T10" fmla="*/ 1 w 20"/>
                <a:gd name="T11" fmla="*/ 3 h 79"/>
                <a:gd name="T12" fmla="*/ 0 w 20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79">
                  <a:moveTo>
                    <a:pt x="0" y="3"/>
                  </a:moveTo>
                  <a:lnTo>
                    <a:pt x="12" y="0"/>
                  </a:lnTo>
                  <a:lnTo>
                    <a:pt x="20" y="79"/>
                  </a:lnTo>
                  <a:lnTo>
                    <a:pt x="17" y="60"/>
                  </a:lnTo>
                  <a:lnTo>
                    <a:pt x="12" y="41"/>
                  </a:lnTo>
                  <a:lnTo>
                    <a:pt x="8" y="2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05"/>
            <p:cNvSpPr>
              <a:spLocks/>
            </p:cNvSpPr>
            <p:nvPr/>
          </p:nvSpPr>
          <p:spPr bwMode="auto">
            <a:xfrm rot="696599">
              <a:off x="2389" y="1500"/>
              <a:ext cx="5" cy="30"/>
            </a:xfrm>
            <a:custGeom>
              <a:avLst/>
              <a:gdLst>
                <a:gd name="T0" fmla="*/ 0 w 15"/>
                <a:gd name="T1" fmla="*/ 1 h 88"/>
                <a:gd name="T2" fmla="*/ 1 w 15"/>
                <a:gd name="T3" fmla="*/ 0 h 88"/>
                <a:gd name="T4" fmla="*/ 2 w 15"/>
                <a:gd name="T5" fmla="*/ 10 h 88"/>
                <a:gd name="T6" fmla="*/ 1 w 15"/>
                <a:gd name="T7" fmla="*/ 7 h 88"/>
                <a:gd name="T8" fmla="*/ 1 w 15"/>
                <a:gd name="T9" fmla="*/ 5 h 88"/>
                <a:gd name="T10" fmla="*/ 1 w 15"/>
                <a:gd name="T11" fmla="*/ 4 h 88"/>
                <a:gd name="T12" fmla="*/ 0 w 15"/>
                <a:gd name="T13" fmla="*/ 1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8">
                  <a:moveTo>
                    <a:pt x="0" y="12"/>
                  </a:moveTo>
                  <a:lnTo>
                    <a:pt x="7" y="0"/>
                  </a:lnTo>
                  <a:lnTo>
                    <a:pt x="15" y="88"/>
                  </a:lnTo>
                  <a:lnTo>
                    <a:pt x="12" y="64"/>
                  </a:lnTo>
                  <a:lnTo>
                    <a:pt x="12" y="46"/>
                  </a:lnTo>
                  <a:lnTo>
                    <a:pt x="7" y="3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06"/>
            <p:cNvSpPr>
              <a:spLocks/>
            </p:cNvSpPr>
            <p:nvPr/>
          </p:nvSpPr>
          <p:spPr bwMode="auto">
            <a:xfrm rot="696599">
              <a:off x="2652" y="1405"/>
              <a:ext cx="6" cy="29"/>
            </a:xfrm>
            <a:custGeom>
              <a:avLst/>
              <a:gdLst>
                <a:gd name="T0" fmla="*/ 0 w 18"/>
                <a:gd name="T1" fmla="*/ 1 h 87"/>
                <a:gd name="T2" fmla="*/ 1 w 18"/>
                <a:gd name="T3" fmla="*/ 0 h 87"/>
                <a:gd name="T4" fmla="*/ 2 w 18"/>
                <a:gd name="T5" fmla="*/ 10 h 87"/>
                <a:gd name="T6" fmla="*/ 2 w 18"/>
                <a:gd name="T7" fmla="*/ 7 h 87"/>
                <a:gd name="T8" fmla="*/ 2 w 18"/>
                <a:gd name="T9" fmla="*/ 5 h 87"/>
                <a:gd name="T10" fmla="*/ 1 w 18"/>
                <a:gd name="T11" fmla="*/ 3 h 87"/>
                <a:gd name="T12" fmla="*/ 0 w 18"/>
                <a:gd name="T13" fmla="*/ 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87">
                  <a:moveTo>
                    <a:pt x="0" y="10"/>
                  </a:moveTo>
                  <a:lnTo>
                    <a:pt x="10" y="0"/>
                  </a:lnTo>
                  <a:lnTo>
                    <a:pt x="18" y="87"/>
                  </a:lnTo>
                  <a:lnTo>
                    <a:pt x="15" y="67"/>
                  </a:lnTo>
                  <a:lnTo>
                    <a:pt x="15" y="49"/>
                  </a:lnTo>
                  <a:lnTo>
                    <a:pt x="10" y="2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07"/>
            <p:cNvSpPr>
              <a:spLocks/>
            </p:cNvSpPr>
            <p:nvPr/>
          </p:nvSpPr>
          <p:spPr bwMode="auto">
            <a:xfrm rot="696599">
              <a:off x="2233" y="1552"/>
              <a:ext cx="5" cy="39"/>
            </a:xfrm>
            <a:custGeom>
              <a:avLst/>
              <a:gdLst>
                <a:gd name="T0" fmla="*/ 0 w 15"/>
                <a:gd name="T1" fmla="*/ 0 h 116"/>
                <a:gd name="T2" fmla="*/ 2 w 15"/>
                <a:gd name="T3" fmla="*/ 3 h 116"/>
                <a:gd name="T4" fmla="*/ 1 w 15"/>
                <a:gd name="T5" fmla="*/ 6 h 116"/>
                <a:gd name="T6" fmla="*/ 1 w 15"/>
                <a:gd name="T7" fmla="*/ 9 h 116"/>
                <a:gd name="T8" fmla="*/ 1 w 15"/>
                <a:gd name="T9" fmla="*/ 13 h 116"/>
                <a:gd name="T10" fmla="*/ 1 w 15"/>
                <a:gd name="T11" fmla="*/ 9 h 116"/>
                <a:gd name="T12" fmla="*/ 0 w 15"/>
                <a:gd name="T13" fmla="*/ 6 h 116"/>
                <a:gd name="T14" fmla="*/ 0 w 15"/>
                <a:gd name="T15" fmla="*/ 3 h 116"/>
                <a:gd name="T16" fmla="*/ 0 w 15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16">
                  <a:moveTo>
                    <a:pt x="3" y="0"/>
                  </a:moveTo>
                  <a:lnTo>
                    <a:pt x="15" y="24"/>
                  </a:lnTo>
                  <a:lnTo>
                    <a:pt x="10" y="54"/>
                  </a:lnTo>
                  <a:lnTo>
                    <a:pt x="7" y="84"/>
                  </a:lnTo>
                  <a:lnTo>
                    <a:pt x="7" y="116"/>
                  </a:lnTo>
                  <a:lnTo>
                    <a:pt x="7" y="84"/>
                  </a:lnTo>
                  <a:lnTo>
                    <a:pt x="3" y="57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08"/>
            <p:cNvSpPr>
              <a:spLocks/>
            </p:cNvSpPr>
            <p:nvPr/>
          </p:nvSpPr>
          <p:spPr bwMode="auto">
            <a:xfrm rot="696599">
              <a:off x="2426" y="1486"/>
              <a:ext cx="5" cy="40"/>
            </a:xfrm>
            <a:custGeom>
              <a:avLst/>
              <a:gdLst>
                <a:gd name="T0" fmla="*/ 0 w 15"/>
                <a:gd name="T1" fmla="*/ 0 h 121"/>
                <a:gd name="T2" fmla="*/ 1 w 15"/>
                <a:gd name="T3" fmla="*/ 3 h 121"/>
                <a:gd name="T4" fmla="*/ 1 w 15"/>
                <a:gd name="T5" fmla="*/ 6 h 121"/>
                <a:gd name="T6" fmla="*/ 1 w 15"/>
                <a:gd name="T7" fmla="*/ 10 h 121"/>
                <a:gd name="T8" fmla="*/ 2 w 15"/>
                <a:gd name="T9" fmla="*/ 13 h 121"/>
                <a:gd name="T10" fmla="*/ 1 w 15"/>
                <a:gd name="T11" fmla="*/ 10 h 121"/>
                <a:gd name="T12" fmla="*/ 0 w 15"/>
                <a:gd name="T13" fmla="*/ 7 h 121"/>
                <a:gd name="T14" fmla="*/ 0 w 15"/>
                <a:gd name="T15" fmla="*/ 3 h 121"/>
                <a:gd name="T16" fmla="*/ 0 w 15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21">
                  <a:moveTo>
                    <a:pt x="0" y="0"/>
                  </a:moveTo>
                  <a:lnTo>
                    <a:pt x="10" y="23"/>
                  </a:lnTo>
                  <a:lnTo>
                    <a:pt x="10" y="54"/>
                  </a:lnTo>
                  <a:lnTo>
                    <a:pt x="10" y="87"/>
                  </a:lnTo>
                  <a:lnTo>
                    <a:pt x="15" y="121"/>
                  </a:lnTo>
                  <a:lnTo>
                    <a:pt x="10" y="87"/>
                  </a:lnTo>
                  <a:lnTo>
                    <a:pt x="3" y="62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09"/>
            <p:cNvSpPr>
              <a:spLocks/>
            </p:cNvSpPr>
            <p:nvPr/>
          </p:nvSpPr>
          <p:spPr bwMode="auto">
            <a:xfrm rot="696599">
              <a:off x="2691" y="1390"/>
              <a:ext cx="3" cy="39"/>
            </a:xfrm>
            <a:custGeom>
              <a:avLst/>
              <a:gdLst>
                <a:gd name="T0" fmla="*/ 0 w 10"/>
                <a:gd name="T1" fmla="*/ 0 h 118"/>
                <a:gd name="T2" fmla="*/ 1 w 10"/>
                <a:gd name="T3" fmla="*/ 3 h 118"/>
                <a:gd name="T4" fmla="*/ 1 w 10"/>
                <a:gd name="T5" fmla="*/ 6 h 118"/>
                <a:gd name="T6" fmla="*/ 1 w 10"/>
                <a:gd name="T7" fmla="*/ 10 h 118"/>
                <a:gd name="T8" fmla="*/ 1 w 10"/>
                <a:gd name="T9" fmla="*/ 13 h 118"/>
                <a:gd name="T10" fmla="*/ 1 w 10"/>
                <a:gd name="T11" fmla="*/ 10 h 118"/>
                <a:gd name="T12" fmla="*/ 0 w 10"/>
                <a:gd name="T13" fmla="*/ 6 h 118"/>
                <a:gd name="T14" fmla="*/ 0 w 10"/>
                <a:gd name="T15" fmla="*/ 3 h 118"/>
                <a:gd name="T16" fmla="*/ 0 w 10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18">
                  <a:moveTo>
                    <a:pt x="0" y="0"/>
                  </a:moveTo>
                  <a:lnTo>
                    <a:pt x="10" y="24"/>
                  </a:lnTo>
                  <a:lnTo>
                    <a:pt x="10" y="54"/>
                  </a:lnTo>
                  <a:lnTo>
                    <a:pt x="7" y="88"/>
                  </a:lnTo>
                  <a:lnTo>
                    <a:pt x="7" y="118"/>
                  </a:lnTo>
                  <a:lnTo>
                    <a:pt x="7" y="88"/>
                  </a:lnTo>
                  <a:lnTo>
                    <a:pt x="3" y="58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10"/>
            <p:cNvSpPr>
              <a:spLocks/>
            </p:cNvSpPr>
            <p:nvPr/>
          </p:nvSpPr>
          <p:spPr bwMode="auto">
            <a:xfrm rot="696599">
              <a:off x="2249" y="1538"/>
              <a:ext cx="4" cy="50"/>
            </a:xfrm>
            <a:custGeom>
              <a:avLst/>
              <a:gdLst>
                <a:gd name="T0" fmla="*/ 1 w 12"/>
                <a:gd name="T1" fmla="*/ 0 h 151"/>
                <a:gd name="T2" fmla="*/ 1 w 12"/>
                <a:gd name="T3" fmla="*/ 17 h 151"/>
                <a:gd name="T4" fmla="*/ 0 w 12"/>
                <a:gd name="T5" fmla="*/ 2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12" y="151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11"/>
            <p:cNvSpPr>
              <a:spLocks/>
            </p:cNvSpPr>
            <p:nvPr/>
          </p:nvSpPr>
          <p:spPr bwMode="auto">
            <a:xfrm rot="696599">
              <a:off x="2443" y="1471"/>
              <a:ext cx="3" cy="51"/>
            </a:xfrm>
            <a:custGeom>
              <a:avLst/>
              <a:gdLst>
                <a:gd name="T0" fmla="*/ 1 w 7"/>
                <a:gd name="T1" fmla="*/ 0 h 151"/>
                <a:gd name="T2" fmla="*/ 1 w 7"/>
                <a:gd name="T3" fmla="*/ 17 h 151"/>
                <a:gd name="T4" fmla="*/ 0 w 7"/>
                <a:gd name="T5" fmla="*/ 2 h 151"/>
                <a:gd name="T6" fmla="*/ 1 w 7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51">
                  <a:moveTo>
                    <a:pt x="7" y="0"/>
                  </a:moveTo>
                  <a:lnTo>
                    <a:pt x="7" y="151"/>
                  </a:lnTo>
                  <a:lnTo>
                    <a:pt x="0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12"/>
            <p:cNvSpPr>
              <a:spLocks/>
            </p:cNvSpPr>
            <p:nvPr/>
          </p:nvSpPr>
          <p:spPr bwMode="auto">
            <a:xfrm rot="696599">
              <a:off x="2708" y="1376"/>
              <a:ext cx="4" cy="51"/>
            </a:xfrm>
            <a:custGeom>
              <a:avLst/>
              <a:gdLst>
                <a:gd name="T0" fmla="*/ 1 w 12"/>
                <a:gd name="T1" fmla="*/ 0 h 151"/>
                <a:gd name="T2" fmla="*/ 0 w 12"/>
                <a:gd name="T3" fmla="*/ 17 h 151"/>
                <a:gd name="T4" fmla="*/ 0 w 12"/>
                <a:gd name="T5" fmla="*/ 3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4" y="151"/>
                  </a:lnTo>
                  <a:lnTo>
                    <a:pt x="0" y="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113"/>
            <p:cNvSpPr>
              <a:spLocks/>
            </p:cNvSpPr>
            <p:nvPr/>
          </p:nvSpPr>
          <p:spPr bwMode="auto">
            <a:xfrm rot="696599">
              <a:off x="2270" y="1535"/>
              <a:ext cx="3" cy="43"/>
            </a:xfrm>
            <a:custGeom>
              <a:avLst/>
              <a:gdLst>
                <a:gd name="T0" fmla="*/ 1 w 7"/>
                <a:gd name="T1" fmla="*/ 0 h 131"/>
                <a:gd name="T2" fmla="*/ 0 w 7"/>
                <a:gd name="T3" fmla="*/ 14 h 131"/>
                <a:gd name="T4" fmla="*/ 0 w 7"/>
                <a:gd name="T5" fmla="*/ 0 h 131"/>
                <a:gd name="T6" fmla="*/ 1 w 7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31">
                  <a:moveTo>
                    <a:pt x="7" y="0"/>
                  </a:moveTo>
                  <a:lnTo>
                    <a:pt x="0" y="13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114"/>
            <p:cNvSpPr>
              <a:spLocks/>
            </p:cNvSpPr>
            <p:nvPr/>
          </p:nvSpPr>
          <p:spPr bwMode="auto">
            <a:xfrm rot="696599">
              <a:off x="2463" y="1467"/>
              <a:ext cx="4" cy="45"/>
            </a:xfrm>
            <a:custGeom>
              <a:avLst/>
              <a:gdLst>
                <a:gd name="T0" fmla="*/ 2 w 10"/>
                <a:gd name="T1" fmla="*/ 0 h 133"/>
                <a:gd name="T2" fmla="*/ 0 w 10"/>
                <a:gd name="T3" fmla="*/ 15 h 133"/>
                <a:gd name="T4" fmla="*/ 0 w 10"/>
                <a:gd name="T5" fmla="*/ 1 h 133"/>
                <a:gd name="T6" fmla="*/ 2 w 1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3">
                  <a:moveTo>
                    <a:pt x="10" y="0"/>
                  </a:moveTo>
                  <a:lnTo>
                    <a:pt x="3" y="13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115"/>
            <p:cNvSpPr>
              <a:spLocks/>
            </p:cNvSpPr>
            <p:nvPr/>
          </p:nvSpPr>
          <p:spPr bwMode="auto">
            <a:xfrm rot="696599">
              <a:off x="2727" y="1372"/>
              <a:ext cx="1" cy="45"/>
            </a:xfrm>
            <a:custGeom>
              <a:avLst/>
              <a:gdLst>
                <a:gd name="T0" fmla="*/ 0 w 3"/>
                <a:gd name="T1" fmla="*/ 0 h 136"/>
                <a:gd name="T2" fmla="*/ 0 w 3"/>
                <a:gd name="T3" fmla="*/ 15 h 136"/>
                <a:gd name="T4" fmla="*/ 0 w 3"/>
                <a:gd name="T5" fmla="*/ 1 h 136"/>
                <a:gd name="T6" fmla="*/ 0 w 3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36">
                  <a:moveTo>
                    <a:pt x="3" y="0"/>
                  </a:moveTo>
                  <a:lnTo>
                    <a:pt x="0" y="136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116"/>
            <p:cNvSpPr>
              <a:spLocks/>
            </p:cNvSpPr>
            <p:nvPr/>
          </p:nvSpPr>
          <p:spPr bwMode="auto">
            <a:xfrm rot="696599">
              <a:off x="2291" y="1526"/>
              <a:ext cx="5" cy="41"/>
            </a:xfrm>
            <a:custGeom>
              <a:avLst/>
              <a:gdLst>
                <a:gd name="T0" fmla="*/ 1 w 15"/>
                <a:gd name="T1" fmla="*/ 0 h 125"/>
                <a:gd name="T2" fmla="*/ 2 w 15"/>
                <a:gd name="T3" fmla="*/ 13 h 125"/>
                <a:gd name="T4" fmla="*/ 0 w 15"/>
                <a:gd name="T5" fmla="*/ 2 h 125"/>
                <a:gd name="T6" fmla="*/ 1 w 15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25">
                  <a:moveTo>
                    <a:pt x="7" y="0"/>
                  </a:moveTo>
                  <a:lnTo>
                    <a:pt x="15" y="1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117"/>
            <p:cNvSpPr>
              <a:spLocks/>
            </p:cNvSpPr>
            <p:nvPr/>
          </p:nvSpPr>
          <p:spPr bwMode="auto">
            <a:xfrm rot="696599">
              <a:off x="2487" y="1462"/>
              <a:ext cx="1" cy="40"/>
            </a:xfrm>
            <a:custGeom>
              <a:avLst/>
              <a:gdLst>
                <a:gd name="T0" fmla="*/ 0 w 3"/>
                <a:gd name="T1" fmla="*/ 0 h 118"/>
                <a:gd name="T2" fmla="*/ 0 w 3"/>
                <a:gd name="T3" fmla="*/ 14 h 118"/>
                <a:gd name="T4" fmla="*/ 0 w 3"/>
                <a:gd name="T5" fmla="*/ 1 h 118"/>
                <a:gd name="T6" fmla="*/ 0 w 3"/>
                <a:gd name="T7" fmla="*/ 0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18">
                  <a:moveTo>
                    <a:pt x="3" y="0"/>
                  </a:moveTo>
                  <a:lnTo>
                    <a:pt x="3" y="118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118"/>
            <p:cNvSpPr>
              <a:spLocks/>
            </p:cNvSpPr>
            <p:nvPr/>
          </p:nvSpPr>
          <p:spPr bwMode="auto">
            <a:xfrm rot="696599">
              <a:off x="2749" y="1365"/>
              <a:ext cx="4" cy="41"/>
            </a:xfrm>
            <a:custGeom>
              <a:avLst/>
              <a:gdLst>
                <a:gd name="T0" fmla="*/ 1 w 12"/>
                <a:gd name="T1" fmla="*/ 0 h 121"/>
                <a:gd name="T2" fmla="*/ 1 w 12"/>
                <a:gd name="T3" fmla="*/ 14 h 121"/>
                <a:gd name="T4" fmla="*/ 0 w 12"/>
                <a:gd name="T5" fmla="*/ 2 h 121"/>
                <a:gd name="T6" fmla="*/ 1 w 12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1">
                  <a:moveTo>
                    <a:pt x="5" y="0"/>
                  </a:moveTo>
                  <a:lnTo>
                    <a:pt x="12" y="121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119"/>
            <p:cNvSpPr>
              <a:spLocks/>
            </p:cNvSpPr>
            <p:nvPr/>
          </p:nvSpPr>
          <p:spPr bwMode="auto">
            <a:xfrm rot="696599">
              <a:off x="2318" y="1516"/>
              <a:ext cx="7" cy="33"/>
            </a:xfrm>
            <a:custGeom>
              <a:avLst/>
              <a:gdLst>
                <a:gd name="T0" fmla="*/ 1 w 20"/>
                <a:gd name="T1" fmla="*/ 0 h 99"/>
                <a:gd name="T2" fmla="*/ 2 w 20"/>
                <a:gd name="T3" fmla="*/ 11 h 99"/>
                <a:gd name="T4" fmla="*/ 0 w 20"/>
                <a:gd name="T5" fmla="*/ 4 h 99"/>
                <a:gd name="T6" fmla="*/ 1 w 20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99">
                  <a:moveTo>
                    <a:pt x="12" y="0"/>
                  </a:moveTo>
                  <a:lnTo>
                    <a:pt x="20" y="99"/>
                  </a:lnTo>
                  <a:lnTo>
                    <a:pt x="0" y="3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20"/>
            <p:cNvSpPr>
              <a:spLocks/>
            </p:cNvSpPr>
            <p:nvPr/>
          </p:nvSpPr>
          <p:spPr bwMode="auto">
            <a:xfrm rot="696599">
              <a:off x="2582" y="1420"/>
              <a:ext cx="4" cy="32"/>
            </a:xfrm>
            <a:custGeom>
              <a:avLst/>
              <a:gdLst>
                <a:gd name="T0" fmla="*/ 1 w 12"/>
                <a:gd name="T1" fmla="*/ 0 h 98"/>
                <a:gd name="T2" fmla="*/ 1 w 12"/>
                <a:gd name="T3" fmla="*/ 10 h 98"/>
                <a:gd name="T4" fmla="*/ 0 w 12"/>
                <a:gd name="T5" fmla="*/ 3 h 98"/>
                <a:gd name="T6" fmla="*/ 1 w 12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8">
                  <a:moveTo>
                    <a:pt x="8" y="0"/>
                  </a:moveTo>
                  <a:lnTo>
                    <a:pt x="12" y="98"/>
                  </a:lnTo>
                  <a:lnTo>
                    <a:pt x="0" y="3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121"/>
            <p:cNvSpPr>
              <a:spLocks/>
            </p:cNvSpPr>
            <p:nvPr/>
          </p:nvSpPr>
          <p:spPr bwMode="auto">
            <a:xfrm rot="696599">
              <a:off x="2511" y="1449"/>
              <a:ext cx="8" cy="33"/>
            </a:xfrm>
            <a:custGeom>
              <a:avLst/>
              <a:gdLst>
                <a:gd name="T0" fmla="*/ 2 w 24"/>
                <a:gd name="T1" fmla="*/ 0 h 99"/>
                <a:gd name="T2" fmla="*/ 3 w 24"/>
                <a:gd name="T3" fmla="*/ 11 h 99"/>
                <a:gd name="T4" fmla="*/ 0 w 24"/>
                <a:gd name="T5" fmla="*/ 4 h 99"/>
                <a:gd name="T6" fmla="*/ 2 w 24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99">
                  <a:moveTo>
                    <a:pt x="16" y="0"/>
                  </a:moveTo>
                  <a:lnTo>
                    <a:pt x="24" y="99"/>
                  </a:lnTo>
                  <a:lnTo>
                    <a:pt x="0" y="3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122"/>
            <p:cNvSpPr>
              <a:spLocks/>
            </p:cNvSpPr>
            <p:nvPr/>
          </p:nvSpPr>
          <p:spPr bwMode="auto">
            <a:xfrm rot="696599">
              <a:off x="2342" y="1514"/>
              <a:ext cx="4" cy="26"/>
            </a:xfrm>
            <a:custGeom>
              <a:avLst/>
              <a:gdLst>
                <a:gd name="T0" fmla="*/ 0 w 12"/>
                <a:gd name="T1" fmla="*/ 1 h 77"/>
                <a:gd name="T2" fmla="*/ 1 w 12"/>
                <a:gd name="T3" fmla="*/ 0 h 77"/>
                <a:gd name="T4" fmla="*/ 1 w 12"/>
                <a:gd name="T5" fmla="*/ 9 h 77"/>
                <a:gd name="T6" fmla="*/ 0 w 12"/>
                <a:gd name="T7" fmla="*/ 8 h 77"/>
                <a:gd name="T8" fmla="*/ 0 w 12"/>
                <a:gd name="T9" fmla="*/ 6 h 77"/>
                <a:gd name="T10" fmla="*/ 0 w 12"/>
                <a:gd name="T11" fmla="*/ 3 h 77"/>
                <a:gd name="T12" fmla="*/ 0 w 12"/>
                <a:gd name="T13" fmla="*/ 1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77">
                  <a:moveTo>
                    <a:pt x="0" y="8"/>
                  </a:moveTo>
                  <a:lnTo>
                    <a:pt x="7" y="0"/>
                  </a:lnTo>
                  <a:lnTo>
                    <a:pt x="12" y="77"/>
                  </a:lnTo>
                  <a:lnTo>
                    <a:pt x="0" y="69"/>
                  </a:lnTo>
                  <a:lnTo>
                    <a:pt x="0" y="50"/>
                  </a:lnTo>
                  <a:lnTo>
                    <a:pt x="4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123"/>
            <p:cNvSpPr>
              <a:spLocks/>
            </p:cNvSpPr>
            <p:nvPr/>
          </p:nvSpPr>
          <p:spPr bwMode="auto">
            <a:xfrm rot="696599">
              <a:off x="2602" y="1419"/>
              <a:ext cx="5" cy="25"/>
            </a:xfrm>
            <a:custGeom>
              <a:avLst/>
              <a:gdLst>
                <a:gd name="T0" fmla="*/ 0 w 15"/>
                <a:gd name="T1" fmla="*/ 0 h 76"/>
                <a:gd name="T2" fmla="*/ 2 w 15"/>
                <a:gd name="T3" fmla="*/ 0 h 76"/>
                <a:gd name="T4" fmla="*/ 2 w 15"/>
                <a:gd name="T5" fmla="*/ 8 h 76"/>
                <a:gd name="T6" fmla="*/ 1 w 15"/>
                <a:gd name="T7" fmla="*/ 7 h 76"/>
                <a:gd name="T8" fmla="*/ 1 w 15"/>
                <a:gd name="T9" fmla="*/ 5 h 76"/>
                <a:gd name="T10" fmla="*/ 1 w 15"/>
                <a:gd name="T11" fmla="*/ 2 h 76"/>
                <a:gd name="T12" fmla="*/ 0 w 15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76">
                  <a:moveTo>
                    <a:pt x="0" y="3"/>
                  </a:moveTo>
                  <a:lnTo>
                    <a:pt x="15" y="0"/>
                  </a:lnTo>
                  <a:lnTo>
                    <a:pt x="15" y="76"/>
                  </a:lnTo>
                  <a:lnTo>
                    <a:pt x="5" y="64"/>
                  </a:lnTo>
                  <a:lnTo>
                    <a:pt x="5" y="45"/>
                  </a:lnTo>
                  <a:lnTo>
                    <a:pt x="5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124"/>
            <p:cNvSpPr>
              <a:spLocks/>
            </p:cNvSpPr>
            <p:nvPr/>
          </p:nvSpPr>
          <p:spPr bwMode="auto">
            <a:xfrm rot="696599">
              <a:off x="2534" y="1448"/>
              <a:ext cx="5" cy="27"/>
            </a:xfrm>
            <a:custGeom>
              <a:avLst/>
              <a:gdLst>
                <a:gd name="T0" fmla="*/ 0 w 15"/>
                <a:gd name="T1" fmla="*/ 1 h 81"/>
                <a:gd name="T2" fmla="*/ 2 w 15"/>
                <a:gd name="T3" fmla="*/ 0 h 81"/>
                <a:gd name="T4" fmla="*/ 2 w 15"/>
                <a:gd name="T5" fmla="*/ 9 h 81"/>
                <a:gd name="T6" fmla="*/ 0 w 15"/>
                <a:gd name="T7" fmla="*/ 7 h 81"/>
                <a:gd name="T8" fmla="*/ 0 w 15"/>
                <a:gd name="T9" fmla="*/ 5 h 81"/>
                <a:gd name="T10" fmla="*/ 0 w 15"/>
                <a:gd name="T11" fmla="*/ 3 h 81"/>
                <a:gd name="T12" fmla="*/ 0 w 15"/>
                <a:gd name="T13" fmla="*/ 1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1">
                  <a:moveTo>
                    <a:pt x="0" y="12"/>
                  </a:moveTo>
                  <a:lnTo>
                    <a:pt x="15" y="0"/>
                  </a:lnTo>
                  <a:lnTo>
                    <a:pt x="15" y="81"/>
                  </a:lnTo>
                  <a:lnTo>
                    <a:pt x="3" y="65"/>
                  </a:lnTo>
                  <a:lnTo>
                    <a:pt x="3" y="47"/>
                  </a:lnTo>
                  <a:lnTo>
                    <a:pt x="3" y="2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125"/>
            <p:cNvSpPr>
              <a:spLocks/>
            </p:cNvSpPr>
            <p:nvPr/>
          </p:nvSpPr>
          <p:spPr bwMode="auto">
            <a:xfrm rot="696599">
              <a:off x="2365" y="1503"/>
              <a:ext cx="6" cy="29"/>
            </a:xfrm>
            <a:custGeom>
              <a:avLst/>
              <a:gdLst>
                <a:gd name="T0" fmla="*/ 1 w 19"/>
                <a:gd name="T1" fmla="*/ 0 h 88"/>
                <a:gd name="T2" fmla="*/ 2 w 19"/>
                <a:gd name="T3" fmla="*/ 10 h 88"/>
                <a:gd name="T4" fmla="*/ 0 w 19"/>
                <a:gd name="T5" fmla="*/ 8 h 88"/>
                <a:gd name="T6" fmla="*/ 0 w 19"/>
                <a:gd name="T7" fmla="*/ 6 h 88"/>
                <a:gd name="T8" fmla="*/ 0 w 19"/>
                <a:gd name="T9" fmla="*/ 3 h 88"/>
                <a:gd name="T10" fmla="*/ 1 w 1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88">
                  <a:moveTo>
                    <a:pt x="12" y="0"/>
                  </a:moveTo>
                  <a:lnTo>
                    <a:pt x="19" y="88"/>
                  </a:lnTo>
                  <a:lnTo>
                    <a:pt x="4" y="73"/>
                  </a:lnTo>
                  <a:lnTo>
                    <a:pt x="0" y="51"/>
                  </a:lnTo>
                  <a:lnTo>
                    <a:pt x="4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126"/>
            <p:cNvSpPr>
              <a:spLocks/>
            </p:cNvSpPr>
            <p:nvPr/>
          </p:nvSpPr>
          <p:spPr bwMode="auto">
            <a:xfrm rot="696599">
              <a:off x="2629" y="1408"/>
              <a:ext cx="7" cy="32"/>
            </a:xfrm>
            <a:custGeom>
              <a:avLst/>
              <a:gdLst>
                <a:gd name="T0" fmla="*/ 1 w 19"/>
                <a:gd name="T1" fmla="*/ 0 h 95"/>
                <a:gd name="T2" fmla="*/ 3 w 19"/>
                <a:gd name="T3" fmla="*/ 11 h 95"/>
                <a:gd name="T4" fmla="*/ 0 w 19"/>
                <a:gd name="T5" fmla="*/ 9 h 95"/>
                <a:gd name="T6" fmla="*/ 0 w 19"/>
                <a:gd name="T7" fmla="*/ 6 h 95"/>
                <a:gd name="T8" fmla="*/ 0 w 19"/>
                <a:gd name="T9" fmla="*/ 3 h 95"/>
                <a:gd name="T10" fmla="*/ 1 w 19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5">
                  <a:moveTo>
                    <a:pt x="12" y="0"/>
                  </a:moveTo>
                  <a:lnTo>
                    <a:pt x="19" y="95"/>
                  </a:lnTo>
                  <a:lnTo>
                    <a:pt x="4" y="77"/>
                  </a:lnTo>
                  <a:lnTo>
                    <a:pt x="0" y="50"/>
                  </a:lnTo>
                  <a:lnTo>
                    <a:pt x="4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27"/>
            <p:cNvSpPr>
              <a:spLocks/>
            </p:cNvSpPr>
            <p:nvPr/>
          </p:nvSpPr>
          <p:spPr bwMode="auto">
            <a:xfrm rot="696599">
              <a:off x="2559" y="1437"/>
              <a:ext cx="4" cy="32"/>
            </a:xfrm>
            <a:custGeom>
              <a:avLst/>
              <a:gdLst>
                <a:gd name="T0" fmla="*/ 1 w 11"/>
                <a:gd name="T1" fmla="*/ 0 h 96"/>
                <a:gd name="T2" fmla="*/ 1 w 11"/>
                <a:gd name="T3" fmla="*/ 11 h 96"/>
                <a:gd name="T4" fmla="*/ 0 w 11"/>
                <a:gd name="T5" fmla="*/ 8 h 96"/>
                <a:gd name="T6" fmla="*/ 0 w 11"/>
                <a:gd name="T7" fmla="*/ 6 h 96"/>
                <a:gd name="T8" fmla="*/ 0 w 11"/>
                <a:gd name="T9" fmla="*/ 3 h 96"/>
                <a:gd name="T10" fmla="*/ 1 w 11"/>
                <a:gd name="T11" fmla="*/ 0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96">
                  <a:moveTo>
                    <a:pt x="11" y="0"/>
                  </a:moveTo>
                  <a:lnTo>
                    <a:pt x="11" y="96"/>
                  </a:lnTo>
                  <a:lnTo>
                    <a:pt x="0" y="76"/>
                  </a:lnTo>
                  <a:lnTo>
                    <a:pt x="0" y="54"/>
                  </a:lnTo>
                  <a:lnTo>
                    <a:pt x="3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28"/>
            <p:cNvSpPr>
              <a:spLocks/>
            </p:cNvSpPr>
            <p:nvPr/>
          </p:nvSpPr>
          <p:spPr bwMode="auto">
            <a:xfrm rot="696599">
              <a:off x="2479" y="1194"/>
              <a:ext cx="699" cy="458"/>
            </a:xfrm>
            <a:custGeom>
              <a:avLst/>
              <a:gdLst>
                <a:gd name="T0" fmla="*/ 0 w 2099"/>
                <a:gd name="T1" fmla="*/ 153 h 1375"/>
                <a:gd name="T2" fmla="*/ 10 w 2099"/>
                <a:gd name="T3" fmla="*/ 149 h 1375"/>
                <a:gd name="T4" fmla="*/ 19 w 2099"/>
                <a:gd name="T5" fmla="*/ 145 h 1375"/>
                <a:gd name="T6" fmla="*/ 29 w 2099"/>
                <a:gd name="T7" fmla="*/ 141 h 1375"/>
                <a:gd name="T8" fmla="*/ 38 w 2099"/>
                <a:gd name="T9" fmla="*/ 137 h 1375"/>
                <a:gd name="T10" fmla="*/ 47 w 2099"/>
                <a:gd name="T11" fmla="*/ 132 h 1375"/>
                <a:gd name="T12" fmla="*/ 56 w 2099"/>
                <a:gd name="T13" fmla="*/ 128 h 1375"/>
                <a:gd name="T14" fmla="*/ 65 w 2099"/>
                <a:gd name="T15" fmla="*/ 124 h 1375"/>
                <a:gd name="T16" fmla="*/ 73 w 2099"/>
                <a:gd name="T17" fmla="*/ 120 h 1375"/>
                <a:gd name="T18" fmla="*/ 81 w 2099"/>
                <a:gd name="T19" fmla="*/ 116 h 1375"/>
                <a:gd name="T20" fmla="*/ 89 w 2099"/>
                <a:gd name="T21" fmla="*/ 111 h 1375"/>
                <a:gd name="T22" fmla="*/ 97 w 2099"/>
                <a:gd name="T23" fmla="*/ 107 h 1375"/>
                <a:gd name="T24" fmla="*/ 104 w 2099"/>
                <a:gd name="T25" fmla="*/ 103 h 1375"/>
                <a:gd name="T26" fmla="*/ 111 w 2099"/>
                <a:gd name="T27" fmla="*/ 99 h 1375"/>
                <a:gd name="T28" fmla="*/ 118 w 2099"/>
                <a:gd name="T29" fmla="*/ 95 h 1375"/>
                <a:gd name="T30" fmla="*/ 125 w 2099"/>
                <a:gd name="T31" fmla="*/ 92 h 1375"/>
                <a:gd name="T32" fmla="*/ 131 w 2099"/>
                <a:gd name="T33" fmla="*/ 88 h 1375"/>
                <a:gd name="T34" fmla="*/ 140 w 2099"/>
                <a:gd name="T35" fmla="*/ 83 h 1375"/>
                <a:gd name="T36" fmla="*/ 148 w 2099"/>
                <a:gd name="T37" fmla="*/ 78 h 1375"/>
                <a:gd name="T38" fmla="*/ 156 w 2099"/>
                <a:gd name="T39" fmla="*/ 74 h 1375"/>
                <a:gd name="T40" fmla="*/ 162 w 2099"/>
                <a:gd name="T41" fmla="*/ 70 h 1375"/>
                <a:gd name="T42" fmla="*/ 168 w 2099"/>
                <a:gd name="T43" fmla="*/ 66 h 1375"/>
                <a:gd name="T44" fmla="*/ 173 w 2099"/>
                <a:gd name="T45" fmla="*/ 63 h 1375"/>
                <a:gd name="T46" fmla="*/ 177 w 2099"/>
                <a:gd name="T47" fmla="*/ 60 h 1375"/>
                <a:gd name="T48" fmla="*/ 181 w 2099"/>
                <a:gd name="T49" fmla="*/ 58 h 1375"/>
                <a:gd name="T50" fmla="*/ 189 w 2099"/>
                <a:gd name="T51" fmla="*/ 52 h 1375"/>
                <a:gd name="T52" fmla="*/ 198 w 2099"/>
                <a:gd name="T53" fmla="*/ 45 h 1375"/>
                <a:gd name="T54" fmla="*/ 208 w 2099"/>
                <a:gd name="T55" fmla="*/ 37 h 1375"/>
                <a:gd name="T56" fmla="*/ 216 w 2099"/>
                <a:gd name="T57" fmla="*/ 30 h 1375"/>
                <a:gd name="T58" fmla="*/ 224 w 2099"/>
                <a:gd name="T59" fmla="*/ 23 h 1375"/>
                <a:gd name="T60" fmla="*/ 230 w 2099"/>
                <a:gd name="T61" fmla="*/ 18 h 1375"/>
                <a:gd name="T62" fmla="*/ 233 w 2099"/>
                <a:gd name="T63" fmla="*/ 14 h 1375"/>
                <a:gd name="T64" fmla="*/ 232 w 2099"/>
                <a:gd name="T65" fmla="*/ 14 h 1375"/>
                <a:gd name="T66" fmla="*/ 214 w 2099"/>
                <a:gd name="T67" fmla="*/ 19 h 1375"/>
                <a:gd name="T68" fmla="*/ 215 w 2099"/>
                <a:gd name="T69" fmla="*/ 9 h 1375"/>
                <a:gd name="T70" fmla="*/ 214 w 2099"/>
                <a:gd name="T71" fmla="*/ 3 h 1375"/>
                <a:gd name="T72" fmla="*/ 214 w 2099"/>
                <a:gd name="T73" fmla="*/ 0 h 1375"/>
                <a:gd name="T74" fmla="*/ 213 w 2099"/>
                <a:gd name="T75" fmla="*/ 0 h 1375"/>
                <a:gd name="T76" fmla="*/ 212 w 2099"/>
                <a:gd name="T77" fmla="*/ 3 h 1375"/>
                <a:gd name="T78" fmla="*/ 210 w 2099"/>
                <a:gd name="T79" fmla="*/ 5 h 1375"/>
                <a:gd name="T80" fmla="*/ 208 w 2099"/>
                <a:gd name="T81" fmla="*/ 9 h 1375"/>
                <a:gd name="T82" fmla="*/ 205 w 2099"/>
                <a:gd name="T83" fmla="*/ 12 h 1375"/>
                <a:gd name="T84" fmla="*/ 203 w 2099"/>
                <a:gd name="T85" fmla="*/ 16 h 1375"/>
                <a:gd name="T86" fmla="*/ 200 w 2099"/>
                <a:gd name="T87" fmla="*/ 20 h 1375"/>
                <a:gd name="T88" fmla="*/ 198 w 2099"/>
                <a:gd name="T89" fmla="*/ 23 h 1375"/>
                <a:gd name="T90" fmla="*/ 195 w 2099"/>
                <a:gd name="T91" fmla="*/ 26 h 1375"/>
                <a:gd name="T92" fmla="*/ 188 w 2099"/>
                <a:gd name="T93" fmla="*/ 34 h 1375"/>
                <a:gd name="T94" fmla="*/ 180 w 2099"/>
                <a:gd name="T95" fmla="*/ 43 h 1375"/>
                <a:gd name="T96" fmla="*/ 171 w 2099"/>
                <a:gd name="T97" fmla="*/ 51 h 1375"/>
                <a:gd name="T98" fmla="*/ 159 w 2099"/>
                <a:gd name="T99" fmla="*/ 60 h 1375"/>
                <a:gd name="T100" fmla="*/ 147 w 2099"/>
                <a:gd name="T101" fmla="*/ 68 h 1375"/>
                <a:gd name="T102" fmla="*/ 135 w 2099"/>
                <a:gd name="T103" fmla="*/ 77 h 1375"/>
                <a:gd name="T104" fmla="*/ 121 w 2099"/>
                <a:gd name="T105" fmla="*/ 85 h 1375"/>
                <a:gd name="T106" fmla="*/ 107 w 2099"/>
                <a:gd name="T107" fmla="*/ 94 h 1375"/>
                <a:gd name="T108" fmla="*/ 93 w 2099"/>
                <a:gd name="T109" fmla="*/ 102 h 1375"/>
                <a:gd name="T110" fmla="*/ 79 w 2099"/>
                <a:gd name="T111" fmla="*/ 110 h 1375"/>
                <a:gd name="T112" fmla="*/ 64 w 2099"/>
                <a:gd name="T113" fmla="*/ 118 h 1375"/>
                <a:gd name="T114" fmla="*/ 50 w 2099"/>
                <a:gd name="T115" fmla="*/ 125 h 1375"/>
                <a:gd name="T116" fmla="*/ 37 w 2099"/>
                <a:gd name="T117" fmla="*/ 133 h 1375"/>
                <a:gd name="T118" fmla="*/ 24 w 2099"/>
                <a:gd name="T119" fmla="*/ 140 h 1375"/>
                <a:gd name="T120" fmla="*/ 11 w 2099"/>
                <a:gd name="T121" fmla="*/ 146 h 1375"/>
                <a:gd name="T122" fmla="*/ 0 w 2099"/>
                <a:gd name="T123" fmla="*/ 153 h 1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99" h="1375">
                  <a:moveTo>
                    <a:pt x="0" y="1375"/>
                  </a:moveTo>
                  <a:lnTo>
                    <a:pt x="88" y="1341"/>
                  </a:lnTo>
                  <a:lnTo>
                    <a:pt x="175" y="1303"/>
                  </a:lnTo>
                  <a:lnTo>
                    <a:pt x="259" y="1269"/>
                  </a:lnTo>
                  <a:lnTo>
                    <a:pt x="343" y="1231"/>
                  </a:lnTo>
                  <a:lnTo>
                    <a:pt x="426" y="1193"/>
                  </a:lnTo>
                  <a:lnTo>
                    <a:pt x="506" y="1155"/>
                  </a:lnTo>
                  <a:lnTo>
                    <a:pt x="582" y="1118"/>
                  </a:lnTo>
                  <a:lnTo>
                    <a:pt x="658" y="1079"/>
                  </a:lnTo>
                  <a:lnTo>
                    <a:pt x="730" y="1042"/>
                  </a:lnTo>
                  <a:lnTo>
                    <a:pt x="802" y="1003"/>
                  </a:lnTo>
                  <a:lnTo>
                    <a:pt x="871" y="965"/>
                  </a:lnTo>
                  <a:lnTo>
                    <a:pt x="939" y="931"/>
                  </a:lnTo>
                  <a:lnTo>
                    <a:pt x="1004" y="893"/>
                  </a:lnTo>
                  <a:lnTo>
                    <a:pt x="1065" y="859"/>
                  </a:lnTo>
                  <a:lnTo>
                    <a:pt x="1125" y="825"/>
                  </a:lnTo>
                  <a:lnTo>
                    <a:pt x="1182" y="790"/>
                  </a:lnTo>
                  <a:lnTo>
                    <a:pt x="1262" y="745"/>
                  </a:lnTo>
                  <a:lnTo>
                    <a:pt x="1334" y="703"/>
                  </a:lnTo>
                  <a:lnTo>
                    <a:pt x="1403" y="662"/>
                  </a:lnTo>
                  <a:lnTo>
                    <a:pt x="1460" y="627"/>
                  </a:lnTo>
                  <a:lnTo>
                    <a:pt x="1512" y="593"/>
                  </a:lnTo>
                  <a:lnTo>
                    <a:pt x="1559" y="563"/>
                  </a:lnTo>
                  <a:lnTo>
                    <a:pt x="1600" y="540"/>
                  </a:lnTo>
                  <a:lnTo>
                    <a:pt x="1630" y="521"/>
                  </a:lnTo>
                  <a:lnTo>
                    <a:pt x="1707" y="467"/>
                  </a:lnTo>
                  <a:lnTo>
                    <a:pt x="1790" y="403"/>
                  </a:lnTo>
                  <a:lnTo>
                    <a:pt x="1874" y="334"/>
                  </a:lnTo>
                  <a:lnTo>
                    <a:pt x="1953" y="270"/>
                  </a:lnTo>
                  <a:lnTo>
                    <a:pt x="2022" y="210"/>
                  </a:lnTo>
                  <a:lnTo>
                    <a:pt x="2072" y="161"/>
                  </a:lnTo>
                  <a:lnTo>
                    <a:pt x="2099" y="129"/>
                  </a:lnTo>
                  <a:lnTo>
                    <a:pt x="2094" y="122"/>
                  </a:lnTo>
                  <a:lnTo>
                    <a:pt x="1927" y="175"/>
                  </a:lnTo>
                  <a:lnTo>
                    <a:pt x="1938" y="84"/>
                  </a:lnTo>
                  <a:lnTo>
                    <a:pt x="1934" y="27"/>
                  </a:lnTo>
                  <a:lnTo>
                    <a:pt x="1927" y="0"/>
                  </a:lnTo>
                  <a:lnTo>
                    <a:pt x="1924" y="3"/>
                  </a:lnTo>
                  <a:lnTo>
                    <a:pt x="1912" y="23"/>
                  </a:lnTo>
                  <a:lnTo>
                    <a:pt x="1897" y="45"/>
                  </a:lnTo>
                  <a:lnTo>
                    <a:pt x="1874" y="77"/>
                  </a:lnTo>
                  <a:lnTo>
                    <a:pt x="1850" y="111"/>
                  </a:lnTo>
                  <a:lnTo>
                    <a:pt x="1828" y="144"/>
                  </a:lnTo>
                  <a:lnTo>
                    <a:pt x="1805" y="178"/>
                  </a:lnTo>
                  <a:lnTo>
                    <a:pt x="1783" y="210"/>
                  </a:lnTo>
                  <a:lnTo>
                    <a:pt x="1764" y="232"/>
                  </a:lnTo>
                  <a:lnTo>
                    <a:pt x="1699" y="309"/>
                  </a:lnTo>
                  <a:lnTo>
                    <a:pt x="1623" y="383"/>
                  </a:lnTo>
                  <a:lnTo>
                    <a:pt x="1536" y="460"/>
                  </a:lnTo>
                  <a:lnTo>
                    <a:pt x="1433" y="536"/>
                  </a:lnTo>
                  <a:lnTo>
                    <a:pt x="1327" y="612"/>
                  </a:lnTo>
                  <a:lnTo>
                    <a:pt x="1213" y="692"/>
                  </a:lnTo>
                  <a:lnTo>
                    <a:pt x="1090" y="768"/>
                  </a:lnTo>
                  <a:lnTo>
                    <a:pt x="966" y="844"/>
                  </a:lnTo>
                  <a:lnTo>
                    <a:pt x="836" y="916"/>
                  </a:lnTo>
                  <a:lnTo>
                    <a:pt x="708" y="988"/>
                  </a:lnTo>
                  <a:lnTo>
                    <a:pt x="579" y="1061"/>
                  </a:lnTo>
                  <a:lnTo>
                    <a:pt x="453" y="1128"/>
                  </a:lnTo>
                  <a:lnTo>
                    <a:pt x="331" y="1197"/>
                  </a:lnTo>
                  <a:lnTo>
                    <a:pt x="214" y="1258"/>
                  </a:lnTo>
                  <a:lnTo>
                    <a:pt x="103" y="1318"/>
                  </a:lnTo>
                  <a:lnTo>
                    <a:pt x="0" y="1375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131"/>
            <p:cNvSpPr>
              <a:spLocks/>
            </p:cNvSpPr>
            <p:nvPr/>
          </p:nvSpPr>
          <p:spPr bwMode="auto">
            <a:xfrm rot="696599">
              <a:off x="2485" y="1096"/>
              <a:ext cx="704" cy="66"/>
            </a:xfrm>
            <a:custGeom>
              <a:avLst/>
              <a:gdLst>
                <a:gd name="T0" fmla="*/ 0 w 2111"/>
                <a:gd name="T1" fmla="*/ 22 h 198"/>
                <a:gd name="T2" fmla="*/ 0 w 2111"/>
                <a:gd name="T3" fmla="*/ 22 h 198"/>
                <a:gd name="T4" fmla="*/ 1 w 2111"/>
                <a:gd name="T5" fmla="*/ 22 h 198"/>
                <a:gd name="T6" fmla="*/ 11 w 2111"/>
                <a:gd name="T7" fmla="*/ 21 h 198"/>
                <a:gd name="T8" fmla="*/ 21 w 2111"/>
                <a:gd name="T9" fmla="*/ 20 h 198"/>
                <a:gd name="T10" fmla="*/ 30 w 2111"/>
                <a:gd name="T11" fmla="*/ 19 h 198"/>
                <a:gd name="T12" fmla="*/ 40 w 2111"/>
                <a:gd name="T13" fmla="*/ 18 h 198"/>
                <a:gd name="T14" fmla="*/ 50 w 2111"/>
                <a:gd name="T15" fmla="*/ 17 h 198"/>
                <a:gd name="T16" fmla="*/ 59 w 2111"/>
                <a:gd name="T17" fmla="*/ 16 h 198"/>
                <a:gd name="T18" fmla="*/ 69 w 2111"/>
                <a:gd name="T19" fmla="*/ 15 h 198"/>
                <a:gd name="T20" fmla="*/ 78 w 2111"/>
                <a:gd name="T21" fmla="*/ 14 h 198"/>
                <a:gd name="T22" fmla="*/ 88 w 2111"/>
                <a:gd name="T23" fmla="*/ 13 h 198"/>
                <a:gd name="T24" fmla="*/ 98 w 2111"/>
                <a:gd name="T25" fmla="*/ 13 h 198"/>
                <a:gd name="T26" fmla="*/ 107 w 2111"/>
                <a:gd name="T27" fmla="*/ 12 h 198"/>
                <a:gd name="T28" fmla="*/ 117 w 2111"/>
                <a:gd name="T29" fmla="*/ 11 h 198"/>
                <a:gd name="T30" fmla="*/ 127 w 2111"/>
                <a:gd name="T31" fmla="*/ 10 h 198"/>
                <a:gd name="T32" fmla="*/ 136 w 2111"/>
                <a:gd name="T33" fmla="*/ 10 h 198"/>
                <a:gd name="T34" fmla="*/ 146 w 2111"/>
                <a:gd name="T35" fmla="*/ 9 h 198"/>
                <a:gd name="T36" fmla="*/ 156 w 2111"/>
                <a:gd name="T37" fmla="*/ 9 h 198"/>
                <a:gd name="T38" fmla="*/ 161 w 2111"/>
                <a:gd name="T39" fmla="*/ 9 h 198"/>
                <a:gd name="T40" fmla="*/ 165 w 2111"/>
                <a:gd name="T41" fmla="*/ 8 h 198"/>
                <a:gd name="T42" fmla="*/ 170 w 2111"/>
                <a:gd name="T43" fmla="*/ 8 h 198"/>
                <a:gd name="T44" fmla="*/ 175 w 2111"/>
                <a:gd name="T45" fmla="*/ 8 h 198"/>
                <a:gd name="T46" fmla="*/ 180 w 2111"/>
                <a:gd name="T47" fmla="*/ 8 h 198"/>
                <a:gd name="T48" fmla="*/ 185 w 2111"/>
                <a:gd name="T49" fmla="*/ 8 h 198"/>
                <a:gd name="T50" fmla="*/ 189 w 2111"/>
                <a:gd name="T51" fmla="*/ 8 h 198"/>
                <a:gd name="T52" fmla="*/ 194 w 2111"/>
                <a:gd name="T53" fmla="*/ 8 h 198"/>
                <a:gd name="T54" fmla="*/ 199 w 2111"/>
                <a:gd name="T55" fmla="*/ 7 h 198"/>
                <a:gd name="T56" fmla="*/ 204 w 2111"/>
                <a:gd name="T57" fmla="*/ 7 h 198"/>
                <a:gd name="T58" fmla="*/ 209 w 2111"/>
                <a:gd name="T59" fmla="*/ 6 h 198"/>
                <a:gd name="T60" fmla="*/ 213 w 2111"/>
                <a:gd name="T61" fmla="*/ 6 h 198"/>
                <a:gd name="T62" fmla="*/ 218 w 2111"/>
                <a:gd name="T63" fmla="*/ 6 h 198"/>
                <a:gd name="T64" fmla="*/ 222 w 2111"/>
                <a:gd name="T65" fmla="*/ 5 h 198"/>
                <a:gd name="T66" fmla="*/ 227 w 2111"/>
                <a:gd name="T67" fmla="*/ 4 h 198"/>
                <a:gd name="T68" fmla="*/ 232 w 2111"/>
                <a:gd name="T69" fmla="*/ 3 h 198"/>
                <a:gd name="T70" fmla="*/ 233 w 2111"/>
                <a:gd name="T71" fmla="*/ 2 h 198"/>
                <a:gd name="T72" fmla="*/ 233 w 2111"/>
                <a:gd name="T73" fmla="*/ 1 h 198"/>
                <a:gd name="T74" fmla="*/ 234 w 2111"/>
                <a:gd name="T75" fmla="*/ 1 h 198"/>
                <a:gd name="T76" fmla="*/ 235 w 2111"/>
                <a:gd name="T77" fmla="*/ 0 h 198"/>
                <a:gd name="T78" fmla="*/ 219 w 2111"/>
                <a:gd name="T79" fmla="*/ 0 h 198"/>
                <a:gd name="T80" fmla="*/ 203 w 2111"/>
                <a:gd name="T81" fmla="*/ 1 h 198"/>
                <a:gd name="T82" fmla="*/ 188 w 2111"/>
                <a:gd name="T83" fmla="*/ 2 h 198"/>
                <a:gd name="T84" fmla="*/ 172 w 2111"/>
                <a:gd name="T85" fmla="*/ 3 h 198"/>
                <a:gd name="T86" fmla="*/ 157 w 2111"/>
                <a:gd name="T87" fmla="*/ 3 h 198"/>
                <a:gd name="T88" fmla="*/ 142 w 2111"/>
                <a:gd name="T89" fmla="*/ 5 h 198"/>
                <a:gd name="T90" fmla="*/ 127 w 2111"/>
                <a:gd name="T91" fmla="*/ 6 h 198"/>
                <a:gd name="T92" fmla="*/ 112 w 2111"/>
                <a:gd name="T93" fmla="*/ 7 h 198"/>
                <a:gd name="T94" fmla="*/ 98 w 2111"/>
                <a:gd name="T95" fmla="*/ 9 h 198"/>
                <a:gd name="T96" fmla="*/ 84 w 2111"/>
                <a:gd name="T97" fmla="*/ 10 h 198"/>
                <a:gd name="T98" fmla="*/ 69 w 2111"/>
                <a:gd name="T99" fmla="*/ 12 h 198"/>
                <a:gd name="T100" fmla="*/ 55 w 2111"/>
                <a:gd name="T101" fmla="*/ 14 h 198"/>
                <a:gd name="T102" fmla="*/ 41 w 2111"/>
                <a:gd name="T103" fmla="*/ 16 h 198"/>
                <a:gd name="T104" fmla="*/ 27 w 2111"/>
                <a:gd name="T105" fmla="*/ 18 h 198"/>
                <a:gd name="T106" fmla="*/ 13 w 2111"/>
                <a:gd name="T107" fmla="*/ 20 h 198"/>
                <a:gd name="T108" fmla="*/ 0 w 2111"/>
                <a:gd name="T109" fmla="*/ 22 h 1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1" h="198">
                  <a:moveTo>
                    <a:pt x="0" y="198"/>
                  </a:moveTo>
                  <a:lnTo>
                    <a:pt x="3" y="198"/>
                  </a:lnTo>
                  <a:lnTo>
                    <a:pt x="7" y="198"/>
                  </a:lnTo>
                  <a:lnTo>
                    <a:pt x="98" y="190"/>
                  </a:lnTo>
                  <a:lnTo>
                    <a:pt x="185" y="183"/>
                  </a:lnTo>
                  <a:lnTo>
                    <a:pt x="273" y="171"/>
                  </a:lnTo>
                  <a:lnTo>
                    <a:pt x="360" y="163"/>
                  </a:lnTo>
                  <a:lnTo>
                    <a:pt x="447" y="156"/>
                  </a:lnTo>
                  <a:lnTo>
                    <a:pt x="535" y="148"/>
                  </a:lnTo>
                  <a:lnTo>
                    <a:pt x="619" y="136"/>
                  </a:lnTo>
                  <a:lnTo>
                    <a:pt x="706" y="129"/>
                  </a:lnTo>
                  <a:lnTo>
                    <a:pt x="794" y="121"/>
                  </a:lnTo>
                  <a:lnTo>
                    <a:pt x="878" y="114"/>
                  </a:lnTo>
                  <a:lnTo>
                    <a:pt x="964" y="107"/>
                  </a:lnTo>
                  <a:lnTo>
                    <a:pt x="1051" y="99"/>
                  </a:lnTo>
                  <a:lnTo>
                    <a:pt x="1139" y="92"/>
                  </a:lnTo>
                  <a:lnTo>
                    <a:pt x="1226" y="87"/>
                  </a:lnTo>
                  <a:lnTo>
                    <a:pt x="1314" y="80"/>
                  </a:lnTo>
                  <a:lnTo>
                    <a:pt x="1406" y="77"/>
                  </a:lnTo>
                  <a:lnTo>
                    <a:pt x="1447" y="77"/>
                  </a:lnTo>
                  <a:lnTo>
                    <a:pt x="1488" y="72"/>
                  </a:lnTo>
                  <a:lnTo>
                    <a:pt x="1530" y="72"/>
                  </a:lnTo>
                  <a:lnTo>
                    <a:pt x="1572" y="72"/>
                  </a:lnTo>
                  <a:lnTo>
                    <a:pt x="1618" y="72"/>
                  </a:lnTo>
                  <a:lnTo>
                    <a:pt x="1660" y="69"/>
                  </a:lnTo>
                  <a:lnTo>
                    <a:pt x="1702" y="69"/>
                  </a:lnTo>
                  <a:lnTo>
                    <a:pt x="1747" y="69"/>
                  </a:lnTo>
                  <a:lnTo>
                    <a:pt x="1788" y="65"/>
                  </a:lnTo>
                  <a:lnTo>
                    <a:pt x="1835" y="62"/>
                  </a:lnTo>
                  <a:lnTo>
                    <a:pt x="1877" y="57"/>
                  </a:lnTo>
                  <a:lnTo>
                    <a:pt x="1919" y="53"/>
                  </a:lnTo>
                  <a:lnTo>
                    <a:pt x="1959" y="50"/>
                  </a:lnTo>
                  <a:lnTo>
                    <a:pt x="2001" y="42"/>
                  </a:lnTo>
                  <a:lnTo>
                    <a:pt x="2043" y="35"/>
                  </a:lnTo>
                  <a:lnTo>
                    <a:pt x="2085" y="27"/>
                  </a:lnTo>
                  <a:lnTo>
                    <a:pt x="2092" y="20"/>
                  </a:lnTo>
                  <a:lnTo>
                    <a:pt x="2099" y="12"/>
                  </a:lnTo>
                  <a:lnTo>
                    <a:pt x="2104" y="8"/>
                  </a:lnTo>
                  <a:lnTo>
                    <a:pt x="2111" y="0"/>
                  </a:lnTo>
                  <a:lnTo>
                    <a:pt x="1968" y="3"/>
                  </a:lnTo>
                  <a:lnTo>
                    <a:pt x="1827" y="8"/>
                  </a:lnTo>
                  <a:lnTo>
                    <a:pt x="1687" y="15"/>
                  </a:lnTo>
                  <a:lnTo>
                    <a:pt x="1549" y="23"/>
                  </a:lnTo>
                  <a:lnTo>
                    <a:pt x="1413" y="30"/>
                  </a:lnTo>
                  <a:lnTo>
                    <a:pt x="1275" y="42"/>
                  </a:lnTo>
                  <a:lnTo>
                    <a:pt x="1142" y="53"/>
                  </a:lnTo>
                  <a:lnTo>
                    <a:pt x="1009" y="65"/>
                  </a:lnTo>
                  <a:lnTo>
                    <a:pt x="881" y="80"/>
                  </a:lnTo>
                  <a:lnTo>
                    <a:pt x="752" y="92"/>
                  </a:lnTo>
                  <a:lnTo>
                    <a:pt x="622" y="107"/>
                  </a:lnTo>
                  <a:lnTo>
                    <a:pt x="498" y="126"/>
                  </a:lnTo>
                  <a:lnTo>
                    <a:pt x="368" y="141"/>
                  </a:lnTo>
                  <a:lnTo>
                    <a:pt x="246" y="160"/>
                  </a:lnTo>
                  <a:lnTo>
                    <a:pt x="121" y="17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132"/>
            <p:cNvSpPr>
              <a:spLocks/>
            </p:cNvSpPr>
            <p:nvPr/>
          </p:nvSpPr>
          <p:spPr bwMode="auto">
            <a:xfrm rot="696599">
              <a:off x="3179" y="1164"/>
              <a:ext cx="84" cy="126"/>
            </a:xfrm>
            <a:custGeom>
              <a:avLst/>
              <a:gdLst>
                <a:gd name="T0" fmla="*/ 11 w 251"/>
                <a:gd name="T1" fmla="*/ 42 h 380"/>
                <a:gd name="T2" fmla="*/ 6 w 251"/>
                <a:gd name="T3" fmla="*/ 39 h 380"/>
                <a:gd name="T4" fmla="*/ 3 w 251"/>
                <a:gd name="T5" fmla="*/ 37 h 380"/>
                <a:gd name="T6" fmla="*/ 1 w 251"/>
                <a:gd name="T7" fmla="*/ 33 h 380"/>
                <a:gd name="T8" fmla="*/ 0 w 251"/>
                <a:gd name="T9" fmla="*/ 29 h 380"/>
                <a:gd name="T10" fmla="*/ 0 w 251"/>
                <a:gd name="T11" fmla="*/ 24 h 380"/>
                <a:gd name="T12" fmla="*/ 0 w 251"/>
                <a:gd name="T13" fmla="*/ 19 h 380"/>
                <a:gd name="T14" fmla="*/ 2 w 251"/>
                <a:gd name="T15" fmla="*/ 15 h 380"/>
                <a:gd name="T16" fmla="*/ 3 w 251"/>
                <a:gd name="T17" fmla="*/ 11 h 380"/>
                <a:gd name="T18" fmla="*/ 5 w 251"/>
                <a:gd name="T19" fmla="*/ 10 h 380"/>
                <a:gd name="T20" fmla="*/ 7 w 251"/>
                <a:gd name="T21" fmla="*/ 8 h 380"/>
                <a:gd name="T22" fmla="*/ 10 w 251"/>
                <a:gd name="T23" fmla="*/ 5 h 380"/>
                <a:gd name="T24" fmla="*/ 14 w 251"/>
                <a:gd name="T25" fmla="*/ 3 h 380"/>
                <a:gd name="T26" fmla="*/ 18 w 251"/>
                <a:gd name="T27" fmla="*/ 2 h 380"/>
                <a:gd name="T28" fmla="*/ 22 w 251"/>
                <a:gd name="T29" fmla="*/ 0 h 380"/>
                <a:gd name="T30" fmla="*/ 25 w 251"/>
                <a:gd name="T31" fmla="*/ 0 h 380"/>
                <a:gd name="T32" fmla="*/ 28 w 251"/>
                <a:gd name="T33" fmla="*/ 0 h 380"/>
                <a:gd name="T34" fmla="*/ 28 w 251"/>
                <a:gd name="T35" fmla="*/ 1 h 380"/>
                <a:gd name="T36" fmla="*/ 27 w 251"/>
                <a:gd name="T37" fmla="*/ 2 h 380"/>
                <a:gd name="T38" fmla="*/ 24 w 251"/>
                <a:gd name="T39" fmla="*/ 2 h 380"/>
                <a:gd name="T40" fmla="*/ 20 w 251"/>
                <a:gd name="T41" fmla="*/ 4 h 380"/>
                <a:gd name="T42" fmla="*/ 16 w 251"/>
                <a:gd name="T43" fmla="*/ 5 h 380"/>
                <a:gd name="T44" fmla="*/ 11 w 251"/>
                <a:gd name="T45" fmla="*/ 7 h 380"/>
                <a:gd name="T46" fmla="*/ 7 w 251"/>
                <a:gd name="T47" fmla="*/ 11 h 380"/>
                <a:gd name="T48" fmla="*/ 4 w 251"/>
                <a:gd name="T49" fmla="*/ 15 h 380"/>
                <a:gd name="T50" fmla="*/ 2 w 251"/>
                <a:gd name="T51" fmla="*/ 19 h 380"/>
                <a:gd name="T52" fmla="*/ 2 w 251"/>
                <a:gd name="T53" fmla="*/ 23 h 380"/>
                <a:gd name="T54" fmla="*/ 2 w 251"/>
                <a:gd name="T55" fmla="*/ 27 h 380"/>
                <a:gd name="T56" fmla="*/ 4 w 251"/>
                <a:gd name="T57" fmla="*/ 32 h 380"/>
                <a:gd name="T58" fmla="*/ 6 w 251"/>
                <a:gd name="T59" fmla="*/ 36 h 380"/>
                <a:gd name="T60" fmla="*/ 10 w 251"/>
                <a:gd name="T61" fmla="*/ 39 h 380"/>
                <a:gd name="T62" fmla="*/ 11 w 251"/>
                <a:gd name="T63" fmla="*/ 41 h 380"/>
                <a:gd name="T64" fmla="*/ 11 w 251"/>
                <a:gd name="T65" fmla="*/ 42 h 3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1" h="380">
                  <a:moveTo>
                    <a:pt x="96" y="380"/>
                  </a:moveTo>
                  <a:lnTo>
                    <a:pt x="57" y="360"/>
                  </a:lnTo>
                  <a:lnTo>
                    <a:pt x="27" y="335"/>
                  </a:lnTo>
                  <a:lnTo>
                    <a:pt x="12" y="301"/>
                  </a:lnTo>
                  <a:lnTo>
                    <a:pt x="4" y="262"/>
                  </a:lnTo>
                  <a:lnTo>
                    <a:pt x="0" y="217"/>
                  </a:lnTo>
                  <a:lnTo>
                    <a:pt x="4" y="175"/>
                  </a:lnTo>
                  <a:lnTo>
                    <a:pt x="15" y="136"/>
                  </a:lnTo>
                  <a:lnTo>
                    <a:pt x="30" y="103"/>
                  </a:lnTo>
                  <a:lnTo>
                    <a:pt x="42" y="87"/>
                  </a:lnTo>
                  <a:lnTo>
                    <a:pt x="64" y="69"/>
                  </a:lnTo>
                  <a:lnTo>
                    <a:pt x="91" y="49"/>
                  </a:lnTo>
                  <a:lnTo>
                    <a:pt x="126" y="30"/>
                  </a:lnTo>
                  <a:lnTo>
                    <a:pt x="160" y="15"/>
                  </a:lnTo>
                  <a:lnTo>
                    <a:pt x="194" y="4"/>
                  </a:lnTo>
                  <a:lnTo>
                    <a:pt x="224" y="0"/>
                  </a:lnTo>
                  <a:lnTo>
                    <a:pt x="247" y="4"/>
                  </a:lnTo>
                  <a:lnTo>
                    <a:pt x="251" y="12"/>
                  </a:lnTo>
                  <a:lnTo>
                    <a:pt x="239" y="15"/>
                  </a:lnTo>
                  <a:lnTo>
                    <a:pt x="212" y="22"/>
                  </a:lnTo>
                  <a:lnTo>
                    <a:pt x="179" y="34"/>
                  </a:lnTo>
                  <a:lnTo>
                    <a:pt x="141" y="46"/>
                  </a:lnTo>
                  <a:lnTo>
                    <a:pt x="99" y="64"/>
                  </a:lnTo>
                  <a:lnTo>
                    <a:pt x="61" y="96"/>
                  </a:lnTo>
                  <a:lnTo>
                    <a:pt x="34" y="133"/>
                  </a:lnTo>
                  <a:lnTo>
                    <a:pt x="19" y="175"/>
                  </a:lnTo>
                  <a:lnTo>
                    <a:pt x="19" y="209"/>
                  </a:lnTo>
                  <a:lnTo>
                    <a:pt x="22" y="247"/>
                  </a:lnTo>
                  <a:lnTo>
                    <a:pt x="34" y="289"/>
                  </a:lnTo>
                  <a:lnTo>
                    <a:pt x="57" y="326"/>
                  </a:lnTo>
                  <a:lnTo>
                    <a:pt x="88" y="357"/>
                  </a:lnTo>
                  <a:lnTo>
                    <a:pt x="103" y="375"/>
                  </a:lnTo>
                  <a:lnTo>
                    <a:pt x="96" y="3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Virtualizing Resources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495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Physical Reality: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Different Processes/Threads share the same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CPU (Just finished: scheduling)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use of Memory (starting today)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disk and devices (later in term)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Why worry about memory sharing?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 complete working state of a process and/or kernel is defined by its data in memory (and registers)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Consequently, cannot just let different threads of control use the same memory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Physics: two different pieces of data cannot occupy the same locations in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Probably don’t want different threads </a:t>
            </a:r>
            <a:r>
              <a:rPr lang="en-US" altLang="ko-KR" dirty="0" smtClean="0">
                <a:ea typeface="굴림" panose="020B0600000101010101" pitchFamily="34" charset="-127"/>
              </a:rPr>
              <a:t>to </a:t>
            </a:r>
            <a:r>
              <a:rPr lang="en-US" altLang="ko-KR" dirty="0">
                <a:ea typeface="굴림" panose="020B0600000101010101" pitchFamily="34" charset="-127"/>
              </a:rPr>
              <a:t>even have access to each other’s </a:t>
            </a:r>
            <a:r>
              <a:rPr lang="en-US" altLang="ko-KR" dirty="0" smtClean="0">
                <a:ea typeface="굴림" panose="020B0600000101010101" pitchFamily="34" charset="-127"/>
              </a:rPr>
              <a:t>memory if in different processes </a:t>
            </a:r>
            <a:r>
              <a:rPr lang="en-US" altLang="ko-KR" dirty="0">
                <a:ea typeface="굴림" panose="020B0600000101010101" pitchFamily="34" charset="-127"/>
              </a:rPr>
              <a:t>(protection)</a:t>
            </a:r>
          </a:p>
        </p:txBody>
      </p:sp>
    </p:spTree>
    <p:extLst>
      <p:ext uri="{BB962C8B-B14F-4D97-AF65-F5344CB8AC3E}">
        <p14:creationId xmlns:p14="http://schemas.microsoft.com/office/powerpoint/2010/main" val="9980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Single and Multithreaded Processes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389438"/>
            <a:ext cx="8382000" cy="22860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Threads encapsulate concurrency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“Active” component of a process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Address spaces encapsulate protection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Keeps buggy program from trashing the system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“Passive” component of a process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371600" y="7620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9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Important Aspects of Memory Multiplexing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5791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Protection: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Prevent access to private memory of other processes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Different pages of memory can be given special behavior (Read Only, Invisible to user programs, </a:t>
            </a:r>
            <a:r>
              <a:rPr lang="en-US" altLang="ko-KR" dirty="0" err="1">
                <a:ea typeface="굴림" panose="020B0600000101010101" pitchFamily="34" charset="-127"/>
              </a:rPr>
              <a:t>etc</a:t>
            </a:r>
            <a:r>
              <a:rPr lang="en-US" altLang="ko-KR" dirty="0">
                <a:ea typeface="굴림" panose="020B0600000101010101" pitchFamily="34" charset="-127"/>
              </a:rPr>
              <a:t>).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Kernel data protected from User programs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Programs protected from themselves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Controlled overlap: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Separate state of threads should not collide in physical memory.  Obviously, unexpected overlap causes chaos!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Conversely, would like the ability to overlap when desired (for communication)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Translation: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Ability to translate accesses from one address space (virtual) to a different one (physical)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When translation exists, processor uses virtual addresses, physical memory uses physical addresses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Side effects: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be used to avoid overlap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be used to give uniform view of memory to programs</a:t>
            </a:r>
          </a:p>
        </p:txBody>
      </p:sp>
    </p:spTree>
    <p:extLst>
      <p:ext uri="{BB962C8B-B14F-4D97-AF65-F5344CB8AC3E}">
        <p14:creationId xmlns:p14="http://schemas.microsoft.com/office/powerpoint/2010/main" val="2786048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60572</TotalTime>
  <Pages>60</Pages>
  <Words>4234</Words>
  <Application>Microsoft Office PowerPoint</Application>
  <PresentationFormat>On-screen Show (4:3)</PresentationFormat>
  <Paragraphs>1479</Paragraphs>
  <Slides>53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ＭＳ Ｐゴシック</vt:lpstr>
      <vt:lpstr>ＭＳ Ｐゴシック</vt:lpstr>
      <vt:lpstr>Arial</vt:lpstr>
      <vt:lpstr>Comic Sans MS</vt:lpstr>
      <vt:lpstr>Consolas</vt:lpstr>
      <vt:lpstr>Gill Sans</vt:lpstr>
      <vt:lpstr>Gill Sans Light</vt:lpstr>
      <vt:lpstr>굴림</vt:lpstr>
      <vt:lpstr>Helvetica</vt:lpstr>
      <vt:lpstr>Symbol</vt:lpstr>
      <vt:lpstr>Wingdings</vt:lpstr>
      <vt:lpstr>Office</vt:lpstr>
      <vt:lpstr>CS162 Operating Systems and Systems Programming Lecture 12   Address Translation</vt:lpstr>
      <vt:lpstr>Recall: Starvation vs Deadlock</vt:lpstr>
      <vt:lpstr>Recall: Four requirements for Deadlock</vt:lpstr>
      <vt:lpstr>Recall: Ways of preventing deadlock</vt:lpstr>
      <vt:lpstr>Can Priority Inversion cause Deadlock?</vt:lpstr>
      <vt:lpstr>Next Objective</vt:lpstr>
      <vt:lpstr>Virtualizing Resources</vt:lpstr>
      <vt:lpstr>Recall: Single and Multithreaded Processes</vt:lpstr>
      <vt:lpstr>Important Aspects of Memory Multiplexing</vt:lpstr>
      <vt:lpstr>Recall: Loading</vt:lpstr>
      <vt:lpstr>Binding of Instructions and Data to Memory</vt:lpstr>
      <vt:lpstr>Binding of Instructions and Data to Memory</vt:lpstr>
      <vt:lpstr>Second copy of program from previous example</vt:lpstr>
      <vt:lpstr>Second copy of program from previous example</vt:lpstr>
      <vt:lpstr>Multi-step Processing of a Program for Execution</vt:lpstr>
      <vt:lpstr>Recall: Uniprogramming</vt:lpstr>
      <vt:lpstr>Multiprogramming (primitive stage)</vt:lpstr>
      <vt:lpstr>Multiprogramming (Version with Protection)</vt:lpstr>
      <vt:lpstr>Recall: General Address translation</vt:lpstr>
      <vt:lpstr>Recall: Base and Bounds (was from CRAY-1)</vt:lpstr>
      <vt:lpstr>Issues with Simple B&amp;B Method</vt:lpstr>
      <vt:lpstr>More Flexible Segmentation</vt:lpstr>
      <vt:lpstr>Implementation of Multi-Segment Model</vt:lpstr>
      <vt:lpstr>Intel x86 Special Registers</vt:lpstr>
      <vt:lpstr>Administrivia</vt:lpstr>
      <vt:lpstr>Example: Four Segments (16 bit addresses)</vt:lpstr>
      <vt:lpstr>Example: Four Segments (16 bit addresses)</vt:lpstr>
      <vt:lpstr>Example: Four Segments (16 bit addresses)</vt:lpstr>
      <vt:lpstr>Example: Four Segments (16 bit addresses)</vt:lpstr>
      <vt:lpstr>Example of Segment Translation (16bit address)</vt:lpstr>
      <vt:lpstr>Example of Segment Translation (16bit address)</vt:lpstr>
      <vt:lpstr>Example of Segment Translation (16bit address)</vt:lpstr>
      <vt:lpstr>Example of Segment Translation (16bit address)</vt:lpstr>
      <vt:lpstr>Observations about Segmentation</vt:lpstr>
      <vt:lpstr>What if not all segments fit into memory?</vt:lpstr>
      <vt:lpstr>Problems with Segmentation</vt:lpstr>
      <vt:lpstr>Recall: General Address Translation</vt:lpstr>
      <vt:lpstr>Paging: Physical Memory in Fixed Size Chunks</vt:lpstr>
      <vt:lpstr>How to Implement Paging?</vt:lpstr>
      <vt:lpstr>Simple Page Table Example</vt:lpstr>
      <vt:lpstr>What about Sharing?</vt:lpstr>
      <vt:lpstr>Example: Memory Layout for Linux 32-bit (Pre-Meltdown patch!)</vt:lpstr>
      <vt:lpstr>Summary: Paging</vt:lpstr>
      <vt:lpstr>Summary: Paging</vt:lpstr>
      <vt:lpstr>Summary: Paging</vt:lpstr>
      <vt:lpstr>Page Table Discussion</vt:lpstr>
      <vt:lpstr>Fix for sparse address space:  The two-level page table</vt:lpstr>
      <vt:lpstr>Summary: Two-Level Paging</vt:lpstr>
      <vt:lpstr>Summary: Two-Level Paging</vt:lpstr>
      <vt:lpstr>Multi-level Translation: Segments + Pages</vt:lpstr>
      <vt:lpstr>What about Sharing (Complete Segment)?</vt:lpstr>
      <vt:lpstr>Multi-level Translation Analysis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kubitron</cp:lastModifiedBy>
  <cp:revision>709</cp:revision>
  <cp:lastPrinted>2019-03-07T22:18:20Z</cp:lastPrinted>
  <dcterms:created xsi:type="dcterms:W3CDTF">1995-08-12T11:37:26Z</dcterms:created>
  <dcterms:modified xsi:type="dcterms:W3CDTF">2019-03-10T23:29:45Z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