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780" r:id="rId3"/>
    <p:sldId id="781" r:id="rId4"/>
    <p:sldId id="759" r:id="rId5"/>
    <p:sldId id="766" r:id="rId6"/>
    <p:sldId id="767" r:id="rId7"/>
    <p:sldId id="768" r:id="rId8"/>
    <p:sldId id="769" r:id="rId9"/>
    <p:sldId id="784" r:id="rId10"/>
    <p:sldId id="785" r:id="rId11"/>
    <p:sldId id="786" r:id="rId12"/>
    <p:sldId id="787" r:id="rId13"/>
    <p:sldId id="788" r:id="rId14"/>
    <p:sldId id="770" r:id="rId15"/>
    <p:sldId id="771" r:id="rId16"/>
    <p:sldId id="772" r:id="rId17"/>
    <p:sldId id="773" r:id="rId18"/>
    <p:sldId id="774" r:id="rId19"/>
    <p:sldId id="775" r:id="rId20"/>
    <p:sldId id="776" r:id="rId21"/>
    <p:sldId id="733" r:id="rId22"/>
    <p:sldId id="731" r:id="rId23"/>
    <p:sldId id="670" r:id="rId24"/>
    <p:sldId id="671" r:id="rId25"/>
    <p:sldId id="604" r:id="rId26"/>
    <p:sldId id="782" r:id="rId27"/>
    <p:sldId id="783" r:id="rId28"/>
    <p:sldId id="605" r:id="rId29"/>
    <p:sldId id="628" r:id="rId30"/>
    <p:sldId id="629" r:id="rId31"/>
    <p:sldId id="630" r:id="rId32"/>
    <p:sldId id="638" r:id="rId33"/>
    <p:sldId id="736" r:id="rId34"/>
    <p:sldId id="639" r:id="rId35"/>
    <p:sldId id="657" r:id="rId36"/>
    <p:sldId id="631" r:id="rId37"/>
    <p:sldId id="777" r:id="rId38"/>
    <p:sldId id="632" r:id="rId39"/>
    <p:sldId id="721" r:id="rId40"/>
    <p:sldId id="789" r:id="rId41"/>
    <p:sldId id="790" r:id="rId42"/>
    <p:sldId id="791" r:id="rId43"/>
    <p:sldId id="792" r:id="rId44"/>
    <p:sldId id="793" r:id="rId45"/>
    <p:sldId id="794" r:id="rId46"/>
    <p:sldId id="795" r:id="rId47"/>
    <p:sldId id="796" r:id="rId48"/>
    <p:sldId id="797" r:id="rId49"/>
    <p:sldId id="798" r:id="rId50"/>
    <p:sldId id="799" r:id="rId51"/>
    <p:sldId id="615" r:id="rId52"/>
  </p:sldIdLst>
  <p:sldSz cx="9144000" cy="6858000" type="screen4x3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33AE1"/>
    <a:srgbClr val="02E3EE"/>
    <a:srgbClr val="2A40E2"/>
    <a:srgbClr val="1C31CA"/>
    <a:srgbClr val="728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94" autoAdjust="0"/>
    <p:restoredTop sz="94799" autoAdjust="0"/>
  </p:normalViewPr>
  <p:slideViewPr>
    <p:cSldViewPr>
      <p:cViewPr varScale="1">
        <p:scale>
          <a:sx n="81" d="100"/>
          <a:sy n="81" d="100"/>
        </p:scale>
        <p:origin x="60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0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FD2DE7E3-8D7A-4526-A176-8CFA392503A6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147705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09.588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533 86 37,'0'0'20,"0"0"-3,0 0-1,0 0-2,-9-14-2,9 14-2,-19-8-3,19 8 0,-28-14-2,11 5-1,-8 6 0,3-8 0,-9 8 0,3-7-1,-3 7 0,-1-2 1,-6 4-2,6-2 0,-3 1 1,3 2-2,-1 2 1,5-1-1,2 2 0,6 0 0,4 1 0,1-1 0,15-3-1,-16 9 1,16-9 0,0 0 0,8 19 0,-8-19 0,22 18 0,-5-5-1,3 1 1,2 5-1,-1-1 0,3 2 1,-1 4-1,2 1 1,-3-2-1,-2 2 1,-5 0-1,1-3 1,-4-2-1,-4-1 1,-2-2-1,-4-2 1,-5 1-1,3-16 0,-11 18 1,11-18-1,-24 16 1,24-16-1,-21 8 0,21-8 0,-16 3 1,16-3-1,0 0 0,0 0 1,2 20-1,-2-20 0,20 30 1,-6-13-1,-2 3 0,2 0 0,-1 2 0,-7 1 0,-1-1 0,-4-2 0,-5-1 1,-1-2-1,-4 2 0,-1-3 0,1-1 0,9-15 0,-19 23 0,19-23 0,-17 21-2,17-21-1,-18 9-4,2-1-10,-3-7-19,19-1 1,-24-3-1,24 3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10.854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288 39 26,'0'0'16,"0"0"-1,0 0-2,11-19 0,-11 19 0,0 0-3,-17-14-1,17 14-1,-25-8-2,10 10-1,-2-4-1,-5 7 0,1 1-1,-6 4 0,7-1-1,-5 3 1,3 1-1,-3-1 0,6-1 1,2 3-1,17-14 0,-19 20 1,19-20 1,-8 22-2,8-22 0,11 21 0,-11-21 0,20 23 0,-7-6-1,-1-3 0,4 5-1,0 1 1,-2 0-1,-2 3 1,1-1 0,-4 0 0,1-3-1,-3 3 2,-3-5-1,-3 1 0,-1-2 0,-3 1 0,-3-3-1,-1 2 1,7-16 0,-17 24-1,17-24 1,-14 18 0,14-18-1,-11 15 1,11-15 0,0 16 0,0-16 0,10 22 0,-3-7 0,1 5 1,5-1-1,1 4 0,-5-1-1,-3 0 1,1 1 0,-7-1 0,0-2-1,-2-3 1,-4 1 0,0-4-1,1 0 1,5-14-2,-9 18 1,9-18-1,-5 14-2,5-14-2,0 0-7,0 0-19,0 0-6,0 0 2,0 0-3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12.166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1564 236 36,'0'0'17,"0"0"-3,-1-14-1,1 14-1,0 0-3,0 0-1,-9-17-1,9 17-1,0 0 0,-21-14-1,21 14-1,-21-20-1,21 20 0,-30-21 0,14 7-2,-2 5 1,1-6-1,-4 4 1,3 0 0,1 0 0,3 0 0,-2 2 0,16 9 1,-26-19 0,26 19-1,-19-17 1,19 17-1,0 0 0,-17-15 0,17 15 0,0 0-1,0 0 0,0 0-1,-16-8 1,16 8 0,0 0 0,-15 9 0,15-9 1,-14 23-1,4-7 1,4 1 0,0 5 0,1-2-1,-2 6 1,0-2-1,0 0 0,2-2 0,-3-2 0,2-3 0,-2-1 0,8-16 0,-23 20-1,23-20 1,-20 6-1,20-6 1,-28-1-1,14-4 0,-2-3 0,16 8 0,-25-15 0,25 15 0,-23-17-1,23 17 1,-16-13 0,16 13 0,0 0-1,-14-6 1,14 6 0,0 0 0,0 0 0,-12 14 1,12-14-1,-6 22 0,1-8 0,0 4 0,1 1 0,-1 3 1,-3 1-1,0 0 0,2 2 0,-5 0 0,0 0 0,-1-1 1,-4 3-1,1-2 0,-7-4 0,-3 0 1,-6-4-1,-3-3 0,-10-7 1,-7-7 0,-8-3 1,-5-11-1,-4-1 1,1-7 1,-8-6-1,5-1 1,5 1-1,10 0 0,10 5 0,9 2 0,7 6 0,9 6-1,20 9 0,0 0 0,0 0 0,0 0-1,0 0-1,0 0-1,25 10-4,-25-10-5,0 0-28,18 16-2,-18-16 2,0 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13.604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8 26 33,'0'0'26,"-8"-16"-6,8 16-2,0 0-3,17-11-3,-1 8-3,0 8-2,3-4-1,10 7-1,1-3-2,-2 7 1,7-5-1,-6 5 1,2-4-1,-7 3 2,3-3-2,-11 3 0,0-5-1,-16-6 1,19 16-1,-19-16 0,0 18 0,0-18 0,-14 24 0,0-7 0,2 0-1,-6 5 1,6-1 0,-2 2-1,4-3 0,-1 2 1,6-1-1,2 1 0,6-4 0,4 1 0,2-2 1,4 2-1,4-2 0,4-1-1,1-3 1,4-2 0,-3-2-1,1-4 0,0-1 1,-2-2-1,-4-4 0,-3 2 0,0 0 0,-15 0 0,18 0 0,-18 0 1,8 14-1,-8-14 1,-3 29 0,2-12-1,-1 3 2,0 4-1,2-2 1,2 3-1,9 0 1,6 1-1,6-1 0,2 2 1,7-2-1,-4-2-1,2-4 1,-3-2-1,-7-4-1,-6-5-3,-14-8-1,14 8-5,-14-8-9,-19 11-21,19-11 2,0 0-2,0 0 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14.635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638 343 23,'0'0'25,"0"0"0,0 0-6,-9-22-2,9 22-4,-14-20 0,14 20-3,-23-31-2,6 15-1,0-4-1,-6 2 0,-1-2-1,-7 1-1,0-7-1,-7 4 1,-1-3-2,-3 5 0,0 0 0,1 1-1,2 2 0,5 7 0,3-1 0,6 8 0,8 0 0,1 6 0,16-3 0,-12 17 1,12-3 0,3 7 0,6 4 0,7 8 0,2 1 0,3 4-1,2 3 1,0 0-1,0 0 0,-4-3 0,-5-4 0,-5-3-1,-4-7 0,-4-3 1,-7-7-1,6-14 0,-22 19 0,5-18 1,-1-1-1,-1-4 0,-2 1 0,-1-2 0,5 2 0,1 0 0,16 3-1,-18 3 1,18-3 1,-6 22-1,9-5 0,-2 3 0,2 0 0,-1 5 0,-2-1 0,-3 1 0,0-3 0,-2 0 0,-4-2 0,-4-2 0,2-2 1,1-2-1,10-14-1,-19 20 1,19-20-1,-11 14-1,11-14-3,0 0-7,0 0-20,0 0-6,0 0 0,0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15.901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0 590 14,'0'0'22,"0"0"2,0 0-8,0 0-1,0 0-2,0 0-1,0 0-1,0 0-2,0 0-1,0 0-2,0 0 0,0 0-1,14-12 0,-14 12 0,0 0-1,17-16 0,-17 16 0,14-11-1,-14 11 0,19-9-1,-19 9 0,30-9 0,-13 2 0,3 3-1,2-1 0,5 0 1,1-1 0,1 2 0,-1-1-1,0 2 1,-1-2 0,-2-2-1,-5 5 1,-4-6-1,-16 8 0,18-8-1,-18 8 0,3-15 1,-3 15-1,-12-19 0,12 19 0,-22-26-1,11 9 2,-4 2-1,1-2 0,1 0 0,4-1 0,3 3 0,6 15 1,-10-23-1,10 23 0,3-14 0,-3 14 1,16-6-1,-16 6 0,28-2 0,-8 5 0,5 0 0,2-1 0,-1 1 0,-1-2 0,2-2 0,-2-2 1,-5-6-1,-6-4 0,-5-1 0,-1-4 0,1-6 0,-2 0 0,-3-1 0,4 2 0,0-1 0,4 3 0,2 1 0,2 4-1,-16 16 0,25-20-3,-25 20-2,23-16-8,-23 16-19,0 0-3,0 0-1,-15 0-1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17.416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440 17 33,'-19'-8'13,"19"8"-2,0 0 0,0 0-2,0 0 1,-19-8-3,19 8 1,0 0-1,-14-2-1,14 2 0,0 0 0,-20 21-1,20-21-1,-6 20 1,3-6-1,-2 5 0,5-2 0,-1 3 0,2-4 0,1 5 1,2-3 0,-2 6-1,6-5 0,-2 1-1,6-1 0,-2 3 0,4-2-1,-3 2 0,3-2-1,-4-1 0,1 3 0,-5-2 0,1-3 0,-4 0 0,-2-1-1,-2-2 1,1-14 0,-13 23-1,13-23 1,-21 16 0,4-8 0,-2-1 0,-4 0 0,-1-3 0,1 1-1,-2 0 1,-4-2 0,2 0 0,2-3-1,4 5 1,2-1-1,4 4 0,15-8 1,-21 22-1,21-5 1,5 5-1,1 1 0,4 4 1,0 1-1,-2 0 0,1 0 1,-2 1-1,-7-1 0,-3-1 0,-5-2 1,-6-2-1,-3 0 0,-5 2 1,-1-1 0,-1-1-1,3-1 1,2 4 0,2-1 0,3 0 0,5-1 0,4-3-1,2 0-1,3-6-3,-8 6-6,8-21-29,0 0 2,0 0-1,0 0-1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18.479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28 36,'0'0'15,"20"-15"0,-20 15-2,31-10 0,-12 6-2,4 2-1,0 5-2,9-3-1,-1 6-1,5-3-1,-5 5-1,1-2 0,-4 4-1,2-2 0,-8-2-1,-2 3-1,-5-1 1,-15-8-1,19 14 0,-19-14 0,5 19 1,-5-19 0,-11 28 0,2-13 2,-9 4-1,4 0-1,-4 7 1,1-2 0,0 4-1,4-3 0,1 1-1,5-1 0,6 2 1,2-3-1,3-2 0,6-1 1,3-1-1,1-1-1,5-2 1,-1 0 0,2-3-1,-1 1 0,1 3 1,-4-4-1,3 4 0,-7-2 0,1 4 0,-9-4 0,-1 6 0,-4-2 1,-2 2 0,0 3 0,-5-2 1,3 3 0,-3 1 0,10 3 0,4 4 1,8 0-1,3 7 0,3-1 0,4 7 0,4-2 0,-2 5-1,1-5 0,-5-1 0,-4-2 0,-4-5-1,-1-4 0,-4-6 0,-4-3-2,-2-5-1,-5 0-3,2-19-12,2 17-21,-2-17 1,0 0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0E64EEA1-AFA6-4CAA-BE2D-4997FDEED64A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9188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5038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2" tIns="46997" rIns="95672" bIns="46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531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759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32760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85200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33935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Execution model: each thread runs on a dedicated virtual processor with unpredictable and variable speed.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7D3955F-9E14-2048-A3C7-B473A3FD983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347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Execution model: each thread runs on a dedicated virtual processor with unpredictable and variable speed.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7D3955F-9E14-2048-A3C7-B473A3FD983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347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ea typeface="Gulim" charset="0"/>
              <a:cs typeface="Guli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8937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ea typeface="Gulim" charset="0"/>
              <a:cs typeface="Guli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2617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MS PGothic" charset="0"/>
              </a:rPr>
              <a:t>DB servers very important – provide </a:t>
            </a:r>
            <a:r>
              <a:rPr lang="ja-JP" altLang="en-US">
                <a:ea typeface="MS PGothic" charset="0"/>
              </a:rPr>
              <a:t>“</a:t>
            </a:r>
            <a:r>
              <a:rPr lang="en-US" altLang="ja-JP">
                <a:ea typeface="MS PGothic" charset="0"/>
              </a:rPr>
              <a:t>shared data</a:t>
            </a:r>
            <a:r>
              <a:rPr lang="ja-JP" altLang="en-US">
                <a:ea typeface="MS PGothic" charset="0"/>
              </a:rPr>
              <a:t>”</a:t>
            </a:r>
            <a:r>
              <a:rPr lang="en-US" altLang="ja-JP">
                <a:ea typeface="MS PGothic" charset="0"/>
              </a:rPr>
              <a:t> view to users.</a:t>
            </a:r>
          </a:p>
          <a:p>
            <a:r>
              <a:rPr lang="en-US">
                <a:ea typeface="MS PGothic" charset="0"/>
              </a:rPr>
              <a:t>Many users can read/write at once – how is consistency managed? </a:t>
            </a:r>
          </a:p>
        </p:txBody>
      </p:sp>
    </p:spTree>
    <p:extLst>
      <p:ext uri="{BB962C8B-B14F-4D97-AF65-F5344CB8AC3E}">
        <p14:creationId xmlns:p14="http://schemas.microsoft.com/office/powerpoint/2010/main" val="935934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0716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891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ea typeface="Gulim" charset="0"/>
              <a:cs typeface="Guli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9401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6794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817920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817920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02079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Comic Sans MS" panose="030F0702030302020204" pitchFamily="66" charset="0"/>
              </a:rPr>
              <a:t>Intel seems to be discarding SMT in </a:t>
            </a:r>
            <a:r>
              <a:rPr lang="en-US" altLang="en-US" dirty="0" err="1" smtClean="0">
                <a:latin typeface="Comic Sans MS" panose="030F0702030302020204" pitchFamily="66" charset="0"/>
              </a:rPr>
              <a:t>Silvermont</a:t>
            </a:r>
            <a:r>
              <a:rPr lang="en-US" altLang="en-US" dirty="0" smtClean="0">
                <a:latin typeface="Comic Sans MS" panose="030F0702030302020204" pitchFamily="66" charset="0"/>
              </a:rPr>
              <a:t> because of power problems</a:t>
            </a:r>
          </a:p>
        </p:txBody>
      </p:sp>
    </p:spTree>
    <p:extLst>
      <p:ext uri="{BB962C8B-B14F-4D97-AF65-F5344CB8AC3E}">
        <p14:creationId xmlns:p14="http://schemas.microsoft.com/office/powerpoint/2010/main" val="41712385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168829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062569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99881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Adding printf statements can cause stack overruns or changing timing/interleaving</a:t>
            </a:r>
          </a:p>
          <a:p>
            <a:r>
              <a:rPr lang="en-US" altLang="ko-KR" smtClean="0">
                <a:ea typeface="Gulim" panose="020B0600000101010101" pitchFamily="34" charset="-127"/>
              </a:rPr>
              <a:t>What if non-deterministic error only occurs once a week? You’re pulling all-nighters to find it, your eyelids droop, and whiz, the error happens and you missed it.</a:t>
            </a:r>
          </a:p>
        </p:txBody>
      </p:sp>
    </p:spTree>
    <p:extLst>
      <p:ext uri="{BB962C8B-B14F-4D97-AF65-F5344CB8AC3E}">
        <p14:creationId xmlns:p14="http://schemas.microsoft.com/office/powerpoint/2010/main" val="1267720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3670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454412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Expensive to start new process, heavyweight context switch overhead (changing address spaces)</a:t>
            </a:r>
          </a:p>
        </p:txBody>
      </p:sp>
    </p:spTree>
    <p:extLst>
      <p:ext uri="{BB962C8B-B14F-4D97-AF65-F5344CB8AC3E}">
        <p14:creationId xmlns:p14="http://schemas.microsoft.com/office/powerpoint/2010/main" val="4805938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256702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189920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025181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08248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430555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67484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08522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73089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4873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Patterson’s a nice guy, so he gives up the body after using it for awhile and let’s John </a:t>
            </a:r>
            <a:r>
              <a:rPr lang="en-US" altLang="ko-KR" dirty="0" err="1" smtClean="0">
                <a:ea typeface="Gulim" panose="020B0600000101010101" pitchFamily="34" charset="-127"/>
              </a:rPr>
              <a:t>Kubitowicz</a:t>
            </a:r>
            <a:r>
              <a:rPr lang="en-US" altLang="ko-KR" dirty="0" smtClean="0">
                <a:ea typeface="Gulim" panose="020B0600000101010101" pitchFamily="34" charset="-127"/>
              </a:rPr>
              <a:t> have it.</a:t>
            </a:r>
          </a:p>
          <a:p>
            <a:r>
              <a:rPr lang="en-US" altLang="ko-KR" dirty="0" smtClean="0">
                <a:ea typeface="Gulim" panose="020B0600000101010101" pitchFamily="34" charset="-127"/>
              </a:rPr>
              <a:t>But </a:t>
            </a:r>
            <a:r>
              <a:rPr lang="en-US" altLang="ko-KR" dirty="0" err="1" smtClean="0">
                <a:ea typeface="Gulim" panose="020B0600000101010101" pitchFamily="34" charset="-127"/>
              </a:rPr>
              <a:t>Kubi’s</a:t>
            </a:r>
            <a:r>
              <a:rPr lang="en-US" altLang="ko-KR" dirty="0" smtClean="0">
                <a:ea typeface="Gulim" panose="020B0600000101010101" pitchFamily="34" charset="-127"/>
              </a:rPr>
              <a:t> not so nice, so he won’t give up control…</a:t>
            </a:r>
          </a:p>
          <a:p>
            <a:endParaRPr lang="en-US" altLang="ko-KR" dirty="0" smtClean="0">
              <a:ea typeface="Gulim" panose="020B0600000101010101" pitchFamily="34" charset="-127"/>
            </a:endParaRPr>
          </a:p>
          <a:p>
            <a:r>
              <a:rPr lang="en-US" altLang="ko-KR" dirty="0" smtClean="0">
                <a:ea typeface="Gulim" panose="020B0600000101010101" pitchFamily="34" charset="-127"/>
              </a:rPr>
              <a:t>If you want to wake up for a final, you set your clock, or ask your roommate to pour water over your head – OS does the same</a:t>
            </a:r>
          </a:p>
        </p:txBody>
      </p:sp>
    </p:spTree>
    <p:extLst>
      <p:ext uri="{BB962C8B-B14F-4D97-AF65-F5344CB8AC3E}">
        <p14:creationId xmlns:p14="http://schemas.microsoft.com/office/powerpoint/2010/main" val="2957239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52966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2603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5450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5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9731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64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637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78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i="0" cap="all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356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99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88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694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987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5346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4549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8016745" y="6551613"/>
            <a:ext cx="849572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 b="0" i="0" dirty="0" err="1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Lec</a:t>
            </a:r>
            <a:r>
              <a:rPr lang="en-US" altLang="en-US" sz="1400" b="0" i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6.</a:t>
            </a:r>
            <a:fld id="{6456B83E-17D0-4CDF-84AD-C8A97BEB5271}" type="slidenum">
              <a:rPr lang="en-US" altLang="en-US" sz="1400" b="0" i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pPr algn="ctr"/>
              <a:t>‹#›</a:t>
            </a:fld>
            <a:endParaRPr lang="en-US" altLang="en-US" sz="1400" b="0" i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6550025"/>
            <a:ext cx="681575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2/7/19</a:t>
            </a:r>
            <a:endParaRPr lang="en-US" sz="1400" b="0" i="0" dirty="0" smtClean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990600" y="685800"/>
            <a:ext cx="7162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3028159" y="6550236"/>
            <a:ext cx="3087683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err="1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Kubiatowicz</a:t>
            </a: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 CS162 </a:t>
            </a: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©UCB Fall</a:t>
            </a:r>
            <a:r>
              <a:rPr lang="en-US" sz="1400" b="0" i="0" baseline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1400" b="0" i="0" baseline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2019</a:t>
            </a:r>
            <a:endParaRPr lang="en-US" sz="1400" b="0" i="0" dirty="0" smtClean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0" i="0">
          <a:solidFill>
            <a:srgbClr val="2A40E2"/>
          </a:solidFill>
          <a:latin typeface="Gill Sans" charset="0"/>
          <a:ea typeface="Gill Sans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ashington.edu/research/smt/index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customXml" Target="../ink/ink6.xml"/><Relationship Id="rId18" Type="http://schemas.openxmlformats.org/officeDocument/2006/relationships/image" Target="../media/image25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22.emf"/><Relationship Id="rId17" Type="http://schemas.openxmlformats.org/officeDocument/2006/relationships/customXml" Target="../ink/ink8.xml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21.emf"/><Relationship Id="rId4" Type="http://schemas.openxmlformats.org/officeDocument/2006/relationships/image" Target="../media/image180.emf"/><Relationship Id="rId9" Type="http://schemas.openxmlformats.org/officeDocument/2006/relationships/customXml" Target="../ink/ink4.xml"/><Relationship Id="rId14" Type="http://schemas.openxmlformats.org/officeDocument/2006/relationships/image" Target="../media/image23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848600" cy="2971800"/>
          </a:xfrm>
          <a:noFill/>
        </p:spPr>
        <p:txBody>
          <a:bodyPr/>
          <a:lstStyle/>
          <a:p>
            <a:r>
              <a:rPr lang="en-US" altLang="en-US" sz="3000" dirty="0" smtClean="0"/>
              <a:t>CS162</a:t>
            </a:r>
            <a:br>
              <a:rPr lang="en-US" altLang="en-US" sz="3000" dirty="0" smtClean="0"/>
            </a:br>
            <a:r>
              <a:rPr lang="en-US" altLang="en-US" sz="3000" dirty="0" smtClean="0"/>
              <a:t>Operating Systems and</a:t>
            </a:r>
            <a:br>
              <a:rPr lang="en-US" altLang="en-US" sz="3000" dirty="0" smtClean="0"/>
            </a:br>
            <a:r>
              <a:rPr lang="en-US" altLang="en-US" sz="3000" dirty="0" smtClean="0"/>
              <a:t>Systems Programming</a:t>
            </a:r>
            <a:br>
              <a:rPr lang="en-US" altLang="en-US" sz="3000" dirty="0" smtClean="0"/>
            </a:br>
            <a:r>
              <a:rPr lang="en-US" altLang="en-US" sz="3000" dirty="0" smtClean="0"/>
              <a:t>Lecture 6</a:t>
            </a:r>
            <a:br>
              <a:rPr lang="en-US" altLang="en-US" sz="3000" dirty="0" smtClean="0"/>
            </a:br>
            <a:r>
              <a:rPr lang="en-US" altLang="en-US" sz="3000" dirty="0" smtClean="0"/>
              <a:t> </a:t>
            </a:r>
            <a:br>
              <a:rPr lang="en-US" altLang="en-US" sz="3000" dirty="0" smtClean="0"/>
            </a:br>
            <a:r>
              <a:rPr lang="en-US" altLang="en-US" sz="3000" dirty="0" smtClean="0"/>
              <a:t>Concurrency (Continued), </a:t>
            </a:r>
            <a:br>
              <a:rPr lang="en-US" altLang="en-US" sz="3000" dirty="0" smtClean="0"/>
            </a:br>
            <a:r>
              <a:rPr lang="en-US" altLang="en-US" sz="3000" dirty="0" smtClean="0"/>
              <a:t>Thread and Processes </a:t>
            </a:r>
            <a:br>
              <a:rPr lang="en-US" altLang="en-US" sz="3000" dirty="0" smtClean="0"/>
            </a:br>
            <a:endParaRPr lang="en-US" altLang="en-US" sz="30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8001000" cy="1447800"/>
          </a:xfrm>
          <a:noFill/>
        </p:spPr>
        <p:txBody>
          <a:bodyPr/>
          <a:lstStyle/>
          <a:p>
            <a:pPr marL="285750" indent="-285750"/>
            <a:r>
              <a:rPr lang="en-US" altLang="en-US" dirty="0" smtClean="0"/>
              <a:t>February 7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2019</a:t>
            </a:r>
            <a:endParaRPr lang="en-US" altLang="en-US" dirty="0" smtClean="0"/>
          </a:p>
          <a:p>
            <a:pPr marL="285750" indent="-285750"/>
            <a:r>
              <a:rPr lang="en-US" altLang="en-US" dirty="0" smtClean="0"/>
              <a:t>Prof. </a:t>
            </a:r>
            <a:r>
              <a:rPr lang="en-US" altLang="en-US" dirty="0" smtClean="0"/>
              <a:t>John </a:t>
            </a:r>
            <a:r>
              <a:rPr lang="en-US" altLang="en-US" dirty="0" err="1" smtClean="0"/>
              <a:t>Kubiatowicz</a:t>
            </a:r>
            <a:endParaRPr lang="en-US" altLang="en-US" dirty="0" smtClean="0"/>
          </a:p>
          <a:p>
            <a:pPr marL="285750" indent="-285750"/>
            <a:r>
              <a:rPr lang="en-US" altLang="en-US" dirty="0" smtClean="0"/>
              <a:t>http://cs162.eecs.Berkeley.edu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5334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How do we initialize TCB and Stack?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762000"/>
            <a:ext cx="8839200" cy="3581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Initialize Register fields of TCB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Stack pointer made to point at stack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PC return address 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 OS (</a:t>
            </a:r>
            <a:r>
              <a:rPr lang="en-US" altLang="ko-KR" dirty="0" err="1" smtClean="0">
                <a:ea typeface="굴림" panose="020B0600000101010101" pitchFamily="34" charset="-127"/>
                <a:sym typeface="Symbol" panose="05050102010706020507" pitchFamily="18" charset="2"/>
              </a:rPr>
              <a:t>asm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) routine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ThreadRoot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()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Two </a:t>
            </a:r>
            <a:r>
              <a:rPr lang="en-US" altLang="ko-KR" dirty="0" err="1" smtClean="0">
                <a:ea typeface="굴림" panose="020B0600000101010101" pitchFamily="34" charset="-127"/>
                <a:sym typeface="Symbol" panose="05050102010706020507" pitchFamily="18" charset="2"/>
              </a:rPr>
              <a:t>arg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 registers (a0 and a1) initialized to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fcnPtr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 and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fcnArgPtr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, respectively</a:t>
            </a:r>
          </a:p>
          <a:p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Initialize stack data?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No. Important part of stack frame is in registers (</a:t>
            </a:r>
            <a:r>
              <a:rPr lang="en-US" altLang="ko-KR" dirty="0" err="1" smtClean="0">
                <a:ea typeface="굴림" panose="020B0600000101010101" pitchFamily="34" charset="-127"/>
                <a:sym typeface="Symbol" panose="05050102010706020507" pitchFamily="18" charset="2"/>
              </a:rPr>
              <a:t>ra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)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Think of stack frame as just before body of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ThreadRoot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() 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really gets started</a:t>
            </a:r>
          </a:p>
        </p:txBody>
      </p:sp>
      <p:grpSp>
        <p:nvGrpSpPr>
          <p:cNvPr id="392213" name="Group 21"/>
          <p:cNvGrpSpPr>
            <a:grpSpLocks/>
          </p:cNvGrpSpPr>
          <p:nvPr/>
        </p:nvGrpSpPr>
        <p:grpSpPr bwMode="auto">
          <a:xfrm>
            <a:off x="2133601" y="4129085"/>
            <a:ext cx="3819027" cy="2214560"/>
            <a:chOff x="2169" y="2704"/>
            <a:chExt cx="1705" cy="1395"/>
          </a:xfrm>
        </p:grpSpPr>
        <p:sp>
          <p:nvSpPr>
            <p:cNvPr id="15365" name="Rectangle 4"/>
            <p:cNvSpPr>
              <a:spLocks noChangeArrowheads="1"/>
            </p:cNvSpPr>
            <p:nvPr/>
          </p:nvSpPr>
          <p:spPr bwMode="auto">
            <a:xfrm>
              <a:off x="2169" y="2752"/>
              <a:ext cx="1344" cy="224"/>
            </a:xfrm>
            <a:prstGeom prst="rect">
              <a:avLst/>
            </a:prstGeom>
            <a:solidFill>
              <a:srgbClr val="FFB9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>
                  <a:latin typeface="Consolas" charset="0"/>
                  <a:ea typeface="Consolas" charset="0"/>
                  <a:cs typeface="Consolas" charset="0"/>
                </a:rPr>
                <a:t>ThreadRoot</a:t>
              </a:r>
              <a:r>
                <a:rPr lang="en-US" altLang="ko-KR" sz="2400" dirty="0">
                  <a:latin typeface="Consolas" charset="0"/>
                  <a:ea typeface="Consolas" charset="0"/>
                  <a:cs typeface="Consolas" charset="0"/>
                </a:rPr>
                <a:t> stub</a:t>
              </a:r>
            </a:p>
          </p:txBody>
        </p:sp>
        <p:sp>
          <p:nvSpPr>
            <p:cNvPr id="15366" name="Text Box 5"/>
            <p:cNvSpPr txBox="1">
              <a:spLocks noChangeArrowheads="1"/>
            </p:cNvSpPr>
            <p:nvPr/>
          </p:nvSpPr>
          <p:spPr bwMode="auto">
            <a:xfrm>
              <a:off x="2361" y="3808"/>
              <a:ext cx="7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Initial Stack</a:t>
              </a:r>
            </a:p>
          </p:txBody>
        </p:sp>
        <p:grpSp>
          <p:nvGrpSpPr>
            <p:cNvPr id="15367" name="Group 6"/>
            <p:cNvGrpSpPr>
              <a:grpSpLocks/>
            </p:cNvGrpSpPr>
            <p:nvPr/>
          </p:nvGrpSpPr>
          <p:grpSpPr bwMode="auto">
            <a:xfrm>
              <a:off x="3657" y="2704"/>
              <a:ext cx="217" cy="1145"/>
              <a:chOff x="4608" y="760"/>
              <a:chExt cx="218" cy="1261"/>
            </a:xfrm>
          </p:grpSpPr>
          <p:sp>
            <p:nvSpPr>
              <p:cNvPr id="15368" name="Text Box 7"/>
              <p:cNvSpPr txBox="1">
                <a:spLocks noChangeArrowheads="1"/>
              </p:cNvSpPr>
              <p:nvPr/>
            </p:nvSpPr>
            <p:spPr bwMode="auto">
              <a:xfrm rot="5400000">
                <a:off x="4092" y="1287"/>
                <a:ext cx="1261" cy="2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2400" b="0" dirty="0">
                    <a:latin typeface="Gill Sans" charset="0"/>
                    <a:ea typeface="Gill Sans" charset="0"/>
                    <a:cs typeface="Gill Sans" charset="0"/>
                  </a:rPr>
                  <a:t>Stack growth</a:t>
                </a:r>
              </a:p>
            </p:txBody>
          </p:sp>
          <p:sp>
            <p:nvSpPr>
              <p:cNvPr id="15369" name="Line 8"/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33755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19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How does Thread get started?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525" y="5203825"/>
            <a:ext cx="8305800" cy="15240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Eventually,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run_new_thread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() 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will select this TCB and return into beginning of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ThreadRoot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()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This really starts the new thread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3810000" y="4489450"/>
            <a:ext cx="1828800" cy="533400"/>
          </a:xfrm>
          <a:prstGeom prst="curvedUpArrow">
            <a:avLst>
              <a:gd name="adj1" fmla="val 101429"/>
              <a:gd name="adj2" fmla="val 137143"/>
              <a:gd name="adj3" fmla="val 33333"/>
            </a:avLst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pSp>
        <p:nvGrpSpPr>
          <p:cNvPr id="5125" name="Group 32"/>
          <p:cNvGrpSpPr>
            <a:grpSpLocks/>
          </p:cNvGrpSpPr>
          <p:nvPr/>
        </p:nvGrpSpPr>
        <p:grpSpPr bwMode="auto">
          <a:xfrm>
            <a:off x="1824039" y="757238"/>
            <a:ext cx="2595564" cy="3732212"/>
            <a:chOff x="1149" y="505"/>
            <a:chExt cx="1635" cy="2351"/>
          </a:xfrm>
        </p:grpSpPr>
        <p:grpSp>
          <p:nvGrpSpPr>
            <p:cNvPr id="5129" name="Group 7"/>
            <p:cNvGrpSpPr>
              <a:grpSpLocks/>
            </p:cNvGrpSpPr>
            <p:nvPr/>
          </p:nvGrpSpPr>
          <p:grpSpPr bwMode="auto">
            <a:xfrm flipH="1">
              <a:off x="1149" y="1320"/>
              <a:ext cx="291" cy="1152"/>
              <a:chOff x="4599" y="816"/>
              <a:chExt cx="291" cy="1152"/>
            </a:xfrm>
          </p:grpSpPr>
          <p:sp>
            <p:nvSpPr>
              <p:cNvPr id="5137" name="Text Box 8"/>
              <p:cNvSpPr txBox="1">
                <a:spLocks noChangeArrowheads="1"/>
              </p:cNvSpPr>
              <p:nvPr/>
            </p:nvSpPr>
            <p:spPr bwMode="auto">
              <a:xfrm rot="5400000">
                <a:off x="4172" y="1243"/>
                <a:ext cx="1145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400" b="0" dirty="0">
                    <a:latin typeface="Gill Sans" charset="0"/>
                    <a:ea typeface="Gill Sans" charset="0"/>
                    <a:cs typeface="Gill Sans" charset="0"/>
                  </a:rPr>
                  <a:t>Stack growth</a:t>
                </a:r>
              </a:p>
            </p:txBody>
          </p:sp>
          <p:sp>
            <p:nvSpPr>
              <p:cNvPr id="5138" name="Line 9"/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1536" y="1176"/>
              <a:ext cx="1248" cy="384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>
                  <a:latin typeface="Consolas" charset="0"/>
                  <a:ea typeface="Consolas" charset="0"/>
                  <a:cs typeface="Consolas" charset="0"/>
                </a:rPr>
                <a:t>A</a:t>
              </a:r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>
              <a:off x="1536" y="1560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>
                  <a:latin typeface="Consolas" charset="0"/>
                  <a:ea typeface="Consolas" charset="0"/>
                  <a:cs typeface="Consolas" charset="0"/>
                </a:rPr>
                <a:t>B(while)</a:t>
              </a:r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auto">
            <a:xfrm>
              <a:off x="1536" y="1896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>
                  <a:latin typeface="Consolas" charset="0"/>
                  <a:ea typeface="Consolas" charset="0"/>
                  <a:cs typeface="Consolas" charset="0"/>
                </a:rPr>
                <a:t>yield</a:t>
              </a:r>
            </a:p>
          </p:txBody>
        </p:sp>
        <p:sp>
          <p:nvSpPr>
            <p:cNvPr id="5133" name="Rectangle 13"/>
            <p:cNvSpPr>
              <a:spLocks noChangeArrowheads="1"/>
            </p:cNvSpPr>
            <p:nvPr/>
          </p:nvSpPr>
          <p:spPr bwMode="auto">
            <a:xfrm>
              <a:off x="1536" y="2232"/>
              <a:ext cx="1248" cy="336"/>
            </a:xfrm>
            <a:prstGeom prst="rect">
              <a:avLst/>
            </a:prstGeom>
            <a:solidFill>
              <a:srgbClr val="FFB9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 err="1">
                  <a:latin typeface="Consolas" charset="0"/>
                  <a:ea typeface="Consolas" charset="0"/>
                  <a:cs typeface="Consolas" charset="0"/>
                </a:rPr>
                <a:t>run_new_thread</a:t>
              </a:r>
              <a:endParaRPr lang="en-US" altLang="en-US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5134" name="Rectangle 14"/>
            <p:cNvSpPr>
              <a:spLocks noChangeArrowheads="1"/>
            </p:cNvSpPr>
            <p:nvPr/>
          </p:nvSpPr>
          <p:spPr bwMode="auto">
            <a:xfrm>
              <a:off x="1536" y="2520"/>
              <a:ext cx="1248" cy="336"/>
            </a:xfrm>
            <a:prstGeom prst="rect">
              <a:avLst/>
            </a:prstGeom>
            <a:solidFill>
              <a:srgbClr val="FFB9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Consolas" charset="0"/>
                  <a:ea typeface="Consolas" charset="0"/>
                  <a:cs typeface="Consolas" charset="0"/>
                </a:rPr>
                <a:t>switch</a:t>
              </a:r>
            </a:p>
          </p:txBody>
        </p:sp>
        <p:sp>
          <p:nvSpPr>
            <p:cNvPr id="5135" name="Rectangle 23"/>
            <p:cNvSpPr>
              <a:spLocks noChangeArrowheads="1"/>
            </p:cNvSpPr>
            <p:nvPr/>
          </p:nvSpPr>
          <p:spPr bwMode="auto">
            <a:xfrm>
              <a:off x="1536" y="816"/>
              <a:ext cx="1248" cy="384"/>
            </a:xfrm>
            <a:prstGeom prst="rect">
              <a:avLst/>
            </a:prstGeom>
            <a:solidFill>
              <a:srgbClr val="FFB9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 err="1">
                  <a:latin typeface="Consolas" charset="0"/>
                  <a:ea typeface="Consolas" charset="0"/>
                  <a:cs typeface="Consolas" charset="0"/>
                </a:rPr>
                <a:t>ThreadRoot</a:t>
              </a:r>
              <a:endParaRPr lang="en-US" altLang="en-US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5136" name="Text Box 24"/>
            <p:cNvSpPr txBox="1">
              <a:spLocks noChangeArrowheads="1"/>
            </p:cNvSpPr>
            <p:nvPr/>
          </p:nvSpPr>
          <p:spPr bwMode="auto">
            <a:xfrm>
              <a:off x="1584" y="505"/>
              <a:ext cx="119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Other Thread</a:t>
              </a:r>
            </a:p>
          </p:txBody>
        </p:sp>
      </p:grpSp>
      <p:grpSp>
        <p:nvGrpSpPr>
          <p:cNvPr id="5126" name="Group 33"/>
          <p:cNvGrpSpPr>
            <a:grpSpLocks/>
          </p:cNvGrpSpPr>
          <p:nvPr/>
        </p:nvGrpSpPr>
        <p:grpSpPr bwMode="auto">
          <a:xfrm>
            <a:off x="5168900" y="3505200"/>
            <a:ext cx="2146300" cy="965200"/>
            <a:chOff x="3256" y="2208"/>
            <a:chExt cx="1352" cy="608"/>
          </a:xfrm>
        </p:grpSpPr>
        <p:sp>
          <p:nvSpPr>
            <p:cNvPr id="5127" name="Rectangle 16"/>
            <p:cNvSpPr>
              <a:spLocks noChangeArrowheads="1"/>
            </p:cNvSpPr>
            <p:nvPr/>
          </p:nvSpPr>
          <p:spPr bwMode="auto">
            <a:xfrm>
              <a:off x="3256" y="2564"/>
              <a:ext cx="1352" cy="252"/>
            </a:xfrm>
            <a:prstGeom prst="rect">
              <a:avLst/>
            </a:prstGeom>
            <a:solidFill>
              <a:srgbClr val="FFB9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 err="1">
                  <a:latin typeface="Consolas" charset="0"/>
                  <a:ea typeface="Consolas" charset="0"/>
                  <a:cs typeface="Consolas" charset="0"/>
                </a:rPr>
                <a:t>ThreadRoot</a:t>
              </a:r>
              <a:r>
                <a:rPr lang="en-US" altLang="en-US" dirty="0">
                  <a:latin typeface="Consolas" charset="0"/>
                  <a:ea typeface="Consolas" charset="0"/>
                  <a:cs typeface="Consolas" charset="0"/>
                </a:rPr>
                <a:t> stub</a:t>
              </a:r>
            </a:p>
          </p:txBody>
        </p:sp>
        <p:sp>
          <p:nvSpPr>
            <p:cNvPr id="5128" name="Text Box 25"/>
            <p:cNvSpPr txBox="1">
              <a:spLocks noChangeArrowheads="1"/>
            </p:cNvSpPr>
            <p:nvPr/>
          </p:nvSpPr>
          <p:spPr bwMode="auto">
            <a:xfrm>
              <a:off x="3394" y="2208"/>
              <a:ext cx="10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New Thread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6018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3058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What does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ThreadRoot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altLang="ko-KR" dirty="0" smtClean="0">
                <a:ea typeface="굴림" panose="020B0600000101010101" pitchFamily="34" charset="-127"/>
              </a:rPr>
              <a:t> look like?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860425"/>
            <a:ext cx="8559800" cy="58451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ThreadRoot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 </a:t>
            </a:r>
            <a:r>
              <a:rPr lang="en-US" altLang="ko-KR" dirty="0" smtClean="0">
                <a:ea typeface="굴림" panose="020B0600000101010101" pitchFamily="34" charset="-127"/>
              </a:rPr>
              <a:t>is the root for the thread routine: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dirty="0" smtClean="0">
                <a:ea typeface="굴림" panose="020B0600000101010101" pitchFamily="34" charset="-127"/>
              </a:rPr>
              <a:t>	   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ThreadRoot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()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     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DoStartupHousekeeping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     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UserModeSwitch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(); /* enter user mode */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     Call 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fcnPtr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fcnArgPtr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     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ThreadFinish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  }</a:t>
            </a: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Startup Housekeeping 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Includes things like recording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start time of thread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Other statistics</a:t>
            </a:r>
            <a:endParaRPr lang="en-US" altLang="ko-KR" sz="14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Stack will grow and shrink with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execution of thread</a:t>
            </a:r>
            <a:endParaRPr lang="en-US" altLang="ko-KR" sz="16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Final return from thread returns into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ThreadRoot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altLang="ko-KR" dirty="0" smtClean="0">
                <a:ea typeface="굴림" panose="020B0600000101010101" pitchFamily="34" charset="-127"/>
              </a:rPr>
              <a:t>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which calls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ThreadFinish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</a:t>
            </a:r>
          </a:p>
          <a:p>
            <a:pPr lvl="1">
              <a:lnSpc>
                <a:spcPct val="80000"/>
              </a:lnSpc>
            </a:pP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ThreadFinish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 </a:t>
            </a:r>
            <a:r>
              <a:rPr lang="en-US" altLang="ko-KR" dirty="0" smtClean="0">
                <a:ea typeface="굴림" panose="020B0600000101010101" pitchFamily="34" charset="-127"/>
              </a:rPr>
              <a:t>wake up sleeping threads</a:t>
            </a:r>
          </a:p>
        </p:txBody>
      </p:sp>
      <p:grpSp>
        <p:nvGrpSpPr>
          <p:cNvPr id="393227" name="Group 11"/>
          <p:cNvGrpSpPr>
            <a:grpSpLocks/>
          </p:cNvGrpSpPr>
          <p:nvPr/>
        </p:nvGrpSpPr>
        <p:grpSpPr bwMode="auto">
          <a:xfrm>
            <a:off x="5929313" y="2559050"/>
            <a:ext cx="2835276" cy="2162177"/>
            <a:chOff x="2136" y="2703"/>
            <a:chExt cx="1786" cy="1362"/>
          </a:xfrm>
        </p:grpSpPr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2160" y="2752"/>
              <a:ext cx="1344" cy="272"/>
            </a:xfrm>
            <a:prstGeom prst="rect">
              <a:avLst/>
            </a:prstGeom>
            <a:solidFill>
              <a:srgbClr val="FFB9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 err="1">
                  <a:latin typeface="Consolas" charset="0"/>
                  <a:ea typeface="Consolas" charset="0"/>
                  <a:cs typeface="Consolas" charset="0"/>
                </a:rPr>
                <a:t>ThreadRoot</a:t>
              </a:r>
              <a:endParaRPr lang="en-US" altLang="en-US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2136" y="3774"/>
              <a:ext cx="1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Running Stack</a:t>
              </a:r>
            </a:p>
          </p:txBody>
        </p:sp>
        <p:grpSp>
          <p:nvGrpSpPr>
            <p:cNvPr id="6151" name="Group 7"/>
            <p:cNvGrpSpPr>
              <a:grpSpLocks/>
            </p:cNvGrpSpPr>
            <p:nvPr/>
          </p:nvGrpSpPr>
          <p:grpSpPr bwMode="auto">
            <a:xfrm>
              <a:off x="3631" y="2703"/>
              <a:ext cx="291" cy="1145"/>
              <a:chOff x="4577" y="759"/>
              <a:chExt cx="292" cy="1261"/>
            </a:xfrm>
          </p:grpSpPr>
          <p:sp>
            <p:nvSpPr>
              <p:cNvPr id="6153" name="Text Box 8"/>
              <p:cNvSpPr txBox="1">
                <a:spLocks noChangeArrowheads="1"/>
              </p:cNvSpPr>
              <p:nvPr/>
            </p:nvSpPr>
            <p:spPr bwMode="auto">
              <a:xfrm rot="5400000">
                <a:off x="4092" y="1244"/>
                <a:ext cx="1261" cy="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400" b="0" dirty="0">
                    <a:latin typeface="Gill Sans" charset="0"/>
                    <a:ea typeface="Gill Sans" charset="0"/>
                    <a:cs typeface="Gill Sans" charset="0"/>
                  </a:rPr>
                  <a:t>Stack growth</a:t>
                </a:r>
              </a:p>
            </p:txBody>
          </p:sp>
          <p:sp>
            <p:nvSpPr>
              <p:cNvPr id="6154" name="Line 9"/>
              <p:cNvSpPr>
                <a:spLocks noChangeShapeType="1"/>
              </p:cNvSpPr>
              <p:nvPr/>
            </p:nvSpPr>
            <p:spPr bwMode="auto">
              <a:xfrm>
                <a:off x="4579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52" name="Rectangle 10"/>
            <p:cNvSpPr>
              <a:spLocks noChangeArrowheads="1"/>
            </p:cNvSpPr>
            <p:nvPr/>
          </p:nvSpPr>
          <p:spPr bwMode="auto">
            <a:xfrm>
              <a:off x="2160" y="3024"/>
              <a:ext cx="1344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>
                  <a:latin typeface="Consolas" charset="0"/>
                  <a:ea typeface="Consolas" charset="0"/>
                  <a:cs typeface="Consolas" charset="0"/>
                </a:rPr>
                <a:t>Thread Code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9660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Waitlist was closed last </a:t>
            </a:r>
            <a:r>
              <a:rPr lang="en-US" dirty="0" smtClean="0"/>
              <a:t>Friday/Early Drop passed Friday</a:t>
            </a:r>
            <a:endParaRPr lang="en-US" dirty="0"/>
          </a:p>
          <a:p>
            <a:pPr lvl="4"/>
            <a:endParaRPr lang="en-US" dirty="0"/>
          </a:p>
          <a:p>
            <a:r>
              <a:rPr lang="en-US" dirty="0"/>
              <a:t>Recommendation: Read assigned readings </a:t>
            </a:r>
            <a:r>
              <a:rPr lang="en-US" i="1" dirty="0"/>
              <a:t>before</a:t>
            </a:r>
            <a:r>
              <a:rPr lang="en-US" dirty="0"/>
              <a:t> lecture</a:t>
            </a:r>
          </a:p>
          <a:p>
            <a:pPr lvl="1"/>
            <a:endParaRPr lang="en-US" dirty="0"/>
          </a:p>
          <a:p>
            <a:r>
              <a:rPr lang="en-US" dirty="0"/>
              <a:t>Group sign up this week </a:t>
            </a:r>
          </a:p>
          <a:p>
            <a:pPr lvl="1"/>
            <a:r>
              <a:rPr lang="en-US" dirty="0"/>
              <a:t>Get finding groups ASAP – deadline Friday </a:t>
            </a:r>
            <a:r>
              <a:rPr lang="en-US" dirty="0" smtClean="0"/>
              <a:t>2/8 </a:t>
            </a:r>
            <a:r>
              <a:rPr lang="en-US" dirty="0"/>
              <a:t>at 11:59PM</a:t>
            </a:r>
          </a:p>
          <a:p>
            <a:pPr lvl="1"/>
            <a:r>
              <a:rPr lang="en-US" dirty="0"/>
              <a:t>4 people in a group! 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Continue to attend whichever section is convenient</a:t>
            </a:r>
          </a:p>
          <a:p>
            <a:pPr lvl="1"/>
            <a:r>
              <a:rPr lang="en-US" dirty="0" smtClean="0"/>
              <a:t>Next week, we start official section attendance!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TA </a:t>
            </a:r>
            <a:r>
              <a:rPr lang="en-US" i="1" dirty="0">
                <a:solidFill>
                  <a:srgbClr val="3151F0"/>
                </a:solidFill>
              </a:rPr>
              <a:t>preference</a:t>
            </a:r>
            <a:r>
              <a:rPr lang="en-US" dirty="0">
                <a:solidFill>
                  <a:srgbClr val="3151F0"/>
                </a:solidFill>
              </a:rPr>
              <a:t> </a:t>
            </a:r>
            <a:r>
              <a:rPr lang="en-US" dirty="0"/>
              <a:t>signup form due </a:t>
            </a:r>
            <a:r>
              <a:rPr lang="en-US" dirty="0" smtClean="0"/>
              <a:t>Tuesday 2/12 at </a:t>
            </a:r>
            <a:r>
              <a:rPr lang="en-US" dirty="0"/>
              <a:t>11:59PM</a:t>
            </a:r>
          </a:p>
          <a:p>
            <a:pPr lvl="1"/>
            <a:r>
              <a:rPr lang="en-US" dirty="0"/>
              <a:t>Everyone in a group must have the same TA!  </a:t>
            </a:r>
          </a:p>
          <a:p>
            <a:pPr lvl="2"/>
            <a:r>
              <a:rPr lang="en-US" dirty="0"/>
              <a:t>Preference given to same section</a:t>
            </a:r>
          </a:p>
          <a:p>
            <a:pPr lvl="1"/>
            <a:r>
              <a:rPr lang="en-US" dirty="0"/>
              <a:t>Participation: Get to know your TA!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6820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52" y="4724400"/>
            <a:ext cx="8900547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Illusion: Infinite number of processors</a:t>
            </a:r>
          </a:p>
        </p:txBody>
      </p:sp>
      <p:pic>
        <p:nvPicPr>
          <p:cNvPr id="4" name="Content Placeholder 3" descr="threadAbstraction.pdf"/>
          <p:cNvPicPr>
            <a:picLocks noChangeAspect="1"/>
          </p:cNvPicPr>
          <p:nvPr/>
        </p:nvPicPr>
        <p:blipFill rotWithShape="1">
          <a:blip r:embed="rId3"/>
          <a:srcRect t="-15885" r="41543" b="-15885"/>
          <a:stretch/>
        </p:blipFill>
        <p:spPr>
          <a:xfrm>
            <a:off x="457200" y="423111"/>
            <a:ext cx="481077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26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52" y="4724400"/>
            <a:ext cx="8900547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Illusion: Infinite number of processors</a:t>
            </a:r>
          </a:p>
          <a:p>
            <a:r>
              <a:rPr lang="en-US" dirty="0" smtClean="0"/>
              <a:t>Reality: Threads execute with variable speed</a:t>
            </a:r>
          </a:p>
          <a:p>
            <a:pPr lvl="1"/>
            <a:r>
              <a:rPr lang="en-US" dirty="0" smtClean="0"/>
              <a:t>Programs must be designed to work with any schedule</a:t>
            </a:r>
          </a:p>
        </p:txBody>
      </p:sp>
      <p:pic>
        <p:nvPicPr>
          <p:cNvPr id="4" name="Content Placeholder 3" descr="threadAbstraction.pdf"/>
          <p:cNvPicPr>
            <a:picLocks noChangeAspect="1"/>
          </p:cNvPicPr>
          <p:nvPr/>
        </p:nvPicPr>
        <p:blipFill>
          <a:blip r:embed="rId3"/>
          <a:srcRect t="-15885" b="-15885"/>
          <a:stretch>
            <a:fillRect/>
          </a:stretch>
        </p:blipFill>
        <p:spPr>
          <a:xfrm>
            <a:off x="457200" y="423111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32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Programmer vs. Processor View</a:t>
            </a:r>
            <a:endParaRPr lang="en-US" dirty="0"/>
          </a:p>
        </p:txBody>
      </p:sp>
      <p:pic>
        <p:nvPicPr>
          <p:cNvPr id="4" name="Content Placeholder 3" descr="threadSuspend2.pdf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4222" r="59800"/>
          <a:stretch/>
        </p:blipFill>
        <p:spPr>
          <a:xfrm>
            <a:off x="-427637" y="1398649"/>
            <a:ext cx="4425657" cy="5744427"/>
          </a:xfrm>
        </p:spPr>
      </p:pic>
    </p:spTree>
    <p:extLst>
      <p:ext uri="{BB962C8B-B14F-4D97-AF65-F5344CB8AC3E}">
        <p14:creationId xmlns:p14="http://schemas.microsoft.com/office/powerpoint/2010/main" val="407725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Programmer vs. Processor View</a:t>
            </a:r>
            <a:endParaRPr lang="en-US" dirty="0"/>
          </a:p>
        </p:txBody>
      </p:sp>
      <p:pic>
        <p:nvPicPr>
          <p:cNvPr id="4" name="Content Placeholder 3" descr="threadSuspend2.pdf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4222" r="29434"/>
          <a:stretch/>
        </p:blipFill>
        <p:spPr>
          <a:xfrm>
            <a:off x="-427637" y="1398649"/>
            <a:ext cx="6895022" cy="5744427"/>
          </a:xfrm>
        </p:spPr>
      </p:pic>
    </p:spTree>
    <p:extLst>
      <p:ext uri="{BB962C8B-B14F-4D97-AF65-F5344CB8AC3E}">
        <p14:creationId xmlns:p14="http://schemas.microsoft.com/office/powerpoint/2010/main" val="2893788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Programmer vs. Processor View</a:t>
            </a:r>
            <a:endParaRPr lang="en-US" dirty="0"/>
          </a:p>
        </p:txBody>
      </p:sp>
      <p:pic>
        <p:nvPicPr>
          <p:cNvPr id="4" name="Content Placeholder 3" descr="threadSuspend2.pdf"/>
          <p:cNvPicPr>
            <a:picLocks noGrp="1" noChangeAspect="1"/>
          </p:cNvPicPr>
          <p:nvPr>
            <p:ph idx="1"/>
          </p:nvPr>
        </p:nvPicPr>
        <p:blipFill>
          <a:blip r:embed="rId2"/>
          <a:srcRect l="-14222" r="-14222"/>
          <a:stretch>
            <a:fillRect/>
          </a:stretch>
        </p:blipFill>
        <p:spPr>
          <a:xfrm>
            <a:off x="-427637" y="1398649"/>
            <a:ext cx="10445144" cy="5744427"/>
          </a:xfrm>
        </p:spPr>
      </p:pic>
    </p:spTree>
    <p:extLst>
      <p:ext uri="{BB962C8B-B14F-4D97-AF65-F5344CB8AC3E}">
        <p14:creationId xmlns:p14="http://schemas.microsoft.com/office/powerpoint/2010/main" val="58848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Executions</a:t>
            </a:r>
            <a:endParaRPr lang="en-US" dirty="0"/>
          </a:p>
        </p:txBody>
      </p:sp>
      <p:pic>
        <p:nvPicPr>
          <p:cNvPr id="6" name="Content Placeholder 5" descr="unpredictableSpeed.pdf"/>
          <p:cNvPicPr>
            <a:picLocks noGrp="1" noChangeAspect="1"/>
          </p:cNvPicPr>
          <p:nvPr>
            <p:ph idx="1"/>
          </p:nvPr>
        </p:nvPicPr>
        <p:blipFill>
          <a:blip r:embed="rId2"/>
          <a:srcRect l="-4549" r="-45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34363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Gulim" charset="0"/>
              </a:rPr>
              <a:t>Recall: Lifecycle </a:t>
            </a:r>
            <a:r>
              <a:rPr lang="en-US" altLang="ko-KR" dirty="0" smtClean="0">
                <a:ea typeface="Gulim" charset="0"/>
              </a:rPr>
              <a:t>of a Process</a:t>
            </a:r>
            <a:endParaRPr lang="en-US" altLang="ko-KR" dirty="0">
              <a:ea typeface="Gulim" charset="0"/>
            </a:endParaRPr>
          </a:p>
        </p:txBody>
      </p:sp>
      <p:sp>
        <p:nvSpPr>
          <p:cNvPr id="358432" name="Rectangle 32"/>
          <p:cNvSpPr>
            <a:spLocks noGrp="1" noChangeArrowheads="1"/>
          </p:cNvSpPr>
          <p:nvPr>
            <p:ph type="body" idx="1"/>
          </p:nvPr>
        </p:nvSpPr>
        <p:spPr>
          <a:xfrm>
            <a:off x="381000" y="3810000"/>
            <a:ext cx="8305800" cy="2819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ko-KR" dirty="0" smtClean="0">
                <a:ea typeface="Gulim" charset="0"/>
              </a:rPr>
              <a:t>As a process executes, it changes state: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solidFill>
                  <a:schemeClr val="hlink"/>
                </a:solidFill>
                <a:ea typeface="Gulim" charset="0"/>
              </a:rPr>
              <a:t>new</a:t>
            </a:r>
            <a:r>
              <a:rPr lang="en-US" altLang="ko-KR" dirty="0" smtClean="0">
                <a:ea typeface="Gulim" charset="0"/>
              </a:rPr>
              <a:t>:  The process is being created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solidFill>
                  <a:schemeClr val="hlink"/>
                </a:solidFill>
                <a:ea typeface="Gulim" charset="0"/>
              </a:rPr>
              <a:t>ready</a:t>
            </a:r>
            <a:r>
              <a:rPr lang="en-US" altLang="ko-KR" dirty="0" smtClean="0">
                <a:ea typeface="Gulim" charset="0"/>
              </a:rPr>
              <a:t>:  The process is waiting to run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solidFill>
                  <a:schemeClr val="hlink"/>
                </a:solidFill>
                <a:ea typeface="Gulim" charset="0"/>
              </a:rPr>
              <a:t>running</a:t>
            </a:r>
            <a:r>
              <a:rPr lang="en-US" altLang="ko-KR" dirty="0" smtClean="0">
                <a:ea typeface="Gulim" charset="0"/>
              </a:rPr>
              <a:t>:  Instructions are being executed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solidFill>
                  <a:schemeClr val="hlink"/>
                </a:solidFill>
                <a:ea typeface="Gulim" charset="0"/>
              </a:rPr>
              <a:t>waiting</a:t>
            </a:r>
            <a:r>
              <a:rPr lang="en-US" altLang="ko-KR" dirty="0" smtClean="0">
                <a:ea typeface="Gulim" charset="0"/>
              </a:rPr>
              <a:t>:  Process waiting for some event to occur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solidFill>
                  <a:schemeClr val="hlink"/>
                </a:solidFill>
                <a:ea typeface="Gulim" charset="0"/>
              </a:rPr>
              <a:t>terminated</a:t>
            </a:r>
            <a:r>
              <a:rPr lang="en-US" altLang="ko-KR" dirty="0" smtClean="0">
                <a:ea typeface="Gulim" charset="0"/>
              </a:rPr>
              <a:t>:  The process has finished execution</a:t>
            </a:r>
            <a:endParaRPr lang="en-US" altLang="ko-KR" dirty="0">
              <a:ea typeface="Gulim" charset="0"/>
            </a:endParaRP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" t="24142" r="690" b="24419"/>
          <a:stretch>
            <a:fillRect/>
          </a:stretch>
        </p:blipFill>
        <p:spPr bwMode="auto">
          <a:xfrm>
            <a:off x="1295400" y="1023938"/>
            <a:ext cx="6553200" cy="2557462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8405" name="Freeform 5"/>
          <p:cNvSpPr>
            <a:spLocks/>
          </p:cNvSpPr>
          <p:nvPr/>
        </p:nvSpPr>
        <p:spPr bwMode="auto">
          <a:xfrm>
            <a:off x="3505200" y="2395538"/>
            <a:ext cx="1981200" cy="333375"/>
          </a:xfrm>
          <a:custGeom>
            <a:avLst/>
            <a:gdLst>
              <a:gd name="T0" fmla="*/ 0 w 1186"/>
              <a:gd name="T1" fmla="*/ 0 h 197"/>
              <a:gd name="T2" fmla="*/ 2147483647 w 1186"/>
              <a:gd name="T3" fmla="*/ 2147483647 h 197"/>
              <a:gd name="T4" fmla="*/ 2147483647 w 1186"/>
              <a:gd name="T5" fmla="*/ 2147483647 h 197"/>
              <a:gd name="T6" fmla="*/ 2147483647 w 1186"/>
              <a:gd name="T7" fmla="*/ 2147483647 h 197"/>
              <a:gd name="T8" fmla="*/ 2147483647 w 1186"/>
              <a:gd name="T9" fmla="*/ 2147483647 h 197"/>
              <a:gd name="T10" fmla="*/ 2147483647 w 1186"/>
              <a:gd name="T11" fmla="*/ 2147483647 h 197"/>
              <a:gd name="T12" fmla="*/ 2147483647 w 1186"/>
              <a:gd name="T13" fmla="*/ 2147483647 h 197"/>
              <a:gd name="T14" fmla="*/ 2147483647 w 1186"/>
              <a:gd name="T15" fmla="*/ 2147483647 h 1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6"/>
              <a:gd name="T25" fmla="*/ 0 h 197"/>
              <a:gd name="T26" fmla="*/ 1186 w 1186"/>
              <a:gd name="T27" fmla="*/ 197 h 1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6" h="197">
                <a:moveTo>
                  <a:pt x="0" y="0"/>
                </a:moveTo>
                <a:cubicBezTo>
                  <a:pt x="30" y="24"/>
                  <a:pt x="51" y="43"/>
                  <a:pt x="87" y="55"/>
                </a:cubicBezTo>
                <a:cubicBezTo>
                  <a:pt x="157" y="125"/>
                  <a:pt x="276" y="148"/>
                  <a:pt x="371" y="158"/>
                </a:cubicBezTo>
                <a:cubicBezTo>
                  <a:pt x="434" y="174"/>
                  <a:pt x="497" y="188"/>
                  <a:pt x="561" y="197"/>
                </a:cubicBezTo>
                <a:cubicBezTo>
                  <a:pt x="705" y="189"/>
                  <a:pt x="849" y="189"/>
                  <a:pt x="987" y="142"/>
                </a:cubicBezTo>
                <a:cubicBezTo>
                  <a:pt x="1028" y="128"/>
                  <a:pt x="1064" y="109"/>
                  <a:pt x="1105" y="95"/>
                </a:cubicBezTo>
                <a:cubicBezTo>
                  <a:pt x="1123" y="89"/>
                  <a:pt x="1136" y="74"/>
                  <a:pt x="1152" y="63"/>
                </a:cubicBezTo>
                <a:cubicBezTo>
                  <a:pt x="1178" y="46"/>
                  <a:pt x="1186" y="47"/>
                  <a:pt x="1168" y="47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07" name="Freeform 7"/>
          <p:cNvSpPr>
            <a:spLocks/>
          </p:cNvSpPr>
          <p:nvPr/>
        </p:nvSpPr>
        <p:spPr bwMode="auto">
          <a:xfrm>
            <a:off x="3498850" y="1476375"/>
            <a:ext cx="2025650" cy="455613"/>
          </a:xfrm>
          <a:custGeom>
            <a:avLst/>
            <a:gdLst>
              <a:gd name="T0" fmla="*/ 2147483647 w 1276"/>
              <a:gd name="T1" fmla="*/ 2147483647 h 287"/>
              <a:gd name="T2" fmla="*/ 2147483647 w 1276"/>
              <a:gd name="T3" fmla="*/ 2147483647 h 287"/>
              <a:gd name="T4" fmla="*/ 2147483647 w 1276"/>
              <a:gd name="T5" fmla="*/ 2147483647 h 287"/>
              <a:gd name="T6" fmla="*/ 2147483647 w 1276"/>
              <a:gd name="T7" fmla="*/ 2147483647 h 287"/>
              <a:gd name="T8" fmla="*/ 2147483647 w 1276"/>
              <a:gd name="T9" fmla="*/ 2147483647 h 287"/>
              <a:gd name="T10" fmla="*/ 2147483647 w 1276"/>
              <a:gd name="T11" fmla="*/ 2147483647 h 287"/>
              <a:gd name="T12" fmla="*/ 2147483647 w 1276"/>
              <a:gd name="T13" fmla="*/ 0 h 287"/>
              <a:gd name="T14" fmla="*/ 2147483647 w 1276"/>
              <a:gd name="T15" fmla="*/ 2147483647 h 287"/>
              <a:gd name="T16" fmla="*/ 2147483647 w 1276"/>
              <a:gd name="T17" fmla="*/ 2147483647 h 287"/>
              <a:gd name="T18" fmla="*/ 2147483647 w 1276"/>
              <a:gd name="T19" fmla="*/ 2147483647 h 287"/>
              <a:gd name="T20" fmla="*/ 2147483647 w 1276"/>
              <a:gd name="T21" fmla="*/ 2147483647 h 287"/>
              <a:gd name="T22" fmla="*/ 2147483647 w 1276"/>
              <a:gd name="T23" fmla="*/ 2147483647 h 287"/>
              <a:gd name="T24" fmla="*/ 2147483647 w 1276"/>
              <a:gd name="T25" fmla="*/ 2147483647 h 287"/>
              <a:gd name="T26" fmla="*/ 2147483647 w 1276"/>
              <a:gd name="T27" fmla="*/ 2147483647 h 2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76"/>
              <a:gd name="T43" fmla="*/ 0 h 287"/>
              <a:gd name="T44" fmla="*/ 1276 w 1276"/>
              <a:gd name="T45" fmla="*/ 287 h 28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76" h="287">
                <a:moveTo>
                  <a:pt x="1276" y="245"/>
                </a:moveTo>
                <a:cubicBezTo>
                  <a:pt x="1211" y="181"/>
                  <a:pt x="1148" y="140"/>
                  <a:pt x="1063" y="111"/>
                </a:cubicBezTo>
                <a:cubicBezTo>
                  <a:pt x="1054" y="108"/>
                  <a:pt x="1048" y="99"/>
                  <a:pt x="1039" y="95"/>
                </a:cubicBezTo>
                <a:cubicBezTo>
                  <a:pt x="991" y="73"/>
                  <a:pt x="925" y="51"/>
                  <a:pt x="873" y="40"/>
                </a:cubicBezTo>
                <a:cubicBezTo>
                  <a:pt x="802" y="25"/>
                  <a:pt x="849" y="35"/>
                  <a:pt x="739" y="16"/>
                </a:cubicBezTo>
                <a:cubicBezTo>
                  <a:pt x="723" y="13"/>
                  <a:pt x="708" y="11"/>
                  <a:pt x="692" y="8"/>
                </a:cubicBezTo>
                <a:cubicBezTo>
                  <a:pt x="676" y="5"/>
                  <a:pt x="644" y="0"/>
                  <a:pt x="644" y="0"/>
                </a:cubicBezTo>
                <a:cubicBezTo>
                  <a:pt x="550" y="6"/>
                  <a:pt x="485" y="11"/>
                  <a:pt x="400" y="40"/>
                </a:cubicBezTo>
                <a:cubicBezTo>
                  <a:pt x="376" y="48"/>
                  <a:pt x="353" y="55"/>
                  <a:pt x="329" y="63"/>
                </a:cubicBezTo>
                <a:cubicBezTo>
                  <a:pt x="313" y="68"/>
                  <a:pt x="281" y="79"/>
                  <a:pt x="281" y="79"/>
                </a:cubicBezTo>
                <a:cubicBezTo>
                  <a:pt x="245" y="104"/>
                  <a:pt x="204" y="121"/>
                  <a:pt x="163" y="135"/>
                </a:cubicBezTo>
                <a:cubicBezTo>
                  <a:pt x="137" y="144"/>
                  <a:pt x="119" y="165"/>
                  <a:pt x="92" y="174"/>
                </a:cubicBezTo>
                <a:cubicBezTo>
                  <a:pt x="78" y="188"/>
                  <a:pt x="58" y="198"/>
                  <a:pt x="45" y="213"/>
                </a:cubicBezTo>
                <a:cubicBezTo>
                  <a:pt x="24" y="237"/>
                  <a:pt x="0" y="287"/>
                  <a:pt x="21" y="245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08" name="Freeform 8"/>
          <p:cNvSpPr>
            <a:spLocks/>
          </p:cNvSpPr>
          <p:nvPr/>
        </p:nvSpPr>
        <p:spPr bwMode="auto">
          <a:xfrm>
            <a:off x="3394075" y="2466975"/>
            <a:ext cx="476250" cy="738188"/>
          </a:xfrm>
          <a:custGeom>
            <a:avLst/>
            <a:gdLst>
              <a:gd name="T0" fmla="*/ 2147483647 w 300"/>
              <a:gd name="T1" fmla="*/ 2147483647 h 465"/>
              <a:gd name="T2" fmla="*/ 2147483647 w 300"/>
              <a:gd name="T3" fmla="*/ 2147483647 h 465"/>
              <a:gd name="T4" fmla="*/ 2147483647 w 300"/>
              <a:gd name="T5" fmla="*/ 2147483647 h 465"/>
              <a:gd name="T6" fmla="*/ 2147483647 w 300"/>
              <a:gd name="T7" fmla="*/ 2147483647 h 465"/>
              <a:gd name="T8" fmla="*/ 2147483647 w 300"/>
              <a:gd name="T9" fmla="*/ 2147483647 h 465"/>
              <a:gd name="T10" fmla="*/ 2147483647 w 300"/>
              <a:gd name="T11" fmla="*/ 2147483647 h 465"/>
              <a:gd name="T12" fmla="*/ 0 w 300"/>
              <a:gd name="T13" fmla="*/ 0 h 4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0"/>
              <a:gd name="T22" fmla="*/ 0 h 465"/>
              <a:gd name="T23" fmla="*/ 300 w 300"/>
              <a:gd name="T24" fmla="*/ 465 h 4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0" h="465">
                <a:moveTo>
                  <a:pt x="300" y="465"/>
                </a:moveTo>
                <a:cubicBezTo>
                  <a:pt x="269" y="426"/>
                  <a:pt x="247" y="389"/>
                  <a:pt x="205" y="363"/>
                </a:cubicBezTo>
                <a:cubicBezTo>
                  <a:pt x="182" y="326"/>
                  <a:pt x="154" y="308"/>
                  <a:pt x="119" y="284"/>
                </a:cubicBezTo>
                <a:cubicBezTo>
                  <a:pt x="91" y="201"/>
                  <a:pt x="135" y="324"/>
                  <a:pt x="95" y="236"/>
                </a:cubicBezTo>
                <a:cubicBezTo>
                  <a:pt x="74" y="189"/>
                  <a:pt x="63" y="140"/>
                  <a:pt x="40" y="94"/>
                </a:cubicBezTo>
                <a:cubicBezTo>
                  <a:pt x="32" y="78"/>
                  <a:pt x="23" y="63"/>
                  <a:pt x="16" y="47"/>
                </a:cubicBezTo>
                <a:cubicBezTo>
                  <a:pt x="9" y="32"/>
                  <a:pt x="0" y="0"/>
                  <a:pt x="0" y="0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09" name="Freeform 9"/>
          <p:cNvSpPr>
            <a:spLocks/>
          </p:cNvSpPr>
          <p:nvPr/>
        </p:nvSpPr>
        <p:spPr bwMode="auto">
          <a:xfrm>
            <a:off x="5127625" y="2416175"/>
            <a:ext cx="458788" cy="766763"/>
          </a:xfrm>
          <a:custGeom>
            <a:avLst/>
            <a:gdLst>
              <a:gd name="T0" fmla="*/ 2147483647 w 289"/>
              <a:gd name="T1" fmla="*/ 0 h 483"/>
              <a:gd name="T2" fmla="*/ 2147483647 w 289"/>
              <a:gd name="T3" fmla="*/ 2147483647 h 483"/>
              <a:gd name="T4" fmla="*/ 2147483647 w 289"/>
              <a:gd name="T5" fmla="*/ 2147483647 h 483"/>
              <a:gd name="T6" fmla="*/ 2147483647 w 289"/>
              <a:gd name="T7" fmla="*/ 2147483647 h 483"/>
              <a:gd name="T8" fmla="*/ 2147483647 w 289"/>
              <a:gd name="T9" fmla="*/ 2147483647 h 483"/>
              <a:gd name="T10" fmla="*/ 2147483647 w 289"/>
              <a:gd name="T11" fmla="*/ 2147483647 h 483"/>
              <a:gd name="T12" fmla="*/ 2147483647 w 289"/>
              <a:gd name="T13" fmla="*/ 2147483647 h 483"/>
              <a:gd name="T14" fmla="*/ 2147483647 w 289"/>
              <a:gd name="T15" fmla="*/ 2147483647 h 483"/>
              <a:gd name="T16" fmla="*/ 2147483647 w 289"/>
              <a:gd name="T17" fmla="*/ 2147483647 h 4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89"/>
              <a:gd name="T28" fmla="*/ 0 h 483"/>
              <a:gd name="T29" fmla="*/ 289 w 289"/>
              <a:gd name="T30" fmla="*/ 483 h 4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89" h="483">
                <a:moveTo>
                  <a:pt x="289" y="0"/>
                </a:moveTo>
                <a:cubicBezTo>
                  <a:pt x="275" y="69"/>
                  <a:pt x="257" y="138"/>
                  <a:pt x="234" y="205"/>
                </a:cubicBezTo>
                <a:cubicBezTo>
                  <a:pt x="219" y="249"/>
                  <a:pt x="202" y="292"/>
                  <a:pt x="155" y="308"/>
                </a:cubicBezTo>
                <a:cubicBezTo>
                  <a:pt x="150" y="316"/>
                  <a:pt x="146" y="325"/>
                  <a:pt x="139" y="332"/>
                </a:cubicBezTo>
                <a:cubicBezTo>
                  <a:pt x="133" y="338"/>
                  <a:pt x="122" y="340"/>
                  <a:pt x="116" y="347"/>
                </a:cubicBezTo>
                <a:cubicBezTo>
                  <a:pt x="71" y="404"/>
                  <a:pt x="152" y="337"/>
                  <a:pt x="92" y="395"/>
                </a:cubicBezTo>
                <a:cubicBezTo>
                  <a:pt x="31" y="454"/>
                  <a:pt x="107" y="358"/>
                  <a:pt x="45" y="434"/>
                </a:cubicBezTo>
                <a:cubicBezTo>
                  <a:pt x="35" y="446"/>
                  <a:pt x="22" y="475"/>
                  <a:pt x="5" y="481"/>
                </a:cubicBezTo>
                <a:cubicBezTo>
                  <a:pt x="0" y="483"/>
                  <a:pt x="5" y="471"/>
                  <a:pt x="5" y="466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0" name="Freeform 10"/>
          <p:cNvSpPr>
            <a:spLocks/>
          </p:cNvSpPr>
          <p:nvPr/>
        </p:nvSpPr>
        <p:spPr bwMode="auto">
          <a:xfrm>
            <a:off x="2579688" y="1276350"/>
            <a:ext cx="752475" cy="514350"/>
          </a:xfrm>
          <a:custGeom>
            <a:avLst/>
            <a:gdLst>
              <a:gd name="T0" fmla="*/ 0 w 474"/>
              <a:gd name="T1" fmla="*/ 0 h 324"/>
              <a:gd name="T2" fmla="*/ 2147483647 w 474"/>
              <a:gd name="T3" fmla="*/ 2147483647 h 324"/>
              <a:gd name="T4" fmla="*/ 2147483647 w 474"/>
              <a:gd name="T5" fmla="*/ 2147483647 h 324"/>
              <a:gd name="T6" fmla="*/ 2147483647 w 474"/>
              <a:gd name="T7" fmla="*/ 2147483647 h 324"/>
              <a:gd name="T8" fmla="*/ 2147483647 w 474"/>
              <a:gd name="T9" fmla="*/ 2147483647 h 3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4"/>
              <a:gd name="T16" fmla="*/ 0 h 324"/>
              <a:gd name="T17" fmla="*/ 474 w 474"/>
              <a:gd name="T18" fmla="*/ 324 h 3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4" h="324">
                <a:moveTo>
                  <a:pt x="0" y="0"/>
                </a:moveTo>
                <a:cubicBezTo>
                  <a:pt x="50" y="25"/>
                  <a:pt x="109" y="30"/>
                  <a:pt x="158" y="55"/>
                </a:cubicBezTo>
                <a:cubicBezTo>
                  <a:pt x="210" y="82"/>
                  <a:pt x="268" y="115"/>
                  <a:pt x="324" y="134"/>
                </a:cubicBezTo>
                <a:cubicBezTo>
                  <a:pt x="368" y="178"/>
                  <a:pt x="414" y="216"/>
                  <a:pt x="450" y="268"/>
                </a:cubicBezTo>
                <a:cubicBezTo>
                  <a:pt x="456" y="286"/>
                  <a:pt x="474" y="307"/>
                  <a:pt x="474" y="324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1" name="Freeform 11"/>
          <p:cNvSpPr>
            <a:spLocks/>
          </p:cNvSpPr>
          <p:nvPr/>
        </p:nvSpPr>
        <p:spPr bwMode="auto">
          <a:xfrm>
            <a:off x="5599113" y="1314450"/>
            <a:ext cx="889000" cy="500063"/>
          </a:xfrm>
          <a:custGeom>
            <a:avLst/>
            <a:gdLst>
              <a:gd name="T0" fmla="*/ 0 w 560"/>
              <a:gd name="T1" fmla="*/ 2147483647 h 315"/>
              <a:gd name="T2" fmla="*/ 2147483647 w 560"/>
              <a:gd name="T3" fmla="*/ 2147483647 h 315"/>
              <a:gd name="T4" fmla="*/ 2147483647 w 560"/>
              <a:gd name="T5" fmla="*/ 2147483647 h 315"/>
              <a:gd name="T6" fmla="*/ 2147483647 w 560"/>
              <a:gd name="T7" fmla="*/ 2147483647 h 315"/>
              <a:gd name="T8" fmla="*/ 2147483647 w 560"/>
              <a:gd name="T9" fmla="*/ 2147483647 h 315"/>
              <a:gd name="T10" fmla="*/ 2147483647 w 560"/>
              <a:gd name="T11" fmla="*/ 0 h 3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60"/>
              <a:gd name="T19" fmla="*/ 0 h 315"/>
              <a:gd name="T20" fmla="*/ 560 w 560"/>
              <a:gd name="T21" fmla="*/ 315 h 3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60" h="315">
                <a:moveTo>
                  <a:pt x="0" y="315"/>
                </a:moveTo>
                <a:cubicBezTo>
                  <a:pt x="38" y="269"/>
                  <a:pt x="77" y="223"/>
                  <a:pt x="126" y="189"/>
                </a:cubicBezTo>
                <a:cubicBezTo>
                  <a:pt x="202" y="74"/>
                  <a:pt x="340" y="40"/>
                  <a:pt x="466" y="8"/>
                </a:cubicBezTo>
                <a:cubicBezTo>
                  <a:pt x="484" y="11"/>
                  <a:pt x="503" y="13"/>
                  <a:pt x="521" y="16"/>
                </a:cubicBezTo>
                <a:cubicBezTo>
                  <a:pt x="529" y="18"/>
                  <a:pt x="537" y="26"/>
                  <a:pt x="544" y="23"/>
                </a:cubicBezTo>
                <a:cubicBezTo>
                  <a:pt x="553" y="19"/>
                  <a:pt x="560" y="0"/>
                  <a:pt x="560" y="0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2" name="Oval 12"/>
          <p:cNvSpPr>
            <a:spLocks noChangeArrowheads="1"/>
          </p:cNvSpPr>
          <p:nvPr/>
        </p:nvSpPr>
        <p:spPr bwMode="auto">
          <a:xfrm>
            <a:off x="1295400" y="1023938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3" name="Oval 13"/>
          <p:cNvSpPr>
            <a:spLocks noChangeArrowheads="1"/>
          </p:cNvSpPr>
          <p:nvPr/>
        </p:nvSpPr>
        <p:spPr bwMode="auto">
          <a:xfrm>
            <a:off x="4867275" y="1839913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4" name="Oval 14"/>
          <p:cNvSpPr>
            <a:spLocks noChangeArrowheads="1"/>
          </p:cNvSpPr>
          <p:nvPr/>
        </p:nvSpPr>
        <p:spPr bwMode="auto">
          <a:xfrm>
            <a:off x="2790825" y="1828800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5" name="Oval 15"/>
          <p:cNvSpPr>
            <a:spLocks noChangeArrowheads="1"/>
          </p:cNvSpPr>
          <p:nvPr/>
        </p:nvSpPr>
        <p:spPr bwMode="auto">
          <a:xfrm>
            <a:off x="6532563" y="1012825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6" name="Oval 16"/>
          <p:cNvSpPr>
            <a:spLocks noChangeArrowheads="1"/>
          </p:cNvSpPr>
          <p:nvPr/>
        </p:nvSpPr>
        <p:spPr bwMode="auto">
          <a:xfrm>
            <a:off x="3867150" y="2970213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7" name="Freeform 17"/>
          <p:cNvSpPr>
            <a:spLocks/>
          </p:cNvSpPr>
          <p:nvPr/>
        </p:nvSpPr>
        <p:spPr bwMode="auto">
          <a:xfrm>
            <a:off x="3511550" y="2400300"/>
            <a:ext cx="1981200" cy="333375"/>
          </a:xfrm>
          <a:custGeom>
            <a:avLst/>
            <a:gdLst>
              <a:gd name="T0" fmla="*/ 0 w 1186"/>
              <a:gd name="T1" fmla="*/ 0 h 197"/>
              <a:gd name="T2" fmla="*/ 2147483647 w 1186"/>
              <a:gd name="T3" fmla="*/ 2147483647 h 197"/>
              <a:gd name="T4" fmla="*/ 2147483647 w 1186"/>
              <a:gd name="T5" fmla="*/ 2147483647 h 197"/>
              <a:gd name="T6" fmla="*/ 2147483647 w 1186"/>
              <a:gd name="T7" fmla="*/ 2147483647 h 197"/>
              <a:gd name="T8" fmla="*/ 2147483647 w 1186"/>
              <a:gd name="T9" fmla="*/ 2147483647 h 197"/>
              <a:gd name="T10" fmla="*/ 2147483647 w 1186"/>
              <a:gd name="T11" fmla="*/ 2147483647 h 197"/>
              <a:gd name="T12" fmla="*/ 2147483647 w 1186"/>
              <a:gd name="T13" fmla="*/ 2147483647 h 197"/>
              <a:gd name="T14" fmla="*/ 2147483647 w 1186"/>
              <a:gd name="T15" fmla="*/ 2147483647 h 1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6"/>
              <a:gd name="T25" fmla="*/ 0 h 197"/>
              <a:gd name="T26" fmla="*/ 1186 w 1186"/>
              <a:gd name="T27" fmla="*/ 197 h 1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6" h="197">
                <a:moveTo>
                  <a:pt x="0" y="0"/>
                </a:moveTo>
                <a:cubicBezTo>
                  <a:pt x="30" y="24"/>
                  <a:pt x="51" y="43"/>
                  <a:pt x="87" y="55"/>
                </a:cubicBezTo>
                <a:cubicBezTo>
                  <a:pt x="157" y="125"/>
                  <a:pt x="276" y="148"/>
                  <a:pt x="371" y="158"/>
                </a:cubicBezTo>
                <a:cubicBezTo>
                  <a:pt x="434" y="174"/>
                  <a:pt x="497" y="188"/>
                  <a:pt x="561" y="197"/>
                </a:cubicBezTo>
                <a:cubicBezTo>
                  <a:pt x="705" y="189"/>
                  <a:pt x="849" y="189"/>
                  <a:pt x="987" y="142"/>
                </a:cubicBezTo>
                <a:cubicBezTo>
                  <a:pt x="1028" y="128"/>
                  <a:pt x="1064" y="109"/>
                  <a:pt x="1105" y="95"/>
                </a:cubicBezTo>
                <a:cubicBezTo>
                  <a:pt x="1123" y="89"/>
                  <a:pt x="1136" y="74"/>
                  <a:pt x="1152" y="63"/>
                </a:cubicBezTo>
                <a:cubicBezTo>
                  <a:pt x="1178" y="46"/>
                  <a:pt x="1186" y="47"/>
                  <a:pt x="1168" y="47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8" name="Freeform 18"/>
          <p:cNvSpPr>
            <a:spLocks/>
          </p:cNvSpPr>
          <p:nvPr/>
        </p:nvSpPr>
        <p:spPr bwMode="auto">
          <a:xfrm>
            <a:off x="3505200" y="1481138"/>
            <a:ext cx="2025650" cy="455612"/>
          </a:xfrm>
          <a:custGeom>
            <a:avLst/>
            <a:gdLst>
              <a:gd name="T0" fmla="*/ 2147483647 w 1276"/>
              <a:gd name="T1" fmla="*/ 2147483647 h 287"/>
              <a:gd name="T2" fmla="*/ 2147483647 w 1276"/>
              <a:gd name="T3" fmla="*/ 2147483647 h 287"/>
              <a:gd name="T4" fmla="*/ 2147483647 w 1276"/>
              <a:gd name="T5" fmla="*/ 2147483647 h 287"/>
              <a:gd name="T6" fmla="*/ 2147483647 w 1276"/>
              <a:gd name="T7" fmla="*/ 2147483647 h 287"/>
              <a:gd name="T8" fmla="*/ 2147483647 w 1276"/>
              <a:gd name="T9" fmla="*/ 2147483647 h 287"/>
              <a:gd name="T10" fmla="*/ 2147483647 w 1276"/>
              <a:gd name="T11" fmla="*/ 2147483647 h 287"/>
              <a:gd name="T12" fmla="*/ 2147483647 w 1276"/>
              <a:gd name="T13" fmla="*/ 0 h 287"/>
              <a:gd name="T14" fmla="*/ 2147483647 w 1276"/>
              <a:gd name="T15" fmla="*/ 2147483647 h 287"/>
              <a:gd name="T16" fmla="*/ 2147483647 w 1276"/>
              <a:gd name="T17" fmla="*/ 2147483647 h 287"/>
              <a:gd name="T18" fmla="*/ 2147483647 w 1276"/>
              <a:gd name="T19" fmla="*/ 2147483647 h 287"/>
              <a:gd name="T20" fmla="*/ 2147483647 w 1276"/>
              <a:gd name="T21" fmla="*/ 2147483647 h 287"/>
              <a:gd name="T22" fmla="*/ 2147483647 w 1276"/>
              <a:gd name="T23" fmla="*/ 2147483647 h 287"/>
              <a:gd name="T24" fmla="*/ 2147483647 w 1276"/>
              <a:gd name="T25" fmla="*/ 2147483647 h 287"/>
              <a:gd name="T26" fmla="*/ 2147483647 w 1276"/>
              <a:gd name="T27" fmla="*/ 2147483647 h 2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76"/>
              <a:gd name="T43" fmla="*/ 0 h 287"/>
              <a:gd name="T44" fmla="*/ 1276 w 1276"/>
              <a:gd name="T45" fmla="*/ 287 h 28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76" h="287">
                <a:moveTo>
                  <a:pt x="1276" y="245"/>
                </a:moveTo>
                <a:cubicBezTo>
                  <a:pt x="1211" y="181"/>
                  <a:pt x="1148" y="140"/>
                  <a:pt x="1063" y="111"/>
                </a:cubicBezTo>
                <a:cubicBezTo>
                  <a:pt x="1054" y="108"/>
                  <a:pt x="1048" y="99"/>
                  <a:pt x="1039" y="95"/>
                </a:cubicBezTo>
                <a:cubicBezTo>
                  <a:pt x="991" y="73"/>
                  <a:pt x="925" y="51"/>
                  <a:pt x="873" y="40"/>
                </a:cubicBezTo>
                <a:cubicBezTo>
                  <a:pt x="802" y="25"/>
                  <a:pt x="849" y="35"/>
                  <a:pt x="739" y="16"/>
                </a:cubicBezTo>
                <a:cubicBezTo>
                  <a:pt x="723" y="13"/>
                  <a:pt x="708" y="11"/>
                  <a:pt x="692" y="8"/>
                </a:cubicBezTo>
                <a:cubicBezTo>
                  <a:pt x="676" y="5"/>
                  <a:pt x="644" y="0"/>
                  <a:pt x="644" y="0"/>
                </a:cubicBezTo>
                <a:cubicBezTo>
                  <a:pt x="550" y="6"/>
                  <a:pt x="485" y="11"/>
                  <a:pt x="400" y="40"/>
                </a:cubicBezTo>
                <a:cubicBezTo>
                  <a:pt x="376" y="48"/>
                  <a:pt x="353" y="55"/>
                  <a:pt x="329" y="63"/>
                </a:cubicBezTo>
                <a:cubicBezTo>
                  <a:pt x="313" y="68"/>
                  <a:pt x="281" y="79"/>
                  <a:pt x="281" y="79"/>
                </a:cubicBezTo>
                <a:cubicBezTo>
                  <a:pt x="245" y="104"/>
                  <a:pt x="204" y="121"/>
                  <a:pt x="163" y="135"/>
                </a:cubicBezTo>
                <a:cubicBezTo>
                  <a:pt x="137" y="144"/>
                  <a:pt x="119" y="165"/>
                  <a:pt x="92" y="174"/>
                </a:cubicBezTo>
                <a:cubicBezTo>
                  <a:pt x="78" y="188"/>
                  <a:pt x="58" y="198"/>
                  <a:pt x="45" y="213"/>
                </a:cubicBezTo>
                <a:cubicBezTo>
                  <a:pt x="24" y="237"/>
                  <a:pt x="0" y="287"/>
                  <a:pt x="21" y="245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9" name="Oval 19"/>
          <p:cNvSpPr>
            <a:spLocks noChangeArrowheads="1"/>
          </p:cNvSpPr>
          <p:nvPr/>
        </p:nvSpPr>
        <p:spPr bwMode="auto">
          <a:xfrm>
            <a:off x="4873625" y="1844675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0" name="Oval 20"/>
          <p:cNvSpPr>
            <a:spLocks noChangeArrowheads="1"/>
          </p:cNvSpPr>
          <p:nvPr/>
        </p:nvSpPr>
        <p:spPr bwMode="auto">
          <a:xfrm>
            <a:off x="2797175" y="1833563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1" name="Freeform 21"/>
          <p:cNvSpPr>
            <a:spLocks/>
          </p:cNvSpPr>
          <p:nvPr/>
        </p:nvSpPr>
        <p:spPr bwMode="auto">
          <a:xfrm>
            <a:off x="3505200" y="2395538"/>
            <a:ext cx="1981200" cy="333375"/>
          </a:xfrm>
          <a:custGeom>
            <a:avLst/>
            <a:gdLst>
              <a:gd name="T0" fmla="*/ 0 w 1186"/>
              <a:gd name="T1" fmla="*/ 0 h 197"/>
              <a:gd name="T2" fmla="*/ 2147483647 w 1186"/>
              <a:gd name="T3" fmla="*/ 2147483647 h 197"/>
              <a:gd name="T4" fmla="*/ 2147483647 w 1186"/>
              <a:gd name="T5" fmla="*/ 2147483647 h 197"/>
              <a:gd name="T6" fmla="*/ 2147483647 w 1186"/>
              <a:gd name="T7" fmla="*/ 2147483647 h 197"/>
              <a:gd name="T8" fmla="*/ 2147483647 w 1186"/>
              <a:gd name="T9" fmla="*/ 2147483647 h 197"/>
              <a:gd name="T10" fmla="*/ 2147483647 w 1186"/>
              <a:gd name="T11" fmla="*/ 2147483647 h 197"/>
              <a:gd name="T12" fmla="*/ 2147483647 w 1186"/>
              <a:gd name="T13" fmla="*/ 2147483647 h 197"/>
              <a:gd name="T14" fmla="*/ 2147483647 w 1186"/>
              <a:gd name="T15" fmla="*/ 2147483647 h 1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6"/>
              <a:gd name="T25" fmla="*/ 0 h 197"/>
              <a:gd name="T26" fmla="*/ 1186 w 1186"/>
              <a:gd name="T27" fmla="*/ 197 h 1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6" h="197">
                <a:moveTo>
                  <a:pt x="0" y="0"/>
                </a:moveTo>
                <a:cubicBezTo>
                  <a:pt x="30" y="24"/>
                  <a:pt x="51" y="43"/>
                  <a:pt x="87" y="55"/>
                </a:cubicBezTo>
                <a:cubicBezTo>
                  <a:pt x="157" y="125"/>
                  <a:pt x="276" y="148"/>
                  <a:pt x="371" y="158"/>
                </a:cubicBezTo>
                <a:cubicBezTo>
                  <a:pt x="434" y="174"/>
                  <a:pt x="497" y="188"/>
                  <a:pt x="561" y="197"/>
                </a:cubicBezTo>
                <a:cubicBezTo>
                  <a:pt x="705" y="189"/>
                  <a:pt x="849" y="189"/>
                  <a:pt x="987" y="142"/>
                </a:cubicBezTo>
                <a:cubicBezTo>
                  <a:pt x="1028" y="128"/>
                  <a:pt x="1064" y="109"/>
                  <a:pt x="1105" y="95"/>
                </a:cubicBezTo>
                <a:cubicBezTo>
                  <a:pt x="1123" y="89"/>
                  <a:pt x="1136" y="74"/>
                  <a:pt x="1152" y="63"/>
                </a:cubicBezTo>
                <a:cubicBezTo>
                  <a:pt x="1178" y="46"/>
                  <a:pt x="1186" y="47"/>
                  <a:pt x="1168" y="47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2" name="Oval 22"/>
          <p:cNvSpPr>
            <a:spLocks noChangeArrowheads="1"/>
          </p:cNvSpPr>
          <p:nvPr/>
        </p:nvSpPr>
        <p:spPr bwMode="auto">
          <a:xfrm>
            <a:off x="2790825" y="1828800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3" name="Oval 23"/>
          <p:cNvSpPr>
            <a:spLocks noChangeArrowheads="1"/>
          </p:cNvSpPr>
          <p:nvPr/>
        </p:nvSpPr>
        <p:spPr bwMode="auto">
          <a:xfrm>
            <a:off x="4876800" y="1862138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4" name="Freeform 24"/>
          <p:cNvSpPr>
            <a:spLocks/>
          </p:cNvSpPr>
          <p:nvPr/>
        </p:nvSpPr>
        <p:spPr bwMode="auto">
          <a:xfrm>
            <a:off x="3505200" y="2395538"/>
            <a:ext cx="1981200" cy="333375"/>
          </a:xfrm>
          <a:custGeom>
            <a:avLst/>
            <a:gdLst>
              <a:gd name="T0" fmla="*/ 0 w 1186"/>
              <a:gd name="T1" fmla="*/ 0 h 197"/>
              <a:gd name="T2" fmla="*/ 2147483647 w 1186"/>
              <a:gd name="T3" fmla="*/ 2147483647 h 197"/>
              <a:gd name="T4" fmla="*/ 2147483647 w 1186"/>
              <a:gd name="T5" fmla="*/ 2147483647 h 197"/>
              <a:gd name="T6" fmla="*/ 2147483647 w 1186"/>
              <a:gd name="T7" fmla="*/ 2147483647 h 197"/>
              <a:gd name="T8" fmla="*/ 2147483647 w 1186"/>
              <a:gd name="T9" fmla="*/ 2147483647 h 197"/>
              <a:gd name="T10" fmla="*/ 2147483647 w 1186"/>
              <a:gd name="T11" fmla="*/ 2147483647 h 197"/>
              <a:gd name="T12" fmla="*/ 2147483647 w 1186"/>
              <a:gd name="T13" fmla="*/ 2147483647 h 197"/>
              <a:gd name="T14" fmla="*/ 2147483647 w 1186"/>
              <a:gd name="T15" fmla="*/ 2147483647 h 1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6"/>
              <a:gd name="T25" fmla="*/ 0 h 197"/>
              <a:gd name="T26" fmla="*/ 1186 w 1186"/>
              <a:gd name="T27" fmla="*/ 197 h 1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6" h="197">
                <a:moveTo>
                  <a:pt x="0" y="0"/>
                </a:moveTo>
                <a:cubicBezTo>
                  <a:pt x="30" y="24"/>
                  <a:pt x="51" y="43"/>
                  <a:pt x="87" y="55"/>
                </a:cubicBezTo>
                <a:cubicBezTo>
                  <a:pt x="157" y="125"/>
                  <a:pt x="276" y="148"/>
                  <a:pt x="371" y="158"/>
                </a:cubicBezTo>
                <a:cubicBezTo>
                  <a:pt x="434" y="174"/>
                  <a:pt x="497" y="188"/>
                  <a:pt x="561" y="197"/>
                </a:cubicBezTo>
                <a:cubicBezTo>
                  <a:pt x="705" y="189"/>
                  <a:pt x="849" y="189"/>
                  <a:pt x="987" y="142"/>
                </a:cubicBezTo>
                <a:cubicBezTo>
                  <a:pt x="1028" y="128"/>
                  <a:pt x="1064" y="109"/>
                  <a:pt x="1105" y="95"/>
                </a:cubicBezTo>
                <a:cubicBezTo>
                  <a:pt x="1123" y="89"/>
                  <a:pt x="1136" y="74"/>
                  <a:pt x="1152" y="63"/>
                </a:cubicBezTo>
                <a:cubicBezTo>
                  <a:pt x="1178" y="46"/>
                  <a:pt x="1186" y="47"/>
                  <a:pt x="1168" y="47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5" name="Oval 25"/>
          <p:cNvSpPr>
            <a:spLocks noChangeArrowheads="1"/>
          </p:cNvSpPr>
          <p:nvPr/>
        </p:nvSpPr>
        <p:spPr bwMode="auto">
          <a:xfrm>
            <a:off x="2790825" y="1828800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6" name="Oval 26"/>
          <p:cNvSpPr>
            <a:spLocks noChangeArrowheads="1"/>
          </p:cNvSpPr>
          <p:nvPr/>
        </p:nvSpPr>
        <p:spPr bwMode="auto">
          <a:xfrm>
            <a:off x="4876800" y="1862138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7" name="Freeform 27"/>
          <p:cNvSpPr>
            <a:spLocks/>
          </p:cNvSpPr>
          <p:nvPr/>
        </p:nvSpPr>
        <p:spPr bwMode="auto">
          <a:xfrm>
            <a:off x="3505200" y="1481138"/>
            <a:ext cx="2025650" cy="455612"/>
          </a:xfrm>
          <a:custGeom>
            <a:avLst/>
            <a:gdLst>
              <a:gd name="T0" fmla="*/ 2147483647 w 1276"/>
              <a:gd name="T1" fmla="*/ 2147483647 h 287"/>
              <a:gd name="T2" fmla="*/ 2147483647 w 1276"/>
              <a:gd name="T3" fmla="*/ 2147483647 h 287"/>
              <a:gd name="T4" fmla="*/ 2147483647 w 1276"/>
              <a:gd name="T5" fmla="*/ 2147483647 h 287"/>
              <a:gd name="T6" fmla="*/ 2147483647 w 1276"/>
              <a:gd name="T7" fmla="*/ 2147483647 h 287"/>
              <a:gd name="T8" fmla="*/ 2147483647 w 1276"/>
              <a:gd name="T9" fmla="*/ 2147483647 h 287"/>
              <a:gd name="T10" fmla="*/ 2147483647 w 1276"/>
              <a:gd name="T11" fmla="*/ 2147483647 h 287"/>
              <a:gd name="T12" fmla="*/ 2147483647 w 1276"/>
              <a:gd name="T13" fmla="*/ 0 h 287"/>
              <a:gd name="T14" fmla="*/ 2147483647 w 1276"/>
              <a:gd name="T15" fmla="*/ 2147483647 h 287"/>
              <a:gd name="T16" fmla="*/ 2147483647 w 1276"/>
              <a:gd name="T17" fmla="*/ 2147483647 h 287"/>
              <a:gd name="T18" fmla="*/ 2147483647 w 1276"/>
              <a:gd name="T19" fmla="*/ 2147483647 h 287"/>
              <a:gd name="T20" fmla="*/ 2147483647 w 1276"/>
              <a:gd name="T21" fmla="*/ 2147483647 h 287"/>
              <a:gd name="T22" fmla="*/ 2147483647 w 1276"/>
              <a:gd name="T23" fmla="*/ 2147483647 h 287"/>
              <a:gd name="T24" fmla="*/ 2147483647 w 1276"/>
              <a:gd name="T25" fmla="*/ 2147483647 h 287"/>
              <a:gd name="T26" fmla="*/ 2147483647 w 1276"/>
              <a:gd name="T27" fmla="*/ 2147483647 h 2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76"/>
              <a:gd name="T43" fmla="*/ 0 h 287"/>
              <a:gd name="T44" fmla="*/ 1276 w 1276"/>
              <a:gd name="T45" fmla="*/ 287 h 28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76" h="287">
                <a:moveTo>
                  <a:pt x="1276" y="245"/>
                </a:moveTo>
                <a:cubicBezTo>
                  <a:pt x="1211" y="181"/>
                  <a:pt x="1148" y="140"/>
                  <a:pt x="1063" y="111"/>
                </a:cubicBezTo>
                <a:cubicBezTo>
                  <a:pt x="1054" y="108"/>
                  <a:pt x="1048" y="99"/>
                  <a:pt x="1039" y="95"/>
                </a:cubicBezTo>
                <a:cubicBezTo>
                  <a:pt x="991" y="73"/>
                  <a:pt x="925" y="51"/>
                  <a:pt x="873" y="40"/>
                </a:cubicBezTo>
                <a:cubicBezTo>
                  <a:pt x="802" y="25"/>
                  <a:pt x="849" y="35"/>
                  <a:pt x="739" y="16"/>
                </a:cubicBezTo>
                <a:cubicBezTo>
                  <a:pt x="723" y="13"/>
                  <a:pt x="708" y="11"/>
                  <a:pt x="692" y="8"/>
                </a:cubicBezTo>
                <a:cubicBezTo>
                  <a:pt x="676" y="5"/>
                  <a:pt x="644" y="0"/>
                  <a:pt x="644" y="0"/>
                </a:cubicBezTo>
                <a:cubicBezTo>
                  <a:pt x="550" y="6"/>
                  <a:pt x="485" y="11"/>
                  <a:pt x="400" y="40"/>
                </a:cubicBezTo>
                <a:cubicBezTo>
                  <a:pt x="376" y="48"/>
                  <a:pt x="353" y="55"/>
                  <a:pt x="329" y="63"/>
                </a:cubicBezTo>
                <a:cubicBezTo>
                  <a:pt x="313" y="68"/>
                  <a:pt x="281" y="79"/>
                  <a:pt x="281" y="79"/>
                </a:cubicBezTo>
                <a:cubicBezTo>
                  <a:pt x="245" y="104"/>
                  <a:pt x="204" y="121"/>
                  <a:pt x="163" y="135"/>
                </a:cubicBezTo>
                <a:cubicBezTo>
                  <a:pt x="137" y="144"/>
                  <a:pt x="119" y="165"/>
                  <a:pt x="92" y="174"/>
                </a:cubicBezTo>
                <a:cubicBezTo>
                  <a:pt x="78" y="188"/>
                  <a:pt x="58" y="198"/>
                  <a:pt x="45" y="213"/>
                </a:cubicBezTo>
                <a:cubicBezTo>
                  <a:pt x="24" y="237"/>
                  <a:pt x="0" y="287"/>
                  <a:pt x="21" y="245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8" name="Freeform 28"/>
          <p:cNvSpPr>
            <a:spLocks/>
          </p:cNvSpPr>
          <p:nvPr/>
        </p:nvSpPr>
        <p:spPr bwMode="auto">
          <a:xfrm>
            <a:off x="3505200" y="2395538"/>
            <a:ext cx="1981200" cy="333375"/>
          </a:xfrm>
          <a:custGeom>
            <a:avLst/>
            <a:gdLst>
              <a:gd name="T0" fmla="*/ 0 w 1186"/>
              <a:gd name="T1" fmla="*/ 0 h 197"/>
              <a:gd name="T2" fmla="*/ 2147483647 w 1186"/>
              <a:gd name="T3" fmla="*/ 2147483647 h 197"/>
              <a:gd name="T4" fmla="*/ 2147483647 w 1186"/>
              <a:gd name="T5" fmla="*/ 2147483647 h 197"/>
              <a:gd name="T6" fmla="*/ 2147483647 w 1186"/>
              <a:gd name="T7" fmla="*/ 2147483647 h 197"/>
              <a:gd name="T8" fmla="*/ 2147483647 w 1186"/>
              <a:gd name="T9" fmla="*/ 2147483647 h 197"/>
              <a:gd name="T10" fmla="*/ 2147483647 w 1186"/>
              <a:gd name="T11" fmla="*/ 2147483647 h 197"/>
              <a:gd name="T12" fmla="*/ 2147483647 w 1186"/>
              <a:gd name="T13" fmla="*/ 2147483647 h 197"/>
              <a:gd name="T14" fmla="*/ 2147483647 w 1186"/>
              <a:gd name="T15" fmla="*/ 2147483647 h 1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6"/>
              <a:gd name="T25" fmla="*/ 0 h 197"/>
              <a:gd name="T26" fmla="*/ 1186 w 1186"/>
              <a:gd name="T27" fmla="*/ 197 h 1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6" h="197">
                <a:moveTo>
                  <a:pt x="0" y="0"/>
                </a:moveTo>
                <a:cubicBezTo>
                  <a:pt x="30" y="24"/>
                  <a:pt x="51" y="43"/>
                  <a:pt x="87" y="55"/>
                </a:cubicBezTo>
                <a:cubicBezTo>
                  <a:pt x="157" y="125"/>
                  <a:pt x="276" y="148"/>
                  <a:pt x="371" y="158"/>
                </a:cubicBezTo>
                <a:cubicBezTo>
                  <a:pt x="434" y="174"/>
                  <a:pt x="497" y="188"/>
                  <a:pt x="561" y="197"/>
                </a:cubicBezTo>
                <a:cubicBezTo>
                  <a:pt x="705" y="189"/>
                  <a:pt x="849" y="189"/>
                  <a:pt x="987" y="142"/>
                </a:cubicBezTo>
                <a:cubicBezTo>
                  <a:pt x="1028" y="128"/>
                  <a:pt x="1064" y="109"/>
                  <a:pt x="1105" y="95"/>
                </a:cubicBezTo>
                <a:cubicBezTo>
                  <a:pt x="1123" y="89"/>
                  <a:pt x="1136" y="74"/>
                  <a:pt x="1152" y="63"/>
                </a:cubicBezTo>
                <a:cubicBezTo>
                  <a:pt x="1178" y="46"/>
                  <a:pt x="1186" y="47"/>
                  <a:pt x="1168" y="47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9" name="Oval 29"/>
          <p:cNvSpPr>
            <a:spLocks noChangeArrowheads="1"/>
          </p:cNvSpPr>
          <p:nvPr/>
        </p:nvSpPr>
        <p:spPr bwMode="auto">
          <a:xfrm>
            <a:off x="2790825" y="1828800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30" name="Oval 30"/>
          <p:cNvSpPr>
            <a:spLocks noChangeArrowheads="1"/>
          </p:cNvSpPr>
          <p:nvPr/>
        </p:nvSpPr>
        <p:spPr bwMode="auto">
          <a:xfrm>
            <a:off x="4876800" y="1862138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737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4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84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584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84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58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84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584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584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584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3584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584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58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2" grpId="0" uiExpand="1" build="p" bldLvl="2"/>
      <p:bldP spid="358405" grpId="0" animBg="1"/>
      <p:bldP spid="358407" grpId="0" animBg="1"/>
      <p:bldP spid="358408" grpId="0" animBg="1"/>
      <p:bldP spid="358409" grpId="0" animBg="1"/>
      <p:bldP spid="358410" grpId="0" animBg="1"/>
      <p:bldP spid="358411" grpId="0" animBg="1"/>
      <p:bldP spid="358412" grpId="0" animBg="1"/>
      <p:bldP spid="358413" grpId="0" animBg="1"/>
      <p:bldP spid="358414" grpId="0" animBg="1"/>
      <p:bldP spid="358415" grpId="0" animBg="1"/>
      <p:bldP spid="358416" grpId="0" animBg="1"/>
      <p:bldP spid="358417" grpId="0" animBg="1"/>
      <p:bldP spid="358418" grpId="0" animBg="1"/>
      <p:bldP spid="358419" grpId="0" animBg="1"/>
      <p:bldP spid="358420" grpId="0" animBg="1"/>
      <p:bldP spid="358421" grpId="0" animBg="1"/>
      <p:bldP spid="358422" grpId="0" animBg="1"/>
      <p:bldP spid="358423" grpId="0" animBg="1"/>
      <p:bldP spid="358424" grpId="0" animBg="1"/>
      <p:bldP spid="358425" grpId="0" animBg="1"/>
      <p:bldP spid="358426" grpId="0" animBg="1"/>
      <p:bldP spid="358427" grpId="0" animBg="1"/>
      <p:bldP spid="358428" grpId="0" animBg="1"/>
      <p:bldP spid="358429" grpId="0" animBg="1"/>
      <p:bldP spid="3584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 Lifecycle</a:t>
            </a:r>
            <a:endParaRPr lang="en-US" dirty="0"/>
          </a:p>
        </p:txBody>
      </p:sp>
      <p:pic>
        <p:nvPicPr>
          <p:cNvPr id="4" name="Content Placeholder 3" descr="thread-states.pdf"/>
          <p:cNvPicPr>
            <a:picLocks noGrp="1" noChangeAspect="1"/>
          </p:cNvPicPr>
          <p:nvPr>
            <p:ph idx="1"/>
          </p:nvPr>
        </p:nvPicPr>
        <p:blipFill>
          <a:blip r:embed="rId2"/>
          <a:srcRect t="-28889" b="-28889"/>
          <a:stretch>
            <a:fillRect/>
          </a:stretch>
        </p:blipFill>
        <p:spPr>
          <a:xfrm>
            <a:off x="17145" y="1600200"/>
            <a:ext cx="9140162" cy="5026737"/>
          </a:xfrm>
        </p:spPr>
      </p:pic>
    </p:spTree>
    <p:extLst>
      <p:ext uri="{BB962C8B-B14F-4D97-AF65-F5344CB8AC3E}">
        <p14:creationId xmlns:p14="http://schemas.microsoft.com/office/powerpoint/2010/main" val="3474503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ko-KR" sz="2800" dirty="0">
                <a:ea typeface="Gulim" charset="0"/>
                <a:cs typeface="Gulim" charset="0"/>
              </a:rPr>
              <a:t>Per Thread </a:t>
            </a:r>
            <a:r>
              <a:rPr lang="en-US" altLang="ko-KR" sz="2800" dirty="0" smtClean="0">
                <a:ea typeface="Gulim" charset="0"/>
                <a:cs typeface="Gulim" charset="0"/>
              </a:rPr>
              <a:t>Descriptor </a:t>
            </a:r>
            <a:br>
              <a:rPr lang="en-US" altLang="ko-KR" sz="2800" dirty="0" smtClean="0">
                <a:ea typeface="Gulim" charset="0"/>
                <a:cs typeface="Gulim" charset="0"/>
              </a:rPr>
            </a:br>
            <a:r>
              <a:rPr lang="en-US" altLang="ko-KR" sz="2800" dirty="0" smtClean="0">
                <a:ea typeface="Gulim" charset="0"/>
                <a:cs typeface="Gulim" charset="0"/>
              </a:rPr>
              <a:t>(Kernel Supported Threads)</a:t>
            </a:r>
            <a:endParaRPr lang="en-US" altLang="ko-KR" sz="2800" dirty="0">
              <a:ea typeface="Gulim" charset="0"/>
              <a:cs typeface="Gulim" charset="0"/>
            </a:endParaRP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320" y="1143000"/>
            <a:ext cx="8821080" cy="5181600"/>
          </a:xfrm>
        </p:spPr>
        <p:txBody>
          <a:bodyPr>
            <a:normAutofit/>
          </a:bodyPr>
          <a:lstStyle/>
          <a:p>
            <a:r>
              <a:rPr lang="en-US" altLang="ko-KR" dirty="0">
                <a:ea typeface="Gulim" charset="0"/>
              </a:rPr>
              <a:t>Each Thread has a </a:t>
            </a:r>
            <a:r>
              <a:rPr lang="en-US" altLang="ko-KR" i="1" dirty="0">
                <a:solidFill>
                  <a:srgbClr val="FF0000"/>
                </a:solidFill>
                <a:ea typeface="Gulim" charset="0"/>
              </a:rPr>
              <a:t>Thread Control Block </a:t>
            </a:r>
            <a:r>
              <a:rPr lang="en-US" altLang="ko-KR" dirty="0">
                <a:solidFill>
                  <a:srgbClr val="FF0000"/>
                </a:solidFill>
                <a:ea typeface="Gulim" charset="0"/>
              </a:rPr>
              <a:t>(TCB)</a:t>
            </a:r>
          </a:p>
          <a:p>
            <a:pPr lvl="1"/>
            <a:r>
              <a:rPr lang="en-US" altLang="ko-KR" dirty="0">
                <a:ea typeface="Gulim" charset="0"/>
              </a:rPr>
              <a:t>Execution State: CPU registers, program counter (PC), pointer to stack (SP)</a:t>
            </a:r>
          </a:p>
          <a:p>
            <a:pPr lvl="1"/>
            <a:r>
              <a:rPr lang="en-US" altLang="ko-KR" dirty="0">
                <a:ea typeface="Gulim" charset="0"/>
              </a:rPr>
              <a:t>Scheduling info: state, priority, CPU time</a:t>
            </a:r>
          </a:p>
          <a:p>
            <a:pPr lvl="1"/>
            <a:r>
              <a:rPr lang="en-US" altLang="ko-KR" dirty="0">
                <a:ea typeface="Gulim" charset="0"/>
              </a:rPr>
              <a:t>Various Pointers (for implementing scheduling queues)</a:t>
            </a:r>
          </a:p>
          <a:p>
            <a:pPr lvl="1"/>
            <a:r>
              <a:rPr lang="en-US" altLang="ko-KR" dirty="0">
                <a:ea typeface="Gulim" charset="0"/>
              </a:rPr>
              <a:t>Pointer to enclosing process (PCB</a:t>
            </a:r>
            <a:r>
              <a:rPr lang="en-US" altLang="ko-KR" dirty="0" smtClean="0">
                <a:ea typeface="Gulim" charset="0"/>
              </a:rPr>
              <a:t>) – user threads</a:t>
            </a:r>
            <a:endParaRPr lang="en-US" altLang="ko-KR" dirty="0">
              <a:ea typeface="Gulim" charset="0"/>
            </a:endParaRPr>
          </a:p>
          <a:p>
            <a:pPr lvl="1"/>
            <a:r>
              <a:rPr lang="mr-IN" altLang="ko-KR" dirty="0" smtClean="0">
                <a:ea typeface="Gulim" charset="0"/>
              </a:rPr>
              <a:t>…</a:t>
            </a:r>
            <a:r>
              <a:rPr lang="en-US" altLang="ko-KR" dirty="0" smtClean="0">
                <a:ea typeface="Gulim" charset="0"/>
              </a:rPr>
              <a:t> </a:t>
            </a:r>
            <a:r>
              <a:rPr lang="en-US" altLang="ko-KR" dirty="0">
                <a:ea typeface="Gulim" charset="0"/>
              </a:rPr>
              <a:t>(add stuff as you find a need</a:t>
            </a:r>
            <a:r>
              <a:rPr lang="en-US" altLang="ko-KR" dirty="0" smtClean="0">
                <a:ea typeface="Gulim" charset="0"/>
              </a:rPr>
              <a:t>)</a:t>
            </a:r>
          </a:p>
          <a:p>
            <a:pPr lvl="1"/>
            <a:endParaRPr lang="en-US" altLang="ko-KR" dirty="0">
              <a:ea typeface="Gulim" charset="0"/>
            </a:endParaRPr>
          </a:p>
          <a:p>
            <a:r>
              <a:rPr lang="en-US" altLang="ko-KR" dirty="0" smtClean="0">
                <a:ea typeface="Gulim" charset="0"/>
              </a:rPr>
              <a:t>OS </a:t>
            </a:r>
            <a:r>
              <a:rPr lang="en-US" altLang="ko-KR" dirty="0">
                <a:ea typeface="Gulim" charset="0"/>
              </a:rPr>
              <a:t>Keeps track of TCBs in </a:t>
            </a:r>
            <a:r>
              <a:rPr lang="en-US" altLang="ko-KR" dirty="0" smtClean="0">
                <a:ea typeface="Gulim" charset="0"/>
              </a:rPr>
              <a:t>“kernel memory”</a:t>
            </a:r>
            <a:endParaRPr lang="en-US" altLang="ko-KR" dirty="0">
              <a:ea typeface="Gulim" charset="0"/>
            </a:endParaRPr>
          </a:p>
          <a:p>
            <a:pPr lvl="1"/>
            <a:r>
              <a:rPr lang="en-US" altLang="ko-KR" dirty="0">
                <a:ea typeface="Gulim" charset="0"/>
              </a:rPr>
              <a:t>In Array, or Linked List, or </a:t>
            </a:r>
            <a:r>
              <a:rPr lang="en-US" altLang="ko-KR" dirty="0" smtClean="0">
                <a:ea typeface="Gulim" charset="0"/>
              </a:rPr>
              <a:t>…</a:t>
            </a:r>
          </a:p>
          <a:p>
            <a:pPr lvl="1"/>
            <a:r>
              <a:rPr lang="en-US" dirty="0" smtClean="0">
                <a:ea typeface="MS PGothic" charset="0"/>
              </a:rPr>
              <a:t>I/O </a:t>
            </a:r>
            <a:r>
              <a:rPr lang="en-US" dirty="0">
                <a:ea typeface="MS PGothic" charset="0"/>
              </a:rPr>
              <a:t>state (file descriptors, network connections, </a:t>
            </a:r>
            <a:r>
              <a:rPr lang="en-US" dirty="0" err="1">
                <a:ea typeface="MS PGothic" charset="0"/>
              </a:rPr>
              <a:t>etc</a:t>
            </a:r>
            <a:r>
              <a:rPr lang="en-US" dirty="0">
                <a:ea typeface="MS PGothic" charset="0"/>
              </a:rPr>
              <a:t>)</a:t>
            </a:r>
          </a:p>
          <a:p>
            <a:pPr lvl="1"/>
            <a:endParaRPr lang="ko-KR" altLang="en-US" dirty="0">
              <a:ea typeface="Guli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419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7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Gulim" charset="0"/>
                <a:cs typeface="Gulim" charset="0"/>
              </a:rPr>
              <a:t>Multithreaded Processes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181600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ea typeface="Gulim" charset="0"/>
              </a:rPr>
              <a:t>Process Control Block (PCBs) </a:t>
            </a:r>
            <a:r>
              <a:rPr lang="en-US" altLang="ko-KR" dirty="0">
                <a:ea typeface="Gulim" charset="0"/>
              </a:rPr>
              <a:t>points to multiple </a:t>
            </a:r>
            <a:r>
              <a:rPr lang="en-US" altLang="ko-KR" dirty="0" smtClean="0">
                <a:ea typeface="Gulim" charset="0"/>
              </a:rPr>
              <a:t>Thread Control Blocks (TCBs):</a:t>
            </a:r>
            <a:endParaRPr lang="en-US" altLang="ko-KR" dirty="0">
              <a:ea typeface="Gulim" charset="0"/>
            </a:endParaRPr>
          </a:p>
          <a:p>
            <a:endParaRPr lang="en-US" altLang="ko-KR" dirty="0">
              <a:ea typeface="Gulim" charset="0"/>
            </a:endParaRPr>
          </a:p>
          <a:p>
            <a:endParaRPr lang="en-US" altLang="ko-KR" dirty="0">
              <a:ea typeface="Gulim" charset="0"/>
            </a:endParaRPr>
          </a:p>
          <a:p>
            <a:endParaRPr lang="en-US" altLang="ko-KR" dirty="0">
              <a:ea typeface="Gulim" charset="0"/>
            </a:endParaRPr>
          </a:p>
          <a:p>
            <a:endParaRPr lang="en-US" altLang="ko-KR" dirty="0">
              <a:ea typeface="Gulim" charset="0"/>
            </a:endParaRPr>
          </a:p>
          <a:p>
            <a:endParaRPr lang="en-US" altLang="ko-KR" dirty="0">
              <a:ea typeface="Gulim" charset="0"/>
            </a:endParaRPr>
          </a:p>
          <a:p>
            <a:endParaRPr lang="en-US" altLang="ko-KR" dirty="0">
              <a:ea typeface="Gulim" charset="0"/>
            </a:endParaRPr>
          </a:p>
          <a:p>
            <a:endParaRPr lang="en-US" altLang="ko-KR" dirty="0" smtClean="0">
              <a:ea typeface="Gulim" charset="0"/>
            </a:endParaRPr>
          </a:p>
          <a:p>
            <a:r>
              <a:rPr lang="en-US" altLang="ko-KR" dirty="0" smtClean="0">
                <a:ea typeface="Gulim" charset="0"/>
              </a:rPr>
              <a:t>Switching </a:t>
            </a:r>
            <a:r>
              <a:rPr lang="en-US" altLang="ko-KR" dirty="0">
                <a:ea typeface="Gulim" charset="0"/>
              </a:rPr>
              <a:t>threads within a block is a simple thread switch</a:t>
            </a:r>
          </a:p>
          <a:p>
            <a:r>
              <a:rPr lang="en-US" altLang="ko-KR" dirty="0">
                <a:ea typeface="Gulim" charset="0"/>
              </a:rPr>
              <a:t>Switching threads across blocks requires changes to memory and I/O address </a:t>
            </a:r>
            <a:r>
              <a:rPr lang="en-US" altLang="ko-KR" dirty="0" smtClean="0">
                <a:ea typeface="Gulim" charset="0"/>
              </a:rPr>
              <a:t>tables</a:t>
            </a:r>
            <a:endParaRPr lang="en-US" altLang="ko-KR" dirty="0">
              <a:ea typeface="Gulim" charset="0"/>
            </a:endParaRPr>
          </a:p>
          <a:p>
            <a:pPr lvl="1"/>
            <a:endParaRPr lang="ko-KR" altLang="en-US" dirty="0">
              <a:ea typeface="Gulim" charset="0"/>
            </a:endParaRPr>
          </a:p>
        </p:txBody>
      </p:sp>
      <p:pic>
        <p:nvPicPr>
          <p:cNvPr id="3686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0"/>
            <a:ext cx="43545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4032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7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Examples multithreaded programs</a:t>
            </a:r>
            <a:endParaRPr lang="en-US" dirty="0"/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Embedded systems </a:t>
            </a:r>
          </a:p>
          <a:p>
            <a:pPr lvl="1"/>
            <a:r>
              <a:rPr lang="en-US" dirty="0" smtClean="0"/>
              <a:t>Elevators, planes, medical systems, smart watches</a:t>
            </a:r>
          </a:p>
          <a:p>
            <a:pPr lvl="1"/>
            <a:r>
              <a:rPr lang="en-US" dirty="0" smtClean="0"/>
              <a:t>Single program, concurrent operations</a:t>
            </a:r>
          </a:p>
          <a:p>
            <a:endParaRPr lang="en-US" dirty="0" smtClean="0"/>
          </a:p>
          <a:p>
            <a:r>
              <a:rPr lang="en-US" dirty="0" smtClean="0"/>
              <a:t>Most modern OS kernels</a:t>
            </a:r>
          </a:p>
          <a:p>
            <a:pPr lvl="1"/>
            <a:r>
              <a:rPr lang="en-US" dirty="0" smtClean="0"/>
              <a:t>Internally concurrent because have to deal with concurrent requests by multiple users</a:t>
            </a:r>
          </a:p>
          <a:p>
            <a:pPr lvl="1"/>
            <a:r>
              <a:rPr lang="en-US" dirty="0" smtClean="0"/>
              <a:t>But no protection needed within kernel</a:t>
            </a:r>
          </a:p>
          <a:p>
            <a:endParaRPr lang="en-US" dirty="0" smtClean="0"/>
          </a:p>
          <a:p>
            <a:r>
              <a:rPr lang="en-US" dirty="0" smtClean="0"/>
              <a:t>Database servers</a:t>
            </a:r>
          </a:p>
          <a:p>
            <a:pPr lvl="1"/>
            <a:r>
              <a:rPr lang="en-US" dirty="0" smtClean="0"/>
              <a:t>Access to shared data by many concurrent users</a:t>
            </a:r>
          </a:p>
          <a:p>
            <a:pPr lvl="1"/>
            <a:r>
              <a:rPr lang="en-US" dirty="0" smtClean="0"/>
              <a:t>Also background utility processing must be done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0585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763000" cy="533400"/>
          </a:xfrm>
        </p:spPr>
        <p:txBody>
          <a:bodyPr/>
          <a:lstStyle/>
          <a:p>
            <a:r>
              <a:rPr lang="en-US" dirty="0" smtClean="0"/>
              <a:t>Example multithreaded programs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0772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Network servers</a:t>
            </a:r>
          </a:p>
          <a:p>
            <a:pPr lvl="1"/>
            <a:r>
              <a:rPr lang="en-US" dirty="0" smtClean="0"/>
              <a:t>Concurrent requests from network</a:t>
            </a:r>
          </a:p>
          <a:p>
            <a:pPr lvl="1"/>
            <a:r>
              <a:rPr lang="en-US" dirty="0" smtClean="0"/>
              <a:t>Again, single program, multiple concurrent operations</a:t>
            </a:r>
          </a:p>
          <a:p>
            <a:pPr lvl="1"/>
            <a:r>
              <a:rPr lang="en-US" dirty="0" smtClean="0"/>
              <a:t>File server, Web server, and airline reservation systems</a:t>
            </a:r>
          </a:p>
          <a:p>
            <a:endParaRPr lang="en-US" dirty="0" smtClean="0"/>
          </a:p>
          <a:p>
            <a:r>
              <a:rPr lang="en-US" dirty="0" smtClean="0"/>
              <a:t>Parallel </a:t>
            </a:r>
            <a:r>
              <a:rPr lang="en-US" dirty="0"/>
              <a:t>p</a:t>
            </a:r>
            <a:r>
              <a:rPr lang="en-US" dirty="0" smtClean="0"/>
              <a:t>rogramming (more than one physical CPU)</a:t>
            </a:r>
          </a:p>
          <a:p>
            <a:pPr lvl="1"/>
            <a:r>
              <a:rPr lang="en-US" dirty="0" smtClean="0"/>
              <a:t>Split program into multiple threads for parallelism</a:t>
            </a:r>
          </a:p>
          <a:p>
            <a:pPr lvl="1"/>
            <a:r>
              <a:rPr lang="en-US" dirty="0" smtClean="0"/>
              <a:t>This is called Multiprocessing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Some multiprocessors are actually </a:t>
            </a:r>
            <a:r>
              <a:rPr lang="en-US" dirty="0" err="1" smtClean="0"/>
              <a:t>uniprogrammed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Multiple threads in one address space but one program at a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692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Typical </a:t>
            </a:r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/>
              <a:t>C</a:t>
            </a:r>
            <a:r>
              <a:rPr lang="en-US" dirty="0" smtClean="0"/>
              <a:t>ase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778000"/>
            <a:ext cx="2971799" cy="184665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Client Browser</a:t>
            </a:r>
          </a:p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 - process for each tab</a:t>
            </a:r>
          </a:p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 - thread to render page</a:t>
            </a:r>
          </a:p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 - GET in separate thread</a:t>
            </a:r>
          </a:p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 - multiple outstanding GETs</a:t>
            </a:r>
          </a:p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 - as they complete, render </a:t>
            </a:r>
          </a:p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   portion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03429" y="1676400"/>
            <a:ext cx="4359571" cy="132343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Web Server</a:t>
            </a:r>
          </a:p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  - fork process for each client connection</a:t>
            </a:r>
          </a:p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  - thread to get request and issue response</a:t>
            </a:r>
          </a:p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  - fork threads to read data, access DB, </a:t>
            </a:r>
            <a:r>
              <a:rPr lang="en-US" sz="1600" b="0" dirty="0" err="1" smtClean="0">
                <a:latin typeface="Gill Sans" charset="0"/>
                <a:ea typeface="Gill Sans" charset="0"/>
                <a:cs typeface="Gill Sans" charset="0"/>
              </a:rPr>
              <a:t>etc</a:t>
            </a:r>
            <a:endParaRPr lang="en-US" sz="1600" b="0" dirty="0" smtClean="0"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  - join and respond</a:t>
            </a:r>
          </a:p>
        </p:txBody>
      </p:sp>
      <p:cxnSp>
        <p:nvCxnSpPr>
          <p:cNvPr id="10" name="Straight Arrow Connector 9"/>
          <p:cNvCxnSpPr>
            <a:stCxn id="7" idx="3"/>
            <a:endCxn id="8" idx="1"/>
          </p:cNvCxnSpPr>
          <p:nvPr/>
        </p:nvCxnSpPr>
        <p:spPr>
          <a:xfrm flipV="1">
            <a:off x="3124199" y="2338120"/>
            <a:ext cx="1279230" cy="3632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3"/>
          </p:cNvCxnSpPr>
          <p:nvPr/>
        </p:nvCxnSpPr>
        <p:spPr>
          <a:xfrm flipV="1">
            <a:off x="3124199" y="1460504"/>
            <a:ext cx="1279230" cy="12408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3"/>
          </p:cNvCxnSpPr>
          <p:nvPr/>
        </p:nvCxnSpPr>
        <p:spPr>
          <a:xfrm>
            <a:off x="3124199" y="2701330"/>
            <a:ext cx="1279230" cy="14579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878274" y="2785950"/>
            <a:ext cx="1525155" cy="164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049724" y="1143000"/>
            <a:ext cx="1353705" cy="11802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641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Numbers</a:t>
            </a: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991600" cy="5105400"/>
          </a:xfrm>
        </p:spPr>
        <p:txBody>
          <a:bodyPr>
            <a:normAutofit/>
          </a:bodyPr>
          <a:lstStyle/>
          <a:p>
            <a:r>
              <a:rPr lang="en-US" dirty="0"/>
              <a:t>Frequency of performing context switches: 10-100ms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Context switch time in Linux: 3-4 </a:t>
            </a:r>
            <a:r>
              <a:rPr lang="en-US" dirty="0" smtClean="0">
                <a:solidFill>
                  <a:srgbClr val="FF0000"/>
                </a:solidFill>
                <a:sym typeface="Symbol" charset="0"/>
              </a:rPr>
              <a:t></a:t>
            </a:r>
            <a:r>
              <a:rPr lang="en-US" dirty="0" err="1" smtClean="0">
                <a:solidFill>
                  <a:srgbClr val="FF0000"/>
                </a:solidFill>
              </a:rPr>
              <a:t>secs</a:t>
            </a:r>
            <a:r>
              <a:rPr lang="en-US" dirty="0" smtClean="0">
                <a:solidFill>
                  <a:srgbClr val="FF0000"/>
                </a:solidFill>
              </a:rPr>
              <a:t> (Intel i7 &amp; E5)</a:t>
            </a:r>
          </a:p>
          <a:p>
            <a:pPr lvl="1"/>
            <a:r>
              <a:rPr lang="en-US" dirty="0" smtClean="0"/>
              <a:t>Thread switching faster than process switching (100 ns)</a:t>
            </a:r>
          </a:p>
          <a:p>
            <a:pPr lvl="1"/>
            <a:r>
              <a:rPr lang="en-US" dirty="0" smtClean="0"/>
              <a:t>But switching across cores ~2x more expensive than within-core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Context switch time increases sharply with size of working set*</a:t>
            </a:r>
            <a:endParaRPr lang="en-US" dirty="0"/>
          </a:p>
          <a:p>
            <a:pPr lvl="1"/>
            <a:r>
              <a:rPr lang="en-US" dirty="0"/>
              <a:t>C</a:t>
            </a:r>
            <a:r>
              <a:rPr lang="en-US" dirty="0" smtClean="0"/>
              <a:t>an increase 100x or more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*The working set is subset of memory used by process in a time window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Moral:</a:t>
            </a:r>
            <a:r>
              <a:rPr lang="en-US" dirty="0" smtClean="0"/>
              <a:t> context switching depends mostly on cache limits and the process or thread’s hunger for memory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6981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MS PGothic" charset="0"/>
              </a:rPr>
              <a:t>Some Numbers</a:t>
            </a:r>
            <a:endParaRPr lang="en-US" dirty="0">
              <a:ea typeface="MS PGothic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098310"/>
            <a:ext cx="8534400" cy="46928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ea typeface="MS PGothic" charset="0"/>
              </a:rPr>
              <a:t>Many process are multi-threaded, so thread context switches may be either </a:t>
            </a:r>
            <a:r>
              <a:rPr lang="en-US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within-process</a:t>
            </a:r>
            <a:r>
              <a:rPr lang="en-US" dirty="0">
                <a:solidFill>
                  <a:srgbClr val="FF0000"/>
                </a:solidFill>
                <a:ea typeface="MS PGothic" charset="0"/>
              </a:rPr>
              <a:t> </a:t>
            </a:r>
            <a:r>
              <a:rPr lang="en-US" dirty="0">
                <a:ea typeface="MS PGothic" charset="0"/>
              </a:rPr>
              <a:t>or </a:t>
            </a:r>
            <a:r>
              <a:rPr lang="en-US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across-</a:t>
            </a:r>
            <a:r>
              <a:rPr lang="en-US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processes</a:t>
            </a:r>
            <a:endParaRPr lang="en-US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3" t="1482" r="44531" b="67500"/>
          <a:stretch>
            <a:fillRect/>
          </a:stretch>
        </p:blipFill>
        <p:spPr bwMode="auto">
          <a:xfrm>
            <a:off x="561975" y="2514600"/>
            <a:ext cx="8153400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0643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Thread for each user process</a:t>
            </a:r>
          </a:p>
          <a:p>
            <a:endParaRPr lang="en-US" dirty="0" smtClean="0"/>
          </a:p>
          <a:p>
            <a:r>
              <a:rPr lang="en-US" dirty="0" smtClean="0"/>
              <a:t>Thread for sequence of steps in processing I/O</a:t>
            </a:r>
          </a:p>
          <a:p>
            <a:endParaRPr lang="en-US" dirty="0" smtClean="0"/>
          </a:p>
          <a:p>
            <a:r>
              <a:rPr lang="en-US" dirty="0" smtClean="0"/>
              <a:t>Threads for device drivers</a:t>
            </a:r>
          </a:p>
          <a:p>
            <a:endParaRPr lang="en-US" dirty="0" smtClean="0"/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725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Together: Process</a:t>
            </a:r>
            <a:endParaRPr lang="en-US" dirty="0"/>
          </a:p>
        </p:txBody>
      </p:sp>
      <p:sp>
        <p:nvSpPr>
          <p:cNvPr id="6147" name="Rounded Rectangle 3"/>
          <p:cNvSpPr>
            <a:spLocks noChangeArrowheads="1"/>
          </p:cNvSpPr>
          <p:nvPr/>
        </p:nvSpPr>
        <p:spPr bwMode="auto">
          <a:xfrm>
            <a:off x="2133600" y="1524000"/>
            <a:ext cx="3810000" cy="43434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600">
              <a:latin typeface="Helvetica" charset="0"/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4267200" y="1905000"/>
            <a:ext cx="1447800" cy="990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2000" b="0">
                <a:latin typeface="Gill Sans Light"/>
                <a:cs typeface="Gill Sans Light"/>
              </a:rPr>
              <a:t>Memory</a:t>
            </a: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4267200" y="3048000"/>
            <a:ext cx="1447800" cy="1219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sz="2000" b="0">
                <a:latin typeface="Gill Sans Light"/>
                <a:cs typeface="Gill Sans Light"/>
              </a:rPr>
              <a:t>I/O State</a:t>
            </a:r>
          </a:p>
          <a:p>
            <a:r>
              <a:rPr lang="en-US" sz="2000" b="0">
                <a:latin typeface="Gill Sans Light"/>
                <a:cs typeface="Gill Sans Light"/>
              </a:rPr>
              <a:t>(e.g., file, socket contexts)</a:t>
            </a:r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4267200" y="4572000"/>
            <a:ext cx="1447800" cy="914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sz="2000" b="0">
                <a:latin typeface="Gill Sans Light"/>
                <a:cs typeface="Gill Sans Light"/>
              </a:rPr>
              <a:t>CPU state (PC, SP, registers..)</a:t>
            </a:r>
          </a:p>
        </p:txBody>
      </p:sp>
      <p:sp>
        <p:nvSpPr>
          <p:cNvPr id="98310" name="Rectangular Callout 8"/>
          <p:cNvSpPr>
            <a:spLocks noChangeArrowheads="1"/>
          </p:cNvSpPr>
          <p:nvPr/>
        </p:nvSpPr>
        <p:spPr bwMode="auto">
          <a:xfrm>
            <a:off x="304800" y="3352800"/>
            <a:ext cx="1676400" cy="1143000"/>
          </a:xfrm>
          <a:prstGeom prst="wedgeRectCallout">
            <a:avLst>
              <a:gd name="adj1" fmla="val 75079"/>
              <a:gd name="adj2" fmla="val 55199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sz="2000" b="0" dirty="0">
                <a:latin typeface="Gill Sans Light"/>
                <a:cs typeface="Gill Sans Light"/>
              </a:rPr>
              <a:t>Sequential stream of instructions</a:t>
            </a:r>
          </a:p>
        </p:txBody>
      </p:sp>
      <p:sp>
        <p:nvSpPr>
          <p:cNvPr id="6152" name="Rounded Rectangle 11"/>
          <p:cNvSpPr>
            <a:spLocks noChangeArrowheads="1"/>
          </p:cNvSpPr>
          <p:nvPr/>
        </p:nvSpPr>
        <p:spPr bwMode="auto">
          <a:xfrm>
            <a:off x="2438400" y="1600200"/>
            <a:ext cx="1676400" cy="41910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0" dirty="0">
                <a:latin typeface="Gill Sans Light" charset="0"/>
                <a:ea typeface="Gill Sans Light" charset="0"/>
                <a:cs typeface="Gill Sans Light" charset="0"/>
              </a:rPr>
              <a:t>A(</a:t>
            </a:r>
            <a:r>
              <a:rPr lang="en-US" sz="1600" b="0" dirty="0" err="1">
                <a:latin typeface="Gill Sans Light" charset="0"/>
                <a:ea typeface="Gill Sans Light" charset="0"/>
                <a:cs typeface="Gill Sans Light" charset="0"/>
              </a:rPr>
              <a:t>int</a:t>
            </a:r>
            <a:r>
              <a:rPr lang="en-US" sz="1600" b="0" dirty="0">
                <a:latin typeface="Gill Sans Light" charset="0"/>
                <a:ea typeface="Gill Sans Light" charset="0"/>
                <a:cs typeface="Gill Sans Light" charset="0"/>
              </a:rPr>
              <a:t> </a:t>
            </a:r>
            <a:r>
              <a:rPr lang="en-US" sz="1600" b="0" dirty="0" err="1">
                <a:latin typeface="Gill Sans Light" charset="0"/>
                <a:ea typeface="Gill Sans Light" charset="0"/>
                <a:cs typeface="Gill Sans Light" charset="0"/>
              </a:rPr>
              <a:t>tmp</a:t>
            </a:r>
            <a:r>
              <a:rPr lang="en-US" sz="1600" b="0" dirty="0">
                <a:latin typeface="Gill Sans Light" charset="0"/>
                <a:ea typeface="Gill Sans Light" charset="0"/>
                <a:cs typeface="Gill Sans Light" charset="0"/>
              </a:rPr>
              <a:t>) {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0" dirty="0">
                <a:latin typeface="Gill Sans Light" charset="0"/>
                <a:ea typeface="Gill Sans Light" charset="0"/>
                <a:cs typeface="Gill Sans Light" charset="0"/>
              </a:rPr>
              <a:t>  if (</a:t>
            </a:r>
            <a:r>
              <a:rPr lang="en-US" sz="1600" b="0" dirty="0" err="1">
                <a:latin typeface="Gill Sans Light" charset="0"/>
                <a:ea typeface="Gill Sans Light" charset="0"/>
                <a:cs typeface="Gill Sans Light" charset="0"/>
              </a:rPr>
              <a:t>tmp</a:t>
            </a:r>
            <a:r>
              <a:rPr lang="en-US" sz="1600" b="0" dirty="0">
                <a:latin typeface="Gill Sans Light" charset="0"/>
                <a:ea typeface="Gill Sans Light" charset="0"/>
                <a:cs typeface="Gill Sans Light" charset="0"/>
              </a:rPr>
              <a:t>&lt;2)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0" dirty="0">
                <a:latin typeface="Gill Sans Light" charset="0"/>
                <a:ea typeface="Gill Sans Light" charset="0"/>
                <a:cs typeface="Gill Sans Light" charset="0"/>
              </a:rPr>
              <a:t>    B();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0" dirty="0">
                <a:latin typeface="Gill Sans Light" charset="0"/>
                <a:ea typeface="Gill Sans Light" charset="0"/>
                <a:cs typeface="Gill Sans Light" charset="0"/>
              </a:rPr>
              <a:t>  </a:t>
            </a:r>
            <a:r>
              <a:rPr lang="en-US" sz="1600" b="0" dirty="0" err="1">
                <a:latin typeface="Gill Sans Light" charset="0"/>
                <a:ea typeface="Gill Sans Light" charset="0"/>
                <a:cs typeface="Gill Sans Light" charset="0"/>
              </a:rPr>
              <a:t>printf</a:t>
            </a:r>
            <a:r>
              <a:rPr lang="en-US" sz="1600" b="0" dirty="0">
                <a:latin typeface="Gill Sans Light" charset="0"/>
                <a:ea typeface="Gill Sans Light" charset="0"/>
                <a:cs typeface="Gill Sans Light" charset="0"/>
              </a:rPr>
              <a:t>(</a:t>
            </a:r>
            <a:r>
              <a:rPr lang="en-US" sz="1600" b="0" dirty="0" err="1">
                <a:latin typeface="Gill Sans Light" charset="0"/>
                <a:ea typeface="Gill Sans Light" charset="0"/>
                <a:cs typeface="Gill Sans Light" charset="0"/>
              </a:rPr>
              <a:t>tmp</a:t>
            </a:r>
            <a:r>
              <a:rPr lang="en-US" sz="1600" b="0" dirty="0">
                <a:latin typeface="Gill Sans Light" charset="0"/>
                <a:ea typeface="Gill Sans Light" charset="0"/>
                <a:cs typeface="Gill Sans Light" charset="0"/>
              </a:rPr>
              <a:t>);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0" dirty="0">
                <a:latin typeface="Gill Sans Light" charset="0"/>
                <a:ea typeface="Gill Sans Light" charset="0"/>
                <a:cs typeface="Gill Sans Light" charset="0"/>
              </a:rPr>
              <a:t>}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0" dirty="0">
                <a:latin typeface="Gill Sans Light" charset="0"/>
                <a:ea typeface="Gill Sans Light" charset="0"/>
                <a:cs typeface="Gill Sans Light" charset="0"/>
              </a:rPr>
              <a:t>B() {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0" dirty="0">
                <a:latin typeface="Gill Sans Light" charset="0"/>
                <a:ea typeface="Gill Sans Light" charset="0"/>
                <a:cs typeface="Gill Sans Light" charset="0"/>
              </a:rPr>
              <a:t>  C();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0" dirty="0">
                <a:latin typeface="Gill Sans Light" charset="0"/>
                <a:ea typeface="Gill Sans Light" charset="0"/>
                <a:cs typeface="Gill Sans Light" charset="0"/>
              </a:rPr>
              <a:t>}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0" dirty="0">
                <a:latin typeface="Gill Sans Light" charset="0"/>
                <a:ea typeface="Gill Sans Light" charset="0"/>
                <a:cs typeface="Gill Sans Light" charset="0"/>
              </a:rPr>
              <a:t>C() {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0" dirty="0">
                <a:latin typeface="Gill Sans Light" charset="0"/>
                <a:ea typeface="Gill Sans Light" charset="0"/>
                <a:cs typeface="Gill Sans Light" charset="0"/>
              </a:rPr>
              <a:t>  A(2);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0" dirty="0">
                <a:latin typeface="Gill Sans Light" charset="0"/>
                <a:ea typeface="Gill Sans Light" charset="0"/>
                <a:cs typeface="Gill Sans Light" charset="0"/>
              </a:rPr>
              <a:t>}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0" dirty="0">
                <a:latin typeface="Gill Sans Light" charset="0"/>
                <a:ea typeface="Gill Sans Light" charset="0"/>
                <a:cs typeface="Gill Sans Light" charset="0"/>
              </a:rPr>
              <a:t>A(1);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0" dirty="0">
                <a:latin typeface="Gill Sans Light" charset="0"/>
                <a:ea typeface="Gill Sans Light" charset="0"/>
                <a:cs typeface="Gill Sans Light" charset="0"/>
              </a:rPr>
              <a:t>…</a:t>
            </a:r>
          </a:p>
        </p:txBody>
      </p:sp>
      <p:sp>
        <p:nvSpPr>
          <p:cNvPr id="6153" name="TextBox 12"/>
          <p:cNvSpPr txBox="1">
            <a:spLocks noChangeArrowheads="1"/>
          </p:cNvSpPr>
          <p:nvPr/>
        </p:nvSpPr>
        <p:spPr bwMode="auto">
          <a:xfrm>
            <a:off x="2944812" y="1034340"/>
            <a:ext cx="20223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(Unix) Process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019800" y="1905000"/>
            <a:ext cx="2286000" cy="2362200"/>
            <a:chOff x="6019800" y="1905000"/>
            <a:chExt cx="2286000" cy="2286000"/>
          </a:xfrm>
        </p:grpSpPr>
        <p:sp>
          <p:nvSpPr>
            <p:cNvPr id="6159" name="Right Brace 13"/>
            <p:cNvSpPr>
              <a:spLocks/>
            </p:cNvSpPr>
            <p:nvPr/>
          </p:nvSpPr>
          <p:spPr bwMode="auto">
            <a:xfrm>
              <a:off x="6019800" y="1905000"/>
              <a:ext cx="381000" cy="2286000"/>
            </a:xfrm>
            <a:prstGeom prst="rightBrace">
              <a:avLst>
                <a:gd name="adj1" fmla="val 8333"/>
                <a:gd name="adj2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6160" name="Rectangular Callout 14"/>
            <p:cNvSpPr>
              <a:spLocks noChangeArrowheads="1"/>
            </p:cNvSpPr>
            <p:nvPr/>
          </p:nvSpPr>
          <p:spPr bwMode="auto">
            <a:xfrm>
              <a:off x="6629400" y="2667000"/>
              <a:ext cx="1676400" cy="457200"/>
            </a:xfrm>
            <a:prstGeom prst="wedgeRectCallout">
              <a:avLst>
                <a:gd name="adj1" fmla="val -60329"/>
                <a:gd name="adj2" fmla="val 32741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r>
                <a:rPr lang="en-US" sz="2400" b="0">
                  <a:latin typeface="Gill Sans Light"/>
                  <a:cs typeface="Gill Sans Light"/>
                </a:rPr>
                <a:t>Resources</a:t>
              </a:r>
            </a:p>
          </p:txBody>
        </p:sp>
      </p:grpSp>
      <p:sp>
        <p:nvSpPr>
          <p:cNvPr id="6155" name="Rectangle 2"/>
          <p:cNvSpPr>
            <a:spLocks noChangeArrowheads="1"/>
          </p:cNvSpPr>
          <p:nvPr/>
        </p:nvSpPr>
        <p:spPr bwMode="auto">
          <a:xfrm>
            <a:off x="4648200" y="2590800"/>
            <a:ext cx="914400" cy="228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2000" b="0">
                <a:latin typeface="Gill Sans Light"/>
                <a:cs typeface="Gill Sans Light"/>
              </a:rPr>
              <a:t>Stack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191000" y="4495800"/>
            <a:ext cx="4267200" cy="1066800"/>
            <a:chOff x="4191000" y="4495800"/>
            <a:chExt cx="4267200" cy="1066800"/>
          </a:xfrm>
        </p:grpSpPr>
        <p:sp>
          <p:nvSpPr>
            <p:cNvPr id="6157" name="Rectangle 2"/>
            <p:cNvSpPr>
              <a:spLocks noChangeArrowheads="1"/>
            </p:cNvSpPr>
            <p:nvPr/>
          </p:nvSpPr>
          <p:spPr bwMode="auto">
            <a:xfrm>
              <a:off x="4191000" y="4495800"/>
              <a:ext cx="1600200" cy="1066800"/>
            </a:xfrm>
            <a:prstGeom prst="rect">
              <a:avLst/>
            </a:prstGeom>
            <a:noFill/>
            <a:ln w="76200">
              <a:solidFill>
                <a:srgbClr val="233AE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en-US" b="0">
                <a:latin typeface="Gill Sans Light"/>
                <a:cs typeface="Gill Sans Light"/>
              </a:endParaRPr>
            </a:p>
          </p:txBody>
        </p:sp>
        <p:sp>
          <p:nvSpPr>
            <p:cNvPr id="6158" name="Rounded Rectangular Callout 3"/>
            <p:cNvSpPr>
              <a:spLocks noChangeArrowheads="1"/>
            </p:cNvSpPr>
            <p:nvPr/>
          </p:nvSpPr>
          <p:spPr bwMode="auto">
            <a:xfrm>
              <a:off x="6705600" y="4724400"/>
              <a:ext cx="1752600" cy="685800"/>
            </a:xfrm>
            <a:prstGeom prst="wedgeRoundRectCallout">
              <a:avLst>
                <a:gd name="adj1" fmla="val -101269"/>
                <a:gd name="adj2" fmla="val -50463"/>
                <a:gd name="adj3" fmla="val 16667"/>
              </a:avLst>
            </a:prstGeom>
            <a:solidFill>
              <a:srgbClr val="FFFFFF"/>
            </a:solidFill>
            <a:ln w="25400">
              <a:solidFill>
                <a:srgbClr val="233AE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2400" b="0">
                  <a:solidFill>
                    <a:srgbClr val="233AE1"/>
                  </a:solidFill>
                  <a:latin typeface="Gill Sans" charset="0"/>
                  <a:ea typeface="Gill Sans" charset="0"/>
                  <a:cs typeface="Gill Sans" charset="0"/>
                </a:rPr>
                <a:t>Stored in 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68716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Recall: Use </a:t>
            </a:r>
            <a:r>
              <a:rPr lang="en-US" altLang="ko-KR" dirty="0" smtClean="0">
                <a:ea typeface="Gulim" panose="020B0600000101010101" pitchFamily="34" charset="-127"/>
              </a:rPr>
              <a:t>of Threads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0988" y="711200"/>
            <a:ext cx="8710612" cy="4851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dirty="0" smtClean="0">
                <a:ea typeface="Gulim" panose="020B0600000101010101" pitchFamily="34" charset="-127"/>
              </a:rPr>
              <a:t>Version of program with Threads (loose syntax):</a:t>
            </a:r>
            <a:br>
              <a:rPr lang="en-US" altLang="ko-KR" dirty="0" smtClean="0">
                <a:ea typeface="Gulim" panose="020B0600000101010101" pitchFamily="34" charset="-127"/>
              </a:rPr>
            </a:br>
            <a:endParaRPr lang="en-US" altLang="ko-KR" dirty="0" smtClean="0">
              <a:ea typeface="Gulim" panose="020B0600000101010101" pitchFamily="34" charset="-127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</a:t>
            </a:r>
            <a:r>
              <a:rPr lang="en-US" altLang="ko-KR" sz="2200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main</a:t>
            </a:r>
            <a:r>
              <a:rPr lang="en-US" altLang="ko-KR" sz="2200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()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200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   </a:t>
            </a:r>
            <a:r>
              <a:rPr lang="en-US" altLang="ko-KR" sz="2200" dirty="0" err="1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ThreadFork</a:t>
            </a:r>
            <a:r>
              <a:rPr lang="en-US" altLang="ko-KR" sz="2200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(</a:t>
            </a:r>
            <a:r>
              <a:rPr lang="en-US" altLang="ko-KR" sz="2200" dirty="0" err="1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ComputePI</a:t>
            </a:r>
            <a:r>
              <a:rPr lang="en-US" altLang="ko-KR" sz="2200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, </a:t>
            </a:r>
            <a:r>
              <a:rPr lang="en-US" altLang="ko-KR" sz="2200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“pi.txt</a:t>
            </a:r>
            <a:r>
              <a:rPr lang="en-US" altLang="ko-KR" sz="2200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”</a:t>
            </a:r>
            <a:r>
              <a:rPr lang="en-US" altLang="ko-KR" sz="2200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));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200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   </a:t>
            </a:r>
            <a:r>
              <a:rPr lang="en-US" altLang="ko-KR" sz="2200" dirty="0" err="1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ThreadFork</a:t>
            </a:r>
            <a:r>
              <a:rPr lang="en-US" altLang="ko-KR" sz="2200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(</a:t>
            </a:r>
            <a:r>
              <a:rPr lang="en-US" altLang="ko-KR" sz="2200" dirty="0" err="1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PrintClassList</a:t>
            </a:r>
            <a:r>
              <a:rPr lang="en-US" altLang="ko-KR" sz="2200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, “classlist.txt”));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200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}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ko-KR" sz="2200" dirty="0" smtClean="0">
              <a:ea typeface="Gulim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Gulim" panose="020B0600000101010101" pitchFamily="34" charset="-127"/>
              </a:rPr>
              <a:t>What does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ThreadFork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altLang="ko-KR" dirty="0" smtClean="0">
                <a:ea typeface="Gulim" panose="020B0600000101010101" pitchFamily="34" charset="-127"/>
              </a:rPr>
              <a:t> do?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Gulim" panose="020B0600000101010101" pitchFamily="34" charset="-127"/>
              </a:rPr>
              <a:t>Start independent thread running given procedure</a:t>
            </a: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Gulim" panose="020B0600000101010101" pitchFamily="34" charset="-127"/>
              </a:rPr>
              <a:t>What is the behavior here?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Gulim" panose="020B0600000101010101" pitchFamily="34" charset="-127"/>
              </a:rPr>
              <a:t>Now, you would actually see the class list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Gulim" panose="020B0600000101010101" pitchFamily="34" charset="-127"/>
              </a:rPr>
              <a:t>This </a:t>
            </a:r>
            <a:r>
              <a:rPr lang="en-US" altLang="ko-KR" i="1" dirty="0" smtClean="0">
                <a:ea typeface="Gulim" panose="020B0600000101010101" pitchFamily="34" charset="-127"/>
              </a:rPr>
              <a:t>should</a:t>
            </a:r>
            <a:r>
              <a:rPr lang="en-US" altLang="ko-KR" dirty="0" smtClean="0">
                <a:ea typeface="Gulim" panose="020B0600000101010101" pitchFamily="34" charset="-127"/>
              </a:rPr>
              <a:t> behave as if there are two separate CPUs</a:t>
            </a:r>
          </a:p>
          <a:p>
            <a:pPr lvl="1">
              <a:lnSpc>
                <a:spcPct val="80000"/>
              </a:lnSpc>
            </a:pPr>
            <a:endParaRPr lang="en-US" altLang="ko-KR" dirty="0" smtClean="0">
              <a:ea typeface="Gulim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ko-KR" altLang="en-US" dirty="0" smtClean="0">
              <a:ea typeface="Gulim" panose="020B0600000101010101" pitchFamily="34" charset="-127"/>
            </a:endParaRPr>
          </a:p>
        </p:txBody>
      </p:sp>
      <p:grpSp>
        <p:nvGrpSpPr>
          <p:cNvPr id="355343" name="Group 15"/>
          <p:cNvGrpSpPr>
            <a:grpSpLocks/>
          </p:cNvGrpSpPr>
          <p:nvPr/>
        </p:nvGrpSpPr>
        <p:grpSpPr bwMode="auto">
          <a:xfrm>
            <a:off x="990600" y="5257802"/>
            <a:ext cx="5481638" cy="1133476"/>
            <a:chOff x="576" y="3360"/>
            <a:chExt cx="3453" cy="714"/>
          </a:xfrm>
        </p:grpSpPr>
        <p:sp>
          <p:nvSpPr>
            <p:cNvPr id="12293" name="Rectangle 6"/>
            <p:cNvSpPr>
              <a:spLocks noChangeArrowheads="1"/>
            </p:cNvSpPr>
            <p:nvPr/>
          </p:nvSpPr>
          <p:spPr bwMode="auto">
            <a:xfrm>
              <a:off x="576" y="3360"/>
              <a:ext cx="514" cy="384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CPU1</a:t>
              </a:r>
            </a:p>
          </p:txBody>
        </p:sp>
        <p:sp>
          <p:nvSpPr>
            <p:cNvPr id="12294" name="Rectangle 7"/>
            <p:cNvSpPr>
              <a:spLocks noChangeArrowheads="1"/>
            </p:cNvSpPr>
            <p:nvPr/>
          </p:nvSpPr>
          <p:spPr bwMode="auto">
            <a:xfrm>
              <a:off x="1090" y="3360"/>
              <a:ext cx="757" cy="38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CPU2</a:t>
              </a:r>
            </a:p>
          </p:txBody>
        </p:sp>
        <p:sp>
          <p:nvSpPr>
            <p:cNvPr id="12295" name="Rectangle 9"/>
            <p:cNvSpPr>
              <a:spLocks noChangeArrowheads="1"/>
            </p:cNvSpPr>
            <p:nvPr/>
          </p:nvSpPr>
          <p:spPr bwMode="auto">
            <a:xfrm>
              <a:off x="1824" y="3360"/>
              <a:ext cx="696" cy="384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CPU1</a:t>
              </a:r>
            </a:p>
          </p:txBody>
        </p:sp>
        <p:sp>
          <p:nvSpPr>
            <p:cNvPr id="12296" name="Rectangle 10"/>
            <p:cNvSpPr>
              <a:spLocks noChangeArrowheads="1"/>
            </p:cNvSpPr>
            <p:nvPr/>
          </p:nvSpPr>
          <p:spPr bwMode="auto">
            <a:xfrm>
              <a:off x="2526" y="3360"/>
              <a:ext cx="399" cy="38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CPU2</a:t>
              </a:r>
            </a:p>
          </p:txBody>
        </p:sp>
        <p:sp>
          <p:nvSpPr>
            <p:cNvPr id="12297" name="Text Box 11"/>
            <p:cNvSpPr txBox="1">
              <a:spLocks noChangeArrowheads="1"/>
            </p:cNvSpPr>
            <p:nvPr/>
          </p:nvSpPr>
          <p:spPr bwMode="auto">
            <a:xfrm>
              <a:off x="864" y="3744"/>
              <a:ext cx="64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l"/>
              <a:r>
                <a:rPr lang="en-US" altLang="ko-KR" sz="2800" b="0">
                  <a:latin typeface="Gill Sans" charset="0"/>
                  <a:ea typeface="Gill Sans" charset="0"/>
                  <a:cs typeface="Gill Sans" charset="0"/>
                </a:rPr>
                <a:t>Time </a:t>
              </a:r>
            </a:p>
          </p:txBody>
        </p:sp>
        <p:sp>
          <p:nvSpPr>
            <p:cNvPr id="12298" name="Line 12"/>
            <p:cNvSpPr>
              <a:spLocks noChangeShapeType="1"/>
            </p:cNvSpPr>
            <p:nvPr/>
          </p:nvSpPr>
          <p:spPr bwMode="auto">
            <a:xfrm>
              <a:off x="1536" y="3936"/>
              <a:ext cx="10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299" name="Rectangle 13"/>
            <p:cNvSpPr>
              <a:spLocks noChangeArrowheads="1"/>
            </p:cNvSpPr>
            <p:nvPr/>
          </p:nvSpPr>
          <p:spPr bwMode="auto">
            <a:xfrm>
              <a:off x="2928" y="3360"/>
              <a:ext cx="696" cy="384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CPU1</a:t>
              </a:r>
            </a:p>
          </p:txBody>
        </p:sp>
        <p:sp>
          <p:nvSpPr>
            <p:cNvPr id="12300" name="Rectangle 14"/>
            <p:cNvSpPr>
              <a:spLocks noChangeArrowheads="1"/>
            </p:cNvSpPr>
            <p:nvPr/>
          </p:nvSpPr>
          <p:spPr bwMode="auto">
            <a:xfrm>
              <a:off x="3630" y="3360"/>
              <a:ext cx="399" cy="38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CPU2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62566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5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533400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Putting it </a:t>
            </a:r>
            <a:r>
              <a:rPr lang="en-US" dirty="0" smtClean="0">
                <a:ea typeface="MS PGothic" charset="0"/>
              </a:rPr>
              <a:t>Together</a:t>
            </a:r>
            <a:r>
              <a:rPr lang="en-US" dirty="0">
                <a:ea typeface="MS PGothic" charset="0"/>
              </a:rPr>
              <a:t>: Processes</a:t>
            </a:r>
          </a:p>
        </p:txBody>
      </p:sp>
      <p:sp>
        <p:nvSpPr>
          <p:cNvPr id="7171" name="TextBox 40"/>
          <p:cNvSpPr txBox="1">
            <a:spLocks noChangeArrowheads="1"/>
          </p:cNvSpPr>
          <p:nvPr/>
        </p:nvSpPr>
        <p:spPr bwMode="auto">
          <a:xfrm>
            <a:off x="3276600" y="2057400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7172" name="TextBox 41"/>
          <p:cNvSpPr txBox="1">
            <a:spLocks noChangeArrowheads="1"/>
          </p:cNvSpPr>
          <p:nvPr/>
        </p:nvSpPr>
        <p:spPr bwMode="auto">
          <a:xfrm>
            <a:off x="274637" y="971550"/>
            <a:ext cx="11507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 dirty="0">
                <a:latin typeface="Gill Sans Light"/>
                <a:cs typeface="Gill Sans Light"/>
              </a:rPr>
              <a:t>Process 1</a:t>
            </a:r>
          </a:p>
        </p:txBody>
      </p:sp>
      <p:sp>
        <p:nvSpPr>
          <p:cNvPr id="7173" name="TextBox 42"/>
          <p:cNvSpPr txBox="1">
            <a:spLocks noChangeArrowheads="1"/>
          </p:cNvSpPr>
          <p:nvPr/>
        </p:nvSpPr>
        <p:spPr bwMode="auto">
          <a:xfrm>
            <a:off x="1879767" y="990600"/>
            <a:ext cx="11507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Process 2</a:t>
            </a:r>
          </a:p>
        </p:txBody>
      </p:sp>
      <p:sp>
        <p:nvSpPr>
          <p:cNvPr id="7174" name="TextBox 43"/>
          <p:cNvSpPr txBox="1">
            <a:spLocks noChangeArrowheads="1"/>
          </p:cNvSpPr>
          <p:nvPr/>
        </p:nvSpPr>
        <p:spPr bwMode="auto">
          <a:xfrm>
            <a:off x="3983205" y="990600"/>
            <a:ext cx="12202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Process N</a:t>
            </a:r>
          </a:p>
        </p:txBody>
      </p:sp>
      <p:sp>
        <p:nvSpPr>
          <p:cNvPr id="7175" name="Rectangle 44"/>
          <p:cNvSpPr>
            <a:spLocks noChangeArrowheads="1"/>
          </p:cNvSpPr>
          <p:nvPr/>
        </p:nvSpPr>
        <p:spPr bwMode="auto">
          <a:xfrm>
            <a:off x="2133600" y="3886200"/>
            <a:ext cx="2209800" cy="609600"/>
          </a:xfrm>
          <a:prstGeom prst="rect">
            <a:avLst/>
          </a:prstGeom>
          <a:solidFill>
            <a:srgbClr val="FF817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2590800" y="3886200"/>
            <a:ext cx="1295400" cy="609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CPU </a:t>
            </a:r>
            <a:r>
              <a:rPr lang="en-US" b="0" dirty="0" err="1">
                <a:latin typeface="Gill Sans Light"/>
                <a:ea typeface="ＭＳ Ｐゴシック" charset="0"/>
                <a:cs typeface="Gill Sans Light"/>
              </a:rPr>
              <a:t>sched</a:t>
            </a: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.</a:t>
            </a:r>
          </a:p>
        </p:txBody>
      </p:sp>
      <p:sp>
        <p:nvSpPr>
          <p:cNvPr id="7177" name="TextBox 47"/>
          <p:cNvSpPr txBox="1">
            <a:spLocks noChangeArrowheads="1"/>
          </p:cNvSpPr>
          <p:nvPr/>
        </p:nvSpPr>
        <p:spPr bwMode="auto">
          <a:xfrm>
            <a:off x="4343400" y="3962400"/>
            <a:ext cx="5161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2743200" y="5105400"/>
            <a:ext cx="990600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CPU</a:t>
            </a:r>
          </a:p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(1 core)</a:t>
            </a:r>
          </a:p>
        </p:txBody>
      </p:sp>
      <p:cxnSp>
        <p:nvCxnSpPr>
          <p:cNvPr id="7179" name="Straight Arrow Connector 50"/>
          <p:cNvCxnSpPr>
            <a:cxnSpLocks noChangeShapeType="1"/>
            <a:stCxn id="7175" idx="2"/>
            <a:endCxn id="49" idx="0"/>
          </p:cNvCxnSpPr>
          <p:nvPr/>
        </p:nvCxnSpPr>
        <p:spPr bwMode="auto">
          <a:xfrm>
            <a:off x="3238500" y="4495800"/>
            <a:ext cx="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180" name="Straight Arrow Connector 51"/>
          <p:cNvCxnSpPr>
            <a:cxnSpLocks noChangeShapeType="1"/>
            <a:stCxn id="7202" idx="2"/>
            <a:endCxn id="47" idx="0"/>
          </p:cNvCxnSpPr>
          <p:nvPr/>
        </p:nvCxnSpPr>
        <p:spPr bwMode="auto">
          <a:xfrm flipH="1">
            <a:off x="3238500" y="3352800"/>
            <a:ext cx="14097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181" name="Straight Arrow Connector 54"/>
          <p:cNvCxnSpPr>
            <a:cxnSpLocks noChangeShapeType="1"/>
            <a:stCxn id="7195" idx="2"/>
            <a:endCxn id="47" idx="0"/>
          </p:cNvCxnSpPr>
          <p:nvPr/>
        </p:nvCxnSpPr>
        <p:spPr bwMode="auto">
          <a:xfrm>
            <a:off x="2514600" y="3352800"/>
            <a:ext cx="7239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182" name="Straight Arrow Connector 57"/>
          <p:cNvCxnSpPr>
            <a:cxnSpLocks noChangeShapeType="1"/>
            <a:stCxn id="7188" idx="2"/>
            <a:endCxn id="47" idx="0"/>
          </p:cNvCxnSpPr>
          <p:nvPr/>
        </p:nvCxnSpPr>
        <p:spPr bwMode="auto">
          <a:xfrm>
            <a:off x="914400" y="3352800"/>
            <a:ext cx="2324100" cy="533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9342" name="Rectangular Callout 61"/>
          <p:cNvSpPr>
            <a:spLocks noChangeArrowheads="1"/>
          </p:cNvSpPr>
          <p:nvPr/>
        </p:nvSpPr>
        <p:spPr bwMode="auto">
          <a:xfrm>
            <a:off x="3581400" y="4648200"/>
            <a:ext cx="1219200" cy="685800"/>
          </a:xfrm>
          <a:prstGeom prst="wedgeRectCallout">
            <a:avLst>
              <a:gd name="adj1" fmla="val -76995"/>
              <a:gd name="adj2" fmla="val -35778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b="0" dirty="0">
                <a:latin typeface="Gill Sans Light"/>
                <a:cs typeface="Gill Sans Light"/>
              </a:rPr>
              <a:t>1 process at a time</a:t>
            </a:r>
          </a:p>
        </p:txBody>
      </p:sp>
      <p:grpSp>
        <p:nvGrpSpPr>
          <p:cNvPr id="7184" name="Group 66"/>
          <p:cNvGrpSpPr>
            <a:grpSpLocks/>
          </p:cNvGrpSpPr>
          <p:nvPr/>
        </p:nvGrpSpPr>
        <p:grpSpPr bwMode="auto">
          <a:xfrm>
            <a:off x="3962400" y="1371600"/>
            <a:ext cx="1371600" cy="1981200"/>
            <a:chOff x="4343400" y="1447800"/>
            <a:chExt cx="1371600" cy="1981200"/>
          </a:xfrm>
        </p:grpSpPr>
        <p:sp>
          <p:nvSpPr>
            <p:cNvPr id="7202" name="Rounded Rectangle 35"/>
            <p:cNvSpPr>
              <a:spLocks noChangeArrowheads="1"/>
            </p:cNvSpPr>
            <p:nvPr/>
          </p:nvSpPr>
          <p:spPr bwMode="auto">
            <a:xfrm>
              <a:off x="4343400" y="1447800"/>
              <a:ext cx="1371600" cy="1981200"/>
            </a:xfrm>
            <a:prstGeom prst="roundRect">
              <a:avLst>
                <a:gd name="adj" fmla="val 16667"/>
              </a:avLst>
            </a:prstGeom>
            <a:solidFill>
              <a:srgbClr val="FFFFAA"/>
            </a:solidFill>
            <a:ln w="571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400">
                <a:latin typeface="Gill Sans Light"/>
                <a:cs typeface="Gill Sans Light"/>
              </a:endParaRPr>
            </a:p>
          </p:txBody>
        </p:sp>
        <p:sp>
          <p:nvSpPr>
            <p:cNvPr id="7203" name="Rectangle 36"/>
            <p:cNvSpPr>
              <a:spLocks noChangeArrowheads="1"/>
            </p:cNvSpPr>
            <p:nvPr/>
          </p:nvSpPr>
          <p:spPr bwMode="auto">
            <a:xfrm>
              <a:off x="5029200" y="2819400"/>
              <a:ext cx="6096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200" b="0">
                  <a:latin typeface="Gill Sans Light"/>
                  <a:cs typeface="Gill Sans Light"/>
                </a:rPr>
                <a:t>CPU</a:t>
              </a:r>
            </a:p>
            <a:p>
              <a:pPr algn="ctr"/>
              <a:r>
                <a:rPr lang="en-US" sz="1200" b="0">
                  <a:latin typeface="Gill Sans Light"/>
                  <a:cs typeface="Gill Sans Light"/>
                </a:rPr>
                <a:t>state</a:t>
              </a:r>
            </a:p>
          </p:txBody>
        </p:sp>
        <p:sp>
          <p:nvSpPr>
            <p:cNvPr id="7204" name="Rectangle 37"/>
            <p:cNvSpPr>
              <a:spLocks noChangeArrowheads="1"/>
            </p:cNvSpPr>
            <p:nvPr/>
          </p:nvSpPr>
          <p:spPr bwMode="auto">
            <a:xfrm>
              <a:off x="5029200" y="2209800"/>
              <a:ext cx="6096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200" b="0">
                  <a:latin typeface="Gill Sans Light"/>
                  <a:cs typeface="Gill Sans Light"/>
                </a:rPr>
                <a:t>IO</a:t>
              </a:r>
            </a:p>
            <a:p>
              <a:pPr algn="ctr"/>
              <a:r>
                <a:rPr lang="en-US" sz="1200" b="0">
                  <a:latin typeface="Gill Sans Light"/>
                  <a:cs typeface="Gill Sans Light"/>
                </a:rPr>
                <a:t>state</a:t>
              </a:r>
            </a:p>
          </p:txBody>
        </p:sp>
        <p:sp>
          <p:nvSpPr>
            <p:cNvPr id="7205" name="Rectangle 38"/>
            <p:cNvSpPr>
              <a:spLocks noChangeArrowheads="1"/>
            </p:cNvSpPr>
            <p:nvPr/>
          </p:nvSpPr>
          <p:spPr bwMode="auto">
            <a:xfrm>
              <a:off x="4953000" y="1676400"/>
              <a:ext cx="6858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400" b="0">
                  <a:latin typeface="Gill Sans Light"/>
                  <a:cs typeface="Gill Sans Light"/>
                </a:rPr>
                <a:t>Mem.</a:t>
              </a:r>
            </a:p>
          </p:txBody>
        </p:sp>
        <p:grpSp>
          <p:nvGrpSpPr>
            <p:cNvPr id="7206" name="Group 64"/>
            <p:cNvGrpSpPr>
              <a:grpSpLocks/>
            </p:cNvGrpSpPr>
            <p:nvPr/>
          </p:nvGrpSpPr>
          <p:grpSpPr bwMode="auto">
            <a:xfrm>
              <a:off x="4419600" y="1524000"/>
              <a:ext cx="457200" cy="1828800"/>
              <a:chOff x="7010400" y="1143000"/>
              <a:chExt cx="457200" cy="1828800"/>
            </a:xfrm>
          </p:grpSpPr>
          <p:sp>
            <p:nvSpPr>
              <p:cNvPr id="7207" name="Rounded Rectangle 62"/>
              <p:cNvSpPr>
                <a:spLocks noChangeArrowheads="1"/>
              </p:cNvSpPr>
              <p:nvPr/>
            </p:nvSpPr>
            <p:spPr bwMode="auto">
              <a:xfrm>
                <a:off x="7010400" y="1143000"/>
                <a:ext cx="457200" cy="1828800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/>
              <a:p>
                <a:pPr>
                  <a:lnSpc>
                    <a:spcPct val="80000"/>
                  </a:lnSpc>
                  <a:spcBef>
                    <a:spcPct val="50000"/>
                  </a:spcBef>
                </a:pPr>
                <a:endParaRPr lang="en-US" sz="1400">
                  <a:latin typeface="Gill Sans Light"/>
                  <a:cs typeface="Gill Sans Light"/>
                </a:endParaRPr>
              </a:p>
            </p:txBody>
          </p:sp>
          <p:sp>
            <p:nvSpPr>
              <p:cNvPr id="7208" name="Freeform 63"/>
              <p:cNvSpPr>
                <a:spLocks/>
              </p:cNvSpPr>
              <p:nvPr/>
            </p:nvSpPr>
            <p:spPr bwMode="auto">
              <a:xfrm>
                <a:off x="7086600" y="1219200"/>
                <a:ext cx="232039" cy="1682750"/>
              </a:xfrm>
              <a:custGeom>
                <a:avLst/>
                <a:gdLst>
                  <a:gd name="T0" fmla="*/ 120653 w 232039"/>
                  <a:gd name="T1" fmla="*/ 0 h 1835150"/>
                  <a:gd name="T2" fmla="*/ 228603 w 232039"/>
                  <a:gd name="T3" fmla="*/ 51432 h 1835150"/>
                  <a:gd name="T4" fmla="*/ 6353 w 232039"/>
                  <a:gd name="T5" fmla="*/ 150183 h 1835150"/>
                  <a:gd name="T6" fmla="*/ 222253 w 232039"/>
                  <a:gd name="T7" fmla="*/ 248934 h 1835150"/>
                  <a:gd name="T8" fmla="*/ 3 w 232039"/>
                  <a:gd name="T9" fmla="*/ 345628 h 1835150"/>
                  <a:gd name="T10" fmla="*/ 228603 w 232039"/>
                  <a:gd name="T11" fmla="*/ 444378 h 1835150"/>
                  <a:gd name="T12" fmla="*/ 12703 w 232039"/>
                  <a:gd name="T13" fmla="*/ 545185 h 1835150"/>
                  <a:gd name="T14" fmla="*/ 114303 w 232039"/>
                  <a:gd name="T15" fmla="*/ 594560 h 18351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2039" h="1835150">
                    <a:moveTo>
                      <a:pt x="120653" y="0"/>
                    </a:moveTo>
                    <a:cubicBezTo>
                      <a:pt x="184153" y="40746"/>
                      <a:pt x="247653" y="81492"/>
                      <a:pt x="228603" y="158750"/>
                    </a:cubicBezTo>
                    <a:cubicBezTo>
                      <a:pt x="209553" y="236008"/>
                      <a:pt x="7411" y="361950"/>
                      <a:pt x="6353" y="463550"/>
                    </a:cubicBezTo>
                    <a:cubicBezTo>
                      <a:pt x="5295" y="565150"/>
                      <a:pt x="223311" y="667808"/>
                      <a:pt x="222253" y="768350"/>
                    </a:cubicBezTo>
                    <a:cubicBezTo>
                      <a:pt x="221195" y="868892"/>
                      <a:pt x="-1055" y="966258"/>
                      <a:pt x="3" y="1066800"/>
                    </a:cubicBezTo>
                    <a:cubicBezTo>
                      <a:pt x="1061" y="1167342"/>
                      <a:pt x="226486" y="1268942"/>
                      <a:pt x="228603" y="1371600"/>
                    </a:cubicBezTo>
                    <a:cubicBezTo>
                      <a:pt x="230720" y="1474258"/>
                      <a:pt x="31753" y="1605492"/>
                      <a:pt x="12703" y="1682750"/>
                    </a:cubicBezTo>
                    <a:cubicBezTo>
                      <a:pt x="-6347" y="1760008"/>
                      <a:pt x="114303" y="1835150"/>
                      <a:pt x="114303" y="1835150"/>
                    </a:cubicBez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 sz="1600">
                  <a:latin typeface="Gill Sans Light"/>
                  <a:cs typeface="Gill Sans Light"/>
                </a:endParaRPr>
              </a:p>
            </p:txBody>
          </p:sp>
        </p:grpSp>
      </p:grpSp>
      <p:grpSp>
        <p:nvGrpSpPr>
          <p:cNvPr id="7185" name="Group 67"/>
          <p:cNvGrpSpPr>
            <a:grpSpLocks/>
          </p:cNvGrpSpPr>
          <p:nvPr/>
        </p:nvGrpSpPr>
        <p:grpSpPr bwMode="auto">
          <a:xfrm>
            <a:off x="1828800" y="1371600"/>
            <a:ext cx="1371600" cy="1981200"/>
            <a:chOff x="4343400" y="1447800"/>
            <a:chExt cx="1371600" cy="1981200"/>
          </a:xfrm>
        </p:grpSpPr>
        <p:sp>
          <p:nvSpPr>
            <p:cNvPr id="7195" name="Rounded Rectangle 68"/>
            <p:cNvSpPr>
              <a:spLocks noChangeArrowheads="1"/>
            </p:cNvSpPr>
            <p:nvPr/>
          </p:nvSpPr>
          <p:spPr bwMode="auto">
            <a:xfrm>
              <a:off x="4343400" y="1447800"/>
              <a:ext cx="1371600" cy="1981200"/>
            </a:xfrm>
            <a:prstGeom prst="roundRect">
              <a:avLst>
                <a:gd name="adj" fmla="val 16667"/>
              </a:avLst>
            </a:prstGeom>
            <a:solidFill>
              <a:srgbClr val="FFFFAA"/>
            </a:solidFill>
            <a:ln w="571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400">
                <a:latin typeface="Gill Sans Light"/>
                <a:cs typeface="Gill Sans Light"/>
              </a:endParaRPr>
            </a:p>
          </p:txBody>
        </p:sp>
        <p:sp>
          <p:nvSpPr>
            <p:cNvPr id="7196" name="Rectangle 69"/>
            <p:cNvSpPr>
              <a:spLocks noChangeArrowheads="1"/>
            </p:cNvSpPr>
            <p:nvPr/>
          </p:nvSpPr>
          <p:spPr bwMode="auto">
            <a:xfrm>
              <a:off x="5029200" y="2819400"/>
              <a:ext cx="6096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200" b="0">
                  <a:latin typeface="Gill Sans Light"/>
                  <a:cs typeface="Gill Sans Light"/>
                </a:rPr>
                <a:t>CPU</a:t>
              </a:r>
            </a:p>
            <a:p>
              <a:pPr algn="ctr"/>
              <a:r>
                <a:rPr lang="en-US" sz="1200" b="0">
                  <a:latin typeface="Gill Sans Light"/>
                  <a:cs typeface="Gill Sans Light"/>
                </a:rPr>
                <a:t>state</a:t>
              </a:r>
            </a:p>
          </p:txBody>
        </p:sp>
        <p:sp>
          <p:nvSpPr>
            <p:cNvPr id="7197" name="Rectangle 70"/>
            <p:cNvSpPr>
              <a:spLocks noChangeArrowheads="1"/>
            </p:cNvSpPr>
            <p:nvPr/>
          </p:nvSpPr>
          <p:spPr bwMode="auto">
            <a:xfrm>
              <a:off x="5029200" y="2209800"/>
              <a:ext cx="6096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200" b="0">
                  <a:latin typeface="Gill Sans Light"/>
                  <a:cs typeface="Gill Sans Light"/>
                </a:rPr>
                <a:t>IO</a:t>
              </a:r>
            </a:p>
            <a:p>
              <a:pPr algn="ctr"/>
              <a:r>
                <a:rPr lang="en-US" sz="1200" b="0">
                  <a:latin typeface="Gill Sans Light"/>
                  <a:cs typeface="Gill Sans Light"/>
                </a:rPr>
                <a:t>state</a:t>
              </a:r>
            </a:p>
          </p:txBody>
        </p:sp>
        <p:sp>
          <p:nvSpPr>
            <p:cNvPr id="7198" name="Rectangle 71"/>
            <p:cNvSpPr>
              <a:spLocks noChangeArrowheads="1"/>
            </p:cNvSpPr>
            <p:nvPr/>
          </p:nvSpPr>
          <p:spPr bwMode="auto">
            <a:xfrm>
              <a:off x="4953000" y="1676400"/>
              <a:ext cx="6858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400" b="0" dirty="0">
                  <a:latin typeface="Gill Sans Light"/>
                  <a:cs typeface="Gill Sans Light"/>
                </a:rPr>
                <a:t>Mem.</a:t>
              </a:r>
            </a:p>
          </p:txBody>
        </p:sp>
        <p:grpSp>
          <p:nvGrpSpPr>
            <p:cNvPr id="7199" name="Group 72"/>
            <p:cNvGrpSpPr>
              <a:grpSpLocks/>
            </p:cNvGrpSpPr>
            <p:nvPr/>
          </p:nvGrpSpPr>
          <p:grpSpPr bwMode="auto">
            <a:xfrm>
              <a:off x="4419600" y="1524000"/>
              <a:ext cx="457200" cy="1828800"/>
              <a:chOff x="7010400" y="1143000"/>
              <a:chExt cx="457200" cy="1828800"/>
            </a:xfrm>
          </p:grpSpPr>
          <p:sp>
            <p:nvSpPr>
              <p:cNvPr id="7200" name="Rounded Rectangle 73"/>
              <p:cNvSpPr>
                <a:spLocks noChangeArrowheads="1"/>
              </p:cNvSpPr>
              <p:nvPr/>
            </p:nvSpPr>
            <p:spPr bwMode="auto">
              <a:xfrm>
                <a:off x="7010400" y="1143000"/>
                <a:ext cx="457200" cy="1828800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/>
              <a:p>
                <a:pPr>
                  <a:lnSpc>
                    <a:spcPct val="80000"/>
                  </a:lnSpc>
                  <a:spcBef>
                    <a:spcPct val="50000"/>
                  </a:spcBef>
                </a:pPr>
                <a:endParaRPr lang="en-US" sz="1400">
                  <a:latin typeface="Gill Sans Light"/>
                  <a:cs typeface="Gill Sans Light"/>
                </a:endParaRPr>
              </a:p>
            </p:txBody>
          </p:sp>
          <p:sp>
            <p:nvSpPr>
              <p:cNvPr id="7201" name="Freeform 74"/>
              <p:cNvSpPr>
                <a:spLocks/>
              </p:cNvSpPr>
              <p:nvPr/>
            </p:nvSpPr>
            <p:spPr bwMode="auto">
              <a:xfrm>
                <a:off x="7086600" y="1219200"/>
                <a:ext cx="232039" cy="1682750"/>
              </a:xfrm>
              <a:custGeom>
                <a:avLst/>
                <a:gdLst>
                  <a:gd name="T0" fmla="*/ 120653 w 232039"/>
                  <a:gd name="T1" fmla="*/ 0 h 1835150"/>
                  <a:gd name="T2" fmla="*/ 228603 w 232039"/>
                  <a:gd name="T3" fmla="*/ 51432 h 1835150"/>
                  <a:gd name="T4" fmla="*/ 6353 w 232039"/>
                  <a:gd name="T5" fmla="*/ 150183 h 1835150"/>
                  <a:gd name="T6" fmla="*/ 222253 w 232039"/>
                  <a:gd name="T7" fmla="*/ 248934 h 1835150"/>
                  <a:gd name="T8" fmla="*/ 3 w 232039"/>
                  <a:gd name="T9" fmla="*/ 345628 h 1835150"/>
                  <a:gd name="T10" fmla="*/ 228603 w 232039"/>
                  <a:gd name="T11" fmla="*/ 444378 h 1835150"/>
                  <a:gd name="T12" fmla="*/ 12703 w 232039"/>
                  <a:gd name="T13" fmla="*/ 545185 h 1835150"/>
                  <a:gd name="T14" fmla="*/ 114303 w 232039"/>
                  <a:gd name="T15" fmla="*/ 594560 h 18351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2039" h="1835150">
                    <a:moveTo>
                      <a:pt x="120653" y="0"/>
                    </a:moveTo>
                    <a:cubicBezTo>
                      <a:pt x="184153" y="40746"/>
                      <a:pt x="247653" y="81492"/>
                      <a:pt x="228603" y="158750"/>
                    </a:cubicBezTo>
                    <a:cubicBezTo>
                      <a:pt x="209553" y="236008"/>
                      <a:pt x="7411" y="361950"/>
                      <a:pt x="6353" y="463550"/>
                    </a:cubicBezTo>
                    <a:cubicBezTo>
                      <a:pt x="5295" y="565150"/>
                      <a:pt x="223311" y="667808"/>
                      <a:pt x="222253" y="768350"/>
                    </a:cubicBezTo>
                    <a:cubicBezTo>
                      <a:pt x="221195" y="868892"/>
                      <a:pt x="-1055" y="966258"/>
                      <a:pt x="3" y="1066800"/>
                    </a:cubicBezTo>
                    <a:cubicBezTo>
                      <a:pt x="1061" y="1167342"/>
                      <a:pt x="226486" y="1268942"/>
                      <a:pt x="228603" y="1371600"/>
                    </a:cubicBezTo>
                    <a:cubicBezTo>
                      <a:pt x="230720" y="1474258"/>
                      <a:pt x="31753" y="1605492"/>
                      <a:pt x="12703" y="1682750"/>
                    </a:cubicBezTo>
                    <a:cubicBezTo>
                      <a:pt x="-6347" y="1760008"/>
                      <a:pt x="114303" y="1835150"/>
                      <a:pt x="114303" y="1835150"/>
                    </a:cubicBez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 sz="1600">
                  <a:latin typeface="Gill Sans Light"/>
                  <a:cs typeface="Gill Sans Light"/>
                </a:endParaRPr>
              </a:p>
            </p:txBody>
          </p:sp>
        </p:grpSp>
      </p:grpSp>
      <p:grpSp>
        <p:nvGrpSpPr>
          <p:cNvPr id="7186" name="Group 75"/>
          <p:cNvGrpSpPr>
            <a:grpSpLocks/>
          </p:cNvGrpSpPr>
          <p:nvPr/>
        </p:nvGrpSpPr>
        <p:grpSpPr bwMode="auto">
          <a:xfrm>
            <a:off x="228600" y="1371600"/>
            <a:ext cx="1371600" cy="1981200"/>
            <a:chOff x="4343400" y="1447800"/>
            <a:chExt cx="1371600" cy="1981200"/>
          </a:xfrm>
        </p:grpSpPr>
        <p:sp>
          <p:nvSpPr>
            <p:cNvPr id="7188" name="Rounded Rectangle 76"/>
            <p:cNvSpPr>
              <a:spLocks noChangeArrowheads="1"/>
            </p:cNvSpPr>
            <p:nvPr/>
          </p:nvSpPr>
          <p:spPr bwMode="auto">
            <a:xfrm>
              <a:off x="4343400" y="1447800"/>
              <a:ext cx="1371600" cy="1981200"/>
            </a:xfrm>
            <a:prstGeom prst="roundRect">
              <a:avLst>
                <a:gd name="adj" fmla="val 16667"/>
              </a:avLst>
            </a:prstGeom>
            <a:solidFill>
              <a:srgbClr val="FFFFAA"/>
            </a:solidFill>
            <a:ln w="571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400">
                <a:latin typeface="Gill Sans Light"/>
                <a:cs typeface="Gill Sans Light"/>
              </a:endParaRPr>
            </a:p>
          </p:txBody>
        </p:sp>
        <p:sp>
          <p:nvSpPr>
            <p:cNvPr id="7189" name="Rectangle 77"/>
            <p:cNvSpPr>
              <a:spLocks noChangeArrowheads="1"/>
            </p:cNvSpPr>
            <p:nvPr/>
          </p:nvSpPr>
          <p:spPr bwMode="auto">
            <a:xfrm>
              <a:off x="5029200" y="2819400"/>
              <a:ext cx="6096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200" b="0" dirty="0">
                  <a:latin typeface="Gill Sans Light"/>
                  <a:cs typeface="Gill Sans Light"/>
                </a:rPr>
                <a:t>CPU</a:t>
              </a:r>
            </a:p>
            <a:p>
              <a:pPr algn="ctr"/>
              <a:r>
                <a:rPr lang="en-US" sz="1200" b="0" dirty="0">
                  <a:latin typeface="Gill Sans Light"/>
                  <a:cs typeface="Gill Sans Light"/>
                </a:rPr>
                <a:t>state</a:t>
              </a:r>
            </a:p>
          </p:txBody>
        </p:sp>
        <p:sp>
          <p:nvSpPr>
            <p:cNvPr id="7190" name="Rectangle 78"/>
            <p:cNvSpPr>
              <a:spLocks noChangeArrowheads="1"/>
            </p:cNvSpPr>
            <p:nvPr/>
          </p:nvSpPr>
          <p:spPr bwMode="auto">
            <a:xfrm>
              <a:off x="5029200" y="2209800"/>
              <a:ext cx="6096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200" b="0">
                  <a:latin typeface="Gill Sans Light"/>
                  <a:cs typeface="Gill Sans Light"/>
                </a:rPr>
                <a:t>IO</a:t>
              </a:r>
            </a:p>
            <a:p>
              <a:pPr algn="ctr"/>
              <a:r>
                <a:rPr lang="en-US" sz="1200" b="0">
                  <a:latin typeface="Gill Sans Light"/>
                  <a:cs typeface="Gill Sans Light"/>
                </a:rPr>
                <a:t>state</a:t>
              </a:r>
            </a:p>
          </p:txBody>
        </p:sp>
        <p:sp>
          <p:nvSpPr>
            <p:cNvPr id="7191" name="Rectangle 79"/>
            <p:cNvSpPr>
              <a:spLocks noChangeArrowheads="1"/>
            </p:cNvSpPr>
            <p:nvPr/>
          </p:nvSpPr>
          <p:spPr bwMode="auto">
            <a:xfrm>
              <a:off x="4953000" y="1676400"/>
              <a:ext cx="685800" cy="457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r>
                <a:rPr lang="en-US" sz="1400" b="0" dirty="0">
                  <a:latin typeface="Gill Sans Light"/>
                  <a:cs typeface="Gill Sans Light"/>
                </a:rPr>
                <a:t>Mem.</a:t>
              </a:r>
            </a:p>
          </p:txBody>
        </p:sp>
        <p:grpSp>
          <p:nvGrpSpPr>
            <p:cNvPr id="7192" name="Group 80"/>
            <p:cNvGrpSpPr>
              <a:grpSpLocks/>
            </p:cNvGrpSpPr>
            <p:nvPr/>
          </p:nvGrpSpPr>
          <p:grpSpPr bwMode="auto">
            <a:xfrm>
              <a:off x="4419600" y="1524000"/>
              <a:ext cx="457200" cy="1828800"/>
              <a:chOff x="7010400" y="1143000"/>
              <a:chExt cx="457200" cy="1828800"/>
            </a:xfrm>
          </p:grpSpPr>
          <p:sp>
            <p:nvSpPr>
              <p:cNvPr id="7193" name="Rounded Rectangle 81"/>
              <p:cNvSpPr>
                <a:spLocks noChangeArrowheads="1"/>
              </p:cNvSpPr>
              <p:nvPr/>
            </p:nvSpPr>
            <p:spPr bwMode="auto">
              <a:xfrm>
                <a:off x="7010400" y="1143000"/>
                <a:ext cx="457200" cy="1828800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/>
              <a:p>
                <a:pPr>
                  <a:lnSpc>
                    <a:spcPct val="80000"/>
                  </a:lnSpc>
                  <a:spcBef>
                    <a:spcPct val="50000"/>
                  </a:spcBef>
                </a:pPr>
                <a:endParaRPr lang="en-US" sz="1400">
                  <a:latin typeface="Gill Sans Light"/>
                  <a:cs typeface="Gill Sans Light"/>
                </a:endParaRPr>
              </a:p>
            </p:txBody>
          </p:sp>
          <p:sp>
            <p:nvSpPr>
              <p:cNvPr id="7194" name="Freeform 82"/>
              <p:cNvSpPr>
                <a:spLocks/>
              </p:cNvSpPr>
              <p:nvPr/>
            </p:nvSpPr>
            <p:spPr bwMode="auto">
              <a:xfrm>
                <a:off x="7086600" y="1219200"/>
                <a:ext cx="232039" cy="1682750"/>
              </a:xfrm>
              <a:custGeom>
                <a:avLst/>
                <a:gdLst>
                  <a:gd name="T0" fmla="*/ 120653 w 232039"/>
                  <a:gd name="T1" fmla="*/ 0 h 1835150"/>
                  <a:gd name="T2" fmla="*/ 228603 w 232039"/>
                  <a:gd name="T3" fmla="*/ 51432 h 1835150"/>
                  <a:gd name="T4" fmla="*/ 6353 w 232039"/>
                  <a:gd name="T5" fmla="*/ 150183 h 1835150"/>
                  <a:gd name="T6" fmla="*/ 222253 w 232039"/>
                  <a:gd name="T7" fmla="*/ 248934 h 1835150"/>
                  <a:gd name="T8" fmla="*/ 3 w 232039"/>
                  <a:gd name="T9" fmla="*/ 345628 h 1835150"/>
                  <a:gd name="T10" fmla="*/ 228603 w 232039"/>
                  <a:gd name="T11" fmla="*/ 444378 h 1835150"/>
                  <a:gd name="T12" fmla="*/ 12703 w 232039"/>
                  <a:gd name="T13" fmla="*/ 545185 h 1835150"/>
                  <a:gd name="T14" fmla="*/ 114303 w 232039"/>
                  <a:gd name="T15" fmla="*/ 594560 h 18351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2039" h="1835150">
                    <a:moveTo>
                      <a:pt x="120653" y="0"/>
                    </a:moveTo>
                    <a:cubicBezTo>
                      <a:pt x="184153" y="40746"/>
                      <a:pt x="247653" y="81492"/>
                      <a:pt x="228603" y="158750"/>
                    </a:cubicBezTo>
                    <a:cubicBezTo>
                      <a:pt x="209553" y="236008"/>
                      <a:pt x="7411" y="361950"/>
                      <a:pt x="6353" y="463550"/>
                    </a:cubicBezTo>
                    <a:cubicBezTo>
                      <a:pt x="5295" y="565150"/>
                      <a:pt x="223311" y="667808"/>
                      <a:pt x="222253" y="768350"/>
                    </a:cubicBezTo>
                    <a:cubicBezTo>
                      <a:pt x="221195" y="868892"/>
                      <a:pt x="-1055" y="966258"/>
                      <a:pt x="3" y="1066800"/>
                    </a:cubicBezTo>
                    <a:cubicBezTo>
                      <a:pt x="1061" y="1167342"/>
                      <a:pt x="226486" y="1268942"/>
                      <a:pt x="228603" y="1371600"/>
                    </a:cubicBezTo>
                    <a:cubicBezTo>
                      <a:pt x="230720" y="1474258"/>
                      <a:pt x="31753" y="1605492"/>
                      <a:pt x="12703" y="1682750"/>
                    </a:cubicBezTo>
                    <a:cubicBezTo>
                      <a:pt x="-6347" y="1760008"/>
                      <a:pt x="114303" y="1835150"/>
                      <a:pt x="114303" y="1835150"/>
                    </a:cubicBez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 sz="1600">
                  <a:latin typeface="Gill Sans Light"/>
                  <a:cs typeface="Gill Sans Light"/>
                </a:endParaRPr>
              </a:p>
            </p:txBody>
          </p:sp>
        </p:grpSp>
      </p:grpSp>
      <p:sp>
        <p:nvSpPr>
          <p:cNvPr id="87" name="Content Placeholder 2"/>
          <p:cNvSpPr>
            <a:spLocks noGrp="1"/>
          </p:cNvSpPr>
          <p:nvPr>
            <p:ph idx="1"/>
          </p:nvPr>
        </p:nvSpPr>
        <p:spPr>
          <a:xfrm>
            <a:off x="5370847" y="1066800"/>
            <a:ext cx="3773153" cy="3886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Switch overhead: </a:t>
            </a:r>
            <a:r>
              <a:rPr lang="en-US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high</a:t>
            </a:r>
          </a:p>
          <a:p>
            <a:pPr lvl="1">
              <a:defRPr/>
            </a:pPr>
            <a:r>
              <a:rPr lang="en-US" sz="2400" dirty="0" smtClean="0">
                <a:ea typeface="ＭＳ Ｐゴシック" charset="-128"/>
              </a:rPr>
              <a:t>CPU state: </a:t>
            </a:r>
            <a:r>
              <a:rPr lang="en-US" sz="2400" i="1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low</a:t>
            </a:r>
          </a:p>
          <a:p>
            <a:pPr lvl="1">
              <a:defRPr/>
            </a:pPr>
            <a:r>
              <a:rPr lang="en-US" sz="2400" dirty="0" smtClean="0">
                <a:ea typeface="ＭＳ Ｐゴシック" charset="-128"/>
              </a:rPr>
              <a:t>Memory/IO state: </a:t>
            </a:r>
            <a:r>
              <a:rPr lang="en-US" sz="240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high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Process creation: </a:t>
            </a:r>
            <a:r>
              <a:rPr lang="en-US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high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Protection</a:t>
            </a:r>
          </a:p>
          <a:p>
            <a:pPr lvl="1">
              <a:defRPr/>
            </a:pPr>
            <a:r>
              <a:rPr lang="en-US" sz="2400" dirty="0" smtClean="0">
                <a:ea typeface="ＭＳ Ｐゴシック" charset="-128"/>
              </a:rPr>
              <a:t>CPU: </a:t>
            </a:r>
            <a:r>
              <a:rPr lang="en-US" sz="2400" i="1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yes</a:t>
            </a:r>
          </a:p>
          <a:p>
            <a:pPr lvl="1">
              <a:defRPr/>
            </a:pPr>
            <a:r>
              <a:rPr lang="en-US" sz="2400" dirty="0" smtClean="0">
                <a:ea typeface="ＭＳ Ｐゴシック" charset="-128"/>
              </a:rPr>
              <a:t>Memory/IO: </a:t>
            </a:r>
            <a:r>
              <a:rPr lang="en-US" sz="2400" i="1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yes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Sharing overhead: </a:t>
            </a:r>
            <a:r>
              <a:rPr lang="en-US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high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(involves at least a context switch)</a:t>
            </a:r>
          </a:p>
        </p:txBody>
      </p:sp>
    </p:spTree>
    <p:extLst>
      <p:ext uri="{BB962C8B-B14F-4D97-AF65-F5344CB8AC3E}">
        <p14:creationId xmlns:p14="http://schemas.microsoft.com/office/powerpoint/2010/main" val="590873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533400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Putting it </a:t>
            </a:r>
            <a:r>
              <a:rPr lang="en-US" dirty="0" smtClean="0">
                <a:ea typeface="MS PGothic" charset="0"/>
              </a:rPr>
              <a:t>Together</a:t>
            </a:r>
            <a:r>
              <a:rPr lang="en-US" dirty="0">
                <a:ea typeface="MS PGothic" charset="0"/>
              </a:rPr>
              <a:t>: Threads</a:t>
            </a:r>
          </a:p>
        </p:txBody>
      </p:sp>
      <p:sp>
        <p:nvSpPr>
          <p:cNvPr id="8195" name="TextBox 41"/>
          <p:cNvSpPr txBox="1">
            <a:spLocks noChangeArrowheads="1"/>
          </p:cNvSpPr>
          <p:nvPr/>
        </p:nvSpPr>
        <p:spPr bwMode="auto">
          <a:xfrm>
            <a:off x="650875" y="762000"/>
            <a:ext cx="11507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 dirty="0">
                <a:latin typeface="Gill Sans Light"/>
                <a:cs typeface="Gill Sans Light"/>
              </a:rPr>
              <a:t>Process 1</a:t>
            </a:r>
          </a:p>
        </p:txBody>
      </p:sp>
      <p:sp>
        <p:nvSpPr>
          <p:cNvPr id="8196" name="Rectangle 44"/>
          <p:cNvSpPr>
            <a:spLocks noChangeArrowheads="1"/>
          </p:cNvSpPr>
          <p:nvPr/>
        </p:nvSpPr>
        <p:spPr bwMode="auto">
          <a:xfrm>
            <a:off x="1981200" y="4114800"/>
            <a:ext cx="2209800" cy="609600"/>
          </a:xfrm>
          <a:prstGeom prst="rect">
            <a:avLst/>
          </a:prstGeom>
          <a:solidFill>
            <a:srgbClr val="FF817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2438400" y="4114800"/>
            <a:ext cx="1295400" cy="609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CPU </a:t>
            </a:r>
            <a:r>
              <a:rPr lang="en-US" b="0" dirty="0" err="1">
                <a:latin typeface="Gill Sans Light"/>
                <a:ea typeface="ＭＳ Ｐゴシック" charset="0"/>
                <a:cs typeface="Gill Sans Light"/>
              </a:rPr>
              <a:t>sched</a:t>
            </a: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.</a:t>
            </a:r>
          </a:p>
        </p:txBody>
      </p:sp>
      <p:sp>
        <p:nvSpPr>
          <p:cNvPr id="8198" name="TextBox 47"/>
          <p:cNvSpPr txBox="1">
            <a:spLocks noChangeArrowheads="1"/>
          </p:cNvSpPr>
          <p:nvPr/>
        </p:nvSpPr>
        <p:spPr bwMode="auto">
          <a:xfrm>
            <a:off x="4191000" y="4191000"/>
            <a:ext cx="5161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2590800" y="5334000"/>
            <a:ext cx="990600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CPU</a:t>
            </a:r>
          </a:p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(1 core)</a:t>
            </a:r>
          </a:p>
        </p:txBody>
      </p:sp>
      <p:cxnSp>
        <p:nvCxnSpPr>
          <p:cNvPr id="8200" name="Straight Arrow Connector 50"/>
          <p:cNvCxnSpPr>
            <a:cxnSpLocks noChangeShapeType="1"/>
            <a:stCxn id="8196" idx="2"/>
            <a:endCxn id="49" idx="0"/>
          </p:cNvCxnSpPr>
          <p:nvPr/>
        </p:nvCxnSpPr>
        <p:spPr bwMode="auto">
          <a:xfrm>
            <a:off x="3086100" y="4724400"/>
            <a:ext cx="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201" name="Rectangular Callout 61"/>
          <p:cNvSpPr>
            <a:spLocks noChangeArrowheads="1"/>
          </p:cNvSpPr>
          <p:nvPr/>
        </p:nvSpPr>
        <p:spPr bwMode="auto">
          <a:xfrm>
            <a:off x="3429000" y="4876800"/>
            <a:ext cx="1219200" cy="685800"/>
          </a:xfrm>
          <a:prstGeom prst="wedgeRectCallout">
            <a:avLst>
              <a:gd name="adj1" fmla="val -76995"/>
              <a:gd name="adj2" fmla="val -35778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b="0" dirty="0">
                <a:latin typeface="Gill Sans Light"/>
                <a:cs typeface="Gill Sans Light"/>
              </a:rPr>
              <a:t>1 thread at a time</a:t>
            </a:r>
          </a:p>
        </p:txBody>
      </p:sp>
      <p:sp>
        <p:nvSpPr>
          <p:cNvPr id="8202" name="Rounded Rectangle 76"/>
          <p:cNvSpPr>
            <a:spLocks noChangeArrowheads="1"/>
          </p:cNvSpPr>
          <p:nvPr/>
        </p:nvSpPr>
        <p:spPr bwMode="auto">
          <a:xfrm>
            <a:off x="190500" y="1143000"/>
            <a:ext cx="2362200" cy="25146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600">
              <a:latin typeface="Gill Sans Light"/>
              <a:cs typeface="Gill Sans Light"/>
            </a:endParaRPr>
          </a:p>
        </p:txBody>
      </p:sp>
      <p:sp>
        <p:nvSpPr>
          <p:cNvPr id="8203" name="Rectangle 78"/>
          <p:cNvSpPr>
            <a:spLocks noChangeArrowheads="1"/>
          </p:cNvSpPr>
          <p:nvPr/>
        </p:nvSpPr>
        <p:spPr bwMode="auto">
          <a:xfrm>
            <a:off x="1714500" y="22860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400" b="0">
                <a:latin typeface="Gill Sans Light"/>
                <a:cs typeface="Gill Sans Light"/>
              </a:rPr>
              <a:t>IO</a:t>
            </a:r>
          </a:p>
          <a:p>
            <a:pPr algn="ctr"/>
            <a:r>
              <a:rPr lang="en-US" sz="1400" b="0">
                <a:latin typeface="Gill Sans Light"/>
                <a:cs typeface="Gill Sans Light"/>
              </a:rPr>
              <a:t>state</a:t>
            </a:r>
          </a:p>
        </p:txBody>
      </p:sp>
      <p:sp>
        <p:nvSpPr>
          <p:cNvPr id="8204" name="Rectangle 79"/>
          <p:cNvSpPr>
            <a:spLocks noChangeArrowheads="1"/>
          </p:cNvSpPr>
          <p:nvPr/>
        </p:nvSpPr>
        <p:spPr bwMode="auto">
          <a:xfrm>
            <a:off x="1714500" y="17526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400" b="0">
                <a:latin typeface="Gill Sans Light"/>
                <a:cs typeface="Gill Sans Light"/>
              </a:rPr>
              <a:t>Mem.</a:t>
            </a:r>
          </a:p>
        </p:txBody>
      </p:sp>
      <p:grpSp>
        <p:nvGrpSpPr>
          <p:cNvPr id="8205" name="Group 80"/>
          <p:cNvGrpSpPr>
            <a:grpSpLocks/>
          </p:cNvGrpSpPr>
          <p:nvPr/>
        </p:nvGrpSpPr>
        <p:grpSpPr bwMode="auto">
          <a:xfrm>
            <a:off x="342900" y="1676400"/>
            <a:ext cx="457200" cy="1828800"/>
            <a:chOff x="7010400" y="1143000"/>
            <a:chExt cx="457200" cy="1828800"/>
          </a:xfrm>
        </p:grpSpPr>
        <p:sp>
          <p:nvSpPr>
            <p:cNvPr id="8237" name="Rounded Rectangle 81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8238" name="Freeform 8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8206" name="Group 45"/>
          <p:cNvGrpSpPr>
            <a:grpSpLocks/>
          </p:cNvGrpSpPr>
          <p:nvPr/>
        </p:nvGrpSpPr>
        <p:grpSpPr bwMode="auto">
          <a:xfrm>
            <a:off x="1104900" y="1676400"/>
            <a:ext cx="457200" cy="1828800"/>
            <a:chOff x="7010400" y="1143000"/>
            <a:chExt cx="457200" cy="1828800"/>
          </a:xfrm>
        </p:grpSpPr>
        <p:sp>
          <p:nvSpPr>
            <p:cNvPr id="8235" name="Rounded Rectangle 49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8236" name="Freeform 5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8207" name="TextBox 4"/>
          <p:cNvSpPr txBox="1">
            <a:spLocks noChangeArrowheads="1"/>
          </p:cNvSpPr>
          <p:nvPr/>
        </p:nvSpPr>
        <p:spPr bwMode="auto">
          <a:xfrm>
            <a:off x="723900" y="2362200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8208" name="TextBox 58"/>
          <p:cNvSpPr txBox="1">
            <a:spLocks noChangeArrowheads="1"/>
          </p:cNvSpPr>
          <p:nvPr/>
        </p:nvSpPr>
        <p:spPr bwMode="auto">
          <a:xfrm>
            <a:off x="495300" y="1154113"/>
            <a:ext cx="8528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b="0" dirty="0">
                <a:latin typeface="Gill Sans Light"/>
                <a:cs typeface="Gill Sans Light"/>
              </a:rPr>
              <a:t>threads</a:t>
            </a:r>
          </a:p>
        </p:txBody>
      </p:sp>
      <p:cxnSp>
        <p:nvCxnSpPr>
          <p:cNvPr id="8209" name="Straight Arrow Connector 6"/>
          <p:cNvCxnSpPr>
            <a:cxnSpLocks noChangeShapeType="1"/>
            <a:stCxn id="8208" idx="2"/>
            <a:endCxn id="8237" idx="0"/>
          </p:cNvCxnSpPr>
          <p:nvPr/>
        </p:nvCxnSpPr>
        <p:spPr bwMode="auto">
          <a:xfrm flipH="1">
            <a:off x="571500" y="1523445"/>
            <a:ext cx="350209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210" name="Straight Arrow Connector 59"/>
          <p:cNvCxnSpPr>
            <a:cxnSpLocks noChangeShapeType="1"/>
            <a:stCxn id="8208" idx="2"/>
            <a:endCxn id="8235" idx="0"/>
          </p:cNvCxnSpPr>
          <p:nvPr/>
        </p:nvCxnSpPr>
        <p:spPr bwMode="auto">
          <a:xfrm>
            <a:off x="921709" y="1523445"/>
            <a:ext cx="411791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211" name="TextBox 60"/>
          <p:cNvSpPr txBox="1">
            <a:spLocks noChangeArrowheads="1"/>
          </p:cNvSpPr>
          <p:nvPr/>
        </p:nvSpPr>
        <p:spPr bwMode="auto">
          <a:xfrm>
            <a:off x="3660775" y="762000"/>
            <a:ext cx="12202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Process N</a:t>
            </a:r>
          </a:p>
        </p:txBody>
      </p:sp>
      <p:sp>
        <p:nvSpPr>
          <p:cNvPr id="8212" name="Rounded Rectangle 65"/>
          <p:cNvSpPr>
            <a:spLocks noChangeArrowheads="1"/>
          </p:cNvSpPr>
          <p:nvPr/>
        </p:nvSpPr>
        <p:spPr bwMode="auto">
          <a:xfrm>
            <a:off x="3200400" y="1143000"/>
            <a:ext cx="2362200" cy="25146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600">
              <a:latin typeface="Gill Sans Light"/>
              <a:cs typeface="Gill Sans Light"/>
            </a:endParaRPr>
          </a:p>
        </p:txBody>
      </p:sp>
      <p:sp>
        <p:nvSpPr>
          <p:cNvPr id="8213" name="Rectangle 84"/>
          <p:cNvSpPr>
            <a:spLocks noChangeArrowheads="1"/>
          </p:cNvSpPr>
          <p:nvPr/>
        </p:nvSpPr>
        <p:spPr bwMode="auto">
          <a:xfrm>
            <a:off x="4724400" y="22860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400" b="0" dirty="0">
                <a:latin typeface="Gill Sans Light"/>
                <a:cs typeface="Gill Sans Light"/>
              </a:rPr>
              <a:t>IO</a:t>
            </a:r>
          </a:p>
          <a:p>
            <a:pPr algn="ctr"/>
            <a:r>
              <a:rPr lang="en-US" sz="1400" b="0" dirty="0">
                <a:latin typeface="Gill Sans Light"/>
                <a:cs typeface="Gill Sans Light"/>
              </a:rPr>
              <a:t>state</a:t>
            </a:r>
          </a:p>
        </p:txBody>
      </p:sp>
      <p:sp>
        <p:nvSpPr>
          <p:cNvPr id="8214" name="Rectangle 85"/>
          <p:cNvSpPr>
            <a:spLocks noChangeArrowheads="1"/>
          </p:cNvSpPr>
          <p:nvPr/>
        </p:nvSpPr>
        <p:spPr bwMode="auto">
          <a:xfrm>
            <a:off x="4724400" y="17526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400" b="0" dirty="0">
                <a:latin typeface="Gill Sans Light"/>
                <a:cs typeface="Gill Sans Light"/>
              </a:rPr>
              <a:t>Mem.</a:t>
            </a:r>
          </a:p>
        </p:txBody>
      </p:sp>
      <p:grpSp>
        <p:nvGrpSpPr>
          <p:cNvPr id="8215" name="Group 87"/>
          <p:cNvGrpSpPr>
            <a:grpSpLocks/>
          </p:cNvGrpSpPr>
          <p:nvPr/>
        </p:nvGrpSpPr>
        <p:grpSpPr bwMode="auto">
          <a:xfrm>
            <a:off x="3352800" y="1676400"/>
            <a:ext cx="457200" cy="1828800"/>
            <a:chOff x="7010400" y="1143000"/>
            <a:chExt cx="457200" cy="1828800"/>
          </a:xfrm>
        </p:grpSpPr>
        <p:sp>
          <p:nvSpPr>
            <p:cNvPr id="8233" name="Rounded Rectangle 88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8234" name="Freeform 89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8216" name="Group 90"/>
          <p:cNvGrpSpPr>
            <a:grpSpLocks/>
          </p:cNvGrpSpPr>
          <p:nvPr/>
        </p:nvGrpSpPr>
        <p:grpSpPr bwMode="auto">
          <a:xfrm>
            <a:off x="4114800" y="1676400"/>
            <a:ext cx="457200" cy="1828800"/>
            <a:chOff x="7010400" y="1143000"/>
            <a:chExt cx="457200" cy="1828800"/>
          </a:xfrm>
        </p:grpSpPr>
        <p:sp>
          <p:nvSpPr>
            <p:cNvPr id="8231" name="Rounded Rectangle 91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8232" name="Freeform 9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8217" name="TextBox 93"/>
          <p:cNvSpPr txBox="1">
            <a:spLocks noChangeArrowheads="1"/>
          </p:cNvSpPr>
          <p:nvPr/>
        </p:nvSpPr>
        <p:spPr bwMode="auto">
          <a:xfrm>
            <a:off x="3733800" y="2362200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8218" name="TextBox 94"/>
          <p:cNvSpPr txBox="1">
            <a:spLocks noChangeArrowheads="1"/>
          </p:cNvSpPr>
          <p:nvPr/>
        </p:nvSpPr>
        <p:spPr bwMode="auto">
          <a:xfrm>
            <a:off x="3505200" y="1154113"/>
            <a:ext cx="8528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b="0">
                <a:latin typeface="Gill Sans Light"/>
                <a:cs typeface="Gill Sans Light"/>
              </a:rPr>
              <a:t>threads</a:t>
            </a:r>
          </a:p>
        </p:txBody>
      </p:sp>
      <p:cxnSp>
        <p:nvCxnSpPr>
          <p:cNvPr id="8219" name="Straight Arrow Connector 95"/>
          <p:cNvCxnSpPr>
            <a:cxnSpLocks noChangeShapeType="1"/>
            <a:stCxn id="8218" idx="2"/>
            <a:endCxn id="8233" idx="0"/>
          </p:cNvCxnSpPr>
          <p:nvPr/>
        </p:nvCxnSpPr>
        <p:spPr bwMode="auto">
          <a:xfrm flipH="1">
            <a:off x="3581400" y="1523445"/>
            <a:ext cx="350209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220" name="Straight Arrow Connector 96"/>
          <p:cNvCxnSpPr>
            <a:cxnSpLocks noChangeShapeType="1"/>
            <a:stCxn id="8218" idx="2"/>
            <a:endCxn id="8231" idx="0"/>
          </p:cNvCxnSpPr>
          <p:nvPr/>
        </p:nvCxnSpPr>
        <p:spPr bwMode="auto">
          <a:xfrm>
            <a:off x="3931609" y="1523445"/>
            <a:ext cx="411791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221" name="TextBox 97"/>
          <p:cNvSpPr txBox="1">
            <a:spLocks noChangeArrowheads="1"/>
          </p:cNvSpPr>
          <p:nvPr/>
        </p:nvSpPr>
        <p:spPr bwMode="auto">
          <a:xfrm>
            <a:off x="2667000" y="2286000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>
                <a:latin typeface="Gill Sans Light"/>
                <a:cs typeface="Gill Sans Light"/>
              </a:rPr>
              <a:t>…</a:t>
            </a:r>
          </a:p>
        </p:txBody>
      </p:sp>
      <p:cxnSp>
        <p:nvCxnSpPr>
          <p:cNvPr id="8222" name="Straight Arrow Connector 98"/>
          <p:cNvCxnSpPr>
            <a:cxnSpLocks noChangeShapeType="1"/>
            <a:endCxn id="47" idx="0"/>
          </p:cNvCxnSpPr>
          <p:nvPr/>
        </p:nvCxnSpPr>
        <p:spPr bwMode="auto">
          <a:xfrm flipH="1">
            <a:off x="3086100" y="3505200"/>
            <a:ext cx="4953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223" name="Straight Arrow Connector 99"/>
          <p:cNvCxnSpPr>
            <a:cxnSpLocks noChangeShapeType="1"/>
            <a:stCxn id="8237" idx="2"/>
          </p:cNvCxnSpPr>
          <p:nvPr/>
        </p:nvCxnSpPr>
        <p:spPr bwMode="auto">
          <a:xfrm>
            <a:off x="571500" y="3505200"/>
            <a:ext cx="26289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224" name="Straight Arrow Connector 100"/>
          <p:cNvCxnSpPr>
            <a:cxnSpLocks noChangeShapeType="1"/>
            <a:stCxn id="8235" idx="2"/>
          </p:cNvCxnSpPr>
          <p:nvPr/>
        </p:nvCxnSpPr>
        <p:spPr bwMode="auto">
          <a:xfrm>
            <a:off x="1333500" y="3505200"/>
            <a:ext cx="18669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225" name="Straight Arrow Connector 51"/>
          <p:cNvCxnSpPr>
            <a:cxnSpLocks noChangeShapeType="1"/>
            <a:stCxn id="8231" idx="2"/>
            <a:endCxn id="47" idx="0"/>
          </p:cNvCxnSpPr>
          <p:nvPr/>
        </p:nvCxnSpPr>
        <p:spPr bwMode="auto">
          <a:xfrm flipH="1">
            <a:off x="3086100" y="3505200"/>
            <a:ext cx="12573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2" name="Content Placeholder 2"/>
          <p:cNvSpPr>
            <a:spLocks noGrp="1"/>
          </p:cNvSpPr>
          <p:nvPr>
            <p:ph idx="1"/>
          </p:nvPr>
        </p:nvSpPr>
        <p:spPr>
          <a:xfrm>
            <a:off x="5486400" y="990600"/>
            <a:ext cx="3733800" cy="4876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dirty="0" smtClean="0">
                <a:ea typeface="ＭＳ Ｐゴシック" charset="-128"/>
              </a:rPr>
              <a:t>Switch overhead: </a:t>
            </a:r>
            <a:r>
              <a:rPr lang="en-US" dirty="0" smtClean="0">
                <a:solidFill>
                  <a:srgbClr val="FFC000"/>
                </a:solidFill>
                <a:latin typeface="Gill Sans" charset="0"/>
                <a:ea typeface="Gill Sans" charset="0"/>
                <a:cs typeface="Gill Sans" charset="0"/>
              </a:rPr>
              <a:t>medium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>
                <a:ea typeface="ＭＳ Ｐゴシック" charset="-128"/>
              </a:rPr>
              <a:t>CPU state: </a:t>
            </a:r>
            <a:r>
              <a:rPr lang="en-US" i="1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low</a:t>
            </a:r>
          </a:p>
          <a:p>
            <a:pPr>
              <a:lnSpc>
                <a:spcPct val="100000"/>
              </a:lnSpc>
              <a:defRPr/>
            </a:pPr>
            <a:r>
              <a:rPr lang="en-US" dirty="0" smtClean="0">
                <a:ea typeface="ＭＳ Ｐゴシック" charset="-128"/>
              </a:rPr>
              <a:t>Thread creation: </a:t>
            </a:r>
            <a:r>
              <a:rPr lang="en-US" dirty="0">
                <a:solidFill>
                  <a:srgbClr val="FFC000"/>
                </a:solidFill>
                <a:latin typeface="Gill Sans" charset="0"/>
                <a:ea typeface="Gill Sans" charset="0"/>
                <a:cs typeface="Gill Sans" charset="0"/>
              </a:rPr>
              <a:t>medium</a:t>
            </a:r>
            <a:endParaRPr lang="en-US" dirty="0" smtClean="0">
              <a:solidFill>
                <a:srgbClr val="FFC000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>
              <a:lnSpc>
                <a:spcPct val="100000"/>
              </a:lnSpc>
              <a:defRPr/>
            </a:pPr>
            <a:r>
              <a:rPr lang="en-US" dirty="0" smtClean="0">
                <a:ea typeface="ＭＳ Ｐゴシック" charset="-128"/>
              </a:rPr>
              <a:t>Protection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>
                <a:ea typeface="ＭＳ Ｐゴシック" charset="-128"/>
              </a:rPr>
              <a:t>CPU: </a:t>
            </a:r>
            <a:r>
              <a:rPr lang="en-US" i="1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yes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>
                <a:ea typeface="ＭＳ Ｐゴシック" charset="-128"/>
              </a:rPr>
              <a:t>Memory/IO: </a:t>
            </a:r>
            <a:r>
              <a:rPr lang="en-US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o</a:t>
            </a:r>
          </a:p>
          <a:p>
            <a:pPr>
              <a:lnSpc>
                <a:spcPct val="100000"/>
              </a:lnSpc>
              <a:defRPr/>
            </a:pPr>
            <a:r>
              <a:rPr lang="en-US" dirty="0" smtClean="0">
                <a:ea typeface="ＭＳ Ｐゴシック" charset="-128"/>
              </a:rPr>
              <a:t>Sharing overhead: </a:t>
            </a:r>
            <a:r>
              <a:rPr lang="en-US" i="1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low(</a:t>
            </a:r>
            <a:r>
              <a:rPr lang="en-US" i="1" dirty="0" err="1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ish</a:t>
            </a:r>
            <a:r>
              <a:rPr lang="en-US" i="1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)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</a:rPr>
              <a:t>(thread switch overhead low)</a:t>
            </a:r>
          </a:p>
        </p:txBody>
      </p:sp>
      <p:sp>
        <p:nvSpPr>
          <p:cNvPr id="8227" name="Rectangle 77"/>
          <p:cNvSpPr>
            <a:spLocks noChangeArrowheads="1"/>
          </p:cNvSpPr>
          <p:nvPr/>
        </p:nvSpPr>
        <p:spPr bwMode="auto">
          <a:xfrm>
            <a:off x="342900" y="30480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000" b="0" dirty="0">
                <a:latin typeface="Gill Sans" charset="0"/>
                <a:ea typeface="Gill Sans" charset="0"/>
                <a:cs typeface="Gill Sans" charset="0"/>
              </a:rPr>
              <a:t>CPU</a:t>
            </a:r>
          </a:p>
          <a:p>
            <a:pPr algn="ctr"/>
            <a:r>
              <a:rPr lang="en-US" sz="1000" b="0" dirty="0">
                <a:latin typeface="Gill Sans" charset="0"/>
                <a:ea typeface="Gill Sans" charset="0"/>
                <a:cs typeface="Gill Sans" charset="0"/>
              </a:rPr>
              <a:t>state</a:t>
            </a:r>
          </a:p>
        </p:txBody>
      </p:sp>
      <p:sp>
        <p:nvSpPr>
          <p:cNvPr id="8228" name="Rectangle 77"/>
          <p:cNvSpPr>
            <a:spLocks noChangeArrowheads="1"/>
          </p:cNvSpPr>
          <p:nvPr/>
        </p:nvSpPr>
        <p:spPr bwMode="auto">
          <a:xfrm>
            <a:off x="1104900" y="30480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000" b="0">
                <a:latin typeface="Gill Sans" charset="0"/>
                <a:ea typeface="Gill Sans" charset="0"/>
                <a:cs typeface="Gill Sans" charset="0"/>
              </a:rPr>
              <a:t>CPU</a:t>
            </a:r>
          </a:p>
          <a:p>
            <a:pPr algn="ctr"/>
            <a:r>
              <a:rPr lang="en-US" sz="1000" b="0">
                <a:latin typeface="Gill Sans" charset="0"/>
                <a:ea typeface="Gill Sans" charset="0"/>
                <a:cs typeface="Gill Sans" charset="0"/>
              </a:rPr>
              <a:t>state</a:t>
            </a:r>
          </a:p>
        </p:txBody>
      </p:sp>
      <p:sp>
        <p:nvSpPr>
          <p:cNvPr id="8229" name="Rectangle 77"/>
          <p:cNvSpPr>
            <a:spLocks noChangeArrowheads="1"/>
          </p:cNvSpPr>
          <p:nvPr/>
        </p:nvSpPr>
        <p:spPr bwMode="auto">
          <a:xfrm>
            <a:off x="4114800" y="30480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000" b="0">
                <a:latin typeface="Gill Sans" charset="0"/>
                <a:ea typeface="Gill Sans" charset="0"/>
                <a:cs typeface="Gill Sans" charset="0"/>
              </a:rPr>
              <a:t>CPU</a:t>
            </a:r>
          </a:p>
          <a:p>
            <a:pPr algn="ctr"/>
            <a:r>
              <a:rPr lang="en-US" sz="1000" b="0">
                <a:latin typeface="Gill Sans" charset="0"/>
                <a:ea typeface="Gill Sans" charset="0"/>
                <a:cs typeface="Gill Sans" charset="0"/>
              </a:rPr>
              <a:t>state</a:t>
            </a:r>
          </a:p>
        </p:txBody>
      </p:sp>
      <p:sp>
        <p:nvSpPr>
          <p:cNvPr id="8230" name="Rectangle 77"/>
          <p:cNvSpPr>
            <a:spLocks noChangeArrowheads="1"/>
          </p:cNvSpPr>
          <p:nvPr/>
        </p:nvSpPr>
        <p:spPr bwMode="auto">
          <a:xfrm>
            <a:off x="3352800" y="30480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000" b="0">
                <a:latin typeface="Gill Sans" charset="0"/>
                <a:ea typeface="Gill Sans" charset="0"/>
                <a:cs typeface="Gill Sans" charset="0"/>
              </a:rPr>
              <a:t>CPU</a:t>
            </a:r>
          </a:p>
          <a:p>
            <a:pPr algn="ctr"/>
            <a:r>
              <a:rPr lang="en-US" sz="1000" b="0">
                <a:latin typeface="Gill Sans" charset="0"/>
                <a:ea typeface="Gill Sans" charset="0"/>
                <a:cs typeface="Gill Sans" charset="0"/>
              </a:rPr>
              <a:t>state</a:t>
            </a:r>
          </a:p>
        </p:txBody>
      </p:sp>
    </p:spTree>
    <p:extLst>
      <p:ext uri="{BB962C8B-B14F-4D97-AF65-F5344CB8AC3E}">
        <p14:creationId xmlns:p14="http://schemas.microsoft.com/office/powerpoint/2010/main" val="3002775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Kernel versus User-Mode Threads</a:t>
            </a:r>
            <a:endParaRPr lang="en-US" altLang="ko-KR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305800" cy="5105400"/>
          </a:xfrm>
        </p:spPr>
        <p:txBody>
          <a:bodyPr/>
          <a:lstStyle/>
          <a:p>
            <a:r>
              <a:rPr lang="en-US" altLang="ko-KR" dirty="0" smtClean="0"/>
              <a:t>We have been talking about kernel threads</a:t>
            </a:r>
          </a:p>
          <a:p>
            <a:pPr lvl="1"/>
            <a:r>
              <a:rPr lang="en-US" altLang="ko-KR" dirty="0" smtClean="0"/>
              <a:t>Native threads supported directly by the kernel</a:t>
            </a:r>
          </a:p>
          <a:p>
            <a:pPr lvl="1"/>
            <a:r>
              <a:rPr lang="en-US" altLang="ko-KR" dirty="0" smtClean="0"/>
              <a:t>Every thread can run or block independently</a:t>
            </a:r>
          </a:p>
          <a:p>
            <a:pPr lvl="1"/>
            <a:r>
              <a:rPr lang="en-US" altLang="ko-KR" dirty="0" smtClean="0"/>
              <a:t>One process may have several threads waiting on different things</a:t>
            </a:r>
            <a:br>
              <a:rPr lang="en-US" altLang="ko-KR" dirty="0" smtClean="0"/>
            </a:br>
            <a:endParaRPr lang="en-US" altLang="ko-KR" dirty="0" smtClean="0"/>
          </a:p>
          <a:p>
            <a:r>
              <a:rPr lang="en-US" altLang="ko-KR" dirty="0" smtClean="0"/>
              <a:t>Downside of kernel threads: a bit expensive</a:t>
            </a:r>
          </a:p>
          <a:p>
            <a:pPr lvl="1"/>
            <a:r>
              <a:rPr lang="en-US" altLang="ko-KR" dirty="0" smtClean="0"/>
              <a:t>Need to make a crossing into kernel mode to schedule</a:t>
            </a:r>
            <a:br>
              <a:rPr lang="en-US" altLang="ko-KR" dirty="0" smtClean="0"/>
            </a:br>
            <a:endParaRPr lang="en-US" altLang="ko-KR" dirty="0" smtClean="0"/>
          </a:p>
          <a:p>
            <a:r>
              <a:rPr lang="en-US" altLang="ko-KR" dirty="0" smtClean="0"/>
              <a:t>Lighter weight option: User level Threads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566717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User-Mode Threads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7924800" cy="60198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Lighter weight option:</a:t>
            </a:r>
          </a:p>
          <a:p>
            <a:pPr lvl="1"/>
            <a:r>
              <a:rPr lang="en-US" altLang="ko-KR" sz="2000" dirty="0" smtClean="0"/>
              <a:t>User program provides scheduler and 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>thread </a:t>
            </a:r>
            <a:r>
              <a:rPr lang="en-US" altLang="ko-KR" sz="2000" dirty="0" smtClean="0"/>
              <a:t>package</a:t>
            </a:r>
          </a:p>
          <a:p>
            <a:pPr lvl="1"/>
            <a:r>
              <a:rPr lang="en-US" altLang="ko-KR" sz="2000" dirty="0" smtClean="0"/>
              <a:t>May have several user threads per kernel </a:t>
            </a:r>
            <a:br>
              <a:rPr lang="en-US" altLang="ko-KR" sz="2000" dirty="0" smtClean="0"/>
            </a:br>
            <a:r>
              <a:rPr lang="en-US" altLang="ko-KR" sz="2000" dirty="0" smtClean="0"/>
              <a:t>thread</a:t>
            </a:r>
          </a:p>
          <a:p>
            <a:pPr lvl="1"/>
            <a:r>
              <a:rPr lang="en-US" altLang="ko-KR" sz="2000" dirty="0" smtClean="0"/>
              <a:t>User threads may be scheduled </a:t>
            </a:r>
            <a:br>
              <a:rPr lang="en-US" altLang="ko-KR" sz="2000" dirty="0" smtClean="0"/>
            </a:br>
            <a:r>
              <a:rPr lang="en-US" altLang="ko-KR" sz="2000" dirty="0" smtClean="0"/>
              <a:t>non-preemptively relative to each other </a:t>
            </a:r>
            <a:br>
              <a:rPr lang="en-US" altLang="ko-KR" sz="2000" dirty="0" smtClean="0"/>
            </a:br>
            <a:r>
              <a:rPr lang="en-US" altLang="ko-KR" sz="2000" dirty="0" smtClean="0"/>
              <a:t>(only switch on yield())</a:t>
            </a:r>
          </a:p>
          <a:p>
            <a:pPr lvl="1"/>
            <a:r>
              <a:rPr lang="en-US" altLang="ko-KR" sz="2000" dirty="0" smtClean="0"/>
              <a:t>Cheap</a:t>
            </a:r>
            <a:endParaRPr lang="en-US" altLang="ko-KR" sz="1800" dirty="0" smtClean="0"/>
          </a:p>
          <a:p>
            <a:pPr lvl="5"/>
            <a:endParaRPr lang="en-US" altLang="ko-KR" dirty="0" smtClean="0"/>
          </a:p>
          <a:p>
            <a:r>
              <a:rPr lang="en-US" altLang="ko-KR" dirty="0" smtClean="0"/>
              <a:t>Downside of user threads:</a:t>
            </a:r>
          </a:p>
          <a:p>
            <a:pPr lvl="1"/>
            <a:r>
              <a:rPr lang="en-US" altLang="ko-KR" sz="2000" dirty="0" smtClean="0"/>
              <a:t>When one thread blocks on I/O, all threads block</a:t>
            </a:r>
          </a:p>
          <a:p>
            <a:pPr lvl="1"/>
            <a:r>
              <a:rPr lang="en-US" altLang="ko-KR" sz="2000" dirty="0" smtClean="0"/>
              <a:t>Kernel cannot adjust scheduling among all threads</a:t>
            </a:r>
          </a:p>
          <a:p>
            <a:pPr lvl="1"/>
            <a:r>
              <a:rPr lang="en-US" altLang="ko-KR" sz="2000" dirty="0" smtClean="0"/>
              <a:t>Option: </a:t>
            </a:r>
            <a:r>
              <a:rPr lang="en-US" altLang="ko-KR" sz="2000" i="1" dirty="0" smtClean="0"/>
              <a:t>Scheduler Activations</a:t>
            </a:r>
          </a:p>
          <a:p>
            <a:pPr lvl="2"/>
            <a:r>
              <a:rPr lang="en-US" altLang="ko-KR" sz="1800" dirty="0" smtClean="0"/>
              <a:t>Have kernel inform user level when thread blocks…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1207" r="12682" b="1208"/>
          <a:stretch>
            <a:fillRect/>
          </a:stretch>
        </p:blipFill>
        <p:spPr bwMode="auto">
          <a:xfrm>
            <a:off x="5715000" y="944601"/>
            <a:ext cx="2895600" cy="283845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087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Some Threading Models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2" t="1207" r="12682" b="1208"/>
          <a:stretch>
            <a:fillRect/>
          </a:stretch>
        </p:blipFill>
        <p:spPr bwMode="auto">
          <a:xfrm>
            <a:off x="1295400" y="2895600"/>
            <a:ext cx="2895600" cy="283845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" t="25420" r="540" b="25180"/>
          <a:stretch>
            <a:fillRect/>
          </a:stretch>
        </p:blipFill>
        <p:spPr bwMode="auto">
          <a:xfrm>
            <a:off x="3429000" y="990600"/>
            <a:ext cx="4495800" cy="1681163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3" t="838" r="6912" b="838"/>
          <a:stretch>
            <a:fillRect/>
          </a:stretch>
        </p:blipFill>
        <p:spPr bwMode="auto">
          <a:xfrm>
            <a:off x="5257800" y="2895600"/>
            <a:ext cx="3276600" cy="285432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381000" y="1447800"/>
            <a:ext cx="28376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2400" b="0" dirty="0">
                <a:latin typeface="Gill Sans" charset="0"/>
                <a:ea typeface="Gill Sans" charset="0"/>
                <a:cs typeface="Gill Sans" charset="0"/>
              </a:rPr>
              <a:t>Simple One-to-One</a:t>
            </a:r>
          </a:p>
          <a:p>
            <a:r>
              <a:rPr lang="en-US" altLang="ko-KR" sz="2400" b="0" dirty="0">
                <a:latin typeface="Gill Sans" charset="0"/>
                <a:ea typeface="Gill Sans" charset="0"/>
                <a:cs typeface="Gill Sans" charset="0"/>
              </a:rPr>
              <a:t>Threading Model</a:t>
            </a:r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1600200" y="5791200"/>
            <a:ext cx="19816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2400" b="0" dirty="0">
                <a:latin typeface="Gill Sans" charset="0"/>
                <a:ea typeface="Gill Sans" charset="0"/>
                <a:cs typeface="Gill Sans" charset="0"/>
              </a:rPr>
              <a:t>Many-to-One</a:t>
            </a:r>
          </a:p>
        </p:txBody>
      </p:sp>
      <p:sp>
        <p:nvSpPr>
          <p:cNvPr id="24584" name="Text Box 9"/>
          <p:cNvSpPr txBox="1">
            <a:spLocks noChangeArrowheads="1"/>
          </p:cNvSpPr>
          <p:nvPr/>
        </p:nvSpPr>
        <p:spPr bwMode="auto">
          <a:xfrm>
            <a:off x="5765800" y="5819775"/>
            <a:ext cx="21531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2400" b="0" dirty="0">
                <a:latin typeface="Gill Sans" charset="0"/>
                <a:ea typeface="Gill Sans" charset="0"/>
                <a:cs typeface="Gill Sans" charset="0"/>
              </a:rPr>
              <a:t>Many-to-Many</a:t>
            </a:r>
          </a:p>
        </p:txBody>
      </p:sp>
    </p:spTree>
    <p:extLst>
      <p:ext uri="{BB962C8B-B14F-4D97-AF65-F5344CB8AC3E}">
        <p14:creationId xmlns:p14="http://schemas.microsoft.com/office/powerpoint/2010/main" val="1736640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Threads in a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Threads are useful at user-level: parallelism, hide I/O latency, interactivity</a:t>
            </a:r>
          </a:p>
          <a:p>
            <a:pPr lvl="2"/>
            <a:endParaRPr lang="en-US" sz="1000" dirty="0" smtClean="0"/>
          </a:p>
          <a:p>
            <a:r>
              <a:rPr lang="en-US" dirty="0" smtClean="0"/>
              <a:t>Option A (early Java): user-level library, one multi-threaded process</a:t>
            </a:r>
          </a:p>
          <a:p>
            <a:pPr lvl="1"/>
            <a:r>
              <a:rPr lang="en-US" dirty="0" smtClean="0"/>
              <a:t>Library does thread context switch</a:t>
            </a:r>
          </a:p>
          <a:p>
            <a:pPr lvl="1"/>
            <a:r>
              <a:rPr lang="en-US" dirty="0" smtClean="0"/>
              <a:t>Kernel time slices between processes, e.g., on system call I/O</a:t>
            </a:r>
          </a:p>
          <a:p>
            <a:r>
              <a:rPr lang="en-US" dirty="0" smtClean="0"/>
              <a:t>Option B (SunOS, Linux/Unix variants): many single-threaded processes</a:t>
            </a:r>
          </a:p>
          <a:p>
            <a:pPr lvl="1"/>
            <a:r>
              <a:rPr lang="en-US" dirty="0" smtClean="0"/>
              <a:t>User-level library does thread multiplexing</a:t>
            </a:r>
          </a:p>
          <a:p>
            <a:r>
              <a:rPr lang="en-US" dirty="0"/>
              <a:t>Option C (Windows): scheduler activations</a:t>
            </a:r>
          </a:p>
          <a:p>
            <a:pPr lvl="1"/>
            <a:r>
              <a:rPr lang="en-US" dirty="0"/>
              <a:t>Kernel allocates </a:t>
            </a:r>
            <a:r>
              <a:rPr lang="en-US" dirty="0" smtClean="0"/>
              <a:t>processes </a:t>
            </a:r>
            <a:r>
              <a:rPr lang="en-US" dirty="0"/>
              <a:t>to user-level library</a:t>
            </a:r>
          </a:p>
          <a:p>
            <a:pPr lvl="1"/>
            <a:r>
              <a:rPr lang="en-US" dirty="0"/>
              <a:t>Thread library implements context switch</a:t>
            </a:r>
          </a:p>
          <a:p>
            <a:pPr lvl="1"/>
            <a:r>
              <a:rPr lang="en-US" dirty="0"/>
              <a:t>System call I/O that blocks triggers </a:t>
            </a:r>
            <a:r>
              <a:rPr lang="en-US" dirty="0" err="1"/>
              <a:t>upcall</a:t>
            </a:r>
            <a:endParaRPr lang="en-US" dirty="0"/>
          </a:p>
          <a:p>
            <a:r>
              <a:rPr lang="en-US" dirty="0" smtClean="0"/>
              <a:t>Option </a:t>
            </a:r>
            <a:r>
              <a:rPr lang="en-US" dirty="0"/>
              <a:t>D</a:t>
            </a:r>
            <a:r>
              <a:rPr lang="en-US" dirty="0" smtClean="0"/>
              <a:t> (Linux, </a:t>
            </a:r>
            <a:r>
              <a:rPr lang="en-US" dirty="0" err="1" smtClean="0"/>
              <a:t>MacOS</a:t>
            </a:r>
            <a:r>
              <a:rPr lang="en-US" dirty="0" smtClean="0"/>
              <a:t>, Windows): use kernel threads</a:t>
            </a:r>
          </a:p>
          <a:p>
            <a:pPr lvl="1"/>
            <a:r>
              <a:rPr lang="en-US" dirty="0" smtClean="0"/>
              <a:t>System calls for thread fork, join, exit (and lock, unlock,…)</a:t>
            </a:r>
          </a:p>
          <a:p>
            <a:pPr lvl="1"/>
            <a:r>
              <a:rPr lang="en-US" dirty="0" smtClean="0"/>
              <a:t>Kernel does context switching</a:t>
            </a:r>
          </a:p>
          <a:p>
            <a:pPr lvl="1"/>
            <a:r>
              <a:rPr lang="en-US" dirty="0" smtClean="0"/>
              <a:t>Simple, but a lot of transitions between user and kernel mode</a:t>
            </a:r>
          </a:p>
        </p:txBody>
      </p:sp>
    </p:spTree>
    <p:extLst>
      <p:ext uri="{BB962C8B-B14F-4D97-AF65-F5344CB8AC3E}">
        <p14:creationId xmlns:p14="http://schemas.microsoft.com/office/powerpoint/2010/main" val="3235954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990600" y="5486400"/>
            <a:ext cx="41148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533400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Putting it </a:t>
            </a:r>
            <a:r>
              <a:rPr lang="en-US" dirty="0" smtClean="0">
                <a:ea typeface="MS PGothic" charset="0"/>
              </a:rPr>
              <a:t>Together</a:t>
            </a:r>
            <a:r>
              <a:rPr lang="en-US" dirty="0">
                <a:ea typeface="MS PGothic" charset="0"/>
              </a:rPr>
              <a:t>: Multi-Cores</a:t>
            </a:r>
          </a:p>
        </p:txBody>
      </p:sp>
      <p:sp>
        <p:nvSpPr>
          <p:cNvPr id="9220" name="TextBox 41"/>
          <p:cNvSpPr txBox="1">
            <a:spLocks noChangeArrowheads="1"/>
          </p:cNvSpPr>
          <p:nvPr/>
        </p:nvSpPr>
        <p:spPr bwMode="auto">
          <a:xfrm>
            <a:off x="612775" y="838200"/>
            <a:ext cx="1343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b="0" dirty="0">
                <a:latin typeface="Gill Sans Light"/>
                <a:cs typeface="Gill Sans Light"/>
              </a:rPr>
              <a:t>Process 1</a:t>
            </a:r>
          </a:p>
        </p:txBody>
      </p:sp>
      <p:sp>
        <p:nvSpPr>
          <p:cNvPr id="9221" name="Rectangle 44"/>
          <p:cNvSpPr>
            <a:spLocks noChangeArrowheads="1"/>
          </p:cNvSpPr>
          <p:nvPr/>
        </p:nvSpPr>
        <p:spPr bwMode="auto">
          <a:xfrm>
            <a:off x="1981200" y="4267200"/>
            <a:ext cx="2209800" cy="609600"/>
          </a:xfrm>
          <a:prstGeom prst="rect">
            <a:avLst/>
          </a:prstGeom>
          <a:solidFill>
            <a:srgbClr val="FF817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2438400" y="4267200"/>
            <a:ext cx="1295400" cy="609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CPU </a:t>
            </a:r>
            <a:r>
              <a:rPr lang="en-US" b="0" dirty="0" err="1">
                <a:latin typeface="Gill Sans Light"/>
                <a:ea typeface="ＭＳ Ｐゴシック" charset="0"/>
                <a:cs typeface="Gill Sans Light"/>
              </a:rPr>
              <a:t>sched</a:t>
            </a: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.</a:t>
            </a:r>
          </a:p>
        </p:txBody>
      </p:sp>
      <p:sp>
        <p:nvSpPr>
          <p:cNvPr id="9223" name="TextBox 47"/>
          <p:cNvSpPr txBox="1">
            <a:spLocks noChangeArrowheads="1"/>
          </p:cNvSpPr>
          <p:nvPr/>
        </p:nvSpPr>
        <p:spPr bwMode="auto">
          <a:xfrm>
            <a:off x="4191000" y="4343400"/>
            <a:ext cx="5824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b="0" dirty="0">
                <a:latin typeface="Gill Sans Light"/>
                <a:cs typeface="Gill Sans Light"/>
              </a:rPr>
              <a:t>OS</a:t>
            </a:r>
          </a:p>
        </p:txBody>
      </p:sp>
      <p:cxnSp>
        <p:nvCxnSpPr>
          <p:cNvPr id="9224" name="Straight Arrow Connector 50"/>
          <p:cNvCxnSpPr>
            <a:cxnSpLocks noChangeShapeType="1"/>
            <a:stCxn id="47" idx="4"/>
          </p:cNvCxnSpPr>
          <p:nvPr/>
        </p:nvCxnSpPr>
        <p:spPr bwMode="auto">
          <a:xfrm flipH="1">
            <a:off x="1600200" y="4876800"/>
            <a:ext cx="14859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225" name="Rounded Rectangle 76"/>
          <p:cNvSpPr>
            <a:spLocks noChangeArrowheads="1"/>
          </p:cNvSpPr>
          <p:nvPr/>
        </p:nvSpPr>
        <p:spPr bwMode="auto">
          <a:xfrm>
            <a:off x="228600" y="1295400"/>
            <a:ext cx="2362200" cy="25146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600">
              <a:latin typeface="Gill Sans Light"/>
              <a:cs typeface="Gill Sans Light"/>
            </a:endParaRPr>
          </a:p>
        </p:txBody>
      </p:sp>
      <p:sp>
        <p:nvSpPr>
          <p:cNvPr id="9226" name="Rectangle 78"/>
          <p:cNvSpPr>
            <a:spLocks noChangeArrowheads="1"/>
          </p:cNvSpPr>
          <p:nvPr/>
        </p:nvSpPr>
        <p:spPr bwMode="auto">
          <a:xfrm>
            <a:off x="1752600" y="24384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400" b="0">
                <a:latin typeface="Gill Sans Light"/>
                <a:cs typeface="Gill Sans Light"/>
              </a:rPr>
              <a:t>IO</a:t>
            </a:r>
          </a:p>
          <a:p>
            <a:pPr algn="ctr"/>
            <a:r>
              <a:rPr lang="en-US" sz="1400" b="0">
                <a:latin typeface="Gill Sans Light"/>
                <a:cs typeface="Gill Sans Light"/>
              </a:rPr>
              <a:t>state</a:t>
            </a:r>
          </a:p>
        </p:txBody>
      </p:sp>
      <p:sp>
        <p:nvSpPr>
          <p:cNvPr id="9227" name="Rectangle 79"/>
          <p:cNvSpPr>
            <a:spLocks noChangeArrowheads="1"/>
          </p:cNvSpPr>
          <p:nvPr/>
        </p:nvSpPr>
        <p:spPr bwMode="auto">
          <a:xfrm>
            <a:off x="1752600" y="19050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400" b="0" dirty="0">
                <a:latin typeface="Gill Sans Light"/>
                <a:cs typeface="Gill Sans Light"/>
              </a:rPr>
              <a:t>Mem.</a:t>
            </a:r>
          </a:p>
        </p:txBody>
      </p:sp>
      <p:grpSp>
        <p:nvGrpSpPr>
          <p:cNvPr id="9228" name="Group 80"/>
          <p:cNvGrpSpPr>
            <a:grpSpLocks/>
          </p:cNvGrpSpPr>
          <p:nvPr/>
        </p:nvGrpSpPr>
        <p:grpSpPr bwMode="auto">
          <a:xfrm>
            <a:off x="381000" y="1828800"/>
            <a:ext cx="457200" cy="1828800"/>
            <a:chOff x="7010400" y="1143000"/>
            <a:chExt cx="457200" cy="1828800"/>
          </a:xfrm>
        </p:grpSpPr>
        <p:sp>
          <p:nvSpPr>
            <p:cNvPr id="9271" name="Rounded Rectangle 81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9272" name="Freeform 8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9229" name="Group 45"/>
          <p:cNvGrpSpPr>
            <a:grpSpLocks/>
          </p:cNvGrpSpPr>
          <p:nvPr/>
        </p:nvGrpSpPr>
        <p:grpSpPr bwMode="auto">
          <a:xfrm>
            <a:off x="1143000" y="1828800"/>
            <a:ext cx="457200" cy="1828800"/>
            <a:chOff x="7010400" y="1143000"/>
            <a:chExt cx="457200" cy="1828800"/>
          </a:xfrm>
        </p:grpSpPr>
        <p:sp>
          <p:nvSpPr>
            <p:cNvPr id="9269" name="Rounded Rectangle 49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9270" name="Freeform 5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9230" name="TextBox 4"/>
          <p:cNvSpPr txBox="1">
            <a:spLocks noChangeArrowheads="1"/>
          </p:cNvSpPr>
          <p:nvPr/>
        </p:nvSpPr>
        <p:spPr bwMode="auto">
          <a:xfrm>
            <a:off x="762000" y="2514600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9231" name="TextBox 58"/>
          <p:cNvSpPr txBox="1">
            <a:spLocks noChangeArrowheads="1"/>
          </p:cNvSpPr>
          <p:nvPr/>
        </p:nvSpPr>
        <p:spPr bwMode="auto">
          <a:xfrm>
            <a:off x="533400" y="1306513"/>
            <a:ext cx="8528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b="0">
                <a:latin typeface="Gill Sans Light"/>
                <a:cs typeface="Gill Sans Light"/>
              </a:rPr>
              <a:t>threads</a:t>
            </a:r>
          </a:p>
        </p:txBody>
      </p:sp>
      <p:cxnSp>
        <p:nvCxnSpPr>
          <p:cNvPr id="9232" name="Straight Arrow Connector 6"/>
          <p:cNvCxnSpPr>
            <a:cxnSpLocks noChangeShapeType="1"/>
            <a:stCxn id="9231" idx="2"/>
            <a:endCxn id="9271" idx="0"/>
          </p:cNvCxnSpPr>
          <p:nvPr/>
        </p:nvCxnSpPr>
        <p:spPr bwMode="auto">
          <a:xfrm flipH="1">
            <a:off x="609600" y="1675845"/>
            <a:ext cx="350209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233" name="Straight Arrow Connector 59"/>
          <p:cNvCxnSpPr>
            <a:cxnSpLocks noChangeShapeType="1"/>
            <a:stCxn id="9231" idx="2"/>
            <a:endCxn id="9269" idx="0"/>
          </p:cNvCxnSpPr>
          <p:nvPr/>
        </p:nvCxnSpPr>
        <p:spPr bwMode="auto">
          <a:xfrm>
            <a:off x="959809" y="1675845"/>
            <a:ext cx="411791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234" name="TextBox 60"/>
          <p:cNvSpPr txBox="1">
            <a:spLocks noChangeArrowheads="1"/>
          </p:cNvSpPr>
          <p:nvPr/>
        </p:nvSpPr>
        <p:spPr bwMode="auto">
          <a:xfrm>
            <a:off x="3584575" y="838200"/>
            <a:ext cx="14273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b="0" dirty="0">
                <a:latin typeface="Gill Sans Light"/>
                <a:cs typeface="Gill Sans Light"/>
              </a:rPr>
              <a:t>Process N</a:t>
            </a:r>
          </a:p>
        </p:txBody>
      </p:sp>
      <p:sp>
        <p:nvSpPr>
          <p:cNvPr id="9235" name="Rounded Rectangle 65"/>
          <p:cNvSpPr>
            <a:spLocks noChangeArrowheads="1"/>
          </p:cNvSpPr>
          <p:nvPr/>
        </p:nvSpPr>
        <p:spPr bwMode="auto">
          <a:xfrm>
            <a:off x="3200400" y="1295400"/>
            <a:ext cx="2362200" cy="25146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600">
              <a:latin typeface="Gill Sans Light"/>
              <a:cs typeface="Gill Sans Light"/>
            </a:endParaRPr>
          </a:p>
        </p:txBody>
      </p:sp>
      <p:sp>
        <p:nvSpPr>
          <p:cNvPr id="9236" name="Rectangle 84"/>
          <p:cNvSpPr>
            <a:spLocks noChangeArrowheads="1"/>
          </p:cNvSpPr>
          <p:nvPr/>
        </p:nvSpPr>
        <p:spPr bwMode="auto">
          <a:xfrm>
            <a:off x="4724400" y="24384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400" b="0">
                <a:latin typeface="Gill Sans Light"/>
                <a:cs typeface="Gill Sans Light"/>
              </a:rPr>
              <a:t>IO</a:t>
            </a:r>
          </a:p>
          <a:p>
            <a:pPr algn="ctr"/>
            <a:r>
              <a:rPr lang="en-US" sz="1400" b="0">
                <a:latin typeface="Gill Sans Light"/>
                <a:cs typeface="Gill Sans Light"/>
              </a:rPr>
              <a:t>state</a:t>
            </a:r>
          </a:p>
        </p:txBody>
      </p:sp>
      <p:sp>
        <p:nvSpPr>
          <p:cNvPr id="9237" name="Rectangle 85"/>
          <p:cNvSpPr>
            <a:spLocks noChangeArrowheads="1"/>
          </p:cNvSpPr>
          <p:nvPr/>
        </p:nvSpPr>
        <p:spPr bwMode="auto">
          <a:xfrm>
            <a:off x="4724400" y="19050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400" b="0" dirty="0">
                <a:latin typeface="Gill Sans Light"/>
                <a:cs typeface="Gill Sans Light"/>
              </a:rPr>
              <a:t>Mem.</a:t>
            </a:r>
          </a:p>
        </p:txBody>
      </p:sp>
      <p:grpSp>
        <p:nvGrpSpPr>
          <p:cNvPr id="9238" name="Group 87"/>
          <p:cNvGrpSpPr>
            <a:grpSpLocks/>
          </p:cNvGrpSpPr>
          <p:nvPr/>
        </p:nvGrpSpPr>
        <p:grpSpPr bwMode="auto">
          <a:xfrm>
            <a:off x="3352800" y="1828800"/>
            <a:ext cx="457200" cy="1828800"/>
            <a:chOff x="7010400" y="1143000"/>
            <a:chExt cx="457200" cy="1828800"/>
          </a:xfrm>
        </p:grpSpPr>
        <p:sp>
          <p:nvSpPr>
            <p:cNvPr id="9267" name="Rounded Rectangle 88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9268" name="Freeform 89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9239" name="Group 90"/>
          <p:cNvGrpSpPr>
            <a:grpSpLocks/>
          </p:cNvGrpSpPr>
          <p:nvPr/>
        </p:nvGrpSpPr>
        <p:grpSpPr bwMode="auto">
          <a:xfrm>
            <a:off x="4114800" y="1828800"/>
            <a:ext cx="457200" cy="1828800"/>
            <a:chOff x="7010400" y="1143000"/>
            <a:chExt cx="457200" cy="1828800"/>
          </a:xfrm>
        </p:grpSpPr>
        <p:sp>
          <p:nvSpPr>
            <p:cNvPr id="9265" name="Rounded Rectangle 91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9266" name="Freeform 9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9240" name="TextBox 93"/>
          <p:cNvSpPr txBox="1">
            <a:spLocks noChangeArrowheads="1"/>
          </p:cNvSpPr>
          <p:nvPr/>
        </p:nvSpPr>
        <p:spPr bwMode="auto">
          <a:xfrm>
            <a:off x="3733800" y="2514600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9241" name="TextBox 94"/>
          <p:cNvSpPr txBox="1">
            <a:spLocks noChangeArrowheads="1"/>
          </p:cNvSpPr>
          <p:nvPr/>
        </p:nvSpPr>
        <p:spPr bwMode="auto">
          <a:xfrm>
            <a:off x="3505200" y="1306513"/>
            <a:ext cx="8528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b="0">
                <a:latin typeface="Gill Sans Light"/>
                <a:cs typeface="Gill Sans Light"/>
              </a:rPr>
              <a:t>threads</a:t>
            </a:r>
          </a:p>
        </p:txBody>
      </p:sp>
      <p:cxnSp>
        <p:nvCxnSpPr>
          <p:cNvPr id="9242" name="Straight Arrow Connector 95"/>
          <p:cNvCxnSpPr>
            <a:cxnSpLocks noChangeShapeType="1"/>
            <a:stCxn id="9241" idx="2"/>
            <a:endCxn id="9267" idx="0"/>
          </p:cNvCxnSpPr>
          <p:nvPr/>
        </p:nvCxnSpPr>
        <p:spPr bwMode="auto">
          <a:xfrm flipH="1">
            <a:off x="3581400" y="1675845"/>
            <a:ext cx="350209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243" name="Straight Arrow Connector 96"/>
          <p:cNvCxnSpPr>
            <a:cxnSpLocks noChangeShapeType="1"/>
            <a:stCxn id="9241" idx="2"/>
            <a:endCxn id="9265" idx="0"/>
          </p:cNvCxnSpPr>
          <p:nvPr/>
        </p:nvCxnSpPr>
        <p:spPr bwMode="auto">
          <a:xfrm>
            <a:off x="3931609" y="1675845"/>
            <a:ext cx="411791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244" name="TextBox 97"/>
          <p:cNvSpPr txBox="1">
            <a:spLocks noChangeArrowheads="1"/>
          </p:cNvSpPr>
          <p:nvPr/>
        </p:nvSpPr>
        <p:spPr bwMode="auto">
          <a:xfrm>
            <a:off x="2667000" y="2438400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>
                <a:latin typeface="Gill Sans Light"/>
                <a:cs typeface="Gill Sans Light"/>
              </a:rPr>
              <a:t>…</a:t>
            </a:r>
          </a:p>
        </p:txBody>
      </p:sp>
      <p:cxnSp>
        <p:nvCxnSpPr>
          <p:cNvPr id="9245" name="Straight Arrow Connector 98"/>
          <p:cNvCxnSpPr>
            <a:cxnSpLocks noChangeShapeType="1"/>
            <a:endCxn id="47" idx="0"/>
          </p:cNvCxnSpPr>
          <p:nvPr/>
        </p:nvCxnSpPr>
        <p:spPr bwMode="auto">
          <a:xfrm flipH="1">
            <a:off x="3086100" y="3657600"/>
            <a:ext cx="4953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246" name="Straight Arrow Connector 99"/>
          <p:cNvCxnSpPr>
            <a:cxnSpLocks noChangeShapeType="1"/>
            <a:stCxn id="9271" idx="2"/>
            <a:endCxn id="47" idx="0"/>
          </p:cNvCxnSpPr>
          <p:nvPr/>
        </p:nvCxnSpPr>
        <p:spPr bwMode="auto">
          <a:xfrm>
            <a:off x="609600" y="3657600"/>
            <a:ext cx="24765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247" name="Straight Arrow Connector 100"/>
          <p:cNvCxnSpPr>
            <a:cxnSpLocks noChangeShapeType="1"/>
            <a:stCxn id="9269" idx="2"/>
            <a:endCxn id="47" idx="0"/>
          </p:cNvCxnSpPr>
          <p:nvPr/>
        </p:nvCxnSpPr>
        <p:spPr bwMode="auto">
          <a:xfrm>
            <a:off x="1371600" y="3657600"/>
            <a:ext cx="17145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248" name="Straight Arrow Connector 51"/>
          <p:cNvCxnSpPr>
            <a:cxnSpLocks noChangeShapeType="1"/>
            <a:stCxn id="9265" idx="2"/>
            <a:endCxn id="47" idx="0"/>
          </p:cNvCxnSpPr>
          <p:nvPr/>
        </p:nvCxnSpPr>
        <p:spPr bwMode="auto">
          <a:xfrm flipH="1">
            <a:off x="3086100" y="3657600"/>
            <a:ext cx="12573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2" name="Content Placeholder 2"/>
          <p:cNvSpPr>
            <a:spLocks noGrp="1"/>
          </p:cNvSpPr>
          <p:nvPr>
            <p:ph idx="1"/>
          </p:nvPr>
        </p:nvSpPr>
        <p:spPr>
          <a:xfrm>
            <a:off x="5562600" y="1600200"/>
            <a:ext cx="3641725" cy="44386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>
                <a:ea typeface="ＭＳ Ｐゴシック" charset="-128"/>
              </a:rPr>
              <a:t>Switch overhead: </a:t>
            </a:r>
            <a:r>
              <a:rPr lang="en-US" i="1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low</a:t>
            </a:r>
            <a:r>
              <a:rPr lang="en-US" dirty="0" smtClean="0">
                <a:solidFill>
                  <a:srgbClr val="00B050"/>
                </a:solidFill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</a:rPr>
              <a:t>(only CPU state)</a:t>
            </a:r>
            <a:endParaRPr lang="en-US" dirty="0" smtClean="0">
              <a:solidFill>
                <a:srgbClr val="FF0000"/>
              </a:solidFill>
              <a:ea typeface="ＭＳ Ｐゴシック" charset="-128"/>
            </a:endParaRP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Thread creation: </a:t>
            </a:r>
            <a:r>
              <a:rPr lang="en-US" i="1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low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Protection</a:t>
            </a:r>
          </a:p>
          <a:p>
            <a:pPr lvl="1">
              <a:defRPr/>
            </a:pPr>
            <a:r>
              <a:rPr lang="en-US" sz="2000" dirty="0" smtClean="0">
                <a:ea typeface="ＭＳ Ｐゴシック" charset="-128"/>
              </a:rPr>
              <a:t>CPU: </a:t>
            </a:r>
            <a:r>
              <a:rPr lang="en-US" sz="2000" i="1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yes</a:t>
            </a:r>
          </a:p>
          <a:p>
            <a:pPr lvl="1">
              <a:defRPr/>
            </a:pPr>
            <a:r>
              <a:rPr lang="en-US" sz="2000" dirty="0" smtClean="0">
                <a:ea typeface="ＭＳ Ｐゴシック" charset="-128"/>
              </a:rPr>
              <a:t>Memory/IO: </a:t>
            </a:r>
            <a:r>
              <a:rPr lang="en-US" sz="200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No</a:t>
            </a: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Sharing overhead: </a:t>
            </a:r>
            <a:r>
              <a:rPr lang="en-US" i="1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low</a:t>
            </a:r>
            <a:r>
              <a:rPr lang="en-US" dirty="0" smtClean="0">
                <a:solidFill>
                  <a:srgbClr val="00B050"/>
                </a:solidFill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</a:rPr>
              <a:t>(thread switch overhead low, may not need to switch at all!)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1106487" y="5638800"/>
            <a:ext cx="874713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C</a:t>
            </a:r>
            <a:r>
              <a:rPr lang="en-US" b="0" dirty="0" smtClean="0">
                <a:latin typeface="Gill Sans Light"/>
                <a:ea typeface="ＭＳ Ｐゴシック" charset="0"/>
                <a:cs typeface="Gill Sans Light"/>
              </a:rPr>
              <a:t>ore </a:t>
            </a: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1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2057400" y="5638800"/>
            <a:ext cx="9144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C</a:t>
            </a:r>
            <a:r>
              <a:rPr lang="en-US" b="0" dirty="0" smtClean="0">
                <a:latin typeface="Gill Sans Light"/>
                <a:ea typeface="ＭＳ Ｐゴシック" charset="0"/>
                <a:cs typeface="Gill Sans Light"/>
              </a:rPr>
              <a:t>ore </a:t>
            </a: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2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3048000" y="5638800"/>
            <a:ext cx="9144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C</a:t>
            </a:r>
            <a:r>
              <a:rPr lang="en-US" b="0" dirty="0" smtClean="0">
                <a:latin typeface="Gill Sans Light"/>
                <a:ea typeface="ＭＳ Ｐゴシック" charset="0"/>
                <a:cs typeface="Gill Sans Light"/>
              </a:rPr>
              <a:t>ore </a:t>
            </a: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3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4038600" y="5638800"/>
            <a:ext cx="9144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C</a:t>
            </a:r>
            <a:r>
              <a:rPr lang="en-US" b="0" dirty="0" smtClean="0">
                <a:latin typeface="Gill Sans Light"/>
                <a:ea typeface="ＭＳ Ｐゴシック" charset="0"/>
                <a:cs typeface="Gill Sans Light"/>
              </a:rPr>
              <a:t>ore </a:t>
            </a: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4</a:t>
            </a:r>
          </a:p>
        </p:txBody>
      </p:sp>
      <p:cxnSp>
        <p:nvCxnSpPr>
          <p:cNvPr id="9254" name="Straight Arrow Connector 63"/>
          <p:cNvCxnSpPr>
            <a:cxnSpLocks noChangeShapeType="1"/>
            <a:stCxn id="47" idx="4"/>
            <a:endCxn id="57" idx="0"/>
          </p:cNvCxnSpPr>
          <p:nvPr/>
        </p:nvCxnSpPr>
        <p:spPr bwMode="auto">
          <a:xfrm flipH="1">
            <a:off x="2514600" y="4876800"/>
            <a:ext cx="5715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255" name="Straight Arrow Connector 64"/>
          <p:cNvCxnSpPr>
            <a:cxnSpLocks noChangeShapeType="1"/>
            <a:stCxn id="9221" idx="2"/>
            <a:endCxn id="58" idx="0"/>
          </p:cNvCxnSpPr>
          <p:nvPr/>
        </p:nvCxnSpPr>
        <p:spPr bwMode="auto">
          <a:xfrm>
            <a:off x="3086100" y="4876800"/>
            <a:ext cx="4191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256" name="Straight Arrow Connector 66"/>
          <p:cNvCxnSpPr>
            <a:cxnSpLocks noChangeShapeType="1"/>
            <a:stCxn id="47" idx="4"/>
          </p:cNvCxnSpPr>
          <p:nvPr/>
        </p:nvCxnSpPr>
        <p:spPr bwMode="auto">
          <a:xfrm>
            <a:off x="3086100" y="4876800"/>
            <a:ext cx="14859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257" name="TextBox 17"/>
          <p:cNvSpPr txBox="1">
            <a:spLocks noChangeArrowheads="1"/>
          </p:cNvSpPr>
          <p:nvPr/>
        </p:nvSpPr>
        <p:spPr bwMode="auto">
          <a:xfrm>
            <a:off x="5065713" y="5638800"/>
            <a:ext cx="7647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b="0" dirty="0">
                <a:latin typeface="Gill Sans Light"/>
                <a:cs typeface="Gill Sans Light"/>
              </a:rPr>
              <a:t>CPU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438400" y="4876800"/>
            <a:ext cx="3200400" cy="685800"/>
            <a:chOff x="2667000" y="4572000"/>
            <a:chExt cx="3200400" cy="685800"/>
          </a:xfrm>
        </p:grpSpPr>
        <p:sp>
          <p:nvSpPr>
            <p:cNvPr id="9263" name="Oval 18"/>
            <p:cNvSpPr>
              <a:spLocks noChangeArrowheads="1"/>
            </p:cNvSpPr>
            <p:nvPr/>
          </p:nvSpPr>
          <p:spPr bwMode="auto">
            <a:xfrm>
              <a:off x="2667000" y="4724400"/>
              <a:ext cx="1295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en-US" sz="2000" b="0">
                <a:latin typeface="Gill Sans Light"/>
                <a:cs typeface="Gill Sans Light"/>
              </a:endParaRPr>
            </a:p>
          </p:txBody>
        </p:sp>
        <p:sp>
          <p:nvSpPr>
            <p:cNvPr id="9264" name="Rectangular Callout 68"/>
            <p:cNvSpPr>
              <a:spLocks noChangeArrowheads="1"/>
            </p:cNvSpPr>
            <p:nvPr/>
          </p:nvSpPr>
          <p:spPr bwMode="auto">
            <a:xfrm>
              <a:off x="4343400" y="4572000"/>
              <a:ext cx="1524000" cy="685800"/>
            </a:xfrm>
            <a:prstGeom prst="wedgeRectCallout">
              <a:avLst>
                <a:gd name="adj1" fmla="val -74495"/>
                <a:gd name="adj2" fmla="val -17259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r>
                <a:rPr lang="en-US" b="0" dirty="0">
                  <a:latin typeface="Gill Sans Light"/>
                  <a:cs typeface="Gill Sans Light"/>
                </a:rPr>
                <a:t>4 threads at a time</a:t>
              </a:r>
            </a:p>
          </p:txBody>
        </p:sp>
      </p:grpSp>
      <p:sp>
        <p:nvSpPr>
          <p:cNvPr id="9259" name="Rectangle 77"/>
          <p:cNvSpPr>
            <a:spLocks noChangeArrowheads="1"/>
          </p:cNvSpPr>
          <p:nvPr/>
        </p:nvSpPr>
        <p:spPr bwMode="auto">
          <a:xfrm>
            <a:off x="381000" y="32004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000" b="0">
                <a:latin typeface="Gill Sans Light" charset="0"/>
                <a:ea typeface="Gill Sans Light" charset="0"/>
                <a:cs typeface="Gill Sans Light" charset="0"/>
              </a:rPr>
              <a:t>CPU</a:t>
            </a:r>
          </a:p>
          <a:p>
            <a:pPr algn="ctr"/>
            <a:r>
              <a:rPr lang="en-US" sz="1000" b="0" dirty="0">
                <a:latin typeface="Gill Sans Light" charset="0"/>
                <a:ea typeface="Gill Sans Light" charset="0"/>
                <a:cs typeface="Gill Sans Light" charset="0"/>
              </a:rPr>
              <a:t>state</a:t>
            </a:r>
          </a:p>
        </p:txBody>
      </p:sp>
      <p:sp>
        <p:nvSpPr>
          <p:cNvPr id="9260" name="Rectangle 77"/>
          <p:cNvSpPr>
            <a:spLocks noChangeArrowheads="1"/>
          </p:cNvSpPr>
          <p:nvPr/>
        </p:nvSpPr>
        <p:spPr bwMode="auto">
          <a:xfrm>
            <a:off x="1143000" y="32004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000" b="0" dirty="0">
                <a:latin typeface="Gill Sans Light" charset="0"/>
                <a:ea typeface="Gill Sans Light" charset="0"/>
                <a:cs typeface="Gill Sans Light" charset="0"/>
              </a:rPr>
              <a:t>CPU</a:t>
            </a:r>
          </a:p>
          <a:p>
            <a:pPr algn="ctr"/>
            <a:r>
              <a:rPr lang="en-US" sz="1000" b="0" dirty="0">
                <a:latin typeface="Gill Sans Light" charset="0"/>
                <a:ea typeface="Gill Sans Light" charset="0"/>
                <a:cs typeface="Gill Sans Light" charset="0"/>
              </a:rPr>
              <a:t>state</a:t>
            </a:r>
          </a:p>
        </p:txBody>
      </p:sp>
      <p:sp>
        <p:nvSpPr>
          <p:cNvPr id="9261" name="Rectangle 77"/>
          <p:cNvSpPr>
            <a:spLocks noChangeArrowheads="1"/>
          </p:cNvSpPr>
          <p:nvPr/>
        </p:nvSpPr>
        <p:spPr bwMode="auto">
          <a:xfrm>
            <a:off x="3352800" y="32004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000" b="0" dirty="0">
                <a:latin typeface="Gill Sans Light" charset="0"/>
                <a:ea typeface="Gill Sans Light" charset="0"/>
                <a:cs typeface="Gill Sans Light" charset="0"/>
              </a:rPr>
              <a:t>CPU</a:t>
            </a:r>
          </a:p>
          <a:p>
            <a:pPr algn="ctr"/>
            <a:r>
              <a:rPr lang="en-US" sz="1000" b="0" dirty="0">
                <a:latin typeface="Gill Sans Light" charset="0"/>
                <a:ea typeface="Gill Sans Light" charset="0"/>
                <a:cs typeface="Gill Sans Light" charset="0"/>
              </a:rPr>
              <a:t>state</a:t>
            </a:r>
          </a:p>
        </p:txBody>
      </p:sp>
      <p:sp>
        <p:nvSpPr>
          <p:cNvPr id="9262" name="Rectangle 77"/>
          <p:cNvSpPr>
            <a:spLocks noChangeArrowheads="1"/>
          </p:cNvSpPr>
          <p:nvPr/>
        </p:nvSpPr>
        <p:spPr bwMode="auto">
          <a:xfrm>
            <a:off x="4114800" y="32004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000" b="0" dirty="0">
                <a:latin typeface="Gill Sans Light" charset="0"/>
                <a:ea typeface="Gill Sans Light" charset="0"/>
                <a:cs typeface="Gill Sans Light" charset="0"/>
              </a:rPr>
              <a:t>CPU</a:t>
            </a:r>
          </a:p>
          <a:p>
            <a:pPr algn="ctr"/>
            <a:r>
              <a:rPr lang="en-US" sz="1000" b="0" dirty="0">
                <a:latin typeface="Gill Sans Light" charset="0"/>
                <a:ea typeface="Gill Sans Light" charset="0"/>
                <a:cs typeface="Gill Sans Light" charset="0"/>
              </a:rPr>
              <a:t>state</a:t>
            </a:r>
          </a:p>
        </p:txBody>
      </p:sp>
    </p:spTree>
    <p:extLst>
      <p:ext uri="{BB962C8B-B14F-4D97-AF65-F5344CB8AC3E}">
        <p14:creationId xmlns:p14="http://schemas.microsoft.com/office/powerpoint/2010/main" val="40805103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altLang="en-US" dirty="0" smtClean="0"/>
              <a:t>Simultaneous </a:t>
            </a:r>
            <a:r>
              <a:rPr lang="en-US" altLang="en-US" dirty="0" err="1" smtClean="0"/>
              <a:t>MultiThreading</a:t>
            </a:r>
            <a:r>
              <a:rPr lang="en-US" altLang="en-US" dirty="0" smtClean="0"/>
              <a:t>/</a:t>
            </a:r>
            <a:r>
              <a:rPr lang="en-US" altLang="en-US" dirty="0" err="1" smtClean="0"/>
              <a:t>Hyperthreading</a:t>
            </a:r>
            <a:endParaRPr lang="en-US" altLang="en-US" dirty="0" smtClean="0"/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86161"/>
            <a:ext cx="8991600" cy="6172200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altLang="en-US" dirty="0" smtClean="0"/>
              <a:t>Hardware technique </a:t>
            </a:r>
          </a:p>
          <a:p>
            <a:pPr lvl="1">
              <a:lnSpc>
                <a:spcPct val="95000"/>
              </a:lnSpc>
            </a:pPr>
            <a:r>
              <a:rPr lang="en-US" altLang="en-US" dirty="0" smtClean="0"/>
              <a:t>Superscalar processors can</a:t>
            </a:r>
            <a:br>
              <a:rPr lang="en-US" altLang="en-US" dirty="0" smtClean="0"/>
            </a:br>
            <a:r>
              <a:rPr lang="en-US" altLang="en-US" dirty="0" smtClean="0"/>
              <a:t>execute multiple instructions</a:t>
            </a:r>
            <a:br>
              <a:rPr lang="en-US" altLang="en-US" dirty="0" smtClean="0"/>
            </a:br>
            <a:r>
              <a:rPr lang="en-US" altLang="en-US" dirty="0" smtClean="0"/>
              <a:t>that are independent</a:t>
            </a:r>
          </a:p>
          <a:p>
            <a:pPr lvl="1">
              <a:lnSpc>
                <a:spcPct val="95000"/>
              </a:lnSpc>
            </a:pPr>
            <a:r>
              <a:rPr lang="en-US" altLang="en-US" dirty="0" err="1" smtClean="0"/>
              <a:t>Hyperthreading</a:t>
            </a:r>
            <a:r>
              <a:rPr lang="en-US" altLang="en-US" dirty="0" smtClean="0"/>
              <a:t> duplicates </a:t>
            </a:r>
            <a:br>
              <a:rPr lang="en-US" altLang="en-US" dirty="0" smtClean="0"/>
            </a:br>
            <a:r>
              <a:rPr lang="en-US" altLang="en-US" dirty="0" smtClean="0"/>
              <a:t>register state to make a</a:t>
            </a:r>
            <a:br>
              <a:rPr lang="en-US" altLang="en-US" dirty="0" smtClean="0"/>
            </a:br>
            <a:r>
              <a:rPr lang="en-US" altLang="en-US" dirty="0" smtClean="0"/>
              <a:t>second “thread,” allowing </a:t>
            </a:r>
            <a:br>
              <a:rPr lang="en-US" altLang="en-US" dirty="0" smtClean="0"/>
            </a:br>
            <a:r>
              <a:rPr lang="en-US" altLang="en-US" dirty="0" smtClean="0"/>
              <a:t>more instructions to run</a:t>
            </a:r>
          </a:p>
          <a:p>
            <a:pPr>
              <a:lnSpc>
                <a:spcPct val="95000"/>
              </a:lnSpc>
            </a:pPr>
            <a:r>
              <a:rPr lang="en-US" altLang="en-US" dirty="0" smtClean="0"/>
              <a:t>Can schedule each thread</a:t>
            </a:r>
            <a:br>
              <a:rPr lang="en-US" altLang="en-US" dirty="0" smtClean="0"/>
            </a:br>
            <a:r>
              <a:rPr lang="en-US" altLang="en-US" dirty="0" smtClean="0"/>
              <a:t>as if were separate CPU</a:t>
            </a:r>
          </a:p>
          <a:p>
            <a:pPr lvl="1">
              <a:lnSpc>
                <a:spcPct val="95000"/>
              </a:lnSpc>
            </a:pPr>
            <a:r>
              <a:rPr lang="en-US" altLang="en-US" dirty="0" smtClean="0"/>
              <a:t>But, sub-linear speedup</a:t>
            </a:r>
            <a:r>
              <a:rPr lang="en-US" altLang="en-US" dirty="0" smtClean="0"/>
              <a:t>!</a:t>
            </a:r>
            <a:endParaRPr lang="en-US" altLang="en-US" dirty="0" smtClean="0"/>
          </a:p>
          <a:p>
            <a:pPr>
              <a:lnSpc>
                <a:spcPct val="95000"/>
              </a:lnSpc>
            </a:pPr>
            <a:r>
              <a:rPr lang="en-US" altLang="en-US" dirty="0" smtClean="0"/>
              <a:t>Original called “Simultaneous Multithreading”</a:t>
            </a:r>
            <a:endParaRPr lang="en-US" altLang="ja-JP" dirty="0" smtClean="0"/>
          </a:p>
          <a:p>
            <a:pPr lvl="1">
              <a:lnSpc>
                <a:spcPct val="95000"/>
              </a:lnSpc>
            </a:pPr>
            <a:r>
              <a:rPr lang="en-US" altLang="en-US" dirty="0" smtClean="0">
                <a:hlinkClick r:id="rId3"/>
              </a:rPr>
              <a:t>http://www.cs.washington.edu/research/smt/index.html</a:t>
            </a:r>
            <a:r>
              <a:rPr lang="en-US" altLang="en-US" dirty="0" smtClean="0"/>
              <a:t> </a:t>
            </a:r>
          </a:p>
          <a:p>
            <a:pPr lvl="1">
              <a:lnSpc>
                <a:spcPct val="95000"/>
              </a:lnSpc>
            </a:pPr>
            <a:r>
              <a:rPr lang="en-US" altLang="en-US" dirty="0" smtClean="0"/>
              <a:t>Intel, SPARC, Power (IBM)</a:t>
            </a:r>
          </a:p>
          <a:p>
            <a:pPr lvl="1">
              <a:lnSpc>
                <a:spcPct val="95000"/>
              </a:lnSpc>
            </a:pPr>
            <a:r>
              <a:rPr lang="en-US" altLang="en-US" dirty="0" smtClean="0"/>
              <a:t>A virtual core on AWS’ EC2 </a:t>
            </a:r>
            <a:r>
              <a:rPr lang="en-US" altLang="en-US" dirty="0" smtClean="0"/>
              <a:t>is basically </a:t>
            </a:r>
            <a:r>
              <a:rPr lang="en-US" altLang="en-US" dirty="0" smtClean="0"/>
              <a:t>a </a:t>
            </a:r>
            <a:r>
              <a:rPr lang="en-US" altLang="en-US" dirty="0" err="1" smtClean="0"/>
              <a:t>hyperthread</a:t>
            </a:r>
            <a:endParaRPr lang="en-US" altLang="en-US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4038600" y="685800"/>
            <a:ext cx="5867400" cy="4419600"/>
            <a:chOff x="4038600" y="685800"/>
            <a:chExt cx="5867400" cy="4419600"/>
          </a:xfrm>
        </p:grpSpPr>
        <p:pic>
          <p:nvPicPr>
            <p:cNvPr id="346117" name="Picture 5" descr="hyperthreadi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8387" y="685800"/>
              <a:ext cx="3960813" cy="363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7" name="TextBox 1"/>
            <p:cNvSpPr txBox="1">
              <a:spLocks noChangeArrowheads="1"/>
            </p:cNvSpPr>
            <p:nvPr/>
          </p:nvSpPr>
          <p:spPr bwMode="auto">
            <a:xfrm>
              <a:off x="4038600" y="4306720"/>
              <a:ext cx="5867400" cy="798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b="0" dirty="0">
                  <a:latin typeface="Gill Sans Light"/>
                  <a:cs typeface="Gill Sans Light"/>
                </a:rPr>
                <a:t>Colored blocks show </a:t>
              </a:r>
              <a:endParaRPr lang="en-US" altLang="en-US" b="0" dirty="0" smtClean="0">
                <a:latin typeface="Gill Sans Light"/>
                <a:cs typeface="Gill Sans Light"/>
              </a:endParaRPr>
            </a:p>
            <a:p>
              <a:pPr algn="ctr">
                <a:lnSpc>
                  <a:spcPct val="85000"/>
                </a:lnSpc>
              </a:pPr>
              <a:r>
                <a:rPr lang="en-US" altLang="en-US" b="0" dirty="0" smtClean="0">
                  <a:latin typeface="Gill Sans Light"/>
                  <a:cs typeface="Gill Sans Light"/>
                </a:rPr>
                <a:t>instructions </a:t>
              </a:r>
              <a:r>
                <a:rPr lang="en-US" altLang="en-US" b="0" dirty="0">
                  <a:latin typeface="Gill Sans Light"/>
                  <a:cs typeface="Gill Sans Light"/>
                </a:rPr>
                <a:t>executed</a:t>
              </a:r>
            </a:p>
            <a:p>
              <a:pPr>
                <a:lnSpc>
                  <a:spcPct val="85000"/>
                </a:lnSpc>
              </a:pPr>
              <a:endParaRPr lang="en-US" altLang="en-US" b="0" dirty="0">
                <a:latin typeface="Gill Sans Light"/>
                <a:cs typeface="Gill Sans Light"/>
              </a:endParaRP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6172200" y="762000"/>
            <a:ext cx="2590800" cy="3505200"/>
          </a:xfrm>
          <a:prstGeom prst="rect">
            <a:avLst/>
          </a:prstGeom>
          <a:solidFill>
            <a:schemeClr val="bg1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772400" y="762000"/>
            <a:ext cx="990600" cy="3505200"/>
          </a:xfrm>
          <a:prstGeom prst="rect">
            <a:avLst/>
          </a:prstGeom>
          <a:solidFill>
            <a:srgbClr val="FFFFFF"/>
          </a:solidFill>
          <a:ln w="571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9" name="Picture 5" descr="hyperthrea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87" y="685800"/>
            <a:ext cx="3960813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041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1003300" y="5105400"/>
            <a:ext cx="4114800" cy="1447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Gill Sans Light"/>
              <a:ea typeface="ＭＳ Ｐゴシック" charset="0"/>
              <a:cs typeface="Gill Sans Light"/>
            </a:endParaRPr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533400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Putting it </a:t>
            </a:r>
            <a:r>
              <a:rPr lang="en-US" dirty="0" smtClean="0">
                <a:ea typeface="MS PGothic" charset="0"/>
              </a:rPr>
              <a:t>Together</a:t>
            </a:r>
            <a:r>
              <a:rPr lang="en-US" dirty="0">
                <a:ea typeface="MS PGothic" charset="0"/>
              </a:rPr>
              <a:t>: Hyper-Threading</a:t>
            </a:r>
          </a:p>
        </p:txBody>
      </p:sp>
      <p:sp>
        <p:nvSpPr>
          <p:cNvPr id="10244" name="TextBox 41"/>
          <p:cNvSpPr txBox="1">
            <a:spLocks noChangeArrowheads="1"/>
          </p:cNvSpPr>
          <p:nvPr/>
        </p:nvSpPr>
        <p:spPr bwMode="auto">
          <a:xfrm>
            <a:off x="503237" y="609600"/>
            <a:ext cx="1343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b="0" dirty="0">
                <a:latin typeface="Gill Sans Light"/>
                <a:cs typeface="Gill Sans Light"/>
              </a:rPr>
              <a:t>Process 1</a:t>
            </a:r>
          </a:p>
        </p:txBody>
      </p:sp>
      <p:sp>
        <p:nvSpPr>
          <p:cNvPr id="10245" name="Rectangle 44"/>
          <p:cNvSpPr>
            <a:spLocks noChangeArrowheads="1"/>
          </p:cNvSpPr>
          <p:nvPr/>
        </p:nvSpPr>
        <p:spPr bwMode="auto">
          <a:xfrm>
            <a:off x="1993900" y="4038600"/>
            <a:ext cx="2209800" cy="609600"/>
          </a:xfrm>
          <a:prstGeom prst="rect">
            <a:avLst/>
          </a:prstGeom>
          <a:solidFill>
            <a:srgbClr val="FF817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2451100" y="4038600"/>
            <a:ext cx="1295400" cy="609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CPU </a:t>
            </a:r>
            <a:r>
              <a:rPr lang="en-US" b="0" dirty="0" err="1">
                <a:latin typeface="Gill Sans Light"/>
                <a:ea typeface="ＭＳ Ｐゴシック" charset="0"/>
                <a:cs typeface="Gill Sans Light"/>
              </a:rPr>
              <a:t>sched</a:t>
            </a: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.</a:t>
            </a:r>
          </a:p>
        </p:txBody>
      </p:sp>
      <p:sp>
        <p:nvSpPr>
          <p:cNvPr id="10247" name="TextBox 47"/>
          <p:cNvSpPr txBox="1">
            <a:spLocks noChangeArrowheads="1"/>
          </p:cNvSpPr>
          <p:nvPr/>
        </p:nvSpPr>
        <p:spPr bwMode="auto">
          <a:xfrm>
            <a:off x="4203700" y="4114800"/>
            <a:ext cx="5824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b="0" dirty="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10248" name="Rounded Rectangle 76"/>
          <p:cNvSpPr>
            <a:spLocks noChangeArrowheads="1"/>
          </p:cNvSpPr>
          <p:nvPr/>
        </p:nvSpPr>
        <p:spPr bwMode="auto">
          <a:xfrm>
            <a:off x="228600" y="1066800"/>
            <a:ext cx="2362200" cy="25146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600">
              <a:latin typeface="Gill Sans Light"/>
              <a:cs typeface="Gill Sans Light"/>
            </a:endParaRPr>
          </a:p>
        </p:txBody>
      </p:sp>
      <p:sp>
        <p:nvSpPr>
          <p:cNvPr id="10249" name="Rectangle 78"/>
          <p:cNvSpPr>
            <a:spLocks noChangeArrowheads="1"/>
          </p:cNvSpPr>
          <p:nvPr/>
        </p:nvSpPr>
        <p:spPr bwMode="auto">
          <a:xfrm>
            <a:off x="1752600" y="22098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400" b="0">
                <a:latin typeface="Gill Sans Light"/>
                <a:cs typeface="Gill Sans Light"/>
              </a:rPr>
              <a:t>IO</a:t>
            </a:r>
          </a:p>
          <a:p>
            <a:pPr algn="ctr"/>
            <a:r>
              <a:rPr lang="en-US" sz="1400" b="0">
                <a:latin typeface="Gill Sans Light"/>
                <a:cs typeface="Gill Sans Light"/>
              </a:rPr>
              <a:t>state</a:t>
            </a:r>
          </a:p>
        </p:txBody>
      </p:sp>
      <p:sp>
        <p:nvSpPr>
          <p:cNvPr id="10250" name="Rectangle 79"/>
          <p:cNvSpPr>
            <a:spLocks noChangeArrowheads="1"/>
          </p:cNvSpPr>
          <p:nvPr/>
        </p:nvSpPr>
        <p:spPr bwMode="auto">
          <a:xfrm>
            <a:off x="1752600" y="16764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400" b="0" dirty="0">
                <a:latin typeface="Gill Sans Light"/>
                <a:cs typeface="Gill Sans Light"/>
              </a:rPr>
              <a:t>Mem.</a:t>
            </a:r>
          </a:p>
        </p:txBody>
      </p:sp>
      <p:grpSp>
        <p:nvGrpSpPr>
          <p:cNvPr id="10251" name="Group 80"/>
          <p:cNvGrpSpPr>
            <a:grpSpLocks/>
          </p:cNvGrpSpPr>
          <p:nvPr/>
        </p:nvGrpSpPr>
        <p:grpSpPr bwMode="auto">
          <a:xfrm>
            <a:off x="381000" y="1600200"/>
            <a:ext cx="457200" cy="1828800"/>
            <a:chOff x="7010400" y="1143000"/>
            <a:chExt cx="457200" cy="1828800"/>
          </a:xfrm>
        </p:grpSpPr>
        <p:sp>
          <p:nvSpPr>
            <p:cNvPr id="10326" name="Rounded Rectangle 81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10327" name="Freeform 8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10252" name="Group 45"/>
          <p:cNvGrpSpPr>
            <a:grpSpLocks/>
          </p:cNvGrpSpPr>
          <p:nvPr/>
        </p:nvGrpSpPr>
        <p:grpSpPr bwMode="auto">
          <a:xfrm>
            <a:off x="1143000" y="1600200"/>
            <a:ext cx="457200" cy="1828800"/>
            <a:chOff x="7010400" y="1143000"/>
            <a:chExt cx="457200" cy="1828800"/>
          </a:xfrm>
        </p:grpSpPr>
        <p:sp>
          <p:nvSpPr>
            <p:cNvPr id="10324" name="Rounded Rectangle 49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10325" name="Freeform 5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10253" name="TextBox 4"/>
          <p:cNvSpPr txBox="1">
            <a:spLocks noChangeArrowheads="1"/>
          </p:cNvSpPr>
          <p:nvPr/>
        </p:nvSpPr>
        <p:spPr bwMode="auto">
          <a:xfrm>
            <a:off x="762000" y="2286000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10254" name="TextBox 58"/>
          <p:cNvSpPr txBox="1">
            <a:spLocks noChangeArrowheads="1"/>
          </p:cNvSpPr>
          <p:nvPr/>
        </p:nvSpPr>
        <p:spPr bwMode="auto">
          <a:xfrm>
            <a:off x="533400" y="1077913"/>
            <a:ext cx="8528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b="0">
                <a:latin typeface="Gill Sans Light"/>
                <a:cs typeface="Gill Sans Light"/>
              </a:rPr>
              <a:t>threads</a:t>
            </a:r>
          </a:p>
        </p:txBody>
      </p:sp>
      <p:cxnSp>
        <p:nvCxnSpPr>
          <p:cNvPr id="10255" name="Straight Arrow Connector 6"/>
          <p:cNvCxnSpPr>
            <a:cxnSpLocks noChangeShapeType="1"/>
            <a:stCxn id="10254" idx="2"/>
            <a:endCxn id="10326" idx="0"/>
          </p:cNvCxnSpPr>
          <p:nvPr/>
        </p:nvCxnSpPr>
        <p:spPr bwMode="auto">
          <a:xfrm flipH="1">
            <a:off x="609600" y="1447245"/>
            <a:ext cx="350209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256" name="Straight Arrow Connector 59"/>
          <p:cNvCxnSpPr>
            <a:cxnSpLocks noChangeShapeType="1"/>
            <a:stCxn id="10254" idx="2"/>
            <a:endCxn id="10324" idx="0"/>
          </p:cNvCxnSpPr>
          <p:nvPr/>
        </p:nvCxnSpPr>
        <p:spPr bwMode="auto">
          <a:xfrm>
            <a:off x="959809" y="1447245"/>
            <a:ext cx="411791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257" name="TextBox 60"/>
          <p:cNvSpPr txBox="1">
            <a:spLocks noChangeArrowheads="1"/>
          </p:cNvSpPr>
          <p:nvPr/>
        </p:nvSpPr>
        <p:spPr bwMode="auto">
          <a:xfrm>
            <a:off x="3597275" y="609600"/>
            <a:ext cx="14273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b="0" dirty="0">
                <a:latin typeface="Gill Sans Light"/>
                <a:cs typeface="Gill Sans Light"/>
              </a:rPr>
              <a:t>Process N</a:t>
            </a:r>
          </a:p>
        </p:txBody>
      </p:sp>
      <p:sp>
        <p:nvSpPr>
          <p:cNvPr id="10258" name="Rounded Rectangle 65"/>
          <p:cNvSpPr>
            <a:spLocks noChangeArrowheads="1"/>
          </p:cNvSpPr>
          <p:nvPr/>
        </p:nvSpPr>
        <p:spPr bwMode="auto">
          <a:xfrm>
            <a:off x="3213100" y="1066800"/>
            <a:ext cx="2362200" cy="25146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600">
              <a:latin typeface="Gill Sans Light"/>
              <a:cs typeface="Gill Sans Light"/>
            </a:endParaRPr>
          </a:p>
        </p:txBody>
      </p:sp>
      <p:sp>
        <p:nvSpPr>
          <p:cNvPr id="10259" name="Rectangle 84"/>
          <p:cNvSpPr>
            <a:spLocks noChangeArrowheads="1"/>
          </p:cNvSpPr>
          <p:nvPr/>
        </p:nvSpPr>
        <p:spPr bwMode="auto">
          <a:xfrm>
            <a:off x="4737100" y="22098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400" b="0">
                <a:latin typeface="Gill Sans Light"/>
                <a:cs typeface="Gill Sans Light"/>
              </a:rPr>
              <a:t>IO</a:t>
            </a:r>
          </a:p>
          <a:p>
            <a:pPr algn="ctr"/>
            <a:r>
              <a:rPr lang="en-US" sz="1400" b="0">
                <a:latin typeface="Gill Sans Light"/>
                <a:cs typeface="Gill Sans Light"/>
              </a:rPr>
              <a:t>state</a:t>
            </a:r>
          </a:p>
        </p:txBody>
      </p:sp>
      <p:sp>
        <p:nvSpPr>
          <p:cNvPr id="10260" name="Rectangle 85"/>
          <p:cNvSpPr>
            <a:spLocks noChangeArrowheads="1"/>
          </p:cNvSpPr>
          <p:nvPr/>
        </p:nvSpPr>
        <p:spPr bwMode="auto">
          <a:xfrm>
            <a:off x="4737100" y="16764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400" b="0">
                <a:latin typeface="Gill Sans Light"/>
                <a:cs typeface="Gill Sans Light"/>
              </a:rPr>
              <a:t>Mem.</a:t>
            </a:r>
          </a:p>
        </p:txBody>
      </p:sp>
      <p:grpSp>
        <p:nvGrpSpPr>
          <p:cNvPr id="10261" name="Group 87"/>
          <p:cNvGrpSpPr>
            <a:grpSpLocks/>
          </p:cNvGrpSpPr>
          <p:nvPr/>
        </p:nvGrpSpPr>
        <p:grpSpPr bwMode="auto">
          <a:xfrm>
            <a:off x="3365500" y="1600200"/>
            <a:ext cx="457200" cy="1828800"/>
            <a:chOff x="7010400" y="1143000"/>
            <a:chExt cx="457200" cy="1828800"/>
          </a:xfrm>
        </p:grpSpPr>
        <p:sp>
          <p:nvSpPr>
            <p:cNvPr id="10322" name="Rounded Rectangle 88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10323" name="Freeform 89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10262" name="Group 90"/>
          <p:cNvGrpSpPr>
            <a:grpSpLocks/>
          </p:cNvGrpSpPr>
          <p:nvPr/>
        </p:nvGrpSpPr>
        <p:grpSpPr bwMode="auto">
          <a:xfrm>
            <a:off x="4127500" y="1600200"/>
            <a:ext cx="457200" cy="1828800"/>
            <a:chOff x="7010400" y="1143000"/>
            <a:chExt cx="457200" cy="1828800"/>
          </a:xfrm>
        </p:grpSpPr>
        <p:sp>
          <p:nvSpPr>
            <p:cNvPr id="10320" name="Rounded Rectangle 91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10321" name="Freeform 9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10263" name="TextBox 93"/>
          <p:cNvSpPr txBox="1">
            <a:spLocks noChangeArrowheads="1"/>
          </p:cNvSpPr>
          <p:nvPr/>
        </p:nvSpPr>
        <p:spPr bwMode="auto">
          <a:xfrm>
            <a:off x="3746500" y="2286000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10264" name="TextBox 94"/>
          <p:cNvSpPr txBox="1">
            <a:spLocks noChangeArrowheads="1"/>
          </p:cNvSpPr>
          <p:nvPr/>
        </p:nvSpPr>
        <p:spPr bwMode="auto">
          <a:xfrm>
            <a:off x="3517900" y="1077913"/>
            <a:ext cx="8528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b="0">
                <a:latin typeface="Gill Sans Light"/>
                <a:cs typeface="Gill Sans Light"/>
              </a:rPr>
              <a:t>threads</a:t>
            </a:r>
          </a:p>
        </p:txBody>
      </p:sp>
      <p:cxnSp>
        <p:nvCxnSpPr>
          <p:cNvPr id="10265" name="Straight Arrow Connector 95"/>
          <p:cNvCxnSpPr>
            <a:cxnSpLocks noChangeShapeType="1"/>
            <a:stCxn id="10264" idx="2"/>
            <a:endCxn id="10322" idx="0"/>
          </p:cNvCxnSpPr>
          <p:nvPr/>
        </p:nvCxnSpPr>
        <p:spPr bwMode="auto">
          <a:xfrm flipH="1">
            <a:off x="3594100" y="1447245"/>
            <a:ext cx="350209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266" name="Straight Arrow Connector 96"/>
          <p:cNvCxnSpPr>
            <a:cxnSpLocks noChangeShapeType="1"/>
            <a:stCxn id="10264" idx="2"/>
            <a:endCxn id="10320" idx="0"/>
          </p:cNvCxnSpPr>
          <p:nvPr/>
        </p:nvCxnSpPr>
        <p:spPr bwMode="auto">
          <a:xfrm>
            <a:off x="3944309" y="1447245"/>
            <a:ext cx="411791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267" name="TextBox 97"/>
          <p:cNvSpPr txBox="1">
            <a:spLocks noChangeArrowheads="1"/>
          </p:cNvSpPr>
          <p:nvPr/>
        </p:nvSpPr>
        <p:spPr bwMode="auto">
          <a:xfrm>
            <a:off x="2679700" y="2209800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>
                <a:latin typeface="Gill Sans Light"/>
                <a:cs typeface="Gill Sans Light"/>
              </a:rPr>
              <a:t>…</a:t>
            </a:r>
          </a:p>
        </p:txBody>
      </p:sp>
      <p:cxnSp>
        <p:nvCxnSpPr>
          <p:cNvPr id="10268" name="Straight Arrow Connector 98"/>
          <p:cNvCxnSpPr>
            <a:cxnSpLocks noChangeShapeType="1"/>
            <a:endCxn id="47" idx="0"/>
          </p:cNvCxnSpPr>
          <p:nvPr/>
        </p:nvCxnSpPr>
        <p:spPr bwMode="auto">
          <a:xfrm flipH="1">
            <a:off x="3098800" y="3429000"/>
            <a:ext cx="4953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269" name="Straight Arrow Connector 99"/>
          <p:cNvCxnSpPr>
            <a:cxnSpLocks noChangeShapeType="1"/>
            <a:stCxn id="10326" idx="2"/>
            <a:endCxn id="47" idx="0"/>
          </p:cNvCxnSpPr>
          <p:nvPr/>
        </p:nvCxnSpPr>
        <p:spPr bwMode="auto">
          <a:xfrm>
            <a:off x="609600" y="3429000"/>
            <a:ext cx="24892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270" name="Straight Arrow Connector 100"/>
          <p:cNvCxnSpPr>
            <a:cxnSpLocks noChangeShapeType="1"/>
            <a:stCxn id="10324" idx="2"/>
            <a:endCxn id="47" idx="0"/>
          </p:cNvCxnSpPr>
          <p:nvPr/>
        </p:nvCxnSpPr>
        <p:spPr bwMode="auto">
          <a:xfrm>
            <a:off x="1371600" y="3429000"/>
            <a:ext cx="17272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271" name="Straight Arrow Connector 51"/>
          <p:cNvCxnSpPr>
            <a:cxnSpLocks noChangeShapeType="1"/>
            <a:stCxn id="10320" idx="2"/>
            <a:endCxn id="47" idx="0"/>
          </p:cNvCxnSpPr>
          <p:nvPr/>
        </p:nvCxnSpPr>
        <p:spPr bwMode="auto">
          <a:xfrm flipH="1">
            <a:off x="3098800" y="3429000"/>
            <a:ext cx="12573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2" name="Content Placeholder 2"/>
          <p:cNvSpPr>
            <a:spLocks noGrp="1"/>
          </p:cNvSpPr>
          <p:nvPr>
            <p:ph idx="1"/>
          </p:nvPr>
        </p:nvSpPr>
        <p:spPr>
          <a:xfrm>
            <a:off x="5791200" y="1371600"/>
            <a:ext cx="3352800" cy="3886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ＭＳ Ｐゴシック" charset="-128"/>
              </a:rPr>
              <a:t>Switch overhead between hardware-threads: </a:t>
            </a:r>
            <a:r>
              <a:rPr lang="en-US" i="1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very-low</a:t>
            </a:r>
            <a:r>
              <a:rPr lang="en-US" b="1" dirty="0" smtClean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</a:rPr>
              <a:t>(done in hardware)</a:t>
            </a:r>
            <a:endParaRPr lang="en-US" dirty="0" smtClean="0">
              <a:solidFill>
                <a:srgbClr val="FF0000"/>
              </a:solidFill>
              <a:ea typeface="ＭＳ Ｐゴシック" charset="-128"/>
            </a:endParaRPr>
          </a:p>
          <a:p>
            <a:pPr>
              <a:defRPr/>
            </a:pPr>
            <a:r>
              <a:rPr lang="en-US" dirty="0" smtClean="0">
                <a:ea typeface="ＭＳ Ｐゴシック" charset="-128"/>
              </a:rPr>
              <a:t>Contention for ALUs/FPUs may hurt performance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1155700" y="5334000"/>
            <a:ext cx="8382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00" b="0" dirty="0">
              <a:latin typeface="Gill Sans Light"/>
              <a:ea typeface="ＭＳ Ｐゴシック" charset="0"/>
              <a:cs typeface="Gill Sans Light"/>
            </a:endParaRPr>
          </a:p>
          <a:p>
            <a:pPr algn="ctr">
              <a:defRPr/>
            </a:pPr>
            <a:endParaRPr lang="en-US" sz="1600" b="0" dirty="0">
              <a:latin typeface="Gill Sans Light"/>
              <a:ea typeface="ＭＳ Ｐゴシック" charset="0"/>
              <a:cs typeface="Gill Sans Light"/>
            </a:endParaRPr>
          </a:p>
          <a:p>
            <a:pPr algn="ctr">
              <a:defRPr/>
            </a:pPr>
            <a:endParaRPr lang="en-US" sz="1600" b="0" dirty="0" smtClean="0">
              <a:latin typeface="Gill Sans Light"/>
              <a:ea typeface="ＭＳ Ｐゴシック" charset="0"/>
              <a:cs typeface="Gill Sans Light"/>
            </a:endParaRPr>
          </a:p>
          <a:p>
            <a:pPr algn="ctr">
              <a:defRPr/>
            </a:pPr>
            <a:r>
              <a:rPr lang="en-US" sz="1600" b="0" dirty="0" smtClean="0">
                <a:latin typeface="Gill Sans Light"/>
                <a:ea typeface="ＭＳ Ｐゴシック" charset="0"/>
                <a:cs typeface="Gill Sans Light"/>
              </a:rPr>
              <a:t>Core </a:t>
            </a:r>
            <a:r>
              <a:rPr lang="en-US" sz="1600" b="0" dirty="0">
                <a:latin typeface="Gill Sans Light"/>
                <a:ea typeface="ＭＳ Ｐゴシック" charset="0"/>
                <a:cs typeface="Gill Sans Light"/>
              </a:rPr>
              <a:t>1</a:t>
            </a:r>
          </a:p>
        </p:txBody>
      </p:sp>
      <p:sp>
        <p:nvSpPr>
          <p:cNvPr id="10274" name="TextBox 17"/>
          <p:cNvSpPr txBox="1">
            <a:spLocks noChangeArrowheads="1"/>
          </p:cNvSpPr>
          <p:nvPr/>
        </p:nvSpPr>
        <p:spPr bwMode="auto">
          <a:xfrm>
            <a:off x="5078413" y="5410200"/>
            <a:ext cx="7647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400" b="0" dirty="0">
                <a:latin typeface="Gill Sans Light"/>
                <a:cs typeface="Gill Sans Light"/>
              </a:rPr>
              <a:t>CPU</a:t>
            </a:r>
          </a:p>
        </p:txBody>
      </p:sp>
      <p:grpSp>
        <p:nvGrpSpPr>
          <p:cNvPr id="10275" name="Group 54"/>
          <p:cNvGrpSpPr>
            <a:grpSpLocks/>
          </p:cNvGrpSpPr>
          <p:nvPr/>
        </p:nvGrpSpPr>
        <p:grpSpPr bwMode="auto">
          <a:xfrm>
            <a:off x="1231900" y="5410200"/>
            <a:ext cx="304800" cy="609600"/>
            <a:chOff x="7010400" y="1143000"/>
            <a:chExt cx="457200" cy="1828800"/>
          </a:xfrm>
        </p:grpSpPr>
        <p:sp>
          <p:nvSpPr>
            <p:cNvPr id="10318" name="Rounded Rectangle 55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10319" name="Freeform 61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10276" name="Group 67"/>
          <p:cNvGrpSpPr>
            <a:grpSpLocks/>
          </p:cNvGrpSpPr>
          <p:nvPr/>
        </p:nvGrpSpPr>
        <p:grpSpPr bwMode="auto">
          <a:xfrm>
            <a:off x="1612900" y="5410200"/>
            <a:ext cx="304800" cy="609600"/>
            <a:chOff x="7010400" y="1143000"/>
            <a:chExt cx="457200" cy="1828800"/>
          </a:xfrm>
        </p:grpSpPr>
        <p:sp>
          <p:nvSpPr>
            <p:cNvPr id="10316" name="Rounded Rectangle 68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10317" name="Freeform 69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71" name="Rectangle 70"/>
          <p:cNvSpPr/>
          <p:nvPr/>
        </p:nvSpPr>
        <p:spPr bwMode="auto">
          <a:xfrm>
            <a:off x="2146300" y="5334000"/>
            <a:ext cx="8382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00" b="0" dirty="0">
              <a:latin typeface="Gill Sans Light"/>
              <a:ea typeface="ＭＳ Ｐゴシック" charset="0"/>
              <a:cs typeface="Gill Sans Light"/>
            </a:endParaRPr>
          </a:p>
          <a:p>
            <a:pPr algn="ctr">
              <a:defRPr/>
            </a:pPr>
            <a:endParaRPr lang="en-US" sz="1600" b="0" dirty="0">
              <a:latin typeface="Gill Sans Light"/>
              <a:ea typeface="ＭＳ Ｐゴシック" charset="0"/>
              <a:cs typeface="Gill Sans Light"/>
            </a:endParaRPr>
          </a:p>
          <a:p>
            <a:pPr algn="ctr">
              <a:defRPr/>
            </a:pPr>
            <a:endParaRPr lang="en-US" sz="1600" b="0" dirty="0" smtClean="0">
              <a:latin typeface="Gill Sans Light"/>
              <a:ea typeface="ＭＳ Ｐゴシック" charset="0"/>
              <a:cs typeface="Gill Sans Light"/>
            </a:endParaRPr>
          </a:p>
          <a:p>
            <a:pPr algn="ctr">
              <a:defRPr/>
            </a:pPr>
            <a:r>
              <a:rPr lang="en-US" sz="1600" b="0" dirty="0" smtClean="0">
                <a:latin typeface="Gill Sans Light"/>
                <a:ea typeface="ＭＳ Ｐゴシック" charset="0"/>
                <a:cs typeface="Gill Sans Light"/>
              </a:rPr>
              <a:t>Core </a:t>
            </a:r>
            <a:r>
              <a:rPr lang="en-US" sz="1600" b="0" dirty="0">
                <a:latin typeface="Gill Sans Light"/>
                <a:ea typeface="ＭＳ Ｐゴシック" charset="0"/>
                <a:cs typeface="Gill Sans Light"/>
              </a:rPr>
              <a:t>2</a:t>
            </a:r>
          </a:p>
        </p:txBody>
      </p:sp>
      <p:grpSp>
        <p:nvGrpSpPr>
          <p:cNvPr id="10278" name="Group 71"/>
          <p:cNvGrpSpPr>
            <a:grpSpLocks/>
          </p:cNvGrpSpPr>
          <p:nvPr/>
        </p:nvGrpSpPr>
        <p:grpSpPr bwMode="auto">
          <a:xfrm>
            <a:off x="2222500" y="5410200"/>
            <a:ext cx="304800" cy="609600"/>
            <a:chOff x="7010400" y="1143000"/>
            <a:chExt cx="457200" cy="1828800"/>
          </a:xfrm>
        </p:grpSpPr>
        <p:sp>
          <p:nvSpPr>
            <p:cNvPr id="10314" name="Rounded Rectangle 72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10315" name="Freeform 73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10279" name="Group 74"/>
          <p:cNvGrpSpPr>
            <a:grpSpLocks/>
          </p:cNvGrpSpPr>
          <p:nvPr/>
        </p:nvGrpSpPr>
        <p:grpSpPr bwMode="auto">
          <a:xfrm>
            <a:off x="2603500" y="5410200"/>
            <a:ext cx="304800" cy="609600"/>
            <a:chOff x="7010400" y="1143000"/>
            <a:chExt cx="457200" cy="1828800"/>
          </a:xfrm>
        </p:grpSpPr>
        <p:sp>
          <p:nvSpPr>
            <p:cNvPr id="10312" name="Rounded Rectangle 75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10313" name="Freeform 86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103" name="Rectangle 102"/>
          <p:cNvSpPr/>
          <p:nvPr/>
        </p:nvSpPr>
        <p:spPr bwMode="auto">
          <a:xfrm>
            <a:off x="3136900" y="5334000"/>
            <a:ext cx="8382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00" b="0" dirty="0">
              <a:latin typeface="Gill Sans Light"/>
              <a:ea typeface="ＭＳ Ｐゴシック" charset="0"/>
              <a:cs typeface="Gill Sans Light"/>
            </a:endParaRPr>
          </a:p>
          <a:p>
            <a:pPr algn="ctr">
              <a:defRPr/>
            </a:pPr>
            <a:endParaRPr lang="en-US" sz="1600" b="0" dirty="0">
              <a:latin typeface="Gill Sans Light"/>
              <a:ea typeface="ＭＳ Ｐゴシック" charset="0"/>
              <a:cs typeface="Gill Sans Light"/>
            </a:endParaRPr>
          </a:p>
          <a:p>
            <a:pPr algn="ctr">
              <a:defRPr/>
            </a:pPr>
            <a:endParaRPr lang="en-US" sz="1600" b="0" dirty="0" smtClean="0">
              <a:latin typeface="Gill Sans Light"/>
              <a:ea typeface="ＭＳ Ｐゴシック" charset="0"/>
              <a:cs typeface="Gill Sans Light"/>
            </a:endParaRPr>
          </a:p>
          <a:p>
            <a:pPr algn="ctr">
              <a:defRPr/>
            </a:pPr>
            <a:r>
              <a:rPr lang="en-US" sz="1600" b="0" dirty="0" smtClean="0">
                <a:latin typeface="Gill Sans Light"/>
                <a:ea typeface="ＭＳ Ｐゴシック" charset="0"/>
                <a:cs typeface="Gill Sans Light"/>
              </a:rPr>
              <a:t>Core </a:t>
            </a:r>
            <a:r>
              <a:rPr lang="en-US" sz="1600" b="0" dirty="0">
                <a:latin typeface="Gill Sans Light"/>
                <a:ea typeface="ＭＳ Ｐゴシック" charset="0"/>
                <a:cs typeface="Gill Sans Light"/>
              </a:rPr>
              <a:t>3</a:t>
            </a:r>
          </a:p>
        </p:txBody>
      </p:sp>
      <p:grpSp>
        <p:nvGrpSpPr>
          <p:cNvPr id="10281" name="Group 103"/>
          <p:cNvGrpSpPr>
            <a:grpSpLocks/>
          </p:cNvGrpSpPr>
          <p:nvPr/>
        </p:nvGrpSpPr>
        <p:grpSpPr bwMode="auto">
          <a:xfrm>
            <a:off x="3213100" y="5410200"/>
            <a:ext cx="304800" cy="609600"/>
            <a:chOff x="7010400" y="1143000"/>
            <a:chExt cx="457200" cy="1828800"/>
          </a:xfrm>
        </p:grpSpPr>
        <p:sp>
          <p:nvSpPr>
            <p:cNvPr id="10310" name="Rounded Rectangle 104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10311" name="Freeform 105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10282" name="Group 106"/>
          <p:cNvGrpSpPr>
            <a:grpSpLocks/>
          </p:cNvGrpSpPr>
          <p:nvPr/>
        </p:nvGrpSpPr>
        <p:grpSpPr bwMode="auto">
          <a:xfrm>
            <a:off x="3594100" y="5410200"/>
            <a:ext cx="304800" cy="609600"/>
            <a:chOff x="7010400" y="1143000"/>
            <a:chExt cx="457200" cy="1828800"/>
          </a:xfrm>
        </p:grpSpPr>
        <p:sp>
          <p:nvSpPr>
            <p:cNvPr id="10308" name="Rounded Rectangle 107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10309" name="Freeform 108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110" name="Rectangle 109"/>
          <p:cNvSpPr/>
          <p:nvPr/>
        </p:nvSpPr>
        <p:spPr bwMode="auto">
          <a:xfrm>
            <a:off x="4127500" y="5334000"/>
            <a:ext cx="8382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00" b="0" dirty="0">
              <a:latin typeface="Gill Sans Light"/>
              <a:ea typeface="ＭＳ Ｐゴシック" charset="0"/>
              <a:cs typeface="Gill Sans Light"/>
            </a:endParaRPr>
          </a:p>
          <a:p>
            <a:pPr algn="ctr">
              <a:defRPr/>
            </a:pPr>
            <a:endParaRPr lang="en-US" sz="1600" b="0" dirty="0">
              <a:latin typeface="Gill Sans Light"/>
              <a:ea typeface="ＭＳ Ｐゴシック" charset="0"/>
              <a:cs typeface="Gill Sans Light"/>
            </a:endParaRPr>
          </a:p>
          <a:p>
            <a:pPr algn="ctr">
              <a:defRPr/>
            </a:pPr>
            <a:endParaRPr lang="en-US" sz="1600" b="0" dirty="0" smtClean="0">
              <a:latin typeface="Gill Sans Light"/>
              <a:ea typeface="ＭＳ Ｐゴシック" charset="0"/>
              <a:cs typeface="Gill Sans Light"/>
            </a:endParaRPr>
          </a:p>
          <a:p>
            <a:pPr algn="ctr">
              <a:defRPr/>
            </a:pPr>
            <a:r>
              <a:rPr lang="en-US" sz="1600" b="0" dirty="0" smtClean="0">
                <a:latin typeface="Gill Sans Light"/>
                <a:ea typeface="ＭＳ Ｐゴシック" charset="0"/>
                <a:cs typeface="Gill Sans Light"/>
              </a:rPr>
              <a:t>Core </a:t>
            </a:r>
            <a:r>
              <a:rPr lang="en-US" sz="1600" b="0" dirty="0">
                <a:latin typeface="Gill Sans Light"/>
                <a:ea typeface="ＭＳ Ｐゴシック" charset="0"/>
                <a:cs typeface="Gill Sans Light"/>
              </a:rPr>
              <a:t>4</a:t>
            </a:r>
          </a:p>
        </p:txBody>
      </p:sp>
      <p:grpSp>
        <p:nvGrpSpPr>
          <p:cNvPr id="10284" name="Group 110"/>
          <p:cNvGrpSpPr>
            <a:grpSpLocks/>
          </p:cNvGrpSpPr>
          <p:nvPr/>
        </p:nvGrpSpPr>
        <p:grpSpPr bwMode="auto">
          <a:xfrm>
            <a:off x="4203700" y="5410200"/>
            <a:ext cx="304800" cy="609600"/>
            <a:chOff x="7010400" y="1143000"/>
            <a:chExt cx="457200" cy="1828800"/>
          </a:xfrm>
        </p:grpSpPr>
        <p:sp>
          <p:nvSpPr>
            <p:cNvPr id="10306" name="Rounded Rectangle 111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10307" name="Freeform 11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10285" name="Group 113"/>
          <p:cNvGrpSpPr>
            <a:grpSpLocks/>
          </p:cNvGrpSpPr>
          <p:nvPr/>
        </p:nvGrpSpPr>
        <p:grpSpPr bwMode="auto">
          <a:xfrm>
            <a:off x="4584700" y="5410200"/>
            <a:ext cx="304800" cy="609600"/>
            <a:chOff x="7010400" y="1143000"/>
            <a:chExt cx="457200" cy="1828800"/>
          </a:xfrm>
        </p:grpSpPr>
        <p:sp>
          <p:nvSpPr>
            <p:cNvPr id="10304" name="Rounded Rectangle 114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10305" name="Freeform 115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cxnSp>
        <p:nvCxnSpPr>
          <p:cNvPr id="10286" name="Straight Arrow Connector 50"/>
          <p:cNvCxnSpPr>
            <a:cxnSpLocks noChangeShapeType="1"/>
            <a:stCxn id="47" idx="4"/>
          </p:cNvCxnSpPr>
          <p:nvPr/>
        </p:nvCxnSpPr>
        <p:spPr bwMode="auto">
          <a:xfrm flipH="1">
            <a:off x="1384300" y="4648200"/>
            <a:ext cx="17145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287" name="Straight Arrow Connector 116"/>
          <p:cNvCxnSpPr>
            <a:cxnSpLocks noChangeShapeType="1"/>
          </p:cNvCxnSpPr>
          <p:nvPr/>
        </p:nvCxnSpPr>
        <p:spPr bwMode="auto">
          <a:xfrm flipH="1">
            <a:off x="1765300" y="4724400"/>
            <a:ext cx="1219200" cy="685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288" name="Straight Arrow Connector 63"/>
          <p:cNvCxnSpPr>
            <a:cxnSpLocks noChangeShapeType="1"/>
            <a:stCxn id="47" idx="4"/>
            <a:endCxn id="10314" idx="0"/>
          </p:cNvCxnSpPr>
          <p:nvPr/>
        </p:nvCxnSpPr>
        <p:spPr bwMode="auto">
          <a:xfrm flipH="1">
            <a:off x="2374900" y="4648200"/>
            <a:ext cx="7239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289" name="Straight Arrow Connector 117"/>
          <p:cNvCxnSpPr>
            <a:cxnSpLocks noChangeShapeType="1"/>
            <a:stCxn id="10245" idx="2"/>
            <a:endCxn id="10312" idx="0"/>
          </p:cNvCxnSpPr>
          <p:nvPr/>
        </p:nvCxnSpPr>
        <p:spPr bwMode="auto">
          <a:xfrm flipH="1">
            <a:off x="2755900" y="4648200"/>
            <a:ext cx="3429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290" name="Straight Arrow Connector 64"/>
          <p:cNvCxnSpPr>
            <a:cxnSpLocks noChangeShapeType="1"/>
            <a:stCxn id="10245" idx="2"/>
            <a:endCxn id="10310" idx="0"/>
          </p:cNvCxnSpPr>
          <p:nvPr/>
        </p:nvCxnSpPr>
        <p:spPr bwMode="auto">
          <a:xfrm>
            <a:off x="3098800" y="4648200"/>
            <a:ext cx="2667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291" name="Straight Arrow Connector 118"/>
          <p:cNvCxnSpPr>
            <a:cxnSpLocks noChangeShapeType="1"/>
            <a:stCxn id="10245" idx="2"/>
            <a:endCxn id="10308" idx="0"/>
          </p:cNvCxnSpPr>
          <p:nvPr/>
        </p:nvCxnSpPr>
        <p:spPr bwMode="auto">
          <a:xfrm>
            <a:off x="3098800" y="4648200"/>
            <a:ext cx="6477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292" name="Straight Arrow Connector 66"/>
          <p:cNvCxnSpPr>
            <a:cxnSpLocks noChangeShapeType="1"/>
            <a:stCxn id="47" idx="4"/>
            <a:endCxn id="10306" idx="0"/>
          </p:cNvCxnSpPr>
          <p:nvPr/>
        </p:nvCxnSpPr>
        <p:spPr bwMode="auto">
          <a:xfrm>
            <a:off x="3098800" y="4648200"/>
            <a:ext cx="12573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293" name="Straight Arrow Connector 119"/>
          <p:cNvCxnSpPr>
            <a:cxnSpLocks noChangeShapeType="1"/>
            <a:stCxn id="10245" idx="2"/>
          </p:cNvCxnSpPr>
          <p:nvPr/>
        </p:nvCxnSpPr>
        <p:spPr bwMode="auto">
          <a:xfrm>
            <a:off x="3098800" y="4648200"/>
            <a:ext cx="163830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451100" y="4572000"/>
            <a:ext cx="3276600" cy="685800"/>
            <a:chOff x="2667000" y="4495800"/>
            <a:chExt cx="3276600" cy="685800"/>
          </a:xfrm>
        </p:grpSpPr>
        <p:sp>
          <p:nvSpPr>
            <p:cNvPr id="10302" name="Oval 120"/>
            <p:cNvSpPr>
              <a:spLocks noChangeArrowheads="1"/>
            </p:cNvSpPr>
            <p:nvPr/>
          </p:nvSpPr>
          <p:spPr bwMode="auto">
            <a:xfrm>
              <a:off x="2667000" y="4724400"/>
              <a:ext cx="1295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en-US" b="0">
                <a:latin typeface="Gill Sans Light"/>
                <a:cs typeface="Gill Sans Light"/>
              </a:endParaRPr>
            </a:p>
          </p:txBody>
        </p:sp>
        <p:sp>
          <p:nvSpPr>
            <p:cNvPr id="10303" name="Rectangular Callout 121"/>
            <p:cNvSpPr>
              <a:spLocks noChangeArrowheads="1"/>
            </p:cNvSpPr>
            <p:nvPr/>
          </p:nvSpPr>
          <p:spPr bwMode="auto">
            <a:xfrm>
              <a:off x="4419600" y="4495800"/>
              <a:ext cx="1524000" cy="685800"/>
            </a:xfrm>
            <a:prstGeom prst="wedgeRectCallout">
              <a:avLst>
                <a:gd name="adj1" fmla="val -80329"/>
                <a:gd name="adj2" fmla="val -4296"/>
              </a:avLst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r>
                <a:rPr lang="en-US" b="0">
                  <a:latin typeface="Gill Sans Light"/>
                  <a:cs typeface="Gill Sans Light"/>
                </a:rPr>
                <a:t>8 threads at a time</a:t>
              </a:r>
            </a:p>
          </p:txBody>
        </p:sp>
      </p:grpSp>
      <p:sp>
        <p:nvSpPr>
          <p:cNvPr id="10295" name="TextBox 122"/>
          <p:cNvSpPr txBox="1">
            <a:spLocks noChangeArrowheads="1"/>
          </p:cNvSpPr>
          <p:nvPr/>
        </p:nvSpPr>
        <p:spPr bwMode="auto">
          <a:xfrm>
            <a:off x="23212" y="4191000"/>
            <a:ext cx="19579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 dirty="0">
                <a:latin typeface="Gill Sans Light"/>
                <a:cs typeface="Gill Sans Light"/>
              </a:rPr>
              <a:t>hardware-threads</a:t>
            </a:r>
          </a:p>
          <a:p>
            <a:r>
              <a:rPr lang="en-US" sz="2000" b="0" dirty="0">
                <a:latin typeface="Gill Sans Light"/>
                <a:cs typeface="Gill Sans Light"/>
              </a:rPr>
              <a:t>(</a:t>
            </a:r>
            <a:r>
              <a:rPr lang="en-US" sz="2000" b="0" dirty="0" err="1">
                <a:latin typeface="Gill Sans Light"/>
                <a:cs typeface="Gill Sans Light"/>
              </a:rPr>
              <a:t>hyperthreading</a:t>
            </a:r>
            <a:r>
              <a:rPr lang="en-US" sz="2000" b="0" dirty="0">
                <a:latin typeface="Gill Sans Light"/>
                <a:cs typeface="Gill Sans Light"/>
              </a:rPr>
              <a:t>)</a:t>
            </a:r>
          </a:p>
        </p:txBody>
      </p:sp>
      <p:cxnSp>
        <p:nvCxnSpPr>
          <p:cNvPr id="10296" name="Straight Arrow Connector 123"/>
          <p:cNvCxnSpPr>
            <a:cxnSpLocks noChangeShapeType="1"/>
            <a:stCxn id="10295" idx="2"/>
            <a:endCxn id="10318" idx="1"/>
          </p:cNvCxnSpPr>
          <p:nvPr/>
        </p:nvCxnSpPr>
        <p:spPr bwMode="auto">
          <a:xfrm>
            <a:off x="1002206" y="4898886"/>
            <a:ext cx="229694" cy="816114"/>
          </a:xfrm>
          <a:prstGeom prst="straightConnector1">
            <a:avLst/>
          </a:prstGeom>
          <a:noFill/>
          <a:ln w="38100" cmpd="sng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297" name="Straight Arrow Connector 124"/>
          <p:cNvCxnSpPr>
            <a:cxnSpLocks noChangeShapeType="1"/>
            <a:stCxn id="10295" idx="2"/>
            <a:endCxn id="10316" idx="1"/>
          </p:cNvCxnSpPr>
          <p:nvPr/>
        </p:nvCxnSpPr>
        <p:spPr bwMode="auto">
          <a:xfrm>
            <a:off x="1002206" y="4898886"/>
            <a:ext cx="610694" cy="816114"/>
          </a:xfrm>
          <a:prstGeom prst="straightConnector1">
            <a:avLst/>
          </a:prstGeom>
          <a:noFill/>
          <a:ln w="38100" cmpd="sng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298" name="Rectangle 77"/>
          <p:cNvSpPr>
            <a:spLocks noChangeArrowheads="1"/>
          </p:cNvSpPr>
          <p:nvPr/>
        </p:nvSpPr>
        <p:spPr bwMode="auto">
          <a:xfrm>
            <a:off x="381000" y="29718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000" b="0">
                <a:latin typeface="Gill Sans" charset="0"/>
                <a:ea typeface="Gill Sans" charset="0"/>
                <a:cs typeface="Gill Sans" charset="0"/>
              </a:rPr>
              <a:t>CPU</a:t>
            </a:r>
          </a:p>
          <a:p>
            <a:pPr algn="ctr"/>
            <a:r>
              <a:rPr lang="en-US" sz="1000" b="0">
                <a:latin typeface="Gill Sans" charset="0"/>
                <a:ea typeface="Gill Sans" charset="0"/>
                <a:cs typeface="Gill Sans" charset="0"/>
              </a:rPr>
              <a:t>state</a:t>
            </a:r>
          </a:p>
        </p:txBody>
      </p:sp>
      <p:sp>
        <p:nvSpPr>
          <p:cNvPr id="10299" name="Rectangle 77"/>
          <p:cNvSpPr>
            <a:spLocks noChangeArrowheads="1"/>
          </p:cNvSpPr>
          <p:nvPr/>
        </p:nvSpPr>
        <p:spPr bwMode="auto">
          <a:xfrm>
            <a:off x="1143000" y="29718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000" b="0">
                <a:latin typeface="Gill Sans" charset="0"/>
                <a:ea typeface="Gill Sans" charset="0"/>
                <a:cs typeface="Gill Sans" charset="0"/>
              </a:rPr>
              <a:t>CPU</a:t>
            </a:r>
          </a:p>
          <a:p>
            <a:pPr algn="ctr"/>
            <a:r>
              <a:rPr lang="en-US" sz="1000" b="0">
                <a:latin typeface="Gill Sans" charset="0"/>
                <a:ea typeface="Gill Sans" charset="0"/>
                <a:cs typeface="Gill Sans" charset="0"/>
              </a:rPr>
              <a:t>state</a:t>
            </a:r>
          </a:p>
        </p:txBody>
      </p:sp>
      <p:sp>
        <p:nvSpPr>
          <p:cNvPr id="10300" name="Rectangle 77"/>
          <p:cNvSpPr>
            <a:spLocks noChangeArrowheads="1"/>
          </p:cNvSpPr>
          <p:nvPr/>
        </p:nvSpPr>
        <p:spPr bwMode="auto">
          <a:xfrm>
            <a:off x="3365500" y="29718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000" b="0">
                <a:latin typeface="Gill Sans" charset="0"/>
                <a:ea typeface="Gill Sans" charset="0"/>
                <a:cs typeface="Gill Sans" charset="0"/>
              </a:rPr>
              <a:t>CPU</a:t>
            </a:r>
          </a:p>
          <a:p>
            <a:pPr algn="ctr"/>
            <a:r>
              <a:rPr lang="en-US" sz="1000" b="0">
                <a:latin typeface="Gill Sans" charset="0"/>
                <a:ea typeface="Gill Sans" charset="0"/>
                <a:cs typeface="Gill Sans" charset="0"/>
              </a:rPr>
              <a:t>state</a:t>
            </a:r>
          </a:p>
        </p:txBody>
      </p:sp>
      <p:sp>
        <p:nvSpPr>
          <p:cNvPr id="10301" name="Rectangle 77"/>
          <p:cNvSpPr>
            <a:spLocks noChangeArrowheads="1"/>
          </p:cNvSpPr>
          <p:nvPr/>
        </p:nvSpPr>
        <p:spPr bwMode="auto">
          <a:xfrm>
            <a:off x="4127500" y="29718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000" b="0">
                <a:latin typeface="Gill Sans" charset="0"/>
                <a:ea typeface="Gill Sans" charset="0"/>
                <a:cs typeface="Gill Sans" charset="0"/>
              </a:rPr>
              <a:t>CPU</a:t>
            </a:r>
          </a:p>
          <a:p>
            <a:pPr algn="ctr"/>
            <a:r>
              <a:rPr lang="en-US" sz="1000" b="0">
                <a:latin typeface="Gill Sans" charset="0"/>
                <a:ea typeface="Gill Sans" charset="0"/>
                <a:cs typeface="Gill Sans" charset="0"/>
              </a:rPr>
              <a:t>state</a:t>
            </a:r>
          </a:p>
        </p:txBody>
      </p:sp>
    </p:spTree>
    <p:extLst>
      <p:ext uri="{BB962C8B-B14F-4D97-AF65-F5344CB8AC3E}">
        <p14:creationId xmlns:p14="http://schemas.microsoft.com/office/powerpoint/2010/main" val="1023709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Classification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675" y="4724400"/>
            <a:ext cx="8610600" cy="2011363"/>
          </a:xfrm>
        </p:spPr>
        <p:txBody>
          <a:bodyPr/>
          <a:lstStyle/>
          <a:p>
            <a:pPr>
              <a:spcBef>
                <a:spcPct val="15000"/>
              </a:spcBef>
            </a:pPr>
            <a:r>
              <a:rPr lang="en-US" altLang="en-US" dirty="0" smtClean="0"/>
              <a:t>Most operating systems have either</a:t>
            </a:r>
          </a:p>
          <a:p>
            <a:pPr lvl="1">
              <a:spcBef>
                <a:spcPct val="15000"/>
              </a:spcBef>
            </a:pPr>
            <a:r>
              <a:rPr lang="en-US" altLang="en-US" dirty="0" smtClean="0"/>
              <a:t>One or many address spaces</a:t>
            </a:r>
          </a:p>
          <a:p>
            <a:pPr lvl="1">
              <a:spcBef>
                <a:spcPct val="15000"/>
              </a:spcBef>
            </a:pPr>
            <a:r>
              <a:rPr lang="en-US" altLang="en-US" dirty="0" smtClean="0"/>
              <a:t>One or many threads per address space</a:t>
            </a:r>
          </a:p>
          <a:p>
            <a:pPr lvl="1">
              <a:spcBef>
                <a:spcPct val="15000"/>
              </a:spcBef>
            </a:pPr>
            <a:endParaRPr lang="en-US" altLang="en-US" sz="1200" dirty="0" smtClean="0"/>
          </a:p>
        </p:txBody>
      </p:sp>
      <p:sp>
        <p:nvSpPr>
          <p:cNvPr id="327693" name="Rectangle 13"/>
          <p:cNvSpPr>
            <a:spLocks noChangeArrowheads="1"/>
          </p:cNvSpPr>
          <p:nvPr/>
        </p:nvSpPr>
        <p:spPr bwMode="auto">
          <a:xfrm>
            <a:off x="5715000" y="3124200"/>
            <a:ext cx="3048000" cy="1335088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Mach, OS/2, Linux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Windows </a:t>
            </a:r>
            <a:r>
              <a:rPr lang="en-US" altLang="en-US" sz="2000" b="0" dirty="0" smtClean="0">
                <a:latin typeface="Gill Sans" charset="0"/>
                <a:ea typeface="Gill Sans" charset="0"/>
                <a:cs typeface="Gill Sans" charset="0"/>
              </a:rPr>
              <a:t>10</a:t>
            </a:r>
            <a:endParaRPr lang="en-US" altLang="en-US" sz="2000" b="0" dirty="0">
              <a:latin typeface="Gill Sans" charset="0"/>
              <a:ea typeface="Gill Sans" charset="0"/>
              <a:cs typeface="Gill Sans" charset="0"/>
            </a:endParaRPr>
          </a:p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Win NT to XP, Solaris, HP-UX, OS X</a:t>
            </a:r>
          </a:p>
        </p:txBody>
      </p:sp>
      <p:sp>
        <p:nvSpPr>
          <p:cNvPr id="327692" name="Rectangle 12"/>
          <p:cNvSpPr>
            <a:spLocks noChangeArrowheads="1"/>
          </p:cNvSpPr>
          <p:nvPr/>
        </p:nvSpPr>
        <p:spPr bwMode="auto">
          <a:xfrm>
            <a:off x="2743200" y="3124200"/>
            <a:ext cx="2971800" cy="1335088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Embedded systems (Geoworks, VxWorks, JavaOS,etc)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JavaOS, Pilot(PC)</a:t>
            </a:r>
          </a:p>
        </p:txBody>
      </p:sp>
      <p:sp>
        <p:nvSpPr>
          <p:cNvPr id="327690" name="Rectangle 10"/>
          <p:cNvSpPr>
            <a:spLocks noChangeArrowheads="1"/>
          </p:cNvSpPr>
          <p:nvPr/>
        </p:nvSpPr>
        <p:spPr bwMode="auto">
          <a:xfrm>
            <a:off x="5715000" y="2362200"/>
            <a:ext cx="3048000" cy="777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Traditional UNIX</a:t>
            </a:r>
          </a:p>
        </p:txBody>
      </p:sp>
      <p:sp>
        <p:nvSpPr>
          <p:cNvPr id="327689" name="Rectangle 9"/>
          <p:cNvSpPr>
            <a:spLocks noChangeArrowheads="1"/>
          </p:cNvSpPr>
          <p:nvPr/>
        </p:nvSpPr>
        <p:spPr bwMode="auto">
          <a:xfrm>
            <a:off x="2743200" y="2362200"/>
            <a:ext cx="2971800" cy="7778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MS/DOS, early Macintosh</a:t>
            </a:r>
          </a:p>
        </p:txBody>
      </p:sp>
      <p:grpSp>
        <p:nvGrpSpPr>
          <p:cNvPr id="327749" name="Group 69"/>
          <p:cNvGrpSpPr>
            <a:grpSpLocks/>
          </p:cNvGrpSpPr>
          <p:nvPr/>
        </p:nvGrpSpPr>
        <p:grpSpPr bwMode="auto">
          <a:xfrm>
            <a:off x="381000" y="1524000"/>
            <a:ext cx="2362200" cy="2935288"/>
            <a:chOff x="240" y="960"/>
            <a:chExt cx="1488" cy="1849"/>
          </a:xfrm>
        </p:grpSpPr>
        <p:grpSp>
          <p:nvGrpSpPr>
            <p:cNvPr id="36886" name="Group 64"/>
            <p:cNvGrpSpPr>
              <a:grpSpLocks/>
            </p:cNvGrpSpPr>
            <p:nvPr/>
          </p:nvGrpSpPr>
          <p:grpSpPr bwMode="auto">
            <a:xfrm>
              <a:off x="240" y="1488"/>
              <a:ext cx="1488" cy="1321"/>
              <a:chOff x="240" y="1528"/>
              <a:chExt cx="1488" cy="1377"/>
            </a:xfrm>
          </p:grpSpPr>
          <p:sp>
            <p:nvSpPr>
              <p:cNvPr id="36888" name="Rectangle 11"/>
              <p:cNvSpPr>
                <a:spLocks noChangeArrowheads="1"/>
              </p:cNvSpPr>
              <p:nvPr/>
            </p:nvSpPr>
            <p:spPr bwMode="auto">
              <a:xfrm>
                <a:off x="240" y="2040"/>
                <a:ext cx="1488" cy="865"/>
              </a:xfrm>
              <a:prstGeom prst="rect">
                <a:avLst/>
              </a:prstGeom>
              <a:solidFill>
                <a:srgbClr val="53FB25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571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30000"/>
                  </a:spcBef>
                  <a:buSzPct val="100000"/>
                </a:pPr>
                <a:r>
                  <a:rPr lang="en-US" altLang="en-US" sz="2800" b="0">
                    <a:latin typeface="Gill Sans" charset="0"/>
                    <a:ea typeface="Gill Sans" charset="0"/>
                    <a:cs typeface="Gill Sans" charset="0"/>
                  </a:rPr>
                  <a:t>Many</a:t>
                </a:r>
              </a:p>
            </p:txBody>
          </p:sp>
          <p:sp>
            <p:nvSpPr>
              <p:cNvPr id="36889" name="Rectangle 8"/>
              <p:cNvSpPr>
                <a:spLocks noChangeArrowheads="1"/>
              </p:cNvSpPr>
              <p:nvPr/>
            </p:nvSpPr>
            <p:spPr bwMode="auto">
              <a:xfrm>
                <a:off x="240" y="1528"/>
                <a:ext cx="1488" cy="512"/>
              </a:xfrm>
              <a:prstGeom prst="rect">
                <a:avLst/>
              </a:prstGeom>
              <a:solidFill>
                <a:srgbClr val="53FB25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571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30000"/>
                  </a:spcBef>
                  <a:buSzPct val="100000"/>
                </a:pPr>
                <a:r>
                  <a:rPr lang="en-US" altLang="en-US" sz="2800" b="0">
                    <a:latin typeface="Gill Sans" charset="0"/>
                    <a:ea typeface="Gill Sans" charset="0"/>
                    <a:cs typeface="Gill Sans" charset="0"/>
                  </a:rPr>
                  <a:t>One</a:t>
                </a:r>
              </a:p>
            </p:txBody>
          </p:sp>
        </p:grpSp>
        <p:sp>
          <p:nvSpPr>
            <p:cNvPr id="36887" name="Rectangle 5"/>
            <p:cNvSpPr>
              <a:spLocks noChangeArrowheads="1"/>
            </p:cNvSpPr>
            <p:nvPr/>
          </p:nvSpPr>
          <p:spPr bwMode="auto">
            <a:xfrm>
              <a:off x="288" y="960"/>
              <a:ext cx="960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53FB25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# threads</a:t>
              </a:r>
            </a:p>
            <a:p>
              <a:pPr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Per AS:</a:t>
              </a:r>
            </a:p>
          </p:txBody>
        </p:sp>
      </p:grpSp>
      <p:grpSp>
        <p:nvGrpSpPr>
          <p:cNvPr id="327746" name="Group 66"/>
          <p:cNvGrpSpPr>
            <a:grpSpLocks/>
          </p:cNvGrpSpPr>
          <p:nvPr/>
        </p:nvGrpSpPr>
        <p:grpSpPr bwMode="auto">
          <a:xfrm>
            <a:off x="1905000" y="685800"/>
            <a:ext cx="6858000" cy="1679437"/>
            <a:chOff x="1200" y="432"/>
            <a:chExt cx="4320" cy="1106"/>
          </a:xfrm>
        </p:grpSpPr>
        <p:sp>
          <p:nvSpPr>
            <p:cNvPr id="36883" name="Rectangle 7"/>
            <p:cNvSpPr>
              <a:spLocks noChangeArrowheads="1"/>
            </p:cNvSpPr>
            <p:nvPr/>
          </p:nvSpPr>
          <p:spPr bwMode="auto">
            <a:xfrm>
              <a:off x="3600" y="432"/>
              <a:ext cx="1920" cy="1096"/>
            </a:xfrm>
            <a:prstGeom prst="rect">
              <a:avLst/>
            </a:prstGeom>
            <a:solidFill>
              <a:srgbClr val="53FB2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800" b="0">
                  <a:latin typeface="Gill Sans" charset="0"/>
                  <a:ea typeface="Gill Sans" charset="0"/>
                  <a:cs typeface="Gill Sans" charset="0"/>
                </a:rPr>
                <a:t>Many</a:t>
              </a:r>
            </a:p>
          </p:txBody>
        </p:sp>
        <p:sp>
          <p:nvSpPr>
            <p:cNvPr id="36884" name="Rectangle 6"/>
            <p:cNvSpPr>
              <a:spLocks noChangeArrowheads="1"/>
            </p:cNvSpPr>
            <p:nvPr/>
          </p:nvSpPr>
          <p:spPr bwMode="auto">
            <a:xfrm>
              <a:off x="1728" y="432"/>
              <a:ext cx="1872" cy="1096"/>
            </a:xfrm>
            <a:prstGeom prst="rect">
              <a:avLst/>
            </a:prstGeom>
            <a:solidFill>
              <a:srgbClr val="53FB2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800" b="0">
                  <a:latin typeface="Gill Sans" charset="0"/>
                  <a:ea typeface="Gill Sans" charset="0"/>
                  <a:cs typeface="Gill Sans" charset="0"/>
                </a:rPr>
                <a:t>One</a:t>
              </a:r>
            </a:p>
          </p:txBody>
        </p:sp>
        <p:sp>
          <p:nvSpPr>
            <p:cNvPr id="36885" name="Rectangle 65"/>
            <p:cNvSpPr>
              <a:spLocks noChangeArrowheads="1"/>
            </p:cNvSpPr>
            <p:nvPr/>
          </p:nvSpPr>
          <p:spPr bwMode="auto">
            <a:xfrm rot="16200000">
              <a:off x="888" y="794"/>
              <a:ext cx="1056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53FB25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r">
                <a:lnSpc>
                  <a:spcPct val="90000"/>
                </a:lnSpc>
                <a:spcBef>
                  <a:spcPct val="30000"/>
                </a:spcBef>
                <a:buSzPct val="100000"/>
              </a:pPr>
              <a:r>
                <a:rPr lang="en-US" altLang="en-US" sz="2800" b="0" dirty="0">
                  <a:latin typeface="Gill Sans" charset="0"/>
                  <a:ea typeface="Gill Sans" charset="0"/>
                  <a:cs typeface="Gill Sans" charset="0"/>
                </a:rPr>
                <a:t># of </a:t>
              </a:r>
              <a:r>
                <a:rPr lang="en-US" altLang="en-US" sz="2800" b="0" dirty="0" err="1">
                  <a:latin typeface="Gill Sans" charset="0"/>
                  <a:ea typeface="Gill Sans" charset="0"/>
                  <a:cs typeface="Gill Sans" charset="0"/>
                </a:rPr>
                <a:t>addr</a:t>
              </a:r>
              <a:r>
                <a:rPr lang="en-US" altLang="en-US" sz="2800" b="0" dirty="0">
                  <a:latin typeface="Gill Sans" charset="0"/>
                  <a:ea typeface="Gill Sans" charset="0"/>
                  <a:cs typeface="Gill Sans" charset="0"/>
                </a:rPr>
                <a:t> spaces:</a:t>
              </a:r>
            </a:p>
          </p:txBody>
        </p:sp>
      </p:grpSp>
      <p:grpSp>
        <p:nvGrpSpPr>
          <p:cNvPr id="36874" name="Group 68"/>
          <p:cNvGrpSpPr>
            <a:grpSpLocks/>
          </p:cNvGrpSpPr>
          <p:nvPr/>
        </p:nvGrpSpPr>
        <p:grpSpPr bwMode="auto">
          <a:xfrm>
            <a:off x="381000" y="685800"/>
            <a:ext cx="8382000" cy="3773488"/>
            <a:chOff x="240" y="432"/>
            <a:chExt cx="5280" cy="2473"/>
          </a:xfrm>
        </p:grpSpPr>
        <p:sp>
          <p:nvSpPr>
            <p:cNvPr id="36875" name="Line 15"/>
            <p:cNvSpPr>
              <a:spLocks noChangeShapeType="1"/>
            </p:cNvSpPr>
            <p:nvPr/>
          </p:nvSpPr>
          <p:spPr bwMode="auto">
            <a:xfrm>
              <a:off x="240" y="1528"/>
              <a:ext cx="52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876" name="Line 16"/>
            <p:cNvSpPr>
              <a:spLocks noChangeShapeType="1"/>
            </p:cNvSpPr>
            <p:nvPr/>
          </p:nvSpPr>
          <p:spPr bwMode="auto">
            <a:xfrm>
              <a:off x="240" y="2040"/>
              <a:ext cx="5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877" name="Line 17"/>
            <p:cNvSpPr>
              <a:spLocks noChangeShapeType="1"/>
            </p:cNvSpPr>
            <p:nvPr/>
          </p:nvSpPr>
          <p:spPr bwMode="auto">
            <a:xfrm>
              <a:off x="240" y="2905"/>
              <a:ext cx="528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878" name="Line 18"/>
            <p:cNvSpPr>
              <a:spLocks noChangeShapeType="1"/>
            </p:cNvSpPr>
            <p:nvPr/>
          </p:nvSpPr>
          <p:spPr bwMode="auto">
            <a:xfrm>
              <a:off x="240" y="432"/>
              <a:ext cx="0" cy="247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879" name="Line 19"/>
            <p:cNvSpPr>
              <a:spLocks noChangeShapeType="1"/>
            </p:cNvSpPr>
            <p:nvPr/>
          </p:nvSpPr>
          <p:spPr bwMode="auto">
            <a:xfrm>
              <a:off x="1728" y="432"/>
              <a:ext cx="0" cy="24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880" name="Line 21"/>
            <p:cNvSpPr>
              <a:spLocks noChangeShapeType="1"/>
            </p:cNvSpPr>
            <p:nvPr/>
          </p:nvSpPr>
          <p:spPr bwMode="auto">
            <a:xfrm>
              <a:off x="5520" y="432"/>
              <a:ext cx="0" cy="247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881" name="Line 20"/>
            <p:cNvSpPr>
              <a:spLocks noChangeShapeType="1"/>
            </p:cNvSpPr>
            <p:nvPr/>
          </p:nvSpPr>
          <p:spPr bwMode="auto">
            <a:xfrm>
              <a:off x="3600" y="432"/>
              <a:ext cx="0" cy="24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882" name="Line 14"/>
            <p:cNvSpPr>
              <a:spLocks noChangeShapeType="1"/>
            </p:cNvSpPr>
            <p:nvPr/>
          </p:nvSpPr>
          <p:spPr bwMode="auto">
            <a:xfrm>
              <a:off x="240" y="432"/>
              <a:ext cx="528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53231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3" grpId="0" build="p" bldLvl="2"/>
      <p:bldP spid="327693" grpId="0" animBg="1"/>
      <p:bldP spid="327692" grpId="0" animBg="1"/>
      <p:bldP spid="327690" grpId="0" animBg="1"/>
      <p:bldP spid="32768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Recall: Multithreaded Stack Switching</a:t>
            </a:r>
            <a:endParaRPr lang="en-US" altLang="ko-KR" dirty="0" smtClean="0">
              <a:ea typeface="Gulim" panose="020B0600000101010101" pitchFamily="34" charset="-127"/>
            </a:endParaRP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490" y="723900"/>
            <a:ext cx="4321177" cy="5715000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ea typeface="Gulim" panose="020B0600000101010101" pitchFamily="34" charset="-127"/>
              </a:rPr>
              <a:t>Consider the following code blocks:</a:t>
            </a:r>
          </a:p>
          <a:p>
            <a:pPr>
              <a:buFontTx/>
              <a:buNone/>
            </a:pPr>
            <a:r>
              <a:rPr lang="en-US" altLang="ko-KR" dirty="0" smtClean="0">
                <a:ea typeface="Gulim" panose="020B0600000101010101" pitchFamily="34" charset="-127"/>
              </a:rPr>
              <a:t>	    </a:t>
            </a:r>
            <a:r>
              <a:rPr lang="en-US" altLang="ko-KR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proc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 A() {	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   B();		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}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proc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 B() {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   while(TRUE) {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      yield();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   }</a:t>
            </a:r>
          </a:p>
          <a:p>
            <a:pPr>
              <a:buFontTx/>
              <a:buNone/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}</a:t>
            </a:r>
          </a:p>
          <a:p>
            <a:r>
              <a:rPr lang="en-US" altLang="ko-KR" dirty="0" smtClean="0">
                <a:ea typeface="Gulim" panose="020B0600000101010101" pitchFamily="34" charset="-127"/>
              </a:rPr>
              <a:t>Suppose we have 2 threads running same code: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Threads S and </a:t>
            </a:r>
            <a:r>
              <a:rPr lang="en-US" altLang="ko-KR" dirty="0" smtClean="0">
                <a:ea typeface="Gulim" panose="020B0600000101010101" pitchFamily="34" charset="-127"/>
              </a:rPr>
              <a:t>T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Assume S and T have been running for a while</a:t>
            </a:r>
            <a:endParaRPr lang="en-US" altLang="ko-KR" dirty="0" smtClean="0">
              <a:ea typeface="Gulim" panose="020B0600000101010101" pitchFamily="34" charset="-127"/>
            </a:endParaRPr>
          </a:p>
        </p:txBody>
      </p:sp>
      <p:sp>
        <p:nvSpPr>
          <p:cNvPr id="366606" name="AutoShape 14"/>
          <p:cNvSpPr>
            <a:spLocks noChangeArrowheads="1"/>
          </p:cNvSpPr>
          <p:nvPr/>
        </p:nvSpPr>
        <p:spPr bwMode="auto">
          <a:xfrm>
            <a:off x="5791200" y="4572000"/>
            <a:ext cx="1828800" cy="533400"/>
          </a:xfrm>
          <a:prstGeom prst="curvedUpArrow">
            <a:avLst>
              <a:gd name="adj1" fmla="val 68571"/>
              <a:gd name="adj2" fmla="val 137143"/>
              <a:gd name="adj3" fmla="val 33333"/>
            </a:avLst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endParaRPr lang="en-US" altLang="en-US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366629" name="Group 37"/>
          <p:cNvGrpSpPr>
            <a:grpSpLocks/>
          </p:cNvGrpSpPr>
          <p:nvPr/>
        </p:nvGrpSpPr>
        <p:grpSpPr bwMode="auto">
          <a:xfrm>
            <a:off x="3868738" y="1562100"/>
            <a:ext cx="2532063" cy="3009900"/>
            <a:chOff x="2437" y="984"/>
            <a:chExt cx="1595" cy="1896"/>
          </a:xfrm>
        </p:grpSpPr>
        <p:sp>
          <p:nvSpPr>
            <p:cNvPr id="22541" name="Text Box 21"/>
            <p:cNvSpPr txBox="1">
              <a:spLocks noChangeArrowheads="1"/>
            </p:cNvSpPr>
            <p:nvPr/>
          </p:nvSpPr>
          <p:spPr bwMode="auto">
            <a:xfrm>
              <a:off x="3106" y="984"/>
              <a:ext cx="64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Thread S</a:t>
              </a:r>
            </a:p>
          </p:txBody>
        </p:sp>
        <p:grpSp>
          <p:nvGrpSpPr>
            <p:cNvPr id="22542" name="Group 15"/>
            <p:cNvGrpSpPr>
              <a:grpSpLocks/>
            </p:cNvGrpSpPr>
            <p:nvPr/>
          </p:nvGrpSpPr>
          <p:grpSpPr bwMode="auto">
            <a:xfrm flipH="1">
              <a:off x="2437" y="1344"/>
              <a:ext cx="252" cy="1152"/>
              <a:chOff x="4598" y="816"/>
              <a:chExt cx="252" cy="1152"/>
            </a:xfrm>
          </p:grpSpPr>
          <p:sp>
            <p:nvSpPr>
              <p:cNvPr id="22548" name="Text Box 16"/>
              <p:cNvSpPr txBox="1">
                <a:spLocks noChangeArrowheads="1"/>
              </p:cNvSpPr>
              <p:nvPr/>
            </p:nvSpPr>
            <p:spPr bwMode="auto">
              <a:xfrm rot="5400000">
                <a:off x="4166" y="1262"/>
                <a:ext cx="111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2000" dirty="0">
                    <a:latin typeface="Consolas" charset="0"/>
                    <a:ea typeface="Consolas" charset="0"/>
                    <a:cs typeface="Consolas" charset="0"/>
                  </a:rPr>
                  <a:t>Stack </a:t>
                </a:r>
                <a:r>
                  <a:rPr lang="en-US" altLang="ko-KR" sz="2000" b="0" dirty="0">
                    <a:latin typeface="Gill Sans" charset="0"/>
                    <a:ea typeface="Gill Sans" charset="0"/>
                    <a:cs typeface="Gill Sans" charset="0"/>
                  </a:rPr>
                  <a:t>growth</a:t>
                </a:r>
              </a:p>
            </p:txBody>
          </p:sp>
          <p:sp>
            <p:nvSpPr>
              <p:cNvPr id="22549" name="Line 17"/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</p:grpSp>
        <p:sp>
          <p:nvSpPr>
            <p:cNvPr id="22543" name="Rectangle 4"/>
            <p:cNvSpPr>
              <a:spLocks noChangeArrowheads="1"/>
            </p:cNvSpPr>
            <p:nvPr/>
          </p:nvSpPr>
          <p:spPr bwMode="auto">
            <a:xfrm>
              <a:off x="2784" y="1200"/>
              <a:ext cx="1248" cy="384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A</a:t>
              </a:r>
            </a:p>
          </p:txBody>
        </p:sp>
        <p:sp>
          <p:nvSpPr>
            <p:cNvPr id="22544" name="Rectangle 5"/>
            <p:cNvSpPr>
              <a:spLocks noChangeArrowheads="1"/>
            </p:cNvSpPr>
            <p:nvPr/>
          </p:nvSpPr>
          <p:spPr bwMode="auto">
            <a:xfrm>
              <a:off x="2784" y="1584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B(while)</a:t>
              </a:r>
            </a:p>
          </p:txBody>
        </p:sp>
        <p:sp>
          <p:nvSpPr>
            <p:cNvPr id="22545" name="Rectangle 6"/>
            <p:cNvSpPr>
              <a:spLocks noChangeArrowheads="1"/>
            </p:cNvSpPr>
            <p:nvPr/>
          </p:nvSpPr>
          <p:spPr bwMode="auto">
            <a:xfrm>
              <a:off x="2784" y="1920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yield</a:t>
              </a:r>
            </a:p>
          </p:txBody>
        </p:sp>
        <p:sp>
          <p:nvSpPr>
            <p:cNvPr id="22546" name="Rectangle 7"/>
            <p:cNvSpPr>
              <a:spLocks noChangeArrowheads="1"/>
            </p:cNvSpPr>
            <p:nvPr/>
          </p:nvSpPr>
          <p:spPr bwMode="auto">
            <a:xfrm>
              <a:off x="2784" y="2256"/>
              <a:ext cx="1248" cy="336"/>
            </a:xfrm>
            <a:prstGeom prst="rect">
              <a:avLst/>
            </a:prstGeom>
            <a:solidFill>
              <a:srgbClr val="FFB9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nsolas" charset="0"/>
                  <a:ea typeface="Consolas" charset="0"/>
                  <a:cs typeface="Consolas" charset="0"/>
                </a:rPr>
                <a:t>run_new_thread</a:t>
              </a:r>
              <a:endParaRPr lang="en-US" altLang="ko-KR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2547" name="Rectangle 25"/>
            <p:cNvSpPr>
              <a:spLocks noChangeArrowheads="1"/>
            </p:cNvSpPr>
            <p:nvPr/>
          </p:nvSpPr>
          <p:spPr bwMode="auto">
            <a:xfrm>
              <a:off x="2784" y="2544"/>
              <a:ext cx="1248" cy="336"/>
            </a:xfrm>
            <a:prstGeom prst="rect">
              <a:avLst/>
            </a:prstGeom>
            <a:solidFill>
              <a:srgbClr val="FFB9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switch</a:t>
              </a:r>
            </a:p>
          </p:txBody>
        </p:sp>
      </p:grpSp>
      <p:grpSp>
        <p:nvGrpSpPr>
          <p:cNvPr id="366630" name="Group 38"/>
          <p:cNvGrpSpPr>
            <a:grpSpLocks/>
          </p:cNvGrpSpPr>
          <p:nvPr/>
        </p:nvGrpSpPr>
        <p:grpSpPr bwMode="auto">
          <a:xfrm>
            <a:off x="6781800" y="1549400"/>
            <a:ext cx="1981200" cy="3022600"/>
            <a:chOff x="4272" y="976"/>
            <a:chExt cx="1248" cy="1904"/>
          </a:xfrm>
        </p:grpSpPr>
        <p:sp>
          <p:nvSpPr>
            <p:cNvPr id="22535" name="Text Box 22"/>
            <p:cNvSpPr txBox="1">
              <a:spLocks noChangeArrowheads="1"/>
            </p:cNvSpPr>
            <p:nvPr/>
          </p:nvSpPr>
          <p:spPr bwMode="auto">
            <a:xfrm>
              <a:off x="4567" y="976"/>
              <a:ext cx="64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Thread T</a:t>
              </a:r>
            </a:p>
          </p:txBody>
        </p:sp>
        <p:sp>
          <p:nvSpPr>
            <p:cNvPr id="22536" name="Rectangle 30"/>
            <p:cNvSpPr>
              <a:spLocks noChangeArrowheads="1"/>
            </p:cNvSpPr>
            <p:nvPr/>
          </p:nvSpPr>
          <p:spPr bwMode="auto">
            <a:xfrm>
              <a:off x="4272" y="1200"/>
              <a:ext cx="1248" cy="384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A</a:t>
              </a:r>
            </a:p>
          </p:txBody>
        </p:sp>
        <p:sp>
          <p:nvSpPr>
            <p:cNvPr id="22537" name="Rectangle 31"/>
            <p:cNvSpPr>
              <a:spLocks noChangeArrowheads="1"/>
            </p:cNvSpPr>
            <p:nvPr/>
          </p:nvSpPr>
          <p:spPr bwMode="auto">
            <a:xfrm>
              <a:off x="4272" y="1584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B(while)</a:t>
              </a:r>
            </a:p>
          </p:txBody>
        </p:sp>
        <p:sp>
          <p:nvSpPr>
            <p:cNvPr id="22538" name="Rectangle 32"/>
            <p:cNvSpPr>
              <a:spLocks noChangeArrowheads="1"/>
            </p:cNvSpPr>
            <p:nvPr/>
          </p:nvSpPr>
          <p:spPr bwMode="auto">
            <a:xfrm>
              <a:off x="4272" y="1920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yield</a:t>
              </a:r>
            </a:p>
          </p:txBody>
        </p:sp>
        <p:sp>
          <p:nvSpPr>
            <p:cNvPr id="22539" name="Rectangle 33"/>
            <p:cNvSpPr>
              <a:spLocks noChangeArrowheads="1"/>
            </p:cNvSpPr>
            <p:nvPr/>
          </p:nvSpPr>
          <p:spPr bwMode="auto">
            <a:xfrm>
              <a:off x="4272" y="2256"/>
              <a:ext cx="1248" cy="336"/>
            </a:xfrm>
            <a:prstGeom prst="rect">
              <a:avLst/>
            </a:prstGeom>
            <a:solidFill>
              <a:srgbClr val="FFB9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nsolas" charset="0"/>
                  <a:ea typeface="Consolas" charset="0"/>
                  <a:cs typeface="Consolas" charset="0"/>
                </a:rPr>
                <a:t>run_new_thread</a:t>
              </a:r>
              <a:endParaRPr lang="en-US" altLang="ko-KR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2540" name="Rectangle 34"/>
            <p:cNvSpPr>
              <a:spLocks noChangeArrowheads="1"/>
            </p:cNvSpPr>
            <p:nvPr/>
          </p:nvSpPr>
          <p:spPr bwMode="auto">
            <a:xfrm>
              <a:off x="4272" y="2544"/>
              <a:ext cx="1248" cy="336"/>
            </a:xfrm>
            <a:prstGeom prst="rect">
              <a:avLst/>
            </a:prstGeom>
            <a:solidFill>
              <a:srgbClr val="FFB9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switch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47973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6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6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6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5" grpId="0" build="p"/>
      <p:bldP spid="36660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Multiprocessing vs Multiprogramming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8" y="663575"/>
            <a:ext cx="8710612" cy="3413125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Remember Definitions: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Multiprocessing </a:t>
            </a: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 Multiple CPUs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Multiprogramming  Multiple Jobs or Processes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Multithreading  Multiple threads per Process</a:t>
            </a:r>
          </a:p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What does it mean to run two threads “concurrently”?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Scheduler is free to run threads in any order and interleaving: FIFO, Random, …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Dispatcher can choose to run each thread to completion or time-slice in big chunks or small chunks</a:t>
            </a:r>
          </a:p>
        </p:txBody>
      </p:sp>
      <p:grpSp>
        <p:nvGrpSpPr>
          <p:cNvPr id="400454" name="Group 70"/>
          <p:cNvGrpSpPr>
            <a:grpSpLocks/>
          </p:cNvGrpSpPr>
          <p:nvPr/>
        </p:nvGrpSpPr>
        <p:grpSpPr bwMode="auto">
          <a:xfrm>
            <a:off x="492125" y="5181600"/>
            <a:ext cx="8042275" cy="1295400"/>
            <a:chOff x="310" y="3264"/>
            <a:chExt cx="5066" cy="816"/>
          </a:xfrm>
        </p:grpSpPr>
        <p:grpSp>
          <p:nvGrpSpPr>
            <p:cNvPr id="25615" name="Group 62"/>
            <p:cNvGrpSpPr>
              <a:grpSpLocks/>
            </p:cNvGrpSpPr>
            <p:nvPr/>
          </p:nvGrpSpPr>
          <p:grpSpPr bwMode="auto">
            <a:xfrm>
              <a:off x="2160" y="3264"/>
              <a:ext cx="2640" cy="240"/>
              <a:chOff x="2208" y="3105"/>
              <a:chExt cx="2640" cy="240"/>
            </a:xfrm>
          </p:grpSpPr>
          <p:sp>
            <p:nvSpPr>
              <p:cNvPr id="25641" name="Line 10"/>
              <p:cNvSpPr>
                <a:spLocks noChangeShapeType="1"/>
              </p:cNvSpPr>
              <p:nvPr/>
            </p:nvSpPr>
            <p:spPr bwMode="auto">
              <a:xfrm>
                <a:off x="2208" y="3345"/>
                <a:ext cx="672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42" name="Line 11"/>
              <p:cNvSpPr>
                <a:spLocks noChangeShapeType="1"/>
              </p:cNvSpPr>
              <p:nvPr/>
            </p:nvSpPr>
            <p:spPr bwMode="auto">
              <a:xfrm>
                <a:off x="2880" y="3345"/>
                <a:ext cx="1488" cy="0"/>
              </a:xfrm>
              <a:prstGeom prst="line">
                <a:avLst/>
              </a:prstGeom>
              <a:noFill/>
              <a:ln w="76200">
                <a:solidFill>
                  <a:srgbClr val="FF66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43" name="Line 14"/>
              <p:cNvSpPr>
                <a:spLocks noChangeShapeType="1"/>
              </p:cNvSpPr>
              <p:nvPr/>
            </p:nvSpPr>
            <p:spPr bwMode="auto">
              <a:xfrm>
                <a:off x="4368" y="3345"/>
                <a:ext cx="480" cy="0"/>
              </a:xfrm>
              <a:prstGeom prst="line">
                <a:avLst/>
              </a:prstGeom>
              <a:noFill/>
              <a:ln w="76200">
                <a:solidFill>
                  <a:srgbClr val="2A40E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44" name="Text Box 20"/>
              <p:cNvSpPr txBox="1">
                <a:spLocks noChangeArrowheads="1"/>
              </p:cNvSpPr>
              <p:nvPr/>
            </p:nvSpPr>
            <p:spPr bwMode="auto">
              <a:xfrm>
                <a:off x="2386" y="3105"/>
                <a:ext cx="22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A</a:t>
                </a:r>
              </a:p>
            </p:txBody>
          </p:sp>
          <p:sp>
            <p:nvSpPr>
              <p:cNvPr id="25645" name="Text Box 21"/>
              <p:cNvSpPr txBox="1">
                <a:spLocks noChangeArrowheads="1"/>
              </p:cNvSpPr>
              <p:nvPr/>
            </p:nvSpPr>
            <p:spPr bwMode="auto">
              <a:xfrm>
                <a:off x="3463" y="3105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B</a:t>
                </a:r>
              </a:p>
            </p:txBody>
          </p:sp>
          <p:sp>
            <p:nvSpPr>
              <p:cNvPr id="25646" name="Text Box 22"/>
              <p:cNvSpPr txBox="1">
                <a:spLocks noChangeArrowheads="1"/>
              </p:cNvSpPr>
              <p:nvPr/>
            </p:nvSpPr>
            <p:spPr bwMode="auto">
              <a:xfrm>
                <a:off x="4472" y="3105"/>
                <a:ext cx="20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C</a:t>
                </a:r>
              </a:p>
            </p:txBody>
          </p:sp>
        </p:grpSp>
        <p:grpSp>
          <p:nvGrpSpPr>
            <p:cNvPr id="25616" name="Group 63"/>
            <p:cNvGrpSpPr>
              <a:grpSpLocks/>
            </p:cNvGrpSpPr>
            <p:nvPr/>
          </p:nvGrpSpPr>
          <p:grpSpPr bwMode="auto">
            <a:xfrm>
              <a:off x="2160" y="3600"/>
              <a:ext cx="3216" cy="358"/>
              <a:chOff x="2256" y="3552"/>
              <a:chExt cx="3216" cy="358"/>
            </a:xfrm>
          </p:grpSpPr>
          <p:sp>
            <p:nvSpPr>
              <p:cNvPr id="25619" name="Line 24"/>
              <p:cNvSpPr>
                <a:spLocks noChangeShapeType="1"/>
              </p:cNvSpPr>
              <p:nvPr/>
            </p:nvSpPr>
            <p:spPr bwMode="auto">
              <a:xfrm>
                <a:off x="3792" y="3814"/>
                <a:ext cx="384" cy="0"/>
              </a:xfrm>
              <a:prstGeom prst="line">
                <a:avLst/>
              </a:prstGeom>
              <a:noFill/>
              <a:ln w="76200">
                <a:solidFill>
                  <a:srgbClr val="FF66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20" name="Line 29"/>
              <p:cNvSpPr>
                <a:spLocks noChangeShapeType="1"/>
              </p:cNvSpPr>
              <p:nvPr/>
            </p:nvSpPr>
            <p:spPr bwMode="auto">
              <a:xfrm>
                <a:off x="3792" y="3718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21" name="Text Box 31"/>
              <p:cNvSpPr txBox="1">
                <a:spLocks noChangeArrowheads="1"/>
              </p:cNvSpPr>
              <p:nvPr/>
            </p:nvSpPr>
            <p:spPr bwMode="auto">
              <a:xfrm>
                <a:off x="3880" y="3552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B</a:t>
                </a:r>
              </a:p>
            </p:txBody>
          </p:sp>
          <p:sp>
            <p:nvSpPr>
              <p:cNvPr id="25622" name="Line 35"/>
              <p:cNvSpPr>
                <a:spLocks noChangeShapeType="1"/>
              </p:cNvSpPr>
              <p:nvPr/>
            </p:nvSpPr>
            <p:spPr bwMode="auto">
              <a:xfrm>
                <a:off x="2256" y="3814"/>
                <a:ext cx="384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23" name="Line 36"/>
              <p:cNvSpPr>
                <a:spLocks noChangeShapeType="1"/>
              </p:cNvSpPr>
              <p:nvPr/>
            </p:nvSpPr>
            <p:spPr bwMode="auto">
              <a:xfrm>
                <a:off x="2256" y="3718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24" name="Text Box 37"/>
              <p:cNvSpPr txBox="1">
                <a:spLocks noChangeArrowheads="1"/>
              </p:cNvSpPr>
              <p:nvPr/>
            </p:nvSpPr>
            <p:spPr bwMode="auto">
              <a:xfrm>
                <a:off x="2337" y="3552"/>
                <a:ext cx="22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A</a:t>
                </a:r>
              </a:p>
            </p:txBody>
          </p:sp>
          <p:sp>
            <p:nvSpPr>
              <p:cNvPr id="25625" name="Line 39"/>
              <p:cNvSpPr>
                <a:spLocks noChangeShapeType="1"/>
              </p:cNvSpPr>
              <p:nvPr/>
            </p:nvSpPr>
            <p:spPr bwMode="auto">
              <a:xfrm>
                <a:off x="3408" y="3814"/>
                <a:ext cx="384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26" name="Line 40"/>
              <p:cNvSpPr>
                <a:spLocks noChangeShapeType="1"/>
              </p:cNvSpPr>
              <p:nvPr/>
            </p:nvSpPr>
            <p:spPr bwMode="auto">
              <a:xfrm>
                <a:off x="3408" y="3718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27" name="Text Box 41"/>
              <p:cNvSpPr txBox="1">
                <a:spLocks noChangeArrowheads="1"/>
              </p:cNvSpPr>
              <p:nvPr/>
            </p:nvSpPr>
            <p:spPr bwMode="auto">
              <a:xfrm>
                <a:off x="3489" y="3552"/>
                <a:ext cx="22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A</a:t>
                </a:r>
              </a:p>
            </p:txBody>
          </p:sp>
          <p:sp>
            <p:nvSpPr>
              <p:cNvPr id="25628" name="Line 43"/>
              <p:cNvSpPr>
                <a:spLocks noChangeShapeType="1"/>
              </p:cNvSpPr>
              <p:nvPr/>
            </p:nvSpPr>
            <p:spPr bwMode="auto">
              <a:xfrm>
                <a:off x="3024" y="3814"/>
                <a:ext cx="384" cy="0"/>
              </a:xfrm>
              <a:prstGeom prst="line">
                <a:avLst/>
              </a:prstGeom>
              <a:noFill/>
              <a:ln w="76200">
                <a:solidFill>
                  <a:srgbClr val="2A40E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29" name="Line 44"/>
              <p:cNvSpPr>
                <a:spLocks noChangeShapeType="1"/>
              </p:cNvSpPr>
              <p:nvPr/>
            </p:nvSpPr>
            <p:spPr bwMode="auto">
              <a:xfrm>
                <a:off x="3024" y="3718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30" name="Text Box 45"/>
              <p:cNvSpPr txBox="1">
                <a:spLocks noChangeArrowheads="1"/>
              </p:cNvSpPr>
              <p:nvPr/>
            </p:nvSpPr>
            <p:spPr bwMode="auto">
              <a:xfrm>
                <a:off x="3113" y="3552"/>
                <a:ext cx="20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C</a:t>
                </a:r>
              </a:p>
            </p:txBody>
          </p:sp>
          <p:sp>
            <p:nvSpPr>
              <p:cNvPr id="25631" name="Line 47"/>
              <p:cNvSpPr>
                <a:spLocks noChangeShapeType="1"/>
              </p:cNvSpPr>
              <p:nvPr/>
            </p:nvSpPr>
            <p:spPr bwMode="auto">
              <a:xfrm>
                <a:off x="2640" y="3814"/>
                <a:ext cx="384" cy="0"/>
              </a:xfrm>
              <a:prstGeom prst="line">
                <a:avLst/>
              </a:prstGeom>
              <a:noFill/>
              <a:ln w="76200">
                <a:solidFill>
                  <a:srgbClr val="FF66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32" name="Line 48"/>
              <p:cNvSpPr>
                <a:spLocks noChangeShapeType="1"/>
              </p:cNvSpPr>
              <p:nvPr/>
            </p:nvSpPr>
            <p:spPr bwMode="auto">
              <a:xfrm>
                <a:off x="2640" y="3718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33" name="Text Box 49"/>
              <p:cNvSpPr txBox="1">
                <a:spLocks noChangeArrowheads="1"/>
              </p:cNvSpPr>
              <p:nvPr/>
            </p:nvSpPr>
            <p:spPr bwMode="auto">
              <a:xfrm>
                <a:off x="2728" y="3552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B</a:t>
                </a:r>
              </a:p>
            </p:txBody>
          </p:sp>
          <p:sp>
            <p:nvSpPr>
              <p:cNvPr id="25634" name="Line 51"/>
              <p:cNvSpPr>
                <a:spLocks noChangeShapeType="1"/>
              </p:cNvSpPr>
              <p:nvPr/>
            </p:nvSpPr>
            <p:spPr bwMode="auto">
              <a:xfrm>
                <a:off x="4176" y="3814"/>
                <a:ext cx="384" cy="0"/>
              </a:xfrm>
              <a:prstGeom prst="line">
                <a:avLst/>
              </a:prstGeom>
              <a:noFill/>
              <a:ln w="76200">
                <a:solidFill>
                  <a:srgbClr val="2A40E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35" name="Line 52"/>
              <p:cNvSpPr>
                <a:spLocks noChangeShapeType="1"/>
              </p:cNvSpPr>
              <p:nvPr/>
            </p:nvSpPr>
            <p:spPr bwMode="auto">
              <a:xfrm>
                <a:off x="4176" y="3718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36" name="Text Box 53"/>
              <p:cNvSpPr txBox="1">
                <a:spLocks noChangeArrowheads="1"/>
              </p:cNvSpPr>
              <p:nvPr/>
            </p:nvSpPr>
            <p:spPr bwMode="auto">
              <a:xfrm>
                <a:off x="4265" y="3552"/>
                <a:ext cx="20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C</a:t>
                </a:r>
              </a:p>
            </p:txBody>
          </p:sp>
          <p:sp>
            <p:nvSpPr>
              <p:cNvPr id="25637" name="Line 55"/>
              <p:cNvSpPr>
                <a:spLocks noChangeShapeType="1"/>
              </p:cNvSpPr>
              <p:nvPr/>
            </p:nvSpPr>
            <p:spPr bwMode="auto">
              <a:xfrm>
                <a:off x="4560" y="3814"/>
                <a:ext cx="912" cy="0"/>
              </a:xfrm>
              <a:prstGeom prst="line">
                <a:avLst/>
              </a:prstGeom>
              <a:noFill/>
              <a:ln w="76200">
                <a:solidFill>
                  <a:srgbClr val="FF66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38" name="Line 56"/>
              <p:cNvSpPr>
                <a:spLocks noChangeShapeType="1"/>
              </p:cNvSpPr>
              <p:nvPr/>
            </p:nvSpPr>
            <p:spPr bwMode="auto">
              <a:xfrm>
                <a:off x="4560" y="3718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39" name="Text Box 57"/>
              <p:cNvSpPr txBox="1">
                <a:spLocks noChangeArrowheads="1"/>
              </p:cNvSpPr>
              <p:nvPr/>
            </p:nvSpPr>
            <p:spPr bwMode="auto">
              <a:xfrm>
                <a:off x="4944" y="3552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B</a:t>
                </a:r>
              </a:p>
            </p:txBody>
          </p:sp>
          <p:sp>
            <p:nvSpPr>
              <p:cNvPr id="25640" name="Line 58"/>
              <p:cNvSpPr>
                <a:spLocks noChangeShapeType="1"/>
              </p:cNvSpPr>
              <p:nvPr/>
            </p:nvSpPr>
            <p:spPr bwMode="auto">
              <a:xfrm>
                <a:off x="5464" y="3713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25617" name="AutoShape 65"/>
            <p:cNvSpPr>
              <a:spLocks/>
            </p:cNvSpPr>
            <p:nvPr/>
          </p:nvSpPr>
          <p:spPr bwMode="auto">
            <a:xfrm>
              <a:off x="1654" y="3360"/>
              <a:ext cx="384" cy="720"/>
            </a:xfrm>
            <a:prstGeom prst="leftBrace">
              <a:avLst>
                <a:gd name="adj1" fmla="val 15625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18" name="Text Box 66"/>
            <p:cNvSpPr txBox="1">
              <a:spLocks noChangeArrowheads="1"/>
            </p:cNvSpPr>
            <p:nvPr/>
          </p:nvSpPr>
          <p:spPr bwMode="auto">
            <a:xfrm>
              <a:off x="310" y="3604"/>
              <a:ext cx="13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ea typeface="Gulim" panose="020B0600000101010101" pitchFamily="34" charset="-127"/>
                </a:rPr>
                <a:t>Multiprogramming</a:t>
              </a:r>
            </a:p>
          </p:txBody>
        </p:sp>
      </p:grpSp>
      <p:grpSp>
        <p:nvGrpSpPr>
          <p:cNvPr id="400453" name="Group 69"/>
          <p:cNvGrpSpPr>
            <a:grpSpLocks/>
          </p:cNvGrpSpPr>
          <p:nvPr/>
        </p:nvGrpSpPr>
        <p:grpSpPr bwMode="auto">
          <a:xfrm>
            <a:off x="762000" y="3962400"/>
            <a:ext cx="5280025" cy="1143000"/>
            <a:chOff x="480" y="2496"/>
            <a:chExt cx="3326" cy="720"/>
          </a:xfrm>
        </p:grpSpPr>
        <p:grpSp>
          <p:nvGrpSpPr>
            <p:cNvPr id="25606" name="Group 61"/>
            <p:cNvGrpSpPr>
              <a:grpSpLocks/>
            </p:cNvGrpSpPr>
            <p:nvPr/>
          </p:nvGrpSpPr>
          <p:grpSpPr bwMode="auto">
            <a:xfrm>
              <a:off x="2112" y="2496"/>
              <a:ext cx="1694" cy="615"/>
              <a:chOff x="2208" y="2448"/>
              <a:chExt cx="1694" cy="615"/>
            </a:xfrm>
          </p:grpSpPr>
          <p:sp>
            <p:nvSpPr>
              <p:cNvPr id="25609" name="Text Box 4"/>
              <p:cNvSpPr txBox="1">
                <a:spLocks noChangeArrowheads="1"/>
              </p:cNvSpPr>
              <p:nvPr/>
            </p:nvSpPr>
            <p:spPr bwMode="auto">
              <a:xfrm>
                <a:off x="2208" y="2448"/>
                <a:ext cx="22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A</a:t>
                </a:r>
              </a:p>
            </p:txBody>
          </p:sp>
          <p:sp>
            <p:nvSpPr>
              <p:cNvPr id="25610" name="Line 7"/>
              <p:cNvSpPr>
                <a:spLocks noChangeShapeType="1"/>
              </p:cNvSpPr>
              <p:nvPr/>
            </p:nvSpPr>
            <p:spPr bwMode="auto">
              <a:xfrm>
                <a:off x="2414" y="2566"/>
                <a:ext cx="672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11" name="Text Box 5"/>
              <p:cNvSpPr txBox="1">
                <a:spLocks noChangeArrowheads="1"/>
              </p:cNvSpPr>
              <p:nvPr/>
            </p:nvSpPr>
            <p:spPr bwMode="auto">
              <a:xfrm>
                <a:off x="2208" y="2640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B</a:t>
                </a:r>
              </a:p>
            </p:txBody>
          </p:sp>
          <p:sp>
            <p:nvSpPr>
              <p:cNvPr id="25612" name="Line 8"/>
              <p:cNvSpPr>
                <a:spLocks noChangeShapeType="1"/>
              </p:cNvSpPr>
              <p:nvPr/>
            </p:nvSpPr>
            <p:spPr bwMode="auto">
              <a:xfrm>
                <a:off x="2414" y="2736"/>
                <a:ext cx="1488" cy="0"/>
              </a:xfrm>
              <a:prstGeom prst="line">
                <a:avLst/>
              </a:prstGeom>
              <a:noFill/>
              <a:ln w="76200">
                <a:solidFill>
                  <a:srgbClr val="FF66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613" name="Text Box 6"/>
              <p:cNvSpPr txBox="1">
                <a:spLocks noChangeArrowheads="1"/>
              </p:cNvSpPr>
              <p:nvPr/>
            </p:nvSpPr>
            <p:spPr bwMode="auto">
              <a:xfrm>
                <a:off x="2208" y="2832"/>
                <a:ext cx="20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>
                    <a:ea typeface="Gulim" panose="020B0600000101010101" pitchFamily="34" charset="-127"/>
                  </a:rPr>
                  <a:t>C</a:t>
                </a:r>
              </a:p>
            </p:txBody>
          </p:sp>
          <p:sp>
            <p:nvSpPr>
              <p:cNvPr id="25614" name="Line 9"/>
              <p:cNvSpPr>
                <a:spLocks noChangeShapeType="1"/>
              </p:cNvSpPr>
              <p:nvPr/>
            </p:nvSpPr>
            <p:spPr bwMode="auto">
              <a:xfrm>
                <a:off x="2414" y="2928"/>
                <a:ext cx="480" cy="0"/>
              </a:xfrm>
              <a:prstGeom prst="line">
                <a:avLst/>
              </a:prstGeom>
              <a:noFill/>
              <a:ln w="76200">
                <a:solidFill>
                  <a:srgbClr val="2A40E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25607" name="Text Box 64"/>
            <p:cNvSpPr txBox="1">
              <a:spLocks noChangeArrowheads="1"/>
            </p:cNvSpPr>
            <p:nvPr/>
          </p:nvSpPr>
          <p:spPr bwMode="auto">
            <a:xfrm>
              <a:off x="480" y="2736"/>
              <a:ext cx="11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ea typeface="Gulim" panose="020B0600000101010101" pitchFamily="34" charset="-127"/>
                </a:rPr>
                <a:t>Multiprocessing</a:t>
              </a:r>
            </a:p>
          </p:txBody>
        </p:sp>
        <p:sp>
          <p:nvSpPr>
            <p:cNvPr id="25608" name="AutoShape 68"/>
            <p:cNvSpPr>
              <a:spLocks/>
            </p:cNvSpPr>
            <p:nvPr/>
          </p:nvSpPr>
          <p:spPr bwMode="auto">
            <a:xfrm>
              <a:off x="1654" y="2496"/>
              <a:ext cx="384" cy="720"/>
            </a:xfrm>
            <a:prstGeom prst="leftBrace">
              <a:avLst>
                <a:gd name="adj1" fmla="val 15625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17398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-120650" y="141288"/>
            <a:ext cx="9264650" cy="533400"/>
          </a:xfrm>
        </p:spPr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Correctness for systems with concurrent threads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867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If dispatcher can schedule threads in any way, programs must work under all circumstances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Can you test for this?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How can you know if your program works?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solidFill>
                  <a:srgbClr val="FF0000"/>
                </a:solidFill>
                <a:ea typeface="Gulim" panose="020B0600000101010101" pitchFamily="34" charset="-127"/>
              </a:rPr>
              <a:t>Independent Threads: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No state shared with other threads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Deterministic </a:t>
            </a: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 Input state determines results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Reproducible  Can recreate Starting Conditions, I/O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Scheduling order doesn’t matter (if </a:t>
            </a:r>
            <a:r>
              <a:rPr lang="en-US" altLang="ko-KR" smtClean="0">
                <a:latin typeface="Courier New" panose="02070309020205020404" pitchFamily="49" charset="0"/>
                <a:ea typeface="Gulim" panose="020B0600000101010101" pitchFamily="34" charset="-127"/>
                <a:sym typeface="Symbol" panose="05050102010706020507" pitchFamily="18" charset="2"/>
              </a:rPr>
              <a:t>switch()</a:t>
            </a: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 works!!!)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solidFill>
                  <a:srgbClr val="FF0000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Cooperating Threads: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Shared State between multiple threads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Non-deterministic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Non-reproducible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Non-deterministic and Non-reproducible means that bugs can be intermittent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  <a:sym typeface="Symbol" panose="05050102010706020507" pitchFamily="18" charset="2"/>
              </a:rPr>
              <a:t>Sometimes called “Heisenbugs”</a:t>
            </a:r>
          </a:p>
        </p:txBody>
      </p:sp>
    </p:spTree>
    <p:extLst>
      <p:ext uri="{BB962C8B-B14F-4D97-AF65-F5344CB8AC3E}">
        <p14:creationId xmlns:p14="http://schemas.microsoft.com/office/powerpoint/2010/main" val="3304255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2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2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2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2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2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2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2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2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2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2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2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2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2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2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2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2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2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2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2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2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2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02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02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5" grpId="0" build="p" bldLvl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Interactions Complicate Debugging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915400" cy="6172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Is any program truly independent?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Every process shares the file system, OS resources, network, etc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Extreme example: buggy device driver causes thread A to crash “independent thread” B</a:t>
            </a:r>
          </a:p>
          <a:p>
            <a:pPr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You probably don’t realize how much you depend on reproducibility: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Example: Evil C compiler</a:t>
            </a:r>
          </a:p>
          <a:p>
            <a:pPr lvl="2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Modifies files behind your back by inserting errors into C program unless you insert debugging code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Example: Debugging statements can overrun stack</a:t>
            </a:r>
          </a:p>
          <a:p>
            <a:pPr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Non-deterministic errors are really difficult to find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Example: Memory layout of kernel+user programs</a:t>
            </a:r>
          </a:p>
          <a:p>
            <a:pPr lvl="2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depends on scheduling, which depends on timer/other things</a:t>
            </a:r>
          </a:p>
          <a:p>
            <a:pPr lvl="2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Original UNIX had a bunch of non-deterministic errors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Example: Something which does interesting I/O</a:t>
            </a:r>
          </a:p>
          <a:p>
            <a:pPr lvl="2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User typing of letters used to help generate secure keys</a:t>
            </a:r>
          </a:p>
          <a:p>
            <a:pPr>
              <a:lnSpc>
                <a:spcPct val="80000"/>
              </a:lnSpc>
            </a:pPr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77874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Why allow cooperating threads?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00100"/>
            <a:ext cx="8928100" cy="5829300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People cooperate; computers help/enhance people’s lives, so computers must cooperate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By analogy, the non-reproducibility/non-determinism of people is a notable problem for “carefully laid plans”</a:t>
            </a: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Advantage 1: Share resources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One computer, many users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One bank balance, many ATMs</a:t>
            </a:r>
          </a:p>
          <a:p>
            <a:pPr lvl="2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What if ATMs were only updated at night?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Embedded systems (robot control: coordinate arm &amp; hand)</a:t>
            </a: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Advantage 2: Speedup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Overlap I/O and computation</a:t>
            </a:r>
          </a:p>
          <a:p>
            <a:pPr lvl="2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Many different file systems do read-ahead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Multiprocessors – chop up program into parallel pieces</a:t>
            </a: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Advantage 3: Modularity 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More important than you might think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Chop large problem up into simpler pieces</a:t>
            </a:r>
          </a:p>
          <a:p>
            <a:pPr lvl="2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To compile, for instance, gcc calls cpp | cc1 | cc2 | as | ld</a:t>
            </a:r>
          </a:p>
          <a:p>
            <a:pPr lvl="2">
              <a:lnSpc>
                <a:spcPct val="75000"/>
              </a:lnSpc>
              <a:spcBef>
                <a:spcPct val="20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Makes system easier to extend</a:t>
            </a:r>
          </a:p>
        </p:txBody>
      </p:sp>
    </p:spTree>
    <p:extLst>
      <p:ext uri="{BB962C8B-B14F-4D97-AF65-F5344CB8AC3E}">
        <p14:creationId xmlns:p14="http://schemas.microsoft.com/office/powerpoint/2010/main" val="1997182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High-level Example: Web Server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0"/>
            <a:ext cx="7924800" cy="2819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Server must handle many requests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Non-cooperating version: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dirty="0" smtClean="0">
                <a:ea typeface="Gulim" panose="020B0600000101010101" pitchFamily="34" charset="-127"/>
              </a:rPr>
              <a:t>	</a:t>
            </a:r>
            <a:r>
              <a:rPr lang="en-US" altLang="ko-KR" sz="2000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serverLoop</a:t>
            </a: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() {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	  con = </a:t>
            </a:r>
            <a:r>
              <a:rPr lang="en-US" altLang="ko-KR" sz="2000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AcceptCon</a:t>
            </a: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();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	  </a:t>
            </a:r>
            <a:r>
              <a:rPr lang="en-US" altLang="ko-KR" sz="2000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ProcessFork</a:t>
            </a: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(</a:t>
            </a:r>
            <a:r>
              <a:rPr lang="en-US" altLang="ko-KR" sz="2000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ServiceWebPage</a:t>
            </a: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(),con);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}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What are some disadvantages of this technique?</a:t>
            </a:r>
          </a:p>
        </p:txBody>
      </p:sp>
      <p:sp>
        <p:nvSpPr>
          <p:cNvPr id="29700" name="tower"/>
          <p:cNvSpPr>
            <a:spLocks noEditPoints="1" noChangeArrowheads="1"/>
          </p:cNvSpPr>
          <p:nvPr/>
        </p:nvSpPr>
        <p:spPr bwMode="auto">
          <a:xfrm>
            <a:off x="6629400" y="762000"/>
            <a:ext cx="904875" cy="1809750"/>
          </a:xfrm>
          <a:custGeom>
            <a:avLst/>
            <a:gdLst>
              <a:gd name="T0" fmla="*/ 0 w 21600"/>
              <a:gd name="T1" fmla="*/ 182986 h 21600"/>
              <a:gd name="T2" fmla="*/ 279171 w 21600"/>
              <a:gd name="T3" fmla="*/ 0 h 21600"/>
              <a:gd name="T4" fmla="*/ 452438 w 21600"/>
              <a:gd name="T5" fmla="*/ 0 h 21600"/>
              <a:gd name="T6" fmla="*/ 904875 w 21600"/>
              <a:gd name="T7" fmla="*/ 0 h 21600"/>
              <a:gd name="T8" fmla="*/ 904875 w 21600"/>
              <a:gd name="T9" fmla="*/ 976008 h 21600"/>
              <a:gd name="T10" fmla="*/ 904875 w 21600"/>
              <a:gd name="T11" fmla="*/ 1626764 h 21600"/>
              <a:gd name="T12" fmla="*/ 635340 w 21600"/>
              <a:gd name="T13" fmla="*/ 1809750 h 21600"/>
              <a:gd name="T14" fmla="*/ 442802 w 21600"/>
              <a:gd name="T15" fmla="*/ 1809750 h 21600"/>
              <a:gd name="T16" fmla="*/ 0 w 21600"/>
              <a:gd name="T17" fmla="*/ 1809750 h 21600"/>
              <a:gd name="T18" fmla="*/ 0 w 21600"/>
              <a:gd name="T19" fmla="*/ 965870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59 w 21600"/>
              <a:gd name="T31" fmla="*/ 22540 h 21600"/>
              <a:gd name="T32" fmla="*/ 21485 w 21600"/>
              <a:gd name="T33" fmla="*/ 27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1" name="laptop"/>
          <p:cNvSpPr>
            <a:spLocks noEditPoints="1" noChangeArrowheads="1"/>
          </p:cNvSpPr>
          <p:nvPr/>
        </p:nvSpPr>
        <p:spPr bwMode="auto">
          <a:xfrm>
            <a:off x="1676400" y="1066800"/>
            <a:ext cx="1447800" cy="1066800"/>
          </a:xfrm>
          <a:custGeom>
            <a:avLst/>
            <a:gdLst>
              <a:gd name="T0" fmla="*/ 225347 w 21600"/>
              <a:gd name="T1" fmla="*/ 0 h 21600"/>
              <a:gd name="T2" fmla="*/ 225347 w 21600"/>
              <a:gd name="T3" fmla="*/ 354267 h 21600"/>
              <a:gd name="T4" fmla="*/ 1228418 w 21600"/>
              <a:gd name="T5" fmla="*/ 0 h 21600"/>
              <a:gd name="T6" fmla="*/ 1228418 w 21600"/>
              <a:gd name="T7" fmla="*/ 354267 h 21600"/>
              <a:gd name="T8" fmla="*/ 723900 w 21600"/>
              <a:gd name="T9" fmla="*/ 0 h 21600"/>
              <a:gd name="T10" fmla="*/ 723900 w 21600"/>
              <a:gd name="T11" fmla="*/ 1066800 h 21600"/>
              <a:gd name="T12" fmla="*/ 0 w 21600"/>
              <a:gd name="T13" fmla="*/ 1066800 h 21600"/>
              <a:gd name="T14" fmla="*/ 1447800 w 21600"/>
              <a:gd name="T15" fmla="*/ 10668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2" name="Freeform 9"/>
          <p:cNvSpPr>
            <a:spLocks/>
          </p:cNvSpPr>
          <p:nvPr/>
        </p:nvSpPr>
        <p:spPr bwMode="auto">
          <a:xfrm>
            <a:off x="3276600" y="1219200"/>
            <a:ext cx="3352800" cy="241300"/>
          </a:xfrm>
          <a:custGeom>
            <a:avLst/>
            <a:gdLst>
              <a:gd name="T0" fmla="*/ 0 w 1824"/>
              <a:gd name="T1" fmla="*/ 202170 h 296"/>
              <a:gd name="T2" fmla="*/ 1323474 w 1824"/>
              <a:gd name="T3" fmla="*/ 6522 h 296"/>
              <a:gd name="T4" fmla="*/ 3352800 w 1824"/>
              <a:gd name="T5" fmla="*/ 241300 h 2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24" h="296">
                <a:moveTo>
                  <a:pt x="0" y="248"/>
                </a:moveTo>
                <a:cubicBezTo>
                  <a:pt x="208" y="124"/>
                  <a:pt x="416" y="0"/>
                  <a:pt x="720" y="8"/>
                </a:cubicBezTo>
                <a:cubicBezTo>
                  <a:pt x="1024" y="16"/>
                  <a:pt x="1424" y="156"/>
                  <a:pt x="1824" y="296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9703" name="Document"/>
          <p:cNvSpPr>
            <a:spLocks noEditPoints="1" noChangeArrowheads="1"/>
          </p:cNvSpPr>
          <p:nvPr/>
        </p:nvSpPr>
        <p:spPr bwMode="auto">
          <a:xfrm>
            <a:off x="3352800" y="1447800"/>
            <a:ext cx="676275" cy="1057275"/>
          </a:xfrm>
          <a:custGeom>
            <a:avLst/>
            <a:gdLst>
              <a:gd name="T0" fmla="*/ 336791 w 21600"/>
              <a:gd name="T1" fmla="*/ 1058841 h 21600"/>
              <a:gd name="T2" fmla="*/ 2661 w 21600"/>
              <a:gd name="T3" fmla="*/ 531036 h 21600"/>
              <a:gd name="T4" fmla="*/ 336791 w 21600"/>
              <a:gd name="T5" fmla="*/ 3965 h 21600"/>
              <a:gd name="T6" fmla="*/ 679594 w 21600"/>
              <a:gd name="T7" fmla="*/ 521393 h 21600"/>
              <a:gd name="T8" fmla="*/ 336791 w 21600"/>
              <a:gd name="T9" fmla="*/ 1058841 h 21600"/>
              <a:gd name="T10" fmla="*/ 0 w 21600"/>
              <a:gd name="T11" fmla="*/ 0 h 21600"/>
              <a:gd name="T12" fmla="*/ 676275 w 21600"/>
              <a:gd name="T13" fmla="*/ 0 h 21600"/>
              <a:gd name="T14" fmla="*/ 676275 w 21600"/>
              <a:gd name="T15" fmla="*/ 105727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9704" name="laptop"/>
          <p:cNvSpPr>
            <a:spLocks noEditPoints="1" noChangeArrowheads="1"/>
          </p:cNvSpPr>
          <p:nvPr/>
        </p:nvSpPr>
        <p:spPr bwMode="auto">
          <a:xfrm>
            <a:off x="4724400" y="2590800"/>
            <a:ext cx="1447800" cy="1066800"/>
          </a:xfrm>
          <a:custGeom>
            <a:avLst/>
            <a:gdLst>
              <a:gd name="T0" fmla="*/ 225347 w 21600"/>
              <a:gd name="T1" fmla="*/ 0 h 21600"/>
              <a:gd name="T2" fmla="*/ 225347 w 21600"/>
              <a:gd name="T3" fmla="*/ 354267 h 21600"/>
              <a:gd name="T4" fmla="*/ 1228418 w 21600"/>
              <a:gd name="T5" fmla="*/ 0 h 21600"/>
              <a:gd name="T6" fmla="*/ 1228418 w 21600"/>
              <a:gd name="T7" fmla="*/ 354267 h 21600"/>
              <a:gd name="T8" fmla="*/ 723900 w 21600"/>
              <a:gd name="T9" fmla="*/ 0 h 21600"/>
              <a:gd name="T10" fmla="*/ 723900 w 21600"/>
              <a:gd name="T11" fmla="*/ 1066800 h 21600"/>
              <a:gd name="T12" fmla="*/ 0 w 21600"/>
              <a:gd name="T13" fmla="*/ 1066800 h 21600"/>
              <a:gd name="T14" fmla="*/ 1447800 w 21600"/>
              <a:gd name="T15" fmla="*/ 10668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Freeform 13"/>
          <p:cNvSpPr>
            <a:spLocks/>
          </p:cNvSpPr>
          <p:nvPr/>
        </p:nvSpPr>
        <p:spPr bwMode="auto">
          <a:xfrm>
            <a:off x="5943600" y="2057400"/>
            <a:ext cx="685800" cy="609600"/>
          </a:xfrm>
          <a:custGeom>
            <a:avLst/>
            <a:gdLst>
              <a:gd name="T0" fmla="*/ 0 w 432"/>
              <a:gd name="T1" fmla="*/ 609600 h 384"/>
              <a:gd name="T2" fmla="*/ 228600 w 432"/>
              <a:gd name="T3" fmla="*/ 152400 h 384"/>
              <a:gd name="T4" fmla="*/ 685800 w 432"/>
              <a:gd name="T5" fmla="*/ 0 h 3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" h="384">
                <a:moveTo>
                  <a:pt x="0" y="384"/>
                </a:moveTo>
                <a:cubicBezTo>
                  <a:pt x="36" y="272"/>
                  <a:pt x="72" y="160"/>
                  <a:pt x="144" y="96"/>
                </a:cubicBezTo>
                <a:cubicBezTo>
                  <a:pt x="216" y="32"/>
                  <a:pt x="324" y="16"/>
                  <a:pt x="432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9706" name="Document"/>
          <p:cNvSpPr>
            <a:spLocks noEditPoints="1" noChangeArrowheads="1"/>
          </p:cNvSpPr>
          <p:nvPr/>
        </p:nvSpPr>
        <p:spPr bwMode="auto">
          <a:xfrm>
            <a:off x="6096000" y="2667000"/>
            <a:ext cx="676275" cy="1057275"/>
          </a:xfrm>
          <a:custGeom>
            <a:avLst/>
            <a:gdLst>
              <a:gd name="T0" fmla="*/ 336791 w 21600"/>
              <a:gd name="T1" fmla="*/ 1058841 h 21600"/>
              <a:gd name="T2" fmla="*/ 2661 w 21600"/>
              <a:gd name="T3" fmla="*/ 531036 h 21600"/>
              <a:gd name="T4" fmla="*/ 336791 w 21600"/>
              <a:gd name="T5" fmla="*/ 3965 h 21600"/>
              <a:gd name="T6" fmla="*/ 679594 w 21600"/>
              <a:gd name="T7" fmla="*/ 521393 h 21600"/>
              <a:gd name="T8" fmla="*/ 336791 w 21600"/>
              <a:gd name="T9" fmla="*/ 1058841 h 21600"/>
              <a:gd name="T10" fmla="*/ 0 w 21600"/>
              <a:gd name="T11" fmla="*/ 0 h 21600"/>
              <a:gd name="T12" fmla="*/ 676275 w 21600"/>
              <a:gd name="T13" fmla="*/ 0 h 21600"/>
              <a:gd name="T14" fmla="*/ 676275 w 21600"/>
              <a:gd name="T15" fmla="*/ 105727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9707" name="Freeform 14"/>
          <p:cNvSpPr>
            <a:spLocks/>
          </p:cNvSpPr>
          <p:nvPr/>
        </p:nvSpPr>
        <p:spPr bwMode="auto">
          <a:xfrm rot="10800000">
            <a:off x="5943600" y="2209800"/>
            <a:ext cx="685800" cy="609600"/>
          </a:xfrm>
          <a:custGeom>
            <a:avLst/>
            <a:gdLst>
              <a:gd name="T0" fmla="*/ 0 w 432"/>
              <a:gd name="T1" fmla="*/ 609600 h 384"/>
              <a:gd name="T2" fmla="*/ 228600 w 432"/>
              <a:gd name="T3" fmla="*/ 152400 h 384"/>
              <a:gd name="T4" fmla="*/ 685800 w 432"/>
              <a:gd name="T5" fmla="*/ 0 h 3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" h="384">
                <a:moveTo>
                  <a:pt x="0" y="384"/>
                </a:moveTo>
                <a:cubicBezTo>
                  <a:pt x="36" y="272"/>
                  <a:pt x="72" y="160"/>
                  <a:pt x="144" y="96"/>
                </a:cubicBezTo>
                <a:cubicBezTo>
                  <a:pt x="216" y="32"/>
                  <a:pt x="324" y="16"/>
                  <a:pt x="432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9708" name="Freeform 10"/>
          <p:cNvSpPr>
            <a:spLocks/>
          </p:cNvSpPr>
          <p:nvPr/>
        </p:nvSpPr>
        <p:spPr bwMode="auto">
          <a:xfrm rot="10800000">
            <a:off x="3200400" y="1600200"/>
            <a:ext cx="3352800" cy="228600"/>
          </a:xfrm>
          <a:custGeom>
            <a:avLst/>
            <a:gdLst>
              <a:gd name="T0" fmla="*/ 0 w 1824"/>
              <a:gd name="T1" fmla="*/ 191530 h 296"/>
              <a:gd name="T2" fmla="*/ 1323474 w 1824"/>
              <a:gd name="T3" fmla="*/ 6178 h 296"/>
              <a:gd name="T4" fmla="*/ 3352800 w 1824"/>
              <a:gd name="T5" fmla="*/ 228600 h 2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24" h="296">
                <a:moveTo>
                  <a:pt x="0" y="248"/>
                </a:moveTo>
                <a:cubicBezTo>
                  <a:pt x="208" y="124"/>
                  <a:pt x="416" y="0"/>
                  <a:pt x="720" y="8"/>
                </a:cubicBezTo>
                <a:cubicBezTo>
                  <a:pt x="1024" y="16"/>
                  <a:pt x="1424" y="156"/>
                  <a:pt x="1824" y="296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27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Threaded Web Server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607425" cy="5181600"/>
          </a:xfrm>
        </p:spPr>
        <p:txBody>
          <a:bodyPr>
            <a:normAutofit lnSpcReduction="10000"/>
          </a:bodyPr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Now, use a single process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Multithreaded (cooperating) version: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FontTx/>
              <a:buNone/>
            </a:pPr>
            <a:r>
              <a:rPr lang="en-US" altLang="ko-KR" sz="2000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serverLoop</a:t>
            </a: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() {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	  connection = </a:t>
            </a:r>
            <a:r>
              <a:rPr lang="en-US" altLang="ko-KR" sz="2000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AcceptCon</a:t>
            </a: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();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	  </a:t>
            </a:r>
            <a:r>
              <a:rPr lang="en-US" altLang="ko-KR" sz="2000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ThreadFork</a:t>
            </a: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(</a:t>
            </a:r>
            <a:r>
              <a:rPr lang="en-US" altLang="ko-KR" sz="2000" dirty="0" err="1" smtClean="0">
                <a:latin typeface="Courier New" panose="02070309020205020404" pitchFamily="49" charset="0"/>
                <a:ea typeface="Gulim" panose="020B0600000101010101" pitchFamily="34" charset="-127"/>
              </a:rPr>
              <a:t>ServiceWebPage</a:t>
            </a: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(),connection);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}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Looks almost the same, but has many advantages: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Can share file caches kept in memory, results of CGI scripts, other things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Threads are </a:t>
            </a:r>
            <a:r>
              <a:rPr lang="en-US" altLang="ko-KR" i="1" dirty="0" smtClean="0">
                <a:ea typeface="Gulim" panose="020B0600000101010101" pitchFamily="34" charset="-127"/>
              </a:rPr>
              <a:t>much</a:t>
            </a:r>
            <a:r>
              <a:rPr lang="en-US" altLang="ko-KR" dirty="0" smtClean="0">
                <a:ea typeface="Gulim" panose="020B0600000101010101" pitchFamily="34" charset="-127"/>
              </a:rPr>
              <a:t> cheaper to create than processes, so this has a lower per-request overhead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Question: would a user-level (say one-to-many) thread package make sense here?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When one request blocks on disk, all block…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What about Denial of Service attacks or </a:t>
            </a:r>
            <a:r>
              <a:rPr lang="en-US" altLang="ko-KR" dirty="0" err="1" smtClean="0">
                <a:ea typeface="Gulim" panose="020B0600000101010101" pitchFamily="34" charset="-127"/>
              </a:rPr>
              <a:t>digg</a:t>
            </a:r>
            <a:r>
              <a:rPr lang="en-US" altLang="ko-KR" dirty="0" smtClean="0">
                <a:ea typeface="Gulim" panose="020B0600000101010101" pitchFamily="34" charset="-127"/>
              </a:rPr>
              <a:t> / Slash-dot effects?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endParaRPr lang="ko-KR" altLang="en-US" dirty="0" smtClean="0">
              <a:ea typeface="Gulim" panose="020B0600000101010101" pitchFamily="34" charset="-127"/>
            </a:endParaRPr>
          </a:p>
        </p:txBody>
      </p:sp>
      <p:pic>
        <p:nvPicPr>
          <p:cNvPr id="406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19800"/>
            <a:ext cx="26193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6533" name="Picture 5" descr="digg-logo-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" b="24324"/>
          <a:stretch>
            <a:fillRect/>
          </a:stretch>
        </p:blipFill>
        <p:spPr bwMode="auto">
          <a:xfrm>
            <a:off x="4924425" y="6019800"/>
            <a:ext cx="132397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831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6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6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6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6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6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6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6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6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6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6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6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6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6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6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6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6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6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6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6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6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6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6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6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6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1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Thread Pools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3625" cy="28956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Problem with previous version: Unbounded Threads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When web-site becomes too popular – throughput sinks</a:t>
            </a:r>
          </a:p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altLang="ko-KR" smtClean="0">
                <a:ea typeface="Gulim" panose="020B0600000101010101" pitchFamily="34" charset="-127"/>
              </a:rPr>
              <a:t>Instead, allocate a bounded “pool” of worker threads, representing the maximum level of multiprogramming</a:t>
            </a:r>
          </a:p>
          <a:p>
            <a:pPr>
              <a:lnSpc>
                <a:spcPct val="85000"/>
              </a:lnSpc>
              <a:spcBef>
                <a:spcPct val="25000"/>
              </a:spcBef>
              <a:buFontTx/>
              <a:buNone/>
            </a:pPr>
            <a:r>
              <a:rPr lang="en-US" altLang="ko-KR" sz="2000" smtClean="0">
                <a:latin typeface="Courier New" panose="02070309020205020404" pitchFamily="49" charset="0"/>
                <a:ea typeface="Gulim" panose="020B0600000101010101" pitchFamily="34" charset="-127"/>
              </a:rPr>
              <a:t>		</a:t>
            </a:r>
          </a:p>
        </p:txBody>
      </p:sp>
      <p:sp>
        <p:nvSpPr>
          <p:cNvPr id="31748" name="Text Box 23"/>
          <p:cNvSpPr txBox="1">
            <a:spLocks noChangeArrowheads="1"/>
          </p:cNvSpPr>
          <p:nvPr/>
        </p:nvSpPr>
        <p:spPr bwMode="auto">
          <a:xfrm>
            <a:off x="152400" y="1447800"/>
            <a:ext cx="518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ko-KR" altLang="en-US">
              <a:ea typeface="Gulim" panose="020B0600000101010101" pitchFamily="34" charset="-127"/>
            </a:endParaRPr>
          </a:p>
        </p:txBody>
      </p:sp>
      <p:sp>
        <p:nvSpPr>
          <p:cNvPr id="408600" name="Text Box 24"/>
          <p:cNvSpPr txBox="1">
            <a:spLocks noChangeArrowheads="1"/>
          </p:cNvSpPr>
          <p:nvPr/>
        </p:nvSpPr>
        <p:spPr bwMode="auto">
          <a:xfrm>
            <a:off x="228600" y="4267200"/>
            <a:ext cx="44958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master() {</a:t>
            </a:r>
            <a:b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  </a:t>
            </a:r>
            <a:r>
              <a:rPr lang="en-US" altLang="ko-KR" dirty="0" err="1">
                <a:latin typeface="Courier New" panose="02070309020205020404" pitchFamily="49" charset="0"/>
                <a:ea typeface="Gulim" panose="020B0600000101010101" pitchFamily="34" charset="-127"/>
              </a:rPr>
              <a:t>allocThreads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(</a:t>
            </a:r>
            <a:r>
              <a:rPr lang="en-US" altLang="ko-KR" dirty="0" err="1">
                <a:latin typeface="Courier New" panose="02070309020205020404" pitchFamily="49" charset="0"/>
                <a:ea typeface="Gulim" panose="020B0600000101010101" pitchFamily="34" charset="-127"/>
              </a:rPr>
              <a:t>worker,queue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);</a:t>
            </a:r>
            <a:b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  while(TRUE) {</a:t>
            </a:r>
            <a:b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     con=</a:t>
            </a:r>
            <a:r>
              <a:rPr lang="en-US" altLang="ko-KR" dirty="0" err="1">
                <a:latin typeface="Courier New" panose="02070309020205020404" pitchFamily="49" charset="0"/>
                <a:ea typeface="Gulim" panose="020B0600000101010101" pitchFamily="34" charset="-127"/>
              </a:rPr>
              <a:t>AcceptCon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();</a:t>
            </a:r>
            <a:b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     </a:t>
            </a:r>
            <a:r>
              <a:rPr lang="en-US" altLang="ko-KR" dirty="0" err="1">
                <a:latin typeface="Courier New" panose="02070309020205020404" pitchFamily="49" charset="0"/>
                <a:ea typeface="Gulim" panose="020B0600000101010101" pitchFamily="34" charset="-127"/>
              </a:rPr>
              <a:t>Enqueue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(</a:t>
            </a:r>
            <a:r>
              <a:rPr lang="en-US" altLang="ko-KR" dirty="0" err="1">
                <a:latin typeface="Courier New" panose="02070309020205020404" pitchFamily="49" charset="0"/>
                <a:ea typeface="Gulim" panose="020B0600000101010101" pitchFamily="34" charset="-127"/>
              </a:rPr>
              <a:t>queue,con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);</a:t>
            </a:r>
            <a:b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     </a:t>
            </a:r>
            <a:r>
              <a:rPr lang="en-US" altLang="ko-KR" dirty="0" err="1">
                <a:latin typeface="Courier New" panose="02070309020205020404" pitchFamily="49" charset="0"/>
                <a:ea typeface="Gulim" panose="020B0600000101010101" pitchFamily="34" charset="-127"/>
              </a:rPr>
              <a:t>wakeUp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(queue);</a:t>
            </a:r>
            <a:b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  }</a:t>
            </a:r>
            <a:b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}</a:t>
            </a:r>
          </a:p>
        </p:txBody>
      </p:sp>
      <p:sp>
        <p:nvSpPr>
          <p:cNvPr id="408601" name="Text Box 25"/>
          <p:cNvSpPr txBox="1">
            <a:spLocks noChangeArrowheads="1"/>
          </p:cNvSpPr>
          <p:nvPr/>
        </p:nvSpPr>
        <p:spPr bwMode="auto">
          <a:xfrm>
            <a:off x="4724400" y="4152900"/>
            <a:ext cx="426720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  <a:t>worker(queue) {</a:t>
            </a:r>
            <a:b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  <a:t>   while(TRUE) {</a:t>
            </a:r>
            <a:b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  <a:t>      con=Dequeue(queue);</a:t>
            </a:r>
            <a:b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  <a:t>      if (con==null)</a:t>
            </a:r>
            <a:b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  <a:t>         sleepOn(queue);</a:t>
            </a:r>
            <a:b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  <a:t>      else</a:t>
            </a:r>
            <a:b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  <a:t>         ServiceWebPage(con);</a:t>
            </a:r>
            <a:b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  <a:t>   }</a:t>
            </a:r>
            <a:b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</a:br>
            <a: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  <a:t>}</a:t>
            </a:r>
          </a:p>
        </p:txBody>
      </p:sp>
      <p:grpSp>
        <p:nvGrpSpPr>
          <p:cNvPr id="408603" name="Group 27"/>
          <p:cNvGrpSpPr>
            <a:grpSpLocks/>
          </p:cNvGrpSpPr>
          <p:nvPr/>
        </p:nvGrpSpPr>
        <p:grpSpPr bwMode="auto">
          <a:xfrm>
            <a:off x="1219200" y="2209800"/>
            <a:ext cx="6172200" cy="1890713"/>
            <a:chOff x="624" y="1392"/>
            <a:chExt cx="3888" cy="1191"/>
          </a:xfrm>
        </p:grpSpPr>
        <p:sp>
          <p:nvSpPr>
            <p:cNvPr id="31752" name="Rectangle 14"/>
            <p:cNvSpPr>
              <a:spLocks noChangeArrowheads="1"/>
            </p:cNvSpPr>
            <p:nvPr/>
          </p:nvSpPr>
          <p:spPr bwMode="auto">
            <a:xfrm>
              <a:off x="2496" y="1488"/>
              <a:ext cx="528" cy="672"/>
            </a:xfrm>
            <a:prstGeom prst="rect">
              <a:avLst/>
            </a:prstGeom>
            <a:solidFill>
              <a:srgbClr val="00FF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ea typeface="Gulim" panose="020B0600000101010101" pitchFamily="34" charset="-127"/>
                </a:rPr>
                <a:t>Master</a:t>
              </a:r>
            </a:p>
            <a:p>
              <a:r>
                <a:rPr lang="en-US" altLang="ko-KR">
                  <a:ea typeface="Gulim" panose="020B0600000101010101" pitchFamily="34" charset="-127"/>
                </a:rPr>
                <a:t>Thread</a:t>
              </a:r>
            </a:p>
          </p:txBody>
        </p:sp>
        <p:sp>
          <p:nvSpPr>
            <p:cNvPr id="31753" name="Text Box 15"/>
            <p:cNvSpPr txBox="1">
              <a:spLocks noChangeArrowheads="1"/>
            </p:cNvSpPr>
            <p:nvPr/>
          </p:nvSpPr>
          <p:spPr bwMode="auto">
            <a:xfrm>
              <a:off x="3552" y="2352"/>
              <a:ext cx="9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ea typeface="Gulim" panose="020B0600000101010101" pitchFamily="34" charset="-127"/>
                </a:rPr>
                <a:t>Thread Pool</a:t>
              </a:r>
            </a:p>
          </p:txBody>
        </p:sp>
        <p:sp>
          <p:nvSpPr>
            <p:cNvPr id="31754" name="laptop"/>
            <p:cNvSpPr>
              <a:spLocks noEditPoints="1" noChangeArrowheads="1"/>
            </p:cNvSpPr>
            <p:nvPr/>
          </p:nvSpPr>
          <p:spPr bwMode="auto">
            <a:xfrm>
              <a:off x="624" y="1728"/>
              <a:ext cx="912" cy="672"/>
            </a:xfrm>
            <a:custGeom>
              <a:avLst/>
              <a:gdLst>
                <a:gd name="T0" fmla="*/ 142 w 21600"/>
                <a:gd name="T1" fmla="*/ 0 h 21600"/>
                <a:gd name="T2" fmla="*/ 142 w 21600"/>
                <a:gd name="T3" fmla="*/ 223 h 21600"/>
                <a:gd name="T4" fmla="*/ 774 w 21600"/>
                <a:gd name="T5" fmla="*/ 0 h 21600"/>
                <a:gd name="T6" fmla="*/ 774 w 21600"/>
                <a:gd name="T7" fmla="*/ 223 h 21600"/>
                <a:gd name="T8" fmla="*/ 456 w 21600"/>
                <a:gd name="T9" fmla="*/ 0 h 21600"/>
                <a:gd name="T10" fmla="*/ 456 w 21600"/>
                <a:gd name="T11" fmla="*/ 672 h 21600"/>
                <a:gd name="T12" fmla="*/ 0 w 21600"/>
                <a:gd name="T13" fmla="*/ 672 h 21600"/>
                <a:gd name="T14" fmla="*/ 912 w 21600"/>
                <a:gd name="T15" fmla="*/ 67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453 w 21600"/>
                <a:gd name="T25" fmla="*/ 1864 h 21600"/>
                <a:gd name="T26" fmla="*/ 17313 w 21600"/>
                <a:gd name="T27" fmla="*/ 1231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5" name="Freeform 19"/>
            <p:cNvSpPr>
              <a:spLocks/>
            </p:cNvSpPr>
            <p:nvPr/>
          </p:nvSpPr>
          <p:spPr bwMode="auto">
            <a:xfrm>
              <a:off x="1488" y="2064"/>
              <a:ext cx="2304" cy="416"/>
            </a:xfrm>
            <a:custGeom>
              <a:avLst/>
              <a:gdLst>
                <a:gd name="T0" fmla="*/ 2304 w 2112"/>
                <a:gd name="T1" fmla="*/ 0 h 416"/>
                <a:gd name="T2" fmla="*/ 1937 w 2112"/>
                <a:gd name="T3" fmla="*/ 336 h 416"/>
                <a:gd name="T4" fmla="*/ 1047 w 2112"/>
                <a:gd name="T5" fmla="*/ 384 h 416"/>
                <a:gd name="T6" fmla="*/ 0 w 2112"/>
                <a:gd name="T7" fmla="*/ 144 h 4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2" h="416">
                  <a:moveTo>
                    <a:pt x="2112" y="0"/>
                  </a:moveTo>
                  <a:cubicBezTo>
                    <a:pt x="2040" y="136"/>
                    <a:pt x="1968" y="272"/>
                    <a:pt x="1776" y="336"/>
                  </a:cubicBezTo>
                  <a:cubicBezTo>
                    <a:pt x="1584" y="400"/>
                    <a:pt x="1256" y="416"/>
                    <a:pt x="960" y="384"/>
                  </a:cubicBezTo>
                  <a:cubicBezTo>
                    <a:pt x="664" y="352"/>
                    <a:pt x="332" y="248"/>
                    <a:pt x="0" y="144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1756" name="Freeform 20"/>
            <p:cNvSpPr>
              <a:spLocks/>
            </p:cNvSpPr>
            <p:nvPr/>
          </p:nvSpPr>
          <p:spPr bwMode="auto">
            <a:xfrm>
              <a:off x="1488" y="1680"/>
              <a:ext cx="1008" cy="256"/>
            </a:xfrm>
            <a:custGeom>
              <a:avLst/>
              <a:gdLst>
                <a:gd name="T0" fmla="*/ 0 w 1008"/>
                <a:gd name="T1" fmla="*/ 256 h 256"/>
                <a:gd name="T2" fmla="*/ 336 w 1008"/>
                <a:gd name="T3" fmla="*/ 16 h 256"/>
                <a:gd name="T4" fmla="*/ 1008 w 1008"/>
                <a:gd name="T5" fmla="*/ 160 h 2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08" h="256">
                  <a:moveTo>
                    <a:pt x="0" y="256"/>
                  </a:moveTo>
                  <a:cubicBezTo>
                    <a:pt x="84" y="144"/>
                    <a:pt x="168" y="32"/>
                    <a:pt x="336" y="16"/>
                  </a:cubicBezTo>
                  <a:cubicBezTo>
                    <a:pt x="504" y="0"/>
                    <a:pt x="756" y="80"/>
                    <a:pt x="1008" y="16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1757" name="Line 21"/>
            <p:cNvSpPr>
              <a:spLocks noChangeShapeType="1"/>
            </p:cNvSpPr>
            <p:nvPr/>
          </p:nvSpPr>
          <p:spPr bwMode="auto">
            <a:xfrm>
              <a:off x="3024" y="1824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1758" name="Rectangle 26"/>
            <p:cNvSpPr>
              <a:spLocks noChangeArrowheads="1"/>
            </p:cNvSpPr>
            <p:nvPr/>
          </p:nvSpPr>
          <p:spPr bwMode="auto">
            <a:xfrm>
              <a:off x="3312" y="1584"/>
              <a:ext cx="192" cy="528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ea typeface="Gulim" panose="020B0600000101010101" pitchFamily="34" charset="-127"/>
                </a:rPr>
                <a:t>queue</a:t>
              </a:r>
            </a:p>
          </p:txBody>
        </p:sp>
        <p:grpSp>
          <p:nvGrpSpPr>
            <p:cNvPr id="31759" name="Group 16"/>
            <p:cNvGrpSpPr>
              <a:grpSpLocks/>
            </p:cNvGrpSpPr>
            <p:nvPr/>
          </p:nvGrpSpPr>
          <p:grpSpPr bwMode="auto">
            <a:xfrm>
              <a:off x="3504" y="1392"/>
              <a:ext cx="1008" cy="960"/>
              <a:chOff x="2784" y="624"/>
              <a:chExt cx="1008" cy="960"/>
            </a:xfrm>
          </p:grpSpPr>
          <p:sp>
            <p:nvSpPr>
              <p:cNvPr id="31760" name="Oval 4"/>
              <p:cNvSpPr>
                <a:spLocks noChangeArrowheads="1"/>
              </p:cNvSpPr>
              <p:nvPr/>
            </p:nvSpPr>
            <p:spPr bwMode="auto">
              <a:xfrm>
                <a:off x="2784" y="624"/>
                <a:ext cx="1008" cy="960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/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408582" name="Ink 6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043" y="837"/>
                  <a:ext cx="121" cy="173"/>
                </p14:xfrm>
              </p:contentPart>
            </mc:Choice>
            <mc:Fallback xmlns="">
              <p:pic>
                <p:nvPicPr>
                  <p:cNvPr id="408582" name="Ink 6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3037" y="831"/>
                    <a:ext cx="133" cy="1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408583" name="Ink 7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338" y="957"/>
                  <a:ext cx="68" cy="193"/>
                </p14:xfrm>
              </p:contentPart>
            </mc:Choice>
            <mc:Fallback xmlns="">
              <p:pic>
                <p:nvPicPr>
                  <p:cNvPr id="408583" name="Ink 7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3332" y="951"/>
                    <a:ext cx="80" cy="2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408584" name="Ink 8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2897" y="1205"/>
                  <a:ext cx="355" cy="137"/>
                </p14:xfrm>
              </p:contentPart>
            </mc:Choice>
            <mc:Fallback xmlns="">
              <p:pic>
                <p:nvPicPr>
                  <p:cNvPr id="408584" name="Ink 8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2891" y="1199"/>
                    <a:ext cx="367" cy="1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408585" name="Ink 9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2882" y="1027"/>
                  <a:ext cx="172" cy="195"/>
                </p14:xfrm>
              </p:contentPart>
            </mc:Choice>
            <mc:Fallback xmlns="">
              <p:pic>
                <p:nvPicPr>
                  <p:cNvPr id="408585" name="Ink 9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876" y="1021"/>
                    <a:ext cx="184" cy="2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408586" name="Ink 10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445" y="1284"/>
                  <a:ext cx="145" cy="176"/>
                </p14:xfrm>
              </p:contentPart>
            </mc:Choice>
            <mc:Fallback xmlns="">
              <p:pic>
                <p:nvPicPr>
                  <p:cNvPr id="408586" name="Ink 10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3439" y="1278"/>
                    <a:ext cx="157" cy="1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408587" name="Ink 11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148" y="1362"/>
                  <a:ext cx="156" cy="134"/>
                </p14:xfrm>
              </p:contentPart>
            </mc:Choice>
            <mc:Fallback xmlns="">
              <p:pic>
                <p:nvPicPr>
                  <p:cNvPr id="408587" name="Ink 11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3142" y="1356"/>
                    <a:ext cx="168" cy="1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08588" name="Ink 12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216" y="720"/>
                  <a:ext cx="108" cy="267"/>
                </p14:xfrm>
              </p:contentPart>
            </mc:Choice>
            <mc:Fallback xmlns="">
              <p:pic>
                <p:nvPicPr>
                  <p:cNvPr id="408588" name="Ink 12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3210" y="714"/>
                    <a:ext cx="120" cy="2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08589" name="Ink 13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486" y="892"/>
                  <a:ext cx="160" cy="323"/>
                </p14:xfrm>
              </p:contentPart>
            </mc:Choice>
            <mc:Fallback xmlns="">
              <p:pic>
                <p:nvPicPr>
                  <p:cNvPr id="408589" name="Ink 13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3480" y="886"/>
                    <a:ext cx="172" cy="335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2375652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79" grpId="0" build="p"/>
      <p:bldP spid="408600" grpId="0"/>
      <p:bldP spid="40860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ATM Bank Server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988" y="4897438"/>
            <a:ext cx="7924800" cy="160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ATM server problem: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Service a set of requests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Do so without corrupting database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Don’t hand out too much money</a:t>
            </a:r>
          </a:p>
        </p:txBody>
      </p:sp>
      <p:grpSp>
        <p:nvGrpSpPr>
          <p:cNvPr id="14340" name="Group 11"/>
          <p:cNvGrpSpPr>
            <a:grpSpLocks/>
          </p:cNvGrpSpPr>
          <p:nvPr/>
        </p:nvGrpSpPr>
        <p:grpSpPr bwMode="auto">
          <a:xfrm>
            <a:off x="1219200" y="838200"/>
            <a:ext cx="1219200" cy="1219200"/>
            <a:chOff x="3456" y="960"/>
            <a:chExt cx="1056" cy="1056"/>
          </a:xfrm>
        </p:grpSpPr>
        <p:sp>
          <p:nvSpPr>
            <p:cNvPr id="14380" name="phone3"/>
            <p:cNvSpPr>
              <a:spLocks noEditPoints="1" noChangeArrowheads="1"/>
            </p:cNvSpPr>
            <p:nvPr/>
          </p:nvSpPr>
          <p:spPr bwMode="auto">
            <a:xfrm>
              <a:off x="3456" y="960"/>
              <a:ext cx="1056" cy="1056"/>
            </a:xfrm>
            <a:custGeom>
              <a:avLst/>
              <a:gdLst>
                <a:gd name="T0" fmla="*/ 0 w 21600"/>
                <a:gd name="T1" fmla="*/ 0 h 21600"/>
                <a:gd name="T2" fmla="*/ 528 w 21600"/>
                <a:gd name="T3" fmla="*/ 0 h 21600"/>
                <a:gd name="T4" fmla="*/ 1056 w 21600"/>
                <a:gd name="T5" fmla="*/ 0 h 21600"/>
                <a:gd name="T6" fmla="*/ 1056 w 21600"/>
                <a:gd name="T7" fmla="*/ 528 h 21600"/>
                <a:gd name="T8" fmla="*/ 1056 w 21600"/>
                <a:gd name="T9" fmla="*/ 1056 h 21600"/>
                <a:gd name="T10" fmla="*/ 528 w 21600"/>
                <a:gd name="T11" fmla="*/ 1056 h 21600"/>
                <a:gd name="T12" fmla="*/ 0 w 21600"/>
                <a:gd name="T13" fmla="*/ 1056 h 21600"/>
                <a:gd name="T14" fmla="*/ 0 w 21600"/>
                <a:gd name="T15" fmla="*/ 52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5 w 21600"/>
                <a:gd name="T25" fmla="*/ 23523 h 21600"/>
                <a:gd name="T26" fmla="*/ 21395 w 21600"/>
                <a:gd name="T27" fmla="*/ 4048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10692" y="21600"/>
                  </a:moveTo>
                  <a:lnTo>
                    <a:pt x="21600" y="21600"/>
                  </a:lnTo>
                  <a:lnTo>
                    <a:pt x="21600" y="10684"/>
                  </a:lnTo>
                  <a:lnTo>
                    <a:pt x="21600" y="0"/>
                  </a:lnTo>
                  <a:lnTo>
                    <a:pt x="10190" y="0"/>
                  </a:lnTo>
                  <a:lnTo>
                    <a:pt x="0" y="0"/>
                  </a:lnTo>
                  <a:lnTo>
                    <a:pt x="0" y="10916"/>
                  </a:lnTo>
                  <a:lnTo>
                    <a:pt x="0" y="21600"/>
                  </a:lnTo>
                  <a:lnTo>
                    <a:pt x="10692" y="21600"/>
                  </a:lnTo>
                  <a:close/>
                </a:path>
                <a:path w="21600" h="21600" extrusionOk="0">
                  <a:moveTo>
                    <a:pt x="3552" y="13565"/>
                  </a:moveTo>
                  <a:lnTo>
                    <a:pt x="3552" y="14206"/>
                  </a:lnTo>
                  <a:lnTo>
                    <a:pt x="3409" y="14584"/>
                  </a:lnTo>
                  <a:lnTo>
                    <a:pt x="3050" y="15021"/>
                  </a:lnTo>
                  <a:lnTo>
                    <a:pt x="2619" y="15429"/>
                  </a:lnTo>
                  <a:lnTo>
                    <a:pt x="2296" y="15836"/>
                  </a:lnTo>
                  <a:lnTo>
                    <a:pt x="2045" y="16244"/>
                  </a:lnTo>
                  <a:lnTo>
                    <a:pt x="1902" y="16564"/>
                  </a:lnTo>
                  <a:lnTo>
                    <a:pt x="1794" y="17001"/>
                  </a:lnTo>
                  <a:lnTo>
                    <a:pt x="1830" y="17466"/>
                  </a:lnTo>
                  <a:lnTo>
                    <a:pt x="2009" y="17932"/>
                  </a:lnTo>
                  <a:lnTo>
                    <a:pt x="2260" y="18311"/>
                  </a:lnTo>
                  <a:lnTo>
                    <a:pt x="2548" y="18718"/>
                  </a:lnTo>
                  <a:lnTo>
                    <a:pt x="3050" y="19126"/>
                  </a:lnTo>
                  <a:lnTo>
                    <a:pt x="3552" y="19533"/>
                  </a:lnTo>
                  <a:lnTo>
                    <a:pt x="4342" y="19737"/>
                  </a:lnTo>
                  <a:lnTo>
                    <a:pt x="5095" y="19737"/>
                  </a:lnTo>
                  <a:lnTo>
                    <a:pt x="5849" y="19737"/>
                  </a:lnTo>
                  <a:lnTo>
                    <a:pt x="6351" y="19533"/>
                  </a:lnTo>
                  <a:lnTo>
                    <a:pt x="7140" y="19126"/>
                  </a:lnTo>
                  <a:lnTo>
                    <a:pt x="7535" y="18747"/>
                  </a:lnTo>
                  <a:lnTo>
                    <a:pt x="7894" y="18311"/>
                  </a:lnTo>
                  <a:lnTo>
                    <a:pt x="8145" y="17903"/>
                  </a:lnTo>
                  <a:lnTo>
                    <a:pt x="8324" y="17408"/>
                  </a:lnTo>
                  <a:lnTo>
                    <a:pt x="8324" y="16942"/>
                  </a:lnTo>
                  <a:lnTo>
                    <a:pt x="8252" y="16593"/>
                  </a:lnTo>
                  <a:lnTo>
                    <a:pt x="8145" y="16244"/>
                  </a:lnTo>
                  <a:lnTo>
                    <a:pt x="7894" y="15836"/>
                  </a:lnTo>
                  <a:lnTo>
                    <a:pt x="7571" y="15429"/>
                  </a:lnTo>
                  <a:lnTo>
                    <a:pt x="7140" y="15021"/>
                  </a:lnTo>
                  <a:lnTo>
                    <a:pt x="6853" y="14613"/>
                  </a:lnTo>
                  <a:lnTo>
                    <a:pt x="6602" y="14206"/>
                  </a:lnTo>
                  <a:lnTo>
                    <a:pt x="6602" y="13565"/>
                  </a:lnTo>
                  <a:lnTo>
                    <a:pt x="6602" y="8035"/>
                  </a:lnTo>
                  <a:lnTo>
                    <a:pt x="6602" y="7598"/>
                  </a:lnTo>
                  <a:lnTo>
                    <a:pt x="6853" y="6987"/>
                  </a:lnTo>
                  <a:lnTo>
                    <a:pt x="7212" y="6579"/>
                  </a:lnTo>
                  <a:lnTo>
                    <a:pt x="7643" y="6171"/>
                  </a:lnTo>
                  <a:lnTo>
                    <a:pt x="7894" y="5764"/>
                  </a:lnTo>
                  <a:lnTo>
                    <a:pt x="8037" y="5531"/>
                  </a:lnTo>
                  <a:lnTo>
                    <a:pt x="8252" y="5153"/>
                  </a:lnTo>
                  <a:lnTo>
                    <a:pt x="8360" y="4599"/>
                  </a:lnTo>
                  <a:lnTo>
                    <a:pt x="8288" y="4134"/>
                  </a:lnTo>
                  <a:lnTo>
                    <a:pt x="8145" y="3697"/>
                  </a:lnTo>
                  <a:lnTo>
                    <a:pt x="7894" y="3289"/>
                  </a:lnTo>
                  <a:lnTo>
                    <a:pt x="7499" y="2853"/>
                  </a:lnTo>
                  <a:lnTo>
                    <a:pt x="7033" y="2533"/>
                  </a:lnTo>
                  <a:lnTo>
                    <a:pt x="6387" y="2242"/>
                  </a:lnTo>
                  <a:lnTo>
                    <a:pt x="5849" y="2067"/>
                  </a:lnTo>
                  <a:lnTo>
                    <a:pt x="5095" y="1950"/>
                  </a:lnTo>
                  <a:lnTo>
                    <a:pt x="4234" y="2038"/>
                  </a:lnTo>
                  <a:lnTo>
                    <a:pt x="3552" y="2271"/>
                  </a:lnTo>
                  <a:lnTo>
                    <a:pt x="3050" y="2504"/>
                  </a:lnTo>
                  <a:lnTo>
                    <a:pt x="2548" y="2882"/>
                  </a:lnTo>
                  <a:lnTo>
                    <a:pt x="2225" y="3231"/>
                  </a:lnTo>
                  <a:lnTo>
                    <a:pt x="1973" y="3697"/>
                  </a:lnTo>
                  <a:lnTo>
                    <a:pt x="1794" y="4308"/>
                  </a:lnTo>
                  <a:lnTo>
                    <a:pt x="1794" y="4745"/>
                  </a:lnTo>
                  <a:lnTo>
                    <a:pt x="1866" y="5123"/>
                  </a:lnTo>
                  <a:lnTo>
                    <a:pt x="2045" y="5560"/>
                  </a:lnTo>
                  <a:lnTo>
                    <a:pt x="2296" y="5851"/>
                  </a:lnTo>
                  <a:lnTo>
                    <a:pt x="2548" y="6171"/>
                  </a:lnTo>
                  <a:lnTo>
                    <a:pt x="3014" y="6608"/>
                  </a:lnTo>
                  <a:lnTo>
                    <a:pt x="3301" y="6987"/>
                  </a:lnTo>
                  <a:lnTo>
                    <a:pt x="3552" y="7598"/>
                  </a:lnTo>
                  <a:lnTo>
                    <a:pt x="3552" y="8035"/>
                  </a:lnTo>
                  <a:lnTo>
                    <a:pt x="3552" y="13565"/>
                  </a:lnTo>
                  <a:close/>
                </a:path>
                <a:path w="21600" h="21600" extrusionOk="0">
                  <a:moveTo>
                    <a:pt x="10154" y="1863"/>
                  </a:moveTo>
                  <a:lnTo>
                    <a:pt x="19088" y="1863"/>
                  </a:lnTo>
                  <a:lnTo>
                    <a:pt x="19088" y="8238"/>
                  </a:lnTo>
                  <a:lnTo>
                    <a:pt x="10154" y="8238"/>
                  </a:lnTo>
                  <a:lnTo>
                    <a:pt x="10154" y="1863"/>
                  </a:lnTo>
                  <a:moveTo>
                    <a:pt x="10441" y="10101"/>
                  </a:moveTo>
                  <a:lnTo>
                    <a:pt x="10441" y="9461"/>
                  </a:lnTo>
                  <a:lnTo>
                    <a:pt x="18837" y="9461"/>
                  </a:lnTo>
                  <a:lnTo>
                    <a:pt x="18837" y="10101"/>
                  </a:lnTo>
                  <a:lnTo>
                    <a:pt x="10441" y="10101"/>
                  </a:lnTo>
                  <a:moveTo>
                    <a:pt x="11374" y="11004"/>
                  </a:moveTo>
                  <a:lnTo>
                    <a:pt x="12630" y="11004"/>
                  </a:lnTo>
                  <a:lnTo>
                    <a:pt x="12630" y="12226"/>
                  </a:lnTo>
                  <a:lnTo>
                    <a:pt x="11374" y="12226"/>
                  </a:lnTo>
                  <a:lnTo>
                    <a:pt x="11374" y="11004"/>
                  </a:lnTo>
                  <a:moveTo>
                    <a:pt x="13993" y="11004"/>
                  </a:moveTo>
                  <a:lnTo>
                    <a:pt x="15249" y="11004"/>
                  </a:lnTo>
                  <a:lnTo>
                    <a:pt x="15249" y="12226"/>
                  </a:lnTo>
                  <a:lnTo>
                    <a:pt x="13993" y="12226"/>
                  </a:lnTo>
                  <a:lnTo>
                    <a:pt x="13993" y="11004"/>
                  </a:lnTo>
                  <a:moveTo>
                    <a:pt x="16649" y="11004"/>
                  </a:moveTo>
                  <a:lnTo>
                    <a:pt x="17904" y="11004"/>
                  </a:lnTo>
                  <a:lnTo>
                    <a:pt x="17904" y="12226"/>
                  </a:lnTo>
                  <a:lnTo>
                    <a:pt x="16649" y="12226"/>
                  </a:lnTo>
                  <a:lnTo>
                    <a:pt x="16649" y="11004"/>
                  </a:lnTo>
                  <a:moveTo>
                    <a:pt x="11374" y="12954"/>
                  </a:moveTo>
                  <a:lnTo>
                    <a:pt x="12630" y="12954"/>
                  </a:lnTo>
                  <a:lnTo>
                    <a:pt x="12630" y="14177"/>
                  </a:lnTo>
                  <a:lnTo>
                    <a:pt x="11374" y="14177"/>
                  </a:lnTo>
                  <a:lnTo>
                    <a:pt x="11374" y="12954"/>
                  </a:lnTo>
                  <a:moveTo>
                    <a:pt x="13993" y="12954"/>
                  </a:moveTo>
                  <a:lnTo>
                    <a:pt x="15249" y="12954"/>
                  </a:lnTo>
                  <a:lnTo>
                    <a:pt x="15249" y="14177"/>
                  </a:lnTo>
                  <a:lnTo>
                    <a:pt x="13993" y="14177"/>
                  </a:lnTo>
                  <a:lnTo>
                    <a:pt x="13993" y="12954"/>
                  </a:lnTo>
                  <a:moveTo>
                    <a:pt x="16649" y="12954"/>
                  </a:moveTo>
                  <a:lnTo>
                    <a:pt x="17904" y="12954"/>
                  </a:lnTo>
                  <a:lnTo>
                    <a:pt x="17904" y="14177"/>
                  </a:lnTo>
                  <a:lnTo>
                    <a:pt x="16649" y="14177"/>
                  </a:lnTo>
                  <a:lnTo>
                    <a:pt x="16649" y="12954"/>
                  </a:lnTo>
                  <a:moveTo>
                    <a:pt x="11374" y="14905"/>
                  </a:moveTo>
                  <a:lnTo>
                    <a:pt x="12630" y="14905"/>
                  </a:lnTo>
                  <a:lnTo>
                    <a:pt x="12630" y="16127"/>
                  </a:lnTo>
                  <a:lnTo>
                    <a:pt x="11374" y="16127"/>
                  </a:lnTo>
                  <a:lnTo>
                    <a:pt x="11374" y="14905"/>
                  </a:lnTo>
                  <a:moveTo>
                    <a:pt x="13993" y="14905"/>
                  </a:moveTo>
                  <a:lnTo>
                    <a:pt x="15249" y="14905"/>
                  </a:lnTo>
                  <a:lnTo>
                    <a:pt x="15249" y="16127"/>
                  </a:lnTo>
                  <a:lnTo>
                    <a:pt x="13993" y="16127"/>
                  </a:lnTo>
                  <a:lnTo>
                    <a:pt x="13993" y="14905"/>
                  </a:lnTo>
                  <a:moveTo>
                    <a:pt x="16649" y="14905"/>
                  </a:moveTo>
                  <a:lnTo>
                    <a:pt x="17904" y="14905"/>
                  </a:lnTo>
                  <a:lnTo>
                    <a:pt x="17904" y="16127"/>
                  </a:lnTo>
                  <a:lnTo>
                    <a:pt x="16649" y="16127"/>
                  </a:lnTo>
                  <a:lnTo>
                    <a:pt x="16649" y="14905"/>
                  </a:lnTo>
                  <a:moveTo>
                    <a:pt x="11374" y="16855"/>
                  </a:moveTo>
                  <a:lnTo>
                    <a:pt x="12630" y="16855"/>
                  </a:lnTo>
                  <a:lnTo>
                    <a:pt x="12630" y="18078"/>
                  </a:lnTo>
                  <a:lnTo>
                    <a:pt x="11374" y="18078"/>
                  </a:lnTo>
                  <a:lnTo>
                    <a:pt x="11374" y="16855"/>
                  </a:lnTo>
                  <a:moveTo>
                    <a:pt x="13993" y="16855"/>
                  </a:moveTo>
                  <a:lnTo>
                    <a:pt x="15249" y="16855"/>
                  </a:lnTo>
                  <a:lnTo>
                    <a:pt x="15249" y="18078"/>
                  </a:lnTo>
                  <a:lnTo>
                    <a:pt x="13993" y="18078"/>
                  </a:lnTo>
                  <a:lnTo>
                    <a:pt x="13993" y="16855"/>
                  </a:lnTo>
                  <a:moveTo>
                    <a:pt x="16649" y="16855"/>
                  </a:moveTo>
                  <a:lnTo>
                    <a:pt x="17904" y="16855"/>
                  </a:lnTo>
                  <a:lnTo>
                    <a:pt x="17904" y="18078"/>
                  </a:lnTo>
                  <a:lnTo>
                    <a:pt x="16649" y="18078"/>
                  </a:lnTo>
                  <a:lnTo>
                    <a:pt x="16649" y="16855"/>
                  </a:lnTo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1" name="Rectangle 8"/>
            <p:cNvSpPr>
              <a:spLocks noChangeArrowheads="1"/>
            </p:cNvSpPr>
            <p:nvPr/>
          </p:nvSpPr>
          <p:spPr bwMode="auto">
            <a:xfrm>
              <a:off x="3504" y="1008"/>
              <a:ext cx="384" cy="960"/>
            </a:xfrm>
            <a:prstGeom prst="rect">
              <a:avLst/>
            </a:prstGeom>
            <a:solidFill>
              <a:srgbClr val="91A2D3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82" name="Rectangle 10"/>
            <p:cNvSpPr>
              <a:spLocks noChangeArrowheads="1"/>
            </p:cNvSpPr>
            <p:nvPr/>
          </p:nvSpPr>
          <p:spPr bwMode="auto">
            <a:xfrm>
              <a:off x="3552" y="1776"/>
              <a:ext cx="288" cy="96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4341" name="Group 16"/>
          <p:cNvGrpSpPr>
            <a:grpSpLocks/>
          </p:cNvGrpSpPr>
          <p:nvPr/>
        </p:nvGrpSpPr>
        <p:grpSpPr bwMode="auto">
          <a:xfrm>
            <a:off x="1676400" y="3276600"/>
            <a:ext cx="1219200" cy="1219200"/>
            <a:chOff x="3456" y="960"/>
            <a:chExt cx="1056" cy="1056"/>
          </a:xfrm>
        </p:grpSpPr>
        <p:sp>
          <p:nvSpPr>
            <p:cNvPr id="14377" name="phone3"/>
            <p:cNvSpPr>
              <a:spLocks noEditPoints="1" noChangeArrowheads="1"/>
            </p:cNvSpPr>
            <p:nvPr/>
          </p:nvSpPr>
          <p:spPr bwMode="auto">
            <a:xfrm>
              <a:off x="3456" y="960"/>
              <a:ext cx="1056" cy="1056"/>
            </a:xfrm>
            <a:custGeom>
              <a:avLst/>
              <a:gdLst>
                <a:gd name="T0" fmla="*/ 0 w 21600"/>
                <a:gd name="T1" fmla="*/ 0 h 21600"/>
                <a:gd name="T2" fmla="*/ 528 w 21600"/>
                <a:gd name="T3" fmla="*/ 0 h 21600"/>
                <a:gd name="T4" fmla="*/ 1056 w 21600"/>
                <a:gd name="T5" fmla="*/ 0 h 21600"/>
                <a:gd name="T6" fmla="*/ 1056 w 21600"/>
                <a:gd name="T7" fmla="*/ 528 h 21600"/>
                <a:gd name="T8" fmla="*/ 1056 w 21600"/>
                <a:gd name="T9" fmla="*/ 1056 h 21600"/>
                <a:gd name="T10" fmla="*/ 528 w 21600"/>
                <a:gd name="T11" fmla="*/ 1056 h 21600"/>
                <a:gd name="T12" fmla="*/ 0 w 21600"/>
                <a:gd name="T13" fmla="*/ 1056 h 21600"/>
                <a:gd name="T14" fmla="*/ 0 w 21600"/>
                <a:gd name="T15" fmla="*/ 52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5 w 21600"/>
                <a:gd name="T25" fmla="*/ 23523 h 21600"/>
                <a:gd name="T26" fmla="*/ 21395 w 21600"/>
                <a:gd name="T27" fmla="*/ 4048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10692" y="21600"/>
                  </a:moveTo>
                  <a:lnTo>
                    <a:pt x="21600" y="21600"/>
                  </a:lnTo>
                  <a:lnTo>
                    <a:pt x="21600" y="10684"/>
                  </a:lnTo>
                  <a:lnTo>
                    <a:pt x="21600" y="0"/>
                  </a:lnTo>
                  <a:lnTo>
                    <a:pt x="10190" y="0"/>
                  </a:lnTo>
                  <a:lnTo>
                    <a:pt x="0" y="0"/>
                  </a:lnTo>
                  <a:lnTo>
                    <a:pt x="0" y="10916"/>
                  </a:lnTo>
                  <a:lnTo>
                    <a:pt x="0" y="21600"/>
                  </a:lnTo>
                  <a:lnTo>
                    <a:pt x="10692" y="21600"/>
                  </a:lnTo>
                  <a:close/>
                </a:path>
                <a:path w="21600" h="21600" extrusionOk="0">
                  <a:moveTo>
                    <a:pt x="3552" y="13565"/>
                  </a:moveTo>
                  <a:lnTo>
                    <a:pt x="3552" y="14206"/>
                  </a:lnTo>
                  <a:lnTo>
                    <a:pt x="3409" y="14584"/>
                  </a:lnTo>
                  <a:lnTo>
                    <a:pt x="3050" y="15021"/>
                  </a:lnTo>
                  <a:lnTo>
                    <a:pt x="2619" y="15429"/>
                  </a:lnTo>
                  <a:lnTo>
                    <a:pt x="2296" y="15836"/>
                  </a:lnTo>
                  <a:lnTo>
                    <a:pt x="2045" y="16244"/>
                  </a:lnTo>
                  <a:lnTo>
                    <a:pt x="1902" y="16564"/>
                  </a:lnTo>
                  <a:lnTo>
                    <a:pt x="1794" y="17001"/>
                  </a:lnTo>
                  <a:lnTo>
                    <a:pt x="1830" y="17466"/>
                  </a:lnTo>
                  <a:lnTo>
                    <a:pt x="2009" y="17932"/>
                  </a:lnTo>
                  <a:lnTo>
                    <a:pt x="2260" y="18311"/>
                  </a:lnTo>
                  <a:lnTo>
                    <a:pt x="2548" y="18718"/>
                  </a:lnTo>
                  <a:lnTo>
                    <a:pt x="3050" y="19126"/>
                  </a:lnTo>
                  <a:lnTo>
                    <a:pt x="3552" y="19533"/>
                  </a:lnTo>
                  <a:lnTo>
                    <a:pt x="4342" y="19737"/>
                  </a:lnTo>
                  <a:lnTo>
                    <a:pt x="5095" y="19737"/>
                  </a:lnTo>
                  <a:lnTo>
                    <a:pt x="5849" y="19737"/>
                  </a:lnTo>
                  <a:lnTo>
                    <a:pt x="6351" y="19533"/>
                  </a:lnTo>
                  <a:lnTo>
                    <a:pt x="7140" y="19126"/>
                  </a:lnTo>
                  <a:lnTo>
                    <a:pt x="7535" y="18747"/>
                  </a:lnTo>
                  <a:lnTo>
                    <a:pt x="7894" y="18311"/>
                  </a:lnTo>
                  <a:lnTo>
                    <a:pt x="8145" y="17903"/>
                  </a:lnTo>
                  <a:lnTo>
                    <a:pt x="8324" y="17408"/>
                  </a:lnTo>
                  <a:lnTo>
                    <a:pt x="8324" y="16942"/>
                  </a:lnTo>
                  <a:lnTo>
                    <a:pt x="8252" y="16593"/>
                  </a:lnTo>
                  <a:lnTo>
                    <a:pt x="8145" y="16244"/>
                  </a:lnTo>
                  <a:lnTo>
                    <a:pt x="7894" y="15836"/>
                  </a:lnTo>
                  <a:lnTo>
                    <a:pt x="7571" y="15429"/>
                  </a:lnTo>
                  <a:lnTo>
                    <a:pt x="7140" y="15021"/>
                  </a:lnTo>
                  <a:lnTo>
                    <a:pt x="6853" y="14613"/>
                  </a:lnTo>
                  <a:lnTo>
                    <a:pt x="6602" y="14206"/>
                  </a:lnTo>
                  <a:lnTo>
                    <a:pt x="6602" y="13565"/>
                  </a:lnTo>
                  <a:lnTo>
                    <a:pt x="6602" y="8035"/>
                  </a:lnTo>
                  <a:lnTo>
                    <a:pt x="6602" y="7598"/>
                  </a:lnTo>
                  <a:lnTo>
                    <a:pt x="6853" y="6987"/>
                  </a:lnTo>
                  <a:lnTo>
                    <a:pt x="7212" y="6579"/>
                  </a:lnTo>
                  <a:lnTo>
                    <a:pt x="7643" y="6171"/>
                  </a:lnTo>
                  <a:lnTo>
                    <a:pt x="7894" y="5764"/>
                  </a:lnTo>
                  <a:lnTo>
                    <a:pt x="8037" y="5531"/>
                  </a:lnTo>
                  <a:lnTo>
                    <a:pt x="8252" y="5153"/>
                  </a:lnTo>
                  <a:lnTo>
                    <a:pt x="8360" y="4599"/>
                  </a:lnTo>
                  <a:lnTo>
                    <a:pt x="8288" y="4134"/>
                  </a:lnTo>
                  <a:lnTo>
                    <a:pt x="8145" y="3697"/>
                  </a:lnTo>
                  <a:lnTo>
                    <a:pt x="7894" y="3289"/>
                  </a:lnTo>
                  <a:lnTo>
                    <a:pt x="7499" y="2853"/>
                  </a:lnTo>
                  <a:lnTo>
                    <a:pt x="7033" y="2533"/>
                  </a:lnTo>
                  <a:lnTo>
                    <a:pt x="6387" y="2242"/>
                  </a:lnTo>
                  <a:lnTo>
                    <a:pt x="5849" y="2067"/>
                  </a:lnTo>
                  <a:lnTo>
                    <a:pt x="5095" y="1950"/>
                  </a:lnTo>
                  <a:lnTo>
                    <a:pt x="4234" y="2038"/>
                  </a:lnTo>
                  <a:lnTo>
                    <a:pt x="3552" y="2271"/>
                  </a:lnTo>
                  <a:lnTo>
                    <a:pt x="3050" y="2504"/>
                  </a:lnTo>
                  <a:lnTo>
                    <a:pt x="2548" y="2882"/>
                  </a:lnTo>
                  <a:lnTo>
                    <a:pt x="2225" y="3231"/>
                  </a:lnTo>
                  <a:lnTo>
                    <a:pt x="1973" y="3697"/>
                  </a:lnTo>
                  <a:lnTo>
                    <a:pt x="1794" y="4308"/>
                  </a:lnTo>
                  <a:lnTo>
                    <a:pt x="1794" y="4745"/>
                  </a:lnTo>
                  <a:lnTo>
                    <a:pt x="1866" y="5123"/>
                  </a:lnTo>
                  <a:lnTo>
                    <a:pt x="2045" y="5560"/>
                  </a:lnTo>
                  <a:lnTo>
                    <a:pt x="2296" y="5851"/>
                  </a:lnTo>
                  <a:lnTo>
                    <a:pt x="2548" y="6171"/>
                  </a:lnTo>
                  <a:lnTo>
                    <a:pt x="3014" y="6608"/>
                  </a:lnTo>
                  <a:lnTo>
                    <a:pt x="3301" y="6987"/>
                  </a:lnTo>
                  <a:lnTo>
                    <a:pt x="3552" y="7598"/>
                  </a:lnTo>
                  <a:lnTo>
                    <a:pt x="3552" y="8035"/>
                  </a:lnTo>
                  <a:lnTo>
                    <a:pt x="3552" y="13565"/>
                  </a:lnTo>
                  <a:close/>
                </a:path>
                <a:path w="21600" h="21600" extrusionOk="0">
                  <a:moveTo>
                    <a:pt x="10154" y="1863"/>
                  </a:moveTo>
                  <a:lnTo>
                    <a:pt x="19088" y="1863"/>
                  </a:lnTo>
                  <a:lnTo>
                    <a:pt x="19088" y="8238"/>
                  </a:lnTo>
                  <a:lnTo>
                    <a:pt x="10154" y="8238"/>
                  </a:lnTo>
                  <a:lnTo>
                    <a:pt x="10154" y="1863"/>
                  </a:lnTo>
                  <a:moveTo>
                    <a:pt x="10441" y="10101"/>
                  </a:moveTo>
                  <a:lnTo>
                    <a:pt x="10441" y="9461"/>
                  </a:lnTo>
                  <a:lnTo>
                    <a:pt x="18837" y="9461"/>
                  </a:lnTo>
                  <a:lnTo>
                    <a:pt x="18837" y="10101"/>
                  </a:lnTo>
                  <a:lnTo>
                    <a:pt x="10441" y="10101"/>
                  </a:lnTo>
                  <a:moveTo>
                    <a:pt x="11374" y="11004"/>
                  </a:moveTo>
                  <a:lnTo>
                    <a:pt x="12630" y="11004"/>
                  </a:lnTo>
                  <a:lnTo>
                    <a:pt x="12630" y="12226"/>
                  </a:lnTo>
                  <a:lnTo>
                    <a:pt x="11374" y="12226"/>
                  </a:lnTo>
                  <a:lnTo>
                    <a:pt x="11374" y="11004"/>
                  </a:lnTo>
                  <a:moveTo>
                    <a:pt x="13993" y="11004"/>
                  </a:moveTo>
                  <a:lnTo>
                    <a:pt x="15249" y="11004"/>
                  </a:lnTo>
                  <a:lnTo>
                    <a:pt x="15249" y="12226"/>
                  </a:lnTo>
                  <a:lnTo>
                    <a:pt x="13993" y="12226"/>
                  </a:lnTo>
                  <a:lnTo>
                    <a:pt x="13993" y="11004"/>
                  </a:lnTo>
                  <a:moveTo>
                    <a:pt x="16649" y="11004"/>
                  </a:moveTo>
                  <a:lnTo>
                    <a:pt x="17904" y="11004"/>
                  </a:lnTo>
                  <a:lnTo>
                    <a:pt x="17904" y="12226"/>
                  </a:lnTo>
                  <a:lnTo>
                    <a:pt x="16649" y="12226"/>
                  </a:lnTo>
                  <a:lnTo>
                    <a:pt x="16649" y="11004"/>
                  </a:lnTo>
                  <a:moveTo>
                    <a:pt x="11374" y="12954"/>
                  </a:moveTo>
                  <a:lnTo>
                    <a:pt x="12630" y="12954"/>
                  </a:lnTo>
                  <a:lnTo>
                    <a:pt x="12630" y="14177"/>
                  </a:lnTo>
                  <a:lnTo>
                    <a:pt x="11374" y="14177"/>
                  </a:lnTo>
                  <a:lnTo>
                    <a:pt x="11374" y="12954"/>
                  </a:lnTo>
                  <a:moveTo>
                    <a:pt x="13993" y="12954"/>
                  </a:moveTo>
                  <a:lnTo>
                    <a:pt x="15249" y="12954"/>
                  </a:lnTo>
                  <a:lnTo>
                    <a:pt x="15249" y="14177"/>
                  </a:lnTo>
                  <a:lnTo>
                    <a:pt x="13993" y="14177"/>
                  </a:lnTo>
                  <a:lnTo>
                    <a:pt x="13993" y="12954"/>
                  </a:lnTo>
                  <a:moveTo>
                    <a:pt x="16649" y="12954"/>
                  </a:moveTo>
                  <a:lnTo>
                    <a:pt x="17904" y="12954"/>
                  </a:lnTo>
                  <a:lnTo>
                    <a:pt x="17904" y="14177"/>
                  </a:lnTo>
                  <a:lnTo>
                    <a:pt x="16649" y="14177"/>
                  </a:lnTo>
                  <a:lnTo>
                    <a:pt x="16649" y="12954"/>
                  </a:lnTo>
                  <a:moveTo>
                    <a:pt x="11374" y="14905"/>
                  </a:moveTo>
                  <a:lnTo>
                    <a:pt x="12630" y="14905"/>
                  </a:lnTo>
                  <a:lnTo>
                    <a:pt x="12630" y="16127"/>
                  </a:lnTo>
                  <a:lnTo>
                    <a:pt x="11374" y="16127"/>
                  </a:lnTo>
                  <a:lnTo>
                    <a:pt x="11374" y="14905"/>
                  </a:lnTo>
                  <a:moveTo>
                    <a:pt x="13993" y="14905"/>
                  </a:moveTo>
                  <a:lnTo>
                    <a:pt x="15249" y="14905"/>
                  </a:lnTo>
                  <a:lnTo>
                    <a:pt x="15249" y="16127"/>
                  </a:lnTo>
                  <a:lnTo>
                    <a:pt x="13993" y="16127"/>
                  </a:lnTo>
                  <a:lnTo>
                    <a:pt x="13993" y="14905"/>
                  </a:lnTo>
                  <a:moveTo>
                    <a:pt x="16649" y="14905"/>
                  </a:moveTo>
                  <a:lnTo>
                    <a:pt x="17904" y="14905"/>
                  </a:lnTo>
                  <a:lnTo>
                    <a:pt x="17904" y="16127"/>
                  </a:lnTo>
                  <a:lnTo>
                    <a:pt x="16649" y="16127"/>
                  </a:lnTo>
                  <a:lnTo>
                    <a:pt x="16649" y="14905"/>
                  </a:lnTo>
                  <a:moveTo>
                    <a:pt x="11374" y="16855"/>
                  </a:moveTo>
                  <a:lnTo>
                    <a:pt x="12630" y="16855"/>
                  </a:lnTo>
                  <a:lnTo>
                    <a:pt x="12630" y="18078"/>
                  </a:lnTo>
                  <a:lnTo>
                    <a:pt x="11374" y="18078"/>
                  </a:lnTo>
                  <a:lnTo>
                    <a:pt x="11374" y="16855"/>
                  </a:lnTo>
                  <a:moveTo>
                    <a:pt x="13993" y="16855"/>
                  </a:moveTo>
                  <a:lnTo>
                    <a:pt x="15249" y="16855"/>
                  </a:lnTo>
                  <a:lnTo>
                    <a:pt x="15249" y="18078"/>
                  </a:lnTo>
                  <a:lnTo>
                    <a:pt x="13993" y="18078"/>
                  </a:lnTo>
                  <a:lnTo>
                    <a:pt x="13993" y="16855"/>
                  </a:lnTo>
                  <a:moveTo>
                    <a:pt x="16649" y="16855"/>
                  </a:moveTo>
                  <a:lnTo>
                    <a:pt x="17904" y="16855"/>
                  </a:lnTo>
                  <a:lnTo>
                    <a:pt x="17904" y="18078"/>
                  </a:lnTo>
                  <a:lnTo>
                    <a:pt x="16649" y="18078"/>
                  </a:lnTo>
                  <a:lnTo>
                    <a:pt x="16649" y="16855"/>
                  </a:lnTo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8" name="Rectangle 18"/>
            <p:cNvSpPr>
              <a:spLocks noChangeArrowheads="1"/>
            </p:cNvSpPr>
            <p:nvPr/>
          </p:nvSpPr>
          <p:spPr bwMode="auto">
            <a:xfrm>
              <a:off x="3504" y="1008"/>
              <a:ext cx="384" cy="960"/>
            </a:xfrm>
            <a:prstGeom prst="rect">
              <a:avLst/>
            </a:prstGeom>
            <a:solidFill>
              <a:srgbClr val="91A2D3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9" name="Rectangle 19"/>
            <p:cNvSpPr>
              <a:spLocks noChangeArrowheads="1"/>
            </p:cNvSpPr>
            <p:nvPr/>
          </p:nvSpPr>
          <p:spPr bwMode="auto">
            <a:xfrm>
              <a:off x="3552" y="1776"/>
              <a:ext cx="288" cy="96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4342" name="Group 20"/>
          <p:cNvGrpSpPr>
            <a:grpSpLocks/>
          </p:cNvGrpSpPr>
          <p:nvPr/>
        </p:nvGrpSpPr>
        <p:grpSpPr bwMode="auto">
          <a:xfrm>
            <a:off x="7239000" y="2286000"/>
            <a:ext cx="1219200" cy="1219200"/>
            <a:chOff x="3456" y="960"/>
            <a:chExt cx="1056" cy="1056"/>
          </a:xfrm>
        </p:grpSpPr>
        <p:sp>
          <p:nvSpPr>
            <p:cNvPr id="14374" name="phone3"/>
            <p:cNvSpPr>
              <a:spLocks noEditPoints="1" noChangeArrowheads="1"/>
            </p:cNvSpPr>
            <p:nvPr/>
          </p:nvSpPr>
          <p:spPr bwMode="auto">
            <a:xfrm>
              <a:off x="3456" y="960"/>
              <a:ext cx="1056" cy="1056"/>
            </a:xfrm>
            <a:custGeom>
              <a:avLst/>
              <a:gdLst>
                <a:gd name="T0" fmla="*/ 0 w 21600"/>
                <a:gd name="T1" fmla="*/ 0 h 21600"/>
                <a:gd name="T2" fmla="*/ 528 w 21600"/>
                <a:gd name="T3" fmla="*/ 0 h 21600"/>
                <a:gd name="T4" fmla="*/ 1056 w 21600"/>
                <a:gd name="T5" fmla="*/ 0 h 21600"/>
                <a:gd name="T6" fmla="*/ 1056 w 21600"/>
                <a:gd name="T7" fmla="*/ 528 h 21600"/>
                <a:gd name="T8" fmla="*/ 1056 w 21600"/>
                <a:gd name="T9" fmla="*/ 1056 h 21600"/>
                <a:gd name="T10" fmla="*/ 528 w 21600"/>
                <a:gd name="T11" fmla="*/ 1056 h 21600"/>
                <a:gd name="T12" fmla="*/ 0 w 21600"/>
                <a:gd name="T13" fmla="*/ 1056 h 21600"/>
                <a:gd name="T14" fmla="*/ 0 w 21600"/>
                <a:gd name="T15" fmla="*/ 52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5 w 21600"/>
                <a:gd name="T25" fmla="*/ 23523 h 21600"/>
                <a:gd name="T26" fmla="*/ 21395 w 21600"/>
                <a:gd name="T27" fmla="*/ 4048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10692" y="21600"/>
                  </a:moveTo>
                  <a:lnTo>
                    <a:pt x="21600" y="21600"/>
                  </a:lnTo>
                  <a:lnTo>
                    <a:pt x="21600" y="10684"/>
                  </a:lnTo>
                  <a:lnTo>
                    <a:pt x="21600" y="0"/>
                  </a:lnTo>
                  <a:lnTo>
                    <a:pt x="10190" y="0"/>
                  </a:lnTo>
                  <a:lnTo>
                    <a:pt x="0" y="0"/>
                  </a:lnTo>
                  <a:lnTo>
                    <a:pt x="0" y="10916"/>
                  </a:lnTo>
                  <a:lnTo>
                    <a:pt x="0" y="21600"/>
                  </a:lnTo>
                  <a:lnTo>
                    <a:pt x="10692" y="21600"/>
                  </a:lnTo>
                  <a:close/>
                </a:path>
                <a:path w="21600" h="21600" extrusionOk="0">
                  <a:moveTo>
                    <a:pt x="3552" y="13565"/>
                  </a:moveTo>
                  <a:lnTo>
                    <a:pt x="3552" y="14206"/>
                  </a:lnTo>
                  <a:lnTo>
                    <a:pt x="3409" y="14584"/>
                  </a:lnTo>
                  <a:lnTo>
                    <a:pt x="3050" y="15021"/>
                  </a:lnTo>
                  <a:lnTo>
                    <a:pt x="2619" y="15429"/>
                  </a:lnTo>
                  <a:lnTo>
                    <a:pt x="2296" y="15836"/>
                  </a:lnTo>
                  <a:lnTo>
                    <a:pt x="2045" y="16244"/>
                  </a:lnTo>
                  <a:lnTo>
                    <a:pt x="1902" y="16564"/>
                  </a:lnTo>
                  <a:lnTo>
                    <a:pt x="1794" y="17001"/>
                  </a:lnTo>
                  <a:lnTo>
                    <a:pt x="1830" y="17466"/>
                  </a:lnTo>
                  <a:lnTo>
                    <a:pt x="2009" y="17932"/>
                  </a:lnTo>
                  <a:lnTo>
                    <a:pt x="2260" y="18311"/>
                  </a:lnTo>
                  <a:lnTo>
                    <a:pt x="2548" y="18718"/>
                  </a:lnTo>
                  <a:lnTo>
                    <a:pt x="3050" y="19126"/>
                  </a:lnTo>
                  <a:lnTo>
                    <a:pt x="3552" y="19533"/>
                  </a:lnTo>
                  <a:lnTo>
                    <a:pt x="4342" y="19737"/>
                  </a:lnTo>
                  <a:lnTo>
                    <a:pt x="5095" y="19737"/>
                  </a:lnTo>
                  <a:lnTo>
                    <a:pt x="5849" y="19737"/>
                  </a:lnTo>
                  <a:lnTo>
                    <a:pt x="6351" y="19533"/>
                  </a:lnTo>
                  <a:lnTo>
                    <a:pt x="7140" y="19126"/>
                  </a:lnTo>
                  <a:lnTo>
                    <a:pt x="7535" y="18747"/>
                  </a:lnTo>
                  <a:lnTo>
                    <a:pt x="7894" y="18311"/>
                  </a:lnTo>
                  <a:lnTo>
                    <a:pt x="8145" y="17903"/>
                  </a:lnTo>
                  <a:lnTo>
                    <a:pt x="8324" y="17408"/>
                  </a:lnTo>
                  <a:lnTo>
                    <a:pt x="8324" y="16942"/>
                  </a:lnTo>
                  <a:lnTo>
                    <a:pt x="8252" y="16593"/>
                  </a:lnTo>
                  <a:lnTo>
                    <a:pt x="8145" y="16244"/>
                  </a:lnTo>
                  <a:lnTo>
                    <a:pt x="7894" y="15836"/>
                  </a:lnTo>
                  <a:lnTo>
                    <a:pt x="7571" y="15429"/>
                  </a:lnTo>
                  <a:lnTo>
                    <a:pt x="7140" y="15021"/>
                  </a:lnTo>
                  <a:lnTo>
                    <a:pt x="6853" y="14613"/>
                  </a:lnTo>
                  <a:lnTo>
                    <a:pt x="6602" y="14206"/>
                  </a:lnTo>
                  <a:lnTo>
                    <a:pt x="6602" y="13565"/>
                  </a:lnTo>
                  <a:lnTo>
                    <a:pt x="6602" y="8035"/>
                  </a:lnTo>
                  <a:lnTo>
                    <a:pt x="6602" y="7598"/>
                  </a:lnTo>
                  <a:lnTo>
                    <a:pt x="6853" y="6987"/>
                  </a:lnTo>
                  <a:lnTo>
                    <a:pt x="7212" y="6579"/>
                  </a:lnTo>
                  <a:lnTo>
                    <a:pt x="7643" y="6171"/>
                  </a:lnTo>
                  <a:lnTo>
                    <a:pt x="7894" y="5764"/>
                  </a:lnTo>
                  <a:lnTo>
                    <a:pt x="8037" y="5531"/>
                  </a:lnTo>
                  <a:lnTo>
                    <a:pt x="8252" y="5153"/>
                  </a:lnTo>
                  <a:lnTo>
                    <a:pt x="8360" y="4599"/>
                  </a:lnTo>
                  <a:lnTo>
                    <a:pt x="8288" y="4134"/>
                  </a:lnTo>
                  <a:lnTo>
                    <a:pt x="8145" y="3697"/>
                  </a:lnTo>
                  <a:lnTo>
                    <a:pt x="7894" y="3289"/>
                  </a:lnTo>
                  <a:lnTo>
                    <a:pt x="7499" y="2853"/>
                  </a:lnTo>
                  <a:lnTo>
                    <a:pt x="7033" y="2533"/>
                  </a:lnTo>
                  <a:lnTo>
                    <a:pt x="6387" y="2242"/>
                  </a:lnTo>
                  <a:lnTo>
                    <a:pt x="5849" y="2067"/>
                  </a:lnTo>
                  <a:lnTo>
                    <a:pt x="5095" y="1950"/>
                  </a:lnTo>
                  <a:lnTo>
                    <a:pt x="4234" y="2038"/>
                  </a:lnTo>
                  <a:lnTo>
                    <a:pt x="3552" y="2271"/>
                  </a:lnTo>
                  <a:lnTo>
                    <a:pt x="3050" y="2504"/>
                  </a:lnTo>
                  <a:lnTo>
                    <a:pt x="2548" y="2882"/>
                  </a:lnTo>
                  <a:lnTo>
                    <a:pt x="2225" y="3231"/>
                  </a:lnTo>
                  <a:lnTo>
                    <a:pt x="1973" y="3697"/>
                  </a:lnTo>
                  <a:lnTo>
                    <a:pt x="1794" y="4308"/>
                  </a:lnTo>
                  <a:lnTo>
                    <a:pt x="1794" y="4745"/>
                  </a:lnTo>
                  <a:lnTo>
                    <a:pt x="1866" y="5123"/>
                  </a:lnTo>
                  <a:lnTo>
                    <a:pt x="2045" y="5560"/>
                  </a:lnTo>
                  <a:lnTo>
                    <a:pt x="2296" y="5851"/>
                  </a:lnTo>
                  <a:lnTo>
                    <a:pt x="2548" y="6171"/>
                  </a:lnTo>
                  <a:lnTo>
                    <a:pt x="3014" y="6608"/>
                  </a:lnTo>
                  <a:lnTo>
                    <a:pt x="3301" y="6987"/>
                  </a:lnTo>
                  <a:lnTo>
                    <a:pt x="3552" y="7598"/>
                  </a:lnTo>
                  <a:lnTo>
                    <a:pt x="3552" y="8035"/>
                  </a:lnTo>
                  <a:lnTo>
                    <a:pt x="3552" y="13565"/>
                  </a:lnTo>
                  <a:close/>
                </a:path>
                <a:path w="21600" h="21600" extrusionOk="0">
                  <a:moveTo>
                    <a:pt x="10154" y="1863"/>
                  </a:moveTo>
                  <a:lnTo>
                    <a:pt x="19088" y="1863"/>
                  </a:lnTo>
                  <a:lnTo>
                    <a:pt x="19088" y="8238"/>
                  </a:lnTo>
                  <a:lnTo>
                    <a:pt x="10154" y="8238"/>
                  </a:lnTo>
                  <a:lnTo>
                    <a:pt x="10154" y="1863"/>
                  </a:lnTo>
                  <a:moveTo>
                    <a:pt x="10441" y="10101"/>
                  </a:moveTo>
                  <a:lnTo>
                    <a:pt x="10441" y="9461"/>
                  </a:lnTo>
                  <a:lnTo>
                    <a:pt x="18837" y="9461"/>
                  </a:lnTo>
                  <a:lnTo>
                    <a:pt x="18837" y="10101"/>
                  </a:lnTo>
                  <a:lnTo>
                    <a:pt x="10441" y="10101"/>
                  </a:lnTo>
                  <a:moveTo>
                    <a:pt x="11374" y="11004"/>
                  </a:moveTo>
                  <a:lnTo>
                    <a:pt x="12630" y="11004"/>
                  </a:lnTo>
                  <a:lnTo>
                    <a:pt x="12630" y="12226"/>
                  </a:lnTo>
                  <a:lnTo>
                    <a:pt x="11374" y="12226"/>
                  </a:lnTo>
                  <a:lnTo>
                    <a:pt x="11374" y="11004"/>
                  </a:lnTo>
                  <a:moveTo>
                    <a:pt x="13993" y="11004"/>
                  </a:moveTo>
                  <a:lnTo>
                    <a:pt x="15249" y="11004"/>
                  </a:lnTo>
                  <a:lnTo>
                    <a:pt x="15249" y="12226"/>
                  </a:lnTo>
                  <a:lnTo>
                    <a:pt x="13993" y="12226"/>
                  </a:lnTo>
                  <a:lnTo>
                    <a:pt x="13993" y="11004"/>
                  </a:lnTo>
                  <a:moveTo>
                    <a:pt x="16649" y="11004"/>
                  </a:moveTo>
                  <a:lnTo>
                    <a:pt x="17904" y="11004"/>
                  </a:lnTo>
                  <a:lnTo>
                    <a:pt x="17904" y="12226"/>
                  </a:lnTo>
                  <a:lnTo>
                    <a:pt x="16649" y="12226"/>
                  </a:lnTo>
                  <a:lnTo>
                    <a:pt x="16649" y="11004"/>
                  </a:lnTo>
                  <a:moveTo>
                    <a:pt x="11374" y="12954"/>
                  </a:moveTo>
                  <a:lnTo>
                    <a:pt x="12630" y="12954"/>
                  </a:lnTo>
                  <a:lnTo>
                    <a:pt x="12630" y="14177"/>
                  </a:lnTo>
                  <a:lnTo>
                    <a:pt x="11374" y="14177"/>
                  </a:lnTo>
                  <a:lnTo>
                    <a:pt x="11374" y="12954"/>
                  </a:lnTo>
                  <a:moveTo>
                    <a:pt x="13993" y="12954"/>
                  </a:moveTo>
                  <a:lnTo>
                    <a:pt x="15249" y="12954"/>
                  </a:lnTo>
                  <a:lnTo>
                    <a:pt x="15249" y="14177"/>
                  </a:lnTo>
                  <a:lnTo>
                    <a:pt x="13993" y="14177"/>
                  </a:lnTo>
                  <a:lnTo>
                    <a:pt x="13993" y="12954"/>
                  </a:lnTo>
                  <a:moveTo>
                    <a:pt x="16649" y="12954"/>
                  </a:moveTo>
                  <a:lnTo>
                    <a:pt x="17904" y="12954"/>
                  </a:lnTo>
                  <a:lnTo>
                    <a:pt x="17904" y="14177"/>
                  </a:lnTo>
                  <a:lnTo>
                    <a:pt x="16649" y="14177"/>
                  </a:lnTo>
                  <a:lnTo>
                    <a:pt x="16649" y="12954"/>
                  </a:lnTo>
                  <a:moveTo>
                    <a:pt x="11374" y="14905"/>
                  </a:moveTo>
                  <a:lnTo>
                    <a:pt x="12630" y="14905"/>
                  </a:lnTo>
                  <a:lnTo>
                    <a:pt x="12630" y="16127"/>
                  </a:lnTo>
                  <a:lnTo>
                    <a:pt x="11374" y="16127"/>
                  </a:lnTo>
                  <a:lnTo>
                    <a:pt x="11374" y="14905"/>
                  </a:lnTo>
                  <a:moveTo>
                    <a:pt x="13993" y="14905"/>
                  </a:moveTo>
                  <a:lnTo>
                    <a:pt x="15249" y="14905"/>
                  </a:lnTo>
                  <a:lnTo>
                    <a:pt x="15249" y="16127"/>
                  </a:lnTo>
                  <a:lnTo>
                    <a:pt x="13993" y="16127"/>
                  </a:lnTo>
                  <a:lnTo>
                    <a:pt x="13993" y="14905"/>
                  </a:lnTo>
                  <a:moveTo>
                    <a:pt x="16649" y="14905"/>
                  </a:moveTo>
                  <a:lnTo>
                    <a:pt x="17904" y="14905"/>
                  </a:lnTo>
                  <a:lnTo>
                    <a:pt x="17904" y="16127"/>
                  </a:lnTo>
                  <a:lnTo>
                    <a:pt x="16649" y="16127"/>
                  </a:lnTo>
                  <a:lnTo>
                    <a:pt x="16649" y="14905"/>
                  </a:lnTo>
                  <a:moveTo>
                    <a:pt x="11374" y="16855"/>
                  </a:moveTo>
                  <a:lnTo>
                    <a:pt x="12630" y="16855"/>
                  </a:lnTo>
                  <a:lnTo>
                    <a:pt x="12630" y="18078"/>
                  </a:lnTo>
                  <a:lnTo>
                    <a:pt x="11374" y="18078"/>
                  </a:lnTo>
                  <a:lnTo>
                    <a:pt x="11374" y="16855"/>
                  </a:lnTo>
                  <a:moveTo>
                    <a:pt x="13993" y="16855"/>
                  </a:moveTo>
                  <a:lnTo>
                    <a:pt x="15249" y="16855"/>
                  </a:lnTo>
                  <a:lnTo>
                    <a:pt x="15249" y="18078"/>
                  </a:lnTo>
                  <a:lnTo>
                    <a:pt x="13993" y="18078"/>
                  </a:lnTo>
                  <a:lnTo>
                    <a:pt x="13993" y="16855"/>
                  </a:lnTo>
                  <a:moveTo>
                    <a:pt x="16649" y="16855"/>
                  </a:moveTo>
                  <a:lnTo>
                    <a:pt x="17904" y="16855"/>
                  </a:lnTo>
                  <a:lnTo>
                    <a:pt x="17904" y="18078"/>
                  </a:lnTo>
                  <a:lnTo>
                    <a:pt x="16649" y="18078"/>
                  </a:lnTo>
                  <a:lnTo>
                    <a:pt x="16649" y="16855"/>
                  </a:lnTo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5" name="Rectangle 22"/>
            <p:cNvSpPr>
              <a:spLocks noChangeArrowheads="1"/>
            </p:cNvSpPr>
            <p:nvPr/>
          </p:nvSpPr>
          <p:spPr bwMode="auto">
            <a:xfrm>
              <a:off x="3504" y="1008"/>
              <a:ext cx="384" cy="960"/>
            </a:xfrm>
            <a:prstGeom prst="rect">
              <a:avLst/>
            </a:prstGeom>
            <a:solidFill>
              <a:srgbClr val="91A2D3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6" name="Rectangle 23"/>
            <p:cNvSpPr>
              <a:spLocks noChangeArrowheads="1"/>
            </p:cNvSpPr>
            <p:nvPr/>
          </p:nvSpPr>
          <p:spPr bwMode="auto">
            <a:xfrm>
              <a:off x="3552" y="1776"/>
              <a:ext cx="288" cy="96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4343" name="tower"/>
          <p:cNvSpPr>
            <a:spLocks noEditPoints="1" noChangeArrowheads="1"/>
          </p:cNvSpPr>
          <p:nvPr/>
        </p:nvSpPr>
        <p:spPr bwMode="auto">
          <a:xfrm>
            <a:off x="4114800" y="914400"/>
            <a:ext cx="904875" cy="1809750"/>
          </a:xfrm>
          <a:custGeom>
            <a:avLst/>
            <a:gdLst>
              <a:gd name="T0" fmla="*/ 0 w 21600"/>
              <a:gd name="T1" fmla="*/ 182986 h 21600"/>
              <a:gd name="T2" fmla="*/ 279171 w 21600"/>
              <a:gd name="T3" fmla="*/ 0 h 21600"/>
              <a:gd name="T4" fmla="*/ 452438 w 21600"/>
              <a:gd name="T5" fmla="*/ 0 h 21600"/>
              <a:gd name="T6" fmla="*/ 904875 w 21600"/>
              <a:gd name="T7" fmla="*/ 0 h 21600"/>
              <a:gd name="T8" fmla="*/ 904875 w 21600"/>
              <a:gd name="T9" fmla="*/ 976008 h 21600"/>
              <a:gd name="T10" fmla="*/ 904875 w 21600"/>
              <a:gd name="T11" fmla="*/ 1626764 h 21600"/>
              <a:gd name="T12" fmla="*/ 635340 w 21600"/>
              <a:gd name="T13" fmla="*/ 1809750 h 21600"/>
              <a:gd name="T14" fmla="*/ 442802 w 21600"/>
              <a:gd name="T15" fmla="*/ 1809750 h 21600"/>
              <a:gd name="T16" fmla="*/ 0 w 21600"/>
              <a:gd name="T17" fmla="*/ 1809750 h 21600"/>
              <a:gd name="T18" fmla="*/ 0 w 21600"/>
              <a:gd name="T19" fmla="*/ 965870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59 w 21600"/>
              <a:gd name="T31" fmla="*/ 22540 h 21600"/>
              <a:gd name="T32" fmla="*/ 21485 w 21600"/>
              <a:gd name="T33" fmla="*/ 27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tower"/>
          <p:cNvSpPr>
            <a:spLocks noEditPoints="1" noChangeArrowheads="1"/>
          </p:cNvSpPr>
          <p:nvPr/>
        </p:nvSpPr>
        <p:spPr bwMode="auto">
          <a:xfrm>
            <a:off x="4572000" y="1066800"/>
            <a:ext cx="904875" cy="1809750"/>
          </a:xfrm>
          <a:custGeom>
            <a:avLst/>
            <a:gdLst>
              <a:gd name="T0" fmla="*/ 0 w 21600"/>
              <a:gd name="T1" fmla="*/ 182986 h 21600"/>
              <a:gd name="T2" fmla="*/ 279171 w 21600"/>
              <a:gd name="T3" fmla="*/ 0 h 21600"/>
              <a:gd name="T4" fmla="*/ 452438 w 21600"/>
              <a:gd name="T5" fmla="*/ 0 h 21600"/>
              <a:gd name="T6" fmla="*/ 904875 w 21600"/>
              <a:gd name="T7" fmla="*/ 0 h 21600"/>
              <a:gd name="T8" fmla="*/ 904875 w 21600"/>
              <a:gd name="T9" fmla="*/ 976008 h 21600"/>
              <a:gd name="T10" fmla="*/ 904875 w 21600"/>
              <a:gd name="T11" fmla="*/ 1626764 h 21600"/>
              <a:gd name="T12" fmla="*/ 635340 w 21600"/>
              <a:gd name="T13" fmla="*/ 1809750 h 21600"/>
              <a:gd name="T14" fmla="*/ 442802 w 21600"/>
              <a:gd name="T15" fmla="*/ 1809750 h 21600"/>
              <a:gd name="T16" fmla="*/ 0 w 21600"/>
              <a:gd name="T17" fmla="*/ 1809750 h 21600"/>
              <a:gd name="T18" fmla="*/ 0 w 21600"/>
              <a:gd name="T19" fmla="*/ 965870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59 w 21600"/>
              <a:gd name="T31" fmla="*/ 22540 h 21600"/>
              <a:gd name="T32" fmla="*/ 21485 w 21600"/>
              <a:gd name="T33" fmla="*/ 27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tower"/>
          <p:cNvSpPr>
            <a:spLocks noEditPoints="1" noChangeArrowheads="1"/>
          </p:cNvSpPr>
          <p:nvPr/>
        </p:nvSpPr>
        <p:spPr bwMode="auto">
          <a:xfrm>
            <a:off x="5029200" y="914400"/>
            <a:ext cx="904875" cy="1809750"/>
          </a:xfrm>
          <a:custGeom>
            <a:avLst/>
            <a:gdLst>
              <a:gd name="T0" fmla="*/ 0 w 21600"/>
              <a:gd name="T1" fmla="*/ 182986 h 21600"/>
              <a:gd name="T2" fmla="*/ 279171 w 21600"/>
              <a:gd name="T3" fmla="*/ 0 h 21600"/>
              <a:gd name="T4" fmla="*/ 452438 w 21600"/>
              <a:gd name="T5" fmla="*/ 0 h 21600"/>
              <a:gd name="T6" fmla="*/ 904875 w 21600"/>
              <a:gd name="T7" fmla="*/ 0 h 21600"/>
              <a:gd name="T8" fmla="*/ 904875 w 21600"/>
              <a:gd name="T9" fmla="*/ 976008 h 21600"/>
              <a:gd name="T10" fmla="*/ 904875 w 21600"/>
              <a:gd name="T11" fmla="*/ 1626764 h 21600"/>
              <a:gd name="T12" fmla="*/ 635340 w 21600"/>
              <a:gd name="T13" fmla="*/ 1809750 h 21600"/>
              <a:gd name="T14" fmla="*/ 442802 w 21600"/>
              <a:gd name="T15" fmla="*/ 1809750 h 21600"/>
              <a:gd name="T16" fmla="*/ 0 w 21600"/>
              <a:gd name="T17" fmla="*/ 1809750 h 21600"/>
              <a:gd name="T18" fmla="*/ 0 w 21600"/>
              <a:gd name="T19" fmla="*/ 965870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59 w 21600"/>
              <a:gd name="T31" fmla="*/ 22540 h 21600"/>
              <a:gd name="T32" fmla="*/ 21485 w 21600"/>
              <a:gd name="T33" fmla="*/ 27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4346" name="Group 40"/>
          <p:cNvGrpSpPr>
            <a:grpSpLocks/>
          </p:cNvGrpSpPr>
          <p:nvPr/>
        </p:nvGrpSpPr>
        <p:grpSpPr bwMode="auto">
          <a:xfrm>
            <a:off x="4572000" y="3962400"/>
            <a:ext cx="1219200" cy="1219200"/>
            <a:chOff x="3456" y="960"/>
            <a:chExt cx="1056" cy="1056"/>
          </a:xfrm>
        </p:grpSpPr>
        <p:sp>
          <p:nvSpPr>
            <p:cNvPr id="14371" name="phone3"/>
            <p:cNvSpPr>
              <a:spLocks noEditPoints="1" noChangeArrowheads="1"/>
            </p:cNvSpPr>
            <p:nvPr/>
          </p:nvSpPr>
          <p:spPr bwMode="auto">
            <a:xfrm>
              <a:off x="3456" y="960"/>
              <a:ext cx="1056" cy="1056"/>
            </a:xfrm>
            <a:custGeom>
              <a:avLst/>
              <a:gdLst>
                <a:gd name="T0" fmla="*/ 0 w 21600"/>
                <a:gd name="T1" fmla="*/ 0 h 21600"/>
                <a:gd name="T2" fmla="*/ 528 w 21600"/>
                <a:gd name="T3" fmla="*/ 0 h 21600"/>
                <a:gd name="T4" fmla="*/ 1056 w 21600"/>
                <a:gd name="T5" fmla="*/ 0 h 21600"/>
                <a:gd name="T6" fmla="*/ 1056 w 21600"/>
                <a:gd name="T7" fmla="*/ 528 h 21600"/>
                <a:gd name="T8" fmla="*/ 1056 w 21600"/>
                <a:gd name="T9" fmla="*/ 1056 h 21600"/>
                <a:gd name="T10" fmla="*/ 528 w 21600"/>
                <a:gd name="T11" fmla="*/ 1056 h 21600"/>
                <a:gd name="T12" fmla="*/ 0 w 21600"/>
                <a:gd name="T13" fmla="*/ 1056 h 21600"/>
                <a:gd name="T14" fmla="*/ 0 w 21600"/>
                <a:gd name="T15" fmla="*/ 52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5 w 21600"/>
                <a:gd name="T25" fmla="*/ 23523 h 21600"/>
                <a:gd name="T26" fmla="*/ 21395 w 21600"/>
                <a:gd name="T27" fmla="*/ 4048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10692" y="21600"/>
                  </a:moveTo>
                  <a:lnTo>
                    <a:pt x="21600" y="21600"/>
                  </a:lnTo>
                  <a:lnTo>
                    <a:pt x="21600" y="10684"/>
                  </a:lnTo>
                  <a:lnTo>
                    <a:pt x="21600" y="0"/>
                  </a:lnTo>
                  <a:lnTo>
                    <a:pt x="10190" y="0"/>
                  </a:lnTo>
                  <a:lnTo>
                    <a:pt x="0" y="0"/>
                  </a:lnTo>
                  <a:lnTo>
                    <a:pt x="0" y="10916"/>
                  </a:lnTo>
                  <a:lnTo>
                    <a:pt x="0" y="21600"/>
                  </a:lnTo>
                  <a:lnTo>
                    <a:pt x="10692" y="21600"/>
                  </a:lnTo>
                  <a:close/>
                </a:path>
                <a:path w="21600" h="21600" extrusionOk="0">
                  <a:moveTo>
                    <a:pt x="3552" y="13565"/>
                  </a:moveTo>
                  <a:lnTo>
                    <a:pt x="3552" y="14206"/>
                  </a:lnTo>
                  <a:lnTo>
                    <a:pt x="3409" y="14584"/>
                  </a:lnTo>
                  <a:lnTo>
                    <a:pt x="3050" y="15021"/>
                  </a:lnTo>
                  <a:lnTo>
                    <a:pt x="2619" y="15429"/>
                  </a:lnTo>
                  <a:lnTo>
                    <a:pt x="2296" y="15836"/>
                  </a:lnTo>
                  <a:lnTo>
                    <a:pt x="2045" y="16244"/>
                  </a:lnTo>
                  <a:lnTo>
                    <a:pt x="1902" y="16564"/>
                  </a:lnTo>
                  <a:lnTo>
                    <a:pt x="1794" y="17001"/>
                  </a:lnTo>
                  <a:lnTo>
                    <a:pt x="1830" y="17466"/>
                  </a:lnTo>
                  <a:lnTo>
                    <a:pt x="2009" y="17932"/>
                  </a:lnTo>
                  <a:lnTo>
                    <a:pt x="2260" y="18311"/>
                  </a:lnTo>
                  <a:lnTo>
                    <a:pt x="2548" y="18718"/>
                  </a:lnTo>
                  <a:lnTo>
                    <a:pt x="3050" y="19126"/>
                  </a:lnTo>
                  <a:lnTo>
                    <a:pt x="3552" y="19533"/>
                  </a:lnTo>
                  <a:lnTo>
                    <a:pt x="4342" y="19737"/>
                  </a:lnTo>
                  <a:lnTo>
                    <a:pt x="5095" y="19737"/>
                  </a:lnTo>
                  <a:lnTo>
                    <a:pt x="5849" y="19737"/>
                  </a:lnTo>
                  <a:lnTo>
                    <a:pt x="6351" y="19533"/>
                  </a:lnTo>
                  <a:lnTo>
                    <a:pt x="7140" y="19126"/>
                  </a:lnTo>
                  <a:lnTo>
                    <a:pt x="7535" y="18747"/>
                  </a:lnTo>
                  <a:lnTo>
                    <a:pt x="7894" y="18311"/>
                  </a:lnTo>
                  <a:lnTo>
                    <a:pt x="8145" y="17903"/>
                  </a:lnTo>
                  <a:lnTo>
                    <a:pt x="8324" y="17408"/>
                  </a:lnTo>
                  <a:lnTo>
                    <a:pt x="8324" y="16942"/>
                  </a:lnTo>
                  <a:lnTo>
                    <a:pt x="8252" y="16593"/>
                  </a:lnTo>
                  <a:lnTo>
                    <a:pt x="8145" y="16244"/>
                  </a:lnTo>
                  <a:lnTo>
                    <a:pt x="7894" y="15836"/>
                  </a:lnTo>
                  <a:lnTo>
                    <a:pt x="7571" y="15429"/>
                  </a:lnTo>
                  <a:lnTo>
                    <a:pt x="7140" y="15021"/>
                  </a:lnTo>
                  <a:lnTo>
                    <a:pt x="6853" y="14613"/>
                  </a:lnTo>
                  <a:lnTo>
                    <a:pt x="6602" y="14206"/>
                  </a:lnTo>
                  <a:lnTo>
                    <a:pt x="6602" y="13565"/>
                  </a:lnTo>
                  <a:lnTo>
                    <a:pt x="6602" y="8035"/>
                  </a:lnTo>
                  <a:lnTo>
                    <a:pt x="6602" y="7598"/>
                  </a:lnTo>
                  <a:lnTo>
                    <a:pt x="6853" y="6987"/>
                  </a:lnTo>
                  <a:lnTo>
                    <a:pt x="7212" y="6579"/>
                  </a:lnTo>
                  <a:lnTo>
                    <a:pt x="7643" y="6171"/>
                  </a:lnTo>
                  <a:lnTo>
                    <a:pt x="7894" y="5764"/>
                  </a:lnTo>
                  <a:lnTo>
                    <a:pt x="8037" y="5531"/>
                  </a:lnTo>
                  <a:lnTo>
                    <a:pt x="8252" y="5153"/>
                  </a:lnTo>
                  <a:lnTo>
                    <a:pt x="8360" y="4599"/>
                  </a:lnTo>
                  <a:lnTo>
                    <a:pt x="8288" y="4134"/>
                  </a:lnTo>
                  <a:lnTo>
                    <a:pt x="8145" y="3697"/>
                  </a:lnTo>
                  <a:lnTo>
                    <a:pt x="7894" y="3289"/>
                  </a:lnTo>
                  <a:lnTo>
                    <a:pt x="7499" y="2853"/>
                  </a:lnTo>
                  <a:lnTo>
                    <a:pt x="7033" y="2533"/>
                  </a:lnTo>
                  <a:lnTo>
                    <a:pt x="6387" y="2242"/>
                  </a:lnTo>
                  <a:lnTo>
                    <a:pt x="5849" y="2067"/>
                  </a:lnTo>
                  <a:lnTo>
                    <a:pt x="5095" y="1950"/>
                  </a:lnTo>
                  <a:lnTo>
                    <a:pt x="4234" y="2038"/>
                  </a:lnTo>
                  <a:lnTo>
                    <a:pt x="3552" y="2271"/>
                  </a:lnTo>
                  <a:lnTo>
                    <a:pt x="3050" y="2504"/>
                  </a:lnTo>
                  <a:lnTo>
                    <a:pt x="2548" y="2882"/>
                  </a:lnTo>
                  <a:lnTo>
                    <a:pt x="2225" y="3231"/>
                  </a:lnTo>
                  <a:lnTo>
                    <a:pt x="1973" y="3697"/>
                  </a:lnTo>
                  <a:lnTo>
                    <a:pt x="1794" y="4308"/>
                  </a:lnTo>
                  <a:lnTo>
                    <a:pt x="1794" y="4745"/>
                  </a:lnTo>
                  <a:lnTo>
                    <a:pt x="1866" y="5123"/>
                  </a:lnTo>
                  <a:lnTo>
                    <a:pt x="2045" y="5560"/>
                  </a:lnTo>
                  <a:lnTo>
                    <a:pt x="2296" y="5851"/>
                  </a:lnTo>
                  <a:lnTo>
                    <a:pt x="2548" y="6171"/>
                  </a:lnTo>
                  <a:lnTo>
                    <a:pt x="3014" y="6608"/>
                  </a:lnTo>
                  <a:lnTo>
                    <a:pt x="3301" y="6987"/>
                  </a:lnTo>
                  <a:lnTo>
                    <a:pt x="3552" y="7598"/>
                  </a:lnTo>
                  <a:lnTo>
                    <a:pt x="3552" y="8035"/>
                  </a:lnTo>
                  <a:lnTo>
                    <a:pt x="3552" y="13565"/>
                  </a:lnTo>
                  <a:close/>
                </a:path>
                <a:path w="21600" h="21600" extrusionOk="0">
                  <a:moveTo>
                    <a:pt x="10154" y="1863"/>
                  </a:moveTo>
                  <a:lnTo>
                    <a:pt x="19088" y="1863"/>
                  </a:lnTo>
                  <a:lnTo>
                    <a:pt x="19088" y="8238"/>
                  </a:lnTo>
                  <a:lnTo>
                    <a:pt x="10154" y="8238"/>
                  </a:lnTo>
                  <a:lnTo>
                    <a:pt x="10154" y="1863"/>
                  </a:lnTo>
                  <a:moveTo>
                    <a:pt x="10441" y="10101"/>
                  </a:moveTo>
                  <a:lnTo>
                    <a:pt x="10441" y="9461"/>
                  </a:lnTo>
                  <a:lnTo>
                    <a:pt x="18837" y="9461"/>
                  </a:lnTo>
                  <a:lnTo>
                    <a:pt x="18837" y="10101"/>
                  </a:lnTo>
                  <a:lnTo>
                    <a:pt x="10441" y="10101"/>
                  </a:lnTo>
                  <a:moveTo>
                    <a:pt x="11374" y="11004"/>
                  </a:moveTo>
                  <a:lnTo>
                    <a:pt x="12630" y="11004"/>
                  </a:lnTo>
                  <a:lnTo>
                    <a:pt x="12630" y="12226"/>
                  </a:lnTo>
                  <a:lnTo>
                    <a:pt x="11374" y="12226"/>
                  </a:lnTo>
                  <a:lnTo>
                    <a:pt x="11374" y="11004"/>
                  </a:lnTo>
                  <a:moveTo>
                    <a:pt x="13993" y="11004"/>
                  </a:moveTo>
                  <a:lnTo>
                    <a:pt x="15249" y="11004"/>
                  </a:lnTo>
                  <a:lnTo>
                    <a:pt x="15249" y="12226"/>
                  </a:lnTo>
                  <a:lnTo>
                    <a:pt x="13993" y="12226"/>
                  </a:lnTo>
                  <a:lnTo>
                    <a:pt x="13993" y="11004"/>
                  </a:lnTo>
                  <a:moveTo>
                    <a:pt x="16649" y="11004"/>
                  </a:moveTo>
                  <a:lnTo>
                    <a:pt x="17904" y="11004"/>
                  </a:lnTo>
                  <a:lnTo>
                    <a:pt x="17904" y="12226"/>
                  </a:lnTo>
                  <a:lnTo>
                    <a:pt x="16649" y="12226"/>
                  </a:lnTo>
                  <a:lnTo>
                    <a:pt x="16649" y="11004"/>
                  </a:lnTo>
                  <a:moveTo>
                    <a:pt x="11374" y="12954"/>
                  </a:moveTo>
                  <a:lnTo>
                    <a:pt x="12630" y="12954"/>
                  </a:lnTo>
                  <a:lnTo>
                    <a:pt x="12630" y="14177"/>
                  </a:lnTo>
                  <a:lnTo>
                    <a:pt x="11374" y="14177"/>
                  </a:lnTo>
                  <a:lnTo>
                    <a:pt x="11374" y="12954"/>
                  </a:lnTo>
                  <a:moveTo>
                    <a:pt x="13993" y="12954"/>
                  </a:moveTo>
                  <a:lnTo>
                    <a:pt x="15249" y="12954"/>
                  </a:lnTo>
                  <a:lnTo>
                    <a:pt x="15249" y="14177"/>
                  </a:lnTo>
                  <a:lnTo>
                    <a:pt x="13993" y="14177"/>
                  </a:lnTo>
                  <a:lnTo>
                    <a:pt x="13993" y="12954"/>
                  </a:lnTo>
                  <a:moveTo>
                    <a:pt x="16649" y="12954"/>
                  </a:moveTo>
                  <a:lnTo>
                    <a:pt x="17904" y="12954"/>
                  </a:lnTo>
                  <a:lnTo>
                    <a:pt x="17904" y="14177"/>
                  </a:lnTo>
                  <a:lnTo>
                    <a:pt x="16649" y="14177"/>
                  </a:lnTo>
                  <a:lnTo>
                    <a:pt x="16649" y="12954"/>
                  </a:lnTo>
                  <a:moveTo>
                    <a:pt x="11374" y="14905"/>
                  </a:moveTo>
                  <a:lnTo>
                    <a:pt x="12630" y="14905"/>
                  </a:lnTo>
                  <a:lnTo>
                    <a:pt x="12630" y="16127"/>
                  </a:lnTo>
                  <a:lnTo>
                    <a:pt x="11374" y="16127"/>
                  </a:lnTo>
                  <a:lnTo>
                    <a:pt x="11374" y="14905"/>
                  </a:lnTo>
                  <a:moveTo>
                    <a:pt x="13993" y="14905"/>
                  </a:moveTo>
                  <a:lnTo>
                    <a:pt x="15249" y="14905"/>
                  </a:lnTo>
                  <a:lnTo>
                    <a:pt x="15249" y="16127"/>
                  </a:lnTo>
                  <a:lnTo>
                    <a:pt x="13993" y="16127"/>
                  </a:lnTo>
                  <a:lnTo>
                    <a:pt x="13993" y="14905"/>
                  </a:lnTo>
                  <a:moveTo>
                    <a:pt x="16649" y="14905"/>
                  </a:moveTo>
                  <a:lnTo>
                    <a:pt x="17904" y="14905"/>
                  </a:lnTo>
                  <a:lnTo>
                    <a:pt x="17904" y="16127"/>
                  </a:lnTo>
                  <a:lnTo>
                    <a:pt x="16649" y="16127"/>
                  </a:lnTo>
                  <a:lnTo>
                    <a:pt x="16649" y="14905"/>
                  </a:lnTo>
                  <a:moveTo>
                    <a:pt x="11374" y="16855"/>
                  </a:moveTo>
                  <a:lnTo>
                    <a:pt x="12630" y="16855"/>
                  </a:lnTo>
                  <a:lnTo>
                    <a:pt x="12630" y="18078"/>
                  </a:lnTo>
                  <a:lnTo>
                    <a:pt x="11374" y="18078"/>
                  </a:lnTo>
                  <a:lnTo>
                    <a:pt x="11374" y="16855"/>
                  </a:lnTo>
                  <a:moveTo>
                    <a:pt x="13993" y="16855"/>
                  </a:moveTo>
                  <a:lnTo>
                    <a:pt x="15249" y="16855"/>
                  </a:lnTo>
                  <a:lnTo>
                    <a:pt x="15249" y="18078"/>
                  </a:lnTo>
                  <a:lnTo>
                    <a:pt x="13993" y="18078"/>
                  </a:lnTo>
                  <a:lnTo>
                    <a:pt x="13993" y="16855"/>
                  </a:lnTo>
                  <a:moveTo>
                    <a:pt x="16649" y="16855"/>
                  </a:moveTo>
                  <a:lnTo>
                    <a:pt x="17904" y="16855"/>
                  </a:lnTo>
                  <a:lnTo>
                    <a:pt x="17904" y="18078"/>
                  </a:lnTo>
                  <a:lnTo>
                    <a:pt x="16649" y="18078"/>
                  </a:lnTo>
                  <a:lnTo>
                    <a:pt x="16649" y="16855"/>
                  </a:lnTo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2" name="Rectangle 42"/>
            <p:cNvSpPr>
              <a:spLocks noChangeArrowheads="1"/>
            </p:cNvSpPr>
            <p:nvPr/>
          </p:nvSpPr>
          <p:spPr bwMode="auto">
            <a:xfrm>
              <a:off x="3504" y="1008"/>
              <a:ext cx="384" cy="960"/>
            </a:xfrm>
            <a:prstGeom prst="rect">
              <a:avLst/>
            </a:prstGeom>
            <a:solidFill>
              <a:srgbClr val="91A2D3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3" name="Rectangle 43"/>
            <p:cNvSpPr>
              <a:spLocks noChangeArrowheads="1"/>
            </p:cNvSpPr>
            <p:nvPr/>
          </p:nvSpPr>
          <p:spPr bwMode="auto">
            <a:xfrm>
              <a:off x="3552" y="1776"/>
              <a:ext cx="288" cy="96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4347" name="Freeform 44"/>
          <p:cNvSpPr>
            <a:spLocks/>
          </p:cNvSpPr>
          <p:nvPr/>
        </p:nvSpPr>
        <p:spPr bwMode="auto">
          <a:xfrm>
            <a:off x="2438400" y="1117600"/>
            <a:ext cx="1676400" cy="330200"/>
          </a:xfrm>
          <a:custGeom>
            <a:avLst/>
            <a:gdLst>
              <a:gd name="T0" fmla="*/ 0 w 1008"/>
              <a:gd name="T1" fmla="*/ 177800 h 208"/>
              <a:gd name="T2" fmla="*/ 878114 w 1008"/>
              <a:gd name="T3" fmla="*/ 25400 h 208"/>
              <a:gd name="T4" fmla="*/ 1676400 w 1008"/>
              <a:gd name="T5" fmla="*/ 330200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208">
                <a:moveTo>
                  <a:pt x="0" y="112"/>
                </a:moveTo>
                <a:cubicBezTo>
                  <a:pt x="180" y="56"/>
                  <a:pt x="360" y="0"/>
                  <a:pt x="528" y="16"/>
                </a:cubicBezTo>
                <a:cubicBezTo>
                  <a:pt x="696" y="32"/>
                  <a:pt x="852" y="120"/>
                  <a:pt x="1008" y="2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4348" name="Freeform 49"/>
          <p:cNvSpPr>
            <a:spLocks/>
          </p:cNvSpPr>
          <p:nvPr/>
        </p:nvSpPr>
        <p:spPr bwMode="auto">
          <a:xfrm rot="10800000">
            <a:off x="2438400" y="1524000"/>
            <a:ext cx="1676400" cy="330200"/>
          </a:xfrm>
          <a:custGeom>
            <a:avLst/>
            <a:gdLst>
              <a:gd name="T0" fmla="*/ 0 w 1008"/>
              <a:gd name="T1" fmla="*/ 177800 h 208"/>
              <a:gd name="T2" fmla="*/ 878114 w 1008"/>
              <a:gd name="T3" fmla="*/ 25400 h 208"/>
              <a:gd name="T4" fmla="*/ 1676400 w 1008"/>
              <a:gd name="T5" fmla="*/ 330200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208">
                <a:moveTo>
                  <a:pt x="0" y="112"/>
                </a:moveTo>
                <a:cubicBezTo>
                  <a:pt x="180" y="56"/>
                  <a:pt x="360" y="0"/>
                  <a:pt x="528" y="16"/>
                </a:cubicBezTo>
                <a:cubicBezTo>
                  <a:pt x="696" y="32"/>
                  <a:pt x="852" y="120"/>
                  <a:pt x="1008" y="2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14349" name="Group 54"/>
          <p:cNvGrpSpPr>
            <a:grpSpLocks/>
          </p:cNvGrpSpPr>
          <p:nvPr/>
        </p:nvGrpSpPr>
        <p:grpSpPr bwMode="auto">
          <a:xfrm>
            <a:off x="2590800" y="1600200"/>
            <a:ext cx="914400" cy="914400"/>
            <a:chOff x="1584" y="1200"/>
            <a:chExt cx="576" cy="576"/>
          </a:xfrm>
        </p:grpSpPr>
        <p:sp>
          <p:nvSpPr>
            <p:cNvPr id="14368" name="Freeform 52"/>
            <p:cNvSpPr>
              <a:spLocks/>
            </p:cNvSpPr>
            <p:nvPr/>
          </p:nvSpPr>
          <p:spPr bwMode="auto">
            <a:xfrm>
              <a:off x="1584" y="1200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9" name="Freeform 53"/>
            <p:cNvSpPr>
              <a:spLocks/>
            </p:cNvSpPr>
            <p:nvPr/>
          </p:nvSpPr>
          <p:spPr bwMode="auto">
            <a:xfrm>
              <a:off x="1824" y="1248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0" name="Freeform 51"/>
            <p:cNvSpPr>
              <a:spLocks/>
            </p:cNvSpPr>
            <p:nvPr/>
          </p:nvSpPr>
          <p:spPr bwMode="auto">
            <a:xfrm>
              <a:off x="1680" y="1440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50" name="Freeform 55"/>
          <p:cNvSpPr>
            <a:spLocks/>
          </p:cNvSpPr>
          <p:nvPr/>
        </p:nvSpPr>
        <p:spPr bwMode="auto">
          <a:xfrm rot="1001955">
            <a:off x="5867400" y="2057400"/>
            <a:ext cx="1444625" cy="330200"/>
          </a:xfrm>
          <a:custGeom>
            <a:avLst/>
            <a:gdLst>
              <a:gd name="T0" fmla="*/ 0 w 1008"/>
              <a:gd name="T1" fmla="*/ 177800 h 208"/>
              <a:gd name="T2" fmla="*/ 756708 w 1008"/>
              <a:gd name="T3" fmla="*/ 25400 h 208"/>
              <a:gd name="T4" fmla="*/ 1444625 w 1008"/>
              <a:gd name="T5" fmla="*/ 330200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208">
                <a:moveTo>
                  <a:pt x="0" y="112"/>
                </a:moveTo>
                <a:cubicBezTo>
                  <a:pt x="180" y="56"/>
                  <a:pt x="360" y="0"/>
                  <a:pt x="528" y="16"/>
                </a:cubicBezTo>
                <a:cubicBezTo>
                  <a:pt x="696" y="32"/>
                  <a:pt x="852" y="120"/>
                  <a:pt x="1008" y="2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4351" name="Freeform 58"/>
          <p:cNvSpPr>
            <a:spLocks/>
          </p:cNvSpPr>
          <p:nvPr/>
        </p:nvSpPr>
        <p:spPr bwMode="auto">
          <a:xfrm rot="-9965838">
            <a:off x="5865813" y="2416175"/>
            <a:ext cx="1374775" cy="330200"/>
          </a:xfrm>
          <a:custGeom>
            <a:avLst/>
            <a:gdLst>
              <a:gd name="T0" fmla="*/ 0 w 1008"/>
              <a:gd name="T1" fmla="*/ 177800 h 208"/>
              <a:gd name="T2" fmla="*/ 720120 w 1008"/>
              <a:gd name="T3" fmla="*/ 25400 h 208"/>
              <a:gd name="T4" fmla="*/ 1374775 w 1008"/>
              <a:gd name="T5" fmla="*/ 330200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208">
                <a:moveTo>
                  <a:pt x="0" y="112"/>
                </a:moveTo>
                <a:cubicBezTo>
                  <a:pt x="180" y="56"/>
                  <a:pt x="360" y="0"/>
                  <a:pt x="528" y="16"/>
                </a:cubicBezTo>
                <a:cubicBezTo>
                  <a:pt x="696" y="32"/>
                  <a:pt x="852" y="120"/>
                  <a:pt x="1008" y="2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14352" name="Group 59"/>
          <p:cNvGrpSpPr>
            <a:grpSpLocks/>
          </p:cNvGrpSpPr>
          <p:nvPr/>
        </p:nvGrpSpPr>
        <p:grpSpPr bwMode="auto">
          <a:xfrm>
            <a:off x="5943600" y="2514600"/>
            <a:ext cx="914400" cy="914400"/>
            <a:chOff x="1584" y="1200"/>
            <a:chExt cx="576" cy="576"/>
          </a:xfrm>
        </p:grpSpPr>
        <p:sp>
          <p:nvSpPr>
            <p:cNvPr id="14365" name="Freeform 60"/>
            <p:cNvSpPr>
              <a:spLocks/>
            </p:cNvSpPr>
            <p:nvPr/>
          </p:nvSpPr>
          <p:spPr bwMode="auto">
            <a:xfrm>
              <a:off x="1584" y="1200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6" name="Freeform 61"/>
            <p:cNvSpPr>
              <a:spLocks/>
            </p:cNvSpPr>
            <p:nvPr/>
          </p:nvSpPr>
          <p:spPr bwMode="auto">
            <a:xfrm>
              <a:off x="1824" y="1248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7" name="Freeform 62"/>
            <p:cNvSpPr>
              <a:spLocks/>
            </p:cNvSpPr>
            <p:nvPr/>
          </p:nvSpPr>
          <p:spPr bwMode="auto">
            <a:xfrm>
              <a:off x="1680" y="1440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53" name="Freeform 63"/>
          <p:cNvSpPr>
            <a:spLocks/>
          </p:cNvSpPr>
          <p:nvPr/>
        </p:nvSpPr>
        <p:spPr bwMode="auto">
          <a:xfrm rot="5100375">
            <a:off x="4764088" y="3149600"/>
            <a:ext cx="1447800" cy="330200"/>
          </a:xfrm>
          <a:custGeom>
            <a:avLst/>
            <a:gdLst>
              <a:gd name="T0" fmla="*/ 0 w 1008"/>
              <a:gd name="T1" fmla="*/ 177800 h 208"/>
              <a:gd name="T2" fmla="*/ 758371 w 1008"/>
              <a:gd name="T3" fmla="*/ 25400 h 208"/>
              <a:gd name="T4" fmla="*/ 1447800 w 1008"/>
              <a:gd name="T5" fmla="*/ 330200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208">
                <a:moveTo>
                  <a:pt x="0" y="112"/>
                </a:moveTo>
                <a:cubicBezTo>
                  <a:pt x="180" y="56"/>
                  <a:pt x="360" y="0"/>
                  <a:pt x="528" y="16"/>
                </a:cubicBezTo>
                <a:cubicBezTo>
                  <a:pt x="696" y="32"/>
                  <a:pt x="852" y="120"/>
                  <a:pt x="1008" y="2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4354" name="Freeform 64"/>
          <p:cNvSpPr>
            <a:spLocks/>
          </p:cNvSpPr>
          <p:nvPr/>
        </p:nvSpPr>
        <p:spPr bwMode="auto">
          <a:xfrm rot="-5699625">
            <a:off x="4470400" y="3149600"/>
            <a:ext cx="1447800" cy="330200"/>
          </a:xfrm>
          <a:custGeom>
            <a:avLst/>
            <a:gdLst>
              <a:gd name="T0" fmla="*/ 0 w 1008"/>
              <a:gd name="T1" fmla="*/ 177800 h 208"/>
              <a:gd name="T2" fmla="*/ 758371 w 1008"/>
              <a:gd name="T3" fmla="*/ 25400 h 208"/>
              <a:gd name="T4" fmla="*/ 1447800 w 1008"/>
              <a:gd name="T5" fmla="*/ 330200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208">
                <a:moveTo>
                  <a:pt x="0" y="112"/>
                </a:moveTo>
                <a:cubicBezTo>
                  <a:pt x="180" y="56"/>
                  <a:pt x="360" y="0"/>
                  <a:pt x="528" y="16"/>
                </a:cubicBezTo>
                <a:cubicBezTo>
                  <a:pt x="696" y="32"/>
                  <a:pt x="852" y="120"/>
                  <a:pt x="1008" y="2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14355" name="Group 65"/>
          <p:cNvGrpSpPr>
            <a:grpSpLocks/>
          </p:cNvGrpSpPr>
          <p:nvPr/>
        </p:nvGrpSpPr>
        <p:grpSpPr bwMode="auto">
          <a:xfrm>
            <a:off x="4495800" y="2895600"/>
            <a:ext cx="914400" cy="914400"/>
            <a:chOff x="1584" y="1200"/>
            <a:chExt cx="576" cy="576"/>
          </a:xfrm>
        </p:grpSpPr>
        <p:sp>
          <p:nvSpPr>
            <p:cNvPr id="14362" name="Freeform 66"/>
            <p:cNvSpPr>
              <a:spLocks/>
            </p:cNvSpPr>
            <p:nvPr/>
          </p:nvSpPr>
          <p:spPr bwMode="auto">
            <a:xfrm>
              <a:off x="1584" y="1200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Freeform 67"/>
            <p:cNvSpPr>
              <a:spLocks/>
            </p:cNvSpPr>
            <p:nvPr/>
          </p:nvSpPr>
          <p:spPr bwMode="auto">
            <a:xfrm>
              <a:off x="1824" y="1248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Freeform 68"/>
            <p:cNvSpPr>
              <a:spLocks/>
            </p:cNvSpPr>
            <p:nvPr/>
          </p:nvSpPr>
          <p:spPr bwMode="auto">
            <a:xfrm>
              <a:off x="1680" y="1440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56" name="Freeform 69"/>
          <p:cNvSpPr>
            <a:spLocks/>
          </p:cNvSpPr>
          <p:nvPr/>
        </p:nvSpPr>
        <p:spPr bwMode="auto">
          <a:xfrm rot="-2311332">
            <a:off x="2590800" y="2743200"/>
            <a:ext cx="1676400" cy="330200"/>
          </a:xfrm>
          <a:custGeom>
            <a:avLst/>
            <a:gdLst>
              <a:gd name="T0" fmla="*/ 0 w 1008"/>
              <a:gd name="T1" fmla="*/ 177800 h 208"/>
              <a:gd name="T2" fmla="*/ 878114 w 1008"/>
              <a:gd name="T3" fmla="*/ 25400 h 208"/>
              <a:gd name="T4" fmla="*/ 1676400 w 1008"/>
              <a:gd name="T5" fmla="*/ 330200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208">
                <a:moveTo>
                  <a:pt x="0" y="112"/>
                </a:moveTo>
                <a:cubicBezTo>
                  <a:pt x="180" y="56"/>
                  <a:pt x="360" y="0"/>
                  <a:pt x="528" y="16"/>
                </a:cubicBezTo>
                <a:cubicBezTo>
                  <a:pt x="696" y="32"/>
                  <a:pt x="852" y="120"/>
                  <a:pt x="1008" y="2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4357" name="Freeform 70"/>
          <p:cNvSpPr>
            <a:spLocks/>
          </p:cNvSpPr>
          <p:nvPr/>
        </p:nvSpPr>
        <p:spPr bwMode="auto">
          <a:xfrm rot="8288181">
            <a:off x="2743200" y="2971800"/>
            <a:ext cx="1676400" cy="330200"/>
          </a:xfrm>
          <a:custGeom>
            <a:avLst/>
            <a:gdLst>
              <a:gd name="T0" fmla="*/ 0 w 1008"/>
              <a:gd name="T1" fmla="*/ 177800 h 208"/>
              <a:gd name="T2" fmla="*/ 878114 w 1008"/>
              <a:gd name="T3" fmla="*/ 25400 h 208"/>
              <a:gd name="T4" fmla="*/ 1676400 w 1008"/>
              <a:gd name="T5" fmla="*/ 330200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208">
                <a:moveTo>
                  <a:pt x="0" y="112"/>
                </a:moveTo>
                <a:cubicBezTo>
                  <a:pt x="180" y="56"/>
                  <a:pt x="360" y="0"/>
                  <a:pt x="528" y="16"/>
                </a:cubicBezTo>
                <a:cubicBezTo>
                  <a:pt x="696" y="32"/>
                  <a:pt x="852" y="120"/>
                  <a:pt x="1008" y="2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14358" name="Group 71"/>
          <p:cNvGrpSpPr>
            <a:grpSpLocks/>
          </p:cNvGrpSpPr>
          <p:nvPr/>
        </p:nvGrpSpPr>
        <p:grpSpPr bwMode="auto">
          <a:xfrm>
            <a:off x="3200400" y="3048000"/>
            <a:ext cx="914400" cy="914400"/>
            <a:chOff x="1584" y="1200"/>
            <a:chExt cx="576" cy="576"/>
          </a:xfrm>
        </p:grpSpPr>
        <p:sp>
          <p:nvSpPr>
            <p:cNvPr id="14359" name="Freeform 72"/>
            <p:cNvSpPr>
              <a:spLocks/>
            </p:cNvSpPr>
            <p:nvPr/>
          </p:nvSpPr>
          <p:spPr bwMode="auto">
            <a:xfrm>
              <a:off x="1584" y="1200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Freeform 73"/>
            <p:cNvSpPr>
              <a:spLocks/>
            </p:cNvSpPr>
            <p:nvPr/>
          </p:nvSpPr>
          <p:spPr bwMode="auto">
            <a:xfrm>
              <a:off x="1824" y="1248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1" name="Freeform 74"/>
            <p:cNvSpPr>
              <a:spLocks/>
            </p:cNvSpPr>
            <p:nvPr/>
          </p:nvSpPr>
          <p:spPr bwMode="auto">
            <a:xfrm>
              <a:off x="1680" y="1440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4186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ATM bank server example</a:t>
            </a:r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462963" cy="6172200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Suppose we wanted to implement a server process to handle requests from an ATM network:</a:t>
            </a:r>
          </a:p>
          <a:p>
            <a:pPr>
              <a:lnSpc>
                <a:spcPct val="75000"/>
              </a:lnSpc>
              <a:spcBef>
                <a:spcPct val="25000"/>
              </a:spcBef>
              <a:buFontTx/>
              <a:buNone/>
            </a:pPr>
            <a:r>
              <a:rPr lang="en-US" altLang="ko-KR" dirty="0" smtClean="0">
                <a:ea typeface="굴림" panose="020B0600000101010101" pitchFamily="34" charset="-127"/>
              </a:rPr>
              <a:t>	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BankServer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() {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  while (TRUE) {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     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ReceiveRequest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(&amp;op, &amp;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acctId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, &amp;amount);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     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ProcessRequest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(op, 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acctId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, amount);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  }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}</a:t>
            </a:r>
          </a:p>
          <a:p>
            <a:pPr>
              <a:lnSpc>
                <a:spcPct val="75000"/>
              </a:lnSpc>
              <a:spcBef>
                <a:spcPct val="25000"/>
              </a:spcBef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ProcessRequest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(op, 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acctId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, amount) {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  if (op == deposit) Deposit(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acctId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, amount);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  else if …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}</a:t>
            </a:r>
          </a:p>
          <a:p>
            <a:pPr>
              <a:lnSpc>
                <a:spcPct val="75000"/>
              </a:lnSpc>
              <a:spcBef>
                <a:spcPct val="25000"/>
              </a:spcBef>
              <a:buFontTx/>
              <a:buNone/>
            </a:pP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Deposit(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acctId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, amount) {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  acct = 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GetAccount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(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acctId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); </a:t>
            </a:r>
            <a:r>
              <a:rPr lang="en-US" altLang="ko-KR" sz="2000" dirty="0" smtClean="0">
                <a:solidFill>
                  <a:schemeClr val="hlink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/* may use disk I/O */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  acct-&gt;balance += amount;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  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StoreAccount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(acct); </a:t>
            </a:r>
            <a:r>
              <a:rPr lang="en-US" altLang="ko-KR" sz="2000" dirty="0" smtClean="0">
                <a:solidFill>
                  <a:schemeClr val="hlink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/* Involves disk I/O */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}</a:t>
            </a:r>
          </a:p>
          <a:p>
            <a:pPr>
              <a:lnSpc>
                <a:spcPct val="75000"/>
              </a:lnSpc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How could we speed this up?</a:t>
            </a:r>
          </a:p>
          <a:p>
            <a:pPr lvl="1">
              <a:lnSpc>
                <a:spcPct val="75000"/>
              </a:lnSpc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More than one request being processed at once</a:t>
            </a:r>
          </a:p>
          <a:p>
            <a:pPr lvl="1">
              <a:lnSpc>
                <a:spcPct val="75000"/>
              </a:lnSpc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Event driven (overlap computation and I/O)</a:t>
            </a:r>
          </a:p>
          <a:p>
            <a:pPr lvl="1">
              <a:lnSpc>
                <a:spcPct val="75000"/>
              </a:lnSpc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Multiple threads (multi-</a:t>
            </a:r>
            <a:r>
              <a:rPr lang="en-US" altLang="ko-KR" dirty="0" err="1" smtClean="0">
                <a:ea typeface="굴림" panose="020B0600000101010101" pitchFamily="34" charset="-127"/>
              </a:rPr>
              <a:t>proc</a:t>
            </a:r>
            <a:r>
              <a:rPr lang="en-US" altLang="ko-KR" dirty="0" smtClean="0">
                <a:ea typeface="굴림" panose="020B0600000101010101" pitchFamily="34" charset="-127"/>
              </a:rPr>
              <a:t>, or overlap comp and I/O)</a:t>
            </a:r>
          </a:p>
          <a:p>
            <a:pPr lvl="1">
              <a:lnSpc>
                <a:spcPct val="75000"/>
              </a:lnSpc>
              <a:spcBef>
                <a:spcPct val="25000"/>
              </a:spcBef>
            </a:pPr>
            <a:endParaRPr lang="ko-KR" altLang="en-US" dirty="0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02791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4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4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4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4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4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4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4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4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4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4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4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4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4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4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Event Driven Version of ATM server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6172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Suppose we only had one CPU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Still like to overlap I/O with computation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Without threads, we would have to rewrite in event-driven style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Example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dirty="0" smtClean="0">
                <a:ea typeface="굴림" panose="020B0600000101010101" pitchFamily="34" charset="-127"/>
              </a:rPr>
              <a:t>		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BankServer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() {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   while(TRUE) {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      event = 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WaitForNextEvent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();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      if (event == 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ATMRequest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)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         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StartOnRequest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();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      else if (event == 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AcctAvail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)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         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ContinueRequest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();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      else if (event == 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AcctStored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)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         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FinishRequest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();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   }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}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What if we missed a blocking I/O step?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What if we have to split code into hundreds of pieces which could be blocking?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This technique is used for graphical programming</a:t>
            </a:r>
          </a:p>
        </p:txBody>
      </p:sp>
    </p:spTree>
    <p:extLst>
      <p:ext uri="{BB962C8B-B14F-4D97-AF65-F5344CB8AC3E}">
        <p14:creationId xmlns:p14="http://schemas.microsoft.com/office/powerpoint/2010/main" val="8141919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5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5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5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5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5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5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5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5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5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5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5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5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53400" cy="533400"/>
          </a:xfrm>
        </p:spPr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What happens when thread blocks on I/O?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505200"/>
            <a:ext cx="8077200" cy="3048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What happens when a thread requests a block of data from the file system?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User code invokes a system call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Read operation is initiated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Run new thread/switch</a:t>
            </a:r>
          </a:p>
          <a:p>
            <a:pPr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Thread communication similar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Wait for Signal/Join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Networking</a:t>
            </a:r>
          </a:p>
          <a:p>
            <a:pPr lvl="1">
              <a:lnSpc>
                <a:spcPct val="80000"/>
              </a:lnSpc>
            </a:pPr>
            <a:endParaRPr lang="ko-KR" altLang="en-US" smtClean="0">
              <a:ea typeface="Gulim" panose="020B0600000101010101" pitchFamily="34" charset="-127"/>
            </a:endParaRPr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4408488" y="965200"/>
            <a:ext cx="1981200" cy="609600"/>
          </a:xfrm>
          <a:prstGeom prst="rect">
            <a:avLst/>
          </a:prstGeom>
          <a:solidFill>
            <a:srgbClr val="00FFFF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>
                <a:latin typeface="Consolas" charset="0"/>
                <a:ea typeface="Consolas" charset="0"/>
                <a:cs typeface="Consolas" charset="0"/>
              </a:rPr>
              <a:t>CopyFile</a:t>
            </a:r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4408488" y="1574800"/>
            <a:ext cx="1981200" cy="533400"/>
          </a:xfrm>
          <a:prstGeom prst="rect">
            <a:avLst/>
          </a:prstGeom>
          <a:solidFill>
            <a:srgbClr val="00FFFF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>
                <a:latin typeface="Consolas" charset="0"/>
                <a:ea typeface="Consolas" charset="0"/>
                <a:cs typeface="Consolas" charset="0"/>
              </a:rPr>
              <a:t>read</a:t>
            </a:r>
          </a:p>
        </p:txBody>
      </p:sp>
      <p:grpSp>
        <p:nvGrpSpPr>
          <p:cNvPr id="378891" name="Group 11"/>
          <p:cNvGrpSpPr>
            <a:grpSpLocks/>
          </p:cNvGrpSpPr>
          <p:nvPr/>
        </p:nvGrpSpPr>
        <p:grpSpPr bwMode="auto">
          <a:xfrm>
            <a:off x="2558664" y="1828800"/>
            <a:ext cx="3831025" cy="1522413"/>
            <a:chOff x="1227" y="1056"/>
            <a:chExt cx="2421" cy="1056"/>
          </a:xfrm>
        </p:grpSpPr>
        <p:sp>
          <p:nvSpPr>
            <p:cNvPr id="26634" name="Rectangle 12"/>
            <p:cNvSpPr>
              <a:spLocks noChangeArrowheads="1"/>
            </p:cNvSpPr>
            <p:nvPr/>
          </p:nvSpPr>
          <p:spPr bwMode="auto">
            <a:xfrm flipV="1">
              <a:off x="2400" y="1584"/>
              <a:ext cx="1248" cy="240"/>
            </a:xfrm>
            <a:prstGeom prst="rect">
              <a:avLst/>
            </a:prstGeom>
            <a:solidFill>
              <a:srgbClr val="FFB9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nsolas" charset="0"/>
                  <a:ea typeface="Consolas" charset="0"/>
                  <a:cs typeface="Consolas" charset="0"/>
                </a:rPr>
                <a:t>run_new_thread</a:t>
              </a:r>
              <a:endParaRPr lang="en-US" altLang="ko-KR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6635" name="Rectangle 13"/>
            <p:cNvSpPr>
              <a:spLocks noChangeArrowheads="1"/>
            </p:cNvSpPr>
            <p:nvPr/>
          </p:nvSpPr>
          <p:spPr bwMode="auto">
            <a:xfrm flipV="1">
              <a:off x="2400" y="1248"/>
              <a:ext cx="1248" cy="336"/>
            </a:xfrm>
            <a:prstGeom prst="rect">
              <a:avLst/>
            </a:prstGeom>
            <a:solidFill>
              <a:srgbClr val="FFB9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nsolas" charset="0"/>
                  <a:ea typeface="Consolas" charset="0"/>
                  <a:cs typeface="Consolas" charset="0"/>
                </a:rPr>
                <a:t>kernel_read</a:t>
              </a:r>
              <a:endParaRPr lang="en-US" altLang="ko-KR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6636" name="Arc 14"/>
            <p:cNvSpPr>
              <a:spLocks/>
            </p:cNvSpPr>
            <p:nvPr/>
          </p:nvSpPr>
          <p:spPr bwMode="auto">
            <a:xfrm flipH="1">
              <a:off x="2112" y="1056"/>
              <a:ext cx="288" cy="384"/>
            </a:xfrm>
            <a:custGeom>
              <a:avLst/>
              <a:gdLst>
                <a:gd name="T0" fmla="*/ 0 w 21600"/>
                <a:gd name="T1" fmla="*/ 0 h 43068"/>
                <a:gd name="T2" fmla="*/ 0 w 21600"/>
                <a:gd name="T3" fmla="*/ 3 h 43068"/>
                <a:gd name="T4" fmla="*/ 0 w 21600"/>
                <a:gd name="T5" fmla="*/ 2 h 430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06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07"/>
                    <a:pt x="13322" y="41853"/>
                    <a:pt x="2383" y="43068"/>
                  </a:cubicBezTo>
                </a:path>
                <a:path w="21600" h="4306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07"/>
                    <a:pt x="13322" y="41853"/>
                    <a:pt x="2383" y="4306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6637" name="Text Box 15"/>
            <p:cNvSpPr txBox="1">
              <a:spLocks noChangeArrowheads="1"/>
            </p:cNvSpPr>
            <p:nvPr/>
          </p:nvSpPr>
          <p:spPr bwMode="auto">
            <a:xfrm>
              <a:off x="1227" y="1152"/>
              <a:ext cx="775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Trap to OS</a:t>
              </a:r>
            </a:p>
          </p:txBody>
        </p:sp>
        <p:sp>
          <p:nvSpPr>
            <p:cNvPr id="26638" name="Rectangle 16"/>
            <p:cNvSpPr>
              <a:spLocks noChangeArrowheads="1"/>
            </p:cNvSpPr>
            <p:nvPr/>
          </p:nvSpPr>
          <p:spPr bwMode="auto">
            <a:xfrm>
              <a:off x="2400" y="1824"/>
              <a:ext cx="1248" cy="288"/>
            </a:xfrm>
            <a:prstGeom prst="rect">
              <a:avLst/>
            </a:prstGeom>
            <a:solidFill>
              <a:srgbClr val="FFB9A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>
                  <a:latin typeface="Consolas" charset="0"/>
                  <a:ea typeface="Consolas" charset="0"/>
                  <a:cs typeface="Consolas" charset="0"/>
                </a:rPr>
                <a:t>switch</a:t>
              </a:r>
            </a:p>
          </p:txBody>
        </p:sp>
      </p:grpSp>
      <p:grpSp>
        <p:nvGrpSpPr>
          <p:cNvPr id="26631" name="Group 18"/>
          <p:cNvGrpSpPr>
            <a:grpSpLocks/>
          </p:cNvGrpSpPr>
          <p:nvPr/>
        </p:nvGrpSpPr>
        <p:grpSpPr bwMode="auto">
          <a:xfrm>
            <a:off x="6551613" y="1377368"/>
            <a:ext cx="369874" cy="1661107"/>
            <a:chOff x="4606" y="816"/>
            <a:chExt cx="234" cy="1152"/>
          </a:xfrm>
        </p:grpSpPr>
        <p:sp>
          <p:nvSpPr>
            <p:cNvPr id="26632" name="Text Box 19"/>
            <p:cNvSpPr txBox="1">
              <a:spLocks noChangeArrowheads="1"/>
            </p:cNvSpPr>
            <p:nvPr/>
          </p:nvSpPr>
          <p:spPr bwMode="auto">
            <a:xfrm rot="5400000">
              <a:off x="4234" y="1273"/>
              <a:ext cx="977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Stack growth</a:t>
              </a:r>
            </a:p>
          </p:txBody>
        </p:sp>
        <p:sp>
          <p:nvSpPr>
            <p:cNvPr id="26633" name="Line 20"/>
            <p:cNvSpPr>
              <a:spLocks noChangeShapeType="1"/>
            </p:cNvSpPr>
            <p:nvPr/>
          </p:nvSpPr>
          <p:spPr bwMode="auto">
            <a:xfrm>
              <a:off x="4608" y="816"/>
              <a:ext cx="0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55480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8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Can Threads Make This Easier?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727075"/>
            <a:ext cx="8875712" cy="5980113"/>
          </a:xfrm>
        </p:spPr>
        <p:txBody>
          <a:bodyPr/>
          <a:lstStyle/>
          <a:p>
            <a:pPr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Threads yield overlapped I/O and computation without “deconstructing” code into non-blocking fragments</a:t>
            </a:r>
          </a:p>
          <a:p>
            <a:pPr lvl="1"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One thread per request</a:t>
            </a:r>
          </a:p>
          <a:p>
            <a:pPr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Requests proceeds to completion, blocking as required:</a:t>
            </a:r>
          </a:p>
          <a:p>
            <a:pPr>
              <a:buFontTx/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sz="22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	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Deposit(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acctId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, amount) {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  acct = 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GetAccount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(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actId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);	</a:t>
            </a:r>
            <a:r>
              <a:rPr lang="en-US" altLang="ko-KR" sz="2000" dirty="0" smtClean="0">
                <a:solidFill>
                  <a:schemeClr val="hlink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/* May use disk I/O */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  acct-&gt;balance += amount;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  </a:t>
            </a:r>
            <a:r>
              <a:rPr lang="en-US" altLang="ko-KR" sz="2000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StoreAccount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(acct); 		</a:t>
            </a:r>
            <a:r>
              <a:rPr lang="en-US" altLang="ko-KR" sz="2000" dirty="0" smtClean="0">
                <a:solidFill>
                  <a:schemeClr val="hlink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/* Involves disk I/O */</a:t>
            </a:r>
            <a:br>
              <a:rPr lang="en-US" altLang="ko-KR" sz="2000" dirty="0" smtClean="0">
                <a:solidFill>
                  <a:schemeClr val="hlink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solidFill>
                  <a:schemeClr val="hlink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}</a:t>
            </a:r>
            <a:endParaRPr lang="en-US" altLang="ko-KR" sz="2000" dirty="0" smtClean="0">
              <a:ea typeface="굴림" panose="020B0600000101010101" pitchFamily="34" charset="-127"/>
            </a:endParaRPr>
          </a:p>
          <a:p>
            <a:pPr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Unfortunately, shared state can get corrupted: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		</a:t>
            </a:r>
            <a:r>
              <a:rPr lang="en-US" altLang="ko-KR" sz="2000" u="sng" dirty="0" smtClean="0">
                <a:ea typeface="굴림" panose="020B0600000101010101" pitchFamily="34" charset="-127"/>
              </a:rPr>
              <a:t>Thread 1</a:t>
            </a:r>
            <a:r>
              <a:rPr lang="en-US" altLang="ko-KR" sz="2000" dirty="0" smtClean="0">
                <a:ea typeface="굴림" panose="020B0600000101010101" pitchFamily="34" charset="-127"/>
              </a:rPr>
              <a:t>		</a:t>
            </a:r>
            <a:r>
              <a:rPr lang="en-US" altLang="ko-KR" sz="2000" u="sng" dirty="0" smtClean="0">
                <a:ea typeface="굴림" panose="020B0600000101010101" pitchFamily="34" charset="-127"/>
              </a:rPr>
              <a:t>Thread 2</a:t>
            </a:r>
            <a:br>
              <a:rPr lang="en-US" altLang="ko-KR" sz="2000" u="sng" dirty="0" smtClean="0">
                <a:ea typeface="굴림" panose="020B0600000101010101" pitchFamily="34" charset="-127"/>
              </a:rPr>
            </a:br>
            <a:r>
              <a:rPr lang="en-US" altLang="ko-KR" sz="2000" dirty="0" smtClean="0">
                <a:ea typeface="굴림" panose="020B0600000101010101" pitchFamily="34" charset="-127"/>
              </a:rPr>
              <a:t>		</a:t>
            </a: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load r1, acct-&gt;balance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		load r1, acct-&gt;balance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		add r1, amount2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		store r1, acct-&gt;balance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add r1, amount1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store r1, acct-&gt;balance</a:t>
            </a:r>
            <a:br>
              <a:rPr lang="en-US" altLang="ko-KR" sz="2000" dirty="0" smtClean="0">
                <a:latin typeface="Courier New" panose="02070309020205020404" pitchFamily="49" charset="0"/>
                <a:ea typeface="굴림" panose="020B0600000101010101" pitchFamily="34" charset="-127"/>
              </a:rPr>
            </a:br>
            <a:endParaRPr lang="en-US" altLang="ko-KR" sz="2000" u="sng" dirty="0" smtClean="0">
              <a:latin typeface="Courier New" panose="02070309020205020404" pitchFamily="49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638506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1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Summary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6096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dirty="0" smtClean="0"/>
              <a:t>Processes have two parts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Threads (Concurrency)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Address Spaces (Protection)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Various textbooks talk about </a:t>
            </a:r>
            <a:r>
              <a:rPr lang="en-US" altLang="en-US" i="1" dirty="0" smtClean="0">
                <a:solidFill>
                  <a:srgbClr val="FF0000"/>
                </a:solidFill>
              </a:rPr>
              <a:t>processes 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When this concerns concurrency, really talking about thread portion of a process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When this concerns protection, talking about address space portion of a process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Concurrent threads are a very useful abstraction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Allow transparent overlapping of computation and I/O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Allow use of parallel processing when available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Concurrent threads introduce problems when accessing shared data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Programs must be insensitive to arbitrary </a:t>
            </a:r>
            <a:r>
              <a:rPr lang="en-US" altLang="ko-KR" dirty="0" err="1">
                <a:ea typeface="굴림" panose="020B0600000101010101" pitchFamily="34" charset="-127"/>
              </a:rPr>
              <a:t>interleavings</a:t>
            </a:r>
            <a:endParaRPr lang="en-US" altLang="ko-KR" dirty="0">
              <a:ea typeface="굴림" panose="020B0600000101010101" pitchFamily="34" charset="-127"/>
            </a:endParaRP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Without careful design, shared variables can become completely </a:t>
            </a:r>
            <a:r>
              <a:rPr lang="en-US" altLang="ko-KR" dirty="0" smtClean="0">
                <a:ea typeface="굴림" panose="020B0600000101010101" pitchFamily="34" charset="-127"/>
              </a:rPr>
              <a:t>inconsistent</a:t>
            </a:r>
            <a:endParaRPr lang="en-US" altLang="en-US" dirty="0" smtClean="0"/>
          </a:p>
          <a:p>
            <a:pPr>
              <a:lnSpc>
                <a:spcPct val="80000"/>
              </a:lnSpc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48611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External Events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7924800" cy="5791200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ea typeface="Gulim" panose="020B0600000101010101" pitchFamily="34" charset="-127"/>
              </a:rPr>
              <a:t>What happens if thread never does any I/O, never waits, and never yields control?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Could the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ComputePI</a:t>
            </a:r>
            <a:r>
              <a:rPr lang="en-US" altLang="ko-KR" dirty="0" smtClean="0">
                <a:ea typeface="Gulim" panose="020B0600000101010101" pitchFamily="34" charset="-127"/>
              </a:rPr>
              <a:t> program grab all resources and never release the processor?</a:t>
            </a:r>
          </a:p>
          <a:p>
            <a:pPr lvl="2"/>
            <a:r>
              <a:rPr lang="en-US" altLang="ko-KR" dirty="0" smtClean="0">
                <a:ea typeface="Gulim" panose="020B0600000101010101" pitchFamily="34" charset="-127"/>
              </a:rPr>
              <a:t>What if it didn’t print to console?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Must find way that dispatcher can regain control!</a:t>
            </a:r>
          </a:p>
          <a:p>
            <a:pPr lvl="4"/>
            <a:endParaRPr lang="en-US" altLang="ko-KR" dirty="0" smtClean="0">
              <a:ea typeface="Gulim" panose="020B0600000101010101" pitchFamily="34" charset="-127"/>
            </a:endParaRPr>
          </a:p>
          <a:p>
            <a:r>
              <a:rPr lang="en-US" altLang="ko-KR" dirty="0" smtClean="0">
                <a:ea typeface="Gulim" panose="020B0600000101010101" pitchFamily="34" charset="-127"/>
              </a:rPr>
              <a:t>Answer: </a:t>
            </a:r>
            <a:r>
              <a:rPr lang="en-US" altLang="ko-KR" dirty="0">
                <a:ea typeface="Gulim" panose="020B0600000101010101" pitchFamily="34" charset="-127"/>
              </a:rPr>
              <a:t>u</a:t>
            </a:r>
            <a:r>
              <a:rPr lang="en-US" altLang="ko-KR" dirty="0" smtClean="0">
                <a:ea typeface="Gulim" panose="020B0600000101010101" pitchFamily="34" charset="-127"/>
              </a:rPr>
              <a:t>tilize external </a:t>
            </a:r>
            <a:r>
              <a:rPr lang="en-US" altLang="ko-KR" dirty="0">
                <a:ea typeface="Gulim" panose="020B0600000101010101" pitchFamily="34" charset="-127"/>
              </a:rPr>
              <a:t>e</a:t>
            </a:r>
            <a:r>
              <a:rPr lang="en-US" altLang="ko-KR" dirty="0" smtClean="0">
                <a:ea typeface="Gulim" panose="020B0600000101010101" pitchFamily="34" charset="-127"/>
              </a:rPr>
              <a:t>vents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Interrupts: signals from hardware or software that stop the running code and jump to kernel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Timer: like an alarm clock that goes off every some milliseconds</a:t>
            </a:r>
          </a:p>
          <a:p>
            <a:pPr lvl="4"/>
            <a:endParaRPr lang="en-US" altLang="ko-KR" dirty="0" smtClean="0">
              <a:ea typeface="Gulim" panose="020B0600000101010101" pitchFamily="34" charset="-127"/>
            </a:endParaRPr>
          </a:p>
          <a:p>
            <a:r>
              <a:rPr lang="en-US" altLang="ko-KR" dirty="0" smtClean="0">
                <a:ea typeface="Gulim" panose="020B0600000101010101" pitchFamily="34" charset="-127"/>
              </a:rPr>
              <a:t>If we make sure that external events occur frequently enough, can ensure dispatcher runs</a:t>
            </a:r>
          </a:p>
          <a:p>
            <a:pPr lvl="1"/>
            <a:endParaRPr lang="ko-KR" altLang="en-US" dirty="0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862964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1" name="Text Box 3"/>
          <p:cNvSpPr txBox="1">
            <a:spLocks noChangeArrowheads="1"/>
          </p:cNvSpPr>
          <p:nvPr/>
        </p:nvSpPr>
        <p:spPr bwMode="auto">
          <a:xfrm>
            <a:off x="1169988" y="1227942"/>
            <a:ext cx="2657475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algn="l"/>
            <a:r>
              <a:rPr lang="en-US" altLang="ko-KR" b="0" dirty="0" smtClean="0">
                <a:latin typeface="Consolas" charset="0"/>
                <a:ea typeface="Consolas" charset="0"/>
                <a:cs typeface="Consolas" charset="0"/>
              </a:rPr>
              <a:t>	...</a:t>
            </a:r>
          </a:p>
          <a:p>
            <a:pPr algn="l"/>
            <a:r>
              <a:rPr lang="en-US" altLang="ko-KR" b="0" dirty="0" smtClean="0">
                <a:latin typeface="Consolas" charset="0"/>
                <a:ea typeface="Consolas" charset="0"/>
                <a:cs typeface="Consolas" charset="0"/>
              </a:rPr>
              <a:t>add 	$r1,$r2,$r3</a:t>
            </a:r>
          </a:p>
          <a:p>
            <a:pPr algn="l"/>
            <a:r>
              <a:rPr lang="en-US" altLang="ko-KR" b="0" dirty="0" err="1" smtClean="0">
                <a:latin typeface="Consolas" charset="0"/>
                <a:ea typeface="Consolas" charset="0"/>
                <a:cs typeface="Consolas" charset="0"/>
              </a:rPr>
              <a:t>subi</a:t>
            </a:r>
            <a:r>
              <a:rPr lang="en-US" altLang="ko-KR" b="0" dirty="0" smtClean="0">
                <a:latin typeface="Consolas" charset="0"/>
                <a:ea typeface="Consolas" charset="0"/>
                <a:cs typeface="Consolas" charset="0"/>
              </a:rPr>
              <a:t> 	$r4,$r1,#4</a:t>
            </a:r>
          </a:p>
          <a:p>
            <a:pPr algn="l"/>
            <a:r>
              <a:rPr lang="en-US" altLang="ko-KR" b="0" dirty="0" err="1" smtClean="0">
                <a:latin typeface="Consolas" charset="0"/>
                <a:ea typeface="Consolas" charset="0"/>
                <a:cs typeface="Consolas" charset="0"/>
              </a:rPr>
              <a:t>slli</a:t>
            </a:r>
            <a:r>
              <a:rPr lang="en-US" altLang="ko-KR" b="0" dirty="0" smtClean="0">
                <a:latin typeface="Consolas" charset="0"/>
                <a:ea typeface="Consolas" charset="0"/>
                <a:cs typeface="Consolas" charset="0"/>
              </a:rPr>
              <a:t> 	$r4,$r4,#2</a:t>
            </a:r>
          </a:p>
          <a:p>
            <a:pPr algn="l"/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2000" b="0" dirty="0" smtClean="0">
                <a:latin typeface="Consolas" charset="0"/>
                <a:ea typeface="Consolas" charset="0"/>
                <a:cs typeface="Consolas" charset="0"/>
              </a:rPr>
              <a:t>...</a:t>
            </a:r>
          </a:p>
        </p:txBody>
      </p:sp>
      <p:grpSp>
        <p:nvGrpSpPr>
          <p:cNvPr id="380945" name="Group 17"/>
          <p:cNvGrpSpPr>
            <a:grpSpLocks/>
          </p:cNvGrpSpPr>
          <p:nvPr/>
        </p:nvGrpSpPr>
        <p:grpSpPr bwMode="auto">
          <a:xfrm rot="-391188">
            <a:off x="3422318" y="1213342"/>
            <a:ext cx="2219325" cy="1016000"/>
            <a:chOff x="2093" y="908"/>
            <a:chExt cx="1398" cy="640"/>
          </a:xfrm>
        </p:grpSpPr>
        <p:sp>
          <p:nvSpPr>
            <p:cNvPr id="28691" name="Line 9"/>
            <p:cNvSpPr>
              <a:spLocks noChangeShapeType="1"/>
            </p:cNvSpPr>
            <p:nvPr/>
          </p:nvSpPr>
          <p:spPr bwMode="auto">
            <a:xfrm rot="-2286349">
              <a:off x="2093" y="1301"/>
              <a:ext cx="1398" cy="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8692" name="Text Box 10"/>
            <p:cNvSpPr txBox="1">
              <a:spLocks noChangeArrowheads="1"/>
            </p:cNvSpPr>
            <p:nvPr/>
          </p:nvSpPr>
          <p:spPr bwMode="auto">
            <a:xfrm rot="19313651">
              <a:off x="2185" y="908"/>
              <a:ext cx="1087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2000" b="0" dirty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PC saved</a:t>
              </a:r>
            </a:p>
            <a:p>
              <a:r>
                <a:rPr lang="en-US" altLang="ko-KR" sz="2000" b="0" dirty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Disable All </a:t>
              </a:r>
              <a:r>
                <a:rPr lang="en-US" altLang="ko-KR" sz="2000" b="0" dirty="0" err="1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Ints</a:t>
              </a:r>
              <a:endParaRPr lang="en-US" altLang="ko-KR" sz="2000" b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endParaRPr>
            </a:p>
            <a:p>
              <a:r>
                <a:rPr lang="en-US" altLang="ko-KR" sz="2000" b="0" dirty="0" smtClean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Kernel </a:t>
              </a:r>
              <a:r>
                <a:rPr lang="en-US" altLang="ko-KR" sz="2000" b="0" dirty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Mode</a:t>
              </a:r>
            </a:p>
          </p:txBody>
        </p:sp>
      </p:grpSp>
      <p:grpSp>
        <p:nvGrpSpPr>
          <p:cNvPr id="380946" name="Group 18"/>
          <p:cNvGrpSpPr>
            <a:grpSpLocks/>
          </p:cNvGrpSpPr>
          <p:nvPr/>
        </p:nvGrpSpPr>
        <p:grpSpPr bwMode="auto">
          <a:xfrm rot="483410">
            <a:off x="3327760" y="3721036"/>
            <a:ext cx="2286000" cy="923926"/>
            <a:chOff x="2064" y="2472"/>
            <a:chExt cx="1440" cy="582"/>
          </a:xfrm>
        </p:grpSpPr>
        <p:sp>
          <p:nvSpPr>
            <p:cNvPr id="28689" name="Line 11"/>
            <p:cNvSpPr>
              <a:spLocks noChangeShapeType="1"/>
            </p:cNvSpPr>
            <p:nvPr/>
          </p:nvSpPr>
          <p:spPr bwMode="auto">
            <a:xfrm rot="2461539" flipH="1">
              <a:off x="2064" y="2686"/>
              <a:ext cx="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8690" name="Text Box 12"/>
            <p:cNvSpPr txBox="1">
              <a:spLocks noChangeArrowheads="1"/>
            </p:cNvSpPr>
            <p:nvPr/>
          </p:nvSpPr>
          <p:spPr bwMode="auto">
            <a:xfrm rot="2461539">
              <a:off x="2253" y="2472"/>
              <a:ext cx="1006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ko-KR" sz="2000" b="0" dirty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Restore PC</a:t>
              </a:r>
            </a:p>
            <a:p>
              <a:pPr>
                <a:lnSpc>
                  <a:spcPct val="90000"/>
                </a:lnSpc>
              </a:pPr>
              <a:r>
                <a:rPr lang="en-US" altLang="ko-KR" sz="2000" b="0" dirty="0" smtClean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Enable all </a:t>
              </a:r>
              <a:r>
                <a:rPr lang="en-US" altLang="ko-KR" sz="2000" b="0" dirty="0" err="1" smtClean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Ints</a:t>
              </a:r>
              <a:endParaRPr lang="en-US" altLang="ko-KR" sz="2000" b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endParaRPr>
            </a:p>
            <a:p>
              <a:pPr>
                <a:lnSpc>
                  <a:spcPct val="90000"/>
                </a:lnSpc>
              </a:pPr>
              <a:r>
                <a:rPr lang="en-US" altLang="ko-KR" sz="2000" b="0" dirty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User </a:t>
              </a:r>
              <a:r>
                <a:rPr lang="en-US" altLang="ko-KR" sz="2000" b="0" dirty="0" smtClean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Mode</a:t>
              </a:r>
              <a:endParaRPr lang="en-US" altLang="ko-KR" sz="2000" b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80952" name="Group 24"/>
          <p:cNvGrpSpPr>
            <a:grpSpLocks/>
          </p:cNvGrpSpPr>
          <p:nvPr/>
        </p:nvGrpSpPr>
        <p:grpSpPr bwMode="auto">
          <a:xfrm>
            <a:off x="5314953" y="587375"/>
            <a:ext cx="3670302" cy="4770438"/>
            <a:chOff x="3398" y="380"/>
            <a:chExt cx="2312" cy="3005"/>
          </a:xfrm>
        </p:grpSpPr>
        <p:sp>
          <p:nvSpPr>
            <p:cNvPr id="28686" name="Text Box 4"/>
            <p:cNvSpPr txBox="1">
              <a:spLocks noChangeArrowheads="1"/>
            </p:cNvSpPr>
            <p:nvPr/>
          </p:nvSpPr>
          <p:spPr bwMode="auto">
            <a:xfrm>
              <a:off x="3398" y="380"/>
              <a:ext cx="1980" cy="30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 algn="ctr" eaLnBrk="0" hangingPunct="0"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Raise </a:t>
              </a:r>
              <a:r>
                <a:rPr lang="en-US" altLang="ko-KR" sz="2000" b="0" dirty="0" smtClean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priority </a:t>
              </a: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	</a:t>
              </a:r>
              <a:r>
                <a:rPr lang="en-US" altLang="ko-KR" sz="2000" b="0" dirty="0" smtClean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(set mask)</a:t>
              </a:r>
              <a:endParaRPr lang="en-US" altLang="ko-KR" sz="20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endParaRPr>
            </a:p>
            <a:p>
              <a:pPr algn="l"/>
              <a:r>
                <a:rPr lang="en-US" altLang="ko-KR" sz="2000" b="0" dirty="0" err="1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Reenable</a:t>
              </a:r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 All </a:t>
              </a:r>
              <a:r>
                <a:rPr lang="en-US" altLang="ko-KR" sz="2000" b="0" dirty="0" err="1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Ints</a:t>
              </a:r>
              <a:endParaRPr lang="en-US" altLang="ko-KR" sz="20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endParaRP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Save registers</a:t>
              </a: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Dispatch to Handler</a:t>
              </a:r>
            </a:p>
            <a:p>
              <a:pPr>
                <a:lnSpc>
                  <a:spcPct val="50000"/>
                </a:lnSpc>
              </a:pPr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  <a:sym typeface="Symbol" panose="05050102010706020507" pitchFamily="18" charset="2"/>
                </a:rPr>
                <a:t></a:t>
              </a:r>
            </a:p>
            <a:p>
              <a:pPr algn="l"/>
              <a:r>
                <a:rPr lang="en-US" altLang="ko-KR" b="0" dirty="0" smtClean="0">
                  <a:solidFill>
                    <a:schemeClr val="accent2"/>
                  </a:solidFill>
                  <a:latin typeface="Consolas" charset="0"/>
                  <a:ea typeface="Consolas" charset="0"/>
                  <a:cs typeface="Consolas" charset="0"/>
                </a:rPr>
                <a:t>Transfer </a:t>
              </a:r>
              <a:r>
                <a:rPr lang="en-US" altLang="ko-KR" b="0" dirty="0">
                  <a:solidFill>
                    <a:schemeClr val="accent2"/>
                  </a:solidFill>
                  <a:latin typeface="Consolas" charset="0"/>
                  <a:ea typeface="Consolas" charset="0"/>
                  <a:cs typeface="Consolas" charset="0"/>
                </a:rPr>
                <a:t>Network Packet </a:t>
              </a:r>
              <a:r>
                <a:rPr lang="en-US" altLang="ko-KR" b="0" dirty="0" smtClean="0">
                  <a:solidFill>
                    <a:schemeClr val="accent2"/>
                  </a:solidFill>
                  <a:latin typeface="Consolas" charset="0"/>
                  <a:ea typeface="Consolas" charset="0"/>
                  <a:cs typeface="Consolas" charset="0"/>
                </a:rPr>
                <a:t>	from </a:t>
              </a:r>
              <a:r>
                <a:rPr lang="en-US" altLang="ko-KR" b="0" dirty="0">
                  <a:solidFill>
                    <a:schemeClr val="accent2"/>
                  </a:solidFill>
                  <a:latin typeface="Consolas" charset="0"/>
                  <a:ea typeface="Consolas" charset="0"/>
                  <a:cs typeface="Consolas" charset="0"/>
                </a:rPr>
                <a:t>hardware</a:t>
              </a:r>
              <a:br>
                <a:rPr lang="en-US" altLang="ko-KR" b="0" dirty="0">
                  <a:solidFill>
                    <a:schemeClr val="accent2"/>
                  </a:solidFill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ko-KR" b="0" dirty="0">
                  <a:solidFill>
                    <a:schemeClr val="accent2"/>
                  </a:solidFill>
                  <a:latin typeface="Consolas" charset="0"/>
                  <a:ea typeface="Consolas" charset="0"/>
                  <a:cs typeface="Consolas" charset="0"/>
                </a:rPr>
                <a:t>to Kernel Buffers</a:t>
              </a:r>
            </a:p>
            <a:p>
              <a:pPr>
                <a:lnSpc>
                  <a:spcPct val="50000"/>
                </a:lnSpc>
              </a:pPr>
              <a:r>
                <a:rPr lang="en-US" altLang="ko-KR" sz="2000" b="0" dirty="0" smtClean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  <a:sym typeface="Symbol" panose="05050102010706020507" pitchFamily="18" charset="2"/>
                </a:rPr>
                <a:t></a:t>
              </a:r>
              <a:endParaRPr lang="en-US" altLang="ko-KR" sz="20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endParaRP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Restore registers</a:t>
              </a: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Clear current </a:t>
              </a:r>
              <a:r>
                <a:rPr lang="en-US" altLang="ko-KR" sz="2000" b="0" dirty="0" err="1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Int</a:t>
              </a:r>
              <a:endParaRPr lang="en-US" altLang="ko-KR" sz="20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endParaRP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Disable All </a:t>
              </a:r>
              <a:r>
                <a:rPr lang="en-US" altLang="ko-KR" sz="2000" b="0" dirty="0" err="1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Ints</a:t>
              </a:r>
              <a:endParaRPr lang="en-US" altLang="ko-KR" sz="20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endParaRP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Restore </a:t>
              </a:r>
              <a:r>
                <a:rPr lang="en-US" altLang="ko-KR" sz="2000" b="0" dirty="0" smtClean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priority </a:t>
              </a: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	</a:t>
              </a:r>
              <a:r>
                <a:rPr lang="en-US" altLang="ko-KR" sz="2000" b="0" dirty="0" smtClean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(clear Mask)</a:t>
              </a:r>
              <a:endParaRPr lang="en-US" altLang="ko-KR" sz="20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endParaRP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RTI</a:t>
              </a:r>
            </a:p>
          </p:txBody>
        </p:sp>
        <p:sp>
          <p:nvSpPr>
            <p:cNvPr id="28687" name="AutoShape 13"/>
            <p:cNvSpPr>
              <a:spLocks/>
            </p:cNvSpPr>
            <p:nvPr/>
          </p:nvSpPr>
          <p:spPr bwMode="auto">
            <a:xfrm>
              <a:off x="5182" y="605"/>
              <a:ext cx="288" cy="2496"/>
            </a:xfrm>
            <a:prstGeom prst="rightBrace">
              <a:avLst>
                <a:gd name="adj1" fmla="val 72222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688" name="Text Box 14"/>
            <p:cNvSpPr txBox="1">
              <a:spLocks noChangeArrowheads="1"/>
            </p:cNvSpPr>
            <p:nvPr/>
          </p:nvSpPr>
          <p:spPr bwMode="auto">
            <a:xfrm rot="16200000">
              <a:off x="4724" y="1765"/>
              <a:ext cx="168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ko-KR" altLang="en-US" sz="2400" b="0" dirty="0">
                  <a:solidFill>
                    <a:schemeClr val="accent1"/>
                  </a:solidFill>
                  <a:latin typeface="Gill Sans" charset="0"/>
                  <a:ea typeface="Gill Sans" charset="0"/>
                  <a:cs typeface="Gill Sans" charset="0"/>
                </a:rPr>
                <a:t>“</a:t>
              </a:r>
              <a:r>
                <a:rPr lang="en-US" altLang="ko-KR" sz="2400" b="0" dirty="0">
                  <a:solidFill>
                    <a:schemeClr val="accent1"/>
                  </a:solidFill>
                  <a:latin typeface="Gill Sans" charset="0"/>
                  <a:ea typeface="Gill Sans" charset="0"/>
                  <a:cs typeface="Gill Sans" charset="0"/>
                </a:rPr>
                <a:t>Interrupt Handler”</a:t>
              </a:r>
            </a:p>
          </p:txBody>
        </p:sp>
      </p:grpSp>
      <p:sp>
        <p:nvSpPr>
          <p:cNvPr id="28678" name="Rectangle 15"/>
          <p:cNvSpPr>
            <a:spLocks noGrp="1" noChangeArrowheads="1"/>
          </p:cNvSpPr>
          <p:nvPr>
            <p:ph type="title"/>
          </p:nvPr>
        </p:nvSpPr>
        <p:spPr>
          <a:xfrm>
            <a:off x="765175" y="227013"/>
            <a:ext cx="7540625" cy="3683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Example: Network Interrupt</a:t>
            </a:r>
          </a:p>
        </p:txBody>
      </p:sp>
      <p:sp>
        <p:nvSpPr>
          <p:cNvPr id="380947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320675" y="5221288"/>
            <a:ext cx="8534400" cy="15240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An interrupt is a hardware-invoked context switch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No separate step to choose what to run next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Always run the interrupt handler immediately</a:t>
            </a:r>
          </a:p>
          <a:p>
            <a:endParaRPr lang="ko-KR" altLang="en-US" dirty="0" smtClean="0">
              <a:ea typeface="굴림" panose="020B0600000101010101" pitchFamily="34" charset="-127"/>
            </a:endParaRPr>
          </a:p>
        </p:txBody>
      </p:sp>
      <p:grpSp>
        <p:nvGrpSpPr>
          <p:cNvPr id="380954" name="Group 26"/>
          <p:cNvGrpSpPr>
            <a:grpSpLocks/>
          </p:cNvGrpSpPr>
          <p:nvPr/>
        </p:nvGrpSpPr>
        <p:grpSpPr bwMode="auto">
          <a:xfrm>
            <a:off x="76200" y="1597025"/>
            <a:ext cx="3794127" cy="2433639"/>
            <a:chOff x="100" y="1006"/>
            <a:chExt cx="2390" cy="1533"/>
          </a:xfrm>
        </p:grpSpPr>
        <p:grpSp>
          <p:nvGrpSpPr>
            <p:cNvPr id="28682" name="Group 20"/>
            <p:cNvGrpSpPr>
              <a:grpSpLocks/>
            </p:cNvGrpSpPr>
            <p:nvPr/>
          </p:nvGrpSpPr>
          <p:grpSpPr bwMode="auto">
            <a:xfrm>
              <a:off x="100" y="1006"/>
              <a:ext cx="725" cy="1533"/>
              <a:chOff x="121" y="1006"/>
              <a:chExt cx="725" cy="1533"/>
            </a:xfrm>
          </p:grpSpPr>
          <p:sp>
            <p:nvSpPr>
              <p:cNvPr id="28684" name="AutoShape 5"/>
              <p:cNvSpPr>
                <a:spLocks noChangeArrowheads="1"/>
              </p:cNvSpPr>
              <p:nvPr/>
            </p:nvSpPr>
            <p:spPr bwMode="auto">
              <a:xfrm>
                <a:off x="396" y="1565"/>
                <a:ext cx="450" cy="480"/>
              </a:xfrm>
              <a:prstGeom prst="rightArrow">
                <a:avLst>
                  <a:gd name="adj1" fmla="val 37500"/>
                  <a:gd name="adj2" fmla="val 59333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endParaRPr lang="en-US" alt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8685" name="Text Box 6"/>
              <p:cNvSpPr txBox="1">
                <a:spLocks noChangeArrowheads="1"/>
              </p:cNvSpPr>
              <p:nvPr/>
            </p:nvSpPr>
            <p:spPr bwMode="auto">
              <a:xfrm rot="16200000">
                <a:off x="-500" y="1627"/>
                <a:ext cx="153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2400" b="0" dirty="0">
                    <a:solidFill>
                      <a:srgbClr val="2A40E2"/>
                    </a:solidFill>
                    <a:latin typeface="Gill Sans" charset="0"/>
                    <a:ea typeface="Gill Sans" charset="0"/>
                    <a:cs typeface="Gill Sans" charset="0"/>
                  </a:rPr>
                  <a:t>External Interrupt</a:t>
                </a:r>
              </a:p>
            </p:txBody>
          </p:sp>
        </p:grpSp>
        <p:sp>
          <p:nvSpPr>
            <p:cNvPr id="28683" name="Text Box 23"/>
            <p:cNvSpPr txBox="1">
              <a:spLocks noChangeArrowheads="1"/>
            </p:cNvSpPr>
            <p:nvPr/>
          </p:nvSpPr>
          <p:spPr bwMode="auto">
            <a:xfrm>
              <a:off x="816" y="1638"/>
              <a:ext cx="167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l"/>
              <a:r>
                <a:rPr lang="en-US" altLang="ko-KR" sz="2800" b="0" dirty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Pipeline </a:t>
              </a:r>
              <a:r>
                <a:rPr lang="en-US" altLang="ko-KR" sz="2800" b="0" dirty="0" smtClean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Flush</a:t>
              </a:r>
            </a:p>
          </p:txBody>
        </p:sp>
      </p:grpSp>
      <p:sp>
        <p:nvSpPr>
          <p:cNvPr id="380950" name="Text Box 22"/>
          <p:cNvSpPr txBox="1">
            <a:spLocks noChangeArrowheads="1"/>
          </p:cNvSpPr>
          <p:nvPr/>
        </p:nvSpPr>
        <p:spPr bwMode="auto">
          <a:xfrm>
            <a:off x="1169988" y="2967281"/>
            <a:ext cx="2657475" cy="165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algn="l"/>
            <a:r>
              <a:rPr lang="en-US" altLang="ko-KR" b="0" dirty="0" smtClean="0">
                <a:latin typeface="Consolas" charset="0"/>
                <a:ea typeface="Consolas" charset="0"/>
                <a:cs typeface="Consolas" charset="0"/>
              </a:rPr>
              <a:t>	...</a:t>
            </a:r>
          </a:p>
          <a:p>
            <a:pPr algn="l"/>
            <a:r>
              <a:rPr lang="en-US" altLang="ko-KR" b="0" dirty="0" err="1" smtClean="0">
                <a:latin typeface="Consolas" charset="0"/>
                <a:ea typeface="Consolas" charset="0"/>
                <a:cs typeface="Consolas" charset="0"/>
              </a:rPr>
              <a:t>lw</a:t>
            </a: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$r2,0($r4)</a:t>
            </a:r>
          </a:p>
          <a:p>
            <a:pPr algn="l"/>
            <a:r>
              <a:rPr lang="en-US" altLang="ko-KR" b="0" dirty="0" err="1">
                <a:latin typeface="Consolas" charset="0"/>
                <a:ea typeface="Consolas" charset="0"/>
                <a:cs typeface="Consolas" charset="0"/>
              </a:rPr>
              <a:t>lw</a:t>
            </a: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$r3,4($r4)</a:t>
            </a:r>
          </a:p>
          <a:p>
            <a:pPr algn="l"/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add	$r2,$r2,$r3</a:t>
            </a:r>
          </a:p>
          <a:p>
            <a:pPr algn="l"/>
            <a:r>
              <a:rPr lang="en-US" altLang="ko-KR" b="0" dirty="0" err="1">
                <a:latin typeface="Consolas" charset="0"/>
                <a:ea typeface="Consolas" charset="0"/>
                <a:cs typeface="Consolas" charset="0"/>
              </a:rPr>
              <a:t>sw</a:t>
            </a: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8($r4),$r2</a:t>
            </a:r>
          </a:p>
          <a:p>
            <a:pPr>
              <a:lnSpc>
                <a:spcPct val="50000"/>
              </a:lnSpc>
            </a:pPr>
            <a:r>
              <a:rPr lang="en-US" altLang="ko-KR" sz="2000" b="0" dirty="0" smtClean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...</a:t>
            </a:r>
            <a:endParaRPr lang="en-US" altLang="ko-KR" sz="2000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0003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0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80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8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/>
      <p:bldP spid="380947" grpId="0" build="p"/>
      <p:bldP spid="3809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Use of Timer Interrupt to Return Control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575" y="838200"/>
            <a:ext cx="8229600" cy="5773738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Solution to our dispatcher problem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Use the timer interrupt to force scheduling decisions</a:t>
            </a:r>
          </a:p>
          <a:p>
            <a:pPr lvl="1"/>
            <a:endParaRPr lang="en-US" altLang="ko-KR" dirty="0" smtClean="0">
              <a:ea typeface="굴림" panose="020B0600000101010101" pitchFamily="34" charset="-127"/>
            </a:endParaRPr>
          </a:p>
          <a:p>
            <a:pPr lvl="1"/>
            <a:endParaRPr lang="en-US" altLang="ko-KR" dirty="0" smtClean="0">
              <a:ea typeface="굴림" panose="020B0600000101010101" pitchFamily="34" charset="-127"/>
            </a:endParaRPr>
          </a:p>
          <a:p>
            <a:pPr lvl="1"/>
            <a:endParaRPr lang="en-US" altLang="ko-KR" dirty="0" smtClean="0">
              <a:ea typeface="굴림" panose="020B0600000101010101" pitchFamily="34" charset="-127"/>
            </a:endParaRPr>
          </a:p>
          <a:p>
            <a:pPr lvl="1"/>
            <a:endParaRPr lang="en-US" altLang="ko-KR" dirty="0" smtClean="0">
              <a:ea typeface="굴림" panose="020B0600000101010101" pitchFamily="34" charset="-127"/>
            </a:endParaRPr>
          </a:p>
          <a:p>
            <a:pPr lvl="1"/>
            <a:endParaRPr lang="en-US" altLang="ko-KR" dirty="0" smtClean="0">
              <a:ea typeface="굴림" panose="020B0600000101010101" pitchFamily="34" charset="-127"/>
            </a:endParaRPr>
          </a:p>
          <a:p>
            <a:r>
              <a:rPr lang="en-US" altLang="ko-KR" dirty="0" smtClean="0">
                <a:ea typeface="굴림" panose="020B0600000101010101" pitchFamily="34" charset="-127"/>
              </a:rPr>
              <a:t>Timer Interrupt routine:</a:t>
            </a:r>
          </a:p>
          <a:p>
            <a:pPr marL="0" indent="0">
              <a:buNone/>
            </a:pPr>
            <a:r>
              <a:rPr lang="en-US" altLang="ko-KR" dirty="0" smtClean="0">
                <a:ea typeface="굴림" panose="020B0600000101010101" pitchFamily="34" charset="-127"/>
              </a:rPr>
              <a:t/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	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TimerInterrupt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 {</a:t>
            </a:r>
            <a:b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	  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DoPeriodicHouseKeeping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();</a:t>
            </a:r>
            <a:b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	  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run_new_thread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();</a:t>
            </a:r>
            <a:b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	}</a:t>
            </a:r>
          </a:p>
        </p:txBody>
      </p:sp>
      <p:grpSp>
        <p:nvGrpSpPr>
          <p:cNvPr id="381966" name="Group 14"/>
          <p:cNvGrpSpPr>
            <a:grpSpLocks/>
          </p:cNvGrpSpPr>
          <p:nvPr/>
        </p:nvGrpSpPr>
        <p:grpSpPr bwMode="auto">
          <a:xfrm>
            <a:off x="1928813" y="1752600"/>
            <a:ext cx="4325939" cy="1776413"/>
            <a:chOff x="1107" y="576"/>
            <a:chExt cx="2725" cy="1119"/>
          </a:xfrm>
        </p:grpSpPr>
        <p:sp>
          <p:nvSpPr>
            <p:cNvPr id="29701" name="Rectangle 4"/>
            <p:cNvSpPr>
              <a:spLocks noChangeArrowheads="1"/>
            </p:cNvSpPr>
            <p:nvPr/>
          </p:nvSpPr>
          <p:spPr bwMode="auto">
            <a:xfrm>
              <a:off x="2208" y="576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Some Routine</a:t>
              </a:r>
            </a:p>
          </p:txBody>
        </p:sp>
        <p:grpSp>
          <p:nvGrpSpPr>
            <p:cNvPr id="29702" name="Group 5"/>
            <p:cNvGrpSpPr>
              <a:grpSpLocks/>
            </p:cNvGrpSpPr>
            <p:nvPr/>
          </p:nvGrpSpPr>
          <p:grpSpPr bwMode="auto">
            <a:xfrm>
              <a:off x="1107" y="736"/>
              <a:ext cx="2349" cy="959"/>
              <a:chOff x="1292" y="1056"/>
              <a:chExt cx="2356" cy="1056"/>
            </a:xfrm>
          </p:grpSpPr>
          <p:sp>
            <p:nvSpPr>
              <p:cNvPr id="29706" name="Rectangle 6"/>
              <p:cNvSpPr>
                <a:spLocks noChangeArrowheads="1"/>
              </p:cNvSpPr>
              <p:nvPr/>
            </p:nvSpPr>
            <p:spPr bwMode="auto">
              <a:xfrm flipV="1">
                <a:off x="2400" y="1584"/>
                <a:ext cx="1248" cy="240"/>
              </a:xfrm>
              <a:prstGeom prst="rect">
                <a:avLst/>
              </a:prstGeom>
              <a:solidFill>
                <a:srgbClr val="FFB9A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dirty="0" err="1">
                    <a:latin typeface="Consolas" charset="0"/>
                    <a:ea typeface="Consolas" charset="0"/>
                    <a:cs typeface="Consolas" charset="0"/>
                  </a:rPr>
                  <a:t>run_new_thread</a:t>
                </a:r>
                <a:endParaRPr lang="en-US" altLang="ko-KR" dirty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29707" name="Rectangle 7"/>
              <p:cNvSpPr>
                <a:spLocks noChangeArrowheads="1"/>
              </p:cNvSpPr>
              <p:nvPr/>
            </p:nvSpPr>
            <p:spPr bwMode="auto">
              <a:xfrm flipV="1">
                <a:off x="2400" y="1248"/>
                <a:ext cx="1248" cy="336"/>
              </a:xfrm>
              <a:prstGeom prst="rect">
                <a:avLst/>
              </a:prstGeom>
              <a:solidFill>
                <a:srgbClr val="FFB9A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>
                    <a:latin typeface="Consolas" charset="0"/>
                    <a:ea typeface="Consolas" charset="0"/>
                    <a:cs typeface="Consolas" charset="0"/>
                  </a:rPr>
                  <a:t>TimerInterrupt</a:t>
                </a:r>
              </a:p>
            </p:txBody>
          </p:sp>
          <p:sp>
            <p:nvSpPr>
              <p:cNvPr id="29708" name="Arc 8"/>
              <p:cNvSpPr>
                <a:spLocks/>
              </p:cNvSpPr>
              <p:nvPr/>
            </p:nvSpPr>
            <p:spPr bwMode="auto">
              <a:xfrm flipH="1">
                <a:off x="2112" y="1056"/>
                <a:ext cx="288" cy="384"/>
              </a:xfrm>
              <a:custGeom>
                <a:avLst/>
                <a:gdLst>
                  <a:gd name="T0" fmla="*/ 0 w 21600"/>
                  <a:gd name="T1" fmla="*/ 0 h 43068"/>
                  <a:gd name="T2" fmla="*/ 0 w 21600"/>
                  <a:gd name="T3" fmla="*/ 3 h 43068"/>
                  <a:gd name="T4" fmla="*/ 0 w 21600"/>
                  <a:gd name="T5" fmla="*/ 2 h 430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7"/>
                      <a:pt x="13322" y="41853"/>
                      <a:pt x="2383" y="43068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7"/>
                      <a:pt x="13322" y="41853"/>
                      <a:pt x="2383" y="43068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09" name="Text Box 9"/>
              <p:cNvSpPr txBox="1">
                <a:spLocks noChangeArrowheads="1"/>
              </p:cNvSpPr>
              <p:nvPr/>
            </p:nvSpPr>
            <p:spPr bwMode="auto">
              <a:xfrm>
                <a:off x="1292" y="1152"/>
                <a:ext cx="653" cy="2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Interrupt</a:t>
                </a:r>
              </a:p>
            </p:txBody>
          </p:sp>
          <p:sp>
            <p:nvSpPr>
              <p:cNvPr id="29710" name="Rectangle 10"/>
              <p:cNvSpPr>
                <a:spLocks noChangeArrowheads="1"/>
              </p:cNvSpPr>
              <p:nvPr/>
            </p:nvSpPr>
            <p:spPr bwMode="auto">
              <a:xfrm>
                <a:off x="2400" y="1824"/>
                <a:ext cx="1248" cy="288"/>
              </a:xfrm>
              <a:prstGeom prst="rect">
                <a:avLst/>
              </a:prstGeom>
              <a:solidFill>
                <a:srgbClr val="FFB9A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>
                    <a:latin typeface="Consolas" charset="0"/>
                    <a:ea typeface="Consolas" charset="0"/>
                    <a:cs typeface="Consolas" charset="0"/>
                  </a:rPr>
                  <a:t>switch</a:t>
                </a:r>
              </a:p>
            </p:txBody>
          </p:sp>
        </p:grpSp>
        <p:grpSp>
          <p:nvGrpSpPr>
            <p:cNvPr id="29703" name="Group 11"/>
            <p:cNvGrpSpPr>
              <a:grpSpLocks/>
            </p:cNvGrpSpPr>
            <p:nvPr/>
          </p:nvGrpSpPr>
          <p:grpSpPr bwMode="auto">
            <a:xfrm>
              <a:off x="3599" y="627"/>
              <a:ext cx="233" cy="1046"/>
              <a:chOff x="4606" y="816"/>
              <a:chExt cx="234" cy="1152"/>
            </a:xfrm>
          </p:grpSpPr>
          <p:sp>
            <p:nvSpPr>
              <p:cNvPr id="29704" name="Text Box 12"/>
              <p:cNvSpPr txBox="1">
                <a:spLocks noChangeArrowheads="1"/>
              </p:cNvSpPr>
              <p:nvPr/>
            </p:nvSpPr>
            <p:spPr bwMode="auto">
              <a:xfrm rot="5400000">
                <a:off x="4234" y="1273"/>
                <a:ext cx="977" cy="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Stack growth</a:t>
                </a:r>
              </a:p>
            </p:txBody>
          </p:sp>
          <p:sp>
            <p:nvSpPr>
              <p:cNvPr id="29705" name="Line 13"/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84622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ThreadFork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altLang="ko-KR" dirty="0" smtClean="0"/>
              <a:t>: Create a New Thread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8925" y="1143000"/>
            <a:ext cx="8229600" cy="5181600"/>
          </a:xfrm>
        </p:spPr>
        <p:txBody>
          <a:bodyPr>
            <a:normAutofit/>
          </a:bodyPr>
          <a:lstStyle/>
          <a:p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ThreadFork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 </a:t>
            </a:r>
            <a:r>
              <a:rPr lang="en-US" altLang="ko-KR" dirty="0" smtClean="0">
                <a:ea typeface="굴림" panose="020B0600000101010101" pitchFamily="34" charset="-127"/>
              </a:rPr>
              <a:t>is a user-level procedure that creates a new thread and places it on ready queue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endParaRPr lang="en-US" altLang="ko-KR" dirty="0" smtClean="0">
              <a:ea typeface="굴림" panose="020B0600000101010101" pitchFamily="34" charset="-127"/>
            </a:endParaRPr>
          </a:p>
          <a:p>
            <a:r>
              <a:rPr lang="en-US" altLang="ko-KR" dirty="0" smtClean="0">
                <a:ea typeface="굴림" panose="020B0600000101010101" pitchFamily="34" charset="-127"/>
              </a:rPr>
              <a:t>Arguments to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ThreadFork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Pointer to application routine (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fcnPtr</a:t>
            </a:r>
            <a:r>
              <a:rPr lang="en-US" altLang="ko-KR" dirty="0" smtClean="0">
                <a:ea typeface="굴림" panose="020B0600000101010101" pitchFamily="34" charset="-127"/>
              </a:rPr>
              <a:t>)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Pointer to array of arguments (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fcnArgPtr</a:t>
            </a:r>
            <a:r>
              <a:rPr lang="en-US" altLang="ko-KR" dirty="0" smtClean="0">
                <a:ea typeface="굴림" panose="020B0600000101010101" pitchFamily="34" charset="-127"/>
              </a:rPr>
              <a:t>)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Size of stack to allocate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endParaRPr lang="en-US" altLang="ko-KR" dirty="0" smtClean="0">
              <a:ea typeface="굴림" panose="020B0600000101010101" pitchFamily="34" charset="-127"/>
            </a:endParaRPr>
          </a:p>
          <a:p>
            <a:r>
              <a:rPr lang="en-US" altLang="ko-KR" dirty="0" smtClean="0">
                <a:ea typeface="굴림" panose="020B0600000101010101" pitchFamily="34" charset="-127"/>
              </a:rPr>
              <a:t>Implementation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Sanity check arguments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Enter Kernel-mode and Sanity Check arguments again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Allocate new Stack and TCB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Initialize TCB and place on ready list (Runnable)</a:t>
            </a:r>
          </a:p>
        </p:txBody>
      </p:sp>
    </p:spTree>
    <p:extLst>
      <p:ext uri="{BB962C8B-B14F-4D97-AF65-F5344CB8AC3E}">
        <p14:creationId xmlns:p14="http://schemas.microsoft.com/office/powerpoint/2010/main" val="40583090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50682</TotalTime>
  <Pages>60</Pages>
  <Words>2636</Words>
  <Application>Microsoft Office PowerPoint</Application>
  <PresentationFormat>On-screen Show (4:3)</PresentationFormat>
  <Paragraphs>695</Paragraphs>
  <Slides>51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3" baseType="lpstr">
      <vt:lpstr>ＭＳ Ｐゴシック</vt:lpstr>
      <vt:lpstr>ＭＳ Ｐゴシック</vt:lpstr>
      <vt:lpstr>Comic Sans MS</vt:lpstr>
      <vt:lpstr>Consolas</vt:lpstr>
      <vt:lpstr>Courier New</vt:lpstr>
      <vt:lpstr>Gill Sans</vt:lpstr>
      <vt:lpstr>Gill Sans Light</vt:lpstr>
      <vt:lpstr>Gulim</vt:lpstr>
      <vt:lpstr>Gulim</vt:lpstr>
      <vt:lpstr>Helvetica</vt:lpstr>
      <vt:lpstr>Symbol</vt:lpstr>
      <vt:lpstr>Office</vt:lpstr>
      <vt:lpstr>CS162 Operating Systems and Systems Programming Lecture 6   Concurrency (Continued),  Thread and Processes  </vt:lpstr>
      <vt:lpstr>Recall: Lifecycle of a Process</vt:lpstr>
      <vt:lpstr>Recall: Use of Threads</vt:lpstr>
      <vt:lpstr>Recall: Multithreaded Stack Switching</vt:lpstr>
      <vt:lpstr>What happens when thread blocks on I/O?</vt:lpstr>
      <vt:lpstr>External Events</vt:lpstr>
      <vt:lpstr>Example: Network Interrupt</vt:lpstr>
      <vt:lpstr>Use of Timer Interrupt to Return Control</vt:lpstr>
      <vt:lpstr>ThreadFork(): Create a New Thread</vt:lpstr>
      <vt:lpstr>How do we initialize TCB and Stack?</vt:lpstr>
      <vt:lpstr>How does Thread get started?</vt:lpstr>
      <vt:lpstr>What does ThreadRoot() look like?</vt:lpstr>
      <vt:lpstr>Administrivia</vt:lpstr>
      <vt:lpstr>Thread Abstraction</vt:lpstr>
      <vt:lpstr>Thread Abstraction</vt:lpstr>
      <vt:lpstr>Programmer vs. Processor View</vt:lpstr>
      <vt:lpstr>Programmer vs. Processor View</vt:lpstr>
      <vt:lpstr>Programmer vs. Processor View</vt:lpstr>
      <vt:lpstr>Possible Executions</vt:lpstr>
      <vt:lpstr>Thread Lifecycle</vt:lpstr>
      <vt:lpstr>Per Thread Descriptor  (Kernel Supported Threads)</vt:lpstr>
      <vt:lpstr>Multithreaded Processes</vt:lpstr>
      <vt:lpstr>Examples multithreaded programs</vt:lpstr>
      <vt:lpstr>Example multithreaded programs (con’t)</vt:lpstr>
      <vt:lpstr>A Typical Use Case</vt:lpstr>
      <vt:lpstr>Some Numbers</vt:lpstr>
      <vt:lpstr>Some Numbers</vt:lpstr>
      <vt:lpstr>Kernel Use Cases</vt:lpstr>
      <vt:lpstr>Putting it Together: Process</vt:lpstr>
      <vt:lpstr>Putting it Together: Processes</vt:lpstr>
      <vt:lpstr>Putting it Together: Threads</vt:lpstr>
      <vt:lpstr>Kernel versus User-Mode Threads</vt:lpstr>
      <vt:lpstr>User-Mode Threads</vt:lpstr>
      <vt:lpstr>Some Threading Models</vt:lpstr>
      <vt:lpstr>Threads in a Process</vt:lpstr>
      <vt:lpstr>Putting it Together: Multi-Cores</vt:lpstr>
      <vt:lpstr>Simultaneous MultiThreading/Hyperthreading</vt:lpstr>
      <vt:lpstr>Putting it Together: Hyper-Threading</vt:lpstr>
      <vt:lpstr>Classification</vt:lpstr>
      <vt:lpstr>Multiprocessing vs Multiprogramming</vt:lpstr>
      <vt:lpstr>Correctness for systems with concurrent threads</vt:lpstr>
      <vt:lpstr>Interactions Complicate Debugging</vt:lpstr>
      <vt:lpstr>Why allow cooperating threads?</vt:lpstr>
      <vt:lpstr>High-level Example: Web Server</vt:lpstr>
      <vt:lpstr>Threaded Web Server</vt:lpstr>
      <vt:lpstr>Thread Pools</vt:lpstr>
      <vt:lpstr>ATM Bank Server</vt:lpstr>
      <vt:lpstr>ATM bank server example</vt:lpstr>
      <vt:lpstr>Event Driven Version of ATM server</vt:lpstr>
      <vt:lpstr>Can Threads Make This Easier?</vt:lpstr>
      <vt:lpstr>Summary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subject/>
  <dc:creator>John D. Kubiatowicz</dc:creator>
  <cp:keywords/>
  <dc:description>Imported some pictures from Silbershatz (c) 2005</dc:description>
  <cp:lastModifiedBy>kubitron</cp:lastModifiedBy>
  <cp:revision>616</cp:revision>
  <cp:lastPrinted>2019-02-07T06:08:25Z</cp:lastPrinted>
  <dcterms:created xsi:type="dcterms:W3CDTF">1995-08-12T11:37:26Z</dcterms:created>
  <dcterms:modified xsi:type="dcterms:W3CDTF">2019-02-07T06:20:03Z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