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851" r:id="rId3"/>
    <p:sldId id="850" r:id="rId4"/>
    <p:sldId id="832" r:id="rId5"/>
    <p:sldId id="736" r:id="rId6"/>
    <p:sldId id="737" r:id="rId7"/>
    <p:sldId id="853" r:id="rId8"/>
    <p:sldId id="793" r:id="rId9"/>
    <p:sldId id="741" r:id="rId10"/>
    <p:sldId id="795" r:id="rId11"/>
    <p:sldId id="794" r:id="rId12"/>
    <p:sldId id="740" r:id="rId13"/>
    <p:sldId id="797" r:id="rId14"/>
    <p:sldId id="798" r:id="rId15"/>
    <p:sldId id="739" r:id="rId16"/>
    <p:sldId id="748" r:id="rId17"/>
    <p:sldId id="738" r:id="rId18"/>
    <p:sldId id="859" r:id="rId19"/>
    <p:sldId id="852" r:id="rId20"/>
    <p:sldId id="849" r:id="rId21"/>
    <p:sldId id="854" r:id="rId22"/>
    <p:sldId id="752" r:id="rId23"/>
    <p:sldId id="754" r:id="rId24"/>
    <p:sldId id="756" r:id="rId25"/>
    <p:sldId id="757" r:id="rId26"/>
    <p:sldId id="758" r:id="rId27"/>
    <p:sldId id="759" r:id="rId28"/>
    <p:sldId id="760" r:id="rId29"/>
    <p:sldId id="761" r:id="rId30"/>
    <p:sldId id="762" r:id="rId31"/>
    <p:sldId id="763" r:id="rId32"/>
    <p:sldId id="764" r:id="rId33"/>
    <p:sldId id="856" r:id="rId34"/>
    <p:sldId id="857" r:id="rId35"/>
    <p:sldId id="855" r:id="rId36"/>
    <p:sldId id="770" r:id="rId37"/>
    <p:sldId id="771" r:id="rId38"/>
    <p:sldId id="772" r:id="rId39"/>
    <p:sldId id="773" r:id="rId40"/>
    <p:sldId id="774" r:id="rId41"/>
    <p:sldId id="810" r:id="rId42"/>
    <p:sldId id="811" r:id="rId43"/>
    <p:sldId id="775" r:id="rId44"/>
    <p:sldId id="776" r:id="rId45"/>
    <p:sldId id="858" r:id="rId46"/>
    <p:sldId id="801" r:id="rId47"/>
    <p:sldId id="802" r:id="rId48"/>
    <p:sldId id="803" r:id="rId49"/>
    <p:sldId id="804" r:id="rId50"/>
    <p:sldId id="805" r:id="rId51"/>
    <p:sldId id="806" r:id="rId52"/>
    <p:sldId id="807" r:id="rId53"/>
    <p:sldId id="808" r:id="rId54"/>
    <p:sldId id="809" r:id="rId55"/>
    <p:sldId id="781" r:id="rId56"/>
    <p:sldId id="788" r:id="rId5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3AE1"/>
    <a:srgbClr val="2A40E2"/>
    <a:srgbClr val="02E3EE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2866" autoAdjust="0"/>
  </p:normalViewPr>
  <p:slideViewPr>
    <p:cSldViewPr>
      <p:cViewPr varScale="1">
        <p:scale>
          <a:sx n="81" d="100"/>
          <a:sy n="81" d="100"/>
        </p:scale>
        <p:origin x="64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09.58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533 86 37,'0'0'20,"0"0"-3,0 0-1,0 0-2,-9-14-2,9 14-2,-19-8-3,19 8 0,-28-14-2,11 5-1,-8 6 0,3-8 0,-9 8 0,3-7-1,-3 7 0,-1-2 1,-6 4-2,6-2 0,-3 1 1,3 2-2,-1 2 1,5-1-1,2 2 0,6 0 0,4 1 0,1-1 0,15-3-1,-16 9 1,16-9 0,0 0 0,8 19 0,-8-19 0,22 18 0,-5-5-1,3 1 1,2 5-1,-1-1 0,3 2 1,-1 4-1,2 1 1,-3-2-1,-2 2 1,-5 0-1,1-3 1,-4-2-1,-4-1 1,-2-2-1,-4-2 1,-5 1-1,3-16 0,-11 18 1,11-18-1,-24 16 1,24-16-1,-21 8 0,21-8 0,-16 3 1,16-3-1,0 0 0,0 0 1,2 20-1,-2-20 0,20 30 1,-6-13-1,-2 3 0,2 0 0,-1 2 0,-7 1 0,-1-1 0,-4-2 0,-5-1 1,-1-2-1,-4 2 0,-1-3 0,1-1 0,9-15 0,-19 23 0,19-23 0,-17 21-2,17-21-1,-18 9-4,2-1-10,-3-7-19,19-1 1,-24-3-1,24 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0.85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288 39 26,'0'0'16,"0"0"-1,0 0-2,11-19 0,-11 19 0,0 0-3,-17-14-1,17 14-1,-25-8-2,10 10-1,-2-4-1,-5 7 0,1 1-1,-6 4 0,7-1-1,-5 3 1,3 1-1,-3-1 0,6-1 1,2 3-1,17-14 0,-19 20 1,19-20 1,-8 22-2,8-22 0,11 21 0,-11-21 0,20 23 0,-7-6-1,-1-3 0,4 5-1,0 1 1,-2 0-1,-2 3 1,1-1 0,-4 0 0,1-3-1,-3 3 2,-3-5-1,-3 1 0,-1-2 0,-3 1 0,-3-3-1,-1 2 1,7-16 0,-17 24-1,17-24 1,-14 18 0,14-18-1,-11 15 1,11-15 0,0 16 0,0-16 0,10 22 0,-3-7 0,1 5 1,5-1-1,1 4 0,-5-1-1,-3 0 1,1 1 0,-7-1 0,0-2-1,-2-3 1,-4 1 0,0-4-1,1 0 1,5-14-2,-9 18 1,9-18-1,-5 14-2,5-14-2,0 0-7,0 0-19,0 0-6,0 0 2,0 0-3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2.16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1571 235 36,'0'0'17,"0"0"-3,-1-14-1,1 14-1,0 0-3,0 0-1,-9-17-1,9 17-1,0 0 0,-21-14-1,21 14-1,-21-20-1,21 20 0,-30-20 0,14 6-2,-2 5 1,0-6-1,-3 4 1,3 0 0,1 0 0,3 0 0,-2 2 0,16 9 1,-26-19 0,26 19-1,-19-17 1,19 17-1,0 0 0,-17-15 0,17 15 0,0 0-1,0 0 0,0 0-1,-16-8 1,16 8 0,0 0 0,-15 9 0,15-9 1,-14 23-1,4-7 1,3 1 0,1 5 0,1-2-1,-2 6 1,0-3-1,0 1 0,2-2 0,-3-2 0,2-3 0,-2-1 0,8-16 0,-23 20-1,23-20 1,-20 6-1,20-6 1,-28-1-1,14-4 0,-2-3 0,16 8 0,-25-15 0,25 15 0,-23-17-1,23 17 1,-17-13 0,17 13 0,0 0-1,-14-6 1,14 6 0,0 0 0,0 0 0,-12 14 1,12-14-1,-6 22 0,1-8 0,0 4 0,1 1 0,-1 3 1,-3 1-1,0 0 0,2 2 0,-5 0 0,0 0 0,-1-2 1,-4 4-1,1-2 0,-7-4 0,-3 0 1,-6-4-1,-4-3 0,-9-7 1,-7-7 0,-8-3 1,-6-11-1,-3-1 1,1-7 1,-9-6-1,6-1 1,5 1-1,10 1 0,9 4 0,10 2 0,7 6 0,9 6-1,20 9 0,0 0 0,0 0 0,0 0-1,0 0-1,0 0-1,25 10-4,-25-10-5,0 0-28,18 16-2,-18-16 2,0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3.60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8 26 33,'0'0'26,"-8"-16"-6,8 16-2,0 0-3,17-11-3,-1 8-3,0 8-2,3-4-1,11 7-1,0-3-2,-2 7 1,7-5-1,-6 5 1,2-4-1,-7 3 2,4-3-2,-12 3 0,0-5-1,-16-6 1,19 16-1,-19-16 0,0 18 0,0-18 0,-14 24 0,0-7 0,2 0-1,-6 5 1,5-1 0,-1 2-1,4-3 0,-1 2 1,6-1-1,2 1 0,6-4 0,4 1 0,2-2 1,4 2-1,5-2 0,3-2-1,1-2 1,4-2 0,-3-2-1,1-4 0,0-1 1,-2-2-1,-4-4 0,-2 2 0,-1 0 0,-15 0 0,18 0 0,-18 0 1,8 14-1,-8-14 1,-3 29 0,2-12-1,-1 3 2,0 4-1,2-2 1,2 3-1,9 0 1,6 1-1,6-1 0,2 2 1,7-2-1,-4-2-1,3-4 1,-4-2-1,-7-4-1,-6-5-3,-14-8-1,14 8-5,-14-8-9,-19 11-21,19-11 2,0 0-2,0 0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4.63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638 343 23,'0'0'25,"0"0"0,0 0-6,-9-22-2,9 22-4,-14-20 0,14 20-3,-23-31-2,6 15-1,0-4-1,-6 2 0,-1-2-1,-7 1-1,0-7-1,-7 4 1,-1-3-2,-3 5 0,0 0 0,1 1-1,2 2 0,5 7 0,3-1 0,6 8 0,8 0 0,1 6 0,16-3 0,-12 17 1,12-3 0,3 7 0,6 4 0,7 8 0,2 1 0,3 4-1,2 3 1,0 0-1,0 0 0,-4-3 0,-5-4 0,-5-3-1,-4-7 0,-4-3 1,-7-7-1,6-14 0,-22 19 0,5-18 1,-1-1-1,-1-4 0,-2 1 0,-1-2 0,5 2 0,1 0 0,16 3-1,-18 3 1,18-3 1,-6 22-1,9-5 0,-2 3 0,2 0 0,-1 5 0,-2-1 0,-3 1 0,0-3 0,-2 0 0,-4-2 0,-4-2 0,2-2 1,1-2-1,10-14-1,-19 20 1,19-20-1,-11 14-1,11-14-3,0 0-7,0 0-20,0 0-6,0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5.90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0 607 14,'0'0'22,"0"0"2,0 0-8,0 0-1,0 0-2,0 0-1,0 0-1,0 0-2,0 0-1,0 0-2,0 0 0,0 0-1,15-12 0,-15 12 0,0 0-1,17-17 0,-17 17 0,15-11-1,-15 11 0,19-9-1,-19 9 0,32-10 0,-15 3 0,4 3-1,2-1 0,5 0 1,1-2 0,1 3 0,-1-1-1,0 2 1,-1-2 0,-2-2-1,-5 5 1,-4-7-1,-17 9 0,19-8-1,-19 8 0,3-15 1,-3 15-1,-13-20 0,13 20 0,-23-27-1,12 10 2,-5 2-1,2-3 0,0 1 0,5-2 0,3 4 0,6 15 1,-11-24-1,11 24 0,3-15 0,-3 15 1,17-6-1,-17 6 0,29-2 0,-8 5 0,5 0 0,2-1 0,-1 2 0,-1-3 0,2-2 0,-2-3 1,-5-5-1,-7-4 0,-4-2 0,-2-3 0,1-7 0,-1 0 0,-4 0 0,4 1 0,0-1 0,5 4 0,1 0 0,3 5-1,-17 16 0,26-21-3,-26 21-2,24-16-8,-24 16-19,0 0-3,0 0-1,-16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7.41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440 17 33,'-19'-8'13,"19"8"-2,0 0 0,0 0-2,0 0 1,-19-8-3,19 8 1,0 0-1,-14-2-1,14 2 0,0 0 0,-20 21-1,20-21-1,-6 20 1,3-6-1,-2 5 0,5-2 0,-1 3 0,2-4 0,1 5 1,2-3 0,-2 6-1,6-5 0,-2 1-1,6-1 0,-2 3 0,4-2-1,-3 2 0,3-2-1,-4-1 0,1 3 0,-5-2 0,1-3 0,-4 0 0,-2-1-1,-2-2 1,1-14 0,-13 23-1,13-23 1,-21 16 0,4-8 0,-2-1 0,-4 0 0,-1-3 0,1 1-1,-2 0 1,-4-2 0,2 0 0,2-3-1,4 5 1,2-1-1,4 4 0,15-8 1,-21 22-1,21-5 1,5 5-1,1 1 0,4 4 1,0 1-1,-2 0 0,1 0 1,-2 1-1,-7-1 0,-3-1 0,-5-2 1,-6-2-1,-3 0 0,-5 2 1,-1-1 0,-1-1-1,3-1 1,2 4 0,2-1 0,3 0 0,5-1 0,4-3-1,2 0-1,3-6-3,-8 6-6,8-21-29,0 0 2,0 0-1,0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8.47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28 36,'0'0'15,"20"-15"0,-20 15-2,31-10 0,-12 6-2,4 2-1,0 5-2,9-3-1,-1 6-1,5-3-1,-5 5-1,1-2 0,-4 4-1,2-2 0,-7-2-1,-3 3-1,-5-1 1,-15-8-1,19 14 0,-19-14 0,5 19 1,-5-19 0,-11 28 0,2-13 2,-9 4-1,4 0-1,-5 7 1,2-2 0,0 4-1,4-3 0,1 1-1,5-1 0,6 1 1,2-2-1,3-2 0,6-1 1,3-1-1,1-1-1,5-2 1,0 0 0,1-3-1,-1 1 0,1 3 1,-4-4-1,3 4 0,-7-2 0,1 4 0,-9-4 0,-1 6 0,-4-2 1,-2 2 0,0 3 0,-5-2 1,3 3 0,-3 1 0,10 3 0,4 4 1,8 0-1,3 7 0,3-1 0,4 7 0,4-2 0,-2 4-1,1-4 0,-5-1 0,-4-2 0,-4-5-1,-1-4 0,-4-6 0,-4-3-2,-2-5-1,-5 0-3,2-19-12,2 17-21,-2-17 1,0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0091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012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7022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5400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5609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“Thread 1 is calculating interest” “Thread</a:t>
            </a:r>
            <a:r>
              <a:rPr lang="en-US" altLang="en-US" baseline="0" dirty="0" smtClean="0"/>
              <a:t> 2 is handling deposit”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861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X could be (13, 5, 3)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3238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1567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8040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691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0924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2159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You’re sitting in class, hot day, milk does a body good. Go home, no milk, so go to store</a:t>
            </a:r>
          </a:p>
          <a:p>
            <a:r>
              <a:rPr lang="en-US" altLang="en-US" smtClean="0"/>
              <a:t>Roommate leaves class late because prof is more long-winded than I am. Has same idea, but result is too much milk!</a:t>
            </a:r>
          </a:p>
          <a:p>
            <a:r>
              <a:rPr lang="en-US" altLang="en-US" smtClean="0"/>
              <a:t>Problem: two cooperating threads, not cooperating properly</a:t>
            </a:r>
          </a:p>
        </p:txBody>
      </p:sp>
    </p:spTree>
    <p:extLst>
      <p:ext uri="{BB962C8B-B14F-4D97-AF65-F5344CB8AC3E}">
        <p14:creationId xmlns:p14="http://schemas.microsoft.com/office/powerpoint/2010/main" val="697395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9039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1670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3618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* This</a:t>
            </a:r>
            <a:r>
              <a:rPr lang="en-US" altLang="en-US" baseline="0" dirty="0" smtClean="0"/>
              <a:t> is a fate worse than failure! Code that usually works is way worse than outright broken code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2057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* This</a:t>
            </a:r>
            <a:r>
              <a:rPr lang="en-US" altLang="en-US" baseline="0" dirty="0" smtClean="0"/>
              <a:t> is a fate worse than failure! Code that usually works is way worse than outright broken code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2057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* This</a:t>
            </a:r>
            <a:r>
              <a:rPr lang="en-US" altLang="en-US" baseline="0" dirty="0" smtClean="0"/>
              <a:t> is a fate worse than failure! Code that usually works is way worse than outright broken code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205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2492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04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96301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11836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5599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3095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87692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7004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See https://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web.stanford.edu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/class/cs140/projects/pintos/pintos_6.html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Comic Sans MS" pitchFamily="66" charset="0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Always set to </a:t>
            </a:r>
            <a:r>
              <a:rPr lang="en-US" dirty="0" smtClean="0"/>
              <a:t>THREAD_MAGIC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, which is just an arbitrary number defined in </a:t>
            </a:r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, and used to detect stack overflow. </a:t>
            </a:r>
            <a:r>
              <a:rPr lang="en-US" dirty="0" err="1" smtClean="0"/>
              <a:t>thread_current</a:t>
            </a:r>
            <a:r>
              <a:rPr lang="en-US" dirty="0" smtClean="0"/>
              <a:t>()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 checks that the </a:t>
            </a:r>
            <a:r>
              <a:rPr lang="en-US" dirty="0" smtClean="0"/>
              <a:t>magic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 member of the running thread's 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 is set to </a:t>
            </a:r>
            <a:r>
              <a:rPr lang="en-US" dirty="0" smtClean="0"/>
              <a:t>THREAD_MAGIC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. Stack overflow tends to change this value, triggering the assertion. For greatest benefit, as you add members to 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, leave </a:t>
            </a:r>
            <a:r>
              <a:rPr lang="en-US" dirty="0" smtClean="0"/>
              <a:t>magic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 at the end. (see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9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065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304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7241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4796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Expensive to start new process, heavyweight context switch overhead (changing address spaces)</a:t>
            </a:r>
          </a:p>
        </p:txBody>
      </p:sp>
    </p:spTree>
    <p:extLst>
      <p:ext uri="{BB962C8B-B14F-4D97-AF65-F5344CB8AC3E}">
        <p14:creationId xmlns:p14="http://schemas.microsoft.com/office/powerpoint/2010/main" val="72808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25561" y="6551613"/>
            <a:ext cx="831940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7.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8096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2/12/19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13545" y="6550236"/>
            <a:ext cx="331691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err="1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Kubiatowicz</a:t>
            </a:r>
            <a:r>
              <a:rPr lang="en-US" sz="1400" b="0" i="0" baseline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Spring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emf"/><Relationship Id="rId13" Type="http://schemas.openxmlformats.org/officeDocument/2006/relationships/customXml" Target="../ink/ink6.xml"/><Relationship Id="rId18" Type="http://schemas.openxmlformats.org/officeDocument/2006/relationships/image" Target="../media/image250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20.emf"/><Relationship Id="rId17" Type="http://schemas.openxmlformats.org/officeDocument/2006/relationships/customXml" Target="../ink/ink8.xml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4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210.emf"/><Relationship Id="rId4" Type="http://schemas.openxmlformats.org/officeDocument/2006/relationships/image" Target="../media/image180.emf"/><Relationship Id="rId9" Type="http://schemas.openxmlformats.org/officeDocument/2006/relationships/customXml" Target="../ink/ink4.xml"/><Relationship Id="rId14" Type="http://schemas.openxmlformats.org/officeDocument/2006/relationships/image" Target="../media/image230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7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Concurrency (Continued),</a:t>
            </a:r>
            <a:br>
              <a:rPr lang="en-US" altLang="en-US" sz="3000" dirty="0" smtClean="0"/>
            </a:br>
            <a:r>
              <a:rPr lang="en-US" altLang="en-US" sz="3000" dirty="0" smtClean="0"/>
              <a:t>Synchronization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 12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2019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Interrupt Processing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54765" y="1808660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676" y="17413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1549" y="3820709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4765" y="2436378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902" y="4148487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4765" y="2636403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27423" y="1126035"/>
            <a:ext cx="3222771" cy="2579848"/>
            <a:chOff x="553658" y="1470304"/>
            <a:chExt cx="3222771" cy="2579848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591412" y="2334341"/>
              <a:ext cx="902020" cy="580066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535774" y="1470304"/>
              <a:ext cx="1552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intrNN_stub</a:t>
              </a: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()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93432" y="2334341"/>
              <a:ext cx="2282997" cy="584775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r>
                <a: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ush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0x20 </a:t>
              </a:r>
              <a:r>
                <a: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#)</a:t>
              </a:r>
            </a:p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j</a:t>
              </a:r>
              <a:r>
                <a:rPr lang="en-US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mp</a:t>
              </a:r>
              <a:r>
                <a: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intr_entry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93432" y="2980672"/>
              <a:ext cx="2282997" cy="584775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r>
                <a: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ush 0x21 (</a:t>
              </a:r>
              <a:r>
                <a:rPr lang="en-US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#)</a:t>
              </a:r>
            </a:p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j</a:t>
              </a:r>
              <a:r>
                <a:rPr lang="en-US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mp</a:t>
              </a:r>
              <a:r>
                <a:rPr lang="en-US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intr_entry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553658" y="2980672"/>
              <a:ext cx="939774" cy="133760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613545" y="1900914"/>
              <a:ext cx="47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***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57947" y="3680820"/>
              <a:ext cx="47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***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837396" y="1808660"/>
            <a:ext cx="3011204" cy="212365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ntr_entry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save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set up kernel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call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ntr_exit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restore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036287" y="1831005"/>
            <a:ext cx="801109" cy="62399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17165" y="1066800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81000" y="2384013"/>
            <a:ext cx="5357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801492" y="414848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79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→ Kernel via interrupt vector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378348" y="5954692"/>
            <a:ext cx="8229600" cy="77444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Interrupt transfers control through the Interrupt Vector  (IDT in x86)</a:t>
            </a:r>
          </a:p>
          <a:p>
            <a:r>
              <a:rPr lang="en-US" dirty="0" err="1" smtClean="0"/>
              <a:t>iret</a:t>
            </a:r>
            <a:r>
              <a:rPr lang="en-US" dirty="0" smtClean="0"/>
              <a:t> restores user stack and priority level (PL)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496" y="18702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29400" y="4126879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6691" y="5530758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39956" y="53439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29400" y="41268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39956" y="51058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874327" y="5005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83852" y="5253243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>
            <a:endCxn id="10" idx="3"/>
          </p:cNvCxnSpPr>
          <p:nvPr/>
        </p:nvCxnSpPr>
        <p:spPr>
          <a:xfrm flipH="1" flipV="1">
            <a:off x="5555446" y="5113543"/>
            <a:ext cx="1245396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39956" y="48592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24759" y="476326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5603068" y="3466715"/>
            <a:ext cx="1402816" cy="1467996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5542091" y="1124049"/>
            <a:ext cx="1481151" cy="9074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105400" y="1329417"/>
            <a:ext cx="1741420" cy="9209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6599064" y="1202651"/>
            <a:ext cx="1897764" cy="2711258"/>
            <a:chOff x="6771285" y="1202651"/>
            <a:chExt cx="1897764" cy="2711258"/>
          </a:xfrm>
        </p:grpSpPr>
        <p:sp>
          <p:nvSpPr>
            <p:cNvPr id="80" name="Rectangle 79"/>
            <p:cNvSpPr/>
            <p:nvPr/>
          </p:nvSpPr>
          <p:spPr>
            <a:xfrm>
              <a:off x="6771285" y="1270000"/>
              <a:ext cx="1295359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124528" y="1202651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133401" y="3282049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255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84329" y="1897718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783389" y="2141902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18576" y="3544577"/>
              <a:ext cx="118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>
                  <a:latin typeface="Gill Sans" charset="0"/>
                  <a:ea typeface="Gill Sans" charset="0"/>
                  <a:cs typeface="Gill Sans" charset="0"/>
                </a:rPr>
                <a:t>i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ntr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vector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16952" y="1858530"/>
            <a:ext cx="974248" cy="1090597"/>
            <a:chOff x="6691805" y="1037134"/>
            <a:chExt cx="1724459" cy="2611993"/>
          </a:xfrm>
        </p:grpSpPr>
        <p:sp>
          <p:nvSpPr>
            <p:cNvPr id="63" name="Rectangle 62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 smtClean="0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status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list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</a:t>
              </a:r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agic #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4" name="Freeform 83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Freeform 93"/>
          <p:cNvSpPr/>
          <p:nvPr/>
        </p:nvSpPr>
        <p:spPr>
          <a:xfrm>
            <a:off x="4455966" y="1329418"/>
            <a:ext cx="428625" cy="717818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5428374" y="1922029"/>
            <a:ext cx="1937788" cy="354522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893634" y="558536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rPr>
              <a:t>PL: 3</a:t>
            </a:r>
            <a:endParaRPr lang="en-US" sz="2000" b="0" dirty="0">
              <a:solidFill>
                <a:srgbClr val="233AE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7" name="Up-Down Arrow 96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8" name="Up-Down Arrow 97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100" name="TextBox 99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" name="Down Arrow 101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03" name="Down Arrow 102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43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5" y="228600"/>
            <a:ext cx="7754005" cy="533400"/>
          </a:xfrm>
        </p:spPr>
        <p:txBody>
          <a:bodyPr/>
          <a:lstStyle/>
          <a:p>
            <a:r>
              <a:rPr lang="en-US" dirty="0" smtClean="0"/>
              <a:t>Switch to Kernel Thread for Process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51415" y="1124049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8555" y="152838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496" y="18702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29400" y="4126879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6691" y="5530758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39956" y="53439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29400" y="41268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39956" y="51058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874327" y="5005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83852" y="5253243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39956" y="48592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24759" y="476326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5428374" y="1270000"/>
            <a:ext cx="1577511" cy="3664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855206" y="5617792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795" y="1861741"/>
            <a:ext cx="1178729" cy="1110059"/>
          </a:xfrm>
          <a:prstGeom prst="rect">
            <a:avLst/>
          </a:prstGeom>
        </p:spPr>
      </p:pic>
      <p:grpSp>
        <p:nvGrpSpPr>
          <p:cNvPr id="109" name="Group 108"/>
          <p:cNvGrpSpPr/>
          <p:nvPr/>
        </p:nvGrpSpPr>
        <p:grpSpPr>
          <a:xfrm>
            <a:off x="6577188" y="990601"/>
            <a:ext cx="2033412" cy="2534822"/>
            <a:chOff x="6102441" y="1037135"/>
            <a:chExt cx="2033412" cy="2534822"/>
          </a:xfrm>
        </p:grpSpPr>
        <p:sp>
          <p:nvSpPr>
            <p:cNvPr id="110" name="Rectangle 109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6181921" y="2195827"/>
                <a:ext cx="7533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</a:t>
                </a:r>
                <a:r>
                  <a:rPr lang="en-US" sz="1400" b="0" dirty="0" smtClean="0">
                    <a:latin typeface="Gill Sans" charset="0"/>
                    <a:ea typeface="Gill Sans" charset="0"/>
                    <a:cs typeface="Gill Sans" charset="0"/>
                  </a:rPr>
                  <a:t>agic #</a:t>
                </a:r>
                <a:endParaRPr lang="en-US" sz="14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19" name="TextBox 118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 smtClean="0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6264450" y="2913459"/>
                  <a:ext cx="60785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6309426" y="2734051"/>
                  <a:ext cx="55496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6417346" y="2375235"/>
                  <a:ext cx="3930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15" name="Straight Arrow Connector 114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25" name="Straight Connector 124"/>
          <p:cNvCxnSpPr/>
          <p:nvPr/>
        </p:nvCxnSpPr>
        <p:spPr>
          <a:xfrm flipV="1">
            <a:off x="5428374" y="9906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428374" y="2913459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4480339" y="1370953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5222875" y="2141902"/>
            <a:ext cx="1796166" cy="31113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Up-Down Arrow 128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0" name="Up-Down Arrow 129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132" name="TextBox 131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4" name="Down Arrow 133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35" name="Down Arrow 134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6862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Interrupt Processing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0200" y="2152929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8911" y="1905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7784" y="3984398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91412" y="2334341"/>
            <a:ext cx="902020" cy="58006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3244" y="2780647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137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35774" y="147030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intrNN_stub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2334341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0x20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2980672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ush 0x21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53658" y="2980672"/>
            <a:ext cx="939774" cy="13376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6894" y="2980672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13545" y="1900914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57947" y="368082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52800" y="2152929"/>
            <a:ext cx="2712642" cy="206210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ntr_entry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save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set up kernel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call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ntr_exit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restore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971394" y="2152929"/>
            <a:ext cx="563562" cy="6841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34957" y="1365817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420518" y="1273484"/>
            <a:ext cx="828548" cy="1947455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214878" y="1273484"/>
            <a:ext cx="2776722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classify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dispatch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IRQ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maybe thread yield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-92765" y="2728282"/>
            <a:ext cx="5357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0" y="3399076"/>
            <a:ext cx="1723491" cy="2925524"/>
            <a:chOff x="5407525" y="3300985"/>
            <a:chExt cx="1723491" cy="2925524"/>
          </a:xfrm>
        </p:grpSpPr>
        <p:sp>
          <p:nvSpPr>
            <p:cNvPr id="40" name="Rectangle 39"/>
            <p:cNvSpPr/>
            <p:nvPr/>
          </p:nvSpPr>
          <p:spPr>
            <a:xfrm>
              <a:off x="6220147" y="3582761"/>
              <a:ext cx="560827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62138" y="343265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6481359" y="3300985"/>
              <a:ext cx="450166" cy="10432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218298" y="4210479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07525" y="5580178"/>
              <a:ext cx="1723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Pintos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intr_handlers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18298" y="4410504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559925" y="4084879"/>
              <a:ext cx="7104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0x20 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6737572" y="3352800"/>
            <a:ext cx="2406428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imer_intr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tick++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thread_tick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7057491" y="2063992"/>
            <a:ext cx="372009" cy="1335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294435" y="4185648"/>
            <a:ext cx="82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imer.c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49850" y="904152"/>
            <a:ext cx="1179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interrupt.c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34956" y="455366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406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may trigger thread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7912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</a:t>
            </a:r>
            <a:r>
              <a:rPr lang="en-US" dirty="0" err="1" smtClean="0"/>
              <a:t>hread_tick</a:t>
            </a:r>
            <a:endParaRPr lang="en-US" dirty="0" smtClean="0"/>
          </a:p>
          <a:p>
            <a:pPr lvl="1"/>
            <a:r>
              <a:rPr lang="en-US" dirty="0" smtClean="0"/>
              <a:t>Updates thread counters</a:t>
            </a:r>
          </a:p>
          <a:p>
            <a:pPr lvl="1"/>
            <a:r>
              <a:rPr lang="en-US" dirty="0" smtClean="0"/>
              <a:t>If quanta exhausted, sets yield flag</a:t>
            </a:r>
          </a:p>
          <a:p>
            <a:r>
              <a:rPr lang="en-US" dirty="0" err="1" smtClean="0"/>
              <a:t>thread_yield</a:t>
            </a:r>
            <a:endParaRPr lang="en-US" dirty="0" smtClean="0"/>
          </a:p>
          <a:p>
            <a:pPr lvl="1"/>
            <a:r>
              <a:rPr lang="en-US" dirty="0" smtClean="0"/>
              <a:t>On path to </a:t>
            </a:r>
            <a:r>
              <a:rPr lang="en-US" dirty="0" err="1" smtClean="0"/>
              <a:t>rtn</a:t>
            </a:r>
            <a:r>
              <a:rPr lang="en-US" dirty="0" smtClean="0"/>
              <a:t> from interrupt</a:t>
            </a:r>
          </a:p>
          <a:p>
            <a:pPr lvl="1"/>
            <a:r>
              <a:rPr lang="en-US" dirty="0" smtClean="0"/>
              <a:t>Sets current thread back to READY</a:t>
            </a:r>
          </a:p>
          <a:p>
            <a:pPr lvl="1"/>
            <a:r>
              <a:rPr lang="en-US" dirty="0" smtClean="0"/>
              <a:t>Pushes it back on </a:t>
            </a:r>
            <a:r>
              <a:rPr lang="en-US" dirty="0" err="1" smtClean="0"/>
              <a:t>ready_list</a:t>
            </a:r>
            <a:endParaRPr lang="en-US" dirty="0" smtClean="0"/>
          </a:p>
          <a:p>
            <a:pPr lvl="1"/>
            <a:r>
              <a:rPr lang="en-US" dirty="0" smtClean="0"/>
              <a:t>Calls schedule to select next thread to run upon </a:t>
            </a:r>
            <a:r>
              <a:rPr lang="en-US" dirty="0" err="1" smtClean="0"/>
              <a:t>iret</a:t>
            </a:r>
            <a:endParaRPr lang="en-US" dirty="0" smtClean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Selects next thread to run</a:t>
            </a:r>
          </a:p>
          <a:p>
            <a:pPr lvl="1"/>
            <a:r>
              <a:rPr lang="en-US" dirty="0" smtClean="0"/>
              <a:t>Calls </a:t>
            </a:r>
            <a:r>
              <a:rPr lang="en-US" dirty="0" err="1"/>
              <a:t>s</a:t>
            </a:r>
            <a:r>
              <a:rPr lang="en-US" dirty="0" err="1" smtClean="0"/>
              <a:t>witch_threads</a:t>
            </a:r>
            <a:r>
              <a:rPr lang="en-US" dirty="0" smtClean="0"/>
              <a:t> to change </a:t>
            </a:r>
            <a:r>
              <a:rPr lang="en-US" dirty="0" err="1" smtClean="0"/>
              <a:t>regs</a:t>
            </a:r>
            <a:r>
              <a:rPr lang="en-US" dirty="0" smtClean="0"/>
              <a:t> to point to stack for thread to resume</a:t>
            </a:r>
          </a:p>
          <a:p>
            <a:pPr lvl="1"/>
            <a:r>
              <a:rPr lang="en-US" dirty="0" smtClean="0"/>
              <a:t>Sets its status to RUNNING</a:t>
            </a:r>
          </a:p>
          <a:p>
            <a:pPr lvl="1"/>
            <a:r>
              <a:rPr lang="en-US" dirty="0" smtClean="0"/>
              <a:t>If user thread, activates the process</a:t>
            </a:r>
          </a:p>
          <a:p>
            <a:pPr lvl="1"/>
            <a:r>
              <a:rPr lang="en-US" dirty="0" smtClean="0"/>
              <a:t>Returns back to </a:t>
            </a:r>
            <a:r>
              <a:rPr lang="en-US" dirty="0" err="1" smtClean="0"/>
              <a:t>intr_handler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379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Switch (</a:t>
            </a:r>
            <a:r>
              <a:rPr lang="en-US" dirty="0" err="1" smtClean="0"/>
              <a:t>switch.S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399395" y="5943600"/>
            <a:ext cx="8229600" cy="69388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witch_threads</a:t>
            </a:r>
            <a:r>
              <a:rPr lang="en-US" dirty="0" smtClean="0"/>
              <a:t>: save </a:t>
            </a:r>
            <a:r>
              <a:rPr lang="en-US" dirty="0" err="1" smtClean="0"/>
              <a:t>regs</a:t>
            </a:r>
            <a:r>
              <a:rPr lang="en-US" dirty="0" smtClean="0"/>
              <a:t> on current small stack, change SP, return from destination threads call to </a:t>
            </a:r>
            <a:r>
              <a:rPr lang="en-US" dirty="0" err="1" smtClean="0"/>
              <a:t>switch_threads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21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21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51415" y="1124049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8555" y="152838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496" y="18702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29400" y="4126879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6691" y="5530758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39956" y="53439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29400" y="41268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39956" y="51058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874327" y="5005593"/>
            <a:ext cx="40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83852" y="5253243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3258555" y="2195827"/>
            <a:ext cx="3760487" cy="30574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39956" y="48592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24759" y="476326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55206" y="5617792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795" y="1861741"/>
            <a:ext cx="1178729" cy="1110059"/>
          </a:xfrm>
          <a:prstGeom prst="rect">
            <a:avLst/>
          </a:prstGeom>
        </p:spPr>
      </p:pic>
      <p:grpSp>
        <p:nvGrpSpPr>
          <p:cNvPr id="102" name="Group 101"/>
          <p:cNvGrpSpPr/>
          <p:nvPr/>
        </p:nvGrpSpPr>
        <p:grpSpPr>
          <a:xfrm>
            <a:off x="6577188" y="990601"/>
            <a:ext cx="2033412" cy="2534822"/>
            <a:chOff x="6102441" y="1037135"/>
            <a:chExt cx="2033412" cy="2534822"/>
          </a:xfrm>
        </p:grpSpPr>
        <p:sp>
          <p:nvSpPr>
            <p:cNvPr id="103" name="Rectangle 102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6181921" y="2195827"/>
                <a:ext cx="7533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</a:t>
                </a:r>
                <a:r>
                  <a:rPr lang="en-US" sz="1400" b="0" dirty="0" smtClean="0">
                    <a:latin typeface="Gill Sans" charset="0"/>
                    <a:ea typeface="Gill Sans" charset="0"/>
                    <a:cs typeface="Gill Sans" charset="0"/>
                  </a:rPr>
                  <a:t>agic #</a:t>
                </a:r>
                <a:endParaRPr lang="en-US" sz="14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12" name="TextBox 111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 smtClean="0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6264450" y="2913459"/>
                  <a:ext cx="60785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6309426" y="2734051"/>
                  <a:ext cx="55496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6417346" y="2375235"/>
                  <a:ext cx="3930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08" name="Straight Arrow Connector 107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18" name="Straight Connector 117"/>
          <p:cNvCxnSpPr/>
          <p:nvPr/>
        </p:nvCxnSpPr>
        <p:spPr>
          <a:xfrm flipV="1">
            <a:off x="5428374" y="9906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428374" y="2913459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Freeform 121"/>
          <p:cNvSpPr/>
          <p:nvPr/>
        </p:nvSpPr>
        <p:spPr>
          <a:xfrm>
            <a:off x="4472797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3" name="Up-Down Arrow 122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4" name="Up-Down Arrow 123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3048000" y="1300527"/>
            <a:ext cx="3957885" cy="36341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126" name="TextBox 125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8" name="Down Arrow 127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9" name="Down Arrow 128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717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Return from Processing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8137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4724400" y="2489218"/>
            <a:ext cx="1864918" cy="107622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7381875" y="2301666"/>
            <a:ext cx="1111250" cy="311442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162800" y="4923001"/>
            <a:ext cx="1912703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hread_yield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schedule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30914" y="5721732"/>
            <a:ext cx="1418978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schedule()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switch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7359216" y="5416086"/>
            <a:ext cx="508000" cy="50650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2590800" y="4182970"/>
            <a:ext cx="1250751" cy="11694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13545" y="5352400"/>
            <a:ext cx="2228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Resume Some Thread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0200" y="2152929"/>
            <a:ext cx="560827" cy="2314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7540" y="1905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0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1892" y="4235475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255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591412" y="2334341"/>
            <a:ext cx="902020" cy="58006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30200" y="2780647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8137" y="4492756"/>
            <a:ext cx="159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Hardware interrupt vector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35774" y="147030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intrNN_stub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6800" y="2334341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ush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0x20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66800" y="2980672"/>
            <a:ext cx="2282997" cy="5847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ush 0x20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intr_entry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53658" y="2980672"/>
            <a:ext cx="939774" cy="13376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330200" y="2980672"/>
            <a:ext cx="560827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13545" y="1900914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557947" y="368082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52800" y="2152929"/>
            <a:ext cx="2712642" cy="206210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ntr_entry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save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frame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set up kernel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call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ntr_exit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restore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iret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2971394" y="2152929"/>
            <a:ext cx="563562" cy="68413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534957" y="1365817"/>
            <a:ext cx="203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Wrapper for generic handler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-92765" y="2728282"/>
            <a:ext cx="5357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latin typeface="Gill Sans" charset="0"/>
                <a:ea typeface="Gill Sans" charset="0"/>
                <a:cs typeface="Gill Sans" charset="0"/>
              </a:rPr>
              <a:t>0x20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534956" y="455366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tubs.S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5334000" y="3399076"/>
            <a:ext cx="1723491" cy="2925524"/>
            <a:chOff x="5407525" y="3300985"/>
            <a:chExt cx="1723491" cy="2925524"/>
          </a:xfrm>
        </p:grpSpPr>
        <p:sp>
          <p:nvSpPr>
            <p:cNvPr id="87" name="Rectangle 86"/>
            <p:cNvSpPr/>
            <p:nvPr/>
          </p:nvSpPr>
          <p:spPr>
            <a:xfrm>
              <a:off x="6220147" y="3582761"/>
              <a:ext cx="560827" cy="23143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862138" y="343265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0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V="1">
              <a:off x="6481359" y="3300985"/>
              <a:ext cx="450166" cy="10432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6218298" y="4210479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407525" y="5580178"/>
              <a:ext cx="1723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Pintos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intr_handlers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218298" y="4410504"/>
              <a:ext cx="560827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559925" y="4169109"/>
              <a:ext cx="6527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0x20 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6737572" y="3352800"/>
            <a:ext cx="2406428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imer_intr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tick++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thread_tick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294435" y="4185648"/>
            <a:ext cx="82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</a:t>
            </a:r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imer.c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14878" y="1273484"/>
            <a:ext cx="2776722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Intr_handler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(*frame)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classify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dispatch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IRQ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maybe thread yield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949850" y="904152"/>
            <a:ext cx="1179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interrupt.c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66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/>
          <p:cNvGrpSpPr/>
          <p:nvPr/>
        </p:nvGrpSpPr>
        <p:grpSpPr>
          <a:xfrm>
            <a:off x="2994688" y="1881203"/>
            <a:ext cx="974248" cy="1090597"/>
            <a:chOff x="6691805" y="1037134"/>
            <a:chExt cx="1724459" cy="2611993"/>
          </a:xfrm>
        </p:grpSpPr>
        <p:sp>
          <p:nvSpPr>
            <p:cNvPr id="126" name="Rectangle 125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 smtClean="0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status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list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</a:t>
              </a:r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agic #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795" y="1861741"/>
            <a:ext cx="1178729" cy="11100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→ </a:t>
            </a:r>
            <a:r>
              <a:rPr lang="en-US" dirty="0" smtClean="0"/>
              <a:t> Different User Thread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399395" y="5943600"/>
            <a:ext cx="8229600" cy="757384"/>
          </a:xfrm>
        </p:spPr>
        <p:txBody>
          <a:bodyPr>
            <a:normAutofit/>
          </a:bodyPr>
          <a:lstStyle/>
          <a:p>
            <a:r>
              <a:rPr lang="en-US" dirty="0" err="1"/>
              <a:t>iret</a:t>
            </a:r>
            <a:r>
              <a:rPr lang="en-US" dirty="0"/>
              <a:t> restores user stack and priority level (PL)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51415" y="1124049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8555" y="152838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cxnSp>
        <p:nvCxnSpPr>
          <p:cNvPr id="84" name="Straight Connector 83"/>
          <p:cNvCxnSpPr/>
          <p:nvPr/>
        </p:nvCxnSpPr>
        <p:spPr>
          <a:xfrm flipV="1">
            <a:off x="5428374" y="9906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28374" y="2913459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629400" y="4126879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6691" y="5530758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39956" y="53439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29400" y="41268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39956" y="51058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874327" y="5005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83852" y="5253243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39956" y="48592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24759" y="476326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4495800" y="1284975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6577188" y="990601"/>
            <a:ext cx="2033412" cy="2534822"/>
            <a:chOff x="6102441" y="1037135"/>
            <a:chExt cx="2033412" cy="2534822"/>
          </a:xfrm>
        </p:grpSpPr>
        <p:sp>
          <p:nvSpPr>
            <p:cNvPr id="91" name="Rectangle 90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6181921" y="2195827"/>
                <a:ext cx="7533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</a:t>
                </a:r>
                <a:r>
                  <a:rPr lang="en-US" sz="1400" b="0" dirty="0" smtClean="0">
                    <a:latin typeface="Gill Sans" charset="0"/>
                    <a:ea typeface="Gill Sans" charset="0"/>
                    <a:cs typeface="Gill Sans" charset="0"/>
                  </a:rPr>
                  <a:t>agic #</a:t>
                </a:r>
                <a:endParaRPr lang="en-US" sz="14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00" name="TextBox 99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 smtClean="0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6264450" y="2913459"/>
                  <a:ext cx="60785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309426" y="2734051"/>
                  <a:ext cx="55496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6417346" y="2375235"/>
                  <a:ext cx="3930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96" name="Straight Arrow Connector 95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08" name="Straight Arrow Connector 107"/>
          <p:cNvCxnSpPr>
            <a:endCxn id="25" idx="3"/>
          </p:cNvCxnSpPr>
          <p:nvPr/>
        </p:nvCxnSpPr>
        <p:spPr>
          <a:xfrm flipH="1" flipV="1">
            <a:off x="3838507" y="5113543"/>
            <a:ext cx="2962335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 flipV="1">
            <a:off x="3576748" y="2057400"/>
            <a:ext cx="3789414" cy="340985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27" idx="3"/>
          </p:cNvCxnSpPr>
          <p:nvPr/>
        </p:nvCxnSpPr>
        <p:spPr>
          <a:xfrm flipH="1" flipV="1">
            <a:off x="3838507" y="3510168"/>
            <a:ext cx="3167377" cy="1424543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Up-Down Arrow 138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0" name="Up-Down Arrow 139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893634" y="558536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rPr>
              <a:t>PL: 3</a:t>
            </a:r>
            <a:endParaRPr lang="en-US" sz="2000" b="0" dirty="0">
              <a:solidFill>
                <a:srgbClr val="233AE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143" name="TextBox 142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5" name="Down Arrow 144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6" name="Down Arrow 145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302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dirty="0" smtClean="0"/>
              <a:t>Famous Quote WRT Scheduling: Dennis Richie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Dennis Richie,</a:t>
            </a:r>
            <a:br>
              <a:rPr lang="en-US" dirty="0" smtClean="0"/>
            </a:br>
            <a:r>
              <a:rPr lang="en-US" dirty="0" smtClean="0"/>
              <a:t>Unix V6, </a:t>
            </a:r>
            <a:r>
              <a:rPr lang="en-US" dirty="0" err="1" smtClean="0"/>
              <a:t>slp.c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“If </a:t>
            </a:r>
            <a:r>
              <a:rPr lang="en-US" i="1" dirty="0"/>
              <a:t>the new process paused because it was swapped out, set the stack level to the last call to </a:t>
            </a:r>
            <a:r>
              <a:rPr lang="en-US" i="1" dirty="0" err="1"/>
              <a:t>savu</a:t>
            </a:r>
            <a:r>
              <a:rPr lang="en-US" i="1" dirty="0"/>
              <a:t>(</a:t>
            </a:r>
            <a:r>
              <a:rPr lang="en-US" i="1" dirty="0" err="1"/>
              <a:t>u_ssav</a:t>
            </a:r>
            <a:r>
              <a:rPr lang="en-US" i="1" dirty="0"/>
              <a:t>). This means that the return which is executed immediately after the call to </a:t>
            </a:r>
            <a:r>
              <a:rPr lang="en-US" i="1" dirty="0" err="1"/>
              <a:t>aretu</a:t>
            </a:r>
            <a:r>
              <a:rPr lang="en-US" i="1" dirty="0"/>
              <a:t> actually returns from the last routine </a:t>
            </a:r>
            <a:r>
              <a:rPr lang="en-US" i="1" dirty="0" smtClean="0"/>
              <a:t>which did the </a:t>
            </a:r>
            <a:r>
              <a:rPr lang="en-US" i="1" dirty="0" err="1" smtClean="0"/>
              <a:t>savu</a:t>
            </a:r>
            <a:r>
              <a:rPr lang="en-US" i="1" dirty="0" smtClean="0"/>
              <a:t>.” </a:t>
            </a:r>
          </a:p>
          <a:p>
            <a:pPr marL="0" indent="0">
              <a:buNone/>
            </a:pPr>
            <a:endParaRPr lang="en-US" b="0" i="1" dirty="0" smtClean="0"/>
          </a:p>
          <a:p>
            <a:pPr marL="0" indent="0">
              <a:buNone/>
            </a:pPr>
            <a:r>
              <a:rPr lang="en-US" b="0" i="1" dirty="0" smtClean="0"/>
              <a:t>“</a:t>
            </a:r>
            <a:r>
              <a:rPr lang="en-US" i="1" dirty="0" smtClean="0">
                <a:solidFill>
                  <a:srgbClr val="FF0000"/>
                </a:solidFill>
              </a:rPr>
              <a:t>You are not expected to understand this.</a:t>
            </a:r>
            <a:r>
              <a:rPr lang="en-US" i="1" dirty="0" smtClean="0"/>
              <a:t>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Source: Dennis Ritchie, Unix V6 </a:t>
            </a:r>
            <a:r>
              <a:rPr lang="en-US" dirty="0" err="1" smtClean="0"/>
              <a:t>slp.c</a:t>
            </a:r>
            <a:r>
              <a:rPr lang="en-US" dirty="0" smtClean="0"/>
              <a:t> (context-switching code) as per The Unix Heritage Society(tuhs.org); gif by Eddie Koehler.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Included by Ali R. Butt in CS3204 from Virginia Tech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67186" y="812362"/>
            <a:ext cx="6453014" cy="177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97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7924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Project 1 available today!</a:t>
            </a:r>
          </a:p>
          <a:p>
            <a:pPr lvl="1"/>
            <a:r>
              <a:rPr lang="en-US" dirty="0" smtClean="0"/>
              <a:t>Get started looking at it with your group</a:t>
            </a:r>
          </a:p>
          <a:p>
            <a:r>
              <a:rPr lang="en-US" dirty="0" smtClean="0"/>
              <a:t>TA </a:t>
            </a:r>
            <a:r>
              <a:rPr lang="en-US" i="1" dirty="0">
                <a:solidFill>
                  <a:srgbClr val="3151F0"/>
                </a:solidFill>
              </a:rPr>
              <a:t>preference</a:t>
            </a:r>
            <a:r>
              <a:rPr lang="en-US" dirty="0">
                <a:solidFill>
                  <a:srgbClr val="3151F0"/>
                </a:solidFill>
              </a:rPr>
              <a:t> </a:t>
            </a:r>
            <a:r>
              <a:rPr lang="en-US" dirty="0"/>
              <a:t>signup form due </a:t>
            </a:r>
            <a:r>
              <a:rPr lang="en-US" dirty="0" smtClean="0"/>
              <a:t>Today (Tuesday 2/12) at </a:t>
            </a:r>
            <a:r>
              <a:rPr lang="en-US" dirty="0"/>
              <a:t>11:59PM</a:t>
            </a:r>
          </a:p>
          <a:p>
            <a:pPr lvl="1"/>
            <a:r>
              <a:rPr lang="en-US" dirty="0" smtClean="0"/>
              <a:t>Everyone </a:t>
            </a:r>
            <a:r>
              <a:rPr lang="en-US" dirty="0"/>
              <a:t>in a group must have the same TA!  </a:t>
            </a:r>
          </a:p>
          <a:p>
            <a:pPr lvl="2"/>
            <a:r>
              <a:rPr lang="en-US" dirty="0"/>
              <a:t>Preference given to same </a:t>
            </a:r>
            <a:r>
              <a:rPr lang="en-US" dirty="0" smtClean="0"/>
              <a:t>section</a:t>
            </a:r>
          </a:p>
          <a:p>
            <a:r>
              <a:rPr lang="en-US" dirty="0" smtClean="0"/>
              <a:t>Starting </a:t>
            </a:r>
            <a:r>
              <a:rPr lang="en-US" dirty="0" smtClean="0">
                <a:solidFill>
                  <a:srgbClr val="FF0000"/>
                </a:solidFill>
              </a:rPr>
              <a:t>This Friday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Attend your new (permanent) section</a:t>
            </a:r>
            <a:endParaRPr lang="en-US" dirty="0"/>
          </a:p>
          <a:p>
            <a:pPr lvl="1"/>
            <a:r>
              <a:rPr lang="en-US" dirty="0" smtClean="0"/>
              <a:t>Get </a:t>
            </a:r>
            <a:r>
              <a:rPr lang="en-US" dirty="0"/>
              <a:t>to know your TA!</a:t>
            </a:r>
          </a:p>
        </p:txBody>
      </p:sp>
    </p:spTree>
    <p:extLst>
      <p:ext uri="{BB962C8B-B14F-4D97-AF65-F5344CB8AC3E}">
        <p14:creationId xmlns:p14="http://schemas.microsoft.com/office/powerpoint/2010/main" val="2800703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Multithreaded Stack Switching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490" y="723900"/>
            <a:ext cx="4321177" cy="57150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    </a:t>
            </a: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proc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B();		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proc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while(TRUE) {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   yield();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}</a:t>
            </a:r>
          </a:p>
          <a:p>
            <a:pPr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Suppose we have 2 threads running same code: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Threads S and T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Assume S and T have been running for a while</a:t>
            </a: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5791200" y="45720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366629" name="Group 37"/>
          <p:cNvGrpSpPr>
            <a:grpSpLocks/>
          </p:cNvGrpSpPr>
          <p:nvPr/>
        </p:nvGrpSpPr>
        <p:grpSpPr bwMode="auto">
          <a:xfrm>
            <a:off x="3868738" y="1562100"/>
            <a:ext cx="2532063" cy="3009900"/>
            <a:chOff x="2437" y="984"/>
            <a:chExt cx="1595" cy="1896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3106" y="984"/>
              <a:ext cx="6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2437" y="1344"/>
              <a:ext cx="252" cy="1152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66" y="1262"/>
                <a:ext cx="111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2784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2784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45" name="Rectangle 6"/>
            <p:cNvSpPr>
              <a:spLocks noChangeArrowheads="1"/>
            </p:cNvSpPr>
            <p:nvPr/>
          </p:nvSpPr>
          <p:spPr bwMode="auto">
            <a:xfrm>
              <a:off x="2784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46" name="Rectangle 7"/>
            <p:cNvSpPr>
              <a:spLocks noChangeArrowheads="1"/>
            </p:cNvSpPr>
            <p:nvPr/>
          </p:nvSpPr>
          <p:spPr bwMode="auto">
            <a:xfrm>
              <a:off x="2784" y="2256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7" name="Rectangle 25"/>
            <p:cNvSpPr>
              <a:spLocks noChangeArrowheads="1"/>
            </p:cNvSpPr>
            <p:nvPr/>
          </p:nvSpPr>
          <p:spPr bwMode="auto">
            <a:xfrm>
              <a:off x="2784" y="2544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366630" name="Group 38"/>
          <p:cNvGrpSpPr>
            <a:grpSpLocks/>
          </p:cNvGrpSpPr>
          <p:nvPr/>
        </p:nvGrpSpPr>
        <p:grpSpPr bwMode="auto">
          <a:xfrm>
            <a:off x="6781800" y="1549400"/>
            <a:ext cx="1981200" cy="3022600"/>
            <a:chOff x="4272" y="976"/>
            <a:chExt cx="1248" cy="1904"/>
          </a:xfrm>
        </p:grpSpPr>
        <p:sp>
          <p:nvSpPr>
            <p:cNvPr id="22535" name="Text Box 22"/>
            <p:cNvSpPr txBox="1">
              <a:spLocks noChangeArrowheads="1"/>
            </p:cNvSpPr>
            <p:nvPr/>
          </p:nvSpPr>
          <p:spPr bwMode="auto">
            <a:xfrm>
              <a:off x="4567" y="976"/>
              <a:ext cx="6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T</a:t>
              </a:r>
            </a:p>
          </p:txBody>
        </p:sp>
        <p:sp>
          <p:nvSpPr>
            <p:cNvPr id="22536" name="Rectangle 30"/>
            <p:cNvSpPr>
              <a:spLocks noChangeArrowheads="1"/>
            </p:cNvSpPr>
            <p:nvPr/>
          </p:nvSpPr>
          <p:spPr bwMode="auto">
            <a:xfrm>
              <a:off x="4272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37" name="Rectangle 31"/>
            <p:cNvSpPr>
              <a:spLocks noChangeArrowheads="1"/>
            </p:cNvSpPr>
            <p:nvPr/>
          </p:nvSpPr>
          <p:spPr bwMode="auto">
            <a:xfrm>
              <a:off x="4272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38" name="Rectangle 32"/>
            <p:cNvSpPr>
              <a:spLocks noChangeArrowheads="1"/>
            </p:cNvSpPr>
            <p:nvPr/>
          </p:nvSpPr>
          <p:spPr bwMode="auto">
            <a:xfrm>
              <a:off x="4272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39" name="Rectangle 33"/>
            <p:cNvSpPr>
              <a:spLocks noChangeArrowheads="1"/>
            </p:cNvSpPr>
            <p:nvPr/>
          </p:nvSpPr>
          <p:spPr bwMode="auto">
            <a:xfrm>
              <a:off x="4272" y="2256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0" name="Rectangle 34"/>
            <p:cNvSpPr>
              <a:spLocks noChangeArrowheads="1"/>
            </p:cNvSpPr>
            <p:nvPr/>
          </p:nvSpPr>
          <p:spPr bwMode="auto">
            <a:xfrm>
              <a:off x="4272" y="2544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193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Goals for Rest of Today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Synchronization Operations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Higher-level Synchronization Abstractions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Semaphores, monitors, and condition variables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Programming paradigms for concurrent programs</a:t>
            </a:r>
          </a:p>
          <a:p>
            <a:pPr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413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26670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769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52400"/>
            <a:ext cx="8432800" cy="533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Multiprocessing vs Multiprogramming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8" y="663575"/>
            <a:ext cx="8710612" cy="341312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Remember Definitions: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Multiprocessing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 Multiple CPUs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Multiprogramming  Multiple Jobs or Processes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Multithreading  Multiple threads per Process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“concurrently”?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Scheduler is free to run threads in any order and interleaving: FIFO, Random, …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Dispatcher can choose to run each thread to completion or time-slice in big chunks or small chunks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492125" y="5181600"/>
            <a:ext cx="8042275" cy="1295400"/>
            <a:chOff x="310" y="3264"/>
            <a:chExt cx="5066" cy="816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0"/>
              <a:chOff x="2208" y="3105"/>
              <a:chExt cx="2640" cy="240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Multiprogramming</a:t>
              </a: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762000" y="3962400"/>
            <a:ext cx="5280025" cy="1143000"/>
            <a:chOff x="480" y="2496"/>
            <a:chExt cx="3326" cy="720"/>
          </a:xfrm>
        </p:grpSpPr>
        <p:grpSp>
          <p:nvGrpSpPr>
            <p:cNvPr id="25606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15"/>
              <a:chOff x="2208" y="2448"/>
              <a:chExt cx="1694" cy="615"/>
            </a:xfrm>
          </p:grpSpPr>
          <p:sp>
            <p:nvSpPr>
              <p:cNvPr id="25609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10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1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12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3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14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07" name="Text Box 64"/>
            <p:cNvSpPr txBox="1">
              <a:spLocks noChangeArrowheads="1"/>
            </p:cNvSpPr>
            <p:nvPr/>
          </p:nvSpPr>
          <p:spPr bwMode="auto">
            <a:xfrm>
              <a:off x="480" y="2736"/>
              <a:ext cx="1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Multiprocessing</a:t>
              </a:r>
            </a:p>
          </p:txBody>
        </p:sp>
        <p:sp>
          <p:nvSpPr>
            <p:cNvPr id="25608" name="AutoShape 68"/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6283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50" y="141288"/>
            <a:ext cx="911225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Correctness for systems with concurrent threads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If dispatcher can schedule threads in any way, programs must work under all circumstances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Can you test for this?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How can you know if your program works?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Independent Threads: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No state shared with other threads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Deterministic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 Input state determines results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Reproducible  Can recreate Starting Conditions, I/O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Scheduling order doesn’t matter (if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switch()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 works!!!)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Cooperating Threads: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Shared State between multiple threads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Non-deterministic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Non-reproducible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Non-deterministic and Non-reproducible means that bugs can be intermittent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Sometimes called “Heisenbugs”</a:t>
            </a:r>
          </a:p>
        </p:txBody>
      </p:sp>
    </p:spTree>
    <p:extLst>
      <p:ext uri="{BB962C8B-B14F-4D97-AF65-F5344CB8AC3E}">
        <p14:creationId xmlns:p14="http://schemas.microsoft.com/office/powerpoint/2010/main" val="365460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Why allow cooperating threads?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00100"/>
            <a:ext cx="8928100" cy="58293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Advantage 1: Share resources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One computer, many users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One bank balance, many ATMs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if ATMs were only updated at night?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Embedded systems (robot control: coordinate arm &amp; hand)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Advantage 2: Speedup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Overlap I/O and computation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Many different file systems do read-ahead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Multiprocessors – chop up program into parallel pieces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Advantage 3: Modularity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More important than you might think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Chop large problem up into simpler pieces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To compile, for instance,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altLang="ko-KR" dirty="0" smtClean="0">
                <a:ea typeface="Gulim" panose="020B0600000101010101" pitchFamily="34" charset="-127"/>
              </a:rPr>
              <a:t> calls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Makes system easier to extend</a:t>
            </a:r>
          </a:p>
        </p:txBody>
      </p:sp>
    </p:spTree>
    <p:extLst>
      <p:ext uri="{BB962C8B-B14F-4D97-AF65-F5344CB8AC3E}">
        <p14:creationId xmlns:p14="http://schemas.microsoft.com/office/powerpoint/2010/main" val="539506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High-level Example: Web Server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7924800" cy="2819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Server must handle many requests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Non-cooperating version: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serverLoop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connection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AcceptCon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</a:t>
            </a:r>
            <a:r>
              <a:rPr lang="en-US" altLang="ko-KR" sz="2000" u="sng" dirty="0" err="1" smtClean="0">
                <a:latin typeface="Consolas" charset="0"/>
                <a:ea typeface="Consolas" charset="0"/>
                <a:cs typeface="Consolas" charset="0"/>
              </a:rPr>
              <a:t>Process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ServiceWebPage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(),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connection);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are some disadvantages of this technique?</a:t>
            </a:r>
          </a:p>
        </p:txBody>
      </p:sp>
      <p:sp>
        <p:nvSpPr>
          <p:cNvPr id="29700" name="tower"/>
          <p:cNvSpPr>
            <a:spLocks noEditPoints="1" noChangeArrowheads="1"/>
          </p:cNvSpPr>
          <p:nvPr/>
        </p:nvSpPr>
        <p:spPr bwMode="auto">
          <a:xfrm>
            <a:off x="6629400" y="7620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aptop"/>
          <p:cNvSpPr>
            <a:spLocks noEditPoints="1" noChangeArrowheads="1"/>
          </p:cNvSpPr>
          <p:nvPr/>
        </p:nvSpPr>
        <p:spPr bwMode="auto">
          <a:xfrm>
            <a:off x="1676400" y="1066800"/>
            <a:ext cx="1447800" cy="1066800"/>
          </a:xfrm>
          <a:custGeom>
            <a:avLst/>
            <a:gdLst>
              <a:gd name="T0" fmla="*/ 225347 w 21600"/>
              <a:gd name="T1" fmla="*/ 0 h 21600"/>
              <a:gd name="T2" fmla="*/ 225347 w 21600"/>
              <a:gd name="T3" fmla="*/ 354267 h 21600"/>
              <a:gd name="T4" fmla="*/ 1228418 w 21600"/>
              <a:gd name="T5" fmla="*/ 0 h 21600"/>
              <a:gd name="T6" fmla="*/ 1228418 w 21600"/>
              <a:gd name="T7" fmla="*/ 354267 h 21600"/>
              <a:gd name="T8" fmla="*/ 723900 w 21600"/>
              <a:gd name="T9" fmla="*/ 0 h 21600"/>
              <a:gd name="T10" fmla="*/ 723900 w 21600"/>
              <a:gd name="T11" fmla="*/ 1066800 h 21600"/>
              <a:gd name="T12" fmla="*/ 0 w 21600"/>
              <a:gd name="T13" fmla="*/ 1066800 h 21600"/>
              <a:gd name="T14" fmla="*/ 1447800 w 21600"/>
              <a:gd name="T15" fmla="*/ 1066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Freeform 9"/>
          <p:cNvSpPr>
            <a:spLocks/>
          </p:cNvSpPr>
          <p:nvPr/>
        </p:nvSpPr>
        <p:spPr bwMode="auto">
          <a:xfrm>
            <a:off x="3276600" y="1219200"/>
            <a:ext cx="3352800" cy="241300"/>
          </a:xfrm>
          <a:custGeom>
            <a:avLst/>
            <a:gdLst>
              <a:gd name="T0" fmla="*/ 0 w 1824"/>
              <a:gd name="T1" fmla="*/ 202170 h 296"/>
              <a:gd name="T2" fmla="*/ 1323474 w 1824"/>
              <a:gd name="T3" fmla="*/ 6522 h 296"/>
              <a:gd name="T4" fmla="*/ 3352800 w 1824"/>
              <a:gd name="T5" fmla="*/ 241300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4" h="296">
                <a:moveTo>
                  <a:pt x="0" y="248"/>
                </a:moveTo>
                <a:cubicBezTo>
                  <a:pt x="208" y="124"/>
                  <a:pt x="416" y="0"/>
                  <a:pt x="720" y="8"/>
                </a:cubicBezTo>
                <a:cubicBezTo>
                  <a:pt x="1024" y="16"/>
                  <a:pt x="1424" y="156"/>
                  <a:pt x="1824" y="2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3" name="Document"/>
          <p:cNvSpPr>
            <a:spLocks noEditPoints="1" noChangeArrowheads="1"/>
          </p:cNvSpPr>
          <p:nvPr/>
        </p:nvSpPr>
        <p:spPr bwMode="auto">
          <a:xfrm>
            <a:off x="3352800" y="1447800"/>
            <a:ext cx="676275" cy="1057275"/>
          </a:xfrm>
          <a:custGeom>
            <a:avLst/>
            <a:gdLst>
              <a:gd name="T0" fmla="*/ 336791 w 21600"/>
              <a:gd name="T1" fmla="*/ 1058841 h 21600"/>
              <a:gd name="T2" fmla="*/ 2661 w 21600"/>
              <a:gd name="T3" fmla="*/ 531036 h 21600"/>
              <a:gd name="T4" fmla="*/ 336791 w 21600"/>
              <a:gd name="T5" fmla="*/ 3965 h 21600"/>
              <a:gd name="T6" fmla="*/ 679594 w 21600"/>
              <a:gd name="T7" fmla="*/ 521393 h 21600"/>
              <a:gd name="T8" fmla="*/ 336791 w 21600"/>
              <a:gd name="T9" fmla="*/ 1058841 h 21600"/>
              <a:gd name="T10" fmla="*/ 0 w 21600"/>
              <a:gd name="T11" fmla="*/ 0 h 21600"/>
              <a:gd name="T12" fmla="*/ 676275 w 21600"/>
              <a:gd name="T13" fmla="*/ 0 h 21600"/>
              <a:gd name="T14" fmla="*/ 676275 w 21600"/>
              <a:gd name="T15" fmla="*/ 10572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4" name="laptop"/>
          <p:cNvSpPr>
            <a:spLocks noEditPoints="1" noChangeArrowheads="1"/>
          </p:cNvSpPr>
          <p:nvPr/>
        </p:nvSpPr>
        <p:spPr bwMode="auto">
          <a:xfrm>
            <a:off x="4724400" y="2590800"/>
            <a:ext cx="1447800" cy="1066800"/>
          </a:xfrm>
          <a:custGeom>
            <a:avLst/>
            <a:gdLst>
              <a:gd name="T0" fmla="*/ 225347 w 21600"/>
              <a:gd name="T1" fmla="*/ 0 h 21600"/>
              <a:gd name="T2" fmla="*/ 225347 w 21600"/>
              <a:gd name="T3" fmla="*/ 354267 h 21600"/>
              <a:gd name="T4" fmla="*/ 1228418 w 21600"/>
              <a:gd name="T5" fmla="*/ 0 h 21600"/>
              <a:gd name="T6" fmla="*/ 1228418 w 21600"/>
              <a:gd name="T7" fmla="*/ 354267 h 21600"/>
              <a:gd name="T8" fmla="*/ 723900 w 21600"/>
              <a:gd name="T9" fmla="*/ 0 h 21600"/>
              <a:gd name="T10" fmla="*/ 723900 w 21600"/>
              <a:gd name="T11" fmla="*/ 1066800 h 21600"/>
              <a:gd name="T12" fmla="*/ 0 w 21600"/>
              <a:gd name="T13" fmla="*/ 1066800 h 21600"/>
              <a:gd name="T14" fmla="*/ 1447800 w 21600"/>
              <a:gd name="T15" fmla="*/ 1066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13"/>
          <p:cNvSpPr>
            <a:spLocks/>
          </p:cNvSpPr>
          <p:nvPr/>
        </p:nvSpPr>
        <p:spPr bwMode="auto">
          <a:xfrm>
            <a:off x="5943600" y="2057400"/>
            <a:ext cx="685800" cy="609600"/>
          </a:xfrm>
          <a:custGeom>
            <a:avLst/>
            <a:gdLst>
              <a:gd name="T0" fmla="*/ 0 w 432"/>
              <a:gd name="T1" fmla="*/ 609600 h 384"/>
              <a:gd name="T2" fmla="*/ 228600 w 432"/>
              <a:gd name="T3" fmla="*/ 152400 h 384"/>
              <a:gd name="T4" fmla="*/ 685800 w 43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384">
                <a:moveTo>
                  <a:pt x="0" y="384"/>
                </a:moveTo>
                <a:cubicBezTo>
                  <a:pt x="36" y="272"/>
                  <a:pt x="72" y="160"/>
                  <a:pt x="144" y="96"/>
                </a:cubicBezTo>
                <a:cubicBezTo>
                  <a:pt x="216" y="32"/>
                  <a:pt x="324" y="16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6" name="Document"/>
          <p:cNvSpPr>
            <a:spLocks noEditPoints="1" noChangeArrowheads="1"/>
          </p:cNvSpPr>
          <p:nvPr/>
        </p:nvSpPr>
        <p:spPr bwMode="auto">
          <a:xfrm>
            <a:off x="6096000" y="2667000"/>
            <a:ext cx="676275" cy="1057275"/>
          </a:xfrm>
          <a:custGeom>
            <a:avLst/>
            <a:gdLst>
              <a:gd name="T0" fmla="*/ 336791 w 21600"/>
              <a:gd name="T1" fmla="*/ 1058841 h 21600"/>
              <a:gd name="T2" fmla="*/ 2661 w 21600"/>
              <a:gd name="T3" fmla="*/ 531036 h 21600"/>
              <a:gd name="T4" fmla="*/ 336791 w 21600"/>
              <a:gd name="T5" fmla="*/ 3965 h 21600"/>
              <a:gd name="T6" fmla="*/ 679594 w 21600"/>
              <a:gd name="T7" fmla="*/ 521393 h 21600"/>
              <a:gd name="T8" fmla="*/ 336791 w 21600"/>
              <a:gd name="T9" fmla="*/ 1058841 h 21600"/>
              <a:gd name="T10" fmla="*/ 0 w 21600"/>
              <a:gd name="T11" fmla="*/ 0 h 21600"/>
              <a:gd name="T12" fmla="*/ 676275 w 21600"/>
              <a:gd name="T13" fmla="*/ 0 h 21600"/>
              <a:gd name="T14" fmla="*/ 676275 w 21600"/>
              <a:gd name="T15" fmla="*/ 10572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7" name="Freeform 14"/>
          <p:cNvSpPr>
            <a:spLocks/>
          </p:cNvSpPr>
          <p:nvPr/>
        </p:nvSpPr>
        <p:spPr bwMode="auto">
          <a:xfrm rot="10800000">
            <a:off x="5943600" y="2209800"/>
            <a:ext cx="685800" cy="609600"/>
          </a:xfrm>
          <a:custGeom>
            <a:avLst/>
            <a:gdLst>
              <a:gd name="T0" fmla="*/ 0 w 432"/>
              <a:gd name="T1" fmla="*/ 609600 h 384"/>
              <a:gd name="T2" fmla="*/ 228600 w 432"/>
              <a:gd name="T3" fmla="*/ 152400 h 384"/>
              <a:gd name="T4" fmla="*/ 685800 w 43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384">
                <a:moveTo>
                  <a:pt x="0" y="384"/>
                </a:moveTo>
                <a:cubicBezTo>
                  <a:pt x="36" y="272"/>
                  <a:pt x="72" y="160"/>
                  <a:pt x="144" y="96"/>
                </a:cubicBezTo>
                <a:cubicBezTo>
                  <a:pt x="216" y="32"/>
                  <a:pt x="324" y="16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8" name="Freeform 10"/>
          <p:cNvSpPr>
            <a:spLocks/>
          </p:cNvSpPr>
          <p:nvPr/>
        </p:nvSpPr>
        <p:spPr bwMode="auto">
          <a:xfrm rot="10800000">
            <a:off x="3200400" y="1600200"/>
            <a:ext cx="3352800" cy="228600"/>
          </a:xfrm>
          <a:custGeom>
            <a:avLst/>
            <a:gdLst>
              <a:gd name="T0" fmla="*/ 0 w 1824"/>
              <a:gd name="T1" fmla="*/ 191530 h 296"/>
              <a:gd name="T2" fmla="*/ 1323474 w 1824"/>
              <a:gd name="T3" fmla="*/ 6178 h 296"/>
              <a:gd name="T4" fmla="*/ 3352800 w 1824"/>
              <a:gd name="T5" fmla="*/ 228600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4" h="296">
                <a:moveTo>
                  <a:pt x="0" y="248"/>
                </a:moveTo>
                <a:cubicBezTo>
                  <a:pt x="208" y="124"/>
                  <a:pt x="416" y="0"/>
                  <a:pt x="720" y="8"/>
                </a:cubicBezTo>
                <a:cubicBezTo>
                  <a:pt x="1024" y="16"/>
                  <a:pt x="1424" y="156"/>
                  <a:pt x="1824" y="2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7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Threaded Web Server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07425" cy="51816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Instead, use a single process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Multithreaded (cooperating) version: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serverLoop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connection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AcceptCon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</a:t>
            </a:r>
            <a:r>
              <a:rPr lang="en-US" altLang="ko-KR" sz="2000" u="sng" dirty="0" err="1" smtClean="0">
                <a:latin typeface="Consolas" charset="0"/>
                <a:ea typeface="Consolas" charset="0"/>
                <a:cs typeface="Consolas" charset="0"/>
              </a:rPr>
              <a:t>Thread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ServiceWebPage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(), connection);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Looks almost the same, but has many advantages: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Can share file caches kept in memory, results of CGI scripts, other things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Threads are </a:t>
            </a:r>
            <a:r>
              <a:rPr lang="en-US" altLang="ko-KR" i="1" dirty="0" smtClean="0">
                <a:ea typeface="Gulim" panose="020B0600000101010101" pitchFamily="34" charset="-127"/>
              </a:rPr>
              <a:t>much</a:t>
            </a:r>
            <a:r>
              <a:rPr lang="en-US" altLang="ko-KR" dirty="0" smtClean="0">
                <a:ea typeface="Gulim" panose="020B0600000101010101" pitchFamily="34" charset="-127"/>
              </a:rPr>
              <a:t> cheaper to create than processes, so this has a lower per-request overhead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about Denial of Service attacks or </a:t>
            </a:r>
            <a:r>
              <a:rPr lang="en-US" altLang="ko-KR" dirty="0" err="1" smtClean="0">
                <a:ea typeface="Gulim" panose="020B0600000101010101" pitchFamily="34" charset="-127"/>
              </a:rPr>
              <a:t>digg</a:t>
            </a:r>
            <a:r>
              <a:rPr lang="en-US" altLang="ko-KR" dirty="0" smtClean="0">
                <a:ea typeface="Gulim" panose="020B0600000101010101" pitchFamily="34" charset="-127"/>
              </a:rPr>
              <a:t> / Slashdot effects?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dirty="0" smtClean="0">
              <a:ea typeface="Gulim" panose="020B0600000101010101" pitchFamily="34" charset="-127"/>
            </a:endParaRPr>
          </a:p>
        </p:txBody>
      </p:sp>
      <p:pic>
        <p:nvPicPr>
          <p:cNvPr id="406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43600"/>
            <a:ext cx="26193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6533" name="Picture 5" descr="digg-logo-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3" b="24324"/>
          <a:stretch>
            <a:fillRect/>
          </a:stretch>
        </p:blipFill>
        <p:spPr bwMode="auto">
          <a:xfrm>
            <a:off x="4924425" y="5918200"/>
            <a:ext cx="13239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277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Thread Pools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3625" cy="28956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Problem with previous version: Unbounded Threads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When web-site becomes too popular – throughput sinks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Instead, allocate a bounded “pool” of worker threads, representing the maximum level of multiprogramming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</a:p>
        </p:txBody>
      </p:sp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152400" y="1447800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en-US">
              <a:ea typeface="Gulim" panose="020B0600000101010101" pitchFamily="34" charset="-127"/>
            </a:endParaRPr>
          </a:p>
        </p:txBody>
      </p:sp>
      <p:sp>
        <p:nvSpPr>
          <p:cNvPr id="408600" name="Text Box 24"/>
          <p:cNvSpPr txBox="1">
            <a:spLocks noChangeArrowheads="1"/>
          </p:cNvSpPr>
          <p:nvPr/>
        </p:nvSpPr>
        <p:spPr bwMode="auto">
          <a:xfrm>
            <a:off x="228600" y="4191000"/>
            <a:ext cx="4495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master()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allocThreads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worker,queue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while(TRUE)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con=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AcceptCon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Enqueue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queue,con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wakeUp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(queue);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08601" name="Text Box 25"/>
          <p:cNvSpPr txBox="1">
            <a:spLocks noChangeArrowheads="1"/>
          </p:cNvSpPr>
          <p:nvPr/>
        </p:nvSpPr>
        <p:spPr bwMode="auto">
          <a:xfrm>
            <a:off x="4724400" y="4152900"/>
            <a:ext cx="4267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worker(queue)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while(TRUE)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con=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Dequeue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(queue);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if (con==null)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sleepOn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(queue);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else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ServiceWebPage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(con);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08603" name="Group 27"/>
          <p:cNvGrpSpPr>
            <a:grpSpLocks/>
          </p:cNvGrpSpPr>
          <p:nvPr/>
        </p:nvGrpSpPr>
        <p:grpSpPr bwMode="auto">
          <a:xfrm>
            <a:off x="1219200" y="2209800"/>
            <a:ext cx="6172200" cy="1893888"/>
            <a:chOff x="624" y="1392"/>
            <a:chExt cx="3888" cy="1193"/>
          </a:xfrm>
        </p:grpSpPr>
        <p:sp>
          <p:nvSpPr>
            <p:cNvPr id="31752" name="Rectangle 14"/>
            <p:cNvSpPr>
              <a:spLocks noChangeArrowheads="1"/>
            </p:cNvSpPr>
            <p:nvPr/>
          </p:nvSpPr>
          <p:spPr bwMode="auto">
            <a:xfrm>
              <a:off x="2496" y="1488"/>
              <a:ext cx="528" cy="672"/>
            </a:xfrm>
            <a:prstGeom prst="rect">
              <a:avLst/>
            </a:prstGeom>
            <a:solidFill>
              <a:srgbClr val="00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Master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Thread</a:t>
              </a:r>
            </a:p>
          </p:txBody>
        </p:sp>
        <p:sp>
          <p:nvSpPr>
            <p:cNvPr id="31753" name="Text Box 15"/>
            <p:cNvSpPr txBox="1">
              <a:spLocks noChangeArrowheads="1"/>
            </p:cNvSpPr>
            <p:nvPr/>
          </p:nvSpPr>
          <p:spPr bwMode="auto">
            <a:xfrm>
              <a:off x="3552" y="2352"/>
              <a:ext cx="8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Thread Pool</a:t>
              </a:r>
            </a:p>
          </p:txBody>
        </p:sp>
        <p:sp>
          <p:nvSpPr>
            <p:cNvPr id="31754" name="laptop"/>
            <p:cNvSpPr>
              <a:spLocks noEditPoints="1" noChangeArrowheads="1"/>
            </p:cNvSpPr>
            <p:nvPr/>
          </p:nvSpPr>
          <p:spPr bwMode="auto">
            <a:xfrm>
              <a:off x="624" y="1728"/>
              <a:ext cx="912" cy="672"/>
            </a:xfrm>
            <a:custGeom>
              <a:avLst/>
              <a:gdLst>
                <a:gd name="T0" fmla="*/ 142 w 21600"/>
                <a:gd name="T1" fmla="*/ 0 h 21600"/>
                <a:gd name="T2" fmla="*/ 142 w 21600"/>
                <a:gd name="T3" fmla="*/ 223 h 21600"/>
                <a:gd name="T4" fmla="*/ 774 w 21600"/>
                <a:gd name="T5" fmla="*/ 0 h 21600"/>
                <a:gd name="T6" fmla="*/ 774 w 21600"/>
                <a:gd name="T7" fmla="*/ 223 h 21600"/>
                <a:gd name="T8" fmla="*/ 456 w 21600"/>
                <a:gd name="T9" fmla="*/ 0 h 21600"/>
                <a:gd name="T10" fmla="*/ 456 w 21600"/>
                <a:gd name="T11" fmla="*/ 672 h 21600"/>
                <a:gd name="T12" fmla="*/ 0 w 21600"/>
                <a:gd name="T13" fmla="*/ 672 h 21600"/>
                <a:gd name="T14" fmla="*/ 912 w 21600"/>
                <a:gd name="T15" fmla="*/ 67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53 w 21600"/>
                <a:gd name="T25" fmla="*/ 1864 h 21600"/>
                <a:gd name="T26" fmla="*/ 17313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755" name="Freeform 19"/>
            <p:cNvSpPr>
              <a:spLocks/>
            </p:cNvSpPr>
            <p:nvPr/>
          </p:nvSpPr>
          <p:spPr bwMode="auto">
            <a:xfrm>
              <a:off x="1488" y="2064"/>
              <a:ext cx="2304" cy="416"/>
            </a:xfrm>
            <a:custGeom>
              <a:avLst/>
              <a:gdLst>
                <a:gd name="T0" fmla="*/ 2304 w 2112"/>
                <a:gd name="T1" fmla="*/ 0 h 416"/>
                <a:gd name="T2" fmla="*/ 1937 w 2112"/>
                <a:gd name="T3" fmla="*/ 336 h 416"/>
                <a:gd name="T4" fmla="*/ 1047 w 2112"/>
                <a:gd name="T5" fmla="*/ 384 h 416"/>
                <a:gd name="T6" fmla="*/ 0 w 2112"/>
                <a:gd name="T7" fmla="*/ 144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2" h="416">
                  <a:moveTo>
                    <a:pt x="2112" y="0"/>
                  </a:moveTo>
                  <a:cubicBezTo>
                    <a:pt x="2040" y="136"/>
                    <a:pt x="1968" y="272"/>
                    <a:pt x="1776" y="336"/>
                  </a:cubicBezTo>
                  <a:cubicBezTo>
                    <a:pt x="1584" y="400"/>
                    <a:pt x="1256" y="416"/>
                    <a:pt x="960" y="384"/>
                  </a:cubicBezTo>
                  <a:cubicBezTo>
                    <a:pt x="664" y="352"/>
                    <a:pt x="332" y="248"/>
                    <a:pt x="0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756" name="Freeform 20"/>
            <p:cNvSpPr>
              <a:spLocks/>
            </p:cNvSpPr>
            <p:nvPr/>
          </p:nvSpPr>
          <p:spPr bwMode="auto">
            <a:xfrm>
              <a:off x="1488" y="1680"/>
              <a:ext cx="1008" cy="256"/>
            </a:xfrm>
            <a:custGeom>
              <a:avLst/>
              <a:gdLst>
                <a:gd name="T0" fmla="*/ 0 w 1008"/>
                <a:gd name="T1" fmla="*/ 256 h 256"/>
                <a:gd name="T2" fmla="*/ 336 w 1008"/>
                <a:gd name="T3" fmla="*/ 16 h 256"/>
                <a:gd name="T4" fmla="*/ 1008 w 1008"/>
                <a:gd name="T5" fmla="*/ 160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256">
                  <a:moveTo>
                    <a:pt x="0" y="256"/>
                  </a:moveTo>
                  <a:cubicBezTo>
                    <a:pt x="84" y="144"/>
                    <a:pt x="168" y="32"/>
                    <a:pt x="336" y="16"/>
                  </a:cubicBezTo>
                  <a:cubicBezTo>
                    <a:pt x="504" y="0"/>
                    <a:pt x="756" y="80"/>
                    <a:pt x="1008" y="16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757" name="Line 21"/>
            <p:cNvSpPr>
              <a:spLocks noChangeShapeType="1"/>
            </p:cNvSpPr>
            <p:nvPr/>
          </p:nvSpPr>
          <p:spPr bwMode="auto">
            <a:xfrm>
              <a:off x="3024" y="182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758" name="Rectangle 26"/>
            <p:cNvSpPr>
              <a:spLocks noChangeArrowheads="1"/>
            </p:cNvSpPr>
            <p:nvPr/>
          </p:nvSpPr>
          <p:spPr bwMode="auto">
            <a:xfrm>
              <a:off x="3312" y="1584"/>
              <a:ext cx="192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queue</a:t>
              </a:r>
            </a:p>
          </p:txBody>
        </p:sp>
        <p:grpSp>
          <p:nvGrpSpPr>
            <p:cNvPr id="31759" name="Group 16"/>
            <p:cNvGrpSpPr>
              <a:grpSpLocks/>
            </p:cNvGrpSpPr>
            <p:nvPr/>
          </p:nvGrpSpPr>
          <p:grpSpPr bwMode="auto">
            <a:xfrm>
              <a:off x="3504" y="1392"/>
              <a:ext cx="1008" cy="960"/>
              <a:chOff x="2784" y="624"/>
              <a:chExt cx="1008" cy="960"/>
            </a:xfrm>
          </p:grpSpPr>
          <p:sp>
            <p:nvSpPr>
              <p:cNvPr id="31760" name="Oval 4"/>
              <p:cNvSpPr>
                <a:spLocks noChangeArrowheads="1"/>
              </p:cNvSpPr>
              <p:nvPr/>
            </p:nvSpPr>
            <p:spPr bwMode="auto">
              <a:xfrm>
                <a:off x="2784" y="624"/>
                <a:ext cx="1008" cy="960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408582" name="Ink 6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043" y="837"/>
                  <a:ext cx="121" cy="173"/>
                </p14:xfrm>
              </p:contentPart>
            </mc:Choice>
            <mc:Fallback xmlns="">
              <p:pic>
                <p:nvPicPr>
                  <p:cNvPr id="408582" name="Ink 6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037" y="831"/>
                    <a:ext cx="133" cy="18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408583" name="Ink 7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338" y="957"/>
                  <a:ext cx="68" cy="193"/>
                </p14:xfrm>
              </p:contentPart>
            </mc:Choice>
            <mc:Fallback xmlns="">
              <p:pic>
                <p:nvPicPr>
                  <p:cNvPr id="408583" name="Ink 7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332" y="951"/>
                    <a:ext cx="80" cy="20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408584" name="Ink 8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97" y="1205"/>
                  <a:ext cx="355" cy="137"/>
                </p14:xfrm>
              </p:contentPart>
            </mc:Choice>
            <mc:Fallback xmlns="">
              <p:pic>
                <p:nvPicPr>
                  <p:cNvPr id="408584" name="Ink 8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2891" y="1199"/>
                    <a:ext cx="367" cy="1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408585" name="Ink 9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82" y="1027"/>
                  <a:ext cx="172" cy="195"/>
                </p14:xfrm>
              </p:contentPart>
            </mc:Choice>
            <mc:Fallback xmlns="">
              <p:pic>
                <p:nvPicPr>
                  <p:cNvPr id="408585" name="Ink 9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2876" y="1021"/>
                    <a:ext cx="184" cy="20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408586" name="Ink 10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45" y="1284"/>
                  <a:ext cx="145" cy="176"/>
                </p14:xfrm>
              </p:contentPart>
            </mc:Choice>
            <mc:Fallback xmlns="">
              <p:pic>
                <p:nvPicPr>
                  <p:cNvPr id="408586" name="Ink 10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3439" y="1278"/>
                    <a:ext cx="157" cy="1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08587" name="Ink 11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148" y="1362"/>
                  <a:ext cx="156" cy="134"/>
                </p14:xfrm>
              </p:contentPart>
            </mc:Choice>
            <mc:Fallback xmlns="">
              <p:pic>
                <p:nvPicPr>
                  <p:cNvPr id="408587" name="Ink 11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3142" y="1356"/>
                    <a:ext cx="168" cy="14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08588" name="Ink 12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216" y="720"/>
                  <a:ext cx="108" cy="267"/>
                </p14:xfrm>
              </p:contentPart>
            </mc:Choice>
            <mc:Fallback xmlns="">
              <p:pic>
                <p:nvPicPr>
                  <p:cNvPr id="408588" name="Ink 12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210" y="714"/>
                    <a:ext cx="120" cy="2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08589" name="Ink 13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86" y="892"/>
                  <a:ext cx="160" cy="323"/>
                </p14:xfrm>
              </p:contentPart>
            </mc:Choice>
            <mc:Fallback xmlns="">
              <p:pic>
                <p:nvPicPr>
                  <p:cNvPr id="408589" name="Ink 13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3480" y="886"/>
                    <a:ext cx="172" cy="335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606955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/>
      <p:bldP spid="408600" grpId="0"/>
      <p:bldP spid="40860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4897438"/>
            <a:ext cx="79248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ATM server requirements: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Service a set of requests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Do so without corrupting database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Don’t hand out too much money</a:t>
            </a:r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1219200" y="838200"/>
            <a:ext cx="1219200" cy="1219200"/>
            <a:chOff x="3456" y="960"/>
            <a:chExt cx="1056" cy="1056"/>
          </a:xfrm>
        </p:grpSpPr>
        <p:sp>
          <p:nvSpPr>
            <p:cNvPr id="14380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Rectangle 10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1676400" y="3276600"/>
            <a:ext cx="1219200" cy="1219200"/>
            <a:chOff x="3456" y="960"/>
            <a:chExt cx="1056" cy="1056"/>
          </a:xfrm>
        </p:grpSpPr>
        <p:sp>
          <p:nvSpPr>
            <p:cNvPr id="14377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1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9" name="Rectangle 19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2" name="Group 20"/>
          <p:cNvGrpSpPr>
            <a:grpSpLocks/>
          </p:cNvGrpSpPr>
          <p:nvPr/>
        </p:nvGrpSpPr>
        <p:grpSpPr bwMode="auto">
          <a:xfrm>
            <a:off x="7239000" y="2286000"/>
            <a:ext cx="1219200" cy="1219200"/>
            <a:chOff x="3456" y="960"/>
            <a:chExt cx="1056" cy="1056"/>
          </a:xfrm>
        </p:grpSpPr>
        <p:sp>
          <p:nvSpPr>
            <p:cNvPr id="14374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2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Rectangle 2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3" name="tower"/>
          <p:cNvSpPr>
            <a:spLocks noEditPoints="1" noChangeArrowheads="1"/>
          </p:cNvSpPr>
          <p:nvPr/>
        </p:nvSpPr>
        <p:spPr bwMode="auto">
          <a:xfrm>
            <a:off x="4114800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ower"/>
          <p:cNvSpPr>
            <a:spLocks noEditPoints="1" noChangeArrowheads="1"/>
          </p:cNvSpPr>
          <p:nvPr/>
        </p:nvSpPr>
        <p:spPr bwMode="auto">
          <a:xfrm>
            <a:off x="4572000" y="10668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ower"/>
          <p:cNvSpPr>
            <a:spLocks noEditPoints="1" noChangeArrowheads="1"/>
          </p:cNvSpPr>
          <p:nvPr/>
        </p:nvSpPr>
        <p:spPr bwMode="auto">
          <a:xfrm>
            <a:off x="5029200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6" name="Group 40"/>
          <p:cNvGrpSpPr>
            <a:grpSpLocks/>
          </p:cNvGrpSpPr>
          <p:nvPr/>
        </p:nvGrpSpPr>
        <p:grpSpPr bwMode="auto">
          <a:xfrm>
            <a:off x="4572000" y="3962400"/>
            <a:ext cx="1219200" cy="1219200"/>
            <a:chOff x="3456" y="960"/>
            <a:chExt cx="1056" cy="1056"/>
          </a:xfrm>
        </p:grpSpPr>
        <p:sp>
          <p:nvSpPr>
            <p:cNvPr id="14371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4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Rectangle 4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7" name="Freeform 44"/>
          <p:cNvSpPr>
            <a:spLocks/>
          </p:cNvSpPr>
          <p:nvPr/>
        </p:nvSpPr>
        <p:spPr bwMode="auto">
          <a:xfrm>
            <a:off x="2438400" y="11176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8" name="Freeform 49"/>
          <p:cNvSpPr>
            <a:spLocks/>
          </p:cNvSpPr>
          <p:nvPr/>
        </p:nvSpPr>
        <p:spPr bwMode="auto">
          <a:xfrm rot="10800000">
            <a:off x="2438400" y="15240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49" name="Group 54"/>
          <p:cNvGrpSpPr>
            <a:grpSpLocks/>
          </p:cNvGrpSpPr>
          <p:nvPr/>
        </p:nvGrpSpPr>
        <p:grpSpPr bwMode="auto">
          <a:xfrm>
            <a:off x="2590800" y="1600200"/>
            <a:ext cx="914400" cy="914400"/>
            <a:chOff x="1584" y="1200"/>
            <a:chExt cx="576" cy="576"/>
          </a:xfrm>
        </p:grpSpPr>
        <p:sp>
          <p:nvSpPr>
            <p:cNvPr id="14368" name="Freeform 5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5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51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0" name="Freeform 55"/>
          <p:cNvSpPr>
            <a:spLocks/>
          </p:cNvSpPr>
          <p:nvPr/>
        </p:nvSpPr>
        <p:spPr bwMode="auto">
          <a:xfrm rot="1001955">
            <a:off x="5867400" y="2057400"/>
            <a:ext cx="1444625" cy="330200"/>
          </a:xfrm>
          <a:custGeom>
            <a:avLst/>
            <a:gdLst>
              <a:gd name="T0" fmla="*/ 0 w 1008"/>
              <a:gd name="T1" fmla="*/ 177800 h 208"/>
              <a:gd name="T2" fmla="*/ 756708 w 1008"/>
              <a:gd name="T3" fmla="*/ 25400 h 208"/>
              <a:gd name="T4" fmla="*/ 144462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1" name="Freeform 58"/>
          <p:cNvSpPr>
            <a:spLocks/>
          </p:cNvSpPr>
          <p:nvPr/>
        </p:nvSpPr>
        <p:spPr bwMode="auto">
          <a:xfrm rot="-9965838">
            <a:off x="5865813" y="2416175"/>
            <a:ext cx="1374775" cy="330200"/>
          </a:xfrm>
          <a:custGeom>
            <a:avLst/>
            <a:gdLst>
              <a:gd name="T0" fmla="*/ 0 w 1008"/>
              <a:gd name="T1" fmla="*/ 177800 h 208"/>
              <a:gd name="T2" fmla="*/ 720120 w 1008"/>
              <a:gd name="T3" fmla="*/ 25400 h 208"/>
              <a:gd name="T4" fmla="*/ 137477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2" name="Group 59"/>
          <p:cNvGrpSpPr>
            <a:grpSpLocks/>
          </p:cNvGrpSpPr>
          <p:nvPr/>
        </p:nvGrpSpPr>
        <p:grpSpPr bwMode="auto">
          <a:xfrm>
            <a:off x="5943600" y="2514600"/>
            <a:ext cx="914400" cy="914400"/>
            <a:chOff x="1584" y="1200"/>
            <a:chExt cx="576" cy="576"/>
          </a:xfrm>
        </p:grpSpPr>
        <p:sp>
          <p:nvSpPr>
            <p:cNvPr id="14365" name="Freeform 60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61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62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3" name="Freeform 63"/>
          <p:cNvSpPr>
            <a:spLocks/>
          </p:cNvSpPr>
          <p:nvPr/>
        </p:nvSpPr>
        <p:spPr bwMode="auto">
          <a:xfrm rot="5100375">
            <a:off x="4764088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4" name="Freeform 64"/>
          <p:cNvSpPr>
            <a:spLocks/>
          </p:cNvSpPr>
          <p:nvPr/>
        </p:nvSpPr>
        <p:spPr bwMode="auto">
          <a:xfrm rot="-5699625">
            <a:off x="4470400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5" name="Group 65"/>
          <p:cNvGrpSpPr>
            <a:grpSpLocks/>
          </p:cNvGrpSpPr>
          <p:nvPr/>
        </p:nvGrpSpPr>
        <p:grpSpPr bwMode="auto">
          <a:xfrm>
            <a:off x="4495800" y="2895600"/>
            <a:ext cx="914400" cy="914400"/>
            <a:chOff x="1584" y="1200"/>
            <a:chExt cx="576" cy="576"/>
          </a:xfrm>
        </p:grpSpPr>
        <p:sp>
          <p:nvSpPr>
            <p:cNvPr id="14362" name="Freeform 66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67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8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6" name="Freeform 69"/>
          <p:cNvSpPr>
            <a:spLocks/>
          </p:cNvSpPr>
          <p:nvPr/>
        </p:nvSpPr>
        <p:spPr bwMode="auto">
          <a:xfrm rot="-2311332">
            <a:off x="2590800" y="27432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7" name="Freeform 70"/>
          <p:cNvSpPr>
            <a:spLocks/>
          </p:cNvSpPr>
          <p:nvPr/>
        </p:nvSpPr>
        <p:spPr bwMode="auto">
          <a:xfrm rot="8288181">
            <a:off x="2743200" y="29718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8" name="Group 71"/>
          <p:cNvGrpSpPr>
            <a:grpSpLocks/>
          </p:cNvGrpSpPr>
          <p:nvPr/>
        </p:nvGrpSpPr>
        <p:grpSpPr bwMode="auto">
          <a:xfrm>
            <a:off x="3200400" y="3048000"/>
            <a:ext cx="914400" cy="914400"/>
            <a:chOff x="1584" y="1200"/>
            <a:chExt cx="576" cy="576"/>
          </a:xfrm>
        </p:grpSpPr>
        <p:sp>
          <p:nvSpPr>
            <p:cNvPr id="14359" name="Freeform 7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7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74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8582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 example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62963" cy="61722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wanted to implement a server process to handle requests from an ATM network: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BankServer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while (TRUE)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ReceiveRequest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(&amp;op, &amp;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acctId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, &amp;amount);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ProcessRequest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(op,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acctId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, amount);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ProcessRequest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(op,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acctId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, amount)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if (op == deposit) Deposit(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acctId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, amount);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else if …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Deposit(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acctId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, amount)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acct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GetAccount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acctId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/* may use disk I/O */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acct-&gt;balance += amount;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StoreAccount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(acct); 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/* Involves disk I/O */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could we speed this up?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More than one request being processed at once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Event driven (overlap computation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Multiple threads (multi-proc, or overlap comp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9710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Event Driven Version of ATM server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only had one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Still like to overlap I/O with computation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Without threads, we would have to rewrite in event-driven style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BankServer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while(TRUE)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   event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WaitForNextEvent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   if (event ==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ATMRequest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   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StartOnRequest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   else if (event ==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AcctAvail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   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ContinueRequest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   else if (event ==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AcctStored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   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FinishRequest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we missed a blocking I/O step?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we have to split code into hundreds of pieces which could be blocking?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technique is used for programming GPUs (Graphics Processing Unit)</a:t>
            </a:r>
          </a:p>
        </p:txBody>
      </p:sp>
    </p:spTree>
    <p:extLst>
      <p:ext uri="{BB962C8B-B14F-4D97-AF65-F5344CB8AC3E}">
        <p14:creationId xmlns:p14="http://schemas.microsoft.com/office/powerpoint/2010/main" val="172586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How does Thread get started?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5203825"/>
            <a:ext cx="8305800" cy="1524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run_new_thread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will select this TCB and return into beginning of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really starts the new thread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810000" y="4489450"/>
            <a:ext cx="1828800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1824039" y="757238"/>
            <a:ext cx="2595564" cy="3732212"/>
            <a:chOff x="1149" y="505"/>
            <a:chExt cx="1635" cy="2351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9" y="1320"/>
              <a:ext cx="291" cy="1152"/>
              <a:chOff x="4599" y="816"/>
              <a:chExt cx="291" cy="1152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72" y="1243"/>
                <a:ext cx="114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5" name="Rectangle 23"/>
            <p:cNvSpPr>
              <a:spLocks noChangeArrowheads="1"/>
            </p:cNvSpPr>
            <p:nvPr/>
          </p:nvSpPr>
          <p:spPr bwMode="auto">
            <a:xfrm>
              <a:off x="1536" y="816"/>
              <a:ext cx="1248" cy="384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84" y="505"/>
              <a:ext cx="11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5168900" y="3505200"/>
            <a:ext cx="2146300" cy="965200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B9A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0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86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Can Threads Make This Easier?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27075"/>
            <a:ext cx="8875712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Threads yield overlapped I/O and computation without having to “deconstruct” code into non-blocking fragments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 thread per request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Requests proceeds to completion, blocking as required:</a:t>
            </a:r>
          </a:p>
          <a:p>
            <a:pPr>
              <a:buFontTx/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Deposit(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acctId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, amount)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acct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GetAccount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actId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/* May use disk I/O */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acct-&gt;balance += amount;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StoreAccount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(acct); 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/* Involves disk I/O */</a:t>
            </a:r>
            <a:b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1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2</a:t>
            </a:r>
            <a:br>
              <a:rPr lang="en-US" altLang="ko-KR" sz="2000" u="sng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load r1, acct-&gt;balance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	load r1, acct-&gt;balance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add r1, amount2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	   store r1, acct-&gt;balance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add r1, amount1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store r1, acct-&gt;balance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u="sng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4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 is at the Lowest </a:t>
            </a:r>
            <a:r>
              <a:rPr lang="en-US" altLang="ko-KR" dirty="0">
                <a:ea typeface="굴림" panose="020B0600000101010101" pitchFamily="34" charset="-127"/>
              </a:rPr>
              <a:t>L</a:t>
            </a:r>
            <a:r>
              <a:rPr lang="en-US" altLang="ko-KR" dirty="0" smtClean="0">
                <a:ea typeface="굴림" panose="020B0600000101010101" pitchFamily="34" charset="-127"/>
              </a:rPr>
              <a:t>evel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88" y="684213"/>
            <a:ext cx="8913812" cy="60229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 smtClean="0">
                <a:ea typeface="굴림" panose="020B0600000101010101" pitchFamily="34" charset="-127"/>
              </a:rPr>
              <a:t>Most of the time, threads are working on separate data, so scheduling doesn’t matter: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800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	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 smtClean="0">
                <a:ea typeface="굴림" panose="020B0600000101010101" pitchFamily="34" charset="-127"/>
              </a:rPr>
              <a:t>However, what about (Initially, y = 12):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y+1;	y = y*2;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What are the possible values of x?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 smtClean="0">
                <a:ea typeface="굴림" panose="020B0600000101010101" pitchFamily="34" charset="-127"/>
              </a:rPr>
              <a:t>Or, what are the possible values of x below?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x = 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X could be 1 or 2 (non-deterministic!)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Could even be 3 for serial processors:</a:t>
            </a:r>
          </a:p>
          <a:p>
            <a:pPr lvl="2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Thread A writes 0001, B writes 0010 → scheduling order ABABABBA yields 3!</a:t>
            </a:r>
          </a:p>
        </p:txBody>
      </p:sp>
    </p:spTree>
    <p:extLst>
      <p:ext uri="{BB962C8B-B14F-4D97-AF65-F5344CB8AC3E}">
        <p14:creationId xmlns:p14="http://schemas.microsoft.com/office/powerpoint/2010/main" val="456905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Atomic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914400"/>
            <a:ext cx="8609012" cy="594359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To understand a concurrent program, we need to know what the underlying indivisible operations are!</a:t>
            </a:r>
            <a:endParaRPr lang="en-US" altLang="ko-KR" sz="11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dirty="0" smtClean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It is </a:t>
            </a:r>
            <a:r>
              <a:rPr lang="en-US" altLang="ko-KR" i="1" dirty="0" smtClean="0">
                <a:ea typeface="굴림" panose="020B0600000101010101" pitchFamily="34" charset="-127"/>
              </a:rPr>
              <a:t>indivisible: </a:t>
            </a:r>
            <a:r>
              <a:rPr lang="en-US" altLang="ko-KR" dirty="0" smtClean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Fundamental building block – if no atomic operations, then have no way for threads to work together</a:t>
            </a:r>
            <a:endParaRPr lang="en-US" altLang="ko-KR" sz="12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 most machines, memory references and assignments (i.e. loads and stores) of words are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Consequently – weird example that produces “3” on previous slide can’t happen</a:t>
            </a:r>
            <a:endParaRPr lang="en-US" altLang="ko-KR" sz="11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Many instructions are not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Double-precision floating point store often not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VAX and IBM 360 had an instruction to copy a whole array</a:t>
            </a:r>
          </a:p>
          <a:p>
            <a:pPr>
              <a:lnSpc>
                <a:spcPct val="100000"/>
              </a:lnSpc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9953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Another Concurrent Program Example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750888"/>
            <a:ext cx="8683625" cy="5878512"/>
          </a:xfrm>
        </p:spPr>
        <p:txBody>
          <a:bodyPr/>
          <a:lstStyle/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Two threads, A and B, compete with each other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 tries to increment a shared counter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 other tries to decrement the counter</a:t>
            </a:r>
          </a:p>
          <a:p>
            <a:pPr>
              <a:buFontTx/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buFontTx/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0;	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0;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while (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&lt; 10)	while (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&gt; -10)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  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+ 1;	  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– 1;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printf</a:t>
            </a:r>
            <a:r>
              <a:rPr lang="en-US" altLang="ko-KR" sz="2000" dirty="0" smtClean="0">
                <a:ea typeface="굴림" panose="020B0600000101010101" pitchFamily="34" charset="-127"/>
              </a:rPr>
              <a:t>(“A wins!”);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printf</a:t>
            </a:r>
            <a:r>
              <a:rPr lang="en-US" altLang="ko-KR" sz="2000" dirty="0" smtClean="0">
                <a:ea typeface="굴림" panose="020B0600000101010101" pitchFamily="34" charset="-127"/>
              </a:rPr>
              <a:t>(“B wins!”);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Assume that memory loads and stores are atomic, but incrementing and decrementing are 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not</a:t>
            </a:r>
            <a:r>
              <a:rPr lang="en-US" altLang="ko-KR" dirty="0" smtClean="0">
                <a:ea typeface="굴림" panose="020B0600000101010101" pitchFamily="34" charset="-127"/>
              </a:rPr>
              <a:t> atomic 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Who wins? Could be either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 it guaranteed that someone wins? Why or why not?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if both threads have their own CPU running at same speed?  Is it guaranteed that it goes on forever?</a:t>
            </a:r>
          </a:p>
        </p:txBody>
      </p:sp>
    </p:spTree>
    <p:extLst>
      <p:ext uri="{BB962C8B-B14F-4D97-AF65-F5344CB8AC3E}">
        <p14:creationId xmlns:p14="http://schemas.microsoft.com/office/powerpoint/2010/main" val="2429518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Hand Simulation Multiprocessor Example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815975"/>
            <a:ext cx="86868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Inner loop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r1=0	load	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r1=0	load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r1=1	add 	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r1=-1	sub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]=1	store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5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]=-1	store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Hand 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And we’re off.  A gets off to an early start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 says “</a:t>
            </a:r>
            <a:r>
              <a:rPr lang="en-US" altLang="ko-KR" dirty="0" err="1" smtClean="0">
                <a:ea typeface="굴림" panose="020B0600000101010101" pitchFamily="34" charset="-127"/>
              </a:rPr>
              <a:t>hmph</a:t>
            </a:r>
            <a:r>
              <a:rPr lang="en-US" altLang="ko-KR" dirty="0" smtClean="0">
                <a:ea typeface="굴림" panose="020B0600000101010101" pitchFamily="34" charset="-127"/>
              </a:rPr>
              <a:t>, better go fast” and tries really hard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goes ahead and writes “1”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 goes and writes “-1”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says “HUH??? I could have sworn I put a 1 there”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Could this happen on a uniprocessor?  With </a:t>
            </a:r>
            <a:r>
              <a:rPr lang="en-US" altLang="ko-KR" dirty="0" err="1" smtClean="0">
                <a:ea typeface="굴림" panose="020B0600000101010101" pitchFamily="34" charset="-127"/>
              </a:rPr>
              <a:t>Hyperthreads</a:t>
            </a:r>
            <a:r>
              <a:rPr lang="en-US" altLang="ko-KR" dirty="0" smtClean="0">
                <a:ea typeface="굴림" panose="020B0600000101010101" pitchFamily="34" charset="-127"/>
              </a:rPr>
              <a:t>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Yes!  Unlikely, but if you are depending on it not happening, it will and your system will break…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337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856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613" y="2503488"/>
            <a:ext cx="3989387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8" y="688975"/>
            <a:ext cx="8648700" cy="61325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Threaded programs must work for all </a:t>
            </a:r>
            <a:r>
              <a:rPr lang="en-US" altLang="ko-KR" dirty="0" err="1" smtClean="0">
                <a:ea typeface="굴림" panose="020B0600000101010101" pitchFamily="34" charset="-127"/>
              </a:rPr>
              <a:t>interleavings</a:t>
            </a:r>
            <a:r>
              <a:rPr lang="en-US" altLang="ko-KR" dirty="0" smtClean="0">
                <a:ea typeface="굴림" panose="020B0600000101010101" pitchFamily="34" charset="-127"/>
              </a:rPr>
              <a:t> of thread instruction sequences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Cooperating threads inherently non-deterministic and non-reproducible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Really hard to debug unless carefully designed!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Therac-25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Machine for radiation therapy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control of electron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accelerator and electron beam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/</a:t>
            </a:r>
            <a:b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Xray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production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Software control of dosage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Software errors caused the </a:t>
            </a:r>
            <a:b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death of several patients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 series of race conditions on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shared variables and poor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software design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“They determined that data entry speed during editing was the key factor in producing the error condition: If the prescription data was edited at a fast pace, the overdose occurred.”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Correctness Requirements</a:t>
            </a:r>
          </a:p>
        </p:txBody>
      </p:sp>
    </p:spTree>
    <p:extLst>
      <p:ext uri="{BB962C8B-B14F-4D97-AF65-F5344CB8AC3E}">
        <p14:creationId xmlns:p14="http://schemas.microsoft.com/office/powerpoint/2010/main" val="1827713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Motivating Example: “Too Much </a:t>
            </a:r>
            <a:r>
              <a:rPr lang="en-US" altLang="ko-KR" dirty="0">
                <a:ea typeface="굴림" panose="020B0600000101010101" pitchFamily="34" charset="-127"/>
              </a:rPr>
              <a:t>M</a:t>
            </a:r>
            <a:r>
              <a:rPr lang="en-US" altLang="ko-KR" dirty="0" smtClean="0">
                <a:ea typeface="굴림" panose="020B0600000101010101" pitchFamily="34" charset="-127"/>
              </a:rPr>
              <a:t>ilk”</a:t>
            </a:r>
          </a:p>
        </p:txBody>
      </p:sp>
      <p:sp>
        <p:nvSpPr>
          <p:cNvPr id="422976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7315200" cy="52578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Great thing about OS’s – analogy between problems in OS and problems in real life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Help you understand real life problems better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But, computers are much stupider than people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Example: People need to coordinate: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22984" name="Group 72"/>
          <p:cNvGrpSpPr>
            <a:grpSpLocks/>
          </p:cNvGrpSpPr>
          <p:nvPr/>
        </p:nvGrpSpPr>
        <p:grpSpPr bwMode="auto">
          <a:xfrm>
            <a:off x="304800" y="5530850"/>
            <a:ext cx="8610600" cy="365125"/>
            <a:chOff x="192" y="3484"/>
            <a:chExt cx="5424" cy="230"/>
          </a:xfrm>
        </p:grpSpPr>
        <p:sp>
          <p:nvSpPr>
            <p:cNvPr id="25647" name="Rectangle 28"/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648" name="Rectangle 27"/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49" name="Rectangle 26"/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3:30</a:t>
              </a:r>
            </a:p>
          </p:txBody>
        </p:sp>
      </p:grpSp>
      <p:grpSp>
        <p:nvGrpSpPr>
          <p:cNvPr id="422983" name="Group 71"/>
          <p:cNvGrpSpPr>
            <a:grpSpLocks/>
          </p:cNvGrpSpPr>
          <p:nvPr/>
        </p:nvGrpSpPr>
        <p:grpSpPr bwMode="auto">
          <a:xfrm>
            <a:off x="304800" y="5165725"/>
            <a:ext cx="8610600" cy="365125"/>
            <a:chOff x="192" y="3254"/>
            <a:chExt cx="5424" cy="230"/>
          </a:xfrm>
        </p:grpSpPr>
        <p:sp>
          <p:nvSpPr>
            <p:cNvPr id="25644" name="Rectangle 25"/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5645" name="Rectangle 24"/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46" name="Rectangle 23"/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3:25</a:t>
              </a:r>
            </a:p>
          </p:txBody>
        </p:sp>
      </p:grpSp>
      <p:grpSp>
        <p:nvGrpSpPr>
          <p:cNvPr id="422982" name="Group 70"/>
          <p:cNvGrpSpPr>
            <a:grpSpLocks/>
          </p:cNvGrpSpPr>
          <p:nvPr/>
        </p:nvGrpSpPr>
        <p:grpSpPr bwMode="auto">
          <a:xfrm>
            <a:off x="304800" y="4800600"/>
            <a:ext cx="8610600" cy="365125"/>
            <a:chOff x="192" y="3024"/>
            <a:chExt cx="5424" cy="230"/>
          </a:xfrm>
        </p:grpSpPr>
        <p:sp>
          <p:nvSpPr>
            <p:cNvPr id="25641" name="Rectangle 22"/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25642" name="Rectangle 21"/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643" name="Rectangle 20"/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3:20</a:t>
              </a:r>
            </a:p>
          </p:txBody>
        </p:sp>
      </p:grpSp>
      <p:grpSp>
        <p:nvGrpSpPr>
          <p:cNvPr id="422981" name="Group 69"/>
          <p:cNvGrpSpPr>
            <a:grpSpLocks/>
          </p:cNvGrpSpPr>
          <p:nvPr/>
        </p:nvGrpSpPr>
        <p:grpSpPr bwMode="auto">
          <a:xfrm>
            <a:off x="304800" y="4435475"/>
            <a:ext cx="8610600" cy="365125"/>
            <a:chOff x="192" y="2794"/>
            <a:chExt cx="5424" cy="230"/>
          </a:xfrm>
        </p:grpSpPr>
        <p:sp>
          <p:nvSpPr>
            <p:cNvPr id="25638" name="Rectangle 19"/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25639" name="Rectangle 18"/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5640" name="Rectangle 17"/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3:15</a:t>
              </a:r>
            </a:p>
          </p:txBody>
        </p:sp>
      </p:grpSp>
      <p:grpSp>
        <p:nvGrpSpPr>
          <p:cNvPr id="422986" name="Group 74"/>
          <p:cNvGrpSpPr>
            <a:grpSpLocks/>
          </p:cNvGrpSpPr>
          <p:nvPr/>
        </p:nvGrpSpPr>
        <p:grpSpPr bwMode="auto">
          <a:xfrm>
            <a:off x="304800" y="3705225"/>
            <a:ext cx="8610600" cy="365125"/>
            <a:chOff x="192" y="2334"/>
            <a:chExt cx="5424" cy="230"/>
          </a:xfrm>
        </p:grpSpPr>
        <p:sp>
          <p:nvSpPr>
            <p:cNvPr id="25635" name="Rectangle 13"/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36" name="Rectangle 12"/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25637" name="Rectangle 11"/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3:05</a:t>
              </a:r>
            </a:p>
          </p:txBody>
        </p:sp>
      </p:grpSp>
      <p:grpSp>
        <p:nvGrpSpPr>
          <p:cNvPr id="422985" name="Group 73"/>
          <p:cNvGrpSpPr>
            <a:grpSpLocks/>
          </p:cNvGrpSpPr>
          <p:nvPr/>
        </p:nvGrpSpPr>
        <p:grpSpPr bwMode="auto">
          <a:xfrm>
            <a:off x="304800" y="3340100"/>
            <a:ext cx="8610600" cy="365125"/>
            <a:chOff x="192" y="2104"/>
            <a:chExt cx="5424" cy="230"/>
          </a:xfrm>
        </p:grpSpPr>
        <p:sp>
          <p:nvSpPr>
            <p:cNvPr id="25632" name="Rectangle 10"/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33" name="Rectangle 9"/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25634" name="Rectangle 8"/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3:00</a:t>
              </a:r>
            </a:p>
          </p:txBody>
        </p:sp>
      </p:grpSp>
      <p:grpSp>
        <p:nvGrpSpPr>
          <p:cNvPr id="422980" name="Group 68"/>
          <p:cNvGrpSpPr>
            <a:grpSpLocks/>
          </p:cNvGrpSpPr>
          <p:nvPr/>
        </p:nvGrpSpPr>
        <p:grpSpPr bwMode="auto">
          <a:xfrm>
            <a:off x="304800" y="4070350"/>
            <a:ext cx="8610600" cy="365125"/>
            <a:chOff x="192" y="2564"/>
            <a:chExt cx="5424" cy="230"/>
          </a:xfrm>
        </p:grpSpPr>
        <p:sp>
          <p:nvSpPr>
            <p:cNvPr id="25628" name="Rectangle 16"/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25629" name="Rectangle 15"/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25630" name="Rectangle 14"/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3:10</a:t>
              </a:r>
            </a:p>
          </p:txBody>
        </p:sp>
        <p:sp>
          <p:nvSpPr>
            <p:cNvPr id="25631" name="Line 33"/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22987" name="Group 75"/>
          <p:cNvGrpSpPr>
            <a:grpSpLocks/>
          </p:cNvGrpSpPr>
          <p:nvPr/>
        </p:nvGrpSpPr>
        <p:grpSpPr bwMode="auto">
          <a:xfrm>
            <a:off x="304800" y="2974975"/>
            <a:ext cx="8610600" cy="2921000"/>
            <a:chOff x="192" y="1874"/>
            <a:chExt cx="5424" cy="1840"/>
          </a:xfrm>
        </p:grpSpPr>
        <p:sp>
          <p:nvSpPr>
            <p:cNvPr id="25613" name="Rectangle 7"/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B</a:t>
              </a:r>
            </a:p>
          </p:txBody>
        </p:sp>
        <p:sp>
          <p:nvSpPr>
            <p:cNvPr id="25614" name="Rectangle 6"/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A</a:t>
              </a:r>
            </a:p>
          </p:txBody>
        </p:sp>
        <p:sp>
          <p:nvSpPr>
            <p:cNvPr id="25615" name="Rectangle 5"/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25616" name="Line 29"/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7" name="Line 30"/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8" name="Line 31"/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9" name="Line 32"/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0" name="Line 34"/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1" name="Line 35"/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36"/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37"/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Line 38"/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Line 39"/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Line 40"/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Line 41"/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pic>
        <p:nvPicPr>
          <p:cNvPr id="25612" name="Picture 65" descr="MCj02507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38200"/>
            <a:ext cx="1379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020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7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Definitions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Synchronization</a:t>
            </a:r>
            <a:r>
              <a:rPr lang="en-US" altLang="ko-KR" dirty="0" smtClean="0">
                <a:ea typeface="굴림" panose="020B0600000101010101" pitchFamily="34" charset="-127"/>
              </a:rPr>
              <a:t>: using atomic operations to ensure cooperation between threads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For now, only loads and stores are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We are going to show that its hard to build anything useful with only reads and writes</a:t>
            </a:r>
          </a:p>
          <a:p>
            <a:pPr lvl="1">
              <a:lnSpc>
                <a:spcPct val="100000"/>
              </a:lnSpc>
            </a:pPr>
            <a:endParaRPr lang="en-US" altLang="ko-KR" sz="12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  <a:r>
              <a:rPr lang="en-US" altLang="ko-KR" dirty="0" smtClean="0">
                <a:ea typeface="굴림" panose="020B0600000101010101" pitchFamily="34" charset="-127"/>
              </a:rPr>
              <a:t>: ensuring that only one thread does a particular thing at a time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One thread </a:t>
            </a:r>
            <a:r>
              <a:rPr lang="en-US" altLang="ko-KR" i="1" dirty="0" smtClean="0">
                <a:ea typeface="굴림" panose="020B0600000101010101" pitchFamily="34" charset="-127"/>
              </a:rPr>
              <a:t>excludes</a:t>
            </a:r>
            <a:r>
              <a:rPr lang="en-US" altLang="ko-KR" dirty="0" smtClean="0">
                <a:ea typeface="굴림" panose="020B0600000101010101" pitchFamily="34" charset="-127"/>
              </a:rPr>
              <a:t> the other while doing its task</a:t>
            </a:r>
          </a:p>
          <a:p>
            <a:pPr lvl="1">
              <a:lnSpc>
                <a:spcPct val="100000"/>
              </a:lnSpc>
            </a:pPr>
            <a:endParaRPr lang="en-US" altLang="ko-KR" sz="1000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 smtClean="0">
                <a:ea typeface="굴림" panose="020B0600000101010101" pitchFamily="34" charset="-127"/>
              </a:rPr>
              <a:t>: piece of code that only one thread can execute at once. Only one thread at a time will get into this section of code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Critical section is the result of mutual exclusion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Critical section and mutual exclusion are two ways of describing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166944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More Definitions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943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mtClean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example: fix the milk problem by putting a key on the refrigerator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it and take key if you are going to go buy milk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Fixes too much: roommate angry if only wants OJ</a:t>
            </a: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 – We don’t know how to make a lock yet</a:t>
            </a:r>
          </a:p>
        </p:txBody>
      </p:sp>
      <p:pic>
        <p:nvPicPr>
          <p:cNvPr id="427017" name="Picture 9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7019" name="Group 11"/>
          <p:cNvGrpSpPr>
            <a:grpSpLocks/>
          </p:cNvGrpSpPr>
          <p:nvPr/>
        </p:nvGrpSpPr>
        <p:grpSpPr bwMode="auto">
          <a:xfrm>
            <a:off x="2297113" y="4471988"/>
            <a:ext cx="4648200" cy="1524000"/>
            <a:chOff x="1536" y="3024"/>
            <a:chExt cx="3216" cy="1148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1536" y="3072"/>
              <a:ext cx="826" cy="1075"/>
              <a:chOff x="3852" y="3024"/>
              <a:chExt cx="826" cy="1075"/>
            </a:xfrm>
          </p:grpSpPr>
          <p:pic>
            <p:nvPicPr>
              <p:cNvPr id="27657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3024"/>
                <a:ext cx="742" cy="1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8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893" y="3213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5" name="Picture 7" descr="MCj0239201000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#$@%@#$@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5287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Too Much Milk: Correctness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Need to be careful about correctness of concurrent programs, since non-deterministic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Impulse is to start coding first, then when it doesn’t work, pull hair out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Instead, think first, then code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Always write down behavior </a:t>
            </a:r>
            <a:r>
              <a:rPr lang="en-US" altLang="ko-KR" dirty="0" smtClean="0">
                <a:ea typeface="굴림" panose="020B0600000101010101" pitchFamily="34" charset="-127"/>
              </a:rPr>
              <a:t>first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What are the correctness properties for the “Too much milk” problem???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Never more than one person buys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Someone buys if needed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Restrict ourselves to use only atomic load and store operations as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1357996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Starting today: Pintos Projects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21927" y="1056968"/>
            <a:ext cx="3209038" cy="5215723"/>
          </a:xfrm>
        </p:spPr>
        <p:txBody>
          <a:bodyPr/>
          <a:lstStyle/>
          <a:p>
            <a:r>
              <a:rPr lang="en-US" dirty="0" smtClean="0"/>
              <a:t>Pintos:</a:t>
            </a:r>
          </a:p>
          <a:p>
            <a:pPr lvl="1"/>
            <a:r>
              <a:rPr lang="en-US" dirty="0" smtClean="0"/>
              <a:t>Real OS</a:t>
            </a:r>
          </a:p>
          <a:p>
            <a:pPr lvl="1"/>
            <a:r>
              <a:rPr lang="en-US" dirty="0" smtClean="0"/>
              <a:t>Emulated machine</a:t>
            </a:r>
          </a:p>
          <a:p>
            <a:r>
              <a:rPr lang="en-US" dirty="0" smtClean="0"/>
              <a:t>Working in Groups of four (4)</a:t>
            </a:r>
          </a:p>
          <a:p>
            <a:pPr lvl="1"/>
            <a:r>
              <a:rPr lang="en-US" dirty="0" smtClean="0"/>
              <a:t>Work as one!</a:t>
            </a:r>
          </a:p>
          <a:p>
            <a:pPr lvl="1"/>
            <a:r>
              <a:rPr lang="en-US" dirty="0" smtClean="0"/>
              <a:t>10x homework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Three Projects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P1: threads &amp; scheduler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P2: user process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P3: file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71" name="TextBox 40"/>
          <p:cNvSpPr txBox="1">
            <a:spLocks noChangeArrowheads="1"/>
          </p:cNvSpPr>
          <p:nvPr/>
        </p:nvSpPr>
        <p:spPr bwMode="auto">
          <a:xfrm>
            <a:off x="3352800" y="213360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>
                <a:latin typeface="Helvetica" charset="0"/>
              </a:rPr>
              <a:t>…</a:t>
            </a:r>
          </a:p>
        </p:txBody>
      </p:sp>
      <p:sp>
        <p:nvSpPr>
          <p:cNvPr id="7172" name="TextBox 41"/>
          <p:cNvSpPr txBox="1">
            <a:spLocks noChangeArrowheads="1"/>
          </p:cNvSpPr>
          <p:nvPr/>
        </p:nvSpPr>
        <p:spPr bwMode="auto">
          <a:xfrm>
            <a:off x="304800" y="10668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Helvetica" charset="0"/>
              </a:rPr>
              <a:t>Process 1</a:t>
            </a:r>
          </a:p>
        </p:txBody>
      </p:sp>
      <p:sp>
        <p:nvSpPr>
          <p:cNvPr id="7173" name="TextBox 42"/>
          <p:cNvSpPr txBox="1">
            <a:spLocks noChangeArrowheads="1"/>
          </p:cNvSpPr>
          <p:nvPr/>
        </p:nvSpPr>
        <p:spPr bwMode="auto">
          <a:xfrm>
            <a:off x="1905000" y="1066800"/>
            <a:ext cx="1325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Helvetica" charset="0"/>
              </a:rPr>
              <a:t>Process 2</a:t>
            </a:r>
          </a:p>
        </p:txBody>
      </p:sp>
      <p:sp>
        <p:nvSpPr>
          <p:cNvPr id="7174" name="TextBox 43"/>
          <p:cNvSpPr txBox="1">
            <a:spLocks noChangeArrowheads="1"/>
          </p:cNvSpPr>
          <p:nvPr/>
        </p:nvSpPr>
        <p:spPr bwMode="auto">
          <a:xfrm>
            <a:off x="4008438" y="1066800"/>
            <a:ext cx="1366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Helvetica" charset="0"/>
              </a:rPr>
              <a:t>Process N</a:t>
            </a:r>
          </a:p>
        </p:txBody>
      </p:sp>
      <p:sp>
        <p:nvSpPr>
          <p:cNvPr id="7175" name="Rectangle 44"/>
          <p:cNvSpPr>
            <a:spLocks noChangeArrowheads="1"/>
          </p:cNvSpPr>
          <p:nvPr/>
        </p:nvSpPr>
        <p:spPr bwMode="auto">
          <a:xfrm>
            <a:off x="600961" y="3890665"/>
            <a:ext cx="5105401" cy="933214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448063" y="4003669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Helvetica"/>
                <a:ea typeface="ＭＳ Ｐゴシック" charset="0"/>
                <a:cs typeface="Helvetica"/>
              </a:rPr>
              <a:t>CPU </a:t>
            </a:r>
            <a:r>
              <a:rPr lang="en-US" b="0" dirty="0" err="1">
                <a:latin typeface="Helvetica"/>
                <a:ea typeface="ＭＳ Ｐゴシック" charset="0"/>
                <a:cs typeface="Helvetica"/>
              </a:rPr>
              <a:t>sched</a:t>
            </a:r>
            <a:r>
              <a:rPr lang="en-US" b="0" dirty="0">
                <a:latin typeface="Helvetica"/>
                <a:ea typeface="ＭＳ Ｐゴシック" charset="0"/>
                <a:cs typeface="Helvetica"/>
              </a:rPr>
              <a:t>.</a:t>
            </a:r>
          </a:p>
        </p:txBody>
      </p:sp>
      <p:sp>
        <p:nvSpPr>
          <p:cNvPr id="7177" name="TextBox 47"/>
          <p:cNvSpPr txBox="1">
            <a:spLocks noChangeArrowheads="1"/>
          </p:cNvSpPr>
          <p:nvPr/>
        </p:nvSpPr>
        <p:spPr bwMode="auto">
          <a:xfrm>
            <a:off x="4644187" y="4097594"/>
            <a:ext cx="997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 err="1" smtClean="0">
                <a:latin typeface="Helvetica" charset="0"/>
              </a:rPr>
              <a:t>PintOS</a:t>
            </a:r>
            <a:endParaRPr lang="en-US" sz="2000" b="0" dirty="0">
              <a:latin typeface="Helvetica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332038" y="5259848"/>
            <a:ext cx="16764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 smtClean="0">
                <a:latin typeface="Helvetica"/>
                <a:ea typeface="ＭＳ Ｐゴシック" charset="0"/>
                <a:cs typeface="Helvetica"/>
              </a:rPr>
              <a:t>CPU</a:t>
            </a:r>
            <a:endParaRPr lang="en-US" dirty="0">
              <a:latin typeface="Helvetica"/>
              <a:ea typeface="ＭＳ Ｐゴシック" charset="0"/>
              <a:cs typeface="Helvetica"/>
            </a:endParaRPr>
          </a:p>
          <a:p>
            <a:pPr algn="ctr">
              <a:defRPr/>
            </a:pPr>
            <a:r>
              <a:rPr lang="en-US" b="0" dirty="0" smtClean="0">
                <a:latin typeface="Helvetica"/>
                <a:ea typeface="ＭＳ Ｐゴシック" charset="0"/>
                <a:cs typeface="Helvetica"/>
              </a:rPr>
              <a:t>(emulated)</a:t>
            </a:r>
            <a:endParaRPr lang="en-US" b="0" dirty="0">
              <a:latin typeface="Helvetica"/>
              <a:ea typeface="ＭＳ Ｐゴシック" charset="0"/>
              <a:cs typeface="Helvetica"/>
            </a:endParaRPr>
          </a:p>
        </p:txBody>
      </p:sp>
      <p:cxnSp>
        <p:nvCxnSpPr>
          <p:cNvPr id="7179" name="Straight Arrow Connector 50"/>
          <p:cNvCxnSpPr>
            <a:cxnSpLocks noChangeShapeType="1"/>
            <a:stCxn id="7175" idx="2"/>
            <a:endCxn id="49" idx="0"/>
          </p:cNvCxnSpPr>
          <p:nvPr/>
        </p:nvCxnSpPr>
        <p:spPr bwMode="auto">
          <a:xfrm>
            <a:off x="3153662" y="4823879"/>
            <a:ext cx="16576" cy="43596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51"/>
          <p:cNvCxnSpPr>
            <a:cxnSpLocks noChangeShapeType="1"/>
            <a:stCxn id="7202" idx="2"/>
            <a:endCxn id="47" idx="0"/>
          </p:cNvCxnSpPr>
          <p:nvPr/>
        </p:nvCxnSpPr>
        <p:spPr bwMode="auto">
          <a:xfrm flipH="1">
            <a:off x="3095763" y="3429000"/>
            <a:ext cx="1628637" cy="57466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54"/>
          <p:cNvCxnSpPr>
            <a:cxnSpLocks noChangeShapeType="1"/>
            <a:stCxn id="7195" idx="2"/>
            <a:endCxn id="47" idx="0"/>
          </p:cNvCxnSpPr>
          <p:nvPr/>
        </p:nvCxnSpPr>
        <p:spPr bwMode="auto">
          <a:xfrm>
            <a:off x="2590800" y="3429000"/>
            <a:ext cx="504963" cy="57466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57"/>
          <p:cNvCxnSpPr>
            <a:cxnSpLocks noChangeShapeType="1"/>
            <a:stCxn id="7188" idx="2"/>
            <a:endCxn id="47" idx="0"/>
          </p:cNvCxnSpPr>
          <p:nvPr/>
        </p:nvCxnSpPr>
        <p:spPr bwMode="auto">
          <a:xfrm>
            <a:off x="990600" y="3429000"/>
            <a:ext cx="2105163" cy="57466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7184" name="Group 66"/>
          <p:cNvGrpSpPr>
            <a:grpSpLocks/>
          </p:cNvGrpSpPr>
          <p:nvPr/>
        </p:nvGrpSpPr>
        <p:grpSpPr bwMode="auto">
          <a:xfrm>
            <a:off x="4038600" y="1447800"/>
            <a:ext cx="1371600" cy="1981200"/>
            <a:chOff x="4343400" y="1447800"/>
            <a:chExt cx="1371600" cy="1981200"/>
          </a:xfrm>
        </p:grpSpPr>
        <p:sp>
          <p:nvSpPr>
            <p:cNvPr id="7202" name="Rounded Rectangle 35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400">
                <a:latin typeface="Helvetica" charset="0"/>
              </a:endParaRPr>
            </a:p>
          </p:txBody>
        </p:sp>
        <p:sp>
          <p:nvSpPr>
            <p:cNvPr id="7203" name="Rectangle 36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2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200" b="0">
                  <a:latin typeface="Helvetica" charset="0"/>
                </a:rPr>
                <a:t>state</a:t>
              </a:r>
            </a:p>
          </p:txBody>
        </p:sp>
        <p:sp>
          <p:nvSpPr>
            <p:cNvPr id="7204" name="Rectangle 37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2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200" b="0">
                  <a:latin typeface="Helvetica" charset="0"/>
                </a:rPr>
                <a:t>state</a:t>
              </a:r>
            </a:p>
          </p:txBody>
        </p:sp>
        <p:sp>
          <p:nvSpPr>
            <p:cNvPr id="7205" name="Rectangle 38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400" b="0">
                  <a:latin typeface="Helvetica" charset="0"/>
                </a:rPr>
                <a:t>Mem.</a:t>
              </a:r>
            </a:p>
          </p:txBody>
        </p:sp>
        <p:grpSp>
          <p:nvGrpSpPr>
            <p:cNvPr id="7206" name="Group 64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7207" name="Rounded Rectangle 62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400">
                  <a:latin typeface="Helvetica" charset="0"/>
                </a:endParaRPr>
              </a:p>
            </p:txBody>
          </p:sp>
          <p:sp>
            <p:nvSpPr>
              <p:cNvPr id="7208" name="Freeform 63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51432 h 1835150"/>
                  <a:gd name="T4" fmla="*/ 6353 w 232039"/>
                  <a:gd name="T5" fmla="*/ 150183 h 1835150"/>
                  <a:gd name="T6" fmla="*/ 222253 w 232039"/>
                  <a:gd name="T7" fmla="*/ 248934 h 1835150"/>
                  <a:gd name="T8" fmla="*/ 3 w 232039"/>
                  <a:gd name="T9" fmla="*/ 345628 h 1835150"/>
                  <a:gd name="T10" fmla="*/ 228603 w 232039"/>
                  <a:gd name="T11" fmla="*/ 444378 h 1835150"/>
                  <a:gd name="T12" fmla="*/ 12703 w 232039"/>
                  <a:gd name="T13" fmla="*/ 545185 h 1835150"/>
                  <a:gd name="T14" fmla="*/ 114303 w 232039"/>
                  <a:gd name="T15" fmla="*/ 594560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 sz="1600"/>
              </a:p>
            </p:txBody>
          </p:sp>
        </p:grpSp>
      </p:grpSp>
      <p:grpSp>
        <p:nvGrpSpPr>
          <p:cNvPr id="7185" name="Group 67"/>
          <p:cNvGrpSpPr>
            <a:grpSpLocks/>
          </p:cNvGrpSpPr>
          <p:nvPr/>
        </p:nvGrpSpPr>
        <p:grpSpPr bwMode="auto">
          <a:xfrm>
            <a:off x="1905000" y="1447800"/>
            <a:ext cx="1371600" cy="1981200"/>
            <a:chOff x="4343400" y="1447800"/>
            <a:chExt cx="1371600" cy="1981200"/>
          </a:xfrm>
        </p:grpSpPr>
        <p:sp>
          <p:nvSpPr>
            <p:cNvPr id="7195" name="Rounded Rectangle 68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400">
                <a:latin typeface="Helvetica" charset="0"/>
              </a:endParaRPr>
            </a:p>
          </p:txBody>
        </p:sp>
        <p:sp>
          <p:nvSpPr>
            <p:cNvPr id="7196" name="Rectangle 69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2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200" b="0">
                  <a:latin typeface="Helvetica" charset="0"/>
                </a:rPr>
                <a:t>state</a:t>
              </a:r>
            </a:p>
          </p:txBody>
        </p:sp>
        <p:sp>
          <p:nvSpPr>
            <p:cNvPr id="7197" name="Rectangle 70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2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200" b="0">
                  <a:latin typeface="Helvetica" charset="0"/>
                </a:rPr>
                <a:t>state</a:t>
              </a:r>
            </a:p>
          </p:txBody>
        </p:sp>
        <p:sp>
          <p:nvSpPr>
            <p:cNvPr id="7198" name="Rectangle 71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400" b="0">
                  <a:latin typeface="Helvetica" charset="0"/>
                </a:rPr>
                <a:t>Mem.</a:t>
              </a:r>
            </a:p>
          </p:txBody>
        </p:sp>
        <p:grpSp>
          <p:nvGrpSpPr>
            <p:cNvPr id="7199" name="Group 72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7200" name="Rounded Rectangle 73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400">
                  <a:latin typeface="Helvetica" charset="0"/>
                </a:endParaRPr>
              </a:p>
            </p:txBody>
          </p:sp>
          <p:sp>
            <p:nvSpPr>
              <p:cNvPr id="7201" name="Freeform 74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51432 h 1835150"/>
                  <a:gd name="T4" fmla="*/ 6353 w 232039"/>
                  <a:gd name="T5" fmla="*/ 150183 h 1835150"/>
                  <a:gd name="T6" fmla="*/ 222253 w 232039"/>
                  <a:gd name="T7" fmla="*/ 248934 h 1835150"/>
                  <a:gd name="T8" fmla="*/ 3 w 232039"/>
                  <a:gd name="T9" fmla="*/ 345628 h 1835150"/>
                  <a:gd name="T10" fmla="*/ 228603 w 232039"/>
                  <a:gd name="T11" fmla="*/ 444378 h 1835150"/>
                  <a:gd name="T12" fmla="*/ 12703 w 232039"/>
                  <a:gd name="T13" fmla="*/ 545185 h 1835150"/>
                  <a:gd name="T14" fmla="*/ 114303 w 232039"/>
                  <a:gd name="T15" fmla="*/ 594560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 sz="1600"/>
              </a:p>
            </p:txBody>
          </p:sp>
        </p:grpSp>
      </p:grpSp>
      <p:grpSp>
        <p:nvGrpSpPr>
          <p:cNvPr id="7186" name="Group 75"/>
          <p:cNvGrpSpPr>
            <a:grpSpLocks/>
          </p:cNvGrpSpPr>
          <p:nvPr/>
        </p:nvGrpSpPr>
        <p:grpSpPr bwMode="auto">
          <a:xfrm>
            <a:off x="304800" y="1447800"/>
            <a:ext cx="1371600" cy="1981200"/>
            <a:chOff x="4343400" y="1447800"/>
            <a:chExt cx="1371600" cy="1981200"/>
          </a:xfrm>
        </p:grpSpPr>
        <p:sp>
          <p:nvSpPr>
            <p:cNvPr id="7188" name="Rounded Rectangle 76"/>
            <p:cNvSpPr>
              <a:spLocks noChangeArrowheads="1"/>
            </p:cNvSpPr>
            <p:nvPr/>
          </p:nvSpPr>
          <p:spPr bwMode="auto">
            <a:xfrm>
              <a:off x="4343400" y="1447800"/>
              <a:ext cx="1371600" cy="198120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400">
                <a:latin typeface="Helvetica" charset="0"/>
              </a:endParaRPr>
            </a:p>
          </p:txBody>
        </p:sp>
        <p:sp>
          <p:nvSpPr>
            <p:cNvPr id="7189" name="Rectangle 77"/>
            <p:cNvSpPr>
              <a:spLocks noChangeArrowheads="1"/>
            </p:cNvSpPr>
            <p:nvPr/>
          </p:nvSpPr>
          <p:spPr bwMode="auto">
            <a:xfrm>
              <a:off x="5029200" y="28194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200" b="0">
                  <a:latin typeface="Helvetica" charset="0"/>
                </a:rPr>
                <a:t>CPU</a:t>
              </a:r>
            </a:p>
            <a:p>
              <a:pPr algn="ctr"/>
              <a:r>
                <a:rPr lang="en-US" sz="1200" b="0">
                  <a:latin typeface="Helvetica" charset="0"/>
                </a:rPr>
                <a:t>state</a:t>
              </a:r>
            </a:p>
          </p:txBody>
        </p:sp>
        <p:sp>
          <p:nvSpPr>
            <p:cNvPr id="7190" name="Rectangle 78"/>
            <p:cNvSpPr>
              <a:spLocks noChangeArrowheads="1"/>
            </p:cNvSpPr>
            <p:nvPr/>
          </p:nvSpPr>
          <p:spPr bwMode="auto">
            <a:xfrm>
              <a:off x="5029200" y="2209800"/>
              <a:ext cx="6096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200" b="0">
                  <a:latin typeface="Helvetica" charset="0"/>
                </a:rPr>
                <a:t>IO</a:t>
              </a:r>
            </a:p>
            <a:p>
              <a:pPr algn="ctr"/>
              <a:r>
                <a:rPr lang="en-US" sz="1200" b="0">
                  <a:latin typeface="Helvetica" charset="0"/>
                </a:rPr>
                <a:t>state</a:t>
              </a:r>
            </a:p>
          </p:txBody>
        </p:sp>
        <p:sp>
          <p:nvSpPr>
            <p:cNvPr id="7191" name="Rectangle 79"/>
            <p:cNvSpPr>
              <a:spLocks noChangeArrowheads="1"/>
            </p:cNvSpPr>
            <p:nvPr/>
          </p:nvSpPr>
          <p:spPr bwMode="auto">
            <a:xfrm>
              <a:off x="4953000" y="1676400"/>
              <a:ext cx="6858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400" b="0">
                  <a:latin typeface="Helvetica" charset="0"/>
                </a:rPr>
                <a:t>Mem.</a:t>
              </a:r>
            </a:p>
          </p:txBody>
        </p:sp>
        <p:grpSp>
          <p:nvGrpSpPr>
            <p:cNvPr id="7192" name="Group 80"/>
            <p:cNvGrpSpPr>
              <a:grpSpLocks/>
            </p:cNvGrpSpPr>
            <p:nvPr/>
          </p:nvGrpSpPr>
          <p:grpSpPr bwMode="auto"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7193" name="Rounded Rectangle 81"/>
              <p:cNvSpPr>
                <a:spLocks noChangeArrowheads="1"/>
              </p:cNvSpPr>
              <p:nvPr/>
            </p:nvSpPr>
            <p:spPr bwMode="auto"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endParaRPr lang="en-US" sz="1400">
                  <a:latin typeface="Helvetica" charset="0"/>
                </a:endParaRPr>
              </a:p>
            </p:txBody>
          </p:sp>
          <p:sp>
            <p:nvSpPr>
              <p:cNvPr id="7194" name="Freeform 82"/>
              <p:cNvSpPr>
                <a:spLocks/>
              </p:cNvSpPr>
              <p:nvPr/>
            </p:nvSpPr>
            <p:spPr bwMode="auto">
              <a:xfrm>
                <a:off x="7086600" y="1219200"/>
                <a:ext cx="232039" cy="1682750"/>
              </a:xfrm>
              <a:custGeom>
                <a:avLst/>
                <a:gdLst>
                  <a:gd name="T0" fmla="*/ 120653 w 232039"/>
                  <a:gd name="T1" fmla="*/ 0 h 1835150"/>
                  <a:gd name="T2" fmla="*/ 228603 w 232039"/>
                  <a:gd name="T3" fmla="*/ 51432 h 1835150"/>
                  <a:gd name="T4" fmla="*/ 6353 w 232039"/>
                  <a:gd name="T5" fmla="*/ 150183 h 1835150"/>
                  <a:gd name="T6" fmla="*/ 222253 w 232039"/>
                  <a:gd name="T7" fmla="*/ 248934 h 1835150"/>
                  <a:gd name="T8" fmla="*/ 3 w 232039"/>
                  <a:gd name="T9" fmla="*/ 345628 h 1835150"/>
                  <a:gd name="T10" fmla="*/ 228603 w 232039"/>
                  <a:gd name="T11" fmla="*/ 444378 h 1835150"/>
                  <a:gd name="T12" fmla="*/ 12703 w 232039"/>
                  <a:gd name="T13" fmla="*/ 545185 h 1835150"/>
                  <a:gd name="T14" fmla="*/ 114303 w 232039"/>
                  <a:gd name="T15" fmla="*/ 594560 h 1835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2039" h="183515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US" sz="1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60943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5410200" y="2667000"/>
            <a:ext cx="1676400" cy="1503363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649288"/>
            <a:ext cx="8915400" cy="60356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a computer tries this (remember, only memory read/write are atomic):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leave Note;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remove note;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1933853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649288"/>
            <a:ext cx="8915400" cy="6035675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a computer tries this (remember, only memory read/write are atomic):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ea typeface="굴림" panose="020B0600000101010101" pitchFamily="34" charset="-127"/>
              </a:rPr>
              <a:t>	 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</a:t>
            </a:r>
            <a:r>
              <a:rPr lang="en-US" altLang="ko-KR" sz="2000" u="sng" dirty="0">
                <a:ea typeface="굴림" panose="020B0600000101010101" pitchFamily="34" charset="-127"/>
              </a:rPr>
              <a:t>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	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			   if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endParaRPr lang="en-US" altLang="ko-KR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		   if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	   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        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              remove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      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				      leave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	      	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                          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   remove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Note;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   		   }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}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95730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5410200" y="2667000"/>
            <a:ext cx="1676400" cy="1503363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649288"/>
            <a:ext cx="8915400" cy="60356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a computer tries this (remember, only memory read/write are atomic):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leave Note;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remove note;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lnSpc>
                <a:spcPct val="5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Result? 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Still too much milk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but only occasionally!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Thread can get context switched after checking milk and note but before buying milk!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Solution makes problem worse since fails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intermittently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Makes it really hard to debug…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Must work despite what the dispatcher does!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endParaRPr lang="ko-KR" altLang="en-US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4809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#1½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59594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Clearly the Note is not quite blocking enough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Let’s try to fix this by placing note first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Another try at previous solution: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leave Note;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	remove Note;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happens here?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Well, with human, probably nothing bad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computer: no one ever buys milk</a:t>
            </a:r>
          </a:p>
        </p:txBody>
      </p:sp>
      <p:pic>
        <p:nvPicPr>
          <p:cNvPr id="4321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24200"/>
            <a:ext cx="2227263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98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665163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about labeled notes?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 we can leave note before checking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Algorithm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B) {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noNoteA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	   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   buy Milk;	      buy Milk;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}		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remove note A;	remove note B;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 this work?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Possible for neither thread to buy milk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Context switches at exactly the wrong times can lead each to think that the other is going to buy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Really insidious: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Extremely unlikely</a:t>
            </a:r>
            <a:r>
              <a:rPr lang="en-US" altLang="ko-KR" dirty="0" smtClean="0">
                <a:ea typeface="굴림" panose="020B0600000101010101" pitchFamily="34" charset="-127"/>
              </a:rPr>
              <a:t> this would happen, but will at worse possible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Probably something like this in UNIX</a:t>
            </a:r>
          </a:p>
        </p:txBody>
      </p:sp>
    </p:spTree>
    <p:extLst>
      <p:ext uri="{BB962C8B-B14F-4D97-AF65-F5344CB8AC3E}">
        <p14:creationId xmlns:p14="http://schemas.microsoft.com/office/powerpoint/2010/main" val="1891686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#2: problem!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029200"/>
            <a:ext cx="7010400" cy="1295400"/>
          </a:xfrm>
        </p:spPr>
        <p:txBody>
          <a:bodyPr/>
          <a:lstStyle/>
          <a:p>
            <a:r>
              <a:rPr lang="en-US" altLang="ko-KR" i="1" smtClean="0">
                <a:ea typeface="굴림" panose="020B0600000101010101" pitchFamily="34" charset="-127"/>
              </a:rPr>
              <a:t>I’m</a:t>
            </a:r>
            <a:r>
              <a:rPr lang="en-US" altLang="ko-KR" smtClean="0">
                <a:ea typeface="굴림" panose="020B0600000101010101" pitchFamily="34" charset="-127"/>
              </a:rPr>
              <a:t> not getting milk, </a:t>
            </a:r>
            <a:r>
              <a:rPr lang="en-US" altLang="ko-KR" i="1" smtClean="0">
                <a:ea typeface="굴림" panose="020B0600000101010101" pitchFamily="34" charset="-127"/>
              </a:rPr>
              <a:t>You’re</a:t>
            </a:r>
            <a:r>
              <a:rPr lang="en-US" altLang="ko-KR" smtClean="0">
                <a:ea typeface="굴림" panose="020B0600000101010101" pitchFamily="34" charset="-127"/>
              </a:rPr>
              <a:t> getting milk</a:t>
            </a:r>
          </a:p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This kind of lockup is called “starvation!”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562600" y="1295400"/>
            <a:ext cx="2514600" cy="2438400"/>
            <a:chOff x="3504" y="1584"/>
            <a:chExt cx="1056" cy="947"/>
          </a:xfrm>
        </p:grpSpPr>
        <p:pic>
          <p:nvPicPr>
            <p:cNvPr id="32774" name="Picture 5" descr="MCHH01153_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277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320992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07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		remove note B;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 this work?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 smtClean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</a:t>
            </a:r>
            <a:r>
              <a:rPr lang="en-US" altLang="ko-KR" dirty="0" smtClean="0">
                <a:ea typeface="굴림" panose="020B0600000101010101" pitchFamily="34" charset="-127"/>
              </a:rPr>
              <a:t>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2035199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914400" y="1565871"/>
            <a:ext cx="2743200" cy="3391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81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557741">
            <a:off x="3812939" y="1568226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75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14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1600" y="1565870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914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3812939" y="1568226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4500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14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3886200"/>
            <a:ext cx="2743200" cy="1447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1600" y="1565870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3429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57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209800" y="2971800"/>
            <a:ext cx="0" cy="838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2209800" y="2968744"/>
            <a:ext cx="1371600" cy="841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 dirty="0" smtClean="0">
                <a:latin typeface="Gill Sans Light"/>
                <a:cs typeface="Gill Sans Light"/>
              </a:rPr>
              <a:t>Wait for note B to be remove</a:t>
            </a:r>
            <a:endParaRPr lang="en-US" sz="2000" b="0" dirty="0">
              <a:latin typeface="Gill Sans Light"/>
              <a:cs typeface="Gill Sans Ligh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14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3812939" y="1568226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cxnSp>
        <p:nvCxnSpPr>
          <p:cNvPr id="16" name="Straight Arrow Connector 15"/>
          <p:cNvCxnSpPr>
            <a:stCxn id="7" idx="1"/>
          </p:cNvCxnSpPr>
          <p:nvPr/>
        </p:nvCxnSpPr>
        <p:spPr bwMode="auto">
          <a:xfrm flipH="1">
            <a:off x="3657600" y="3581400"/>
            <a:ext cx="16002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 smtClean="0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085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74" y="228600"/>
            <a:ext cx="8689326" cy="533400"/>
          </a:xfrm>
        </p:spPr>
        <p:txBody>
          <a:bodyPr/>
          <a:lstStyle/>
          <a:p>
            <a:r>
              <a:rPr lang="en-US" dirty="0" smtClean="0"/>
              <a:t>MT Kernel </a:t>
            </a:r>
            <a:r>
              <a:rPr lang="en-US" dirty="0" smtClean="0">
                <a:solidFill>
                  <a:srgbClr val="FF0000"/>
                </a:solidFill>
              </a:rPr>
              <a:t>1T Process </a:t>
            </a:r>
            <a:r>
              <a:rPr lang="en-US" dirty="0" smtClean="0"/>
              <a:t>ala Pintos/x86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457200" y="5968999"/>
            <a:ext cx="8229600" cy="66040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</a:pPr>
            <a:r>
              <a:rPr lang="en-US" dirty="0" smtClean="0"/>
              <a:t>Each user process/thread associated with a kernel thread, described by a 4KB </a:t>
            </a:r>
            <a:r>
              <a:rPr lang="en-US" dirty="0"/>
              <a:t>p</a:t>
            </a:r>
            <a:r>
              <a:rPr lang="en-US" dirty="0" smtClean="0"/>
              <a:t>age object containing TCB and kernel stack for the kernel thread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6638262" y="4126879"/>
            <a:ext cx="1955449" cy="1858591"/>
            <a:chOff x="6771285" y="4126879"/>
            <a:chExt cx="1955449" cy="1858591"/>
          </a:xfrm>
        </p:grpSpPr>
        <p:sp>
          <p:nvSpPr>
            <p:cNvPr id="56" name="Rectangle 55"/>
            <p:cNvSpPr/>
            <p:nvPr/>
          </p:nvSpPr>
          <p:spPr>
            <a:xfrm>
              <a:off x="6771285" y="4126879"/>
              <a:ext cx="1295359" cy="9104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818576" y="5530758"/>
              <a:ext cx="1115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Proc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Regs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81841" y="5343934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771285" y="412687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781841" y="510580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16212" y="500559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025737" y="5253243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K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781841" y="4859272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066644" y="4763261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035519" y="5585360"/>
              <a:ext cx="6912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PL: #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" name="Rounded Rectangular Callout 3"/>
          <p:cNvSpPr/>
          <p:nvPr/>
        </p:nvSpPr>
        <p:spPr bwMode="auto">
          <a:xfrm>
            <a:off x="8297823" y="4416837"/>
            <a:ext cx="693777" cy="376031"/>
          </a:xfrm>
          <a:prstGeom prst="wedgeRoundRectCallout">
            <a:avLst>
              <a:gd name="adj1" fmla="val -52943"/>
              <a:gd name="adj2" fmla="val 70771"/>
              <a:gd name="adj3" fmla="val 16667"/>
            </a:avLst>
          </a:prstGeom>
          <a:solidFill>
            <a:schemeClr val="bg1"/>
          </a:solidFill>
          <a:ln w="57150" cap="flat" cmpd="sng" algn="ctr">
            <a:solidFill>
              <a:srgbClr val="233AE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rgbClr val="2A40E2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PC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816952" y="1858530"/>
            <a:ext cx="974248" cy="1090597"/>
            <a:chOff x="6691805" y="1037134"/>
            <a:chExt cx="1724459" cy="2611993"/>
          </a:xfrm>
        </p:grpSpPr>
        <p:sp>
          <p:nvSpPr>
            <p:cNvPr id="104" name="Rectangle 103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 smtClean="0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status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list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</a:t>
              </a:r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agic #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Rectangle 115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251415" y="1124049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258555" y="152838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6691805" y="1037135"/>
            <a:ext cx="1722463" cy="2544266"/>
            <a:chOff x="6691805" y="1037135"/>
            <a:chExt cx="1722463" cy="2544266"/>
          </a:xfrm>
        </p:grpSpPr>
        <p:sp>
          <p:nvSpPr>
            <p:cNvPr id="121" name="Rectangle 120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019040" y="3092867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err="1" smtClean="0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853814" y="291345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status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898790" y="2734051"/>
              <a:ext cx="5549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788464" y="255464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006710" y="2375235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list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771285" y="2195827"/>
              <a:ext cx="753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m</a:t>
              </a:r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agic #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641335" y="1435066"/>
              <a:ext cx="425309" cy="1478394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691805" y="1037135"/>
              <a:ext cx="1162185" cy="25442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7391400" y="2534339"/>
              <a:ext cx="1022868" cy="894661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3" name="Picture 1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7496" y="1870289"/>
            <a:ext cx="1178729" cy="1110059"/>
          </a:xfrm>
          <a:prstGeom prst="rect">
            <a:avLst/>
          </a:prstGeom>
        </p:spPr>
      </p:pic>
      <p:cxnSp>
        <p:nvCxnSpPr>
          <p:cNvPr id="135" name="Straight Connector 134"/>
          <p:cNvCxnSpPr/>
          <p:nvPr/>
        </p:nvCxnSpPr>
        <p:spPr>
          <a:xfrm flipV="1">
            <a:off x="5428374" y="1037135"/>
            <a:ext cx="1257179" cy="833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428374" y="2913459"/>
            <a:ext cx="1257179" cy="667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sp>
        <p:nvSpPr>
          <p:cNvPr id="138" name="Freeform 137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9" name="Freeform 138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142" name="Rectangle 141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153" name="Rectangle 152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4" name="Up-Down Arrow 163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101" name="TextBox 100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" name="Down Arrow 35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5" name="Down Arrow 164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103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81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761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0089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5181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14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2672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52578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57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3657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3812939" y="1900568"/>
            <a:ext cx="1083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leave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(note B) {\\X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 do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   buy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remove 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41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</a:t>
            </a:r>
            <a:r>
              <a:rPr lang="en-US" altLang="ko-KR" dirty="0" smtClean="0">
                <a:latin typeface="Consolas"/>
                <a:ea typeface="굴림" panose="020B0600000101010101" pitchFamily="34" charset="-127"/>
                <a:cs typeface="Consolas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286000" y="3609314"/>
            <a:ext cx="0" cy="609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2286000" y="3578344"/>
            <a:ext cx="1371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b="0" dirty="0" smtClean="0">
                <a:latin typeface="Gill Sans Light"/>
                <a:cs typeface="Gill Sans Light"/>
              </a:rPr>
              <a:t>Wait for note B to be remove</a:t>
            </a:r>
            <a:endParaRPr lang="en-US" sz="2000" b="0" dirty="0">
              <a:latin typeface="Gill Sans Light"/>
              <a:cs typeface="Gill Sans Light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3657600" y="3581400"/>
            <a:ext cx="1524000" cy="685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28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Solution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#3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4" y="736600"/>
            <a:ext cx="9191625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Our solution protects a single “Critical-Section” piece of code for each thread: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 {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 		   buy milk;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	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Solution #3 works, but it’s really unsatisfactory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Hard to convince yourself that this really works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Code would have to be slightly different for each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This is called “busy-waiting”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There’s a better way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Have hardware provide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higher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-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level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primitives than atomic load &amp;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store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Build even higher-level programming abstractions on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this hardware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484992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736600"/>
            <a:ext cx="87106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have some sort of implementation of a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ock.Acquire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ock.Release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if (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altLang="ko-KR" dirty="0" smtClean="0">
                <a:ea typeface="굴림" panose="020B0600000101010101" pitchFamily="34" charset="-127"/>
              </a:rPr>
              <a:t>and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Release()</a:t>
            </a:r>
            <a:r>
              <a:rPr lang="en-US" altLang="ko-KR" dirty="0" smtClean="0">
                <a:ea typeface="굴림" panose="020B0600000101010101" pitchFamily="34" charset="-127"/>
              </a:rPr>
              <a:t> called a “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Skip the test since you always need more ice cream ;-) </a:t>
            </a:r>
          </a:p>
        </p:txBody>
      </p:sp>
    </p:spTree>
    <p:extLst>
      <p:ext uri="{BB962C8B-B14F-4D97-AF65-F5344CB8AC3E}">
        <p14:creationId xmlns:p14="http://schemas.microsoft.com/office/powerpoint/2010/main" val="2421044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228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 smtClean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  <a:endParaRPr lang="en-US" altLang="en-US" sz="24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610600" cy="21336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1752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 smtClean="0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1752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1752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1899551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305800" cy="51054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Concurrent threads are a very useful abstraction</a:t>
            </a:r>
          </a:p>
          <a:p>
            <a:pPr lvl="1"/>
            <a:r>
              <a:rPr lang="en-US" altLang="ko-KR" dirty="0" smtClean="0"/>
              <a:t>Allow transparent overlapping of computation and I/O</a:t>
            </a:r>
          </a:p>
          <a:p>
            <a:pPr lvl="1"/>
            <a:r>
              <a:rPr lang="en-US" altLang="ko-KR" dirty="0" smtClean="0"/>
              <a:t>Allow use of parallel processing when available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Concurrent threads introduce problems when accessing shared data</a:t>
            </a:r>
          </a:p>
          <a:p>
            <a:pPr lvl="1"/>
            <a:r>
              <a:rPr lang="en-US" altLang="ko-KR" dirty="0" smtClean="0"/>
              <a:t>Programs must be insensitive to arbitrary </a:t>
            </a:r>
            <a:r>
              <a:rPr lang="en-US" altLang="ko-KR" dirty="0" err="1" smtClean="0"/>
              <a:t>interleavings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Without careful design, shared variables can become completely inconsistent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Important concept: Atomic Operations</a:t>
            </a:r>
          </a:p>
          <a:p>
            <a:pPr lvl="1"/>
            <a:r>
              <a:rPr lang="en-US" altLang="ko-KR" dirty="0" smtClean="0"/>
              <a:t>An operation that runs to completion or not at all</a:t>
            </a:r>
          </a:p>
          <a:p>
            <a:pPr lvl="1"/>
            <a:r>
              <a:rPr lang="en-US" altLang="ko-KR" dirty="0" smtClean="0"/>
              <a:t>These are the primitives on which to construct various synchronization primitives</a:t>
            </a:r>
          </a:p>
          <a:p>
            <a:pPr lvl="1"/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046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4816952" y="1858530"/>
            <a:ext cx="974248" cy="1090597"/>
            <a:chOff x="6691805" y="1037134"/>
            <a:chExt cx="1724459" cy="2611993"/>
          </a:xfrm>
        </p:grpSpPr>
        <p:sp>
          <p:nvSpPr>
            <p:cNvPr id="98" name="Rectangle 97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 smtClean="0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status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list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</a:t>
              </a:r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agic #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77" y="152400"/>
            <a:ext cx="7451646" cy="533400"/>
          </a:xfrm>
        </p:spPr>
        <p:txBody>
          <a:bodyPr/>
          <a:lstStyle/>
          <a:p>
            <a:r>
              <a:rPr lang="en-US" dirty="0" smtClean="0"/>
              <a:t>In User thread, w/ Kernel thread waiting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378348" y="5917671"/>
            <a:ext cx="8229600" cy="78792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x</a:t>
            </a:r>
            <a:r>
              <a:rPr lang="en-US" dirty="0" smtClean="0"/>
              <a:t>86 CPU holds interrupt SP in register</a:t>
            </a:r>
          </a:p>
          <a:p>
            <a:r>
              <a:rPr lang="en-US" dirty="0" smtClean="0"/>
              <a:t>During user thread execution, associated kernel thread is “standing by”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51415" y="1124049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8555" y="152838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691805" y="1037135"/>
            <a:ext cx="1722463" cy="2544266"/>
            <a:chOff x="6691805" y="1037135"/>
            <a:chExt cx="1722463" cy="2544266"/>
          </a:xfrm>
        </p:grpSpPr>
        <p:sp>
          <p:nvSpPr>
            <p:cNvPr id="64" name="Rectangle 63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19040" y="3092867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err="1" smtClean="0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53814" y="291345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status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98790" y="2734051"/>
              <a:ext cx="5549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88464" y="255464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06710" y="2375235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list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771285" y="2195827"/>
              <a:ext cx="753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m</a:t>
              </a:r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agic #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641335" y="1435066"/>
              <a:ext cx="425309" cy="1478394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691805" y="1037135"/>
              <a:ext cx="1162185" cy="25442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7391400" y="2534339"/>
              <a:ext cx="1022868" cy="894661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496" y="1870289"/>
            <a:ext cx="1178729" cy="1110059"/>
          </a:xfrm>
          <a:prstGeom prst="rect">
            <a:avLst/>
          </a:prstGeom>
        </p:spPr>
      </p:pic>
      <p:cxnSp>
        <p:nvCxnSpPr>
          <p:cNvPr id="84" name="Straight Connector 83"/>
          <p:cNvCxnSpPr/>
          <p:nvPr/>
        </p:nvCxnSpPr>
        <p:spPr>
          <a:xfrm flipV="1">
            <a:off x="5428374" y="1037135"/>
            <a:ext cx="1257179" cy="833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28374" y="2913459"/>
            <a:ext cx="1257179" cy="667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cxnSp>
        <p:nvCxnSpPr>
          <p:cNvPr id="47" name="Straight Arrow Connector 46"/>
          <p:cNvCxnSpPr>
            <a:endCxn id="10" idx="3"/>
          </p:cNvCxnSpPr>
          <p:nvPr/>
        </p:nvCxnSpPr>
        <p:spPr>
          <a:xfrm flipH="1" flipV="1">
            <a:off x="5555446" y="5113543"/>
            <a:ext cx="1245396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99" idx="5"/>
          </p:cNvCxnSpPr>
          <p:nvPr/>
        </p:nvCxnSpPr>
        <p:spPr>
          <a:xfrm flipH="1" flipV="1">
            <a:off x="5441496" y="2024680"/>
            <a:ext cx="1924666" cy="344257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5384870" y="3466715"/>
            <a:ext cx="1402816" cy="1467996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6638262" y="4126879"/>
            <a:ext cx="1934610" cy="1858591"/>
            <a:chOff x="6771285" y="4126879"/>
            <a:chExt cx="1934610" cy="1858591"/>
          </a:xfrm>
        </p:grpSpPr>
        <p:sp>
          <p:nvSpPr>
            <p:cNvPr id="5" name="Rectangle 4"/>
            <p:cNvSpPr/>
            <p:nvPr/>
          </p:nvSpPr>
          <p:spPr>
            <a:xfrm>
              <a:off x="6771285" y="4126879"/>
              <a:ext cx="1295359" cy="9104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18576" y="5530758"/>
              <a:ext cx="1115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Proc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Regs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81841" y="5343934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71285" y="412687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781841" y="5105809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16212" y="500559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25737" y="5253243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K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SP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81841" y="4859272"/>
              <a:ext cx="1295359" cy="206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066644" y="4763261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035519" y="558536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PL: 3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05" name="Up-Down Arrow 104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6" name="Up-Down Arrow 105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108" name="TextBox 107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0" name="Down Arrow 109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11" name="Down Arrow 110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13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Kernel Thread: No User Component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399395" y="6018873"/>
            <a:ext cx="8229600" cy="5873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Kernel threads execute with small stack in thread structure</a:t>
            </a:r>
          </a:p>
          <a:p>
            <a:r>
              <a:rPr lang="en-US" dirty="0" smtClean="0"/>
              <a:t>Pure kernel threads have no corresponding user-mode thread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51415" y="1124049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8555" y="152838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496" y="18702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29400" y="4126879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6691" y="5530758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39956" y="53439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29400" y="41268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39956" y="51058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874327" y="5005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83852" y="5253243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39956" y="48592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24759" y="476326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997091" y="5617792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795" y="1861741"/>
            <a:ext cx="1178729" cy="1110059"/>
          </a:xfrm>
          <a:prstGeom prst="rect">
            <a:avLst/>
          </a:prstGeom>
        </p:spPr>
      </p:pic>
      <p:grpSp>
        <p:nvGrpSpPr>
          <p:cNvPr id="138" name="Group 137"/>
          <p:cNvGrpSpPr/>
          <p:nvPr/>
        </p:nvGrpSpPr>
        <p:grpSpPr>
          <a:xfrm>
            <a:off x="6577188" y="990601"/>
            <a:ext cx="2033412" cy="2534822"/>
            <a:chOff x="6102441" y="1037135"/>
            <a:chExt cx="2033412" cy="2534822"/>
          </a:xfrm>
        </p:grpSpPr>
        <p:sp>
          <p:nvSpPr>
            <p:cNvPr id="139" name="Rectangle 138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6181921" y="2195827"/>
                <a:ext cx="7533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</a:t>
                </a:r>
                <a:r>
                  <a:rPr lang="en-US" sz="1400" b="0" dirty="0" smtClean="0">
                    <a:latin typeface="Gill Sans" charset="0"/>
                    <a:ea typeface="Gill Sans" charset="0"/>
                    <a:cs typeface="Gill Sans" charset="0"/>
                  </a:rPr>
                  <a:t>agic #</a:t>
                </a:r>
                <a:endParaRPr lang="en-US" sz="14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147" name="Group 146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48" name="TextBox 147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 smtClean="0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6264450" y="2913459"/>
                  <a:ext cx="60785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6309426" y="2734051"/>
                  <a:ext cx="55496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6417346" y="2375235"/>
                  <a:ext cx="3930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44" name="Straight Arrow Connector 143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 flipV="1">
            <a:off x="5428374" y="9906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428374" y="2913459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Freeform 155"/>
          <p:cNvSpPr/>
          <p:nvPr/>
        </p:nvSpPr>
        <p:spPr>
          <a:xfrm>
            <a:off x="4472797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2514600" y="1270000"/>
            <a:ext cx="4491286" cy="3664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Up-Down Arrow 75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8" name="Up-Down Arrow 77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2362200" y="2209800"/>
            <a:ext cx="4656842" cy="3043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83" name="TextBox 82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6" name="Down Arrow 85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0" name="Down Arrow 89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0714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→ Kernel (exceptions, </a:t>
            </a:r>
            <a:r>
              <a:rPr lang="en-US" dirty="0" err="1" smtClean="0"/>
              <a:t>syscalls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399395" y="6018873"/>
            <a:ext cx="8229600" cy="5873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Mechanism to resume k-thread goes through interrupt vector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51415" y="1124049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8555" y="152838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496" y="18702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29400" y="4126879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6691" y="5530758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39956" y="53439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29400" y="41268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39956" y="51058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874327" y="5005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83852" y="5253243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39956" y="48592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24759" y="476326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997091" y="5617792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PL: 0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795" y="1861741"/>
            <a:ext cx="1178729" cy="1110059"/>
          </a:xfrm>
          <a:prstGeom prst="rect">
            <a:avLst/>
          </a:prstGeom>
        </p:spPr>
      </p:pic>
      <p:grpSp>
        <p:nvGrpSpPr>
          <p:cNvPr id="138" name="Group 137"/>
          <p:cNvGrpSpPr/>
          <p:nvPr/>
        </p:nvGrpSpPr>
        <p:grpSpPr>
          <a:xfrm>
            <a:off x="6577188" y="990601"/>
            <a:ext cx="2033412" cy="2534822"/>
            <a:chOff x="6102441" y="1037135"/>
            <a:chExt cx="2033412" cy="2534822"/>
          </a:xfrm>
        </p:grpSpPr>
        <p:sp>
          <p:nvSpPr>
            <p:cNvPr id="139" name="Rectangle 138"/>
            <p:cNvSpPr/>
            <p:nvPr/>
          </p:nvSpPr>
          <p:spPr>
            <a:xfrm>
              <a:off x="6199480" y="1143379"/>
              <a:ext cx="968107" cy="23233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199480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99480" y="1427913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051971" y="1702018"/>
              <a:ext cx="425309" cy="1211441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6181921" y="2195827"/>
              <a:ext cx="977077" cy="1270888"/>
              <a:chOff x="6181921" y="2195827"/>
              <a:chExt cx="977077" cy="1270888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6181921" y="2195827"/>
                <a:ext cx="7533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0" dirty="0">
                    <a:latin typeface="Gill Sans" charset="0"/>
                    <a:ea typeface="Gill Sans" charset="0"/>
                    <a:cs typeface="Gill Sans" charset="0"/>
                  </a:rPr>
                  <a:t>m</a:t>
                </a:r>
                <a:r>
                  <a:rPr lang="en-US" sz="1400" b="0" dirty="0" smtClean="0">
                    <a:latin typeface="Gill Sans" charset="0"/>
                    <a:ea typeface="Gill Sans" charset="0"/>
                    <a:cs typeface="Gill Sans" charset="0"/>
                  </a:rPr>
                  <a:t>agic #</a:t>
                </a:r>
                <a:endParaRPr lang="en-US" sz="1400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147" name="Group 146"/>
              <p:cNvGrpSpPr/>
              <p:nvPr/>
            </p:nvGrpSpPr>
            <p:grpSpPr>
              <a:xfrm>
                <a:off x="6199100" y="2303835"/>
                <a:ext cx="959898" cy="1162880"/>
                <a:chOff x="6199100" y="2303835"/>
                <a:chExt cx="959898" cy="1162880"/>
              </a:xfrm>
            </p:grpSpPr>
            <p:sp>
              <p:nvSpPr>
                <p:cNvPr id="148" name="TextBox 147"/>
                <p:cNvSpPr txBox="1"/>
                <p:nvPr/>
              </p:nvSpPr>
              <p:spPr>
                <a:xfrm>
                  <a:off x="6429676" y="3092867"/>
                  <a:ext cx="37702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err="1" smtClean="0">
                      <a:latin typeface="Gill Sans" charset="0"/>
                      <a:ea typeface="Gill Sans" charset="0"/>
                      <a:cs typeface="Gill Sans" charset="0"/>
                    </a:rPr>
                    <a:t>tid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6264450" y="2913459"/>
                  <a:ext cx="60785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status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6309426" y="2734051"/>
                  <a:ext cx="55496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stack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6199100" y="2554643"/>
                  <a:ext cx="732893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priority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6417346" y="2375235"/>
                  <a:ext cx="39305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0" dirty="0" smtClean="0">
                      <a:latin typeface="Gill Sans" charset="0"/>
                      <a:ea typeface="Gill Sans" charset="0"/>
                      <a:cs typeface="Gill Sans" charset="0"/>
                    </a:rPr>
                    <a:t>list</a:t>
                  </a:r>
                  <a:endParaRPr lang="en-US" sz="1400" b="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208069" y="2303835"/>
                  <a:ext cx="950929" cy="1162880"/>
                </a:xfrm>
                <a:prstGeom prst="rect">
                  <a:avLst/>
                </a:prstGeom>
                <a:solidFill>
                  <a:srgbClr val="FFFF00">
                    <a:alpha val="18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cxnSp>
          <p:nvCxnSpPr>
            <p:cNvPr id="144" name="Straight Arrow Connector 143"/>
            <p:cNvCxnSpPr/>
            <p:nvPr/>
          </p:nvCxnSpPr>
          <p:spPr>
            <a:xfrm>
              <a:off x="6818706" y="2567645"/>
              <a:ext cx="1317147" cy="447331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6102441" y="1037135"/>
              <a:ext cx="1162185" cy="253482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 flipV="1">
            <a:off x="5428374" y="990600"/>
            <a:ext cx="1148814" cy="879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428374" y="2913459"/>
            <a:ext cx="1148814" cy="6024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Freeform 155"/>
          <p:cNvSpPr/>
          <p:nvPr/>
        </p:nvSpPr>
        <p:spPr>
          <a:xfrm>
            <a:off x="4472797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5428374" y="1270000"/>
            <a:ext cx="1577511" cy="3664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181600" y="2111375"/>
            <a:ext cx="1837441" cy="31418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Up-Down Arrow 156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8" name="Up-Down Arrow 157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160" name="TextBox 159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2" name="Down Arrow 161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3" name="Down Arrow 162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6750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→ User</a:t>
            </a:r>
            <a:endParaRPr lang="en-US" dirty="0"/>
          </a:p>
        </p:txBody>
      </p:sp>
      <p:sp>
        <p:nvSpPr>
          <p:cNvPr id="87" name="Content Placeholder 86"/>
          <p:cNvSpPr>
            <a:spLocks noGrp="1"/>
          </p:cNvSpPr>
          <p:nvPr>
            <p:ph idx="1"/>
          </p:nvPr>
        </p:nvSpPr>
        <p:spPr>
          <a:xfrm>
            <a:off x="378348" y="5954692"/>
            <a:ext cx="8229600" cy="587375"/>
          </a:xfrm>
        </p:spPr>
        <p:txBody>
          <a:bodyPr>
            <a:normAutofit/>
          </a:bodyPr>
          <a:lstStyle/>
          <a:p>
            <a:r>
              <a:rPr lang="en-US" dirty="0" smtClean="0"/>
              <a:t>Interrupt return (</a:t>
            </a:r>
            <a:r>
              <a:rPr lang="en-US" dirty="0" err="1" smtClean="0"/>
              <a:t>iret</a:t>
            </a:r>
            <a:r>
              <a:rPr lang="en-US" dirty="0" smtClean="0"/>
              <a:t>) restores user stack, IP, and PL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60139" y="3129167"/>
            <a:ext cx="1242161" cy="2767859"/>
            <a:chOff x="1805838" y="3328140"/>
            <a:chExt cx="1242161" cy="2767859"/>
          </a:xfrm>
        </p:grpSpPr>
        <p:sp>
          <p:nvSpPr>
            <p:cNvPr id="9" name="Rectangle 8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3129167"/>
            <a:ext cx="1242161" cy="2767859"/>
            <a:chOff x="1805838" y="3328140"/>
            <a:chExt cx="1242161" cy="2767859"/>
          </a:xfrm>
        </p:grpSpPr>
        <p:sp>
          <p:nvSpPr>
            <p:cNvPr id="24" name="Rectangle 23"/>
            <p:cNvSpPr/>
            <p:nvPr/>
          </p:nvSpPr>
          <p:spPr>
            <a:xfrm>
              <a:off x="1916895" y="5410941"/>
              <a:ext cx="984250" cy="5238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6895" y="5236316"/>
              <a:ext cx="984250" cy="152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5190" y="5331566"/>
              <a:ext cx="6653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16895" y="34424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65190" y="3558884"/>
              <a:ext cx="640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code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5190" y="4082759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69392" y="4622509"/>
              <a:ext cx="62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heap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21097" y="3975841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6895" y="4530434"/>
              <a:ext cx="984250" cy="53340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05838" y="3328140"/>
              <a:ext cx="1242161" cy="276785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994009" y="4331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6299" y="994986"/>
            <a:ext cx="5154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51415" y="1124049"/>
            <a:ext cx="64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code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8555" y="152838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66299" y="1554977"/>
            <a:ext cx="5154199" cy="1427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69" y="1897717"/>
            <a:ext cx="1178729" cy="111005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496" y="1870289"/>
            <a:ext cx="1178729" cy="1110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29400" y="4126879"/>
            <a:ext cx="1295359" cy="910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6691" y="5530758"/>
            <a:ext cx="1115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Proc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b="0" dirty="0" err="1" smtClean="0">
                <a:latin typeface="Gill Sans" charset="0"/>
                <a:ea typeface="Gill Sans" charset="0"/>
                <a:cs typeface="Gill Sans" charset="0"/>
              </a:rPr>
              <a:t>Regs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39956" y="5343934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29400" y="412687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39956" y="5105809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69" y="1876195"/>
            <a:ext cx="1178729" cy="11100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874327" y="500559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83852" y="5253243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K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 SP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Arrow Connector 46"/>
          <p:cNvCxnSpPr>
            <a:endCxn id="10" idx="3"/>
          </p:cNvCxnSpPr>
          <p:nvPr/>
        </p:nvCxnSpPr>
        <p:spPr>
          <a:xfrm flipH="1" flipV="1">
            <a:off x="5555446" y="5113543"/>
            <a:ext cx="1245396" cy="139700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5471126" y="1976533"/>
            <a:ext cx="1895037" cy="3490726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746125" y="1270000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1733363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2792125" y="1300527"/>
            <a:ext cx="428625" cy="841375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639956" y="4859272"/>
            <a:ext cx="1295359" cy="20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24759" y="476326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IP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5603068" y="3466715"/>
            <a:ext cx="1402816" cy="1467996"/>
          </a:xfrm>
          <a:prstGeom prst="straightConnector1">
            <a:avLst/>
          </a:prstGeom>
          <a:ln>
            <a:solidFill>
              <a:srgbClr val="233AE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893634" y="558536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rPr>
              <a:t>PL: 3</a:t>
            </a:r>
            <a:endParaRPr lang="en-US" sz="2000" b="0" dirty="0">
              <a:solidFill>
                <a:srgbClr val="233AE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816952" y="1858530"/>
            <a:ext cx="974248" cy="1090597"/>
            <a:chOff x="6691805" y="1037134"/>
            <a:chExt cx="1724459" cy="2611993"/>
          </a:xfrm>
        </p:grpSpPr>
        <p:sp>
          <p:nvSpPr>
            <p:cNvPr id="91" name="Rectangle 90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019040" y="3092866"/>
              <a:ext cx="49427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err="1" smtClean="0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53813" y="2913458"/>
              <a:ext cx="752473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status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98790" y="2734050"/>
              <a:ext cx="698565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788463" y="2554642"/>
              <a:ext cx="803546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006710" y="2375234"/>
              <a:ext cx="519808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list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71285" y="2195826"/>
              <a:ext cx="882994" cy="479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b="0" dirty="0">
                  <a:latin typeface="Gill Sans" charset="0"/>
                  <a:ea typeface="Gill Sans" charset="0"/>
                  <a:cs typeface="Gill Sans" charset="0"/>
                </a:rPr>
                <a:t>m</a:t>
              </a:r>
              <a:r>
                <a:rPr lang="en-US" sz="700" b="0" dirty="0" smtClean="0">
                  <a:latin typeface="Gill Sans" charset="0"/>
                  <a:ea typeface="Gill Sans" charset="0"/>
                  <a:cs typeface="Gill Sans" charset="0"/>
                </a:rPr>
                <a:t>agic #</a:t>
              </a:r>
              <a:endParaRPr lang="en-US" sz="7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17694" y="1435065"/>
              <a:ext cx="448950" cy="1543389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 w="12700"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691805" y="1037134"/>
              <a:ext cx="1162185" cy="26119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7393396" y="2626268"/>
              <a:ext cx="1022868" cy="894662"/>
            </a:xfrm>
            <a:prstGeom prst="straightConnector1">
              <a:avLst/>
            </a:prstGeom>
            <a:ln w="12700"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691805" y="1037135"/>
            <a:ext cx="1722463" cy="2544266"/>
            <a:chOff x="6691805" y="1037135"/>
            <a:chExt cx="1722463" cy="2544266"/>
          </a:xfrm>
        </p:grpSpPr>
        <p:sp>
          <p:nvSpPr>
            <p:cNvPr id="104" name="Rectangle 103"/>
            <p:cNvSpPr/>
            <p:nvPr/>
          </p:nvSpPr>
          <p:spPr>
            <a:xfrm>
              <a:off x="6788844" y="1143379"/>
              <a:ext cx="968107" cy="2741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788844" y="1425218"/>
              <a:ext cx="968107" cy="204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19040" y="3092867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err="1" smtClean="0">
                  <a:latin typeface="Gill Sans" charset="0"/>
                  <a:ea typeface="Gill Sans" charset="0"/>
                  <a:cs typeface="Gill Sans" charset="0"/>
                </a:rPr>
                <a:t>tid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853814" y="2913459"/>
              <a:ext cx="6078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status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898790" y="2734051"/>
              <a:ext cx="5549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stack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788464" y="255464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priority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006710" y="2375235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list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771285" y="2195827"/>
              <a:ext cx="7533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m</a:t>
              </a:r>
              <a:r>
                <a:rPr lang="en-US" sz="1400" b="0" dirty="0" smtClean="0">
                  <a:latin typeface="Gill Sans" charset="0"/>
                  <a:ea typeface="Gill Sans" charset="0"/>
                  <a:cs typeface="Gill Sans" charset="0"/>
                </a:rPr>
                <a:t>agic #</a:t>
              </a:r>
              <a:endParaRPr lang="en-US" sz="1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641335" y="1435066"/>
              <a:ext cx="425309" cy="1478394"/>
            </a:xfrm>
            <a:custGeom>
              <a:avLst/>
              <a:gdLst>
                <a:gd name="connsiteX0" fmla="*/ 0 w 317500"/>
                <a:gd name="connsiteY0" fmla="*/ 841375 h 841375"/>
                <a:gd name="connsiteX1" fmla="*/ 206375 w 317500"/>
                <a:gd name="connsiteY1" fmla="*/ 841375 h 841375"/>
                <a:gd name="connsiteX2" fmla="*/ 269875 w 317500"/>
                <a:gd name="connsiteY2" fmla="*/ 698500 h 841375"/>
                <a:gd name="connsiteX3" fmla="*/ 254000 w 317500"/>
                <a:gd name="connsiteY3" fmla="*/ 381000 h 841375"/>
                <a:gd name="connsiteX4" fmla="*/ 317500 w 317500"/>
                <a:gd name="connsiteY4" fmla="*/ 47625 h 841375"/>
                <a:gd name="connsiteX5" fmla="*/ 127000 w 317500"/>
                <a:gd name="connsiteY5" fmla="*/ 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841375">
                  <a:moveTo>
                    <a:pt x="0" y="841375"/>
                  </a:moveTo>
                  <a:lnTo>
                    <a:pt x="206375" y="841375"/>
                  </a:lnTo>
                  <a:lnTo>
                    <a:pt x="269875" y="698500"/>
                  </a:lnTo>
                  <a:lnTo>
                    <a:pt x="254000" y="381000"/>
                  </a:lnTo>
                  <a:lnTo>
                    <a:pt x="317500" y="47625"/>
                  </a:lnTo>
                  <a:lnTo>
                    <a:pt x="127000" y="0"/>
                  </a:lnTo>
                </a:path>
              </a:pathLst>
            </a:custGeom>
            <a:ln>
              <a:solidFill>
                <a:srgbClr val="4F81BD"/>
              </a:solidFill>
              <a:headEnd type="diamon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797433" y="2303835"/>
              <a:ext cx="950929" cy="1162880"/>
            </a:xfrm>
            <a:prstGeom prst="rect">
              <a:avLst/>
            </a:prstGeom>
            <a:solidFill>
              <a:srgbClr val="FFFF00">
                <a:alpha val="18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691805" y="1037135"/>
              <a:ext cx="1162185" cy="25442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7391400" y="2534339"/>
              <a:ext cx="1022868" cy="894661"/>
            </a:xfrm>
            <a:prstGeom prst="straightConnector1">
              <a:avLst/>
            </a:prstGeom>
            <a:ln>
              <a:solidFill>
                <a:srgbClr val="0070C0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 flipV="1">
            <a:off x="5428374" y="1037135"/>
            <a:ext cx="1257179" cy="833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428374" y="2913459"/>
            <a:ext cx="1257179" cy="667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4455966" y="1329418"/>
            <a:ext cx="428625" cy="717818"/>
          </a:xfrm>
          <a:custGeom>
            <a:avLst/>
            <a:gdLst>
              <a:gd name="connsiteX0" fmla="*/ 428625 w 428625"/>
              <a:gd name="connsiteY0" fmla="*/ 841375 h 841375"/>
              <a:gd name="connsiteX1" fmla="*/ 31750 w 428625"/>
              <a:gd name="connsiteY1" fmla="*/ 777875 h 841375"/>
              <a:gd name="connsiteX2" fmla="*/ 95250 w 428625"/>
              <a:gd name="connsiteY2" fmla="*/ 523875 h 841375"/>
              <a:gd name="connsiteX3" fmla="*/ 0 w 428625"/>
              <a:gd name="connsiteY3" fmla="*/ 349250 h 841375"/>
              <a:gd name="connsiteX4" fmla="*/ 206375 w 428625"/>
              <a:gd name="connsiteY4" fmla="*/ 0 h 841375"/>
              <a:gd name="connsiteX5" fmla="*/ 206375 w 428625"/>
              <a:gd name="connsiteY5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5" h="841375">
                <a:moveTo>
                  <a:pt x="428625" y="841375"/>
                </a:moveTo>
                <a:lnTo>
                  <a:pt x="31750" y="777875"/>
                </a:lnTo>
                <a:lnTo>
                  <a:pt x="95250" y="523875"/>
                </a:lnTo>
                <a:lnTo>
                  <a:pt x="0" y="349250"/>
                </a:lnTo>
                <a:lnTo>
                  <a:pt x="206375" y="0"/>
                </a:lnTo>
                <a:lnTo>
                  <a:pt x="206375" y="0"/>
                </a:lnTo>
              </a:path>
            </a:pathLst>
          </a:cu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0" name="Up-Down Arrow 119"/>
          <p:cNvSpPr/>
          <p:nvPr/>
        </p:nvSpPr>
        <p:spPr bwMode="auto">
          <a:xfrm>
            <a:off x="318430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1" name="Up-Down Arrow 120"/>
          <p:cNvSpPr/>
          <p:nvPr/>
        </p:nvSpPr>
        <p:spPr bwMode="auto">
          <a:xfrm>
            <a:off x="4958721" y="2799745"/>
            <a:ext cx="318193" cy="558629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-76200" y="2045056"/>
            <a:ext cx="869790" cy="1945700"/>
            <a:chOff x="-89875" y="2045056"/>
            <a:chExt cx="869790" cy="1945700"/>
          </a:xfrm>
        </p:grpSpPr>
        <p:sp>
          <p:nvSpPr>
            <p:cNvPr id="123" name="TextBox 122"/>
            <p:cNvSpPr txBox="1"/>
            <p:nvPr/>
          </p:nvSpPr>
          <p:spPr>
            <a:xfrm>
              <a:off x="-89875" y="2667000"/>
              <a:ext cx="869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Kernel</a:t>
              </a:r>
              <a:endParaRPr lang="en-US" sz="20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619" y="2952690"/>
              <a:ext cx="684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solidFill>
                    <a:srgbClr val="233AE1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  <a:endParaRPr lang="en-US" sz="2000" b="0" dirty="0">
                <a:solidFill>
                  <a:srgbClr val="233AE1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5" name="Down Arrow 124"/>
            <p:cNvSpPr/>
            <p:nvPr/>
          </p:nvSpPr>
          <p:spPr bwMode="auto">
            <a:xfrm>
              <a:off x="268820" y="3352800"/>
              <a:ext cx="152400" cy="637956"/>
            </a:xfrm>
            <a:prstGeom prst="downArrow">
              <a:avLst/>
            </a:prstGeom>
            <a:solidFill>
              <a:srgbClr val="233AE1"/>
            </a:solidFill>
            <a:ln w="57150" cap="flat" cmpd="sng" algn="ctr">
              <a:solidFill>
                <a:srgbClr val="2A40E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6" name="Down Arrow 125"/>
            <p:cNvSpPr/>
            <p:nvPr/>
          </p:nvSpPr>
          <p:spPr bwMode="auto">
            <a:xfrm flipV="1">
              <a:off x="268820" y="2045056"/>
              <a:ext cx="152400" cy="637956"/>
            </a:xfrm>
            <a:prstGeom prst="downArrow">
              <a:avLst/>
            </a:prstGeom>
            <a:solidFill>
              <a:srgbClr val="FF0000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8547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51288</TotalTime>
  <Pages>60</Pages>
  <Words>2893</Words>
  <Application>Microsoft Office PowerPoint</Application>
  <PresentationFormat>On-screen Show (4:3)</PresentationFormat>
  <Paragraphs>958</Paragraphs>
  <Slides>56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8" baseType="lpstr">
      <vt:lpstr>MS PGothic</vt:lpstr>
      <vt:lpstr>MS PGothic</vt:lpstr>
      <vt:lpstr>Comic Sans MS</vt:lpstr>
      <vt:lpstr>Consolas</vt:lpstr>
      <vt:lpstr>Courier New</vt:lpstr>
      <vt:lpstr>Gill Sans</vt:lpstr>
      <vt:lpstr>Gill Sans Light</vt:lpstr>
      <vt:lpstr>Gulim</vt:lpstr>
      <vt:lpstr>Gulim</vt:lpstr>
      <vt:lpstr>Helvetica</vt:lpstr>
      <vt:lpstr>Symbol</vt:lpstr>
      <vt:lpstr>Office</vt:lpstr>
      <vt:lpstr>CS162 Operating Systems and Systems Programming Lecture 7   Concurrency (Continued), Synchronization</vt:lpstr>
      <vt:lpstr>Recall: Multithreaded Stack Switching</vt:lpstr>
      <vt:lpstr>Recall: How does Thread get started?</vt:lpstr>
      <vt:lpstr>Starting today: Pintos Projects</vt:lpstr>
      <vt:lpstr>MT Kernel 1T Process ala Pintos/x86</vt:lpstr>
      <vt:lpstr>In User thread, w/ Kernel thread waiting</vt:lpstr>
      <vt:lpstr>In Kernel Thread: No User Component</vt:lpstr>
      <vt:lpstr>User → Kernel (exceptions, syscalls)</vt:lpstr>
      <vt:lpstr>Kernel → User</vt:lpstr>
      <vt:lpstr>Pintos Interrupt Processing</vt:lpstr>
      <vt:lpstr>User → Kernel via interrupt vector</vt:lpstr>
      <vt:lpstr>Switch to Kernel Thread for Process</vt:lpstr>
      <vt:lpstr>Pintos Interrupt Processing</vt:lpstr>
      <vt:lpstr>Timer may trigger thread switch</vt:lpstr>
      <vt:lpstr>Thread Switch (switch.S)</vt:lpstr>
      <vt:lpstr>Pintos Return from Processing</vt:lpstr>
      <vt:lpstr>Kernel →  Different User Thread</vt:lpstr>
      <vt:lpstr>Famous Quote WRT Scheduling: Dennis Richie</vt:lpstr>
      <vt:lpstr>Administrivia</vt:lpstr>
      <vt:lpstr>Goals for Rest of Today</vt:lpstr>
      <vt:lpstr>Recall: Multiprocessing vs Multiprogramming</vt:lpstr>
      <vt:lpstr>Correctness for systems with concurrent threads</vt:lpstr>
      <vt:lpstr>Why allow cooperating threads?</vt:lpstr>
      <vt:lpstr>High-level Example: Web Server</vt:lpstr>
      <vt:lpstr>Threaded Web Server</vt:lpstr>
      <vt:lpstr>Thread Pools</vt:lpstr>
      <vt:lpstr>ATM Bank Server</vt:lpstr>
      <vt:lpstr>ATM bank server example</vt:lpstr>
      <vt:lpstr>Event Driven Version of ATM server</vt:lpstr>
      <vt:lpstr>Can Threads Make This Easier?</vt:lpstr>
      <vt:lpstr>Problem is at the Lowest Level</vt:lpstr>
      <vt:lpstr>Atomic Operations</vt:lpstr>
      <vt:lpstr>Another Concurrent Program Example</vt:lpstr>
      <vt:lpstr>Hand Simulation Multiprocessor Example</vt:lpstr>
      <vt:lpstr>Correctness Requirements</vt:lpstr>
      <vt:lpstr>Motivating Example: “Too Much Milk”</vt:lpstr>
      <vt:lpstr>Definitions</vt:lpstr>
      <vt:lpstr>More Definitions</vt:lpstr>
      <vt:lpstr>Too Much Milk: Correctness Properties</vt:lpstr>
      <vt:lpstr>Too Much Milk: Solution #1</vt:lpstr>
      <vt:lpstr>Too Much Milk: Solution #1</vt:lpstr>
      <vt:lpstr>Too Much Milk: Solution #1</vt:lpstr>
      <vt:lpstr>Too Much Milk: Solution #1½ </vt:lpstr>
      <vt:lpstr>Too Much Milk Solution #2</vt:lpstr>
      <vt:lpstr>Too Much Milk Solution #2: problem!</vt:lpstr>
      <vt:lpstr>Too Much Milk Solution #3</vt:lpstr>
      <vt:lpstr>Case 1</vt:lpstr>
      <vt:lpstr>Case 1</vt:lpstr>
      <vt:lpstr>Case 1</vt:lpstr>
      <vt:lpstr>Case 2</vt:lpstr>
      <vt:lpstr>Case 2</vt:lpstr>
      <vt:lpstr>Case 2</vt:lpstr>
      <vt:lpstr>Solution #3 discussion</vt:lpstr>
      <vt:lpstr>Too Much Milk: Solution #4</vt:lpstr>
      <vt:lpstr>Where are we going with synchronization?</vt:lpstr>
      <vt:lpstr>Summary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John Kubiatowicz</cp:lastModifiedBy>
  <cp:revision>630</cp:revision>
  <cp:lastPrinted>2019-02-12T21:21:09Z</cp:lastPrinted>
  <dcterms:created xsi:type="dcterms:W3CDTF">1995-08-12T11:37:26Z</dcterms:created>
  <dcterms:modified xsi:type="dcterms:W3CDTF">2019-02-14T17:15:14Z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