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9"/>
  </p:notesMasterIdLst>
  <p:handoutMasterIdLst>
    <p:handoutMasterId r:id="rId100"/>
  </p:handoutMasterIdLst>
  <p:sldIdLst>
    <p:sldId id="256" r:id="rId2"/>
    <p:sldId id="999" r:id="rId3"/>
    <p:sldId id="1010" r:id="rId4"/>
    <p:sldId id="1000" r:id="rId5"/>
    <p:sldId id="1001" r:id="rId6"/>
    <p:sldId id="1002" r:id="rId7"/>
    <p:sldId id="1003" r:id="rId8"/>
    <p:sldId id="1004" r:id="rId9"/>
    <p:sldId id="1005" r:id="rId10"/>
    <p:sldId id="1006" r:id="rId11"/>
    <p:sldId id="1007" r:id="rId12"/>
    <p:sldId id="1008" r:id="rId13"/>
    <p:sldId id="970" r:id="rId14"/>
    <p:sldId id="971" r:id="rId15"/>
    <p:sldId id="972" r:id="rId16"/>
    <p:sldId id="973" r:id="rId17"/>
    <p:sldId id="879" r:id="rId18"/>
    <p:sldId id="1009" r:id="rId19"/>
    <p:sldId id="880" r:id="rId20"/>
    <p:sldId id="881" r:id="rId21"/>
    <p:sldId id="882" r:id="rId22"/>
    <p:sldId id="883" r:id="rId23"/>
    <p:sldId id="884" r:id="rId24"/>
    <p:sldId id="885" r:id="rId25"/>
    <p:sldId id="886" r:id="rId26"/>
    <p:sldId id="887" r:id="rId27"/>
    <p:sldId id="888" r:id="rId28"/>
    <p:sldId id="889" r:id="rId29"/>
    <p:sldId id="890" r:id="rId30"/>
    <p:sldId id="891" r:id="rId31"/>
    <p:sldId id="892" r:id="rId32"/>
    <p:sldId id="893" r:id="rId33"/>
    <p:sldId id="894" r:id="rId34"/>
    <p:sldId id="895" r:id="rId35"/>
    <p:sldId id="896" r:id="rId36"/>
    <p:sldId id="897" r:id="rId37"/>
    <p:sldId id="898" r:id="rId38"/>
    <p:sldId id="899" r:id="rId39"/>
    <p:sldId id="900" r:id="rId40"/>
    <p:sldId id="901" r:id="rId41"/>
    <p:sldId id="902" r:id="rId42"/>
    <p:sldId id="903" r:id="rId43"/>
    <p:sldId id="904" r:id="rId44"/>
    <p:sldId id="905" r:id="rId45"/>
    <p:sldId id="906" r:id="rId46"/>
    <p:sldId id="907" r:id="rId47"/>
    <p:sldId id="908" r:id="rId48"/>
    <p:sldId id="909" r:id="rId49"/>
    <p:sldId id="910" r:id="rId50"/>
    <p:sldId id="911" r:id="rId51"/>
    <p:sldId id="912" r:id="rId52"/>
    <p:sldId id="913" r:id="rId53"/>
    <p:sldId id="914" r:id="rId54"/>
    <p:sldId id="915" r:id="rId55"/>
    <p:sldId id="916" r:id="rId56"/>
    <p:sldId id="917" r:id="rId57"/>
    <p:sldId id="918" r:id="rId58"/>
    <p:sldId id="920" r:id="rId59"/>
    <p:sldId id="921" r:id="rId60"/>
    <p:sldId id="922" r:id="rId61"/>
    <p:sldId id="923" r:id="rId62"/>
    <p:sldId id="995" r:id="rId63"/>
    <p:sldId id="924" r:id="rId64"/>
    <p:sldId id="925" r:id="rId65"/>
    <p:sldId id="926" r:id="rId66"/>
    <p:sldId id="927" r:id="rId67"/>
    <p:sldId id="928" r:id="rId68"/>
    <p:sldId id="929" r:id="rId69"/>
    <p:sldId id="930" r:id="rId70"/>
    <p:sldId id="931" r:id="rId71"/>
    <p:sldId id="932" r:id="rId72"/>
    <p:sldId id="933" r:id="rId73"/>
    <p:sldId id="934" r:id="rId74"/>
    <p:sldId id="935" r:id="rId75"/>
    <p:sldId id="1011" r:id="rId76"/>
    <p:sldId id="936" r:id="rId77"/>
    <p:sldId id="937" r:id="rId78"/>
    <p:sldId id="938" r:id="rId79"/>
    <p:sldId id="939" r:id="rId80"/>
    <p:sldId id="940" r:id="rId81"/>
    <p:sldId id="941" r:id="rId82"/>
    <p:sldId id="942" r:id="rId83"/>
    <p:sldId id="943" r:id="rId84"/>
    <p:sldId id="997" r:id="rId85"/>
    <p:sldId id="946" r:id="rId86"/>
    <p:sldId id="947" r:id="rId87"/>
    <p:sldId id="948" r:id="rId88"/>
    <p:sldId id="977" r:id="rId89"/>
    <p:sldId id="978" r:id="rId90"/>
    <p:sldId id="979" r:id="rId91"/>
    <p:sldId id="980" r:id="rId92"/>
    <p:sldId id="981" r:id="rId93"/>
    <p:sldId id="982" r:id="rId94"/>
    <p:sldId id="983" r:id="rId95"/>
    <p:sldId id="984" r:id="rId96"/>
    <p:sldId id="985" r:id="rId97"/>
    <p:sldId id="998" r:id="rId98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CC"/>
    <a:srgbClr val="83A6FA"/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0" autoAdjust="0"/>
    <p:restoredTop sz="94818" autoAdjust="0"/>
  </p:normalViewPr>
  <p:slideViewPr>
    <p:cSldViewPr>
      <p:cViewPr varScale="1">
        <p:scale>
          <a:sx n="76" d="100"/>
          <a:sy n="76" d="100"/>
        </p:scale>
        <p:origin x="1107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25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4721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6530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19496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299398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49461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529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7637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1245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90459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436169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1980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01722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122519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249998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4273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2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83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0012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7283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7075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</a:t>
            </a:r>
            <a:r>
              <a:rPr lang="en-US" altLang="en-US" sz="1400" b="0" i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8096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2/19/19</a:t>
            </a:r>
            <a:endParaRPr 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41F46E1-EEA3-124F-8A05-472875BD01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88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CS162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© UCB Spring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/>
              <a:t>CS162</a:t>
            </a:r>
            <a:br>
              <a:rPr lang="en-US" altLang="en-US" sz="3000" dirty="0"/>
            </a:br>
            <a:r>
              <a:rPr lang="en-US" altLang="en-US" sz="3000" dirty="0"/>
              <a:t>Operating Systems and</a:t>
            </a:r>
            <a:br>
              <a:rPr lang="en-US" altLang="en-US" sz="3000" dirty="0"/>
            </a:br>
            <a:r>
              <a:rPr lang="en-US" altLang="en-US" sz="3000" dirty="0"/>
              <a:t>Systems Programming</a:t>
            </a:r>
            <a:br>
              <a:rPr lang="en-US" altLang="en-US" sz="3000" dirty="0"/>
            </a:br>
            <a:r>
              <a:rPr lang="en-US" altLang="en-US" sz="3000" dirty="0"/>
              <a:t>Lecture 9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altLang="en-US" sz="3000" dirty="0" smtClean="0"/>
              <a:t>Synchronization</a:t>
            </a:r>
            <a:r>
              <a:rPr lang="en-US" altLang="en-US" sz="3000" dirty="0"/>
              <a:t> </a:t>
            </a:r>
            <a:r>
              <a:rPr lang="en-US" altLang="en-US" sz="3000" dirty="0" smtClean="0"/>
              <a:t>(</a:t>
            </a:r>
            <a:r>
              <a:rPr lang="en-US" altLang="en-US" sz="3000" dirty="0" err="1" smtClean="0"/>
              <a:t>Con’t</a:t>
            </a:r>
            <a:r>
              <a:rPr lang="en-US" altLang="en-US" sz="3000" dirty="0" smtClean="0"/>
              <a:t>)</a:t>
            </a:r>
            <a:br>
              <a:rPr lang="en-US" altLang="en-US" sz="3000" dirty="0" smtClean="0"/>
            </a:br>
            <a:r>
              <a:rPr lang="en-US" altLang="en-US" sz="3000" dirty="0" smtClean="0"/>
              <a:t>Monitors and Readers/Writers example</a:t>
            </a:r>
            <a:endParaRPr lang="en-US" alt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>
            <a:normAutofit/>
          </a:bodyPr>
          <a:lstStyle/>
          <a:p>
            <a:pPr marL="285750" indent="-285750"/>
            <a:r>
              <a:rPr lang="en-US" altLang="en-US" dirty="0" smtClean="0"/>
              <a:t>February 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2019</a:t>
            </a:r>
          </a:p>
          <a:p>
            <a:pPr marL="285750" indent="-285750"/>
            <a:r>
              <a:rPr lang="en-US" altLang="en-US" dirty="0"/>
              <a:t>Prof. John </a:t>
            </a:r>
            <a:r>
              <a:rPr lang="en-US" altLang="en-US" dirty="0" err="1"/>
              <a:t>Kubiatowicz</a:t>
            </a:r>
            <a:endParaRPr lang="en-US" altLang="en-US" dirty="0"/>
          </a:p>
          <a:p>
            <a:pPr marL="285750" indent="-285750"/>
            <a:r>
              <a:rPr lang="en-US" altLang="en-US" dirty="0" smtClean="0"/>
              <a:t>http</a:t>
            </a:r>
            <a:r>
              <a:rPr lang="en-US" altLang="en-US" dirty="0"/>
              <a:t>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Semaphores</a:t>
            </a:r>
          </a:p>
        </p:txBody>
      </p:sp>
      <p:sp>
        <p:nvSpPr>
          <p:cNvPr id="4751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622300"/>
            <a:ext cx="8763000" cy="5486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Only time can set integer directly is at initialization time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75171" name="Rectangle 35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75172" name="Text Box 36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Value=2</a:t>
            </a:r>
          </a:p>
        </p:txBody>
      </p:sp>
      <p:sp>
        <p:nvSpPr>
          <p:cNvPr id="475173" name="Text Box 37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Value=1</a:t>
            </a:r>
          </a:p>
        </p:txBody>
      </p:sp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Value=0</a:t>
            </a:r>
          </a:p>
        </p:txBody>
      </p:sp>
      <p:pic>
        <p:nvPicPr>
          <p:cNvPr id="475175" name="Picture 3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176" name="Picture 4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177" name="Picture 41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5178" name="Group 42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13333" name="Line 43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4" name="Line 44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5" name="Line 45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6" name="Freeform 46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7" name="Freeform 47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8" name="Freeform 48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39" name="Freeform 49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3340" name="Line 50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pic>
          <p:nvPicPr>
            <p:cNvPr id="13341" name="Picture 51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5188" name="Rectangle 52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475189" name="Picture 53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5190" name="Text Box 54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Value=1</a:t>
            </a:r>
          </a:p>
        </p:txBody>
      </p:sp>
      <p:sp>
        <p:nvSpPr>
          <p:cNvPr id="475191" name="Rectangle 55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pic>
        <p:nvPicPr>
          <p:cNvPr id="475192" name="Picture 5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5193" name="Text Box 57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Value=0</a:t>
            </a:r>
          </a:p>
        </p:txBody>
      </p:sp>
      <p:pic>
        <p:nvPicPr>
          <p:cNvPr id="475194" name="Picture 58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1" name="Rectangle 59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75196" name="Text Box 60"/>
          <p:cNvSpPr txBox="1">
            <a:spLocks noChangeArrowheads="1"/>
          </p:cNvSpPr>
          <p:nvPr/>
        </p:nvSpPr>
        <p:spPr bwMode="auto">
          <a:xfrm>
            <a:off x="2476500" y="5943600"/>
            <a:ext cx="10541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2683843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34" dur="500" fill="hold"/>
                                        <p:tgtEl>
                                          <p:spTgt spid="475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0" dur="500" fill="hold"/>
                                        <p:tgtEl>
                                          <p:spTgt spid="475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46" dur="1000" fill="hold"/>
                                        <p:tgtEl>
                                          <p:spTgt spid="475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0" dur="500" fill="hold"/>
                                        <p:tgtEl>
                                          <p:spTgt spid="475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57" dur="500" fill="hold"/>
                                        <p:tgtEl>
                                          <p:spTgt spid="475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67" dur="500" fill="hold"/>
                                        <p:tgtEl>
                                          <p:spTgt spid="475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4" grpId="0" uiExpand="1" build="p" bldLvl="2"/>
      <p:bldP spid="475171" grpId="0" animBg="1"/>
      <p:bldP spid="475172" grpId="0" animBg="1"/>
      <p:bldP spid="475173" grpId="0" animBg="1"/>
      <p:bldP spid="475174" grpId="0" animBg="1"/>
      <p:bldP spid="475188" grpId="0" animBg="1"/>
      <p:bldP spid="475190" grpId="0" animBg="1"/>
      <p:bldP spid="475191" grpId="0" animBg="1"/>
      <p:bldP spid="475193" grpId="0" animBg="1"/>
      <p:bldP spid="4751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Review: Full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Solution to Bounded Buffer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Semaphore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Wait until space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Wait until machine free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(item);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Tell consumers there is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Check if there’s a coke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Wait until machine free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tell producer need more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3276600" y="36576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228600" y="25146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44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Producer does: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(),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fullBuffer.V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Consumer does: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(),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emptyBuffer.V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Yes!  Can cause deadlock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No, except that it might affect scheduling efficiency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What if we have 2 producers or 2 consumers?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Still Works fine…</a:t>
            </a:r>
          </a:p>
          <a:p>
            <a:pPr lvl="1"/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1581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5791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dirty="0" smtClean="0">
                <a:ea typeface="굴림" panose="020B0600000101010101" pitchFamily="34" charset="-127"/>
              </a:rPr>
              <a:t>locks</a:t>
            </a:r>
            <a:r>
              <a:rPr lang="en-US" altLang="ko-KR" dirty="0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 smtClean="0"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scheduling constraints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Definition: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 smtClean="0">
                <a:ea typeface="굴림" panose="020B0600000101010101" pitchFamily="34" charset="-127"/>
              </a:rPr>
              <a:t>: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 and zero or more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1084881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03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();// Get next item or null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 smtClean="0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return(item);	// Might return null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4063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 smtClean="0">
                <a:ea typeface="굴림" panose="020B0600000101010101" pitchFamily="34" charset="-127"/>
              </a:rPr>
              <a:t>RemoveFromQueue</a:t>
            </a:r>
            <a:r>
              <a:rPr lang="en-US" altLang="ko-KR" dirty="0" smtClean="0">
                <a:ea typeface="굴림" panose="020B0600000101010101" pitchFamily="34" charset="-127"/>
              </a:rPr>
              <a:t>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740018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Complete Monitor Example (with cond. variable)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 lock;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Condition dataready;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AddToQueue(item)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queue.enqueue(item);	// Add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// Signal any waiters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lock.Acquire();	// Get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item = queue.dequeue();	// Get next item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lock.Release();	// Release Lock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return(item);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>
            <a:off x="685800" y="3352800"/>
            <a:ext cx="914400" cy="18288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37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5107"/>
            <a:ext cx="8305800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Project 1 Design </a:t>
            </a:r>
            <a:r>
              <a:rPr lang="en-US" dirty="0" smtClean="0"/>
              <a:t>Document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Due </a:t>
            </a:r>
            <a:r>
              <a:rPr lang="en-US" dirty="0" smtClean="0">
                <a:solidFill>
                  <a:srgbClr val="FF0000"/>
                </a:solidFill>
              </a:rPr>
              <a:t>tomorrow (Wednesday, 2/20) @ </a:t>
            </a:r>
            <a:r>
              <a:rPr lang="en-US" dirty="0">
                <a:solidFill>
                  <a:srgbClr val="FF0000"/>
                </a:solidFill>
              </a:rPr>
              <a:t>11:59PM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Midterm on </a:t>
            </a:r>
            <a:r>
              <a:rPr lang="en-US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Thursday </a:t>
            </a:r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2/28 </a:t>
            </a:r>
            <a:r>
              <a:rPr lang="en-US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8pm-10pm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Room </a:t>
            </a:r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assignments TBD 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dirty="0"/>
              <a:t>Closed book, no calculators, 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one double-side letter-sized page of handwritten </a:t>
            </a:r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notes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Covers Lectures 1-11 (up through Deadlock), readings, homework 1, and project 1 </a:t>
            </a:r>
          </a:p>
          <a:p>
            <a:pPr lvl="1">
              <a:lnSpc>
                <a:spcPct val="100000"/>
              </a:lnSpc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39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144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dequeue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Why didn’t we do this?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queue.dequeue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// Get next item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Answer: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Hoare-style: Named after British logician Tony Hoare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Mesa-style: Named after Xerox-Park Mesa Operating System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237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Implement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2"/>
            <a:ext cx="86106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 smtClean="0">
                <a:solidFill>
                  <a:srgbClr val="FF0000"/>
                </a:solidFill>
                <a:latin typeface="+mj-lt"/>
                <a:ea typeface="굴림" panose="020B0600000101010101" pitchFamily="34" charset="-127"/>
              </a:rPr>
              <a:t>Really only works in kernel – why?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600200"/>
            <a:ext cx="7467600" cy="444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0" dirty="0" err="1" smtClean="0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sz="1900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 = FREE;</a:t>
            </a:r>
          </a:p>
          <a:p>
            <a:pPr algn="l"/>
            <a:r>
              <a:rPr lang="en-US" altLang="ko-KR" b="0" dirty="0" smtClean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0" dirty="0" err="1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b="0" dirty="0">
                <a:latin typeface="Consolas" panose="020B0609020204030204" pitchFamily="49" charset="0"/>
                <a:ea typeface="굴림" panose="020B0600000101010101" pitchFamily="34" charset="-127"/>
              </a:rPr>
              <a:t> – wait until lock is free, then </a:t>
            </a:r>
            <a:r>
              <a:rPr lang="en-US" altLang="ko-KR" b="0" dirty="0" smtClean="0">
                <a:latin typeface="Consolas" panose="020B0609020204030204" pitchFamily="49" charset="0"/>
                <a:ea typeface="굴림" panose="020B0600000101010101" pitchFamily="34" charset="-127"/>
              </a:rPr>
              <a:t>grab</a:t>
            </a:r>
          </a:p>
          <a:p>
            <a:pPr algn="l"/>
            <a:r>
              <a:rPr lang="en-US" altLang="ko-KR" b="0" dirty="0" smtClean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0" dirty="0" err="1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b="0" dirty="0">
                <a:latin typeface="Consolas" panose="020B0609020204030204" pitchFamily="49" charset="0"/>
                <a:ea typeface="굴림" panose="020B0600000101010101" pitchFamily="34" charset="-127"/>
              </a:rPr>
              <a:t>– Unlock, waking up anyone waiting</a:t>
            </a:r>
          </a:p>
          <a:p>
            <a:pPr algn="l"/>
            <a:endParaRPr lang="en-US" altLang="en-US" sz="1900" b="0" dirty="0">
              <a:latin typeface="Consolas" panose="020B0609020204030204" pitchFamily="49" charset="0"/>
            </a:endParaRPr>
          </a:p>
          <a:p>
            <a:pPr algn="l"/>
            <a:r>
              <a:rPr lang="en-US" altLang="en-US" sz="1900" b="0" dirty="0" smtClean="0">
                <a:latin typeface="Consolas" panose="020B0609020204030204" pitchFamily="49" charset="0"/>
              </a:rPr>
              <a:t>Acquire(</a:t>
            </a:r>
            <a:r>
              <a:rPr lang="en-US" altLang="en-US" sz="1900" b="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1900" b="0" dirty="0" smtClean="0">
                <a:latin typeface="Consolas" panose="020B0609020204030204" pitchFamily="49" charset="0"/>
              </a:rPr>
              <a:t> *lock) {</a:t>
            </a:r>
            <a:br>
              <a:rPr lang="en-US" altLang="en-US" sz="1900" b="0" dirty="0" smtClean="0"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</a:t>
            </a:r>
            <a:r>
              <a:rPr lang="en-US" altLang="en-US" sz="1900" b="0" dirty="0" smtClean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sz="1900" b="0" dirty="0" smtClean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if (*lock == BUSY) {</a:t>
            </a:r>
            <a:br>
              <a:rPr lang="en-US" altLang="en-US" sz="1900" b="0" dirty="0" smtClean="0"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	put thread on wait queue;</a:t>
            </a:r>
            <a:br>
              <a:rPr lang="en-US" altLang="en-US" sz="1900" b="0" dirty="0" smtClean="0"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	Go to sleep() </a:t>
            </a:r>
            <a:r>
              <a:rPr lang="en-US" altLang="en-US" sz="1900" b="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en-US" sz="1900" b="0" dirty="0" smtClean="0">
                <a:latin typeface="Consolas" panose="020B0609020204030204" pitchFamily="49" charset="0"/>
              </a:rPr>
              <a:t> </a:t>
            </a:r>
            <a:r>
              <a:rPr lang="en-US" altLang="en-US" sz="1900" b="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Enab</a:t>
            </a:r>
            <a:r>
              <a:rPr lang="en-US" altLang="en-US" sz="1900" b="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ints</a:t>
            </a:r>
            <a:r>
              <a:rPr lang="en-US" altLang="en-US" sz="1900" b="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! </a:t>
            </a:r>
          </a:p>
          <a:p>
            <a:pPr algn="l"/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 smtClean="0">
                <a:latin typeface="Consolas" panose="020B0609020204030204" pitchFamily="49" charset="0"/>
              </a:rPr>
              <a:t>	</a:t>
            </a:r>
            <a:r>
              <a:rPr lang="en-US" altLang="en-US" sz="1900" b="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900" b="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Ints</a:t>
            </a:r>
            <a:r>
              <a:rPr lang="en-US" altLang="en-US" sz="1900" b="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disabled on wakeup</a:t>
            </a:r>
            <a:r>
              <a:rPr lang="en-US" altLang="en-US" sz="1900" b="0" dirty="0" smtClean="0">
                <a:latin typeface="Consolas" panose="020B0609020204030204" pitchFamily="49" charset="0"/>
              </a:rPr>
              <a:t/>
            </a:r>
            <a:br>
              <a:rPr lang="en-US" altLang="en-US" sz="1900" b="0" dirty="0" smtClean="0"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} else {</a:t>
            </a:r>
            <a:br>
              <a:rPr lang="en-US" altLang="en-US" sz="1900" b="0" dirty="0" smtClean="0"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	</a:t>
            </a:r>
            <a:r>
              <a:rPr lang="en-US" altLang="en-US" sz="1900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*lock = BUSY;</a:t>
            </a:r>
            <a:br>
              <a:rPr lang="en-US" altLang="en-US" sz="1900" b="0" dirty="0" smtClean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altLang="en-US" sz="1900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900" b="0" dirty="0" smtClean="0">
                <a:latin typeface="Consolas" panose="020B0609020204030204" pitchFamily="49" charset="0"/>
              </a:rPr>
              <a:t>}</a:t>
            </a:r>
            <a:br>
              <a:rPr lang="en-US" altLang="en-US" sz="1900" b="0" dirty="0" smtClean="0"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	</a:t>
            </a:r>
            <a:r>
              <a:rPr lang="en-US" altLang="en-US" sz="1900" b="0" dirty="0" smtClean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sz="1900" b="0" dirty="0" smtClean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 smtClean="0">
                <a:latin typeface="Consolas" panose="020B0609020204030204" pitchFamily="49" charset="0"/>
              </a:rPr>
              <a:t>}</a:t>
            </a:r>
            <a:endParaRPr lang="en-US" altLang="en-US" sz="1900" b="0" dirty="0">
              <a:latin typeface="Consolas" panose="020B0609020204030204" pitchFamily="49" charset="0"/>
            </a:endParaRP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169557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 smtClean="0">
                <a:latin typeface="Consolas" panose="020B0609020204030204" pitchFamily="49" charset="0"/>
              </a:rPr>
              <a:t>Release(</a:t>
            </a:r>
            <a:r>
              <a:rPr lang="en-US" altLang="en-US" sz="1900" b="0" dirty="0" err="1" smtClean="0">
                <a:latin typeface="Consolas" panose="020B0609020204030204" pitchFamily="49" charset="0"/>
              </a:rPr>
              <a:t>int</a:t>
            </a:r>
            <a:r>
              <a:rPr lang="en-US" altLang="en-US" sz="1900" b="0" dirty="0" smtClean="0">
                <a:latin typeface="Consolas" panose="020B0609020204030204" pitchFamily="49" charset="0"/>
              </a:rPr>
              <a:t> *lock) </a:t>
            </a:r>
            <a:r>
              <a:rPr lang="en-US" altLang="en-US" sz="1900" b="0" dirty="0">
                <a:latin typeface="Consolas" panose="020B0609020204030204" pitchFamily="49" charset="0"/>
              </a:rPr>
              <a:t>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r>
              <a:rPr lang="en-US" altLang="en-US" sz="1900" b="0" dirty="0">
                <a:latin typeface="Consolas" panose="020B0609020204030204" pitchFamily="49" charset="0"/>
              </a:rPr>
              <a:t/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if (anyone on wait queue)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take thread off wait queue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Place on ready queue;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 else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*lock 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= FREE;</a:t>
            </a:r>
            <a:b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/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endParaRPr lang="en-US" altLang="en-US" sz="1900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2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Most textbooks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5334000" y="2971800"/>
            <a:ext cx="3505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29000" y="3581400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29000" y="4114800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5523707" y="4456906"/>
            <a:ext cx="534988" cy="3175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289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990600"/>
            <a:ext cx="8839200" cy="190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Practically, need to check condition again after wait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Most real operating systems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5334000" y="2971800"/>
            <a:ext cx="381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(queue.isEmpty()) {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297021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lock.Acquire()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dataready.signal();</a:t>
            </a:r>
            <a:endParaRPr lang="en-US" altLang="ko-KR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>
                <a:latin typeface="Courier New" charset="0"/>
                <a:ea typeface="굴림" charset="0"/>
                <a:cs typeface="굴림" charset="0"/>
              </a:rPr>
              <a:t>lock.Release();</a:t>
            </a:r>
            <a:endParaRPr lang="en-US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1486694" y="3771106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1485107" y="4304506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25738" y="3810000"/>
            <a:ext cx="2609850" cy="782638"/>
            <a:chOff x="2725738" y="3810000"/>
            <a:chExt cx="2609850" cy="782638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2895600" y="3810000"/>
              <a:ext cx="2438400" cy="7620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-1028988">
              <a:off x="2725738" y="4222750"/>
              <a:ext cx="2609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Helvetica" charset="0"/>
                  <a:cs typeface="Helvetica" charset="0"/>
                </a:rPr>
                <a:t>schedule waiting thread</a:t>
              </a:r>
            </a:p>
          </p:txBody>
        </p:sp>
      </p:grpSp>
      <p:sp>
        <p:nvSpPr>
          <p:cNvPr id="12" name="Rounded Rectangular Callout 1"/>
          <p:cNvSpPr>
            <a:spLocks noChangeArrowheads="1"/>
          </p:cNvSpPr>
          <p:nvPr/>
        </p:nvSpPr>
        <p:spPr bwMode="auto">
          <a:xfrm>
            <a:off x="2967892" y="2597171"/>
            <a:ext cx="1752600" cy="838200"/>
          </a:xfrm>
          <a:prstGeom prst="wedgeRoundRectCallout">
            <a:avLst>
              <a:gd name="adj1" fmla="val -53209"/>
              <a:gd name="adj2" fmla="val 86135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Helvetica" charset="0"/>
                <a:cs typeface="Helvetica" charset="0"/>
              </a:rPr>
              <a:t>Put waiting thread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901980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066800"/>
            <a:ext cx="8699500" cy="5449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Why do we use “while()” instead of “if() with Mesa monitors?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 illustrating what happens if we use “if()”, e.g.,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	dataready.wait(&amp;lock); // If nothing, sleep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sz="200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We’ll use the synchronized (infinite) queue example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09600" y="3657600"/>
            <a:ext cx="388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AddToQueue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(item) {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queue.enqueue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dataready.signal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</a:p>
        </p:txBody>
      </p:sp>
      <p:sp>
        <p:nvSpPr>
          <p:cNvPr id="11268" name="Rectangle 3"/>
          <p:cNvSpPr txBox="1">
            <a:spLocks noChangeArrowheads="1"/>
          </p:cNvSpPr>
          <p:nvPr/>
        </p:nvSpPr>
        <p:spPr bwMode="auto">
          <a:xfrm>
            <a:off x="4724400" y="3657600"/>
            <a:ext cx="457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52488" algn="l"/>
                <a:tab pos="1252538" algn="l"/>
                <a:tab pos="1654175" algn="l"/>
                <a:tab pos="50863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RemoveFromQueue()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(queue.isEmpty()) {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dataready.wait(&amp;lock); 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item = queue.dequeue();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lock.Release(); 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return(item);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0245" name="Rounded Rectangular Callout 1"/>
          <p:cNvSpPr>
            <a:spLocks noChangeArrowheads="1"/>
          </p:cNvSpPr>
          <p:nvPr/>
        </p:nvSpPr>
        <p:spPr bwMode="auto">
          <a:xfrm>
            <a:off x="2819400" y="5181600"/>
            <a:ext cx="1981200" cy="838200"/>
          </a:xfrm>
          <a:prstGeom prst="wedgeRoundRectCallout">
            <a:avLst>
              <a:gd name="adj1" fmla="val 59667"/>
              <a:gd name="adj2" fmla="val -151977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 dirty="0">
                <a:latin typeface="Helvetica" charset="0"/>
                <a:cs typeface="Helvetica" charset="0"/>
              </a:rPr>
              <a:t>Replace “while” </a:t>
            </a:r>
            <a:r>
              <a:rPr lang="en-US" b="0" dirty="0">
                <a:latin typeface="Helvetica" charset="0"/>
                <a:cs typeface="Helvetica" charset="0"/>
                <a:sym typeface="Wingdings" charset="0"/>
              </a:rPr>
              <a:t>with  “if”</a:t>
            </a:r>
            <a:endParaRPr lang="en-US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1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331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3316" name="Freeform 6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4572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19" name="Rounded Rectangle 3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0" name="TextBox 4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cxnSp>
        <p:nvCxnSpPr>
          <p:cNvPr id="13323" name="Straight Arrow Connector 17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3325" name="Rounded Rectangle 2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6" name="TextBox 15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3327" name="Rounded Rectangle 2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3328" name="TextBox 2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3329" name="TextBox 16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254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1536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5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5368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369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5370" name="Freeform 22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371" name="TextBox 23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5372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5373" name="Rounded Rectangle 30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4" name="TextBox 31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5375" name="Rounded Rectangle 32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5377" name="TextBox 34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9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7413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17415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7416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417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7418" name="Freeform 25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7419" name="TextBox 26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7420" name="TextBox 27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7421" name="Rounded Rectangle 28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7423" name="Rounded Rectangle 30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7424" name="TextBox 31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4800600" y="2819400"/>
            <a:ext cx="3200400" cy="1447800"/>
          </a:xfrm>
          <a:prstGeom prst="wedgeRoundRectCallout">
            <a:avLst>
              <a:gd name="adj1" fmla="val -39486"/>
              <a:gd name="adj2" fmla="val -91009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wait(&amp;lock) puts thread on dataready queue and releases lock</a:t>
            </a:r>
          </a:p>
        </p:txBody>
      </p:sp>
    </p:spTree>
    <p:extLst>
      <p:ext uri="{BB962C8B-B14F-4D97-AF65-F5344CB8AC3E}">
        <p14:creationId xmlns:p14="http://schemas.microsoft.com/office/powerpoint/2010/main" val="1424633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1945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19461" name="Rounded Rectangle 15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19463" name="TextBox 19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19464" name="Straight Arrow Connector 20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465" name="TextBox 21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9466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3276600" y="3276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68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19469" name="Freeform 28"/>
          <p:cNvSpPr>
            <a:spLocks/>
          </p:cNvSpPr>
          <p:nvPr/>
        </p:nvSpPr>
        <p:spPr bwMode="auto">
          <a:xfrm>
            <a:off x="681038" y="1592263"/>
            <a:ext cx="1681162" cy="460375"/>
          </a:xfrm>
          <a:custGeom>
            <a:avLst/>
            <a:gdLst>
              <a:gd name="T0" fmla="*/ 1683809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44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528638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1947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1947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1947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1947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1947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4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150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(Waiting)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1510" name="Rectangle 18"/>
          <p:cNvSpPr>
            <a:spLocks noChangeArrowheads="1"/>
          </p:cNvSpPr>
          <p:nvPr/>
        </p:nvSpPr>
        <p:spPr bwMode="auto">
          <a:xfrm>
            <a:off x="3276600" y="38100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1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1512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1513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4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1515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16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1517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1518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9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1521" name="Rounded Rectangular Callout 26"/>
          <p:cNvSpPr>
            <a:spLocks noChangeArrowheads="1"/>
          </p:cNvSpPr>
          <p:nvPr/>
        </p:nvSpPr>
        <p:spPr bwMode="auto">
          <a:xfrm>
            <a:off x="1524000" y="1219200"/>
            <a:ext cx="9906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add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  <p:sp>
        <p:nvSpPr>
          <p:cNvPr id="21522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1523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1524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1525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526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</p:spTree>
    <p:extLst>
      <p:ext uri="{BB962C8B-B14F-4D97-AF65-F5344CB8AC3E}">
        <p14:creationId xmlns:p14="http://schemas.microsoft.com/office/powerpoint/2010/main" val="2072883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355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59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3560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3561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2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3563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4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3565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77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3566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3567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3568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56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357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357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357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357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638800" y="2971800"/>
            <a:ext cx="3200400" cy="1143000"/>
          </a:xfrm>
          <a:prstGeom prst="wedgeRoundRectCallout">
            <a:avLst>
              <a:gd name="adj1" fmla="val 5356"/>
              <a:gd name="adj2" fmla="val -124343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signal() wakes up T1 and moves it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839853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0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3276600" y="4038600"/>
            <a:ext cx="27432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07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(Running)</a:t>
            </a:r>
          </a:p>
        </p:txBody>
      </p:sp>
      <p:sp>
        <p:nvSpPr>
          <p:cNvPr id="25608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5609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0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5611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2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5613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T2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5614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561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561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561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(T2)</a:t>
            </a:r>
          </a:p>
        </p:txBody>
      </p:sp>
      <p:sp>
        <p:nvSpPr>
          <p:cNvPr id="2561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562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62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5623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Ready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5624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69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Two Implementations for T&amp;S Lock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948238"/>
            <a:ext cx="8686800" cy="1833562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Brief busy-wait only to protect lock implementation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Must understand value of guard on exiting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Post – sleep guard value must be specified!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Only </a:t>
            </a: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Acquire_Ver2()</a:t>
            </a:r>
            <a:r>
              <a:rPr lang="en-US" altLang="ko-KR" b="1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parallel to “disable interrupts” case!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609600"/>
            <a:ext cx="4662487" cy="4712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  <a:ea typeface="Consolas" charset="0"/>
              <a:cs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  <a:ea typeface="Consolas" charset="0"/>
              <a:cs typeface="Courier New" panose="02070309020205020404" pitchFamily="49" charset="0"/>
            </a:endParaRPr>
          </a:p>
          <a:p>
            <a:r>
              <a:rPr lang="en-US" altLang="en-US" sz="1900" b="0" dirty="0" smtClean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Acquire_Ver2() </a:t>
            </a: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{</a:t>
            </a:r>
          </a:p>
          <a:p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// Short busy-wait time</a:t>
            </a:r>
            <a:b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while (</a:t>
            </a:r>
            <a:r>
              <a:rPr lang="en-US" altLang="en-US" sz="1900" b="0" dirty="0" err="1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test&amp;set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(guard));</a:t>
            </a: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/>
            </a:r>
            <a:b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if </a:t>
            </a:r>
            <a:r>
              <a:rPr lang="en-US" altLang="en-US" sz="1900" b="0" dirty="0" smtClean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(</a:t>
            </a:r>
            <a:r>
              <a:rPr lang="en-US" altLang="en-US" sz="1900" b="0" dirty="0" err="1" smtClean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mylock</a:t>
            </a:r>
            <a:r>
              <a:rPr lang="en-US" altLang="en-US" sz="1900" b="0" dirty="0" smtClean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 </a:t>
            </a:r>
            <a:r>
              <a:rPr lang="en-US" altLang="en-US" sz="1900" b="0" dirty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== BUSY</a:t>
            </a: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	put thread on wait queue;</a:t>
            </a:r>
          </a:p>
          <a:p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	go to sleep() &amp; 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guard = 0</a:t>
            </a:r>
            <a:r>
              <a:rPr lang="en-US" altLang="en-US" sz="1900" b="0" dirty="0" smtClean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</a:t>
            </a:r>
            <a:r>
              <a:rPr lang="en-US" altLang="en-US" sz="1900" b="0" dirty="0" smtClean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</a:t>
            </a:r>
            <a:r>
              <a:rPr lang="en-US" altLang="en-US" sz="1900" b="0" dirty="0" smtClean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// guard == 1 on wakeup!</a:t>
            </a: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/>
            </a:r>
            <a:b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} else {</a:t>
            </a:r>
            <a:b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	</a:t>
            </a:r>
            <a:r>
              <a:rPr lang="en-US" altLang="en-US" sz="1900" b="0" dirty="0" err="1" smtClean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mylock</a:t>
            </a:r>
            <a:r>
              <a:rPr lang="en-US" altLang="en-US" sz="1900" b="0" dirty="0" smtClean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 </a:t>
            </a:r>
            <a:r>
              <a:rPr lang="en-US" altLang="en-US" sz="1900" b="0" dirty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= BUSY</a:t>
            </a:r>
            <a:r>
              <a:rPr lang="en-US" altLang="en-US" sz="1900" b="0" dirty="0" smtClean="0">
                <a:solidFill>
                  <a:srgbClr val="2A40E2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;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/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</a:t>
            </a:r>
            <a:r>
              <a:rPr lang="en-US" altLang="en-US" sz="1900" b="0" dirty="0" smtClean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guard = 0</a:t>
            </a:r>
            <a:r>
              <a:rPr lang="en-US" altLang="en-US" sz="1900" b="0" dirty="0" smtClean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; // Success or fail!</a:t>
            </a: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/>
            </a:r>
            <a:b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>}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  <a:t/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  <a:ea typeface="Consolas" charset="0"/>
                <a:cs typeface="Courier New" panose="02070309020205020404" pitchFamily="49" charset="0"/>
              </a:rPr>
            </a:br>
            <a:endParaRPr lang="en-US" altLang="en-US" sz="1900" b="0" dirty="0">
              <a:solidFill>
                <a:schemeClr val="hlink"/>
              </a:solidFill>
              <a:latin typeface="Consolas" panose="020B0609020204030204" pitchFamily="49" charset="0"/>
              <a:ea typeface="Consolas" charset="0"/>
              <a:cs typeface="Courier New" panose="02070309020205020404" pitchFamily="49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228600" y="685800"/>
            <a:ext cx="4724400" cy="4186238"/>
            <a:chOff x="144" y="1152"/>
            <a:chExt cx="2976" cy="2637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144" y="1152"/>
              <a:ext cx="2976" cy="2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int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 guard = 0;</a:t>
              </a:r>
            </a:p>
            <a:p>
              <a:pPr algn="l"/>
              <a:r>
                <a:rPr lang="en-US" altLang="en-US" sz="1900" b="0" dirty="0" err="1">
                  <a:solidFill>
                    <a:srgbClr val="233AE1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int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 </a:t>
              </a:r>
              <a:r>
                <a:rPr lang="en-US" altLang="en-US" sz="1900" b="0" dirty="0" err="1" smtClean="0">
                  <a:solidFill>
                    <a:srgbClr val="233AE1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mylock</a:t>
              </a:r>
              <a:r>
                <a:rPr lang="en-US" altLang="en-US" sz="1900" b="0" dirty="0" smtClean="0">
                  <a:solidFill>
                    <a:srgbClr val="233AE1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 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= FREE;</a:t>
              </a:r>
            </a:p>
            <a:p>
              <a:pPr algn="l"/>
              <a:r>
                <a:rPr lang="en-US" altLang="en-US" sz="1900" b="0" dirty="0" smtClean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Acquire_Ver1() </a:t>
              </a: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{</a:t>
              </a:r>
            </a:p>
            <a:p>
              <a:pPr algn="l"/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// Short busy-wait time</a:t>
              </a:r>
              <a:b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while (</a:t>
              </a:r>
              <a:r>
                <a:rPr lang="en-US" altLang="en-US" sz="1900" b="0" dirty="0" err="1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test&amp;set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(guard));</a:t>
              </a: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/>
              </a:r>
              <a:b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if </a:t>
              </a:r>
              <a:r>
                <a:rPr lang="en-US" altLang="en-US" sz="1900" b="0" dirty="0" smtClean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(</a:t>
              </a:r>
              <a:r>
                <a:rPr lang="en-US" altLang="en-US" sz="1900" b="0" dirty="0" err="1" smtClean="0">
                  <a:solidFill>
                    <a:srgbClr val="2A40E2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mylock</a:t>
              </a:r>
              <a:r>
                <a:rPr lang="en-US" altLang="en-US" sz="1900" b="0" dirty="0" smtClean="0">
                  <a:solidFill>
                    <a:srgbClr val="2A40E2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 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== BUSY</a:t>
              </a: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	put thread on wait queue;</a:t>
              </a:r>
            </a:p>
            <a:p>
              <a:pPr algn="l"/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	go to sleep() &amp; 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guard = 0</a:t>
              </a:r>
              <a:r>
                <a:rPr lang="en-US" altLang="en-US" sz="1900" b="0" dirty="0" smtClean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;</a:t>
              </a:r>
            </a:p>
            <a:p>
              <a:pPr algn="l"/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</a:t>
              </a:r>
              <a:r>
                <a:rPr lang="en-US" altLang="en-US" sz="1900" b="0" dirty="0" smtClean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// guard == 0 on wakeup!</a:t>
              </a: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/>
              </a:r>
              <a:b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} else </a:t>
              </a:r>
              <a:r>
                <a:rPr lang="en-US" altLang="en-US" sz="1900" b="0" dirty="0" smtClean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{</a:t>
              </a: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/>
              </a:r>
              <a:b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	</a:t>
              </a:r>
              <a:r>
                <a:rPr lang="en-US" altLang="en-US" sz="1900" b="0" dirty="0" err="1" smtClean="0">
                  <a:solidFill>
                    <a:srgbClr val="2A40E2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mylock</a:t>
              </a:r>
              <a:r>
                <a:rPr lang="en-US" altLang="en-US" sz="1900" b="0" dirty="0" smtClean="0">
                  <a:solidFill>
                    <a:srgbClr val="2A40E2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 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= BUSY;</a:t>
              </a: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/>
              </a:r>
              <a:b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guard = 0</a:t>
              </a:r>
              <a:r>
                <a:rPr lang="en-US" altLang="en-US" sz="1900" b="0" dirty="0" smtClean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; // Only success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/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	}</a:t>
              </a:r>
              <a:b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</a:br>
              <a:r>
                <a:rPr lang="en-US" altLang="en-US" sz="1900" b="0" dirty="0">
                  <a:latin typeface="Consolas" panose="020B0609020204030204" pitchFamily="49" charset="0"/>
                  <a:ea typeface="Consolas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0">
                <a:latin typeface="Consolas" panose="020B06090202040302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3777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5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3200400"/>
            <a:ext cx="2743200" cy="20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AddToQueue(item) {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lock.Acquire();</a:t>
            </a:r>
          </a:p>
          <a:p>
            <a:pPr>
              <a:defRPr/>
            </a:pPr>
            <a:r>
              <a:rPr lang="en-US" altLang="ko-KR" sz="1800">
                <a:latin typeface="Ariel narrow" charset="0"/>
                <a:cs typeface="Ariel narrow" charset="0"/>
              </a:rPr>
              <a:t>  queue.enqueue(item); 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</a:t>
            </a:r>
            <a: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  <a:t>dataready.signal(); </a:t>
            </a:r>
            <a:br>
              <a:rPr lang="en-US" altLang="ko-KR" sz="1800">
                <a:solidFill>
                  <a:srgbClr val="000000"/>
                </a:solidFill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  lock.Release();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r>
              <a:rPr lang="en-US" altLang="ko-KR" sz="1800">
                <a:latin typeface="Ariel narrow" charset="0"/>
                <a:cs typeface="Ariel narrow" charset="0"/>
              </a:rPr>
              <a:t>}</a:t>
            </a:r>
            <a:br>
              <a:rPr lang="en-US" altLang="ko-KR" sz="1800">
                <a:latin typeface="Ariel narrow" charset="0"/>
                <a:cs typeface="Ariel narrow" charset="0"/>
              </a:rPr>
            </a:br>
            <a:endParaRPr lang="en-US" altLang="ko-KR" sz="1800">
              <a:latin typeface="Ariel narrow" charset="0"/>
              <a:cs typeface="Ariel narrow" charset="0"/>
            </a:endParaRPr>
          </a:p>
        </p:txBody>
      </p:sp>
      <p:sp>
        <p:nvSpPr>
          <p:cNvPr id="27654" name="Rectangle 18"/>
          <p:cNvSpPr>
            <a:spLocks noChangeArrowheads="1"/>
          </p:cNvSpPr>
          <p:nvPr/>
        </p:nvSpPr>
        <p:spPr bwMode="auto">
          <a:xfrm>
            <a:off x="3276600" y="4648200"/>
            <a:ext cx="27432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3505200" y="2800350"/>
            <a:ext cx="185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T2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Terminate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7657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7659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0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7661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20240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T1,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7662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7663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7664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766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766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7671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(Ready)</a:t>
            </a:r>
          </a:p>
        </p:txBody>
      </p: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20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2969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2970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2970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0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2970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2970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970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9709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9710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9711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FREE</a:t>
            </a:r>
          </a:p>
        </p:txBody>
      </p:sp>
      <p:sp>
        <p:nvSpPr>
          <p:cNvPr id="29712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29713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9714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29715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29716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29717" name="Rectangle 29"/>
          <p:cNvSpPr>
            <a:spLocks noChangeArrowheads="1"/>
          </p:cNvSpPr>
          <p:nvPr/>
        </p:nvSpPr>
        <p:spPr bwMode="auto">
          <a:xfrm>
            <a:off x="6324600" y="32766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6324600" y="2209800"/>
            <a:ext cx="2743200" cy="685800"/>
          </a:xfrm>
          <a:prstGeom prst="wedgeRoundRectCallout">
            <a:avLst>
              <a:gd name="adj1" fmla="val 856"/>
              <a:gd name="adj2" fmla="val -155824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T3 scheduled first!</a:t>
            </a:r>
          </a:p>
        </p:txBody>
      </p:sp>
    </p:spTree>
    <p:extLst>
      <p:ext uri="{BB962C8B-B14F-4D97-AF65-F5344CB8AC3E}">
        <p14:creationId xmlns:p14="http://schemas.microsoft.com/office/powerpoint/2010/main" val="1431389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4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175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175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175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175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175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1757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1758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1759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(T3)</a:t>
            </a:r>
          </a:p>
        </p:txBody>
      </p:sp>
      <p:sp>
        <p:nvSpPr>
          <p:cNvPr id="31760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1761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762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1763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1764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1765" name="Rectangle 29"/>
          <p:cNvSpPr>
            <a:spLocks noChangeArrowheads="1"/>
          </p:cNvSpPr>
          <p:nvPr/>
        </p:nvSpPr>
        <p:spPr bwMode="auto">
          <a:xfrm>
            <a:off x="63246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16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379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379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79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380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380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T3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380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0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800" y="1600200"/>
            <a:ext cx="457200" cy="4572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3806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3807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(T3)</a:t>
            </a:r>
          </a:p>
        </p:txBody>
      </p:sp>
      <p:sp>
        <p:nvSpPr>
          <p:cNvPr id="33808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3809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3810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3811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3812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Running)</a:t>
            </a:r>
          </a:p>
        </p:txBody>
      </p:sp>
      <p:sp>
        <p:nvSpPr>
          <p:cNvPr id="33813" name="Rectangle 29"/>
          <p:cNvSpPr>
            <a:spLocks noChangeArrowheads="1"/>
          </p:cNvSpPr>
          <p:nvPr/>
        </p:nvSpPr>
        <p:spPr bwMode="auto">
          <a:xfrm>
            <a:off x="63246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23" name="Rounded Rectangular Callout 22"/>
          <p:cNvSpPr>
            <a:spLocks noChangeArrowheads="1"/>
          </p:cNvSpPr>
          <p:nvPr/>
        </p:nvSpPr>
        <p:spPr bwMode="auto">
          <a:xfrm>
            <a:off x="1524000" y="1219200"/>
            <a:ext cx="1219200" cy="609600"/>
          </a:xfrm>
          <a:prstGeom prst="wedgeRoundRectCallout">
            <a:avLst>
              <a:gd name="adj1" fmla="val -96472"/>
              <a:gd name="adj2" fmla="val 66667"/>
              <a:gd name="adj3" fmla="val 16667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>
                <a:latin typeface="Helvetica" charset="0"/>
                <a:cs typeface="Helvetica" charset="0"/>
              </a:rPr>
              <a:t>remove</a:t>
            </a:r>
          </a:p>
          <a:p>
            <a:pPr algn="ctr"/>
            <a:r>
              <a:rPr lang="en-US" sz="2000" b="0">
                <a:latin typeface="Helvetica" charset="0"/>
                <a:cs typeface="Helvetica" charset="0"/>
              </a:rPr>
              <a:t>item</a:t>
            </a:r>
          </a:p>
        </p:txBody>
      </p:sp>
    </p:spTree>
    <p:extLst>
      <p:ext uri="{BB962C8B-B14F-4D97-AF65-F5344CB8AC3E}">
        <p14:creationId xmlns:p14="http://schemas.microsoft.com/office/powerpoint/2010/main" val="606028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if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{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584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584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584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585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585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  <a:sym typeface="Wingdings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585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5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585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585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3585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585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585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5858" name="Rectangle 3"/>
          <p:cNvSpPr>
            <a:spLocks noChangeArrowheads="1"/>
          </p:cNvSpPr>
          <p:nvPr/>
        </p:nvSpPr>
        <p:spPr bwMode="auto">
          <a:xfrm>
            <a:off x="6324600" y="3219450"/>
            <a:ext cx="2514600" cy="258603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5859" name="TextBox 28"/>
          <p:cNvSpPr txBox="1">
            <a:spLocks noChangeArrowheads="1"/>
          </p:cNvSpPr>
          <p:nvPr/>
        </p:nvSpPr>
        <p:spPr bwMode="auto">
          <a:xfrm>
            <a:off x="6781800" y="2819400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T3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Finished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5860" name="Rectangle 29"/>
          <p:cNvSpPr>
            <a:spLocks noChangeArrowheads="1"/>
          </p:cNvSpPr>
          <p:nvPr/>
        </p:nvSpPr>
        <p:spPr bwMode="auto">
          <a:xfrm>
            <a:off x="6324600" y="5486400"/>
            <a:ext cx="2514600" cy="304800"/>
          </a:xfrm>
          <a:prstGeom prst="rect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10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7891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7892" name="Rectangle 1"/>
          <p:cNvSpPr>
            <a:spLocks noChangeArrowheads="1"/>
          </p:cNvSpPr>
          <p:nvPr/>
        </p:nvSpPr>
        <p:spPr bwMode="auto">
          <a:xfrm>
            <a:off x="457200" y="41148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3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7894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5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7896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7897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7898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7899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900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7901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7902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7903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7904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7905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14914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586037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>
                <a:latin typeface="Arial Narrow" charset="0"/>
                <a:cs typeface="Arial Narrow" charset="0"/>
              </a:rPr>
              <a:t>RemoveFromQueue() {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lock.Acquire();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if (queue.isEmpty()) {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  dataready.wait(&amp;lock); 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}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item = queue.dequeue(); </a:t>
            </a:r>
            <a:br>
              <a:rPr lang="en-US" altLang="ko-KR" sz="1800">
                <a:latin typeface="Arial Narrow" charset="0"/>
                <a:cs typeface="Arial Narrow" charset="0"/>
              </a:rPr>
            </a:br>
            <a:r>
              <a:rPr lang="en-US" altLang="ko-KR" sz="1800">
                <a:latin typeface="Arial Narrow" charset="0"/>
                <a:cs typeface="Arial Narrow" charset="0"/>
              </a:rPr>
              <a:t>  lock.Release();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39939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39940" name="Rectangle 1"/>
          <p:cNvSpPr>
            <a:spLocks noChangeArrowheads="1"/>
          </p:cNvSpPr>
          <p:nvPr/>
        </p:nvSpPr>
        <p:spPr bwMode="auto">
          <a:xfrm>
            <a:off x="4572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1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39942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3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39944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9945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39946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39947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39949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39950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39951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39952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9953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3657600" y="4724400"/>
            <a:ext cx="1752600" cy="1143000"/>
          </a:xfrm>
          <a:prstGeom prst="wedgeRoundRectCallout">
            <a:avLst>
              <a:gd name="adj1" fmla="val -86773"/>
              <a:gd name="adj2" fmla="val -44875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ERROR: Nothing in the queue! </a:t>
            </a:r>
          </a:p>
        </p:txBody>
      </p:sp>
    </p:spTree>
    <p:extLst>
      <p:ext uri="{BB962C8B-B14F-4D97-AF65-F5344CB8AC3E}">
        <p14:creationId xmlns:p14="http://schemas.microsoft.com/office/powerpoint/2010/main" val="15267880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862322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 dirty="0" err="1">
                <a:latin typeface="Arial Narrow" charset="0"/>
                <a:cs typeface="Arial Narrow" charset="0"/>
              </a:rPr>
              <a:t>RemoveFromQueue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 {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lock.Acquire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(); 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</a:t>
            </a:r>
            <a:r>
              <a:rPr lang="en-US" altLang="ko-KR" sz="1800" u="sng" dirty="0">
                <a:latin typeface="Arial Narrow" charset="0"/>
                <a:cs typeface="Arial Narrow" charset="0"/>
              </a:rPr>
              <a:t>while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 (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queue.isEmpty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()) </a:t>
            </a:r>
            <a:r>
              <a:rPr lang="en-US" altLang="ko-KR" sz="1800" dirty="0" smtClean="0">
                <a:latin typeface="Arial Narrow" charset="0"/>
                <a:cs typeface="Arial Narrow" charset="0"/>
              </a:rPr>
              <a:t>             </a:t>
            </a:r>
          </a:p>
          <a:p>
            <a:r>
              <a:rPr lang="en-US" altLang="ko-KR" dirty="0">
                <a:latin typeface="Arial Narrow" charset="0"/>
                <a:cs typeface="Arial Narrow" charset="0"/>
              </a:rPr>
              <a:t> </a:t>
            </a:r>
            <a:r>
              <a:rPr lang="en-US" altLang="ko-KR" dirty="0" smtClean="0">
                <a:latin typeface="Arial Narrow" charset="0"/>
                <a:cs typeface="Arial Narrow" charset="0"/>
              </a:rPr>
              <a:t> </a:t>
            </a:r>
            <a:r>
              <a:rPr lang="en-US" altLang="ko-KR" sz="1800" dirty="0" smtClean="0">
                <a:latin typeface="Arial Narrow" charset="0"/>
                <a:cs typeface="Arial Narrow" charset="0"/>
              </a:rPr>
              <a:t>{</a:t>
            </a:r>
            <a:endParaRPr lang="en-US" altLang="ko-KR" sz="1800" dirty="0">
              <a:latin typeface="Arial Narrow" charset="0"/>
              <a:cs typeface="Arial Narrow" charset="0"/>
            </a:endParaRP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   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dataready.wait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(&amp;lock); </a:t>
            </a: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  }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item =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queue.dequeue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(); 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lock.Release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();</a:t>
            </a: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1987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681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Running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1988" name="Rectangle 1"/>
          <p:cNvSpPr>
            <a:spLocks noChangeArrowheads="1"/>
          </p:cNvSpPr>
          <p:nvPr/>
        </p:nvSpPr>
        <p:spPr bwMode="auto">
          <a:xfrm>
            <a:off x="457200" y="46482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89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1990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1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1992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93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1994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1995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96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1997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1998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BUSY (T1)</a:t>
            </a:r>
          </a:p>
        </p:txBody>
      </p:sp>
      <p:sp>
        <p:nvSpPr>
          <p:cNvPr id="41999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2000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01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1600200" y="4648200"/>
            <a:ext cx="1447800" cy="1143000"/>
          </a:xfrm>
          <a:prstGeom prst="wedgeRoundRectCallout">
            <a:avLst>
              <a:gd name="adj1" fmla="val -86773"/>
              <a:gd name="adj2" fmla="val -99319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  <a:cs typeface="Helvetica" charset="0"/>
              </a:rPr>
              <a:t>Replace “if” with “while”</a:t>
            </a:r>
          </a:p>
        </p:txBody>
      </p:sp>
    </p:spTree>
    <p:extLst>
      <p:ext uri="{BB962C8B-B14F-4D97-AF65-F5344CB8AC3E}">
        <p14:creationId xmlns:p14="http://schemas.microsoft.com/office/powerpoint/2010/main" val="217265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862322"/>
          </a:xfrm>
          <a:prstGeom prst="rect">
            <a:avLst/>
          </a:prstGeom>
          <a:solidFill>
            <a:srgbClr val="FFCA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800" dirty="0" err="1">
                <a:latin typeface="Arial Narrow" charset="0"/>
                <a:cs typeface="Arial Narrow" charset="0"/>
              </a:rPr>
              <a:t>RemoveFromQueue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 {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lock.Acquire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(); 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while (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queue.isEmpty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()) </a:t>
            </a:r>
            <a:endParaRPr lang="en-US" altLang="ko-KR" sz="1800" dirty="0" smtClean="0">
              <a:latin typeface="Arial Narrow" charset="0"/>
              <a:cs typeface="Arial Narrow" charset="0"/>
            </a:endParaRPr>
          </a:p>
          <a:p>
            <a:r>
              <a:rPr lang="en-US" altLang="ko-KR" dirty="0">
                <a:latin typeface="Arial Narrow" charset="0"/>
                <a:cs typeface="Arial Narrow" charset="0"/>
              </a:rPr>
              <a:t> </a:t>
            </a:r>
            <a:r>
              <a:rPr lang="en-US" altLang="ko-KR" dirty="0" smtClean="0">
                <a:latin typeface="Arial Narrow" charset="0"/>
                <a:cs typeface="Arial Narrow" charset="0"/>
              </a:rPr>
              <a:t> </a:t>
            </a:r>
            <a:r>
              <a:rPr lang="en-US" altLang="ko-KR" sz="1800" dirty="0" smtClean="0">
                <a:latin typeface="Arial Narrow" charset="0"/>
                <a:cs typeface="Arial Narrow" charset="0"/>
              </a:rPr>
              <a:t>{</a:t>
            </a:r>
            <a:endParaRPr lang="en-US" altLang="ko-KR" sz="1800" dirty="0">
              <a:latin typeface="Arial Narrow" charset="0"/>
              <a:cs typeface="Arial Narrow" charset="0"/>
            </a:endParaRP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   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dataready.wait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(&amp;lock); </a:t>
            </a: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  }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item =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queue.dequeue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(); </a:t>
            </a:r>
            <a:br>
              <a:rPr lang="en-US" altLang="ko-KR" sz="1800" dirty="0">
                <a:latin typeface="Arial Narrow" charset="0"/>
                <a:cs typeface="Arial Narrow" charset="0"/>
              </a:rPr>
            </a:br>
            <a:r>
              <a:rPr lang="en-US" altLang="ko-KR" sz="1800" dirty="0">
                <a:latin typeface="Arial Narrow" charset="0"/>
                <a:cs typeface="Arial Narrow" charset="0"/>
              </a:rPr>
              <a:t>  </a:t>
            </a:r>
            <a:r>
              <a:rPr lang="en-US" altLang="ko-KR" sz="1800" dirty="0" err="1">
                <a:latin typeface="Arial Narrow" charset="0"/>
                <a:cs typeface="Arial Narrow" charset="0"/>
              </a:rPr>
              <a:t>lock.Release</a:t>
            </a:r>
            <a:r>
              <a:rPr lang="en-US" altLang="ko-KR" sz="1800" dirty="0">
                <a:latin typeface="Arial Narrow" charset="0"/>
                <a:cs typeface="Arial Narrow" charset="0"/>
              </a:rPr>
              <a:t>();</a:t>
            </a: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  return(item);</a:t>
            </a:r>
          </a:p>
          <a:p>
            <a:r>
              <a:rPr lang="en-US" altLang="ko-KR" sz="1800" dirty="0">
                <a:latin typeface="Arial Narrow" charset="0"/>
                <a:cs typeface="Arial Narrow" charset="0"/>
              </a:rPr>
              <a:t>}</a:t>
            </a:r>
          </a:p>
        </p:txBody>
      </p:sp>
      <p:sp>
        <p:nvSpPr>
          <p:cNvPr id="44035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(Ready)</a:t>
            </a: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457200" y="3810000"/>
            <a:ext cx="2514600" cy="304800"/>
          </a:xfrm>
          <a:prstGeom prst="rect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7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4038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39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4040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41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4042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</a:t>
            </a:r>
            <a:r>
              <a:rPr lang="en-US" sz="2000" b="0">
                <a:solidFill>
                  <a:srgbClr val="000000"/>
                </a:solidFill>
                <a:latin typeface="Helvetica" charset="0"/>
                <a:cs typeface="Helvetica" charset="0"/>
              </a:rPr>
              <a:t>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4043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4044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4045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4046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835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latin typeface="Helvetica" charset="0"/>
                <a:cs typeface="Helvetica" charset="0"/>
              </a:rPr>
              <a:t>BUSY (T1)</a:t>
            </a:r>
          </a:p>
        </p:txBody>
      </p:sp>
      <p:sp>
        <p:nvSpPr>
          <p:cNvPr id="44047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4048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4049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NULL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428999" y="4191000"/>
            <a:ext cx="1649413" cy="1143000"/>
          </a:xfrm>
          <a:prstGeom prst="wedgeRoundRectCallout">
            <a:avLst>
              <a:gd name="adj1" fmla="val -79759"/>
              <a:gd name="adj2" fmla="val -68208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 dirty="0">
                <a:latin typeface="Helvetica" charset="0"/>
                <a:cs typeface="Helvetica" charset="0"/>
              </a:rPr>
              <a:t>Check </a:t>
            </a:r>
            <a:r>
              <a:rPr lang="en-US" b="0" dirty="0" smtClean="0">
                <a:latin typeface="Helvetica" charset="0"/>
                <a:cs typeface="Helvetica" charset="0"/>
              </a:rPr>
              <a:t>again: </a:t>
            </a:r>
          </a:p>
          <a:p>
            <a:r>
              <a:rPr lang="en-US" b="0" dirty="0" smtClean="0">
                <a:latin typeface="Helvetica" charset="0"/>
                <a:cs typeface="Helvetica" charset="0"/>
              </a:rPr>
              <a:t>Is queue empty?</a:t>
            </a:r>
            <a:endParaRPr lang="en-US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70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Monitor: Why “while()”?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205163"/>
            <a:ext cx="25146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RemoveFromQueue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 {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lock.Acquire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while (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queue.isEmpty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()) </a:t>
            </a:r>
            <a:endParaRPr lang="en-US" altLang="ko-KR" sz="1800" dirty="0" smtClean="0">
              <a:latin typeface="Arial Narrow"/>
              <a:ea typeface="굴림" charset="0"/>
              <a:cs typeface="Arial Narrow"/>
            </a:endParaRPr>
          </a:p>
          <a:p>
            <a:pPr>
              <a:defRPr/>
            </a:pPr>
            <a:r>
              <a:rPr lang="en-US" altLang="ko-KR" dirty="0">
                <a:latin typeface="Arial Narrow"/>
                <a:ea typeface="굴림" charset="0"/>
                <a:cs typeface="Arial Narrow"/>
              </a:rPr>
              <a:t> </a:t>
            </a:r>
            <a:r>
              <a:rPr lang="en-US" altLang="ko-KR" dirty="0" smtClean="0">
                <a:latin typeface="Arial Narrow"/>
                <a:ea typeface="굴림" charset="0"/>
                <a:cs typeface="Arial Narrow"/>
              </a:rPr>
              <a:t> </a:t>
            </a:r>
            <a:r>
              <a:rPr lang="en-US" altLang="ko-KR" sz="1800" dirty="0" smtClean="0">
                <a:latin typeface="Arial Narrow"/>
                <a:ea typeface="굴림" charset="0"/>
                <a:cs typeface="Arial Narrow"/>
              </a:rPr>
              <a:t>{</a:t>
            </a:r>
            <a:endParaRPr lang="en-US" altLang="ko-KR" sz="1800" dirty="0">
              <a:latin typeface="Arial Narrow"/>
              <a:ea typeface="굴림" charset="0"/>
              <a:cs typeface="Arial Narrow"/>
            </a:endParaRP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dataready.wait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(&amp;lock); 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}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item =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queue.dequeue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 </a:t>
            </a:r>
            <a:br>
              <a:rPr lang="en-US" altLang="ko-KR" sz="1800" dirty="0">
                <a:latin typeface="Arial Narrow"/>
                <a:ea typeface="굴림" charset="0"/>
                <a:cs typeface="Arial Narrow"/>
              </a:rPr>
            </a:b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</a:t>
            </a:r>
            <a:r>
              <a:rPr lang="en-US" altLang="ko-KR" sz="1800" dirty="0" err="1">
                <a:latin typeface="Arial Narrow"/>
                <a:ea typeface="굴림" charset="0"/>
                <a:cs typeface="Arial Narrow"/>
              </a:rPr>
              <a:t>lock.Release</a:t>
            </a: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();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  return(item);</a:t>
            </a:r>
          </a:p>
          <a:p>
            <a:pPr>
              <a:defRPr/>
            </a:pPr>
            <a:r>
              <a:rPr lang="en-US" altLang="ko-KR" sz="1800" dirty="0">
                <a:latin typeface="Arial Narrow"/>
                <a:ea typeface="굴림" charset="0"/>
                <a:cs typeface="Arial Narrow"/>
              </a:rPr>
              <a:t>}</a:t>
            </a:r>
          </a:p>
        </p:txBody>
      </p:sp>
      <p:sp>
        <p:nvSpPr>
          <p:cNvPr id="46083" name="TextBox 14"/>
          <p:cNvSpPr txBox="1">
            <a:spLocks noChangeArrowheads="1"/>
          </p:cNvSpPr>
          <p:nvPr/>
        </p:nvSpPr>
        <p:spPr bwMode="auto">
          <a:xfrm>
            <a:off x="914400" y="280511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T1 (</a:t>
            </a:r>
            <a:r>
              <a:rPr lang="en-US" sz="2000" b="0">
                <a:solidFill>
                  <a:srgbClr val="FF0000"/>
                </a:solidFill>
                <a:latin typeface="Helvetica" charset="0"/>
                <a:cs typeface="Helvetica" charset="0"/>
              </a:rPr>
              <a:t>Waiting</a:t>
            </a:r>
            <a:r>
              <a:rPr lang="en-US" sz="2000" b="0">
                <a:latin typeface="Helvetica" charset="0"/>
                <a:cs typeface="Helvetica" charset="0"/>
              </a:rPr>
              <a:t>)</a:t>
            </a: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457200" y="4343400"/>
            <a:ext cx="2514600" cy="304800"/>
          </a:xfrm>
          <a:prstGeom prst="rect">
            <a:avLst/>
          </a:prstGeom>
          <a:noFill/>
          <a:ln w="57150">
            <a:solidFill>
              <a:srgbClr val="2A40E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5" name="TextBox 30"/>
          <p:cNvSpPr txBox="1">
            <a:spLocks noChangeArrowheads="1"/>
          </p:cNvSpPr>
          <p:nvPr/>
        </p:nvSpPr>
        <p:spPr bwMode="auto">
          <a:xfrm>
            <a:off x="3227388" y="685800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Monitor</a:t>
            </a:r>
          </a:p>
        </p:txBody>
      </p:sp>
      <p:sp>
        <p:nvSpPr>
          <p:cNvPr id="46086" name="Rounded Rectangle 31"/>
          <p:cNvSpPr>
            <a:spLocks noChangeArrowheads="1"/>
          </p:cNvSpPr>
          <p:nvPr/>
        </p:nvSpPr>
        <p:spPr bwMode="auto">
          <a:xfrm>
            <a:off x="2286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7" name="TextBox 32"/>
          <p:cNvSpPr txBox="1">
            <a:spLocks noChangeArrowheads="1"/>
          </p:cNvSpPr>
          <p:nvPr/>
        </p:nvSpPr>
        <p:spPr bwMode="auto">
          <a:xfrm>
            <a:off x="228600" y="685800"/>
            <a:ext cx="2281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App. Shared State</a:t>
            </a:r>
          </a:p>
        </p:txBody>
      </p:sp>
      <p:sp>
        <p:nvSpPr>
          <p:cNvPr id="46088" name="Rounded Rectangle 33"/>
          <p:cNvSpPr>
            <a:spLocks noChangeArrowheads="1"/>
          </p:cNvSpPr>
          <p:nvPr/>
        </p:nvSpPr>
        <p:spPr bwMode="auto">
          <a:xfrm>
            <a:off x="61722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6089" name="TextBox 34"/>
          <p:cNvSpPr txBox="1">
            <a:spLocks noChangeArrowheads="1"/>
          </p:cNvSpPr>
          <p:nvPr/>
        </p:nvSpPr>
        <p:spPr bwMode="auto">
          <a:xfrm>
            <a:off x="6172200" y="609600"/>
            <a:ext cx="139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CPU State</a:t>
            </a:r>
          </a:p>
        </p:txBody>
      </p:sp>
      <p:sp>
        <p:nvSpPr>
          <p:cNvPr id="46090" name="TextBox 35"/>
          <p:cNvSpPr txBox="1">
            <a:spLocks noChangeArrowheads="1"/>
          </p:cNvSpPr>
          <p:nvPr/>
        </p:nvSpPr>
        <p:spPr bwMode="auto">
          <a:xfrm>
            <a:off x="6172200" y="1120775"/>
            <a:ext cx="19478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Running: T1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Ready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 NULL</a:t>
            </a:r>
            <a:endParaRPr lang="en-US" sz="2000" b="0">
              <a:solidFill>
                <a:srgbClr val="000000"/>
              </a:solidFill>
              <a:latin typeface="Helvetica" charset="0"/>
              <a:cs typeface="Helvetica" charset="0"/>
              <a:sym typeface="Wingdings" charset="0"/>
            </a:endParaRP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…</a:t>
            </a:r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46091" name="Freeform 23"/>
          <p:cNvSpPr>
            <a:spLocks/>
          </p:cNvSpPr>
          <p:nvPr/>
        </p:nvSpPr>
        <p:spPr bwMode="auto">
          <a:xfrm>
            <a:off x="685800" y="1592263"/>
            <a:ext cx="1681163" cy="460375"/>
          </a:xfrm>
          <a:custGeom>
            <a:avLst/>
            <a:gdLst>
              <a:gd name="T0" fmla="*/ 1683816 w 1680633"/>
              <a:gd name="T1" fmla="*/ 0 h 461434"/>
              <a:gd name="T2" fmla="*/ 0 w 1680633"/>
              <a:gd name="T3" fmla="*/ 4174 h 461434"/>
              <a:gd name="T4" fmla="*/ 0 w 1680633"/>
              <a:gd name="T5" fmla="*/ 455116 h 461434"/>
              <a:gd name="T6" fmla="*/ 1666850 w 1680633"/>
              <a:gd name="T7" fmla="*/ 455116 h 4614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0633" h="461434">
                <a:moveTo>
                  <a:pt x="1680633" y="0"/>
                </a:moveTo>
                <a:lnTo>
                  <a:pt x="0" y="4234"/>
                </a:lnTo>
                <a:lnTo>
                  <a:pt x="0" y="461434"/>
                </a:lnTo>
                <a:lnTo>
                  <a:pt x="1663700" y="461434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6092" name="TextBox 24"/>
          <p:cNvSpPr txBox="1">
            <a:spLocks noChangeArrowheads="1"/>
          </p:cNvSpPr>
          <p:nvPr/>
        </p:nvSpPr>
        <p:spPr bwMode="auto">
          <a:xfrm>
            <a:off x="533400" y="1200150"/>
            <a:ext cx="898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queue</a:t>
            </a:r>
          </a:p>
        </p:txBody>
      </p:sp>
      <p:sp>
        <p:nvSpPr>
          <p:cNvPr id="46093" name="Rounded Rectangle 27"/>
          <p:cNvSpPr>
            <a:spLocks noChangeArrowheads="1"/>
          </p:cNvSpPr>
          <p:nvPr/>
        </p:nvSpPr>
        <p:spPr bwMode="auto">
          <a:xfrm>
            <a:off x="3200400" y="1066800"/>
            <a:ext cx="2819400" cy="14478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b="0">
              <a:solidFill>
                <a:srgbClr val="000000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3243263" y="1201738"/>
            <a:ext cx="1339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lock: </a:t>
            </a:r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FREE</a:t>
            </a:r>
          </a:p>
        </p:txBody>
      </p:sp>
      <p:sp>
        <p:nvSpPr>
          <p:cNvPr id="46095" name="TextBox 37"/>
          <p:cNvSpPr txBox="1">
            <a:spLocks noChangeArrowheads="1"/>
          </p:cNvSpPr>
          <p:nvPr/>
        </p:nvSpPr>
        <p:spPr bwMode="auto">
          <a:xfrm>
            <a:off x="3200400" y="1639888"/>
            <a:ext cx="121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dataready</a:t>
            </a:r>
          </a:p>
          <a:p>
            <a:pPr eaLnBrk="1" hangingPunct="1"/>
            <a:r>
              <a:rPr lang="en-US" sz="1800" b="0">
                <a:solidFill>
                  <a:srgbClr val="000000"/>
                </a:solidFill>
                <a:latin typeface="Helvetica" charset="0"/>
                <a:cs typeface="Helvetica" charset="0"/>
              </a:rPr>
              <a:t>queue</a:t>
            </a:r>
          </a:p>
        </p:txBody>
      </p:sp>
      <p:cxnSp>
        <p:nvCxnSpPr>
          <p:cNvPr id="46096" name="Straight Arrow Connector 38"/>
          <p:cNvCxnSpPr>
            <a:cxnSpLocks noChangeShapeType="1"/>
          </p:cNvCxnSpPr>
          <p:nvPr/>
        </p:nvCxnSpPr>
        <p:spPr bwMode="auto">
          <a:xfrm flipV="1">
            <a:off x="4475163" y="1976438"/>
            <a:ext cx="312737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6097" name="TextBox 39"/>
          <p:cNvSpPr txBox="1">
            <a:spLocks noChangeArrowheads="1"/>
          </p:cNvSpPr>
          <p:nvPr/>
        </p:nvSpPr>
        <p:spPr bwMode="auto">
          <a:xfrm>
            <a:off x="4787900" y="1752600"/>
            <a:ext cx="45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FF0000"/>
                </a:solidFill>
                <a:latin typeface="Helvetica" charset="0"/>
                <a:cs typeface="Helvetica" charset="0"/>
              </a:rPr>
              <a:t>T1</a:t>
            </a:r>
          </a:p>
        </p:txBody>
      </p:sp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3542079" y="4724400"/>
            <a:ext cx="1791921" cy="1143000"/>
          </a:xfrm>
          <a:prstGeom prst="wedgeRoundRectCallout">
            <a:avLst>
              <a:gd name="adj1" fmla="val -79759"/>
              <a:gd name="adj2" fmla="val -68208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 dirty="0" smtClean="0">
                <a:latin typeface="Helvetica" charset="0"/>
                <a:cs typeface="Helvetica" charset="0"/>
              </a:rPr>
              <a:t>Yup!  </a:t>
            </a:r>
          </a:p>
          <a:p>
            <a:r>
              <a:rPr lang="en-US" b="0" dirty="0" smtClean="0">
                <a:latin typeface="Helvetica" charset="0"/>
                <a:cs typeface="Helvetica" charset="0"/>
              </a:rPr>
              <a:t>Back to Sleep</a:t>
            </a:r>
            <a:endParaRPr lang="en-US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19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539516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Lock: Simulation</a:t>
            </a:r>
            <a:endParaRPr lang="en-US" dirty="0"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Value: 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8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1676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9444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okToRead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Condition okToWrite = NIL</a:t>
            </a:r>
          </a:p>
        </p:txBody>
      </p:sp>
    </p:spTree>
    <p:extLst>
      <p:ext uri="{BB962C8B-B14F-4D97-AF65-F5344CB8AC3E}">
        <p14:creationId xmlns:p14="http://schemas.microsoft.com/office/powerpoint/2010/main" val="1146651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791200"/>
          </a:xfrm>
        </p:spPr>
        <p:txBody>
          <a:bodyPr/>
          <a:lstStyle/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AccessDatabase(ReadOnly);</a:t>
            </a:r>
          </a:p>
          <a:p>
            <a:pPr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okToWrite.signal();	</a:t>
            </a:r>
            <a:r>
              <a:rPr lang="en-US" altLang="ko-KR" sz="2000" b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2438400" y="62484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3433945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4687 -0.83256 C 0.94687 -0.83256 0.78593 -0.7271 0.625 -0.62164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5146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667000" y="5638800"/>
            <a:ext cx="25908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broadcast</a:t>
            </a:r>
            <a:r>
              <a:rPr lang="en-US" altLang="ko-KR" sz="2000" dirty="0" smtClean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() </a:t>
            </a:r>
            <a:r>
              <a:rPr lang="en-US" altLang="ko-KR" sz="2000" dirty="0" smtClean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here instead 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of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signal()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6820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225 -0.79903 C 0.97187 -0.63737 0.99149 -0.47549 0.95364 -0.38298 C 0.9158 -0.29047 0.82031 -0.26735 0.725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775 -0.2544 C 1 -0.30551 0.95226 -0.35639 0.89011 -0.36772 C 0.82796 -0.37905 0.75139 -0.35061 0.675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3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(no waitin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07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42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along (no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47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along (no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2057400" y="6096000"/>
            <a:ext cx="2057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Why release the 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l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ock </a:t>
            </a:r>
            <a:r>
              <a:rPr lang="en-US" altLang="ko-KR" i="1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here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???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58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271 -0.72848 C 0.89271 -0.72825 0.73177 -0.62292 0.57083 -0.5173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accessing dbase (no other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95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39516" y="2422987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39516" y="3715059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09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81800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59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30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along (R1 accessing dbase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6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914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,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9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R2 accessing dbase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755283" y="5715000"/>
            <a:ext cx="7633433" cy="891991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sz="2400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56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301752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882161" y="2013439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22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914400" y="2286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46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914400" y="2658208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1905000" y="6019800"/>
            <a:ext cx="1828800" cy="9906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W1 cannot start because of readers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124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8854 -0.92639 C 0.98854 -0.92616 0.8276 -0.82083 0.66666 -0.71528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914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72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914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R2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38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39516" y="2422987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39516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48203" y="2984554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5867399" y="2133600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781800" y="1383268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9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81800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50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/>
      <p:bldP spid="44" grpId="0" animBg="1"/>
      <p:bldP spid="45" grpId="0"/>
      <p:bldP spid="32" grpId="0"/>
      <p:bldP spid="3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905608" y="255563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50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838200" y="2804286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438400" y="6096000"/>
            <a:ext cx="23622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R3 cannot start because of writers (both AW &amp; WW)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67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75 -0.85834 C 0.9375 -0.85811 0.77656 -0.75278 0.61563 -0.64723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05092" cy="1066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R3 waiting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1, AW = 0, WW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48505" y="5410200"/>
            <a:ext cx="8866187" cy="12001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200" b="0" dirty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cs typeface="Helvetica" charset="0"/>
              </a:rPr>
              <a:t>W1 and R3 waiting on </a:t>
            </a:r>
            <a:r>
              <a:rPr lang="en-US" sz="2200" b="0" dirty="0" err="1">
                <a:latin typeface="Helvetica" charset="0"/>
                <a:cs typeface="Helvetica" charset="0"/>
              </a:rPr>
              <a:t>okToWrite</a:t>
            </a:r>
            <a:r>
              <a:rPr lang="en-US" sz="2200" b="0" dirty="0">
                <a:latin typeface="Helvetica" charset="0"/>
                <a:cs typeface="Helvetica" charset="0"/>
              </a:rPr>
              <a:t> and </a:t>
            </a:r>
            <a:r>
              <a:rPr lang="en-US" sz="2200" b="0" dirty="0" err="1">
                <a:latin typeface="Helvetica" charset="0"/>
                <a:cs typeface="Helvetica" charset="0"/>
              </a:rPr>
              <a:t>okToRead</a:t>
            </a:r>
            <a:r>
              <a:rPr lang="en-US" sz="2200" b="0" dirty="0">
                <a:latin typeface="Helvetica" charset="0"/>
                <a:cs typeface="Helvetica" charset="0"/>
              </a:rPr>
              <a:t>, respectively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2348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905607" y="47654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51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905607" y="4988169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11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905608" y="5196254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92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0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finishes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81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914400" y="49940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905607" y="5213838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68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87661" y="237064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33100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33100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781800" y="1383268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1676400" y="3184245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09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781800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Waiting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13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  <p:bldP spid="47" grpId="0"/>
      <p:bldP spid="4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914400" y="5410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signals a writer (W1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286000" y="6096000"/>
            <a:ext cx="22860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readers done,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writer W1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78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8021 -0.497 C 0.98021 -0.49676 0.81927 -0.39144 0.65833 -0.28588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914400" y="2658813"/>
            <a:ext cx="3581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1905000" y="6248400"/>
            <a:ext cx="18288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R1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84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2187 -0.89445 C 0.92187 -0.89422 0.76093 -0.78889 0.6 -0.68334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914400" y="2819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24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914400" y="3276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0020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74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923192" y="3936024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accessing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db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ase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6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920262" y="4495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8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920262" y="4648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36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914400" y="4850423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5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905608" y="5410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304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signali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ng readers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No waiting writers,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reader R3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16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688 -0.48589 C 0.99688 -0.48565 0.83594 -0.38033 0.675 -0.2747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914400" y="2819400"/>
            <a:ext cx="3429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gets signal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W1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25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771 -0.86412 C 0.91771 -0.86389 0.75677 -0.75857 0.59583 -0.65301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2554060" y="5866917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542951" y="4486924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33100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solidFill>
              <a:srgbClr val="83A6FA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33100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93119" y="1242151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4202847" y="1327832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2546040" y="4495800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4756301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09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554061" y="5875793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3" y="3747621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09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781800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Waiting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765279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19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66" grpId="0"/>
      <p:bldP spid="6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923192" y="300697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gets signal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49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914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accessing dbase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5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914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finishes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okToRead.wait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(&amp;lock);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okToWrite.signal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44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914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=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304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okToRead.wait(&amp;lock);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cond var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okToWrite.signal();	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DONE!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DBase is Idle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8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52 -0.43333 C 1.0552 -0.4331 0.89426 -0.32777 0.73332 -0.2222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while ((AW + WW) &gt; 0) {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okToRead.wait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(&amp;lock);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AR++;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okToWrite.signal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okToWrite.broadcast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	</a:t>
            </a:r>
            <a:r>
              <a:rPr lang="en-US" altLang="ko-KR" sz="2000" b="1" dirty="0" smtClean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sleepers</a:t>
            </a:r>
            <a:r>
              <a:rPr lang="en-US" altLang="ko-KR" sz="2000" b="1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okContinue</a:t>
            </a:r>
            <a:r>
              <a:rPr lang="en-US" altLang="ko-KR" dirty="0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 smtClean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762000" y="3467100"/>
            <a:ext cx="8001000" cy="2667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601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  <p:bldP spid="490500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b="1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0" y="8382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 smtClean="0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8382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609600" y="5905500"/>
            <a:ext cx="8153400" cy="83820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Helvetica" charset="0"/>
                <a:cs typeface="Helvetica" charset="0"/>
              </a:rPr>
              <a:t>What if we 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okToWrite</a:t>
            </a:r>
            <a:r>
              <a:rPr lang="en-US" dirty="0">
                <a:latin typeface="Helvetica" charset="0"/>
                <a:cs typeface="Helvetica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okToRead</a:t>
            </a:r>
            <a:r>
              <a:rPr lang="en-US" dirty="0">
                <a:latin typeface="Helvetica" charset="0"/>
                <a:cs typeface="Helvetica" charset="0"/>
              </a:rPr>
              <a:t> into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okContinue</a:t>
            </a:r>
            <a:r>
              <a:rPr lang="en-US" dirty="0">
                <a:latin typeface="Helvetica" charset="0"/>
                <a:cs typeface="Helvetica" charset="0"/>
              </a:rPr>
              <a:t/>
            </a:r>
            <a:br>
              <a:rPr lang="en-US" dirty="0">
                <a:latin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cs typeface="Helvetica" charset="0"/>
              </a:rPr>
              <a:t>(i.e. use only one condition variable instead of two)?</a:t>
            </a:r>
            <a:endParaRPr lang="en-US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42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0" name="Content Placeholder 4"/>
          <p:cNvSpPr>
            <a:spLocks noGrp="1"/>
          </p:cNvSpPr>
          <p:nvPr>
            <p:ph sz="half" idx="1"/>
          </p:nvPr>
        </p:nvSpPr>
        <p:spPr>
          <a:xfrm>
            <a:off x="0" y="7620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.wait(&amp;lock);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AccessDbase(ReadOnly);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lock.Acquire();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.signal();	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	lock.Release();</a:t>
            </a:r>
            <a:br>
              <a:rPr lang="en-US" altLang="ko-KR" sz="2000" b="1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331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7620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95275" y="5705475"/>
            <a:ext cx="8553450" cy="10858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  <a:cs typeface="Helvetica" charset="0"/>
              </a:rPr>
              <a:t>Consider this scenario: 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Helvetica" charset="0"/>
                <a:cs typeface="Helvetica" charset="0"/>
              </a:rPr>
              <a:t>R1 </a:t>
            </a:r>
            <a:r>
              <a:rPr lang="en-US" dirty="0">
                <a:latin typeface="Helvetica" charset="0"/>
                <a:cs typeface="Helvetica" charset="0"/>
              </a:rPr>
              <a:t>arrives </a:t>
            </a:r>
          </a:p>
          <a:p>
            <a:pPr>
              <a:buFont typeface="Arial" charset="0"/>
              <a:buChar char="•"/>
            </a:pPr>
            <a:r>
              <a:rPr lang="en-US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dirty="0">
                <a:latin typeface="Helvetica" charset="0"/>
                <a:cs typeface="Helvetica" charset="0"/>
              </a:rPr>
              <a:t> Assume R1’s signal is delivered to R2 (not W1)</a:t>
            </a:r>
          </a:p>
        </p:txBody>
      </p:sp>
    </p:spTree>
    <p:extLst>
      <p:ext uri="{BB962C8B-B14F-4D97-AF65-F5344CB8AC3E}">
        <p14:creationId xmlns:p14="http://schemas.microsoft.com/office/powerpoint/2010/main" val="2398892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0" y="914400"/>
            <a:ext cx="4876800" cy="54864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914400"/>
            <a:ext cx="5029200" cy="5105400"/>
          </a:xfrm>
        </p:spPr>
        <p:txBody>
          <a:bodyPr/>
          <a:lstStyle/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.wait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(&amp;lock);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2000" b="1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6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</a:t>
            </a:r>
            <a:r>
              <a:rPr lang="en-US" altLang="ko-KR" sz="2000" b="1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WW &gt; </a:t>
            </a:r>
            <a:r>
              <a:rPr lang="en-US" altLang="ko-KR" sz="2000" b="1" dirty="0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0 || WR &gt; 0</a:t>
            </a:r>
            <a:r>
              <a:rPr lang="en-US" altLang="ko-KR" sz="2000" b="1" dirty="0" smtClean="0">
                <a:latin typeface="Courier New" charset="0"/>
                <a:ea typeface="굴림" charset="0"/>
                <a:cs typeface="굴림" charset="0"/>
              </a:rPr>
              <a:t>){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okContinue.broadcast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0000"/>
              </a:lnSpc>
              <a:buFontTx/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800" b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057400" y="5829300"/>
            <a:ext cx="2362200" cy="838200"/>
          </a:xfrm>
          <a:prstGeom prst="wedgeRoundRectCallout">
            <a:avLst>
              <a:gd name="adj1" fmla="val -44952"/>
              <a:gd name="adj2" fmla="val -77773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Need to</a:t>
            </a:r>
            <a:r>
              <a:rPr lang="en-US" altLang="ko-KR" dirty="0" smtClean="0">
                <a:ea typeface="굴림" panose="020B0600000101010101" pitchFamily="34" charset="-127"/>
              </a:rPr>
              <a:t> change to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broadcast()!</a:t>
            </a: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  <a:cs typeface="Courier New" panose="02070309020205020404" pitchFamily="49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95950" y="5791200"/>
            <a:ext cx="2628900" cy="838200"/>
          </a:xfrm>
          <a:prstGeom prst="wedgeRoundRectCallout">
            <a:avLst>
              <a:gd name="adj1" fmla="val -30236"/>
              <a:gd name="adj2" fmla="val -13861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Must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broadcast() 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to sort things out!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4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39775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Locking aspect is easy: Just use a </a:t>
            </a:r>
            <a:r>
              <a:rPr lang="en-US" altLang="ko-KR" dirty="0" err="1" smtClean="0">
                <a:ea typeface="굴림" panose="020B0600000101010101" pitchFamily="34" charset="-127"/>
              </a:rPr>
              <a:t>mutex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Wait()   {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Signal() {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Doesn’t work: Wait() 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Wait(Lock lock)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 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No: Condition </a:t>
            </a:r>
            <a:r>
              <a:rPr lang="en-US" altLang="ko-KR" dirty="0" err="1" smtClean="0">
                <a:ea typeface="굴림" panose="020B0600000101010101" pitchFamily="34" charset="-127"/>
              </a:rPr>
              <a:t>vars</a:t>
            </a:r>
            <a:r>
              <a:rPr lang="en-US" altLang="ko-KR" dirty="0" smtClean="0">
                <a:ea typeface="굴림" panose="020B0600000101010101" pitchFamily="34" charset="-127"/>
              </a:rPr>
              <a:t>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V’s and </a:t>
            </a:r>
            <a:r>
              <a:rPr lang="en-US" altLang="ko-KR" dirty="0" err="1" smtClean="0">
                <a:ea typeface="굴림" panose="020B0600000101010101" pitchFamily="34" charset="-127"/>
              </a:rPr>
              <a:t>noone</a:t>
            </a:r>
            <a:r>
              <a:rPr lang="en-US" altLang="ko-KR" dirty="0" smtClean="0">
                <a:ea typeface="굴림" panose="020B0600000101010101" pitchFamily="34" charset="-127"/>
              </a:rPr>
              <a:t>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609600" y="2057400"/>
            <a:ext cx="8001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685800" y="4343400"/>
            <a:ext cx="7924800" cy="1828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239000" y="4876800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5105400" y="5181600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6705600" y="5486400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5257800" y="5791200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53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uiExpand="1" build="p"/>
      <p:bldP spid="492548" grpId="0" uiExpand="1" animBg="1"/>
      <p:bldP spid="492549" grpId="0" uiExpand="1" animBg="1"/>
      <p:bldP spid="492550" grpId="0" uiExpand="1" animBg="1"/>
      <p:bldP spid="492551" grpId="0" uiExpand="1" animBg="1"/>
      <p:bldP spid="492552" grpId="0" uiExpand="1" animBg="1"/>
      <p:bldP spid="492553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6" y="152400"/>
            <a:ext cx="9013824" cy="533400"/>
          </a:xfrm>
        </p:spPr>
        <p:txBody>
          <a:bodyPr/>
          <a:lstStyle/>
          <a:p>
            <a:r>
              <a:rPr lang="en-US" altLang="ko-KR" sz="3000" dirty="0" smtClean="0">
                <a:ea typeface="굴림" panose="020B0600000101010101" pitchFamily="34" charset="-127"/>
              </a:rPr>
              <a:t>Construction of Monitors from Semaphores (</a:t>
            </a:r>
            <a:r>
              <a:rPr lang="en-US" altLang="ko-KR" sz="3000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sz="3000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50875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Wait(Lock lock)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semaphore.P();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Signal()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if semaphore queue is not empty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   semaphore.V();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There is a race condition – signaler can slip in after lock release and before waiter executes semaphore.P()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643816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2508776" y="1589936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 smtClean="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  enable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 smtClean="0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6" name="Freeform 45"/>
          <p:cNvSpPr/>
          <p:nvPr/>
        </p:nvSpPr>
        <p:spPr>
          <a:xfrm flipH="1">
            <a:off x="5135431" y="1242151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781800" y="1383268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53000" y="2799929"/>
            <a:ext cx="1502239" cy="101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08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16465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38419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1576164" y="2107729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440802" y="2666187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437363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1418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15425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Thread B</a:t>
            </a:r>
            <a:endParaRPr lang="en-US" i="1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In-Kernel </a:t>
            </a:r>
            <a:r>
              <a:rPr lang="en-US" dirty="0">
                <a:ea typeface="MS PGothic" charset="0"/>
              </a:rPr>
              <a:t>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4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38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58671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443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1000" y="1380107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Running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56032" y="4756301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6318776" y="1359933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609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1437363" y="3747621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437363" y="3852064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533100" y="24196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533100" y="37150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54061" y="5866917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542952" y="4486924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1390318" y="3009056"/>
            <a:ext cx="3297343" cy="1510845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803876" y="418733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438420" y="2896447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1458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1576165" y="2833222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437363" y="2833221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4785887" y="1982362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687661" y="236220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4724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437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09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09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486923" y="972774"/>
            <a:ext cx="877163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waiters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459023" y="972774"/>
            <a:ext cx="78800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4726925" y="3791259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4724400" y="3793845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88553" y="137107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65279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Ready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4745454" y="3102961"/>
            <a:ext cx="40433" cy="64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2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50" grpId="0"/>
      <p:bldP spid="47" grpId="0" animBg="1"/>
      <p:bldP spid="59" grpId="0" animBg="1"/>
      <p:bldP spid="59" grpId="1" animBg="1"/>
      <p:bldP spid="63" grpId="0" animBg="1"/>
      <p:bldP spid="75" grpId="0" animBg="1"/>
      <p:bldP spid="62" grpId="0" animBg="1"/>
      <p:bldP spid="62" grpId="1" animBg="1"/>
      <p:bldP spid="77" grpId="0"/>
      <p:bldP spid="7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4572000" y="2743200"/>
            <a:ext cx="2873375" cy="2851150"/>
            <a:chOff x="2880" y="1728"/>
            <a:chExt cx="1810" cy="1796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20" y="1728"/>
              <a:ext cx="157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Check and/or update</a:t>
              </a:r>
              <a:b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</a:br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20" y="3120"/>
              <a:ext cx="15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8031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smtClean="0">
                <a:ea typeface="굴림" panose="020B0600000101010101" pitchFamily="34" charset="-127"/>
              </a:rPr>
              <a:t>all </a:t>
            </a:r>
            <a:r>
              <a:rPr lang="en-US" altLang="ko-KR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int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return errReturnCode;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Watch out for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setjmp</a:t>
            </a:r>
            <a:r>
              <a:rPr lang="en-US" altLang="ko-KR" smtClean="0">
                <a:ea typeface="굴림" panose="020B0600000101010101" pitchFamily="34" charset="-127"/>
              </a:rPr>
              <a:t>/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longjmp</a:t>
            </a:r>
            <a:r>
              <a:rPr lang="en-US" altLang="ko-KR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example, procedure E calls longjmp, poping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Procedure C had lock.acquire,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6705600" y="1828800"/>
            <a:ext cx="1966913" cy="3048000"/>
            <a:chOff x="4176" y="1200"/>
            <a:chExt cx="1239" cy="1920"/>
          </a:xfrm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B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setjmp</a:t>
                </a: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C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lock.acquire</a:t>
                </a: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E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longjmp</a:t>
                </a: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84" y="1296"/>
              <a:ext cx="231" cy="1536"/>
              <a:chOff x="5184" y="1296"/>
              <a:chExt cx="231" cy="1536"/>
            </a:xfrm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775" y="1705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5545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10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/>
      <p:bldP spid="541710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 smtClean="0">
                <a:ea typeface="굴림" panose="020B0600000101010101" pitchFamily="34" charset="-127"/>
              </a:rPr>
              <a:t>DoFoo</a:t>
            </a:r>
            <a:r>
              <a:rPr lang="en-US" altLang="ko-KR" dirty="0" smtClean="0">
                <a:ea typeface="굴림" panose="020B0600000101010101" pitchFamily="34" charset="-127"/>
              </a:rPr>
              <a:t>() 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3270148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</a:t>
            </a:r>
            <a:r>
              <a:rPr lang="en-US" altLang="ko-KR" sz="2800" dirty="0" smtClean="0">
                <a:ea typeface="굴림" panose="020B0600000101010101" pitchFamily="34" charset="-127"/>
              </a:rPr>
              <a:t>Synchronization</a:t>
            </a:r>
            <a:r>
              <a:rPr lang="en-US" altLang="ko-KR" dirty="0" smtClean="0">
                <a:ea typeface="굴림" panose="020B0600000101010101" pitchFamily="34" charset="-127"/>
              </a:rPr>
              <a:t>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Rtn()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lock.release();	// release lock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(exception) 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Even Better: auto_ptr&lt;T&gt; facility.  See C++ Spec.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Can deallocate/free lock regardless of exit method</a:t>
            </a:r>
          </a:p>
        </p:txBody>
      </p:sp>
    </p:spTree>
    <p:extLst>
      <p:ext uri="{BB962C8B-B14F-4D97-AF65-F5344CB8AC3E}">
        <p14:creationId xmlns:p14="http://schemas.microsoft.com/office/powerpoint/2010/main" val="3687900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Java Language Support for Synchronization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Java has explicit support for threads and thread synchronization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Bank Account example: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Account (int initialBalance)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= initialBalance;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int getBalance()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Every object has an associated lock which gets automatically acquired and released on entry and exit from a </a:t>
            </a:r>
            <a:r>
              <a:rPr lang="en-US" altLang="ko-KR" i="1" smtClean="0">
                <a:ea typeface="굴림" panose="020B0600000101010101" pitchFamily="34" charset="-127"/>
              </a:rPr>
              <a:t>synchronized </a:t>
            </a:r>
            <a:r>
              <a:rPr lang="en-US" altLang="ko-KR" smtClean="0">
                <a:ea typeface="굴림" panose="020B0600000101010101" pitchFamily="34" charset="-127"/>
              </a:rPr>
              <a:t>method.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1407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448800" cy="533400"/>
          </a:xfrm>
        </p:spPr>
        <p:txBody>
          <a:bodyPr/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Java Language Support for Synchronization (</a:t>
            </a:r>
            <a:r>
              <a:rPr lang="en-US" altLang="ko-KR" sz="2800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sz="2800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5626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Java also has </a:t>
            </a:r>
            <a:r>
              <a:rPr lang="en-US" altLang="ko-KR" i="1" smtClean="0">
                <a:ea typeface="굴림" panose="020B0600000101010101" pitchFamily="34" charset="-127"/>
              </a:rPr>
              <a:t>synchronized </a:t>
            </a:r>
            <a:r>
              <a:rPr lang="en-US" altLang="ko-KR" smtClean="0">
                <a:ea typeface="굴림" panose="020B0600000101010101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Since every Java object has an associated lock, this type of statement acquires and releases the object’s lock on entry and exit of the body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Works properly even with exceptions: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synchronized (object)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DoFoo();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void DoFoo()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throw errException;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455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839200" cy="533400"/>
          </a:xfrm>
        </p:spPr>
        <p:txBody>
          <a:bodyPr/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Java Language Support for Synchronization (</a:t>
            </a:r>
            <a:r>
              <a:rPr lang="en-US" altLang="ko-KR" sz="2800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sz="2800" dirty="0" smtClean="0">
                <a:ea typeface="굴림" panose="020B0600000101010101" pitchFamily="34" charset="-127"/>
              </a:rPr>
              <a:t> 2)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addition to a lock, every object has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 single</a:t>
            </a:r>
            <a:r>
              <a:rPr lang="en-US" altLang="ko-KR" smtClean="0">
                <a:ea typeface="굴림" panose="020B0600000101010101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timeout); // Wait for timeout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wait(long timeout, int nanoseconds); //variant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wait();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smtClean="0">
                <a:latin typeface="Courier New" panose="02070309020205020404" pitchFamily="49" charset="0"/>
                <a:ea typeface="굴림" panose="020B0600000101010101" pitchFamily="34" charset="-127"/>
              </a:rPr>
              <a:t>void notifyAll();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Condition variables can wait for a bounded length of time. This is useful for handling exception cases: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t1 = time.now();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(!ATMRequest())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wait (CHECKPERIOD);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t2 = time.new();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if (t2 – t1 &gt; LONG_TIME) checkMachine();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Not all Java VMs equivalent! 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Different scheduling policies, not necessarily preemptive!</a:t>
            </a:r>
          </a:p>
        </p:txBody>
      </p:sp>
    </p:spTree>
    <p:extLst>
      <p:ext uri="{BB962C8B-B14F-4D97-AF65-F5344CB8AC3E}">
        <p14:creationId xmlns:p14="http://schemas.microsoft.com/office/powerpoint/2010/main" val="303778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0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762000"/>
            <a:ext cx="8686800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 smtClean="0"/>
              <a:t>: </a:t>
            </a:r>
            <a:r>
              <a:rPr lang="en-US" altLang="ko-KR" dirty="0" smtClean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</a:t>
            </a:r>
            <a:r>
              <a:rPr lang="en-US" altLang="ko-KR" i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</a:t>
            </a:r>
            <a:r>
              <a:rPr lang="en-US" altLang="ko-KR" dirty="0" smtClean="0">
                <a:ea typeface="굴림" panose="020B0600000101010101" pitchFamily="34" charset="-127"/>
              </a:rPr>
              <a:t>proceed</a:t>
            </a:r>
            <a:endParaRPr lang="en-US" altLang="ko-KR" dirty="0" smtClean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9990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65707</TotalTime>
  <Pages>60</Pages>
  <Words>3978</Words>
  <Application>Microsoft Office PowerPoint</Application>
  <PresentationFormat>On-screen Show (4:3)</PresentationFormat>
  <Paragraphs>1308</Paragraphs>
  <Slides>97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12" baseType="lpstr">
      <vt:lpstr>MS PGothic</vt:lpstr>
      <vt:lpstr>MS PGothic</vt:lpstr>
      <vt:lpstr>Arial</vt:lpstr>
      <vt:lpstr>Arial Narrow</vt:lpstr>
      <vt:lpstr>Ariel narrow</vt:lpstr>
      <vt:lpstr>Comic Sans MS</vt:lpstr>
      <vt:lpstr>Consolas</vt:lpstr>
      <vt:lpstr>Courier New</vt:lpstr>
      <vt:lpstr>Gill Sans</vt:lpstr>
      <vt:lpstr>Gill Sans Light</vt:lpstr>
      <vt:lpstr>Gulim</vt:lpstr>
      <vt:lpstr>Gulim</vt:lpstr>
      <vt:lpstr>Helvetica</vt:lpstr>
      <vt:lpstr>Wingdings</vt:lpstr>
      <vt:lpstr>Office</vt:lpstr>
      <vt:lpstr>CS162 Operating Systems and Systems Programming Lecture 9   Synchronization (Con’t) Monitors and Readers/Writers example</vt:lpstr>
      <vt:lpstr>Recall: Implement Locks by Disabling Interrupts</vt:lpstr>
      <vt:lpstr>Recall: Two Implementations for T&amp;S Lock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Review: Semaphores</vt:lpstr>
      <vt:lpstr>Review: Full Solution to Bounded Buffer</vt:lpstr>
      <vt:lpstr>Review: Discussion about Solution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cond. variable)</vt:lpstr>
      <vt:lpstr>Administrivia</vt:lpstr>
      <vt:lpstr>Mesa vs. Hoare monitors</vt:lpstr>
      <vt:lpstr>Hoare monitors</vt:lpstr>
      <vt:lpstr>Mesa monitors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Mesa Monitor: Why “while()”?</vt:lpstr>
      <vt:lpstr>Readers/Writers Problem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Questions</vt:lpstr>
      <vt:lpstr>Use of Single CV: okContinue</vt:lpstr>
      <vt:lpstr>Use of Single CV: okContinue</vt:lpstr>
      <vt:lpstr>Use of Single CV: okContinue</vt:lpstr>
      <vt:lpstr>Can we construct Monitors from Semaphores?</vt:lpstr>
      <vt:lpstr>Construction of Monitors from Semaphores (con’t)</vt:lpstr>
      <vt:lpstr>Monitor Conclusion</vt:lpstr>
      <vt:lpstr>C-Language Support for Synchronization</vt:lpstr>
      <vt:lpstr>C++ Language Support for Synchronization</vt:lpstr>
      <vt:lpstr>C++ Language Support for Synchronization (con’t)</vt:lpstr>
      <vt:lpstr>Java Language Support for Synchronization</vt:lpstr>
      <vt:lpstr>Java Language Support for Synchronization (con’t)</vt:lpstr>
      <vt:lpstr>Java Language Support for Synchronization (con’t 2)</vt:lpstr>
      <vt:lpstr>Summary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John Kubiatowicz</cp:lastModifiedBy>
  <cp:revision>692</cp:revision>
  <cp:lastPrinted>2019-02-20T17:19:08Z</cp:lastPrinted>
  <dcterms:created xsi:type="dcterms:W3CDTF">1995-08-12T11:37:26Z</dcterms:created>
  <dcterms:modified xsi:type="dcterms:W3CDTF">2019-02-24T16:48:56Z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