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520" r:id="rId3"/>
    <p:sldId id="521" r:id="rId4"/>
    <p:sldId id="522" r:id="rId5"/>
    <p:sldId id="540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70" r:id="rId14"/>
    <p:sldId id="414" r:id="rId15"/>
    <p:sldId id="416" r:id="rId16"/>
    <p:sldId id="470" r:id="rId17"/>
    <p:sldId id="468" r:id="rId18"/>
    <p:sldId id="554" r:id="rId19"/>
    <p:sldId id="422" r:id="rId20"/>
    <p:sldId id="556" r:id="rId21"/>
    <p:sldId id="552" r:id="rId22"/>
    <p:sldId id="553" r:id="rId23"/>
    <p:sldId id="547" r:id="rId24"/>
    <p:sldId id="548" r:id="rId25"/>
    <p:sldId id="549" r:id="rId26"/>
    <p:sldId id="542" r:id="rId27"/>
    <p:sldId id="543" r:id="rId28"/>
    <p:sldId id="555" r:id="rId29"/>
    <p:sldId id="477" r:id="rId30"/>
    <p:sldId id="559" r:id="rId31"/>
    <p:sldId id="560" r:id="rId32"/>
    <p:sldId id="561" r:id="rId33"/>
    <p:sldId id="562" r:id="rId34"/>
    <p:sldId id="425" r:id="rId35"/>
    <p:sldId id="566" r:id="rId36"/>
    <p:sldId id="481" r:id="rId37"/>
    <p:sldId id="567" r:id="rId38"/>
    <p:sldId id="568" r:id="rId39"/>
    <p:sldId id="487" r:id="rId40"/>
    <p:sldId id="490" r:id="rId41"/>
    <p:sldId id="569" r:id="rId42"/>
    <p:sldId id="423" r:id="rId43"/>
    <p:sldId id="501" r:id="rId44"/>
    <p:sldId id="527" r:id="rId45"/>
    <p:sldId id="428" r:id="rId46"/>
    <p:sldId id="429" r:id="rId47"/>
    <p:sldId id="430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528" r:id="rId56"/>
    <p:sldId id="529" r:id="rId57"/>
    <p:sldId id="530" r:id="rId58"/>
    <p:sldId id="539" r:id="rId59"/>
  </p:sldIdLst>
  <p:sldSz cx="9144000" cy="6858000" type="screen4x3"/>
  <p:notesSz cx="9601200" cy="7315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bitron" initials="k" lastIdx="0" clrIdx="0">
    <p:extLst>
      <p:ext uri="{19B8F6BF-5375-455C-9EA6-DF929625EA0E}">
        <p15:presenceInfo xmlns:p15="http://schemas.microsoft.com/office/powerpoint/2012/main" userId="kubitr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81EC"/>
    <a:srgbClr val="2A40E2"/>
    <a:srgbClr val="233AE1"/>
    <a:srgbClr val="1C3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7" autoAdjust="0"/>
    <p:restoredTop sz="94799" autoAdjust="0"/>
  </p:normalViewPr>
  <p:slideViewPr>
    <p:cSldViewPr>
      <p:cViewPr varScale="1">
        <p:scale>
          <a:sx n="95" d="100"/>
          <a:sy n="95" d="100"/>
        </p:scale>
        <p:origin x="97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4405313" y="6956425"/>
            <a:ext cx="792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315" tIns="46997" rIns="92315" bIns="46997">
            <a:spAutoFit/>
          </a:bodyPr>
          <a:lstStyle>
            <a:lvl1pPr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300" b="0"/>
              <a:t>Page </a:t>
            </a:r>
            <a:fld id="{FD2DE7E3-8D7A-4526-A176-8CFA392503A6}" type="slidenum">
              <a:rPr lang="en-US" altLang="en-US" sz="1300" b="0"/>
              <a:pPr algn="ctr">
                <a:lnSpc>
                  <a:spcPct val="90000"/>
                </a:lnSpc>
              </a:pPr>
              <a:t>‹#›</a:t>
            </a:fld>
            <a:endParaRPr lang="en-US" altLang="en-US" sz="1300" b="0"/>
          </a:p>
        </p:txBody>
      </p:sp>
    </p:spTree>
    <p:extLst>
      <p:ext uri="{BB962C8B-B14F-4D97-AF65-F5344CB8AC3E}">
        <p14:creationId xmlns:p14="http://schemas.microsoft.com/office/powerpoint/2010/main" val="1477052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405313" y="6956425"/>
            <a:ext cx="792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315" tIns="46997" rIns="92315" bIns="46997">
            <a:spAutoFit/>
          </a:bodyPr>
          <a:lstStyle>
            <a:lvl1pPr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17575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300" b="0"/>
              <a:t>Page </a:t>
            </a:r>
            <a:fld id="{0E64EEA1-AFA6-4CAA-BE2D-4997FDEED64A}" type="slidenum">
              <a:rPr lang="en-US" altLang="en-US" sz="1300" b="0"/>
              <a:pPr algn="ctr">
                <a:lnSpc>
                  <a:spcPct val="90000"/>
                </a:lnSpc>
              </a:pPr>
              <a:t>‹#›</a:t>
            </a:fld>
            <a:endParaRPr lang="en-US" altLang="en-US" sz="1300" b="0"/>
          </a:p>
        </p:txBody>
      </p:sp>
      <p:sp>
        <p:nvSpPr>
          <p:cNvPr id="512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7688"/>
            <a:ext cx="3659188" cy="2744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1113" y="3475038"/>
            <a:ext cx="70389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72" tIns="46997" rIns="95672" bIns="46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531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759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Sometimes need parallelism for a single job, and processes are very expensive – to start, switch between, and to communicate between</a:t>
            </a:r>
          </a:p>
        </p:txBody>
      </p:sp>
    </p:spTree>
    <p:extLst>
      <p:ext uri="{BB962C8B-B14F-4D97-AF65-F5344CB8AC3E}">
        <p14:creationId xmlns:p14="http://schemas.microsoft.com/office/powerpoint/2010/main" val="210877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302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Comic Sans M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1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5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5482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57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440CD-BA39-A148-AE3A-F33EF3E7FD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0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3038" y="8763000"/>
            <a:ext cx="3038475" cy="4095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AEA246-AA45-9741-BAF0-58C69264CA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4572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For a 64-bit address space and 16kb pages, which bits are used for indexing into the page table?  Which for the page offset?</a:t>
            </a:r>
          </a:p>
          <a:p>
            <a:r>
              <a:rPr lang="en-US" dirty="0"/>
              <a:t>Q: How many page frames in 4 GB of memory?  How many bits are needed for the Frame Address field?</a:t>
            </a:r>
          </a:p>
          <a:p>
            <a:r>
              <a:rPr lang="en-US" dirty="0"/>
              <a:t>Q: If the entire address space of a process is mapped and each entry is 32 bits in size (4 bytes), how large is the page table?</a:t>
            </a:r>
          </a:p>
          <a:p>
            <a:r>
              <a:rPr lang="en-US" dirty="0"/>
              <a:t>Q: In the above, how much of the memory would it occupy?</a:t>
            </a:r>
          </a:p>
          <a:p>
            <a:r>
              <a:rPr lang="en-US" dirty="0"/>
              <a:t>Q: Given how address space tends to be structured, how would you reduce the storage overhead of the page table?</a:t>
            </a:r>
          </a:p>
          <a:p>
            <a:r>
              <a:rPr lang="en-US" dirty="0"/>
              <a:t>Q: Assuming the address space is used sparsely, how else might you compress the size of the page table?</a:t>
            </a:r>
          </a:p>
          <a:p>
            <a:r>
              <a:rPr lang="en-US" dirty="0"/>
              <a:t>Q: If multiple instances of the same application are running, how could you reduce the memory footprint overall?</a:t>
            </a:r>
          </a:p>
          <a:p>
            <a:r>
              <a:rPr lang="en-US" dirty="0"/>
              <a:t>Q: What happens if a process has multiple threads?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440CD-BA39-A148-AE3A-F33EF3E7FD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9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0" i="0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0" i="0"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5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73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1981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791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164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914400"/>
            <a:ext cx="38862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862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37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7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356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9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88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69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9877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5346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4549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8" tIns="44445" rIns="90478" bIns="4444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 smtClean="0"/>
              <a:t>Body Text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8016745" y="6551613"/>
            <a:ext cx="849572" cy="30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pattFill prst="narHorz">
                  <a:fgClr>
                    <a:schemeClr val="tx1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 b="0" i="0" dirty="0" err="1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Lec</a:t>
            </a:r>
            <a:r>
              <a:rPr lang="en-US" altLang="en-US" sz="1400" b="0" i="0" dirty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alt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2.</a:t>
            </a:r>
            <a:fld id="{6456B83E-17D0-4CDF-84AD-C8A97BEB5271}" type="slidenum">
              <a:rPr lang="en-US" altLang="en-US" sz="1400" b="0" i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pPr algn="ctr"/>
              <a:t>‹#›</a:t>
            </a:fld>
            <a:endParaRPr lang="en-US" altLang="en-US" sz="1400" b="0" i="0" dirty="0">
              <a:solidFill>
                <a:srgbClr val="2A40E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0" y="6550025"/>
            <a:ext cx="979733" cy="30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1/23/2020</a:t>
            </a:r>
          </a:p>
        </p:txBody>
      </p:sp>
      <p:sp>
        <p:nvSpPr>
          <p:cNvPr id="1030" name="Line 6"/>
          <p:cNvSpPr>
            <a:spLocks noChangeShapeType="1"/>
          </p:cNvSpPr>
          <p:nvPr userDrawn="1"/>
        </p:nvSpPr>
        <p:spPr bwMode="auto">
          <a:xfrm>
            <a:off x="990600" y="685800"/>
            <a:ext cx="71628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3028159" y="6550236"/>
            <a:ext cx="3316911" cy="30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1400" b="0" i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Kubiatowicz CS162 ©UCB Spring 2020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rgbClr val="2A40E2"/>
          </a:solidFill>
          <a:latin typeface="Gill Sans" charset="0"/>
          <a:ea typeface="Gill Sans" charset="0"/>
          <a:cs typeface="Gill Sans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2A40E2"/>
          </a:solidFill>
          <a:latin typeface="Comic Sans MS" pitchFamily="66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2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0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0" i="0">
          <a:solidFill>
            <a:schemeClr val="tx1"/>
          </a:solidFill>
          <a:latin typeface="Gill Sans Light" charset="0"/>
          <a:ea typeface="Gill Sans Light" charset="0"/>
          <a:cs typeface="Gill Sans Light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CalCentral.Berkeley.ed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7848600" cy="2057400"/>
          </a:xfrm>
          <a:noFill/>
        </p:spPr>
        <p:txBody>
          <a:bodyPr/>
          <a:lstStyle/>
          <a:p>
            <a:r>
              <a:rPr lang="en-US" altLang="en-US" sz="3000" dirty="0" smtClean="0"/>
              <a:t>CS162</a:t>
            </a:r>
            <a:br>
              <a:rPr lang="en-US" altLang="en-US" sz="3000" dirty="0" smtClean="0"/>
            </a:br>
            <a:r>
              <a:rPr lang="en-US" altLang="en-US" sz="3000" dirty="0" smtClean="0"/>
              <a:t>Operating Systems and</a:t>
            </a:r>
            <a:br>
              <a:rPr lang="en-US" altLang="en-US" sz="3000" dirty="0" smtClean="0"/>
            </a:br>
            <a:r>
              <a:rPr lang="en-US" altLang="en-US" sz="3000" dirty="0" smtClean="0"/>
              <a:t>Systems Programming</a:t>
            </a:r>
            <a:br>
              <a:rPr lang="en-US" altLang="en-US" sz="3000" dirty="0" smtClean="0"/>
            </a:br>
            <a:r>
              <a:rPr lang="en-US" altLang="en-US" sz="3000" dirty="0" smtClean="0"/>
              <a:t>Lecture 2</a:t>
            </a:r>
            <a:br>
              <a:rPr lang="en-US" altLang="en-US" sz="3000" dirty="0" smtClean="0"/>
            </a:br>
            <a:r>
              <a:rPr lang="en-US" altLang="en-US" sz="3000" dirty="0" smtClean="0"/>
              <a:t/>
            </a:r>
            <a:br>
              <a:rPr lang="en-US" altLang="en-US" sz="3000" dirty="0" smtClean="0"/>
            </a:br>
            <a:r>
              <a:rPr lang="en-US" altLang="en-US" sz="3000" dirty="0" smtClean="0"/>
              <a:t>Four Fundamental OS Concepts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191000"/>
            <a:ext cx="8001000" cy="1447800"/>
          </a:xfrm>
          <a:noFill/>
        </p:spPr>
        <p:txBody>
          <a:bodyPr/>
          <a:lstStyle/>
          <a:p>
            <a:pPr marL="285750" indent="-285750"/>
            <a:r>
              <a:rPr lang="en-US" altLang="en-US" smtClean="0"/>
              <a:t>January </a:t>
            </a:r>
            <a:r>
              <a:rPr lang="en-US" altLang="en-US" smtClean="0"/>
              <a:t>23</a:t>
            </a:r>
            <a:r>
              <a:rPr lang="en-US" altLang="en-US" baseline="30000" smtClean="0"/>
              <a:t>th</a:t>
            </a:r>
            <a:r>
              <a:rPr lang="en-US" altLang="en-US" smtClean="0"/>
              <a:t>, </a:t>
            </a:r>
            <a:r>
              <a:rPr lang="en-US" altLang="en-US" smtClean="0"/>
              <a:t>2020</a:t>
            </a:r>
            <a:endParaRPr lang="en-US" altLang="en-US" dirty="0" smtClean="0"/>
          </a:p>
          <a:p>
            <a:pPr marL="285750" indent="-285750"/>
            <a:r>
              <a:rPr lang="en-US" altLang="en-US" dirty="0" smtClean="0"/>
              <a:t>Prof. John </a:t>
            </a:r>
            <a:r>
              <a:rPr lang="en-US" altLang="en-US" dirty="0" err="1" smtClean="0"/>
              <a:t>Kubiatowicz</a:t>
            </a:r>
            <a:endParaRPr lang="en-US" altLang="en-US" dirty="0" smtClean="0"/>
          </a:p>
          <a:p>
            <a:pPr marL="285750" indent="-285750"/>
            <a:r>
              <a:rPr lang="en-US" altLang="en-US" dirty="0" smtClean="0"/>
              <a:t>http://cs162.eecs.Berkeley.edu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F6851-FFC1-864E-93E5-5D6CDAC9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Containers </a:t>
            </a:r>
            <a:r>
              <a:rPr lang="en-US" i="1" dirty="0"/>
              <a:t>virtualize the OS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3D8916-1325-ED4C-A534-0B4ADF8B4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4784090"/>
            <a:ext cx="8534400" cy="1676400"/>
          </a:xfrm>
        </p:spPr>
        <p:txBody>
          <a:bodyPr/>
          <a:lstStyle/>
          <a:p>
            <a:r>
              <a:rPr lang="en-US" dirty="0"/>
              <a:t>Roots in OS developments to provide protected systems abstraction, not just application abstraction</a:t>
            </a:r>
          </a:p>
          <a:p>
            <a:pPr lvl="1"/>
            <a:r>
              <a:rPr lang="en-US" dirty="0"/>
              <a:t>User-level file system (route </a:t>
            </a:r>
            <a:r>
              <a:rPr lang="en-US" dirty="0" err="1"/>
              <a:t>syscalls</a:t>
            </a:r>
            <a:r>
              <a:rPr lang="en-US" dirty="0"/>
              <a:t> to user process)</a:t>
            </a:r>
          </a:p>
          <a:p>
            <a:pPr lvl="1"/>
            <a:r>
              <a:rPr lang="en-US" dirty="0" err="1"/>
              <a:t>Cgroups</a:t>
            </a:r>
            <a:r>
              <a:rPr lang="en-US" dirty="0"/>
              <a:t> – predictable, bounded resources (CPU, Mem, BW)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27B73-5C9B-134D-BC6F-707994504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03300"/>
            <a:ext cx="2514600" cy="2006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519028-8B33-1A41-8E75-BB21C7D5B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37" y="1305350"/>
            <a:ext cx="3616325" cy="2885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4113B-DBA9-BF4D-9E66-12068F520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80" y="2802467"/>
            <a:ext cx="3048000" cy="18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8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24AC-D868-E14E-A92C-DCAD1CC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tool: Dual Mode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5C3E-1A0D-3D42-8F8F-3211B7DD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70" y="762000"/>
            <a:ext cx="8785459" cy="33060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Hardware provides at least two modes: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Kernel Mode (or "supervisor" / "protected" mode)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User Mode</a:t>
            </a:r>
          </a:p>
          <a:p>
            <a:r>
              <a:rPr lang="en-US" dirty="0"/>
              <a:t>Certain operations are </a:t>
            </a:r>
            <a:r>
              <a:rPr lang="en-US" b="1" dirty="0"/>
              <a:t>prohibited</a:t>
            </a:r>
            <a:r>
              <a:rPr lang="en-US" dirty="0"/>
              <a:t> when running in user mode</a:t>
            </a:r>
          </a:p>
          <a:p>
            <a:pPr lvl="1"/>
            <a:r>
              <a:rPr lang="en-US" dirty="0"/>
              <a:t>Changing the page table pointer</a:t>
            </a:r>
          </a:p>
          <a:p>
            <a:r>
              <a:rPr lang="en-US" dirty="0"/>
              <a:t>Carefully controlled transitions between user mode and kernel mode</a:t>
            </a:r>
          </a:p>
          <a:p>
            <a:pPr lvl="1"/>
            <a:r>
              <a:rPr lang="en-US" dirty="0"/>
              <a:t>System calls, interrupts, exceptions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A061F-A468-D04F-BD40-B32E2F83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087129"/>
            <a:ext cx="64008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19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4C74-F36E-BB42-81B5-761B03A2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 OS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6CC7A-2B20-FE4B-A2FB-38D35E1F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02" y="914400"/>
            <a:ext cx="7912595" cy="46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82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736600"/>
          </a:xfrm>
        </p:spPr>
        <p:txBody>
          <a:bodyPr/>
          <a:lstStyle/>
          <a:p>
            <a:r>
              <a:rPr lang="en-US" dirty="0" smtClean="0"/>
              <a:t>Today: Four Fundamental OS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638800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Thread: Execution Context</a:t>
            </a:r>
          </a:p>
          <a:p>
            <a:pPr lvl="1"/>
            <a:r>
              <a:rPr lang="en-US" altLang="en-US" dirty="0" smtClean="0"/>
              <a:t>Fully describes program state</a:t>
            </a:r>
            <a:endParaRPr lang="en-US" altLang="en-US" dirty="0"/>
          </a:p>
          <a:p>
            <a:pPr lvl="1"/>
            <a:r>
              <a:rPr lang="en-US" altLang="en-US" dirty="0"/>
              <a:t>Program Counter, Registers, Execution Flags, </a:t>
            </a:r>
            <a:r>
              <a:rPr lang="en-US" altLang="en-US" dirty="0" smtClean="0"/>
              <a:t>Stack</a:t>
            </a:r>
            <a:endParaRPr lang="en-US" dirty="0"/>
          </a:p>
          <a:p>
            <a:r>
              <a:rPr lang="en-US" b="1" dirty="0"/>
              <a:t>Address </a:t>
            </a:r>
            <a:r>
              <a:rPr lang="en-US" b="1" dirty="0" smtClean="0"/>
              <a:t>space </a:t>
            </a:r>
            <a:r>
              <a:rPr lang="en-US" dirty="0" smtClean="0"/>
              <a:t>(with or w/o </a:t>
            </a:r>
            <a:r>
              <a:rPr lang="en-US" b="1" dirty="0" smtClean="0"/>
              <a:t>translation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Set of memory addresses accessible to program (for read or write)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ay be </a:t>
            </a:r>
            <a:r>
              <a:rPr lang="en-US" dirty="0"/>
              <a:t>distinct from </a:t>
            </a:r>
            <a:r>
              <a:rPr lang="en-US" dirty="0" smtClean="0"/>
              <a:t>memory </a:t>
            </a:r>
            <a:r>
              <a:rPr lang="en-US" dirty="0"/>
              <a:t>space of the physical </a:t>
            </a:r>
            <a:r>
              <a:rPr lang="en-US" dirty="0" smtClean="0"/>
              <a:t>machine </a:t>
            </a:r>
            <a:br>
              <a:rPr lang="en-US" dirty="0" smtClean="0"/>
            </a:br>
            <a:r>
              <a:rPr lang="en-US" dirty="0" smtClean="0"/>
              <a:t>(in which case programs operate in a virtual address space)</a:t>
            </a:r>
            <a:endParaRPr lang="en-US" dirty="0"/>
          </a:p>
          <a:p>
            <a:r>
              <a:rPr lang="en-US" b="1" dirty="0" smtClean="0"/>
              <a:t>Process: an instance of a running program</a:t>
            </a:r>
          </a:p>
          <a:p>
            <a:pPr lvl="1"/>
            <a:r>
              <a:rPr lang="en-US" dirty="0" smtClean="0"/>
              <a:t>Protected Address Space + One or more Threads</a:t>
            </a:r>
            <a:endParaRPr lang="en-US" dirty="0"/>
          </a:p>
          <a:p>
            <a:r>
              <a:rPr lang="en-US" b="1" dirty="0" smtClean="0"/>
              <a:t>Dual mode operation / Protection</a:t>
            </a:r>
          </a:p>
          <a:p>
            <a:pPr lvl="1"/>
            <a:r>
              <a:rPr lang="en-US" dirty="0" smtClean="0"/>
              <a:t>Only the “system” has the ability to access certain resources</a:t>
            </a:r>
          </a:p>
          <a:p>
            <a:pPr lvl="1"/>
            <a:r>
              <a:rPr lang="en-US" sz="2400" dirty="0"/>
              <a:t>Combined with translation, isolates programs from each </a:t>
            </a:r>
            <a:r>
              <a:rPr lang="en-US" sz="2400" dirty="0" smtClean="0"/>
              <a:t>other and the OS from 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586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507" y="89069"/>
            <a:ext cx="7162800" cy="533400"/>
          </a:xfrm>
        </p:spPr>
        <p:txBody>
          <a:bodyPr/>
          <a:lstStyle/>
          <a:p>
            <a:r>
              <a:rPr lang="en-US" dirty="0" smtClean="0"/>
              <a:t>OS Bottom Line: Run Programs</a:t>
            </a:r>
            <a:endParaRPr lang="en-US" dirty="0"/>
          </a:p>
        </p:txBody>
      </p:sp>
      <p:pic>
        <p:nvPicPr>
          <p:cNvPr id="12" name="Picture 11" descr="Screen Shot 2014-08-28 at 9.53.03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144090" cy="13718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47800" y="1219200"/>
            <a:ext cx="1828800" cy="2502932"/>
            <a:chOff x="1447800" y="1219200"/>
            <a:chExt cx="1828800" cy="2502932"/>
          </a:xfrm>
        </p:grpSpPr>
        <p:sp>
          <p:nvSpPr>
            <p:cNvPr id="7" name="Punched Tape 6"/>
            <p:cNvSpPr/>
            <p:nvPr/>
          </p:nvSpPr>
          <p:spPr bwMode="auto">
            <a:xfrm rot="5400000">
              <a:off x="1714500" y="1790700"/>
              <a:ext cx="1676400" cy="1447800"/>
            </a:xfrm>
            <a:prstGeom prst="flowChartPunchedTap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28800" y="1752600"/>
              <a:ext cx="93326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 err="1">
                  <a:latin typeface="Gill Sans" charset="0"/>
                  <a:ea typeface="Gill Sans" charset="0"/>
                  <a:cs typeface="Gill Sans" charset="0"/>
                </a:rPr>
                <a:t>i</a:t>
              </a:r>
              <a:r>
                <a:rPr lang="en-US" sz="1400" b="0" dirty="0" err="1" smtClean="0">
                  <a:latin typeface="Gill Sans" charset="0"/>
                  <a:ea typeface="Gill Sans" charset="0"/>
                  <a:cs typeface="Gill Sans" charset="0"/>
                </a:rPr>
                <a:t>nt</a:t>
              </a:r>
              <a:r>
                <a:rPr lang="en-US" sz="1400" b="0" dirty="0" smtClean="0">
                  <a:latin typeface="Gill Sans" charset="0"/>
                  <a:ea typeface="Gill Sans" charset="0"/>
                  <a:cs typeface="Gill Sans" charset="0"/>
                </a:rPr>
                <a:t> main() </a:t>
              </a:r>
            </a:p>
            <a:p>
              <a:r>
                <a:rPr lang="en-US" sz="1400" b="0" dirty="0" smtClean="0">
                  <a:latin typeface="Gill Sans" charset="0"/>
                  <a:ea typeface="Gill Sans" charset="0"/>
                  <a:cs typeface="Gill Sans" charset="0"/>
                </a:rPr>
                <a:t>{ … ;</a:t>
              </a:r>
            </a:p>
            <a:p>
              <a:r>
                <a:rPr lang="en-US" sz="1400" b="0" dirty="0">
                  <a:latin typeface="Gill Sans" charset="0"/>
                  <a:ea typeface="Gill Sans" charset="0"/>
                  <a:cs typeface="Gill Sans" charset="0"/>
                </a:rPr>
                <a:t> }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1447800" y="27432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16200000">
              <a:off x="1251425" y="2101376"/>
              <a:ext cx="762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editor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24000" y="1219200"/>
              <a:ext cx="1688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Program Source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9800" y="3352800"/>
              <a:ext cx="639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>
                  <a:latin typeface="Gill Sans" charset="0"/>
                  <a:ea typeface="Gill Sans" charset="0"/>
                  <a:cs typeface="Gill Sans" charset="0"/>
                </a:rPr>
                <a:t>f</a:t>
              </a:r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oo.c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15101" y="838200"/>
            <a:ext cx="3676499" cy="5105400"/>
            <a:chOff x="5315101" y="838200"/>
            <a:chExt cx="3676499" cy="51054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5315101" y="2512996"/>
              <a:ext cx="1196854" cy="76360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 rot="16200000">
              <a:off x="5435983" y="1930783"/>
              <a:ext cx="1130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Load &amp; Execute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5400000">
              <a:off x="7974511" y="2426732"/>
              <a:ext cx="978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Memory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105560" y="4724400"/>
              <a:ext cx="479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PC: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6556067" y="4800600"/>
              <a:ext cx="1441852" cy="685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632267" y="5574268"/>
              <a:ext cx="1120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556067" y="5004137"/>
              <a:ext cx="1441852" cy="177463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32267" y="5181600"/>
              <a:ext cx="898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registers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 flipV="1">
              <a:off x="6556067" y="902732"/>
              <a:ext cx="1441852" cy="35814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03867" y="4267200"/>
              <a:ext cx="987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0x000…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7667" y="838200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0xFFF…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flipV="1">
              <a:off x="6660631" y="3645932"/>
              <a:ext cx="1247564" cy="6858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3642" y="3886200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instructions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 flipV="1">
              <a:off x="6660631" y="3112532"/>
              <a:ext cx="1247564" cy="533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15165" y="3200400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d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 flipV="1">
              <a:off x="6660631" y="2579132"/>
              <a:ext cx="1247564" cy="533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83042" y="2667000"/>
              <a:ext cx="62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 flipV="1">
              <a:off x="6660631" y="1893332"/>
              <a:ext cx="1247564" cy="5334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70419" y="198120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7622867" y="1893332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7622867" y="2655332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6403667" y="1740932"/>
              <a:ext cx="1676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3" name="Rectangle 52"/>
            <p:cNvSpPr/>
            <p:nvPr/>
          </p:nvSpPr>
          <p:spPr bwMode="auto">
            <a:xfrm flipV="1">
              <a:off x="6632267" y="1055132"/>
              <a:ext cx="1275928" cy="53340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963001" y="1143000"/>
              <a:ext cx="483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OS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7477188" y="3886199"/>
              <a:ext cx="937713" cy="1027791"/>
            </a:xfrm>
            <a:custGeom>
              <a:avLst/>
              <a:gdLst>
                <a:gd name="connsiteX0" fmla="*/ 0 w 937713"/>
                <a:gd name="connsiteY0" fmla="*/ 3249390 h 3338853"/>
                <a:gd name="connsiteX1" fmla="*/ 642325 w 937713"/>
                <a:gd name="connsiteY1" fmla="*/ 3205592 h 3338853"/>
                <a:gd name="connsiteX2" fmla="*/ 934290 w 937713"/>
                <a:gd name="connsiteY2" fmla="*/ 1979254 h 3338853"/>
                <a:gd name="connsiteX3" fmla="*/ 773709 w 937713"/>
                <a:gd name="connsiteY3" fmla="*/ 928108 h 3338853"/>
                <a:gd name="connsiteX4" fmla="*/ 934290 w 937713"/>
                <a:gd name="connsiteY4" fmla="*/ 285741 h 3338853"/>
                <a:gd name="connsiteX5" fmla="*/ 802906 w 937713"/>
                <a:gd name="connsiteY5" fmla="*/ 8355 h 3338853"/>
                <a:gd name="connsiteX6" fmla="*/ 0 w 937713"/>
                <a:gd name="connsiteY6" fmla="*/ 66752 h 333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13" h="3338853">
                  <a:moveTo>
                    <a:pt x="0" y="3249390"/>
                  </a:moveTo>
                  <a:cubicBezTo>
                    <a:pt x="243305" y="3333335"/>
                    <a:pt x="486610" y="3417281"/>
                    <a:pt x="642325" y="3205592"/>
                  </a:cubicBezTo>
                  <a:cubicBezTo>
                    <a:pt x="798040" y="2993903"/>
                    <a:pt x="912393" y="2358835"/>
                    <a:pt x="934290" y="1979254"/>
                  </a:cubicBezTo>
                  <a:cubicBezTo>
                    <a:pt x="956187" y="1599673"/>
                    <a:pt x="773709" y="1210360"/>
                    <a:pt x="773709" y="928108"/>
                  </a:cubicBezTo>
                  <a:cubicBezTo>
                    <a:pt x="773709" y="645856"/>
                    <a:pt x="929424" y="439033"/>
                    <a:pt x="934290" y="285741"/>
                  </a:cubicBezTo>
                  <a:cubicBezTo>
                    <a:pt x="939156" y="132449"/>
                    <a:pt x="958621" y="44853"/>
                    <a:pt x="802906" y="8355"/>
                  </a:cubicBezTo>
                  <a:cubicBezTo>
                    <a:pt x="647191" y="-28143"/>
                    <a:pt x="0" y="66752"/>
                    <a:pt x="0" y="66752"/>
                  </a:cubicBezTo>
                </a:path>
              </a:pathLst>
            </a:custGeom>
            <a:ln>
              <a:solidFill>
                <a:srgbClr val="618FFD"/>
              </a:solidFill>
              <a:headEnd type="oval"/>
              <a:tailEnd type="triangle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52800" y="990600"/>
            <a:ext cx="2042765" cy="2655332"/>
            <a:chOff x="3352800" y="990600"/>
            <a:chExt cx="2042765" cy="2655332"/>
          </a:xfrm>
        </p:grpSpPr>
        <p:sp>
          <p:nvSpPr>
            <p:cNvPr id="8" name="Rectangle 7"/>
            <p:cNvSpPr/>
            <p:nvPr/>
          </p:nvSpPr>
          <p:spPr bwMode="auto">
            <a:xfrm>
              <a:off x="4028863" y="1524000"/>
              <a:ext cx="1352973" cy="17526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3352800" y="2667000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 rot="16200000">
              <a:off x="3108560" y="1944002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compiler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13180" y="990600"/>
              <a:ext cx="1187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Executable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27532" y="327660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a.out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105064" y="1828800"/>
              <a:ext cx="1228936" cy="685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105064" y="2514600"/>
              <a:ext cx="1228936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7532" y="1981200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d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ata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12842" y="2564480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instructions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51" name="Content Placeholder 2"/>
          <p:cNvSpPr>
            <a:spLocks noGrp="1"/>
          </p:cNvSpPr>
          <p:nvPr>
            <p:ph idx="1"/>
          </p:nvPr>
        </p:nvSpPr>
        <p:spPr>
          <a:xfrm>
            <a:off x="228600" y="3810000"/>
            <a:ext cx="607684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Load instruction and data segments of executable file into memory</a:t>
            </a:r>
          </a:p>
          <a:p>
            <a:r>
              <a:rPr lang="en-US" dirty="0" smtClean="0"/>
              <a:t>Create stack and heap</a:t>
            </a:r>
          </a:p>
          <a:p>
            <a:r>
              <a:rPr lang="en-US" dirty="0" smtClean="0"/>
              <a:t>“Transfer control to program”</a:t>
            </a:r>
          </a:p>
          <a:p>
            <a:r>
              <a:rPr lang="en-US" dirty="0" smtClean="0"/>
              <a:t>Provide services to program</a:t>
            </a:r>
          </a:p>
          <a:p>
            <a:r>
              <a:rPr lang="en-US" dirty="0" smtClean="0"/>
              <a:t>While protecting OS and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14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533400"/>
          </a:xfrm>
        </p:spPr>
        <p:txBody>
          <a:bodyPr/>
          <a:lstStyle/>
          <a:p>
            <a:r>
              <a:rPr lang="en-US" dirty="0" smtClean="0"/>
              <a:t>Recall (61C): Instruction Fetch/Decode/Execute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7620000" cy="457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instruction cycle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362200" y="1871246"/>
            <a:ext cx="1828800" cy="228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1795046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PC: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410200" y="1600200"/>
            <a:ext cx="1981200" cy="44958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203737" y="2079727"/>
            <a:ext cx="2438881" cy="72151"/>
          </a:xfrm>
          <a:custGeom>
            <a:avLst/>
            <a:gdLst>
              <a:gd name="connsiteX0" fmla="*/ 0 w 2438881"/>
              <a:gd name="connsiteY0" fmla="*/ 0 h 72151"/>
              <a:gd name="connsiteX1" fmla="*/ 0 w 2438881"/>
              <a:gd name="connsiteY1" fmla="*/ 0 h 72151"/>
              <a:gd name="connsiteX2" fmla="*/ 2438881 w 2438881"/>
              <a:gd name="connsiteY2" fmla="*/ 72151 h 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8881" h="72151">
                <a:moveTo>
                  <a:pt x="0" y="0"/>
                </a:moveTo>
                <a:lnTo>
                  <a:pt x="0" y="0"/>
                </a:lnTo>
                <a:lnTo>
                  <a:pt x="2438881" y="72151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76600" y="2099846"/>
            <a:ext cx="2133600" cy="186154"/>
            <a:chOff x="3276600" y="2099846"/>
            <a:chExt cx="2133600" cy="186154"/>
          </a:xfrm>
        </p:grpSpPr>
        <p:cxnSp>
          <p:nvCxnSpPr>
            <p:cNvPr id="34" name="Straight Connector 33"/>
            <p:cNvCxnSpPr>
              <a:endCxn id="8" idx="2"/>
            </p:cNvCxnSpPr>
            <p:nvPr/>
          </p:nvCxnSpPr>
          <p:spPr bwMode="auto">
            <a:xfrm flipV="1">
              <a:off x="3276600" y="2099846"/>
              <a:ext cx="0" cy="18615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3276600" y="2286000"/>
              <a:ext cx="21336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 w="sm" len="sm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762000" y="2209800"/>
            <a:ext cx="4648200" cy="457200"/>
            <a:chOff x="762000" y="2209800"/>
            <a:chExt cx="4648200" cy="457200"/>
          </a:xfrm>
        </p:grpSpPr>
        <p:sp>
          <p:nvSpPr>
            <p:cNvPr id="49" name="TextBox 48"/>
            <p:cNvSpPr txBox="1"/>
            <p:nvPr/>
          </p:nvSpPr>
          <p:spPr>
            <a:xfrm>
              <a:off x="762000" y="2209800"/>
              <a:ext cx="1894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latin typeface="Gill Sans" charset="0"/>
                  <a:ea typeface="Gill Sans" charset="0"/>
                  <a:cs typeface="Gill Sans" charset="0"/>
                </a:rPr>
                <a:t>Instruction fetch</a:t>
              </a:r>
              <a:endParaRPr lang="en-US" sz="20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3276600" y="2438400"/>
              <a:ext cx="21336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3276600" y="24384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755667" y="3200400"/>
            <a:ext cx="4883133" cy="3200400"/>
            <a:chOff x="755667" y="3200400"/>
            <a:chExt cx="4883133" cy="3200400"/>
          </a:xfrm>
        </p:grpSpPr>
        <p:sp>
          <p:nvSpPr>
            <p:cNvPr id="15" name="Trapezoid 14"/>
            <p:cNvSpPr/>
            <p:nvPr/>
          </p:nvSpPr>
          <p:spPr bwMode="auto">
            <a:xfrm flipV="1">
              <a:off x="2362200" y="4648200"/>
              <a:ext cx="1828800" cy="838200"/>
            </a:xfrm>
            <a:prstGeom prst="trapezoid">
              <a:avLst>
                <a:gd name="adj" fmla="val 55991"/>
              </a:avLst>
            </a:prstGeom>
            <a:solidFill>
              <a:schemeClr val="accent1">
                <a:alpha val="61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>
              <a:off x="3505200" y="5562600"/>
              <a:ext cx="1905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3505200" y="5715000"/>
              <a:ext cx="21336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" name="Rectangle 6"/>
            <p:cNvSpPr/>
            <p:nvPr/>
          </p:nvSpPr>
          <p:spPr bwMode="auto">
            <a:xfrm>
              <a:off x="2362200" y="3352800"/>
              <a:ext cx="1828800" cy="1066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362200" y="3962400"/>
              <a:ext cx="1828800" cy="2286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7000" y="3505200"/>
              <a:ext cx="9444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Registers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5600" y="4800600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ALU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667000" y="44196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3810000" y="44196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2362200" y="5943600"/>
              <a:ext cx="1828800" cy="2286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24" name="Straight Arrow Connector 23"/>
            <p:cNvCxnSpPr>
              <a:stCxn id="15" idx="0"/>
              <a:endCxn id="23" idx="0"/>
            </p:cNvCxnSpPr>
            <p:nvPr/>
          </p:nvCxnSpPr>
          <p:spPr bwMode="auto">
            <a:xfrm>
              <a:off x="3276600" y="54864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8" name="Straight Connector 37"/>
            <p:cNvCxnSpPr>
              <a:endCxn id="7" idx="0"/>
            </p:cNvCxnSpPr>
            <p:nvPr/>
          </p:nvCxnSpPr>
          <p:spPr bwMode="auto">
            <a:xfrm>
              <a:off x="3276600" y="3200400"/>
              <a:ext cx="0" cy="1524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med"/>
            </a:ln>
            <a:effectLst/>
          </p:spPr>
        </p:cxnSp>
        <p:cxnSp>
          <p:nvCxnSpPr>
            <p:cNvPr id="40" name="Straight Connector 39"/>
            <p:cNvCxnSpPr>
              <a:stCxn id="23" idx="2"/>
            </p:cNvCxnSpPr>
            <p:nvPr/>
          </p:nvCxnSpPr>
          <p:spPr bwMode="auto">
            <a:xfrm>
              <a:off x="3276600" y="6172200"/>
              <a:ext cx="0" cy="228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2133600" y="6400800"/>
              <a:ext cx="1143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2133600" y="3200400"/>
              <a:ext cx="0" cy="32004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2133600" y="3200400"/>
              <a:ext cx="1143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755667" y="4267200"/>
              <a:ext cx="1005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latin typeface="Gill Sans" charset="0"/>
                  <a:ea typeface="Gill Sans" charset="0"/>
                  <a:cs typeface="Gill Sans" charset="0"/>
                </a:rPr>
                <a:t>E</a:t>
              </a:r>
              <a:r>
                <a:rPr lang="en-US" sz="2000" b="0" dirty="0" smtClean="0">
                  <a:latin typeface="Gill Sans" charset="0"/>
                  <a:ea typeface="Gill Sans" charset="0"/>
                  <a:cs typeface="Gill Sans" charset="0"/>
                </a:rPr>
                <a:t>xecute</a:t>
              </a:r>
              <a:endParaRPr lang="en-US" sz="20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3505200" y="5376446"/>
              <a:ext cx="0" cy="18615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3505200" y="57150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63" name="TextBox 62"/>
          <p:cNvSpPr txBox="1"/>
          <p:nvPr/>
        </p:nvSpPr>
        <p:spPr>
          <a:xfrm>
            <a:off x="5791200" y="1219200"/>
            <a:ext cx="97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Memory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715000" y="2133600"/>
            <a:ext cx="1305165" cy="400110"/>
          </a:xfrm>
          <a:prstGeom prst="rect">
            <a:avLst/>
          </a:prstGeom>
          <a:noFill/>
          <a:ln>
            <a:solidFill>
              <a:srgbClr val="618FF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Gill Sans" charset="0"/>
                <a:ea typeface="Gill Sans" charset="0"/>
                <a:cs typeface="Gill Sans" charset="0"/>
              </a:rPr>
              <a:t>instruction</a:t>
            </a:r>
            <a:endParaRPr lang="en-US" sz="2000" b="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90800"/>
            <a:ext cx="3200400" cy="476310"/>
            <a:chOff x="762000" y="2590800"/>
            <a:chExt cx="3200400" cy="476310"/>
          </a:xfrm>
        </p:grpSpPr>
        <p:sp>
          <p:nvSpPr>
            <p:cNvPr id="50" name="TextBox 49"/>
            <p:cNvSpPr txBox="1"/>
            <p:nvPr/>
          </p:nvSpPr>
          <p:spPr>
            <a:xfrm>
              <a:off x="762000" y="2667000"/>
              <a:ext cx="1008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latin typeface="Gill Sans" charset="0"/>
                  <a:ea typeface="Gill Sans" charset="0"/>
                  <a:cs typeface="Gill Sans" charset="0"/>
                </a:rPr>
                <a:t>Decode</a:t>
              </a:r>
              <a:endParaRPr lang="en-US" sz="20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2590800" y="2667000"/>
              <a:ext cx="1371600" cy="304800"/>
            </a:xfrm>
            <a:prstGeom prst="roundRect">
              <a:avLst/>
            </a:prstGeom>
            <a:solidFill>
              <a:schemeClr val="accent1">
                <a:alpha val="61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91828" y="2590800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decode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90800" y="1371600"/>
            <a:ext cx="1752600" cy="914400"/>
            <a:chOff x="2590800" y="1371600"/>
            <a:chExt cx="1752600" cy="914400"/>
          </a:xfrm>
        </p:grpSpPr>
        <p:sp>
          <p:nvSpPr>
            <p:cNvPr id="68" name="Rounded Rectangle 67"/>
            <p:cNvSpPr/>
            <p:nvPr/>
          </p:nvSpPr>
          <p:spPr bwMode="auto">
            <a:xfrm>
              <a:off x="2590800" y="1447800"/>
              <a:ext cx="1371600" cy="304800"/>
            </a:xfrm>
            <a:prstGeom prst="roundRect">
              <a:avLst/>
            </a:prstGeom>
            <a:solidFill>
              <a:schemeClr val="accent1">
                <a:alpha val="61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971800" y="1371600"/>
              <a:ext cx="62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next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3276600" y="1676400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 flipV="1">
              <a:off x="4343400" y="1600200"/>
              <a:ext cx="0" cy="685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76" name="Straight Arrow Connector 75"/>
            <p:cNvCxnSpPr>
              <a:endCxn id="68" idx="3"/>
            </p:cNvCxnSpPr>
            <p:nvPr/>
          </p:nvCxnSpPr>
          <p:spPr bwMode="auto">
            <a:xfrm flipH="1">
              <a:off x="3962400" y="1600200"/>
              <a:ext cx="3810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78" name="TextBox 77"/>
          <p:cNvSpPr txBox="1"/>
          <p:nvPr/>
        </p:nvSpPr>
        <p:spPr>
          <a:xfrm>
            <a:off x="6019800" y="5391090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Gill Sans" charset="0"/>
                <a:ea typeface="Gill Sans" charset="0"/>
                <a:cs typeface="Gill Sans" charset="0"/>
              </a:rPr>
              <a:t>data</a:t>
            </a:r>
            <a:endParaRPr lang="en-US" sz="20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5445" y="1383268"/>
            <a:ext cx="1228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Gill Sans" charset="0"/>
                <a:ea typeface="Gill Sans" charset="0"/>
                <a:cs typeface="Gill Sans" charset="0"/>
              </a:rPr>
              <a:t>Processor</a:t>
            </a:r>
            <a:endParaRPr lang="en-US" sz="2000" b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4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OS Concept: Thread of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715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en-US" sz="2000" b="1" dirty="0">
                <a:solidFill>
                  <a:srgbClr val="FF0000"/>
                </a:solidFill>
              </a:rPr>
              <a:t>Thread</a:t>
            </a:r>
            <a:r>
              <a:rPr lang="en-US" altLang="en-US" sz="2000" dirty="0">
                <a:solidFill>
                  <a:srgbClr val="FF0000"/>
                </a:solidFill>
              </a:rPr>
              <a:t>: Single unique execution context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>
                <a:solidFill>
                  <a:srgbClr val="FF0000"/>
                </a:solidFill>
              </a:rPr>
              <a:t>Program Counter, Registers, Execution Flags, </a:t>
            </a:r>
            <a:r>
              <a:rPr lang="en-US" altLang="en-US" sz="2000" dirty="0" smtClean="0">
                <a:solidFill>
                  <a:srgbClr val="FF0000"/>
                </a:solidFill>
              </a:rPr>
              <a:t>Stack, Memory State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 smtClean="0"/>
              <a:t>A thread is </a:t>
            </a:r>
            <a:r>
              <a:rPr lang="en-US" sz="2000" i="1" dirty="0" smtClean="0">
                <a:solidFill>
                  <a:srgbClr val="FF0000"/>
                </a:solidFill>
              </a:rPr>
              <a:t>executing</a:t>
            </a:r>
            <a:r>
              <a:rPr lang="en-US" sz="2000" dirty="0" smtClean="0"/>
              <a:t> on a processor (core) when it is </a:t>
            </a:r>
            <a:r>
              <a:rPr lang="en-US" sz="2000" i="1" dirty="0" smtClean="0">
                <a:solidFill>
                  <a:srgbClr val="FF0000"/>
                </a:solidFill>
              </a:rPr>
              <a:t>resident</a:t>
            </a:r>
            <a:r>
              <a:rPr lang="en-US" sz="2000" dirty="0" smtClean="0"/>
              <a:t> in the processor registers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Resident means: Registers hold the root state (context) of the thread: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Including program counter (PC) register &amp; currently executing instruction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/>
              <a:t>PC points at next instruction </a:t>
            </a:r>
            <a:r>
              <a:rPr lang="en-US" sz="1800" dirty="0" smtClean="0">
                <a:solidFill>
                  <a:srgbClr val="FF0000"/>
                </a:solidFill>
              </a:rPr>
              <a:t>in memory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Instructions stored in memory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Including intermediate values for ongoing computations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/>
              <a:t>Can include actual values (like integers) or pointers to values </a:t>
            </a:r>
            <a:r>
              <a:rPr lang="en-US" sz="1800" dirty="0" smtClean="0">
                <a:solidFill>
                  <a:srgbClr val="FF0000"/>
                </a:solidFill>
              </a:rPr>
              <a:t>in memory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Stack </a:t>
            </a:r>
            <a:r>
              <a:rPr lang="en-US" sz="2000" dirty="0"/>
              <a:t>pointer holds the address of the top of </a:t>
            </a:r>
            <a:r>
              <a:rPr lang="en-US" sz="2000" dirty="0" smtClean="0"/>
              <a:t>stack (which is </a:t>
            </a:r>
            <a:r>
              <a:rPr lang="en-US" sz="2000" dirty="0" smtClean="0">
                <a:solidFill>
                  <a:srgbClr val="FF0000"/>
                </a:solidFill>
              </a:rPr>
              <a:t>in memory</a:t>
            </a:r>
            <a:r>
              <a:rPr lang="en-US" sz="2000" dirty="0" smtClean="0"/>
              <a:t>)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The </a:t>
            </a:r>
            <a:r>
              <a:rPr lang="en-US" sz="2000" dirty="0">
                <a:solidFill>
                  <a:srgbClr val="FF0000"/>
                </a:solidFill>
              </a:rPr>
              <a:t>rest is “in memory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 smtClean="0"/>
              <a:t>A </a:t>
            </a:r>
            <a:r>
              <a:rPr lang="en-US" sz="2000" dirty="0"/>
              <a:t>thread is </a:t>
            </a:r>
            <a:r>
              <a:rPr lang="en-US" sz="2000" i="1" dirty="0"/>
              <a:t>suspended </a:t>
            </a:r>
            <a:r>
              <a:rPr lang="en-US" sz="2000" dirty="0"/>
              <a:t>(not </a:t>
            </a:r>
            <a:r>
              <a:rPr lang="en-US" sz="2000" i="1" dirty="0"/>
              <a:t>executing) </a:t>
            </a:r>
            <a:r>
              <a:rPr lang="en-US" sz="2000" dirty="0"/>
              <a:t>when its state </a:t>
            </a:r>
            <a:r>
              <a:rPr lang="en-US" sz="2000" i="1" dirty="0">
                <a:solidFill>
                  <a:srgbClr val="FF0000"/>
                </a:solidFill>
              </a:rPr>
              <a:t>is not </a:t>
            </a:r>
            <a:r>
              <a:rPr lang="en-US" sz="2000" dirty="0" smtClean="0"/>
              <a:t>loaded (resident) into the processor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Processor state pointing at some other thread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dirty="0"/>
              <a:t>Program counter </a:t>
            </a:r>
            <a:r>
              <a:rPr lang="en-US" sz="1800" dirty="0" smtClean="0"/>
              <a:t>register </a:t>
            </a:r>
            <a:r>
              <a:rPr lang="en-US" sz="1800" i="1" dirty="0" smtClean="0">
                <a:solidFill>
                  <a:srgbClr val="FF0000"/>
                </a:solidFill>
              </a:rPr>
              <a:t>is not </a:t>
            </a:r>
            <a:r>
              <a:rPr lang="en-US" sz="1800" dirty="0" smtClean="0"/>
              <a:t>pointing at next instruction from this thread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Often: a copy of the last value for each register stored in memory</a:t>
            </a:r>
          </a:p>
          <a:p>
            <a:pPr lvl="1">
              <a:lnSpc>
                <a:spcPct val="10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40004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990600" y="838200"/>
            <a:ext cx="4419600" cy="2743200"/>
            <a:chOff x="672" y="432"/>
            <a:chExt cx="2784" cy="1728"/>
          </a:xfrm>
        </p:grpSpPr>
        <p:sp>
          <p:nvSpPr>
            <p:cNvPr id="12310" name="Oval 3"/>
            <p:cNvSpPr>
              <a:spLocks noChangeArrowheads="1"/>
            </p:cNvSpPr>
            <p:nvPr/>
          </p:nvSpPr>
          <p:spPr bwMode="auto">
            <a:xfrm>
              <a:off x="672" y="432"/>
              <a:ext cx="2784" cy="1728"/>
            </a:xfrm>
            <a:prstGeom prst="ellipse">
              <a:avLst/>
            </a:prstGeom>
            <a:solidFill>
              <a:srgbClr val="FF66CC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311" name="Oval 4"/>
            <p:cNvSpPr>
              <a:spLocks noChangeArrowheads="1"/>
            </p:cNvSpPr>
            <p:nvPr/>
          </p:nvSpPr>
          <p:spPr bwMode="auto">
            <a:xfrm>
              <a:off x="2515" y="960"/>
              <a:ext cx="720" cy="624"/>
            </a:xfrm>
            <a:prstGeom prst="ellipse">
              <a:avLst/>
            </a:prstGeom>
            <a:solidFill>
              <a:srgbClr val="53FB25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US" altLang="en-US" sz="2400" b="0">
                  <a:latin typeface="Gill Sans" charset="0"/>
                  <a:ea typeface="Gill Sans" charset="0"/>
                  <a:cs typeface="Gill Sans" charset="0"/>
                </a:rPr>
                <a:t>Fetch</a:t>
              </a:r>
            </a:p>
            <a:p>
              <a:pPr algn="ctr"/>
              <a:r>
                <a:rPr lang="en-US" altLang="en-US" sz="2400" b="0">
                  <a:latin typeface="Gill Sans" charset="0"/>
                  <a:ea typeface="Gill Sans" charset="0"/>
                  <a:cs typeface="Gill Sans" charset="0"/>
                </a:rPr>
                <a:t>Exec</a:t>
              </a:r>
            </a:p>
          </p:txBody>
        </p:sp>
        <p:sp>
          <p:nvSpPr>
            <p:cNvPr id="12312" name="AutoShape 5"/>
            <p:cNvSpPr>
              <a:spLocks noChangeArrowheads="1"/>
            </p:cNvSpPr>
            <p:nvPr/>
          </p:nvSpPr>
          <p:spPr bwMode="auto">
            <a:xfrm rot="10800000">
              <a:off x="1968" y="1032"/>
              <a:ext cx="528" cy="480"/>
            </a:xfrm>
            <a:prstGeom prst="leftRightArrow">
              <a:avLst>
                <a:gd name="adj1" fmla="val 50000"/>
                <a:gd name="adj2" fmla="val 2200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en-US" alt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313" name="Rectangle 6"/>
            <p:cNvSpPr>
              <a:spLocks noChangeArrowheads="1"/>
            </p:cNvSpPr>
            <p:nvPr/>
          </p:nvSpPr>
          <p:spPr bwMode="auto">
            <a:xfrm>
              <a:off x="1344" y="624"/>
              <a:ext cx="624" cy="12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R0</a:t>
              </a:r>
            </a:p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…</a:t>
              </a:r>
            </a:p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R31</a:t>
              </a:r>
            </a:p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F0</a:t>
              </a:r>
            </a:p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…</a:t>
              </a:r>
            </a:p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F30</a:t>
              </a:r>
            </a:p>
            <a:p>
              <a:pPr algn="ctr"/>
              <a:r>
                <a:rPr lang="en-US" altLang="en-US" b="0">
                  <a:latin typeface="Gill Sans" charset="0"/>
                  <a:ea typeface="Gill Sans" charset="0"/>
                  <a:cs typeface="Gill Sans" charset="0"/>
                </a:rPr>
                <a:t>PC</a:t>
              </a:r>
            </a:p>
          </p:txBody>
        </p:sp>
      </p:grpSp>
      <p:sp>
        <p:nvSpPr>
          <p:cNvPr id="12291" name="AutoShape 7"/>
          <p:cNvSpPr>
            <a:spLocks noChangeArrowheads="1"/>
          </p:cNvSpPr>
          <p:nvPr/>
        </p:nvSpPr>
        <p:spPr bwMode="auto">
          <a:xfrm rot="10800000">
            <a:off x="5410200" y="1828800"/>
            <a:ext cx="838200" cy="762000"/>
          </a:xfrm>
          <a:prstGeom prst="leftRightArrow">
            <a:avLst>
              <a:gd name="adj1" fmla="val 50000"/>
              <a:gd name="adj2" fmla="val 22000"/>
            </a:avLst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 b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6256338" y="1244600"/>
            <a:ext cx="1439862" cy="462280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…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Data1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Data0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Inst237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Inst236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…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Inst5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Inst4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Inst3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Inst2</a:t>
            </a:r>
            <a:b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</a:br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Inst1</a:t>
            </a:r>
          </a:p>
          <a:p>
            <a:pPr algn="ctr"/>
            <a:r>
              <a:rPr lang="en-US" altLang="en-US" sz="2400" b="0" dirty="0">
                <a:latin typeface="Gill Sans" charset="0"/>
                <a:ea typeface="Gill Sans" charset="0"/>
                <a:cs typeface="Gill Sans" charset="0"/>
              </a:rPr>
              <a:t>Inst0</a:t>
            </a:r>
          </a:p>
        </p:txBody>
      </p:sp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6354763" y="5919788"/>
            <a:ext cx="9165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0">
                <a:latin typeface="Gill Sans" charset="0"/>
                <a:ea typeface="Gill Sans" charset="0"/>
                <a:cs typeface="Gill Sans" charset="0"/>
              </a:rPr>
              <a:t>Addr 0</a:t>
            </a:r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6188075" y="839788"/>
            <a:ext cx="12980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0">
                <a:latin typeface="Gill Sans" charset="0"/>
                <a:ea typeface="Gill Sans" charset="0"/>
                <a:cs typeface="Gill Sans" charset="0"/>
              </a:rPr>
              <a:t>Addr 2</a:t>
            </a:r>
            <a:r>
              <a:rPr lang="en-US" altLang="en-US" sz="2000" b="0" baseline="30000">
                <a:latin typeface="Gill Sans" charset="0"/>
                <a:ea typeface="Gill Sans" charset="0"/>
                <a:cs typeface="Gill Sans" charset="0"/>
              </a:rPr>
              <a:t>32</a:t>
            </a:r>
            <a:r>
              <a:rPr lang="en-US" altLang="en-US" sz="2000" b="0">
                <a:latin typeface="Gill Sans" charset="0"/>
                <a:ea typeface="Gill Sans" charset="0"/>
                <a:cs typeface="Gill Sans" charset="0"/>
              </a:rPr>
              <a:t>-1</a:t>
            </a:r>
          </a:p>
        </p:txBody>
      </p:sp>
      <p:sp>
        <p:nvSpPr>
          <p:cNvPr id="1229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12250" cy="533400"/>
          </a:xfrm>
        </p:spPr>
        <p:txBody>
          <a:bodyPr/>
          <a:lstStyle/>
          <a:p>
            <a:r>
              <a:rPr lang="en-US" altLang="en-US" sz="2800" dirty="0" smtClean="0"/>
              <a:t>Recall (61C): What happens during program execution?</a:t>
            </a:r>
          </a:p>
        </p:txBody>
      </p:sp>
      <p:sp>
        <p:nvSpPr>
          <p:cNvPr id="30721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762000" y="3687763"/>
            <a:ext cx="5715000" cy="2973387"/>
          </a:xfrm>
        </p:spPr>
        <p:txBody>
          <a:bodyPr/>
          <a:lstStyle/>
          <a:p>
            <a:r>
              <a:rPr lang="en-US" altLang="en-US" dirty="0" smtClean="0"/>
              <a:t>Execution sequence:</a:t>
            </a:r>
          </a:p>
          <a:p>
            <a:pPr lvl="1"/>
            <a:r>
              <a:rPr lang="en-US" altLang="en-US" dirty="0" smtClean="0"/>
              <a:t>Fetch Instruction at PC </a:t>
            </a:r>
            <a:r>
              <a:rPr lang="en-US" altLang="en-US" dirty="0" smtClean="0">
                <a:sym typeface="Symbol" panose="05050102010706020507" pitchFamily="18" charset="2"/>
              </a:rPr>
              <a:t> </a:t>
            </a:r>
          </a:p>
          <a:p>
            <a:pPr lvl="1"/>
            <a:r>
              <a:rPr lang="en-US" altLang="en-US" dirty="0" smtClean="0">
                <a:sym typeface="Symbol" panose="05050102010706020507" pitchFamily="18" charset="2"/>
              </a:rPr>
              <a:t>Decode</a:t>
            </a:r>
          </a:p>
          <a:p>
            <a:pPr lvl="1"/>
            <a:r>
              <a:rPr lang="en-US" altLang="en-US" dirty="0" smtClean="0">
                <a:sym typeface="Symbol" panose="05050102010706020507" pitchFamily="18" charset="2"/>
              </a:rPr>
              <a:t>Execute (possibly using registers)</a:t>
            </a:r>
          </a:p>
          <a:p>
            <a:pPr lvl="1"/>
            <a:r>
              <a:rPr lang="en-US" altLang="en-US" dirty="0" smtClean="0">
                <a:sym typeface="Symbol" panose="05050102010706020507" pitchFamily="18" charset="2"/>
              </a:rPr>
              <a:t>Write results to registers/</a:t>
            </a:r>
            <a:r>
              <a:rPr lang="en-US" altLang="en-US" dirty="0" err="1" smtClean="0">
                <a:sym typeface="Symbol" panose="05050102010706020507" pitchFamily="18" charset="2"/>
              </a:rPr>
              <a:t>mem</a:t>
            </a:r>
            <a:endParaRPr lang="en-US" altLang="en-US" dirty="0" smtClean="0">
              <a:sym typeface="Symbol" panose="05050102010706020507" pitchFamily="18" charset="2"/>
            </a:endParaRPr>
          </a:p>
          <a:p>
            <a:pPr lvl="1"/>
            <a:r>
              <a:rPr lang="en-US" altLang="en-US" dirty="0" smtClean="0">
                <a:sym typeface="Symbol" panose="05050102010706020507" pitchFamily="18" charset="2"/>
              </a:rPr>
              <a:t>PC = Next Instruction(PC)</a:t>
            </a:r>
          </a:p>
          <a:p>
            <a:pPr lvl="1"/>
            <a:r>
              <a:rPr lang="en-US" altLang="en-US" dirty="0" smtClean="0">
                <a:sym typeface="Symbol" panose="05050102010706020507" pitchFamily="18" charset="2"/>
              </a:rPr>
              <a:t>Repeat </a:t>
            </a:r>
          </a:p>
          <a:p>
            <a:endParaRPr lang="en-US" altLang="en-US" dirty="0" smtClean="0"/>
          </a:p>
        </p:txBody>
      </p:sp>
      <p:grpSp>
        <p:nvGrpSpPr>
          <p:cNvPr id="307213" name="Group 13"/>
          <p:cNvGrpSpPr>
            <a:grpSpLocks/>
          </p:cNvGrpSpPr>
          <p:nvPr/>
        </p:nvGrpSpPr>
        <p:grpSpPr bwMode="auto">
          <a:xfrm>
            <a:off x="7696206" y="5334004"/>
            <a:ext cx="1063626" cy="523876"/>
            <a:chOff x="4570" y="2832"/>
            <a:chExt cx="670" cy="330"/>
          </a:xfrm>
        </p:grpSpPr>
        <p:sp>
          <p:nvSpPr>
            <p:cNvPr id="12308" name="Text Box 14"/>
            <p:cNvSpPr txBox="1">
              <a:spLocks noChangeArrowheads="1"/>
            </p:cNvSpPr>
            <p:nvPr/>
          </p:nvSpPr>
          <p:spPr bwMode="auto">
            <a:xfrm>
              <a:off x="4848" y="2832"/>
              <a:ext cx="39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PC</a:t>
              </a:r>
            </a:p>
          </p:txBody>
        </p:sp>
        <p:sp>
          <p:nvSpPr>
            <p:cNvPr id="12309" name="Line 15"/>
            <p:cNvSpPr>
              <a:spLocks noChangeShapeType="1"/>
            </p:cNvSpPr>
            <p:nvPr/>
          </p:nvSpPr>
          <p:spPr bwMode="auto">
            <a:xfrm flipH="1">
              <a:off x="4570" y="2978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07216" name="Group 16"/>
          <p:cNvGrpSpPr>
            <a:grpSpLocks/>
          </p:cNvGrpSpPr>
          <p:nvPr/>
        </p:nvGrpSpPr>
        <p:grpSpPr bwMode="auto">
          <a:xfrm>
            <a:off x="7696206" y="4953004"/>
            <a:ext cx="1063626" cy="523876"/>
            <a:chOff x="4570" y="2832"/>
            <a:chExt cx="670" cy="330"/>
          </a:xfrm>
        </p:grpSpPr>
        <p:sp>
          <p:nvSpPr>
            <p:cNvPr id="12306" name="Text Box 17"/>
            <p:cNvSpPr txBox="1">
              <a:spLocks noChangeArrowheads="1"/>
            </p:cNvSpPr>
            <p:nvPr/>
          </p:nvSpPr>
          <p:spPr bwMode="auto">
            <a:xfrm>
              <a:off x="4848" y="2832"/>
              <a:ext cx="39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PC</a:t>
              </a:r>
            </a:p>
          </p:txBody>
        </p:sp>
        <p:sp>
          <p:nvSpPr>
            <p:cNvPr id="12307" name="Line 18"/>
            <p:cNvSpPr>
              <a:spLocks noChangeShapeType="1"/>
            </p:cNvSpPr>
            <p:nvPr/>
          </p:nvSpPr>
          <p:spPr bwMode="auto">
            <a:xfrm flipH="1">
              <a:off x="4570" y="2978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07219" name="Group 19"/>
          <p:cNvGrpSpPr>
            <a:grpSpLocks/>
          </p:cNvGrpSpPr>
          <p:nvPr/>
        </p:nvGrpSpPr>
        <p:grpSpPr bwMode="auto">
          <a:xfrm>
            <a:off x="7696206" y="4572004"/>
            <a:ext cx="1063626" cy="523876"/>
            <a:chOff x="4570" y="2832"/>
            <a:chExt cx="670" cy="330"/>
          </a:xfrm>
        </p:grpSpPr>
        <p:sp>
          <p:nvSpPr>
            <p:cNvPr id="12304" name="Text Box 20"/>
            <p:cNvSpPr txBox="1">
              <a:spLocks noChangeArrowheads="1"/>
            </p:cNvSpPr>
            <p:nvPr/>
          </p:nvSpPr>
          <p:spPr bwMode="auto">
            <a:xfrm>
              <a:off x="4848" y="2832"/>
              <a:ext cx="39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PC</a:t>
              </a:r>
            </a:p>
          </p:txBody>
        </p:sp>
        <p:sp>
          <p:nvSpPr>
            <p:cNvPr id="12305" name="Line 21"/>
            <p:cNvSpPr>
              <a:spLocks noChangeShapeType="1"/>
            </p:cNvSpPr>
            <p:nvPr/>
          </p:nvSpPr>
          <p:spPr bwMode="auto">
            <a:xfrm flipH="1">
              <a:off x="4570" y="2978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07222" name="Group 22"/>
          <p:cNvGrpSpPr>
            <a:grpSpLocks/>
          </p:cNvGrpSpPr>
          <p:nvPr/>
        </p:nvGrpSpPr>
        <p:grpSpPr bwMode="auto">
          <a:xfrm>
            <a:off x="7696206" y="4191004"/>
            <a:ext cx="1063626" cy="523876"/>
            <a:chOff x="4570" y="2832"/>
            <a:chExt cx="670" cy="330"/>
          </a:xfrm>
        </p:grpSpPr>
        <p:sp>
          <p:nvSpPr>
            <p:cNvPr id="12302" name="Text Box 23"/>
            <p:cNvSpPr txBox="1">
              <a:spLocks noChangeArrowheads="1"/>
            </p:cNvSpPr>
            <p:nvPr/>
          </p:nvSpPr>
          <p:spPr bwMode="auto">
            <a:xfrm>
              <a:off x="4848" y="2832"/>
              <a:ext cx="39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PC</a:t>
              </a:r>
            </a:p>
          </p:txBody>
        </p:sp>
        <p:sp>
          <p:nvSpPr>
            <p:cNvPr id="12303" name="Line 24"/>
            <p:cNvSpPr>
              <a:spLocks noChangeShapeType="1"/>
            </p:cNvSpPr>
            <p:nvPr/>
          </p:nvSpPr>
          <p:spPr bwMode="auto">
            <a:xfrm flipH="1">
              <a:off x="4570" y="2978"/>
              <a:ext cx="2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307225" name="AutoShape 25"/>
          <p:cNvSpPr>
            <a:spLocks noChangeArrowheads="1"/>
          </p:cNvSpPr>
          <p:nvPr/>
        </p:nvSpPr>
        <p:spPr bwMode="auto">
          <a:xfrm flipV="1">
            <a:off x="304800" y="3810000"/>
            <a:ext cx="762000" cy="2667000"/>
          </a:xfrm>
          <a:prstGeom prst="curvedRightArrow">
            <a:avLst>
              <a:gd name="adj1" fmla="val 70000"/>
              <a:gd name="adj2" fmla="val 140000"/>
              <a:gd name="adj3" fmla="val 33333"/>
            </a:avLst>
          </a:pr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7479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2" grpId="1" build="p"/>
      <p:bldP spid="3072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48C3D-1BCB-5F4E-A875-64747C90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Registers: RISC-V </a:t>
            </a:r>
            <a:r>
              <a:rPr lang="en-US" dirty="0" smtClean="0">
                <a:sym typeface="Symbol" panose="05050102010706020507" pitchFamily="18" charset="2"/>
              </a:rPr>
              <a:t></a:t>
            </a:r>
            <a:r>
              <a:rPr lang="en-US" dirty="0" smtClean="0"/>
              <a:t> </a:t>
            </a:r>
            <a:r>
              <a:rPr lang="en-US" dirty="0"/>
              <a:t>x86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B369-7B1D-CB48-AFE3-330B722CA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23132"/>
            <a:ext cx="7886700" cy="6900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cs61C does RISC-V.  Will need to learn x86…</a:t>
            </a:r>
          </a:p>
          <a:p>
            <a:r>
              <a:rPr lang="en-US" dirty="0"/>
              <a:t>Section </a:t>
            </a:r>
            <a:r>
              <a:rPr lang="en-US" dirty="0" smtClean="0"/>
              <a:t>next </a:t>
            </a:r>
            <a:r>
              <a:rPr lang="en-US" dirty="0"/>
              <a:t>week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B2FFD-0BF9-8F4D-8138-11B34799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65907"/>
            <a:ext cx="2812712" cy="1615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8B2AD-4B1D-B04E-8B25-B6489BE157B0}"/>
              </a:ext>
            </a:extLst>
          </p:cNvPr>
          <p:cNvSpPr txBox="1"/>
          <p:nvPr/>
        </p:nvSpPr>
        <p:spPr>
          <a:xfrm>
            <a:off x="458597" y="3663129"/>
            <a:ext cx="319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Load/Store Arch </a:t>
            </a:r>
            <a:r>
              <a:rPr lang="en-US" dirty="0" smtClean="0"/>
              <a:t>(RISC-V)</a:t>
            </a:r>
          </a:p>
          <a:p>
            <a:r>
              <a:rPr lang="en-US" dirty="0" smtClean="0"/>
              <a:t>with </a:t>
            </a:r>
            <a:r>
              <a:rPr lang="en-US" dirty="0"/>
              <a:t>software conventions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618912-38C6-8647-BE99-37E24E9C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444" y="1401494"/>
            <a:ext cx="4667501" cy="30612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1AE7E6-A789-054C-B9B6-99EB929F3077}"/>
              </a:ext>
            </a:extLst>
          </p:cNvPr>
          <p:cNvSpPr txBox="1"/>
          <p:nvPr/>
        </p:nvSpPr>
        <p:spPr>
          <a:xfrm>
            <a:off x="4023444" y="4463730"/>
            <a:ext cx="4727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Complex mem-mem arch </a:t>
            </a:r>
            <a:r>
              <a:rPr lang="en-US" dirty="0" smtClean="0"/>
              <a:t>(x86) with </a:t>
            </a:r>
            <a:r>
              <a:rPr lang="en-US" dirty="0"/>
              <a:t>specialized registers and “segments”</a:t>
            </a:r>
          </a:p>
        </p:txBody>
      </p:sp>
    </p:spTree>
    <p:extLst>
      <p:ext uri="{BB962C8B-B14F-4D97-AF65-F5344CB8AC3E}">
        <p14:creationId xmlns:p14="http://schemas.microsoft.com/office/powerpoint/2010/main" val="120086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1600"/>
            <a:ext cx="8839200" cy="736600"/>
          </a:xfrm>
        </p:spPr>
        <p:txBody>
          <a:bodyPr/>
          <a:lstStyle/>
          <a:p>
            <a:r>
              <a:rPr lang="en-US" dirty="0" smtClean="0"/>
              <a:t>Multiprogramming - Multiple Threads of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0"/>
            <a:ext cx="7620000" cy="838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143000" y="2362200"/>
            <a:ext cx="2667000" cy="6096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66800" y="12954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981200" y="1295400"/>
            <a:ext cx="762000" cy="762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124200" y="1295400"/>
            <a:ext cx="762000" cy="76200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8702" y="16764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 flipV="1">
            <a:off x="51816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0" y="1203458"/>
            <a:ext cx="1828800" cy="1448897"/>
            <a:chOff x="5334000" y="1203458"/>
            <a:chExt cx="1828800" cy="1448897"/>
          </a:xfrm>
        </p:grpSpPr>
        <p:sp>
          <p:nvSpPr>
            <p:cNvPr id="48" name="Rectangle 47"/>
            <p:cNvSpPr/>
            <p:nvPr/>
          </p:nvSpPr>
          <p:spPr bwMode="auto">
            <a:xfrm flipV="1">
              <a:off x="5334000" y="2351314"/>
              <a:ext cx="1828800" cy="239486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05138" y="231380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 flipV="1">
              <a:off x="5334000" y="2046514"/>
              <a:ext cx="1828800" cy="3048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05138" y="2030772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 flipV="1">
              <a:off x="5334000" y="1741714"/>
              <a:ext cx="1828800" cy="3048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05138" y="1725972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 flipV="1">
              <a:off x="5334000" y="1219200"/>
              <a:ext cx="1828800" cy="30480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05138" y="1203458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7045380" y="1219200"/>
              <a:ext cx="0" cy="391886"/>
            </a:xfrm>
            <a:prstGeom prst="straightConnector1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flipV="1">
              <a:off x="7045380" y="1654628"/>
              <a:ext cx="0" cy="391886"/>
            </a:xfrm>
            <a:prstGeom prst="straightConnector1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5334000" y="2789256"/>
            <a:ext cx="1828800" cy="1448897"/>
            <a:chOff x="5334000" y="2789256"/>
            <a:chExt cx="1828800" cy="1448897"/>
          </a:xfrm>
        </p:grpSpPr>
        <p:sp>
          <p:nvSpPr>
            <p:cNvPr id="59" name="Rectangle 58"/>
            <p:cNvSpPr/>
            <p:nvPr/>
          </p:nvSpPr>
          <p:spPr bwMode="auto">
            <a:xfrm flipV="1">
              <a:off x="5334000" y="3937112"/>
              <a:ext cx="1828800" cy="23948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505138" y="389959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 flipV="1">
              <a:off x="5334000" y="3632312"/>
              <a:ext cx="1828800" cy="3048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505138" y="3616570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 flipV="1">
              <a:off x="5334000" y="3327512"/>
              <a:ext cx="1828800" cy="3048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05138" y="3311770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 flipV="1">
              <a:off x="5334000" y="2804998"/>
              <a:ext cx="1828800" cy="3048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505138" y="2789256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>
              <a:off x="7045380" y="2804998"/>
              <a:ext cx="0" cy="391886"/>
            </a:xfrm>
            <a:prstGeom prst="straightConnector1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7045380" y="3240426"/>
              <a:ext cx="0" cy="391886"/>
            </a:xfrm>
            <a:prstGeom prst="straightConnector1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5334000" y="4656044"/>
            <a:ext cx="1828800" cy="1448897"/>
            <a:chOff x="5334000" y="2789256"/>
            <a:chExt cx="1828800" cy="1448897"/>
          </a:xfrm>
          <a:solidFill>
            <a:srgbClr val="FFC000"/>
          </a:solidFill>
        </p:grpSpPr>
        <p:sp>
          <p:nvSpPr>
            <p:cNvPr id="70" name="Rectangle 69"/>
            <p:cNvSpPr/>
            <p:nvPr/>
          </p:nvSpPr>
          <p:spPr bwMode="auto">
            <a:xfrm flipV="1">
              <a:off x="5334000" y="3937112"/>
              <a:ext cx="1828800" cy="239486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505138" y="389959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 flipV="1">
              <a:off x="5334000" y="3632312"/>
              <a:ext cx="1828800" cy="3048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05138" y="3616570"/>
              <a:ext cx="1096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 flipV="1">
              <a:off x="5334000" y="3327512"/>
              <a:ext cx="1828800" cy="3048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05138" y="3311770"/>
              <a:ext cx="5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 flipV="1">
              <a:off x="5334000" y="2804998"/>
              <a:ext cx="1828800" cy="3048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05138" y="2789256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>
              <a:off x="7045380" y="2804998"/>
              <a:ext cx="0" cy="391886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 bwMode="auto">
            <a:xfrm flipV="1">
              <a:off x="7045380" y="3240426"/>
              <a:ext cx="0" cy="391886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5093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dirty="0" smtClean="0"/>
              <a:t>Review: What is an Operating System?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568" y="838200"/>
            <a:ext cx="7130832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Referee</a:t>
            </a:r>
          </a:p>
          <a:p>
            <a:pPr lvl="1"/>
            <a:r>
              <a:rPr lang="en-US" dirty="0" smtClean="0"/>
              <a:t>Manage sharing of resources, Protection, Isolation</a:t>
            </a:r>
          </a:p>
          <a:p>
            <a:pPr lvl="2"/>
            <a:r>
              <a:rPr lang="en-US" dirty="0" smtClean="0"/>
              <a:t>Resource allocation, isolation, communication</a:t>
            </a:r>
          </a:p>
          <a:p>
            <a:r>
              <a:rPr lang="en-US" dirty="0" smtClean="0"/>
              <a:t>Illusionist</a:t>
            </a:r>
          </a:p>
          <a:p>
            <a:pPr lvl="1"/>
            <a:r>
              <a:rPr lang="en-US" dirty="0" smtClean="0"/>
              <a:t>Provide clean, easy to use abstractions of physical resources</a:t>
            </a:r>
          </a:p>
          <a:p>
            <a:pPr lvl="2"/>
            <a:r>
              <a:rPr lang="en-US" dirty="0" smtClean="0"/>
              <a:t>Infinite memory, dedicated machine</a:t>
            </a:r>
          </a:p>
          <a:p>
            <a:pPr lvl="2"/>
            <a:r>
              <a:rPr lang="en-US" dirty="0" smtClean="0"/>
              <a:t>Higher level objects: files, users, messages</a:t>
            </a:r>
          </a:p>
          <a:p>
            <a:pPr lvl="2"/>
            <a:r>
              <a:rPr lang="en-US" dirty="0" smtClean="0"/>
              <a:t>Masking limitations, virtualization</a:t>
            </a:r>
          </a:p>
          <a:p>
            <a:r>
              <a:rPr lang="en-US" dirty="0" smtClean="0"/>
              <a:t>Glue</a:t>
            </a:r>
          </a:p>
          <a:p>
            <a:pPr lvl="1"/>
            <a:r>
              <a:rPr lang="en-US" dirty="0" smtClean="0"/>
              <a:t>Common services</a:t>
            </a:r>
          </a:p>
          <a:p>
            <a:pPr lvl="2"/>
            <a:r>
              <a:rPr lang="en-US" dirty="0" smtClean="0"/>
              <a:t>Storage, Window system, Networking</a:t>
            </a:r>
          </a:p>
          <a:p>
            <a:pPr lvl="2"/>
            <a:r>
              <a:rPr lang="en-US" dirty="0" smtClean="0"/>
              <a:t>Sharing, Authorization</a:t>
            </a:r>
          </a:p>
          <a:p>
            <a:pPr lvl="2"/>
            <a:r>
              <a:rPr lang="en-US" dirty="0" smtClean="0"/>
              <a:t>Look and feel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1411469" cy="113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90800"/>
            <a:ext cx="129166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343400"/>
            <a:ext cx="1664252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09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839200" cy="533400"/>
          </a:xfrm>
        </p:spPr>
        <p:txBody>
          <a:bodyPr/>
          <a:lstStyle/>
          <a:p>
            <a:r>
              <a:rPr lang="en-US" sz="2800" dirty="0"/>
              <a:t>Illusion of Multiple </a:t>
            </a:r>
            <a:r>
              <a:rPr lang="en-US" sz="2800" dirty="0" smtClean="0"/>
              <a:t>Processors</a:t>
            </a:r>
            <a:endParaRPr lang="en-US" altLang="en-US" sz="2800" dirty="0" smtClean="0"/>
          </a:p>
        </p:txBody>
      </p:sp>
      <p:grpSp>
        <p:nvGrpSpPr>
          <p:cNvPr id="21507" name="Group 42"/>
          <p:cNvGrpSpPr>
            <a:grpSpLocks/>
          </p:cNvGrpSpPr>
          <p:nvPr/>
        </p:nvGrpSpPr>
        <p:grpSpPr bwMode="auto">
          <a:xfrm>
            <a:off x="777875" y="776288"/>
            <a:ext cx="2819400" cy="1722437"/>
            <a:chOff x="490" y="451"/>
            <a:chExt cx="1776" cy="1085"/>
          </a:xfrm>
        </p:grpSpPr>
        <p:sp>
          <p:nvSpPr>
            <p:cNvPr id="21518" name="Oval 4"/>
            <p:cNvSpPr>
              <a:spLocks noChangeArrowheads="1"/>
            </p:cNvSpPr>
            <p:nvPr/>
          </p:nvSpPr>
          <p:spPr bwMode="auto">
            <a:xfrm>
              <a:off x="1720" y="451"/>
              <a:ext cx="546" cy="571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vCPU3</a:t>
              </a:r>
            </a:p>
          </p:txBody>
        </p:sp>
        <p:sp>
          <p:nvSpPr>
            <p:cNvPr id="21519" name="Oval 5"/>
            <p:cNvSpPr>
              <a:spLocks noChangeArrowheads="1"/>
            </p:cNvSpPr>
            <p:nvPr/>
          </p:nvSpPr>
          <p:spPr bwMode="auto">
            <a:xfrm>
              <a:off x="1105" y="451"/>
              <a:ext cx="546" cy="571"/>
            </a:xfrm>
            <a:prstGeom prst="ellipse">
              <a:avLst/>
            </a:prstGeom>
            <a:solidFill>
              <a:srgbClr val="00FFFF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vCPU2</a:t>
              </a:r>
            </a:p>
          </p:txBody>
        </p:sp>
        <p:sp>
          <p:nvSpPr>
            <p:cNvPr id="21520" name="Oval 6"/>
            <p:cNvSpPr>
              <a:spLocks noChangeArrowheads="1"/>
            </p:cNvSpPr>
            <p:nvPr/>
          </p:nvSpPr>
          <p:spPr bwMode="auto">
            <a:xfrm>
              <a:off x="490" y="451"/>
              <a:ext cx="546" cy="571"/>
            </a:xfrm>
            <a:prstGeom prst="ellipse">
              <a:avLst/>
            </a:prstGeom>
            <a:solidFill>
              <a:srgbClr val="FF66CC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vCPU1</a:t>
              </a:r>
            </a:p>
          </p:txBody>
        </p:sp>
        <p:sp>
          <p:nvSpPr>
            <p:cNvPr id="21521" name="Rectangle 7"/>
            <p:cNvSpPr>
              <a:spLocks noChangeArrowheads="1"/>
            </p:cNvSpPr>
            <p:nvPr/>
          </p:nvSpPr>
          <p:spPr bwMode="auto">
            <a:xfrm rot="10800000">
              <a:off x="490" y="1164"/>
              <a:ext cx="1742" cy="37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 b="0">
                  <a:latin typeface="Gill Sans" charset="0"/>
                  <a:ea typeface="Gill Sans" charset="0"/>
                  <a:cs typeface="Gill Sans" charset="0"/>
                </a:rPr>
                <a:t>Shared Memory</a:t>
              </a:r>
            </a:p>
          </p:txBody>
        </p:sp>
        <p:sp>
          <p:nvSpPr>
            <p:cNvPr id="21522" name="Line 12"/>
            <p:cNvSpPr>
              <a:spLocks noChangeShapeType="1"/>
            </p:cNvSpPr>
            <p:nvPr/>
          </p:nvSpPr>
          <p:spPr bwMode="auto">
            <a:xfrm>
              <a:off x="934" y="950"/>
              <a:ext cx="137" cy="2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523" name="Line 13"/>
            <p:cNvSpPr>
              <a:spLocks noChangeShapeType="1"/>
            </p:cNvSpPr>
            <p:nvPr/>
          </p:nvSpPr>
          <p:spPr bwMode="auto">
            <a:xfrm flipH="1">
              <a:off x="1685" y="950"/>
              <a:ext cx="137" cy="2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524" name="Line 14"/>
            <p:cNvSpPr>
              <a:spLocks noChangeShapeType="1"/>
            </p:cNvSpPr>
            <p:nvPr/>
          </p:nvSpPr>
          <p:spPr bwMode="auto">
            <a:xfrm>
              <a:off x="1378" y="1022"/>
              <a:ext cx="0" cy="1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315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915400" cy="3962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en-US" dirty="0" smtClean="0"/>
              <a:t>Assume a single processor (core).  How do we provide the illusion of multiple processors?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en-US" dirty="0" smtClean="0"/>
              <a:t>Multiplex in time!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en-US" dirty="0" smtClean="0"/>
              <a:t>Threads are </a:t>
            </a:r>
            <a:r>
              <a:rPr lang="en-US" altLang="en-US" i="1" dirty="0" smtClean="0">
                <a:solidFill>
                  <a:srgbClr val="FF0000"/>
                </a:solidFill>
              </a:rPr>
              <a:t>virtual cores</a:t>
            </a:r>
          </a:p>
          <a:p>
            <a:r>
              <a:rPr lang="en-US" dirty="0"/>
              <a:t>Contents of virtual core</a:t>
            </a:r>
            <a:r>
              <a:rPr lang="en-US" dirty="0">
                <a:sym typeface="Wingdings" pitchFamily="2" charset="2"/>
              </a:rPr>
              <a:t> (thread):</a:t>
            </a:r>
          </a:p>
          <a:p>
            <a:pPr lvl="1"/>
            <a:r>
              <a:rPr lang="en-US" dirty="0">
                <a:sym typeface="Wingdings" pitchFamily="2" charset="2"/>
              </a:rPr>
              <a:t>Program counter, stack pointer</a:t>
            </a:r>
          </a:p>
          <a:p>
            <a:pPr lvl="1"/>
            <a:r>
              <a:rPr lang="en-US" dirty="0">
                <a:sym typeface="Wingdings" pitchFamily="2" charset="2"/>
              </a:rPr>
              <a:t>Registers</a:t>
            </a:r>
            <a:endParaRPr lang="en-US" dirty="0"/>
          </a:p>
          <a:p>
            <a:r>
              <a:rPr lang="en-US" dirty="0"/>
              <a:t>Where is </a:t>
            </a:r>
            <a:r>
              <a:rPr lang="en-US" dirty="0" smtClean="0"/>
              <a:t>“it” (the thread)?</a:t>
            </a:r>
            <a:endParaRPr lang="en-US" dirty="0"/>
          </a:p>
          <a:p>
            <a:pPr lvl="1"/>
            <a:r>
              <a:rPr lang="en-US" dirty="0"/>
              <a:t>On the real (physical) core, or</a:t>
            </a:r>
          </a:p>
          <a:p>
            <a:pPr lvl="1"/>
            <a:r>
              <a:rPr lang="en-US" dirty="0"/>
              <a:t>Saved in </a:t>
            </a:r>
            <a:r>
              <a:rPr lang="en-US" dirty="0" smtClean="0"/>
              <a:t>chunk of memory </a:t>
            </a:r>
            <a:r>
              <a:rPr lang="en-US" dirty="0"/>
              <a:t>– called the </a:t>
            </a:r>
            <a:r>
              <a:rPr lang="en-US" i="1" dirty="0"/>
              <a:t>Thread Control Block (TCB)</a:t>
            </a:r>
            <a:endParaRPr lang="en-US" dirty="0"/>
          </a:p>
          <a:p>
            <a:pPr>
              <a:lnSpc>
                <a:spcPct val="80000"/>
              </a:lnSpc>
              <a:spcBef>
                <a:spcPct val="25000"/>
              </a:spcBef>
            </a:pPr>
            <a:endParaRPr lang="en-US" altLang="en-US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endParaRPr lang="en-US" altLang="en-US" dirty="0" smtClean="0"/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4114800" y="1371600"/>
            <a:ext cx="4724400" cy="1133475"/>
            <a:chOff x="2400" y="1152"/>
            <a:chExt cx="2976" cy="714"/>
          </a:xfrm>
        </p:grpSpPr>
        <p:grpSp>
          <p:nvGrpSpPr>
            <p:cNvPr id="21510" name="Group 33"/>
            <p:cNvGrpSpPr>
              <a:grpSpLocks/>
            </p:cNvGrpSpPr>
            <p:nvPr/>
          </p:nvGrpSpPr>
          <p:grpSpPr bwMode="auto">
            <a:xfrm>
              <a:off x="2400" y="1152"/>
              <a:ext cx="2976" cy="384"/>
              <a:chOff x="672" y="2352"/>
              <a:chExt cx="4721" cy="528"/>
            </a:xfrm>
          </p:grpSpPr>
          <p:sp>
            <p:nvSpPr>
              <p:cNvPr id="21513" name="Rectangle 28"/>
              <p:cNvSpPr>
                <a:spLocks noChangeArrowheads="1"/>
              </p:cNvSpPr>
              <p:nvPr/>
            </p:nvSpPr>
            <p:spPr bwMode="auto">
              <a:xfrm>
                <a:off x="672" y="2352"/>
                <a:ext cx="816" cy="528"/>
              </a:xfrm>
              <a:prstGeom prst="rect">
                <a:avLst/>
              </a:prstGeom>
              <a:solidFill>
                <a:srgbClr val="FF66CC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vCPU1</a:t>
                </a:r>
              </a:p>
            </p:txBody>
          </p:sp>
          <p:sp>
            <p:nvSpPr>
              <p:cNvPr id="21514" name="Rectangle 29"/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1200" cy="528"/>
              </a:xfrm>
              <a:prstGeom prst="rect">
                <a:avLst/>
              </a:prstGeom>
              <a:solidFill>
                <a:srgbClr val="00FFFF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vCPU2</a:t>
                </a:r>
              </a:p>
            </p:txBody>
          </p:sp>
          <p:sp>
            <p:nvSpPr>
              <p:cNvPr id="21515" name="Rectangle 30"/>
              <p:cNvSpPr>
                <a:spLocks noChangeArrowheads="1"/>
              </p:cNvSpPr>
              <p:nvPr/>
            </p:nvSpPr>
            <p:spPr bwMode="auto">
              <a:xfrm>
                <a:off x="2688" y="2352"/>
                <a:ext cx="816" cy="528"/>
              </a:xfrm>
              <a:prstGeom prst="rect">
                <a:avLst/>
              </a:prstGeom>
              <a:solidFill>
                <a:srgbClr val="FFFF00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vCPU3</a:t>
                </a:r>
              </a:p>
            </p:txBody>
          </p:sp>
          <p:sp>
            <p:nvSpPr>
              <p:cNvPr id="21516" name="Rectangle 31"/>
              <p:cNvSpPr>
                <a:spLocks noChangeArrowheads="1"/>
              </p:cNvSpPr>
              <p:nvPr/>
            </p:nvSpPr>
            <p:spPr bwMode="auto">
              <a:xfrm>
                <a:off x="3495" y="2352"/>
                <a:ext cx="1104" cy="528"/>
              </a:xfrm>
              <a:prstGeom prst="rect">
                <a:avLst/>
              </a:prstGeom>
              <a:solidFill>
                <a:srgbClr val="FF66CC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vCPU1</a:t>
                </a:r>
              </a:p>
            </p:txBody>
          </p:sp>
          <p:sp>
            <p:nvSpPr>
              <p:cNvPr id="21517" name="Rectangle 32"/>
              <p:cNvSpPr>
                <a:spLocks noChangeArrowheads="1"/>
              </p:cNvSpPr>
              <p:nvPr/>
            </p:nvSpPr>
            <p:spPr bwMode="auto">
              <a:xfrm>
                <a:off x="4608" y="2352"/>
                <a:ext cx="785" cy="528"/>
              </a:xfrm>
              <a:prstGeom prst="rect">
                <a:avLst/>
              </a:prstGeom>
              <a:solidFill>
                <a:srgbClr val="00FFFF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vCPU2</a:t>
                </a:r>
              </a:p>
            </p:txBody>
          </p:sp>
        </p:grpSp>
        <p:sp>
          <p:nvSpPr>
            <p:cNvPr id="21511" name="Text Box 34"/>
            <p:cNvSpPr txBox="1">
              <a:spLocks noChangeArrowheads="1"/>
            </p:cNvSpPr>
            <p:nvPr/>
          </p:nvSpPr>
          <p:spPr bwMode="auto">
            <a:xfrm>
              <a:off x="2688" y="1536"/>
              <a:ext cx="6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Time </a:t>
              </a:r>
            </a:p>
          </p:txBody>
        </p:sp>
        <p:sp>
          <p:nvSpPr>
            <p:cNvPr id="21512" name="Line 35"/>
            <p:cNvSpPr>
              <a:spLocks noChangeShapeType="1"/>
            </p:cNvSpPr>
            <p:nvPr/>
          </p:nvSpPr>
          <p:spPr bwMode="auto">
            <a:xfrm>
              <a:off x="3360" y="1728"/>
              <a:ext cx="10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033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8CFC-E326-CE44-945D-E8B4D8A05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33735"/>
            <a:ext cx="7886700" cy="793749"/>
          </a:xfrm>
        </p:spPr>
        <p:txBody>
          <a:bodyPr>
            <a:normAutofit/>
          </a:bodyPr>
          <a:lstStyle/>
          <a:p>
            <a:r>
              <a:rPr lang="en-US" sz="2800" dirty="0"/>
              <a:t>Illusion of Multiple </a:t>
            </a:r>
            <a:r>
              <a:rPr lang="en-US" sz="2800" dirty="0" smtClean="0"/>
              <a:t>Processors (Continued)</a:t>
            </a:r>
            <a:endParaRPr lang="en-US" sz="28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8513668-F797-A74B-AD2D-5BB6DC924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63" y="2836466"/>
            <a:ext cx="8210550" cy="31182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Consider:</a:t>
            </a:r>
          </a:p>
          <a:p>
            <a:pPr lvl="1"/>
            <a:r>
              <a:rPr lang="en-US" dirty="0" smtClean="0"/>
              <a:t>At </a:t>
            </a:r>
            <a:r>
              <a:rPr lang="en-US" dirty="0"/>
              <a:t>T1: vCPU1 on real core, vCPU2 in memory</a:t>
            </a:r>
          </a:p>
          <a:p>
            <a:pPr lvl="1"/>
            <a:r>
              <a:rPr lang="en-US" dirty="0"/>
              <a:t>At </a:t>
            </a:r>
            <a:r>
              <a:rPr lang="en-US" dirty="0" smtClean="0"/>
              <a:t>T2</a:t>
            </a:r>
            <a:r>
              <a:rPr lang="en-US" dirty="0"/>
              <a:t>: vCPU2 on real core, vCPU1 in memory</a:t>
            </a:r>
          </a:p>
          <a:p>
            <a:r>
              <a:rPr lang="en-US" dirty="0"/>
              <a:t>What happened?</a:t>
            </a:r>
          </a:p>
          <a:p>
            <a:pPr lvl="1"/>
            <a:r>
              <a:rPr lang="en-US" dirty="0"/>
              <a:t>OS Ran [how?]</a:t>
            </a:r>
          </a:p>
          <a:p>
            <a:pPr lvl="1"/>
            <a:r>
              <a:rPr lang="en-US" dirty="0"/>
              <a:t>Saved PC, SP, … in vCPU1's thread control block (memory)</a:t>
            </a:r>
          </a:p>
          <a:p>
            <a:pPr lvl="1"/>
            <a:r>
              <a:rPr lang="en-US" dirty="0"/>
              <a:t>Loaded PC, SP, … from vCPU2's TCB, jumped to </a:t>
            </a:r>
            <a:r>
              <a:rPr lang="en-US" dirty="0" smtClean="0"/>
              <a:t>PC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en-US" altLang="en-US" dirty="0"/>
              <a:t>What </a:t>
            </a:r>
            <a:r>
              <a:rPr lang="en-US" altLang="en-US" dirty="0" smtClean="0"/>
              <a:t>triggered this </a:t>
            </a:r>
            <a:r>
              <a:rPr lang="en-US" altLang="en-US" dirty="0"/>
              <a:t>switch?</a:t>
            </a:r>
          </a:p>
          <a:p>
            <a:pPr lvl="1">
              <a:lnSpc>
                <a:spcPct val="80000"/>
              </a:lnSpc>
              <a:spcBef>
                <a:spcPct val="25000"/>
              </a:spcBef>
            </a:pPr>
            <a:r>
              <a:rPr lang="en-US" altLang="en-US" dirty="0"/>
              <a:t>Timer, voluntary yield, I/O, other </a:t>
            </a:r>
            <a:r>
              <a:rPr lang="en-US" altLang="en-US" dirty="0" smtClean="0"/>
              <a:t>things we will discuss</a:t>
            </a:r>
            <a:endParaRPr lang="en-US" altLang="en-US" dirty="0"/>
          </a:p>
          <a:p>
            <a:endParaRPr lang="en-US" dirty="0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8C852643-D236-E140-9B17-32A4E6568827}"/>
              </a:ext>
            </a:extLst>
          </p:cNvPr>
          <p:cNvGrpSpPr>
            <a:grpSpLocks/>
          </p:cNvGrpSpPr>
          <p:nvPr/>
        </p:nvGrpSpPr>
        <p:grpSpPr bwMode="auto">
          <a:xfrm>
            <a:off x="777875" y="776288"/>
            <a:ext cx="2819400" cy="1722437"/>
            <a:chOff x="490" y="451"/>
            <a:chExt cx="1776" cy="108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4558CB-3A35-B441-81F1-F32E2E183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" y="451"/>
              <a:ext cx="546" cy="571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vCPU3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EC1AB1B-49A1-FB4D-81E9-667362FFA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" y="451"/>
              <a:ext cx="546" cy="571"/>
            </a:xfrm>
            <a:prstGeom prst="ellipse">
              <a:avLst/>
            </a:prstGeom>
            <a:solidFill>
              <a:srgbClr val="00FFFF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vCPU2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7457869-6826-8F41-9703-549F43B95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451"/>
              <a:ext cx="546" cy="571"/>
            </a:xfrm>
            <a:prstGeom prst="ellipse">
              <a:avLst/>
            </a:prstGeom>
            <a:solidFill>
              <a:srgbClr val="FF66CC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 b="0">
                  <a:latin typeface="Gill Sans" charset="0"/>
                  <a:ea typeface="Gill Sans" charset="0"/>
                  <a:cs typeface="Gill Sans" charset="0"/>
                </a:rPr>
                <a:t>vCPU1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4218EE-9E2E-404F-B059-1B386BF087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90" y="1164"/>
              <a:ext cx="1742" cy="37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2400" b="0">
                  <a:latin typeface="Gill Sans" charset="0"/>
                  <a:ea typeface="Gill Sans" charset="0"/>
                  <a:cs typeface="Gill Sans" charset="0"/>
                </a:rPr>
                <a:t>Shared Memory</a:t>
              </a:r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843AAEC1-5C7C-A047-9983-C7FA0F0A4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4" y="950"/>
              <a:ext cx="137" cy="2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297E345B-BE1E-7D40-9645-EE96C34482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5" y="950"/>
              <a:ext cx="137" cy="2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D76CBCBD-24DE-9845-ACD0-40F9F9213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8" y="1022"/>
              <a:ext cx="0" cy="14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12" name="Group 41">
            <a:extLst>
              <a:ext uri="{FF2B5EF4-FFF2-40B4-BE49-F238E27FC236}">
                <a16:creationId xmlns:a16="http://schemas.microsoft.com/office/drawing/2014/main" id="{E43CE560-3580-774C-9C62-4550549FCC4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1371600"/>
            <a:ext cx="4724400" cy="1133475"/>
            <a:chOff x="2400" y="1152"/>
            <a:chExt cx="2976" cy="714"/>
          </a:xfrm>
        </p:grpSpPr>
        <p:grpSp>
          <p:nvGrpSpPr>
            <p:cNvPr id="13" name="Group 33">
              <a:extLst>
                <a:ext uri="{FF2B5EF4-FFF2-40B4-BE49-F238E27FC236}">
                  <a16:creationId xmlns:a16="http://schemas.microsoft.com/office/drawing/2014/main" id="{B02D5E55-F6F2-4146-B078-8182DBABA9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1152"/>
              <a:ext cx="2976" cy="384"/>
              <a:chOff x="672" y="2352"/>
              <a:chExt cx="4721" cy="528"/>
            </a:xfrm>
          </p:grpSpPr>
          <p:sp>
            <p:nvSpPr>
              <p:cNvPr id="16" name="Rectangle 28">
                <a:extLst>
                  <a:ext uri="{FF2B5EF4-FFF2-40B4-BE49-F238E27FC236}">
                    <a16:creationId xmlns:a16="http://schemas.microsoft.com/office/drawing/2014/main" id="{20A2AFAC-7999-CB4C-B165-57201D66B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352"/>
                <a:ext cx="816" cy="528"/>
              </a:xfrm>
              <a:prstGeom prst="rect">
                <a:avLst/>
              </a:prstGeom>
              <a:solidFill>
                <a:srgbClr val="FF66CC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vCPU1</a:t>
                </a:r>
              </a:p>
            </p:txBody>
          </p:sp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90D3D2C7-EED3-0D47-BCCA-576EB2B01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2352"/>
                <a:ext cx="1200" cy="528"/>
              </a:xfrm>
              <a:prstGeom prst="rect">
                <a:avLst/>
              </a:prstGeom>
              <a:solidFill>
                <a:srgbClr val="00FFFF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vCPU2</a:t>
                </a:r>
              </a:p>
            </p:txBody>
          </p:sp>
          <p:sp>
            <p:nvSpPr>
              <p:cNvPr id="18" name="Rectangle 30">
                <a:extLst>
                  <a:ext uri="{FF2B5EF4-FFF2-40B4-BE49-F238E27FC236}">
                    <a16:creationId xmlns:a16="http://schemas.microsoft.com/office/drawing/2014/main" id="{FD7C6D1F-A3A2-D84A-ADF0-599BFA639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2352"/>
                <a:ext cx="816" cy="528"/>
              </a:xfrm>
              <a:prstGeom prst="rect">
                <a:avLst/>
              </a:prstGeom>
              <a:solidFill>
                <a:srgbClr val="FFFF00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vCPU3</a:t>
                </a:r>
              </a:p>
            </p:txBody>
          </p:sp>
          <p:sp>
            <p:nvSpPr>
              <p:cNvPr id="19" name="Rectangle 31">
                <a:extLst>
                  <a:ext uri="{FF2B5EF4-FFF2-40B4-BE49-F238E27FC236}">
                    <a16:creationId xmlns:a16="http://schemas.microsoft.com/office/drawing/2014/main" id="{EADCFD27-9AEA-6844-9D32-0C3A6A720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2352"/>
                <a:ext cx="1104" cy="528"/>
              </a:xfrm>
              <a:prstGeom prst="rect">
                <a:avLst/>
              </a:prstGeom>
              <a:solidFill>
                <a:srgbClr val="FF66CC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vCPU1</a:t>
                </a:r>
              </a:p>
            </p:txBody>
          </p:sp>
          <p:sp>
            <p:nvSpPr>
              <p:cNvPr id="20" name="Rectangle 32">
                <a:extLst>
                  <a:ext uri="{FF2B5EF4-FFF2-40B4-BE49-F238E27FC236}">
                    <a16:creationId xmlns:a16="http://schemas.microsoft.com/office/drawing/2014/main" id="{4459F282-0932-154A-8BD3-374D7E323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352"/>
                <a:ext cx="785" cy="528"/>
              </a:xfrm>
              <a:prstGeom prst="rect">
                <a:avLst/>
              </a:prstGeom>
              <a:solidFill>
                <a:srgbClr val="00FFFF"/>
              </a:solidFill>
              <a:ln w="571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b="0">
                    <a:latin typeface="Gill Sans" charset="0"/>
                    <a:ea typeface="Gill Sans" charset="0"/>
                    <a:cs typeface="Gill Sans" charset="0"/>
                  </a:rPr>
                  <a:t>vCPU2</a:t>
                </a:r>
              </a:p>
            </p:txBody>
          </p:sp>
        </p:grpSp>
        <p:sp>
          <p:nvSpPr>
            <p:cNvPr id="14" name="Text Box 34">
              <a:extLst>
                <a:ext uri="{FF2B5EF4-FFF2-40B4-BE49-F238E27FC236}">
                  <a16:creationId xmlns:a16="http://schemas.microsoft.com/office/drawing/2014/main" id="{6DD97C3D-C652-1246-899E-781DE3229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1536"/>
              <a:ext cx="64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800" b="0">
                  <a:latin typeface="Gill Sans" charset="0"/>
                  <a:ea typeface="Gill Sans" charset="0"/>
                  <a:cs typeface="Gill Sans" charset="0"/>
                </a:rPr>
                <a:t>Time </a:t>
              </a:r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3EE8BC61-B682-6844-8D21-824945FED0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728"/>
              <a:ext cx="104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90228" y="699134"/>
            <a:ext cx="956032" cy="728822"/>
            <a:chOff x="4490228" y="699134"/>
            <a:chExt cx="956032" cy="728822"/>
          </a:xfrm>
        </p:grpSpPr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CF322089-E9CE-F74F-9167-E838586E9289}"/>
                </a:ext>
              </a:extLst>
            </p:cNvPr>
            <p:cNvSpPr/>
            <p:nvPr/>
          </p:nvSpPr>
          <p:spPr>
            <a:xfrm>
              <a:off x="4606438" y="1031081"/>
              <a:ext cx="226140" cy="39687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E799A4DC-795E-E446-8876-9B52634F8C42}"/>
                </a:ext>
              </a:extLst>
            </p:cNvPr>
            <p:cNvSpPr/>
            <p:nvPr/>
          </p:nvSpPr>
          <p:spPr>
            <a:xfrm>
              <a:off x="5085556" y="1031080"/>
              <a:ext cx="226140" cy="396875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C0DB79-DD02-1347-B204-029077C46595}"/>
                </a:ext>
              </a:extLst>
            </p:cNvPr>
            <p:cNvSpPr txBox="1"/>
            <p:nvPr/>
          </p:nvSpPr>
          <p:spPr>
            <a:xfrm>
              <a:off x="4490228" y="699134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E00"/>
                  </a:solidFill>
                </a:rPr>
                <a:t>T1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759DF1-F95F-CF42-A075-19772DDA5933}"/>
                </a:ext>
              </a:extLst>
            </p:cNvPr>
            <p:cNvSpPr txBox="1"/>
            <p:nvPr/>
          </p:nvSpPr>
          <p:spPr>
            <a:xfrm>
              <a:off x="4968244" y="703896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T2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841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2A20-3B1D-B94A-987F-15C4B61A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 object representing a thread?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01A4C-2F3D-474B-B6EC-4527E8175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 term: Thread Control Block (TCB)</a:t>
            </a:r>
          </a:p>
          <a:p>
            <a:r>
              <a:rPr lang="en-US" dirty="0"/>
              <a:t>Holds contents of registers when thread is not running</a:t>
            </a:r>
          </a:p>
          <a:p>
            <a:r>
              <a:rPr lang="en-US" dirty="0"/>
              <a:t>What other information?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PINTOS? – read </a:t>
            </a:r>
            <a:r>
              <a:rPr lang="en-US" dirty="0" err="1">
                <a:solidFill>
                  <a:srgbClr val="FF0000"/>
                </a:solidFill>
              </a:rPr>
              <a:t>thread.h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thread.c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05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r>
              <a:rPr lang="en-US" dirty="0" smtClean="0"/>
              <a:t>: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Start homework 0 immediately </a:t>
            </a:r>
            <a:r>
              <a:rPr lang="en-US" dirty="0" smtClean="0">
                <a:sym typeface="Symbol" panose="05050102010706020507" pitchFamily="18" charset="2"/>
              </a:rPr>
              <a:t> 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Due next Friday (1/31)!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cs162-xx account, </a:t>
            </a:r>
            <a:r>
              <a:rPr lang="en-US" sz="2400" dirty="0" err="1"/>
              <a:t>Github</a:t>
            </a:r>
            <a:r>
              <a:rPr lang="en-US" sz="2400" dirty="0"/>
              <a:t> account, registration survey</a:t>
            </a:r>
          </a:p>
          <a:p>
            <a:pPr lvl="1"/>
            <a:r>
              <a:rPr lang="en-US" sz="2400" dirty="0"/>
              <a:t>Vagrant and </a:t>
            </a:r>
            <a:r>
              <a:rPr lang="en-US" sz="2400" dirty="0" err="1"/>
              <a:t>VirtualBox</a:t>
            </a:r>
            <a:r>
              <a:rPr lang="en-US" sz="2400" dirty="0"/>
              <a:t> – VM environment for the course</a:t>
            </a:r>
          </a:p>
          <a:p>
            <a:pPr lvl="2"/>
            <a:r>
              <a:rPr lang="en-US" dirty="0"/>
              <a:t>Consistent, managed environment on your machine</a:t>
            </a:r>
          </a:p>
          <a:p>
            <a:pPr lvl="1"/>
            <a:r>
              <a:rPr lang="en-US" sz="2400" dirty="0"/>
              <a:t>Get familiar with all the cs162 tools, submit to </a:t>
            </a:r>
            <a:r>
              <a:rPr lang="en-US" sz="2400" dirty="0" err="1"/>
              <a:t>autograder</a:t>
            </a:r>
            <a:r>
              <a:rPr lang="en-US" sz="2400" dirty="0"/>
              <a:t> via </a:t>
            </a:r>
            <a:r>
              <a:rPr lang="en-US" sz="2400" dirty="0" err="1"/>
              <a:t>git</a:t>
            </a:r>
            <a:endParaRPr lang="en-US" dirty="0"/>
          </a:p>
          <a:p>
            <a:pPr lvl="1"/>
            <a:r>
              <a:rPr lang="en-US" sz="2400" dirty="0"/>
              <a:t>Homework slip days: </a:t>
            </a:r>
            <a:r>
              <a:rPr lang="en-US" sz="2400" dirty="0">
                <a:solidFill>
                  <a:srgbClr val="FF0000"/>
                </a:solidFill>
              </a:rPr>
              <a:t>You have 3 slip days</a:t>
            </a:r>
          </a:p>
          <a:p>
            <a:r>
              <a:rPr lang="en-US" dirty="0" smtClean="0"/>
              <a:t>Should go to section tomorrow!</a:t>
            </a:r>
          </a:p>
          <a:p>
            <a:r>
              <a:rPr lang="en-US" dirty="0" smtClean="0"/>
              <a:t>Monday is an optional REVIEW session for C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 306 Soda: Monday 1/27 @6-8pm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Won’t be webcast, no released slides!</a:t>
            </a:r>
          </a:p>
          <a:p>
            <a:r>
              <a:rPr lang="en-US" dirty="0">
                <a:solidFill>
                  <a:srgbClr val="FF0000"/>
                </a:solidFill>
              </a:rPr>
              <a:t>Friday </a:t>
            </a:r>
            <a:r>
              <a:rPr lang="en-US" dirty="0" smtClean="0">
                <a:solidFill>
                  <a:srgbClr val="FF0000"/>
                </a:solidFill>
              </a:rPr>
              <a:t>(1/31) </a:t>
            </a:r>
            <a:r>
              <a:rPr lang="en-US" dirty="0">
                <a:solidFill>
                  <a:srgbClr val="FF0000"/>
                </a:solidFill>
              </a:rPr>
              <a:t>is drop day!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Very hard to drop afterwards</a:t>
            </a:r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Please drop sooner if you are going to anyway 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 Let someone else in!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4104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r>
              <a:rPr lang="en-US" dirty="0" smtClean="0"/>
              <a:t> (</a:t>
            </a:r>
            <a:r>
              <a:rPr lang="en-US" dirty="0" err="1" smtClean="0"/>
              <a:t>Con’t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500" y="685800"/>
            <a:ext cx="8763000" cy="6096000"/>
          </a:xfrm>
        </p:spPr>
        <p:txBody>
          <a:bodyPr>
            <a:normAutofit/>
          </a:bodyPr>
          <a:lstStyle/>
          <a:p>
            <a:r>
              <a:rPr lang="en-US" dirty="0" smtClean="0"/>
              <a:t>Midterm conflicts: </a:t>
            </a:r>
          </a:p>
          <a:p>
            <a:pPr lvl="1"/>
            <a:r>
              <a:rPr lang="en-US" dirty="0" smtClean="0"/>
              <a:t>There are a couple of people with midterm conflicts – we are still figuring out what to do (if anything)</a:t>
            </a:r>
          </a:p>
          <a:p>
            <a:r>
              <a:rPr lang="en-US" dirty="0" err="1" smtClean="0"/>
              <a:t>Kubiatowicz</a:t>
            </a:r>
            <a:r>
              <a:rPr lang="en-US" dirty="0" smtClean="0"/>
              <a:t> Office Hours:</a:t>
            </a:r>
          </a:p>
          <a:p>
            <a:pPr lvl="1"/>
            <a:r>
              <a:rPr lang="en-US" dirty="0" smtClean="0"/>
              <a:t>1pm-2pm, Monday/Thursday</a:t>
            </a:r>
          </a:p>
          <a:p>
            <a:pPr lvl="1"/>
            <a:r>
              <a:rPr lang="en-US" dirty="0" smtClean="0"/>
              <a:t>May change as need arises (still have a bit of fluidity here)</a:t>
            </a:r>
          </a:p>
          <a:p>
            <a:r>
              <a:rPr lang="en-US" dirty="0"/>
              <a:t>Three Free Online Textbooks:</a:t>
            </a:r>
          </a:p>
          <a:p>
            <a:pPr lvl="1"/>
            <a:r>
              <a:rPr lang="en-US" sz="2000" dirty="0"/>
              <a:t>Click on “Resources” link for a list of “Online Textbooks”</a:t>
            </a:r>
          </a:p>
          <a:p>
            <a:pPr lvl="1"/>
            <a:r>
              <a:rPr lang="en-US" sz="2000" dirty="0"/>
              <a:t>Can read O'Reilly books for free as long as on campus or VPN</a:t>
            </a:r>
          </a:p>
          <a:p>
            <a:pPr lvl="2"/>
            <a:r>
              <a:rPr lang="en-US" dirty="0"/>
              <a:t>One book on </a:t>
            </a:r>
            <a:r>
              <a:rPr lang="en-US" dirty="0" err="1"/>
              <a:t>Git</a:t>
            </a:r>
            <a:r>
              <a:rPr lang="en-US" dirty="0"/>
              <a:t>, two books on C</a:t>
            </a:r>
          </a:p>
          <a:p>
            <a:r>
              <a:rPr lang="en-US" dirty="0" smtClean="0"/>
              <a:t>Webcast</a:t>
            </a:r>
            <a:r>
              <a:rPr lang="en-US" dirty="0"/>
              <a:t>:  </a:t>
            </a:r>
            <a:r>
              <a:rPr lang="en-US" dirty="0">
                <a:hlinkClick r:id="rId2"/>
              </a:rPr>
              <a:t>https://CalCentral.Berkeley.edu/</a:t>
            </a:r>
            <a:r>
              <a:rPr lang="en-US" dirty="0"/>
              <a:t> (</a:t>
            </a:r>
            <a:r>
              <a:rPr lang="en-US" dirty="0" err="1"/>
              <a:t>CalNet</a:t>
            </a:r>
            <a:r>
              <a:rPr lang="en-US" dirty="0"/>
              <a:t> sign in)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Webcast is *NOT* a replacement for coming to class!</a:t>
            </a:r>
          </a:p>
        </p:txBody>
      </p:sp>
    </p:spTree>
    <p:extLst>
      <p:ext uri="{BB962C8B-B14F-4D97-AF65-F5344CB8AC3E}">
        <p14:creationId xmlns:p14="http://schemas.microsoft.com/office/powerpoint/2010/main" val="3426775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CS 162 Collaboration Policy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762000" y="685800"/>
            <a:ext cx="8458200" cy="5562600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</a:pPr>
            <a:endParaRPr lang="en-US" sz="18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Explaining a concept to someone in another group</a:t>
            </a:r>
          </a:p>
          <a:p>
            <a:pPr marL="0" indent="0">
              <a:buFontTx/>
              <a:buNone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Discussing algorithms/testing strategies with other groups</a:t>
            </a:r>
          </a:p>
          <a:p>
            <a:pPr marL="0" indent="0">
              <a:buFontTx/>
              <a:buNone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Helping debug someone else’s code (in another group)</a:t>
            </a:r>
          </a:p>
          <a:p>
            <a:pPr marL="0" indent="0">
              <a:buFontTx/>
              <a:buNone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Searching online for generic algorithms (e.g., hash table) </a:t>
            </a:r>
          </a:p>
          <a:p>
            <a:pPr marL="0" indent="0">
              <a:buFontTx/>
              <a:buNone/>
            </a:pPr>
            <a:endParaRPr lang="en-US" sz="16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Sharing code or test cases with another group</a:t>
            </a: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Copying OR reading another group’s code or test cases</a:t>
            </a: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Copying OR reading online code or test cases from from prior years</a:t>
            </a: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FontTx/>
              <a:buNone/>
            </a:pPr>
            <a:endParaRPr lang="en-US" sz="11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We compare all project submissions against prior year submissions and online solutions and will take actions (described on the course overview page) against offenders </a:t>
            </a:r>
          </a:p>
          <a:p>
            <a:pPr marL="0" indent="0">
              <a:buFontTx/>
              <a:buNone/>
            </a:pPr>
            <a:endParaRPr lang="en-US" sz="1400" dirty="0">
              <a:latin typeface="+mj-lt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endParaRPr lang="en-US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0179" name="Picture 3" descr="red 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6492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green che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939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737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839200" cy="533400"/>
          </a:xfrm>
        </p:spPr>
        <p:txBody>
          <a:bodyPr/>
          <a:lstStyle/>
          <a:p>
            <a:r>
              <a:rPr lang="en-US" altLang="en-US" dirty="0" smtClean="0"/>
              <a:t>Second</a:t>
            </a:r>
            <a:r>
              <a:rPr lang="en-US" altLang="en-US" sz="2800" dirty="0" smtClean="0"/>
              <a:t> OS Concept: Address Space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889773" y="826532"/>
            <a:ext cx="1828800" cy="2895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0973" y="3505200"/>
            <a:ext cx="9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0x000…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4773" y="7620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0xFFF…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 flipV="1">
            <a:off x="5965973" y="2883932"/>
            <a:ext cx="1628564" cy="6858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807" y="3200400"/>
            <a:ext cx="63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code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65973" y="2350532"/>
            <a:ext cx="1628564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2855" y="243840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Static Data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flipV="1">
            <a:off x="5965973" y="1817132"/>
            <a:ext cx="1628564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2654" y="1905000"/>
            <a:ext cx="62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heap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 flipV="1">
            <a:off x="5965973" y="902732"/>
            <a:ext cx="1628564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365" y="990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489973" y="902732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489973" y="1664732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43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5867400" cy="54864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Address space </a:t>
            </a:r>
            <a:r>
              <a:rPr lang="en-US" alt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 </a:t>
            </a:r>
            <a:r>
              <a:rPr lang="en-US" altLang="en-US" dirty="0" smtClean="0">
                <a:solidFill>
                  <a:srgbClr val="FF0000"/>
                </a:solidFill>
              </a:rPr>
              <a:t>the set of accessible addresses + state associated with them</a:t>
            </a:r>
            <a:r>
              <a:rPr lang="en-US" altLang="en-US" dirty="0" smtClean="0"/>
              <a:t>:</a:t>
            </a:r>
          </a:p>
          <a:p>
            <a:pPr lvl="1"/>
            <a:r>
              <a:rPr lang="en-US" altLang="en-US" dirty="0" smtClean="0"/>
              <a:t>For a 32-bit processor there are 2</a:t>
            </a:r>
            <a:r>
              <a:rPr lang="en-US" altLang="en-US" baseline="30000" dirty="0" smtClean="0"/>
              <a:t>32</a:t>
            </a:r>
            <a:r>
              <a:rPr lang="en-US" altLang="en-US" dirty="0" smtClean="0"/>
              <a:t> = 4 billion addresses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What happens when you read or write to an address?</a:t>
            </a:r>
          </a:p>
          <a:p>
            <a:pPr lvl="1"/>
            <a:r>
              <a:rPr lang="en-US" altLang="en-US" dirty="0" smtClean="0"/>
              <a:t>Perhaps acts like regular memory</a:t>
            </a:r>
          </a:p>
          <a:p>
            <a:pPr lvl="1"/>
            <a:r>
              <a:rPr lang="en-US" altLang="en-US" dirty="0" smtClean="0"/>
              <a:t>Perhaps ignores writes</a:t>
            </a:r>
          </a:p>
          <a:p>
            <a:pPr lvl="1"/>
            <a:r>
              <a:rPr lang="en-US" altLang="en-US" dirty="0" smtClean="0"/>
              <a:t>Perhaps causes I/O operation</a:t>
            </a:r>
          </a:p>
          <a:p>
            <a:pPr lvl="2"/>
            <a:r>
              <a:rPr lang="en-US" altLang="en-US" dirty="0" smtClean="0"/>
              <a:t>(Memory-mapped I/O)</a:t>
            </a:r>
          </a:p>
          <a:p>
            <a:pPr lvl="1"/>
            <a:r>
              <a:rPr lang="en-US" altLang="en-US" dirty="0" smtClean="0"/>
              <a:t>Perhaps causes exception (fault)</a:t>
            </a:r>
          </a:p>
          <a:p>
            <a:pPr lvl="1"/>
            <a:r>
              <a:rPr lang="en-US" altLang="en-US" dirty="0" smtClean="0"/>
              <a:t>Communicates with another program</a:t>
            </a:r>
          </a:p>
          <a:p>
            <a:pPr lvl="1"/>
            <a:r>
              <a:rPr lang="en-US" altLang="en-US" dirty="0" smtClean="0"/>
              <a:t>….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0946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Space: In a Picture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1936080" y="1326848"/>
            <a:ext cx="1828800" cy="1066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0505" y="2393648"/>
            <a:ext cx="112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Processor</a:t>
            </a:r>
          </a:p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registers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936080" y="1555448"/>
            <a:ext cx="1828800" cy="228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85573" y="1250648"/>
            <a:ext cx="47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PC: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936080" y="1936448"/>
            <a:ext cx="1828800" cy="228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376785" y="947854"/>
            <a:ext cx="1828800" cy="3048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90667" y="3734988"/>
            <a:ext cx="9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0x000…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52797" y="83938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0xFFF…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452985" y="3005254"/>
            <a:ext cx="1628564" cy="6858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76785" y="33217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Code Segment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452985" y="2471854"/>
            <a:ext cx="1628564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82202" y="2559722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Static Data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452985" y="2014654"/>
            <a:ext cx="1628564" cy="4572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9959" y="2026322"/>
            <a:ext cx="62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heap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452985" y="1024054"/>
            <a:ext cx="1628564" cy="4572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7336" y="11119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stack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6921295" y="1894002"/>
            <a:ext cx="0" cy="5758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6908229" y="1066800"/>
            <a:ext cx="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3" name="Rectangle 42"/>
          <p:cNvSpPr/>
          <p:nvPr/>
        </p:nvSpPr>
        <p:spPr bwMode="auto">
          <a:xfrm>
            <a:off x="5529185" y="3081454"/>
            <a:ext cx="1447800" cy="2286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29448" y="30477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instruction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78880" y="1555448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SP: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608171" y="4310316"/>
            <a:ext cx="7790828" cy="2393279"/>
          </a:xfrm>
        </p:spPr>
        <p:txBody>
          <a:bodyPr>
            <a:normAutofit/>
          </a:bodyPr>
          <a:lstStyle/>
          <a:p>
            <a:r>
              <a:rPr lang="en-US" dirty="0" smtClean="0"/>
              <a:t>What’s in the code segment? Static data </a:t>
            </a:r>
            <a:r>
              <a:rPr lang="en-US" dirty="0"/>
              <a:t>s</a:t>
            </a:r>
            <a:r>
              <a:rPr lang="en-US" dirty="0" smtClean="0"/>
              <a:t>egment?</a:t>
            </a:r>
          </a:p>
          <a:p>
            <a:r>
              <a:rPr lang="en-US" dirty="0" smtClean="0"/>
              <a:t>What’s in the </a:t>
            </a:r>
            <a:r>
              <a:rPr lang="en-US" dirty="0"/>
              <a:t>S</a:t>
            </a:r>
            <a:r>
              <a:rPr lang="en-US" dirty="0" smtClean="0"/>
              <a:t>tack </a:t>
            </a:r>
            <a:r>
              <a:rPr lang="en-US" dirty="0"/>
              <a:t>S</a:t>
            </a:r>
            <a:r>
              <a:rPr lang="en-US" dirty="0" smtClean="0"/>
              <a:t>egment?</a:t>
            </a:r>
          </a:p>
          <a:p>
            <a:pPr lvl="1"/>
            <a:r>
              <a:rPr lang="en-US" dirty="0" smtClean="0"/>
              <a:t>How is it allocated? How big is it?</a:t>
            </a:r>
          </a:p>
          <a:p>
            <a:r>
              <a:rPr lang="en-US" dirty="0" smtClean="0"/>
              <a:t>What’s in the Heap </a:t>
            </a:r>
            <a:r>
              <a:rPr lang="en-US" dirty="0"/>
              <a:t>S</a:t>
            </a:r>
            <a:r>
              <a:rPr lang="en-US" dirty="0" smtClean="0"/>
              <a:t>egment?</a:t>
            </a:r>
          </a:p>
          <a:p>
            <a:pPr lvl="1"/>
            <a:r>
              <a:rPr lang="en-US" dirty="0" smtClean="0"/>
              <a:t>How is it allocated?  How big?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 bwMode="auto">
          <a:xfrm>
            <a:off x="3585411" y="1326849"/>
            <a:ext cx="1864894" cy="1840468"/>
          </a:xfrm>
          <a:custGeom>
            <a:avLst/>
            <a:gdLst>
              <a:gd name="connsiteX0" fmla="*/ 0 w 1864894"/>
              <a:gd name="connsiteY0" fmla="*/ 70287 h 1862992"/>
              <a:gd name="connsiteX1" fmla="*/ 372978 w 1864894"/>
              <a:gd name="connsiteY1" fmla="*/ 106382 h 1862992"/>
              <a:gd name="connsiteX2" fmla="*/ 914400 w 1864894"/>
              <a:gd name="connsiteY2" fmla="*/ 1080940 h 1862992"/>
              <a:gd name="connsiteX3" fmla="*/ 1419726 w 1864894"/>
              <a:gd name="connsiteY3" fmla="*/ 1718613 h 1862992"/>
              <a:gd name="connsiteX4" fmla="*/ 1864894 w 1864894"/>
              <a:gd name="connsiteY4" fmla="*/ 1862992 h 186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94" h="1862992">
                <a:moveTo>
                  <a:pt x="0" y="70287"/>
                </a:moveTo>
                <a:cubicBezTo>
                  <a:pt x="110289" y="4113"/>
                  <a:pt x="220578" y="-62060"/>
                  <a:pt x="372978" y="106382"/>
                </a:cubicBezTo>
                <a:cubicBezTo>
                  <a:pt x="525378" y="274824"/>
                  <a:pt x="739942" y="812235"/>
                  <a:pt x="914400" y="1080940"/>
                </a:cubicBezTo>
                <a:cubicBezTo>
                  <a:pt x="1088858" y="1349645"/>
                  <a:pt x="1261310" y="1588271"/>
                  <a:pt x="1419726" y="1718613"/>
                </a:cubicBezTo>
                <a:cubicBezTo>
                  <a:pt x="1578142" y="1848955"/>
                  <a:pt x="1721518" y="1855973"/>
                  <a:pt x="1864894" y="1862992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3581400" y="1483746"/>
            <a:ext cx="1973179" cy="345054"/>
          </a:xfrm>
          <a:custGeom>
            <a:avLst/>
            <a:gdLst>
              <a:gd name="connsiteX0" fmla="*/ 0 w 1973179"/>
              <a:gd name="connsiteY0" fmla="*/ 146596 h 447385"/>
              <a:gd name="connsiteX1" fmla="*/ 409074 w 1973179"/>
              <a:gd name="connsiteY1" fmla="*/ 14249 h 447385"/>
              <a:gd name="connsiteX2" fmla="*/ 1973179 w 1973179"/>
              <a:gd name="connsiteY2" fmla="*/ 447385 h 44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3179" h="447385">
                <a:moveTo>
                  <a:pt x="0" y="146596"/>
                </a:moveTo>
                <a:cubicBezTo>
                  <a:pt x="40105" y="55357"/>
                  <a:pt x="80211" y="-35882"/>
                  <a:pt x="409074" y="14249"/>
                </a:cubicBezTo>
                <a:cubicBezTo>
                  <a:pt x="737937" y="64380"/>
                  <a:pt x="1355558" y="255882"/>
                  <a:pt x="1973179" y="447385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2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438A8-9EE1-EB49-8C1D-7DA51064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6200"/>
            <a:ext cx="7162800" cy="5334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800" dirty="0" smtClean="0"/>
              <a:t>Previous discussion of threads:</a:t>
            </a:r>
            <a:br>
              <a:rPr lang="en-US" sz="2800" dirty="0" smtClean="0"/>
            </a:br>
            <a:r>
              <a:rPr lang="en-US" sz="2800" dirty="0" smtClean="0"/>
              <a:t>Very Simple Multiprogramming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C1F6D-E829-C948-B1B2-74499FA9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105400"/>
          </a:xfrm>
        </p:spPr>
        <p:txBody>
          <a:bodyPr/>
          <a:lstStyle/>
          <a:p>
            <a:r>
              <a:rPr lang="en-US" dirty="0" smtClean="0"/>
              <a:t>All vCPU's share non-CPU resources</a:t>
            </a:r>
          </a:p>
          <a:p>
            <a:pPr lvl="1"/>
            <a:r>
              <a:rPr lang="en-US" dirty="0" smtClean="0"/>
              <a:t>Memory, I/O Devices</a:t>
            </a:r>
          </a:p>
          <a:p>
            <a:r>
              <a:rPr lang="en-US" dirty="0" smtClean="0"/>
              <a:t>Each thread can read/write memory</a:t>
            </a:r>
          </a:p>
          <a:p>
            <a:pPr lvl="1"/>
            <a:r>
              <a:rPr lang="en-US" dirty="0" smtClean="0"/>
              <a:t>Perhaps data of others</a:t>
            </a:r>
          </a:p>
          <a:p>
            <a:pPr lvl="1"/>
            <a:r>
              <a:rPr lang="en-US" dirty="0" smtClean="0"/>
              <a:t>can overwrite OS ?</a:t>
            </a:r>
          </a:p>
          <a:p>
            <a:r>
              <a:rPr lang="en-US" dirty="0" smtClean="0"/>
              <a:t>Unusable? </a:t>
            </a:r>
          </a:p>
          <a:p>
            <a:r>
              <a:rPr lang="en-US" dirty="0" smtClean="0"/>
              <a:t>This approach is used in</a:t>
            </a:r>
          </a:p>
          <a:p>
            <a:pPr lvl="1"/>
            <a:r>
              <a:rPr lang="en-US" dirty="0" smtClean="0"/>
              <a:t>Very early days of computing</a:t>
            </a:r>
          </a:p>
          <a:p>
            <a:pPr lvl="1"/>
            <a:r>
              <a:rPr lang="en-US" dirty="0" smtClean="0"/>
              <a:t>Embedded applications</a:t>
            </a:r>
          </a:p>
          <a:p>
            <a:pPr lvl="1"/>
            <a:r>
              <a:rPr lang="en-US" dirty="0" err="1" smtClean="0"/>
              <a:t>MacOS</a:t>
            </a:r>
            <a:r>
              <a:rPr lang="en-US" dirty="0" smtClean="0"/>
              <a:t> 1-9/Windows 3.1 (switch only with voluntary yield)</a:t>
            </a:r>
          </a:p>
          <a:p>
            <a:pPr lvl="1"/>
            <a:r>
              <a:rPr lang="en-US" dirty="0" smtClean="0"/>
              <a:t>Windows 95-ME (switch with yield or timer)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However it is risky…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76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Multiplexing has no </a:t>
            </a:r>
            <a:r>
              <a:rPr lang="en-US" baseline="0" dirty="0" smtClean="0"/>
              <a:t>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6096000"/>
          </a:xfrm>
        </p:spPr>
        <p:txBody>
          <a:bodyPr>
            <a:normAutofit/>
          </a:bodyPr>
          <a:lstStyle/>
          <a:p>
            <a:r>
              <a:rPr lang="en-US" dirty="0" smtClean="0"/>
              <a:t>Operating System must protect itself from user programs</a:t>
            </a:r>
            <a:endParaRPr lang="en-US" dirty="0"/>
          </a:p>
          <a:p>
            <a:pPr lvl="1"/>
            <a:r>
              <a:rPr lang="en-US" dirty="0" smtClean="0"/>
              <a:t>Reliability: compromising the operating system generally causes it to crash</a:t>
            </a:r>
          </a:p>
          <a:p>
            <a:pPr lvl="1"/>
            <a:r>
              <a:rPr lang="en-US" dirty="0" smtClean="0"/>
              <a:t>Security: limit the scope of what threads can do</a:t>
            </a:r>
          </a:p>
          <a:p>
            <a:pPr lvl="1"/>
            <a:r>
              <a:rPr lang="en-US" dirty="0" smtClean="0"/>
              <a:t>Privacy: limit each thread to the data it is permitted to access</a:t>
            </a:r>
          </a:p>
          <a:p>
            <a:pPr lvl="1"/>
            <a:r>
              <a:rPr lang="en-US" dirty="0" smtClean="0"/>
              <a:t>Fairness: each thread should be limited to its appropriate share of system resources (CPU time, memory, I/O,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OS must protect User programs from one another</a:t>
            </a:r>
          </a:p>
          <a:p>
            <a:pPr lvl="1"/>
            <a:r>
              <a:rPr lang="en-US" dirty="0" smtClean="0"/>
              <a:t>Prevent threads owned by one user from impacting threads owned by another user</a:t>
            </a:r>
          </a:p>
          <a:p>
            <a:pPr lvl="1"/>
            <a:r>
              <a:rPr lang="en-US" dirty="0" smtClean="0"/>
              <a:t>Example: prevent one user from stealing secret information from another user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2522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24546" y="233251"/>
            <a:ext cx="8839200" cy="494488"/>
          </a:xfrm>
        </p:spPr>
        <p:txBody>
          <a:bodyPr wrap="square" lIns="63493" tIns="25397" rIns="63493" bIns="25397" anchor="t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Gill Sans Light" charset="0"/>
                <a:cs typeface="Gill Sans Light" charset="0"/>
              </a:rPr>
              <a:t>Recall: HW </a:t>
            </a:r>
            <a:r>
              <a:rPr lang="en-US" altLang="en-US" dirty="0">
                <a:latin typeface="Gill Sans Light" charset="0"/>
                <a:cs typeface="Gill Sans Light" charset="0"/>
              </a:rPr>
              <a:t>Functionality </a:t>
            </a:r>
            <a:r>
              <a:rPr lang="en-US" altLang="en-US" dirty="0" smtClean="0">
                <a:latin typeface="Gill Sans Light" charset="0"/>
                <a:cs typeface="Gill Sans Light" charset="0"/>
                <a:sym typeface="Symbol" panose="05050102010706020507" pitchFamily="18" charset="2"/>
              </a:rPr>
              <a:t> </a:t>
            </a:r>
            <a:r>
              <a:rPr lang="en-US" altLang="en-US" dirty="0" smtClean="0">
                <a:latin typeface="Gill Sans Light" charset="0"/>
                <a:cs typeface="Gill Sans Light" charset="0"/>
              </a:rPr>
              <a:t>great </a:t>
            </a:r>
            <a:r>
              <a:rPr lang="en-US" altLang="en-US" dirty="0">
                <a:latin typeface="Gill Sans Light" charset="0"/>
                <a:cs typeface="Gill Sans Light" charset="0"/>
              </a:rPr>
              <a:t>complexity!</a:t>
            </a:r>
          </a:p>
        </p:txBody>
      </p:sp>
      <p:sp>
        <p:nvSpPr>
          <p:cNvPr id="47108" name="Text Box 34"/>
          <p:cNvSpPr txBox="1">
            <a:spLocks noChangeArrowheads="1"/>
          </p:cNvSpPr>
          <p:nvPr/>
        </p:nvSpPr>
        <p:spPr bwMode="auto">
          <a:xfrm>
            <a:off x="2504344" y="5975489"/>
            <a:ext cx="4810905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2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»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•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30000"/>
              </a:spcBef>
              <a:buSzPct val="100000"/>
              <a:buChar char="–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tx1"/>
                </a:solidFill>
                <a:latin typeface="Gill Sans Light" charset="0"/>
                <a:ea typeface="Gill Sans Light" charset="0"/>
                <a:cs typeface="Gill Sans Light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/>
            </a:pPr>
            <a:r>
              <a:rPr lang="en-US" altLang="en-US" b="0" dirty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Intel </a:t>
            </a:r>
            <a:r>
              <a:rPr lang="en-US" altLang="en-US" b="0" dirty="0" err="1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Skylake</a:t>
            </a:r>
            <a:r>
              <a:rPr lang="en-US" altLang="en-US" b="0" dirty="0" smtClean="0">
                <a:solidFill>
                  <a:srgbClr val="2A40E2"/>
                </a:solidFill>
                <a:latin typeface="Gill Sans" charset="0"/>
                <a:ea typeface="Gill Sans" charset="0"/>
                <a:cs typeface="Gill Sans" charset="0"/>
              </a:rPr>
              <a:t>-X I/O Configuration</a:t>
            </a:r>
            <a:endParaRPr lang="en-US" altLang="en-US" b="0" dirty="0">
              <a:solidFill>
                <a:srgbClr val="2A40E2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6"/>
          <a:stretch/>
        </p:blipFill>
        <p:spPr>
          <a:xfrm>
            <a:off x="1873213" y="1336919"/>
            <a:ext cx="5624512" cy="3857349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 bwMode="auto">
          <a:xfrm>
            <a:off x="6382678" y="1905000"/>
            <a:ext cx="2661774" cy="803519"/>
          </a:xfrm>
          <a:prstGeom prst="wedgeRectCallout">
            <a:avLst>
              <a:gd name="adj1" fmla="val -108780"/>
              <a:gd name="adj2" fmla="val 2728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Direct Media Interface</a:t>
            </a:r>
            <a:br>
              <a:rPr lang="en-US" sz="1600" dirty="0" smtClean="0">
                <a:solidFill>
                  <a:srgbClr val="FF0000"/>
                </a:solidFill>
                <a:latin typeface="Gill Sans Light"/>
              </a:rPr>
            </a:b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(3.93 </a:t>
            </a:r>
            <a:r>
              <a:rPr lang="en-US" sz="1600" dirty="0" err="1" smtClean="0">
                <a:solidFill>
                  <a:srgbClr val="FF0000"/>
                </a:solidFill>
                <a:latin typeface="Gill Sans Light"/>
              </a:rPr>
              <a:t>GBytes</a:t>
            </a: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/sec)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36" name="Rectangular Callout 35"/>
          <p:cNvSpPr/>
          <p:nvPr/>
        </p:nvSpPr>
        <p:spPr bwMode="auto">
          <a:xfrm>
            <a:off x="133106" y="1174570"/>
            <a:ext cx="2057400" cy="571500"/>
          </a:xfrm>
          <a:prstGeom prst="wedgeRectCallout">
            <a:avLst>
              <a:gd name="adj1" fmla="val 60432"/>
              <a:gd name="adj2" fmla="val 43423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Really High Speed I/O (e.g. graphics)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37" name="Rectangular Callout 36"/>
          <p:cNvSpPr/>
          <p:nvPr/>
        </p:nvSpPr>
        <p:spPr bwMode="auto">
          <a:xfrm>
            <a:off x="6305306" y="829380"/>
            <a:ext cx="2057400" cy="618420"/>
          </a:xfrm>
          <a:prstGeom prst="wedgeRectCallout">
            <a:avLst>
              <a:gd name="adj1" fmla="val -39055"/>
              <a:gd name="adj2" fmla="val 9513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Memory Channels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ill Sans Light"/>
              </a:rPr>
              <a:t>(High BW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Gill Sans Light"/>
              </a:rPr>
              <a:t> DRAM)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38" name="Rectangular Callout 37"/>
          <p:cNvSpPr/>
          <p:nvPr/>
        </p:nvSpPr>
        <p:spPr bwMode="auto">
          <a:xfrm>
            <a:off x="56906" y="2394374"/>
            <a:ext cx="2057402" cy="567363"/>
          </a:xfrm>
          <a:prstGeom prst="wedgeRectCallout">
            <a:avLst>
              <a:gd name="adj1" fmla="val 65621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High-Speed I/O devices (PCI </a:t>
            </a:r>
            <a:r>
              <a:rPr lang="en-US" sz="1600" dirty="0" err="1" smtClean="0">
                <a:solidFill>
                  <a:srgbClr val="FF0000"/>
                </a:solidFill>
                <a:latin typeface="Gill Sans Light"/>
              </a:rPr>
              <a:t>Exp</a:t>
            </a: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39" name="Rectangular Callout 38"/>
          <p:cNvSpPr/>
          <p:nvPr/>
        </p:nvSpPr>
        <p:spPr bwMode="auto">
          <a:xfrm>
            <a:off x="56905" y="3039406"/>
            <a:ext cx="2057402" cy="354913"/>
          </a:xfrm>
          <a:prstGeom prst="wedgeRectCallout">
            <a:avLst>
              <a:gd name="adj1" fmla="val 65621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Disks (8 x SATA)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0" name="Rectangular Callout 39"/>
          <p:cNvSpPr/>
          <p:nvPr/>
        </p:nvSpPr>
        <p:spPr bwMode="auto">
          <a:xfrm>
            <a:off x="56904" y="3471988"/>
            <a:ext cx="2057402" cy="354913"/>
          </a:xfrm>
          <a:prstGeom prst="wedgeRectCallout">
            <a:avLst>
              <a:gd name="adj1" fmla="val 65621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Slower I/O (USB)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1" name="Rectangular Callout 40"/>
          <p:cNvSpPr/>
          <p:nvPr/>
        </p:nvSpPr>
        <p:spPr bwMode="auto">
          <a:xfrm>
            <a:off x="56904" y="3904570"/>
            <a:ext cx="2057402" cy="354913"/>
          </a:xfrm>
          <a:prstGeom prst="wedgeRectCallout">
            <a:avLst>
              <a:gd name="adj1" fmla="val 65621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Integrated Ethernet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2" name="Rectangular Callout 41"/>
          <p:cNvSpPr/>
          <p:nvPr/>
        </p:nvSpPr>
        <p:spPr bwMode="auto">
          <a:xfrm>
            <a:off x="7282424" y="3192890"/>
            <a:ext cx="1734478" cy="354913"/>
          </a:xfrm>
          <a:prstGeom prst="wedgeRectCallout">
            <a:avLst>
              <a:gd name="adj1" fmla="val -56138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PCI/e Drives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3" name="Rectangular Callout 42"/>
          <p:cNvSpPr/>
          <p:nvPr/>
        </p:nvSpPr>
        <p:spPr bwMode="auto">
          <a:xfrm>
            <a:off x="7282424" y="2748227"/>
            <a:ext cx="1734478" cy="354913"/>
          </a:xfrm>
          <a:prstGeom prst="wedgeRectCallout">
            <a:avLst>
              <a:gd name="adj1" fmla="val -56138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HD Audio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4" name="Rectangular Callout 43"/>
          <p:cNvSpPr/>
          <p:nvPr/>
        </p:nvSpPr>
        <p:spPr bwMode="auto">
          <a:xfrm>
            <a:off x="7284769" y="3649444"/>
            <a:ext cx="1734478" cy="354913"/>
          </a:xfrm>
          <a:prstGeom prst="wedgeRectCallout">
            <a:avLst>
              <a:gd name="adj1" fmla="val -56138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RAID 0/1/5/10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5" name="Rectangular Callout 44"/>
          <p:cNvSpPr/>
          <p:nvPr/>
        </p:nvSpPr>
        <p:spPr bwMode="auto">
          <a:xfrm>
            <a:off x="7295906" y="4091196"/>
            <a:ext cx="1734478" cy="557021"/>
          </a:xfrm>
          <a:prstGeom prst="wedgeRectCallout">
            <a:avLst>
              <a:gd name="adj1" fmla="val -56138"/>
              <a:gd name="adj2" fmla="val 8961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Smart Connect</a:t>
            </a:r>
            <a:br>
              <a:rPr lang="en-US" sz="1600" dirty="0" smtClean="0">
                <a:solidFill>
                  <a:srgbClr val="FF0000"/>
                </a:solidFill>
                <a:latin typeface="Gill Sans Light"/>
              </a:rPr>
            </a:b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Gill Sans Light"/>
              </a:rPr>
              <a:t>autoupdate</a:t>
            </a: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  <p:sp>
        <p:nvSpPr>
          <p:cNvPr id="47" name="Rectangular Callout 46"/>
          <p:cNvSpPr/>
          <p:nvPr/>
        </p:nvSpPr>
        <p:spPr bwMode="auto">
          <a:xfrm>
            <a:off x="5638800" y="4926938"/>
            <a:ext cx="2895600" cy="918449"/>
          </a:xfrm>
          <a:prstGeom prst="wedgeRectCallout">
            <a:avLst>
              <a:gd name="adj1" fmla="val -58324"/>
              <a:gd name="adj2" fmla="val -100899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Gill Sans Light"/>
              </a:rPr>
              <a:t>Intel Management Engine (ME) and BIOS Support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ill Sans Light"/>
              </a:rPr>
              <a:t>[remote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Gill Sans Light"/>
              </a:rPr>
              <a:t> management]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616881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239000" cy="3810000"/>
          </a:xfrm>
        </p:spPr>
        <p:txBody>
          <a:bodyPr/>
          <a:lstStyle/>
          <a:p>
            <a:r>
              <a:rPr lang="en-US" dirty="0" smtClean="0"/>
              <a:t>What can the hardware do to help the OS protect itself from programs???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74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1600"/>
            <a:ext cx="8305800" cy="736600"/>
          </a:xfrm>
        </p:spPr>
        <p:txBody>
          <a:bodyPr/>
          <a:lstStyle/>
          <a:p>
            <a:r>
              <a:rPr lang="en-US" dirty="0" smtClean="0"/>
              <a:t>Simple Protection: Base and Bound (B&amp;B)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715000" y="9906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02295" y="1066800"/>
            <a:ext cx="1905000" cy="1790708"/>
            <a:chOff x="3200400" y="1371600"/>
            <a:chExt cx="1628564" cy="2724991"/>
          </a:xfrm>
        </p:grpSpPr>
        <p:sp>
          <p:nvSpPr>
            <p:cNvPr id="9" name="Rectangle 8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878495" y="3501126"/>
            <a:ext cx="1828800" cy="1823613"/>
            <a:chOff x="3200400" y="1638300"/>
            <a:chExt cx="1628564" cy="2400300"/>
          </a:xfrm>
          <a:solidFill>
            <a:srgbClr val="FFFF0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72272" y="1638300"/>
              <a:ext cx="438525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2133601"/>
              <a:ext cx="771131" cy="3645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05200" y="2667001"/>
              <a:ext cx="427104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00" y="3581400"/>
              <a:ext cx="447090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747390" y="990600"/>
            <a:ext cx="1828800" cy="1823613"/>
            <a:chOff x="3200400" y="1638300"/>
            <a:chExt cx="1628564" cy="2400300"/>
          </a:xfrm>
          <a:solidFill>
            <a:srgbClr val="FFFF00"/>
          </a:solidFill>
        </p:grpSpPr>
        <p:sp>
          <p:nvSpPr>
            <p:cNvPr id="42" name="Rectangle 41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72272" y="1638300"/>
              <a:ext cx="438525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52800" y="2133601"/>
              <a:ext cx="771131" cy="3645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05200" y="2667001"/>
              <a:ext cx="427104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0" y="3581400"/>
              <a:ext cx="447090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7935895" y="838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935895" y="6019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35895" y="3364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76190" y="838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001000" y="50408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54069" y="2602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0100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667000" y="4724400"/>
            <a:ext cx="3200400" cy="762000"/>
            <a:chOff x="2667000" y="4724400"/>
            <a:chExt cx="3200400" cy="762000"/>
          </a:xfrm>
        </p:grpSpPr>
        <p:sp>
          <p:nvSpPr>
            <p:cNvPr id="60" name="Rectangle 59"/>
            <p:cNvSpPr/>
            <p:nvPr/>
          </p:nvSpPr>
          <p:spPr bwMode="auto">
            <a:xfrm>
              <a:off x="2667000" y="5105400"/>
              <a:ext cx="1828800" cy="3810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19400" y="4724400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Bound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124200" y="5105400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1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100…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4495800" y="5288232"/>
              <a:ext cx="1371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2667000" y="2983468"/>
            <a:ext cx="3200400" cy="750332"/>
            <a:chOff x="2667000" y="2983468"/>
            <a:chExt cx="3200400" cy="750332"/>
          </a:xfrm>
        </p:grpSpPr>
        <p:grpSp>
          <p:nvGrpSpPr>
            <p:cNvPr id="3" name="Group 2"/>
            <p:cNvGrpSpPr/>
            <p:nvPr/>
          </p:nvGrpSpPr>
          <p:grpSpPr>
            <a:xfrm>
              <a:off x="2667000" y="3352800"/>
              <a:ext cx="3200400" cy="381000"/>
              <a:chOff x="2667000" y="3276600"/>
              <a:chExt cx="3200400" cy="381000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2667000" y="3276600"/>
                <a:ext cx="1828800" cy="3810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4495800" y="3459432"/>
                <a:ext cx="1371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sm" len="sm"/>
                <a:tailEnd type="arrow"/>
              </a:ln>
              <a:effectLst/>
            </p:spPr>
          </p:cxnSp>
          <p:sp>
            <p:nvSpPr>
              <p:cNvPr id="58" name="TextBox 57"/>
              <p:cNvSpPr txBox="1"/>
              <p:nvPr/>
            </p:nvSpPr>
            <p:spPr>
              <a:xfrm>
                <a:off x="2971800" y="3276600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Gill Sans" charset="0"/>
                    <a:ea typeface="Gill Sans" charset="0"/>
                    <a:cs typeface="Gill Sans" charset="0"/>
                  </a:rPr>
                  <a:t>1</a:t>
                </a:r>
                <a:r>
                  <a:rPr lang="en-US" b="0" dirty="0" smtClean="0">
                    <a:latin typeface="Gill Sans" charset="0"/>
                    <a:ea typeface="Gill Sans" charset="0"/>
                    <a:cs typeface="Gill Sans" charset="0"/>
                  </a:rPr>
                  <a:t>000…</a:t>
                </a:r>
                <a:endParaRPr lang="en-US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886803" y="298346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Base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191000" y="3550968"/>
            <a:ext cx="990600" cy="792432"/>
            <a:chOff x="4191000" y="3162300"/>
            <a:chExt cx="990600" cy="792432"/>
          </a:xfrm>
        </p:grpSpPr>
        <p:sp>
          <p:nvSpPr>
            <p:cNvPr id="67" name="Oval 66"/>
            <p:cNvSpPr/>
            <p:nvPr/>
          </p:nvSpPr>
          <p:spPr bwMode="auto">
            <a:xfrm>
              <a:off x="4724400" y="3200400"/>
              <a:ext cx="457200" cy="5334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24400" y="328826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&gt;=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72" name="Straight Arrow Connector 71"/>
            <p:cNvCxnSpPr>
              <a:endCxn id="67" idx="1"/>
            </p:cNvCxnSpPr>
            <p:nvPr/>
          </p:nvCxnSpPr>
          <p:spPr bwMode="auto">
            <a:xfrm>
              <a:off x="4495800" y="3162300"/>
              <a:ext cx="295555" cy="1162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3" name="Straight Arrow Connector 72"/>
            <p:cNvCxnSpPr>
              <a:endCxn id="70" idx="1"/>
            </p:cNvCxnSpPr>
            <p:nvPr/>
          </p:nvCxnSpPr>
          <p:spPr bwMode="auto">
            <a:xfrm flipV="1">
              <a:off x="4191000" y="3472934"/>
              <a:ext cx="533400" cy="4817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76" name="Group 75"/>
          <p:cNvGrpSpPr/>
          <p:nvPr/>
        </p:nvGrpSpPr>
        <p:grpSpPr>
          <a:xfrm>
            <a:off x="4191000" y="4343400"/>
            <a:ext cx="990600" cy="937284"/>
            <a:chOff x="4191000" y="3749016"/>
            <a:chExt cx="990600" cy="937284"/>
          </a:xfrm>
        </p:grpSpPr>
        <p:sp>
          <p:nvSpPr>
            <p:cNvPr id="77" name="Oval 76"/>
            <p:cNvSpPr/>
            <p:nvPr/>
          </p:nvSpPr>
          <p:spPr bwMode="auto">
            <a:xfrm>
              <a:off x="4724400" y="3962400"/>
              <a:ext cx="457200" cy="5334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24400" y="4038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&lt;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79" name="Straight Arrow Connector 78"/>
            <p:cNvCxnSpPr>
              <a:endCxn id="77" idx="1"/>
            </p:cNvCxnSpPr>
            <p:nvPr/>
          </p:nvCxnSpPr>
          <p:spPr bwMode="auto">
            <a:xfrm>
              <a:off x="4191000" y="3749016"/>
              <a:ext cx="600355" cy="2914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80" name="Straight Arrow Connector 79"/>
            <p:cNvCxnSpPr>
              <a:endCxn id="77" idx="3"/>
            </p:cNvCxnSpPr>
            <p:nvPr/>
          </p:nvCxnSpPr>
          <p:spPr bwMode="auto">
            <a:xfrm flipV="1">
              <a:off x="4495800" y="4417685"/>
              <a:ext cx="295555" cy="2686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cxnSp>
        <p:nvCxnSpPr>
          <p:cNvPr id="81" name="Straight Arrow Connector 80"/>
          <p:cNvCxnSpPr/>
          <p:nvPr/>
        </p:nvCxnSpPr>
        <p:spPr bwMode="auto">
          <a:xfrm>
            <a:off x="4191000" y="4343400"/>
            <a:ext cx="1676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84" name="Group 83"/>
          <p:cNvGrpSpPr/>
          <p:nvPr/>
        </p:nvGrpSpPr>
        <p:grpSpPr>
          <a:xfrm>
            <a:off x="152400" y="1511633"/>
            <a:ext cx="1105763" cy="3136567"/>
            <a:chOff x="152400" y="1511633"/>
            <a:chExt cx="1105763" cy="3136567"/>
          </a:xfrm>
        </p:grpSpPr>
        <p:grpSp>
          <p:nvGrpSpPr>
            <p:cNvPr id="38" name="Group 37"/>
            <p:cNvGrpSpPr/>
            <p:nvPr/>
          </p:nvGrpSpPr>
          <p:grpSpPr>
            <a:xfrm>
              <a:off x="381000" y="1511633"/>
              <a:ext cx="366390" cy="2222167"/>
              <a:chOff x="381000" y="1511633"/>
              <a:chExt cx="366390" cy="2222167"/>
            </a:xfrm>
          </p:grpSpPr>
          <p:cxnSp>
            <p:nvCxnSpPr>
              <p:cNvPr id="68" name="Straight Arrow Connector 67"/>
              <p:cNvCxnSpPr>
                <a:endCxn id="44" idx="1"/>
              </p:cNvCxnSpPr>
              <p:nvPr/>
            </p:nvCxnSpPr>
            <p:spPr bwMode="auto">
              <a:xfrm flipV="1">
                <a:off x="381000" y="1511633"/>
                <a:ext cx="366390" cy="123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381000" y="1524000"/>
                <a:ext cx="0" cy="22098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74" name="TextBox 73"/>
            <p:cNvSpPr txBox="1"/>
            <p:nvPr/>
          </p:nvSpPr>
          <p:spPr>
            <a:xfrm>
              <a:off x="152400" y="4001869"/>
              <a:ext cx="979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Program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address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1000" y="33528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0010</a:t>
              </a:r>
              <a:r>
                <a:rPr lang="mr-IN" b="0" dirty="0" smtClean="0">
                  <a:latin typeface="Gill Sans" charset="0"/>
                  <a:ea typeface="Gill Sans" charset="0"/>
                  <a:cs typeface="Gill Sans" charset="0"/>
                </a:rPr>
                <a:t>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219200" y="3962400"/>
            <a:ext cx="2971800" cy="381000"/>
            <a:chOff x="1219200" y="3962400"/>
            <a:chExt cx="2971800" cy="381000"/>
          </a:xfrm>
        </p:grpSpPr>
        <p:cxnSp>
          <p:nvCxnSpPr>
            <p:cNvPr id="82" name="Straight Arrow Connector 81"/>
            <p:cNvCxnSpPr/>
            <p:nvPr/>
          </p:nvCxnSpPr>
          <p:spPr bwMode="auto">
            <a:xfrm>
              <a:off x="1219200" y="4343400"/>
              <a:ext cx="2971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sp>
          <p:nvSpPr>
            <p:cNvPr id="87" name="TextBox 86"/>
            <p:cNvSpPr txBox="1"/>
            <p:nvPr/>
          </p:nvSpPr>
          <p:spPr>
            <a:xfrm>
              <a:off x="1219200" y="39624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1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010</a:t>
              </a:r>
              <a:r>
                <a:rPr lang="mr-IN" b="0" dirty="0" smtClean="0">
                  <a:latin typeface="Gill Sans" charset="0"/>
                  <a:ea typeface="Gill Sans" charset="0"/>
                  <a:cs typeface="Gill Sans" charset="0"/>
                </a:rPr>
                <a:t>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130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600"/>
            <a:ext cx="8458200" cy="736600"/>
          </a:xfrm>
        </p:spPr>
        <p:txBody>
          <a:bodyPr/>
          <a:lstStyle/>
          <a:p>
            <a:r>
              <a:rPr lang="en-US" dirty="0" smtClean="0"/>
              <a:t>Simple Protection: Base and Bound (B&amp;B)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715000" y="9906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02295" y="1066800"/>
            <a:ext cx="1905000" cy="1790708"/>
            <a:chOff x="3200400" y="1371600"/>
            <a:chExt cx="1628564" cy="2724991"/>
          </a:xfrm>
        </p:grpSpPr>
        <p:sp>
          <p:nvSpPr>
            <p:cNvPr id="9" name="Rectangle 8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878495" y="3501126"/>
            <a:ext cx="1828800" cy="1823613"/>
            <a:chOff x="3200400" y="1638300"/>
            <a:chExt cx="1628564" cy="2400300"/>
          </a:xfrm>
          <a:solidFill>
            <a:srgbClr val="FFFF0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72272" y="1638300"/>
              <a:ext cx="438525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2133601"/>
              <a:ext cx="771131" cy="3645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05200" y="2667001"/>
              <a:ext cx="427104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00" y="3581400"/>
              <a:ext cx="447090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747390" y="990600"/>
            <a:ext cx="1828800" cy="1823613"/>
            <a:chOff x="3200400" y="1638300"/>
            <a:chExt cx="1628564" cy="2400300"/>
          </a:xfrm>
          <a:solidFill>
            <a:srgbClr val="FFFF00"/>
          </a:solidFill>
        </p:grpSpPr>
        <p:sp>
          <p:nvSpPr>
            <p:cNvPr id="42" name="Rectangle 41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72272" y="1638300"/>
              <a:ext cx="438525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52800" y="2133601"/>
              <a:ext cx="771131" cy="3645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05200" y="2667001"/>
              <a:ext cx="427104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0" y="3581400"/>
              <a:ext cx="447090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7935895" y="838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935895" y="6019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935895" y="3364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76190" y="838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001000" y="50408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54069" y="26024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0100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667000" y="4724400"/>
            <a:ext cx="3200400" cy="762000"/>
            <a:chOff x="2667000" y="4724400"/>
            <a:chExt cx="3200400" cy="762000"/>
          </a:xfrm>
        </p:grpSpPr>
        <p:sp>
          <p:nvSpPr>
            <p:cNvPr id="60" name="Rectangle 59"/>
            <p:cNvSpPr/>
            <p:nvPr/>
          </p:nvSpPr>
          <p:spPr bwMode="auto">
            <a:xfrm>
              <a:off x="2667000" y="5105400"/>
              <a:ext cx="1828800" cy="3810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19400" y="4724400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Bound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124200" y="5105400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Gill Sans" charset="0"/>
                  <a:ea typeface="Gill Sans" charset="0"/>
                  <a:cs typeface="Gill Sans" charset="0"/>
                </a:rPr>
                <a:t>1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100…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4495800" y="5288232"/>
              <a:ext cx="1371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2667000" y="2983468"/>
            <a:ext cx="3200400" cy="750332"/>
            <a:chOff x="2667000" y="2983468"/>
            <a:chExt cx="3200400" cy="750332"/>
          </a:xfrm>
        </p:grpSpPr>
        <p:grpSp>
          <p:nvGrpSpPr>
            <p:cNvPr id="3" name="Group 2"/>
            <p:cNvGrpSpPr/>
            <p:nvPr/>
          </p:nvGrpSpPr>
          <p:grpSpPr>
            <a:xfrm>
              <a:off x="2667000" y="3352800"/>
              <a:ext cx="3200400" cy="381000"/>
              <a:chOff x="2667000" y="3276600"/>
              <a:chExt cx="3200400" cy="381000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2667000" y="3276600"/>
                <a:ext cx="1828800" cy="3810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4495800" y="3459432"/>
                <a:ext cx="1371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sm" len="sm"/>
                <a:tailEnd type="arrow"/>
              </a:ln>
              <a:effectLst/>
            </p:spPr>
          </p:cxnSp>
          <p:sp>
            <p:nvSpPr>
              <p:cNvPr id="58" name="TextBox 57"/>
              <p:cNvSpPr txBox="1"/>
              <p:nvPr/>
            </p:nvSpPr>
            <p:spPr>
              <a:xfrm>
                <a:off x="2971800" y="3276600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Gill Sans" charset="0"/>
                    <a:ea typeface="Gill Sans" charset="0"/>
                    <a:cs typeface="Gill Sans" charset="0"/>
                  </a:rPr>
                  <a:t>1</a:t>
                </a:r>
                <a:r>
                  <a:rPr lang="en-US" b="0" dirty="0" smtClean="0">
                    <a:latin typeface="Gill Sans" charset="0"/>
                    <a:ea typeface="Gill Sans" charset="0"/>
                    <a:cs typeface="Gill Sans" charset="0"/>
                  </a:rPr>
                  <a:t>000…</a:t>
                </a:r>
                <a:endParaRPr lang="en-US" b="0" dirty="0">
                  <a:latin typeface="Gill Sans" charset="0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886803" y="298346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Base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191000" y="3550968"/>
            <a:ext cx="990600" cy="792432"/>
            <a:chOff x="4191000" y="3162300"/>
            <a:chExt cx="990600" cy="792432"/>
          </a:xfrm>
        </p:grpSpPr>
        <p:sp>
          <p:nvSpPr>
            <p:cNvPr id="67" name="Oval 66"/>
            <p:cNvSpPr/>
            <p:nvPr/>
          </p:nvSpPr>
          <p:spPr bwMode="auto">
            <a:xfrm>
              <a:off x="4724400" y="3200400"/>
              <a:ext cx="457200" cy="5334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24400" y="328826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&gt;=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72" name="Straight Arrow Connector 71"/>
            <p:cNvCxnSpPr>
              <a:endCxn id="67" idx="1"/>
            </p:cNvCxnSpPr>
            <p:nvPr/>
          </p:nvCxnSpPr>
          <p:spPr bwMode="auto">
            <a:xfrm>
              <a:off x="4495800" y="3162300"/>
              <a:ext cx="295555" cy="1162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73" name="Straight Arrow Connector 72"/>
            <p:cNvCxnSpPr>
              <a:endCxn id="70" idx="1"/>
            </p:cNvCxnSpPr>
            <p:nvPr/>
          </p:nvCxnSpPr>
          <p:spPr bwMode="auto">
            <a:xfrm flipV="1">
              <a:off x="4191000" y="3472934"/>
              <a:ext cx="533400" cy="48179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76" name="Group 75"/>
          <p:cNvGrpSpPr/>
          <p:nvPr/>
        </p:nvGrpSpPr>
        <p:grpSpPr>
          <a:xfrm>
            <a:off x="4191000" y="4343400"/>
            <a:ext cx="990600" cy="937284"/>
            <a:chOff x="4191000" y="3749016"/>
            <a:chExt cx="990600" cy="937284"/>
          </a:xfrm>
        </p:grpSpPr>
        <p:sp>
          <p:nvSpPr>
            <p:cNvPr id="77" name="Oval 76"/>
            <p:cNvSpPr/>
            <p:nvPr/>
          </p:nvSpPr>
          <p:spPr bwMode="auto">
            <a:xfrm>
              <a:off x="4724400" y="3962400"/>
              <a:ext cx="457200" cy="5334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24400" y="4038600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&lt;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79" name="Straight Arrow Connector 78"/>
            <p:cNvCxnSpPr>
              <a:endCxn id="77" idx="1"/>
            </p:cNvCxnSpPr>
            <p:nvPr/>
          </p:nvCxnSpPr>
          <p:spPr bwMode="auto">
            <a:xfrm>
              <a:off x="4191000" y="3749016"/>
              <a:ext cx="600355" cy="2914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80" name="Straight Arrow Connector 79"/>
            <p:cNvCxnSpPr>
              <a:endCxn id="77" idx="3"/>
            </p:cNvCxnSpPr>
            <p:nvPr/>
          </p:nvCxnSpPr>
          <p:spPr bwMode="auto">
            <a:xfrm flipV="1">
              <a:off x="4495800" y="4417685"/>
              <a:ext cx="295555" cy="2686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cxnSp>
        <p:nvCxnSpPr>
          <p:cNvPr id="81" name="Straight Arrow Connector 80"/>
          <p:cNvCxnSpPr/>
          <p:nvPr/>
        </p:nvCxnSpPr>
        <p:spPr bwMode="auto">
          <a:xfrm>
            <a:off x="4191000" y="4343400"/>
            <a:ext cx="1676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84" name="Group 83"/>
          <p:cNvGrpSpPr/>
          <p:nvPr/>
        </p:nvGrpSpPr>
        <p:grpSpPr>
          <a:xfrm>
            <a:off x="152400" y="1511633"/>
            <a:ext cx="1105763" cy="3136567"/>
            <a:chOff x="152400" y="1511633"/>
            <a:chExt cx="1105763" cy="3136567"/>
          </a:xfrm>
        </p:grpSpPr>
        <p:grpSp>
          <p:nvGrpSpPr>
            <p:cNvPr id="38" name="Group 37"/>
            <p:cNvGrpSpPr/>
            <p:nvPr/>
          </p:nvGrpSpPr>
          <p:grpSpPr>
            <a:xfrm>
              <a:off x="381000" y="1511633"/>
              <a:ext cx="366390" cy="2222167"/>
              <a:chOff x="381000" y="1511633"/>
              <a:chExt cx="366390" cy="2222167"/>
            </a:xfrm>
          </p:grpSpPr>
          <p:cxnSp>
            <p:nvCxnSpPr>
              <p:cNvPr id="68" name="Straight Arrow Connector 67"/>
              <p:cNvCxnSpPr>
                <a:endCxn id="44" idx="1"/>
              </p:cNvCxnSpPr>
              <p:nvPr/>
            </p:nvCxnSpPr>
            <p:spPr bwMode="auto">
              <a:xfrm flipV="1">
                <a:off x="381000" y="1511633"/>
                <a:ext cx="366390" cy="123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381000" y="1524000"/>
                <a:ext cx="0" cy="22098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74" name="TextBox 73"/>
            <p:cNvSpPr txBox="1"/>
            <p:nvPr/>
          </p:nvSpPr>
          <p:spPr>
            <a:xfrm>
              <a:off x="152400" y="4001869"/>
              <a:ext cx="979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Program</a:t>
              </a:r>
            </a:p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address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81000" y="33528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0010</a:t>
              </a:r>
              <a:r>
                <a:rPr lang="mr-IN" b="0" dirty="0" smtClean="0">
                  <a:latin typeface="Gill Sans" charset="0"/>
                  <a:ea typeface="Gill Sans" charset="0"/>
                  <a:cs typeface="Gill Sans" charset="0"/>
                </a:rPr>
                <a:t>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219200" y="3962400"/>
            <a:ext cx="2971800" cy="381000"/>
            <a:chOff x="1219200" y="3962400"/>
            <a:chExt cx="2971800" cy="381000"/>
          </a:xfrm>
        </p:grpSpPr>
        <p:cxnSp>
          <p:nvCxnSpPr>
            <p:cNvPr id="82" name="Straight Arrow Connector 81"/>
            <p:cNvCxnSpPr/>
            <p:nvPr/>
          </p:nvCxnSpPr>
          <p:spPr bwMode="auto">
            <a:xfrm>
              <a:off x="1219200" y="4343400"/>
              <a:ext cx="2971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sp>
          <p:nvSpPr>
            <p:cNvPr id="87" name="TextBox 86"/>
            <p:cNvSpPr txBox="1"/>
            <p:nvPr/>
          </p:nvSpPr>
          <p:spPr>
            <a:xfrm>
              <a:off x="1219200" y="39624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 charset="0"/>
                  <a:ea typeface="Gill Sans" charset="0"/>
                  <a:cs typeface="Gill Sans" charset="0"/>
                </a:rPr>
                <a:t>1</a:t>
              </a:r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010</a:t>
              </a:r>
              <a:r>
                <a:rPr lang="mr-IN" b="0" dirty="0" smtClean="0">
                  <a:latin typeface="Gill Sans" charset="0"/>
                  <a:ea typeface="Gill Sans" charset="0"/>
                  <a:cs typeface="Gill Sans" charset="0"/>
                </a:rPr>
                <a:t>…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sp>
        <p:nvSpPr>
          <p:cNvPr id="75" name="Content Placeholder 87"/>
          <p:cNvSpPr>
            <a:spLocks noGrp="1"/>
          </p:cNvSpPr>
          <p:nvPr>
            <p:ph idx="1"/>
          </p:nvPr>
        </p:nvSpPr>
        <p:spPr>
          <a:xfrm>
            <a:off x="76200" y="5736514"/>
            <a:ext cx="5638800" cy="127388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Still protects OS and isolates program</a:t>
            </a:r>
          </a:p>
          <a:p>
            <a:pPr>
              <a:lnSpc>
                <a:spcPct val="70000"/>
              </a:lnSpc>
            </a:pPr>
            <a:r>
              <a:rPr lang="en-US" sz="2000" dirty="0">
                <a:solidFill>
                  <a:srgbClr val="FF0000"/>
                </a:solidFill>
              </a:rPr>
              <a:t>Requires relocating loader</a:t>
            </a:r>
          </a:p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No addition on address path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119205" y="4768400"/>
            <a:ext cx="2514600" cy="762000"/>
          </a:xfrm>
          <a:prstGeom prst="wedgeRoundRectCallout">
            <a:avLst>
              <a:gd name="adj1" fmla="val 11576"/>
              <a:gd name="adj2" fmla="val -102386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Addresses translated when program loaded</a:t>
            </a:r>
          </a:p>
        </p:txBody>
      </p:sp>
    </p:spTree>
    <p:extLst>
      <p:ext uri="{BB962C8B-B14F-4D97-AF65-F5344CB8AC3E}">
        <p14:creationId xmlns:p14="http://schemas.microsoft.com/office/powerpoint/2010/main" val="3601531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A592-B68D-CF42-B841-44B09D96E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61C Review: Relocation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F553F-7A3D-E846-894B-CD162E84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22" y="4352544"/>
            <a:ext cx="7886700" cy="19250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Compiled .obj file linked together in an .exe</a:t>
            </a:r>
          </a:p>
          <a:p>
            <a:r>
              <a:rPr lang="en-US" dirty="0"/>
              <a:t>All address in the .exe are as if it were loaded at memory address 00000000</a:t>
            </a:r>
          </a:p>
          <a:p>
            <a:r>
              <a:rPr lang="en-US" dirty="0"/>
              <a:t>File contains a list of all the addresses that need to be adjusted when it is “relocated” to somewhere else.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F42822-D617-724D-8740-3D7FE69D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762" y="1404366"/>
            <a:ext cx="5206238" cy="301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D3B06-DD49-C84C-ABC5-2F3221A76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40" y="3021201"/>
            <a:ext cx="3433560" cy="10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65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20200" cy="5334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imple address translation with Base and Bound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638800" y="9906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26095" y="1066800"/>
            <a:ext cx="1905000" cy="1790708"/>
            <a:chOff x="3200400" y="1371600"/>
            <a:chExt cx="1628564" cy="2724991"/>
          </a:xfrm>
        </p:grpSpPr>
        <p:sp>
          <p:nvSpPr>
            <p:cNvPr id="9" name="Rectangle 8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802295" y="3184658"/>
            <a:ext cx="1828800" cy="1823613"/>
            <a:chOff x="3200400" y="1638300"/>
            <a:chExt cx="1628564" cy="2400300"/>
          </a:xfrm>
          <a:solidFill>
            <a:srgbClr val="FFFF0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72272" y="1638300"/>
              <a:ext cx="438525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2133601"/>
              <a:ext cx="771131" cy="3645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05200" y="2667001"/>
              <a:ext cx="427104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9000" y="3581400"/>
              <a:ext cx="447090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747390" y="838200"/>
            <a:ext cx="1828800" cy="1823613"/>
            <a:chOff x="3200400" y="1638300"/>
            <a:chExt cx="1628564" cy="2400300"/>
          </a:xfrm>
          <a:solidFill>
            <a:srgbClr val="FFFF00"/>
          </a:solidFill>
        </p:grpSpPr>
        <p:sp>
          <p:nvSpPr>
            <p:cNvPr id="42" name="Rectangle 41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72272" y="1638300"/>
              <a:ext cx="438525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52800" y="2133601"/>
              <a:ext cx="771131" cy="3645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05200" y="2667001"/>
              <a:ext cx="427104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0" y="3581400"/>
              <a:ext cx="447090" cy="364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7859695" y="838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59695" y="60198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859695" y="3048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76190" y="685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9600" y="3505200"/>
            <a:ext cx="979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Program</a:t>
            </a:r>
          </a:p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address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37116" y="2805724"/>
            <a:ext cx="141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Base Address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2590800" y="3175056"/>
            <a:ext cx="1828800" cy="381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Plus 58"/>
          <p:cNvSpPr/>
          <p:nvPr/>
        </p:nvSpPr>
        <p:spPr bwMode="auto">
          <a:xfrm>
            <a:off x="4648200" y="3733800"/>
            <a:ext cx="304800" cy="228600"/>
          </a:xfrm>
          <a:prstGeom prst="mathPlu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2590800" y="4876800"/>
            <a:ext cx="1828800" cy="381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10603" y="4507468"/>
            <a:ext cx="99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63" name="Straight Arrow Connector 62"/>
          <p:cNvCxnSpPr>
            <a:stCxn id="58" idx="3"/>
          </p:cNvCxnSpPr>
          <p:nvPr/>
        </p:nvCxnSpPr>
        <p:spPr bwMode="auto">
          <a:xfrm flipV="1">
            <a:off x="4419600" y="3193867"/>
            <a:ext cx="1382695" cy="1716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arrow"/>
          </a:ln>
          <a:effectLst/>
        </p:spPr>
      </p:cxnSp>
      <p:sp>
        <p:nvSpPr>
          <p:cNvPr id="64" name="Oval 63"/>
          <p:cNvSpPr/>
          <p:nvPr/>
        </p:nvSpPr>
        <p:spPr bwMode="auto">
          <a:xfrm>
            <a:off x="4572000" y="3581401"/>
            <a:ext cx="457200" cy="533399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1828800" y="3810000"/>
            <a:ext cx="27432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8" name="Straight Arrow Connector 67"/>
          <p:cNvCxnSpPr>
            <a:endCxn id="44" idx="1"/>
          </p:cNvCxnSpPr>
          <p:nvPr/>
        </p:nvCxnSpPr>
        <p:spPr bwMode="auto">
          <a:xfrm flipV="1">
            <a:off x="381000" y="1359233"/>
            <a:ext cx="366390" cy="123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5029200" y="3810000"/>
            <a:ext cx="77309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3" name="Straight Arrow Connector 72"/>
          <p:cNvCxnSpPr>
            <a:stCxn id="58" idx="3"/>
            <a:endCxn id="64" idx="1"/>
          </p:cNvCxnSpPr>
          <p:nvPr/>
        </p:nvCxnSpPr>
        <p:spPr bwMode="auto">
          <a:xfrm>
            <a:off x="4419600" y="3365556"/>
            <a:ext cx="219355" cy="2939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4572000" y="4343400"/>
            <a:ext cx="457200" cy="5334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48200" y="44196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&lt;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78" name="Straight Arrow Connector 77"/>
          <p:cNvCxnSpPr>
            <a:endCxn id="76" idx="1"/>
          </p:cNvCxnSpPr>
          <p:nvPr/>
        </p:nvCxnSpPr>
        <p:spPr bwMode="auto">
          <a:xfrm>
            <a:off x="3962400" y="3810000"/>
            <a:ext cx="676555" cy="6115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0" name="Straight Arrow Connector 79"/>
          <p:cNvCxnSpPr>
            <a:stCxn id="60" idx="3"/>
            <a:endCxn id="76" idx="3"/>
          </p:cNvCxnSpPr>
          <p:nvPr/>
        </p:nvCxnSpPr>
        <p:spPr bwMode="auto">
          <a:xfrm flipV="1">
            <a:off x="4419600" y="4798685"/>
            <a:ext cx="219355" cy="2686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" y="1371600"/>
            <a:ext cx="0" cy="2209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895600" y="317505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859695" y="4724400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048000" y="4876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8" name="Content Placeholder 87"/>
          <p:cNvSpPr>
            <a:spLocks noGrp="1"/>
          </p:cNvSpPr>
          <p:nvPr>
            <p:ph idx="1"/>
          </p:nvPr>
        </p:nvSpPr>
        <p:spPr>
          <a:xfrm>
            <a:off x="152400" y="5486400"/>
            <a:ext cx="5334000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Hardware relocation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 the program touch OS?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 it touch other programs?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0280" y="32266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0010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660070" y="348887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0010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7" name="Rounded Rectangular Callout 66"/>
          <p:cNvSpPr/>
          <p:nvPr/>
        </p:nvSpPr>
        <p:spPr bwMode="auto">
          <a:xfrm>
            <a:off x="3047999" y="1600200"/>
            <a:ext cx="2461027" cy="762000"/>
          </a:xfrm>
          <a:prstGeom prst="wedgeRoundRectCallout">
            <a:avLst>
              <a:gd name="adj1" fmla="val 28695"/>
              <a:gd name="adj2" fmla="val 209461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Addresses translated </a:t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on-the-fly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27752" y="37524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010</a:t>
            </a:r>
            <a:r>
              <a:rPr lang="mr-IN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90" y="24753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0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32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x86</a:t>
            </a:r>
            <a:r>
              <a:rPr lang="en-US" baseline="0" dirty="0"/>
              <a:t> – segments and stacks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219200" y="25908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CS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209800" y="25908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EIP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28956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/>
              <a:t>S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09800" y="28956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ESP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219200" y="35052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/>
              <a:t>D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2209800" y="37338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ECX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219200" y="37338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/>
              <a:t>E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209800" y="39624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EDX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209800" y="41910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ESI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2209800" y="44196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EDI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209800" y="32766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EAX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209800" y="3505200"/>
            <a:ext cx="914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EBX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5181600" y="1066800"/>
            <a:ext cx="2133600" cy="533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257800" y="1143000"/>
            <a:ext cx="1905000" cy="1757264"/>
            <a:chOff x="3200400" y="1371600"/>
            <a:chExt cx="1628564" cy="2674097"/>
          </a:xfrm>
        </p:grpSpPr>
        <p:sp>
          <p:nvSpPr>
            <p:cNvPr id="30" name="Rectangle 29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52800" y="1371600"/>
              <a:ext cx="592283" cy="608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code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52800" y="1989033"/>
              <a:ext cx="1056845" cy="608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static data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52800" y="2522433"/>
              <a:ext cx="573700" cy="608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heap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52800" y="3436834"/>
              <a:ext cx="610098" cy="608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stack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41" name="Rectangle 40"/>
          <p:cNvSpPr/>
          <p:nvPr/>
        </p:nvSpPr>
        <p:spPr bwMode="auto">
          <a:xfrm>
            <a:off x="5334000" y="3108458"/>
            <a:ext cx="1828800" cy="47294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05138" y="310845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5334000" y="3794258"/>
            <a:ext cx="1828800" cy="3048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05138" y="3719051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static data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34000" y="4343400"/>
            <a:ext cx="1828800" cy="4572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5138" y="4420593"/>
            <a:ext cx="62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heap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5334000" y="5334000"/>
            <a:ext cx="1828800" cy="533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05138" y="537754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stack</a:t>
            </a:r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7045380" y="5246914"/>
            <a:ext cx="0" cy="391886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7045380" y="4495800"/>
            <a:ext cx="0" cy="391886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650675" y="29718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CS:</a:t>
            </a:r>
          </a:p>
        </p:txBody>
      </p:sp>
      <p:cxnSp>
        <p:nvCxnSpPr>
          <p:cNvPr id="66" name="Straight Arrow Connector 65"/>
          <p:cNvCxnSpPr>
            <a:stCxn id="64" idx="3"/>
          </p:cNvCxnSpPr>
          <p:nvPr/>
        </p:nvCxnSpPr>
        <p:spPr bwMode="auto">
          <a:xfrm flipV="1">
            <a:off x="4155942" y="3124201"/>
            <a:ext cx="1018733" cy="322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4184075" y="31242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4107875" y="3581400"/>
            <a:ext cx="152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4869875" y="3124200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4336475" y="320040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EIP: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657600" y="518160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SS:</a:t>
            </a:r>
          </a:p>
        </p:txBody>
      </p:sp>
      <p:cxnSp>
        <p:nvCxnSpPr>
          <p:cNvPr id="75" name="Straight Arrow Connector 74"/>
          <p:cNvCxnSpPr>
            <a:stCxn id="74" idx="3"/>
          </p:cNvCxnSpPr>
          <p:nvPr/>
        </p:nvCxnSpPr>
        <p:spPr bwMode="auto">
          <a:xfrm flipV="1">
            <a:off x="4105158" y="5334001"/>
            <a:ext cx="1076442" cy="322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4191000" y="5334000"/>
            <a:ext cx="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4114800" y="5791200"/>
            <a:ext cx="1524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8" name="Straight Arrow Connector 77"/>
          <p:cNvCxnSpPr/>
          <p:nvPr/>
        </p:nvCxnSpPr>
        <p:spPr bwMode="auto">
          <a:xfrm>
            <a:off x="4876800" y="5334000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4343400" y="541020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ESP: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1430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Processor Registers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88009" y="4915878"/>
            <a:ext cx="346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address, length and access rights associated with each segment register</a:t>
            </a:r>
          </a:p>
        </p:txBody>
      </p:sp>
    </p:spTree>
    <p:extLst>
      <p:ext uri="{BB962C8B-B14F-4D97-AF65-F5344CB8AC3E}">
        <p14:creationId xmlns:p14="http://schemas.microsoft.com/office/powerpoint/2010/main" val="2081514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410200" y="2754868"/>
            <a:ext cx="1600200" cy="2971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66800" y="2831068"/>
            <a:ext cx="1600200" cy="2057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dirty="0" smtClean="0"/>
              <a:t>Another idea: Address Space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13715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Program operates in an address space that is distinct from the physical memory space of the machine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3288268"/>
            <a:ext cx="1120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Processor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3288268"/>
            <a:ext cx="97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Memory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2526268"/>
            <a:ext cx="9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0x000…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8730" y="542186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0xFFF…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Alternate Process 13"/>
          <p:cNvSpPr/>
          <p:nvPr/>
        </p:nvSpPr>
        <p:spPr bwMode="auto">
          <a:xfrm>
            <a:off x="3276600" y="3288268"/>
            <a:ext cx="1386104" cy="1143000"/>
          </a:xfrm>
          <a:prstGeom prst="flowChartAlternateProcess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0" dirty="0">
              <a:solidFill>
                <a:schemeClr val="tx1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 dirty="0" smtClean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rPr>
              <a:t>translator</a:t>
            </a:r>
          </a:p>
        </p:txBody>
      </p:sp>
      <p:cxnSp>
        <p:nvCxnSpPr>
          <p:cNvPr id="16" name="Straight Arrow Connector 15"/>
          <p:cNvCxnSpPr>
            <a:stCxn id="9" idx="3"/>
            <a:endCxn id="14" idx="1"/>
          </p:cNvCxnSpPr>
          <p:nvPr/>
        </p:nvCxnSpPr>
        <p:spPr bwMode="auto">
          <a:xfrm>
            <a:off x="2667000" y="3859768"/>
            <a:ext cx="609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7" name="Straight Arrow Connector 16"/>
          <p:cNvCxnSpPr>
            <a:stCxn id="14" idx="3"/>
          </p:cNvCxnSpPr>
          <p:nvPr/>
        </p:nvCxnSpPr>
        <p:spPr bwMode="auto">
          <a:xfrm>
            <a:off x="4662704" y="3859768"/>
            <a:ext cx="74749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 rot="17680719">
            <a:off x="2427315" y="2723348"/>
            <a:ext cx="17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“virtual address”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7680719">
            <a:off x="4263283" y="2647149"/>
            <a:ext cx="18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“physical address”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B3BBD0-655D-E642-83DE-B455548AFD75}"/>
              </a:ext>
            </a:extLst>
          </p:cNvPr>
          <p:cNvGrpSpPr/>
          <p:nvPr/>
        </p:nvGrpSpPr>
        <p:grpSpPr>
          <a:xfrm>
            <a:off x="1278483" y="3915879"/>
            <a:ext cx="1154278" cy="788729"/>
            <a:chOff x="2362200" y="3352800"/>
            <a:chExt cx="1828800" cy="1066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BE4D6B-FC7D-624D-96CE-AADC757D5032}"/>
                </a:ext>
              </a:extLst>
            </p:cNvPr>
            <p:cNvSpPr/>
            <p:nvPr/>
          </p:nvSpPr>
          <p:spPr bwMode="auto">
            <a:xfrm>
              <a:off x="2362200" y="3352800"/>
              <a:ext cx="1828800" cy="1066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6F3880-CEB5-FE4E-9BA4-D4B1BFC3D529}"/>
                </a:ext>
              </a:extLst>
            </p:cNvPr>
            <p:cNvSpPr/>
            <p:nvPr/>
          </p:nvSpPr>
          <p:spPr bwMode="auto">
            <a:xfrm>
              <a:off x="2362200" y="3962400"/>
              <a:ext cx="1828800" cy="2286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FBF2AE-7F0D-1A46-BBB9-257D0D7BE3F9}"/>
                </a:ext>
              </a:extLst>
            </p:cNvPr>
            <p:cNvSpPr txBox="1"/>
            <p:nvPr/>
          </p:nvSpPr>
          <p:spPr>
            <a:xfrm>
              <a:off x="2667001" y="3505201"/>
              <a:ext cx="1196728" cy="374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Gill Sans" charset="0"/>
                  <a:ea typeface="Gill Sans" charset="0"/>
                  <a:cs typeface="Gill Sans" charset="0"/>
                </a:rPr>
                <a:t>Registers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242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050DF-54AC-CD42-97B1-25A9C0E5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Paged Virtual Address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A831B-AAC0-2B44-8F2D-5E7CBAB32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break the entire virtual address space into equal size chunks (i.e., pages) have a base for each?</a:t>
            </a:r>
          </a:p>
          <a:p>
            <a:r>
              <a:rPr lang="en-US" dirty="0"/>
              <a:t>Treat memory as page size frames and put any page into any frame 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Another cs61C </a:t>
            </a:r>
            <a:r>
              <a:rPr lang="en-US" dirty="0" smtClean="0">
                <a:solidFill>
                  <a:srgbClr val="FF0000"/>
                </a:solidFill>
              </a:rPr>
              <a:t>review…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39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44B8-47C1-1A45-8C36-3C74835B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Paged Virtual Address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E0508-3BB9-584F-87D2-D5FE39578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98" y="3906672"/>
            <a:ext cx="7924800" cy="2494127"/>
          </a:xfrm>
        </p:spPr>
        <p:txBody>
          <a:bodyPr>
            <a:normAutofit fontScale="85000" lnSpcReduction="10000"/>
          </a:bodyPr>
          <a:lstStyle/>
          <a:p>
            <a:r>
              <a:rPr lang="en-US" smtClean="0"/>
              <a:t>Instructions operate on virtual addresses</a:t>
            </a:r>
          </a:p>
          <a:p>
            <a:pPr lvl="1"/>
            <a:r>
              <a:rPr lang="en-US" smtClean="0"/>
              <a:t>Instruction address, load/store data address</a:t>
            </a:r>
          </a:p>
          <a:p>
            <a:r>
              <a:rPr lang="en-US" smtClean="0"/>
              <a:t>Translated to a physical address (or Page Fault) through a Page Table by the hardware</a:t>
            </a:r>
          </a:p>
          <a:p>
            <a:r>
              <a:rPr lang="en-US" smtClean="0"/>
              <a:t>Any Page of address space can be in any (page sized) frame in memory</a:t>
            </a:r>
          </a:p>
          <a:p>
            <a:pPr lvl="1"/>
            <a:r>
              <a:rPr lang="en-US" smtClean="0"/>
              <a:t>Or not-present (access generates a page fault)</a:t>
            </a:r>
          </a:p>
          <a:p>
            <a:r>
              <a:rPr lang="en-US" smtClean="0"/>
              <a:t>Special register holds page table base address (of the process)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B66C0-770D-8D49-BCF5-B71EBFD79856}"/>
              </a:ext>
            </a:extLst>
          </p:cNvPr>
          <p:cNvSpPr txBox="1"/>
          <p:nvPr/>
        </p:nvSpPr>
        <p:spPr>
          <a:xfrm>
            <a:off x="410198" y="118806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/>
              </a:rPr>
              <a:t>Processor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137E31-AD21-844F-B879-6F61E35FA885}"/>
              </a:ext>
            </a:extLst>
          </p:cNvPr>
          <p:cNvGrpSpPr/>
          <p:nvPr/>
        </p:nvGrpSpPr>
        <p:grpSpPr>
          <a:xfrm>
            <a:off x="628650" y="1811903"/>
            <a:ext cx="1281510" cy="719395"/>
            <a:chOff x="615656" y="2362200"/>
            <a:chExt cx="1828800" cy="1066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2D54CD-9C50-8948-9250-2C94B57C6BA4}"/>
                </a:ext>
              </a:extLst>
            </p:cNvPr>
            <p:cNvSpPr/>
            <p:nvPr/>
          </p:nvSpPr>
          <p:spPr bwMode="auto">
            <a:xfrm>
              <a:off x="615656" y="2362200"/>
              <a:ext cx="1828800" cy="10668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ea typeface="Gill Sans" charset="0"/>
                <a:cs typeface="Gill Sans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186976-7411-F74A-9351-1DB3A30BA41E}"/>
                </a:ext>
              </a:extLst>
            </p:cNvPr>
            <p:cNvSpPr/>
            <p:nvPr/>
          </p:nvSpPr>
          <p:spPr bwMode="auto">
            <a:xfrm>
              <a:off x="615656" y="2971800"/>
              <a:ext cx="1828800" cy="2286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ea typeface="Gill Sans" charset="0"/>
                <a:cs typeface="Gill Sans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773857-3651-2B4D-B06C-65C1FEB1B7B6}"/>
                </a:ext>
              </a:extLst>
            </p:cNvPr>
            <p:cNvSpPr txBox="1"/>
            <p:nvPr/>
          </p:nvSpPr>
          <p:spPr>
            <a:xfrm>
              <a:off x="920456" y="2514600"/>
              <a:ext cx="1260920" cy="410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ill Sans Light"/>
                  <a:ea typeface="Gill Sans" charset="0"/>
                  <a:cs typeface="Gill Sans" charset="0"/>
                </a:rPr>
                <a:t>Registers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3168F7-8743-064C-AAC5-B05DA1500B05}"/>
              </a:ext>
            </a:extLst>
          </p:cNvPr>
          <p:cNvSpPr/>
          <p:nvPr/>
        </p:nvSpPr>
        <p:spPr bwMode="auto">
          <a:xfrm>
            <a:off x="644317" y="2606123"/>
            <a:ext cx="1281510" cy="15415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165698-BEB9-7146-9FC8-88E56DB3F7ED}"/>
              </a:ext>
            </a:extLst>
          </p:cNvPr>
          <p:cNvSpPr/>
          <p:nvPr/>
        </p:nvSpPr>
        <p:spPr bwMode="auto">
          <a:xfrm>
            <a:off x="3566978" y="1773064"/>
            <a:ext cx="1281510" cy="166611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BD7E06-908B-9C46-BCC2-DB9B543FC0A2}"/>
              </a:ext>
            </a:extLst>
          </p:cNvPr>
          <p:cNvSpPr/>
          <p:nvPr/>
        </p:nvSpPr>
        <p:spPr bwMode="auto">
          <a:xfrm>
            <a:off x="3566978" y="2184147"/>
            <a:ext cx="1281510" cy="15415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54459-5329-6243-BE5A-78D56B633D93}"/>
              </a:ext>
            </a:extLst>
          </p:cNvPr>
          <p:cNvSpPr txBox="1"/>
          <p:nvPr/>
        </p:nvSpPr>
        <p:spPr>
          <a:xfrm>
            <a:off x="3780563" y="1875835"/>
            <a:ext cx="985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/>
                <a:ea typeface="Gill Sans" charset="0"/>
                <a:cs typeface="Gill Sans" charset="0"/>
              </a:rPr>
              <a:t>Page Table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E9DE9-5E8E-E542-BF13-7CD064EB4EFA}"/>
              </a:ext>
            </a:extLst>
          </p:cNvPr>
          <p:cNvSpPr/>
          <p:nvPr/>
        </p:nvSpPr>
        <p:spPr bwMode="auto">
          <a:xfrm>
            <a:off x="6317299" y="903676"/>
            <a:ext cx="1281510" cy="335201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A3A773-A551-CA46-B58F-AAD03559AC9D}"/>
              </a:ext>
            </a:extLst>
          </p:cNvPr>
          <p:cNvSpPr/>
          <p:nvPr/>
        </p:nvSpPr>
        <p:spPr bwMode="auto">
          <a:xfrm>
            <a:off x="6317299" y="1314759"/>
            <a:ext cx="1281510" cy="56107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A9729-2AF7-B14B-88D8-7F374889F436}"/>
              </a:ext>
            </a:extLst>
          </p:cNvPr>
          <p:cNvSpPr txBox="1"/>
          <p:nvPr/>
        </p:nvSpPr>
        <p:spPr>
          <a:xfrm>
            <a:off x="6600552" y="89058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72712E-50F0-754B-8C9E-46D01F136BAD}"/>
              </a:ext>
            </a:extLst>
          </p:cNvPr>
          <p:cNvSpPr/>
          <p:nvPr/>
        </p:nvSpPr>
        <p:spPr bwMode="auto">
          <a:xfrm>
            <a:off x="3566978" y="2342479"/>
            <a:ext cx="1281510" cy="154156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31480E-78F8-2B4C-B14A-B817A81679D8}"/>
              </a:ext>
            </a:extLst>
          </p:cNvPr>
          <p:cNvSpPr/>
          <p:nvPr/>
        </p:nvSpPr>
        <p:spPr bwMode="auto">
          <a:xfrm>
            <a:off x="3566978" y="2500751"/>
            <a:ext cx="1281510" cy="154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935A28-B6F8-4645-B7A1-4FC6487E54E8}"/>
              </a:ext>
            </a:extLst>
          </p:cNvPr>
          <p:cNvSpPr/>
          <p:nvPr/>
        </p:nvSpPr>
        <p:spPr bwMode="auto">
          <a:xfrm>
            <a:off x="3566978" y="2659083"/>
            <a:ext cx="1281510" cy="15415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7629CA-8194-3745-972B-A977721A2A58}"/>
              </a:ext>
            </a:extLst>
          </p:cNvPr>
          <p:cNvSpPr/>
          <p:nvPr/>
        </p:nvSpPr>
        <p:spPr bwMode="auto">
          <a:xfrm>
            <a:off x="6317299" y="2616499"/>
            <a:ext cx="1281510" cy="561076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113941-5FEB-9C4B-8CDE-65B9E9298402}"/>
              </a:ext>
            </a:extLst>
          </p:cNvPr>
          <p:cNvSpPr/>
          <p:nvPr/>
        </p:nvSpPr>
        <p:spPr bwMode="auto">
          <a:xfrm>
            <a:off x="6317299" y="3686445"/>
            <a:ext cx="1281510" cy="56107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2F0579-0B53-E047-811E-538DEC52E02B}"/>
              </a:ext>
            </a:extLst>
          </p:cNvPr>
          <p:cNvSpPr/>
          <p:nvPr/>
        </p:nvSpPr>
        <p:spPr bwMode="auto">
          <a:xfrm>
            <a:off x="6317299" y="1867481"/>
            <a:ext cx="1281510" cy="5610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4FDFD7-33F1-8147-B66F-6AF4B19B3CB4}"/>
              </a:ext>
            </a:extLst>
          </p:cNvPr>
          <p:cNvSpPr/>
          <p:nvPr/>
        </p:nvSpPr>
        <p:spPr bwMode="auto">
          <a:xfrm>
            <a:off x="3566978" y="3285025"/>
            <a:ext cx="1281510" cy="15415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6228077-E317-EB45-8F51-850204BEC85D}"/>
              </a:ext>
            </a:extLst>
          </p:cNvPr>
          <p:cNvCxnSpPr>
            <a:cxnSpLocks/>
          </p:cNvCxnSpPr>
          <p:nvPr/>
        </p:nvCxnSpPr>
        <p:spPr>
          <a:xfrm>
            <a:off x="2025353" y="2338303"/>
            <a:ext cx="10927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7ADAF5D-C0F3-2243-B720-ED50EA4BEB9F}"/>
              </a:ext>
            </a:extLst>
          </p:cNvPr>
          <p:cNvSpPr txBox="1"/>
          <p:nvPr/>
        </p:nvSpPr>
        <p:spPr>
          <a:xfrm>
            <a:off x="653906" y="2873475"/>
            <a:ext cx="300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ill Sans Light"/>
              </a:rPr>
              <a:t>&lt;Virtual Address&gt; =   </a:t>
            </a:r>
            <a:endParaRPr lang="en-US" sz="1200" dirty="0" smtClean="0">
              <a:solidFill>
                <a:srgbClr val="FF0000"/>
              </a:solidFill>
              <a:latin typeface="Gill Sans Light"/>
            </a:endParaRPr>
          </a:p>
          <a:p>
            <a:r>
              <a:rPr lang="en-US" sz="1200" dirty="0">
                <a:solidFill>
                  <a:srgbClr val="FF0000"/>
                </a:solidFill>
                <a:latin typeface="Gill Sans Light"/>
              </a:rPr>
              <a:t>	</a:t>
            </a:r>
            <a:r>
              <a:rPr lang="en-US" sz="1200" dirty="0" smtClean="0">
                <a:solidFill>
                  <a:srgbClr val="FF0000"/>
                </a:solidFill>
                <a:latin typeface="Gill Sans Light"/>
              </a:rPr>
              <a:t>&lt;</a:t>
            </a:r>
            <a:r>
              <a:rPr lang="en-US" sz="1200" dirty="0">
                <a:solidFill>
                  <a:srgbClr val="FF0000"/>
                </a:solidFill>
                <a:latin typeface="Gill Sans Light"/>
              </a:rPr>
              <a:t>Page #&gt; &lt;Page Offset&gt;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07BD1157-AC89-A64B-BAD0-DCBC70327336}"/>
              </a:ext>
            </a:extLst>
          </p:cNvPr>
          <p:cNvSpPr/>
          <p:nvPr/>
        </p:nvSpPr>
        <p:spPr>
          <a:xfrm>
            <a:off x="7665578" y="2616499"/>
            <a:ext cx="119641" cy="5437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 Ligh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3E1B25F-06D6-2547-8820-0B000A4795AF}"/>
              </a:ext>
            </a:extLst>
          </p:cNvPr>
          <p:cNvSpPr/>
          <p:nvPr/>
        </p:nvSpPr>
        <p:spPr bwMode="auto">
          <a:xfrm>
            <a:off x="6317299" y="2963649"/>
            <a:ext cx="1281510" cy="5956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D1A700-5889-4645-97A1-A267A2EA9FC7}"/>
              </a:ext>
            </a:extLst>
          </p:cNvPr>
          <p:cNvSpPr txBox="1"/>
          <p:nvPr/>
        </p:nvSpPr>
        <p:spPr>
          <a:xfrm>
            <a:off x="7773344" y="2716638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Light"/>
              </a:rPr>
              <a:t>Page</a:t>
            </a:r>
            <a:r>
              <a:rPr lang="en-US" sz="1200" dirty="0">
                <a:latin typeface="Gill Sans Light"/>
              </a:rPr>
              <a:t> (</a:t>
            </a:r>
            <a:r>
              <a:rPr lang="en-US" sz="1200" dirty="0" err="1">
                <a:latin typeface="Gill Sans Light"/>
              </a:rPr>
              <a:t>eg</a:t>
            </a:r>
            <a:r>
              <a:rPr lang="en-US" sz="1200" dirty="0">
                <a:latin typeface="Gill Sans Light"/>
              </a:rPr>
              <a:t>, 4 kb)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8D47C7-9C96-DD43-84ED-731638396F0A}"/>
              </a:ext>
            </a:extLst>
          </p:cNvPr>
          <p:cNvCxnSpPr/>
          <p:nvPr/>
        </p:nvCxnSpPr>
        <p:spPr>
          <a:xfrm flipH="1">
            <a:off x="1925827" y="2377142"/>
            <a:ext cx="398629" cy="60735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E654CF8-6557-8B48-9B77-20F94909CAD1}"/>
              </a:ext>
            </a:extLst>
          </p:cNvPr>
          <p:cNvCxnSpPr/>
          <p:nvPr/>
        </p:nvCxnSpPr>
        <p:spPr>
          <a:xfrm>
            <a:off x="3456432" y="1773064"/>
            <a:ext cx="0" cy="565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A46E033-DE33-D943-8A5C-D6EE08EB71E7}"/>
              </a:ext>
            </a:extLst>
          </p:cNvPr>
          <p:cNvSpPr/>
          <p:nvPr/>
        </p:nvSpPr>
        <p:spPr>
          <a:xfrm>
            <a:off x="2602389" y="1839159"/>
            <a:ext cx="902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ill Sans Light"/>
              </a:rPr>
              <a:t>&lt;Page #&gt; </a:t>
            </a:r>
            <a:endParaRPr lang="en-US" sz="1200" dirty="0">
              <a:latin typeface="Gill Sans Ligh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46DBDA-D2B7-254B-A999-F6EFF6E3360D}"/>
              </a:ext>
            </a:extLst>
          </p:cNvPr>
          <p:cNvSpPr/>
          <p:nvPr/>
        </p:nvSpPr>
        <p:spPr>
          <a:xfrm>
            <a:off x="3581400" y="2285656"/>
            <a:ext cx="12641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Gill Sans Light"/>
              </a:rPr>
              <a:t>&lt;Frame </a:t>
            </a:r>
            <a:r>
              <a:rPr lang="en-US" sz="1200" dirty="0" err="1">
                <a:solidFill>
                  <a:srgbClr val="002060"/>
                </a:solidFill>
                <a:latin typeface="Gill Sans Light"/>
              </a:rPr>
              <a:t>Addr</a:t>
            </a:r>
            <a:r>
              <a:rPr lang="en-US" sz="1200" dirty="0">
                <a:solidFill>
                  <a:srgbClr val="002060"/>
                </a:solidFill>
                <a:latin typeface="Gill Sans Light"/>
              </a:rPr>
              <a:t>&gt;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B45DFD2-53DE-7047-9BF9-80D5CF9FEF01}"/>
              </a:ext>
            </a:extLst>
          </p:cNvPr>
          <p:cNvCxnSpPr>
            <a:cxnSpLocks/>
          </p:cNvCxnSpPr>
          <p:nvPr/>
        </p:nvCxnSpPr>
        <p:spPr>
          <a:xfrm>
            <a:off x="6234185" y="2611838"/>
            <a:ext cx="0" cy="411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F81082B-E18B-CB49-83AA-752D5F59C515}"/>
              </a:ext>
            </a:extLst>
          </p:cNvPr>
          <p:cNvSpPr/>
          <p:nvPr/>
        </p:nvSpPr>
        <p:spPr>
          <a:xfrm>
            <a:off x="5062716" y="2659083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Gill Sans Light"/>
              </a:rPr>
              <a:t>&lt;Page Offset&gt; </a:t>
            </a:r>
            <a:endParaRPr lang="en-US" sz="1200" dirty="0">
              <a:latin typeface="Gill Sans Light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3D08B22-EE5A-8344-AE23-6AE5A1CA9B0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848488" y="2419557"/>
            <a:ext cx="1496242" cy="205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6DE9DA8-550E-7A45-9D52-CC349A92A06B}"/>
              </a:ext>
            </a:extLst>
          </p:cNvPr>
          <p:cNvCxnSpPr/>
          <p:nvPr/>
        </p:nvCxnSpPr>
        <p:spPr>
          <a:xfrm>
            <a:off x="3813398" y="2338303"/>
            <a:ext cx="0" cy="158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B9D7B31-C32C-DD47-80D0-72926DDEB1DB}"/>
              </a:ext>
            </a:extLst>
          </p:cNvPr>
          <p:cNvCxnSpPr>
            <a:cxnSpLocks/>
          </p:cNvCxnSpPr>
          <p:nvPr/>
        </p:nvCxnSpPr>
        <p:spPr>
          <a:xfrm flipV="1">
            <a:off x="4848488" y="1902278"/>
            <a:ext cx="1468811" cy="6871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21B6A67-9D38-FA4E-8636-07EBDC3B0C66}"/>
              </a:ext>
            </a:extLst>
          </p:cNvPr>
          <p:cNvSpPr/>
          <p:nvPr/>
        </p:nvSpPr>
        <p:spPr bwMode="auto">
          <a:xfrm>
            <a:off x="653906" y="3564145"/>
            <a:ext cx="1281510" cy="15415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ea typeface="Gill Sans" charset="0"/>
              <a:cs typeface="Gill Sans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CD146-F4F1-AA4C-A01F-3DDA3A8523FA}"/>
              </a:ext>
            </a:extLst>
          </p:cNvPr>
          <p:cNvSpPr txBox="1"/>
          <p:nvPr/>
        </p:nvSpPr>
        <p:spPr>
          <a:xfrm>
            <a:off x="831155" y="2550036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/>
                <a:ea typeface="Gill Sans" charset="0"/>
                <a:cs typeface="Gill Sans" charset="0"/>
              </a:rPr>
              <a:t>instruction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DBF066-84FC-894E-A5D4-EC422E695360}"/>
              </a:ext>
            </a:extLst>
          </p:cNvPr>
          <p:cNvSpPr txBox="1"/>
          <p:nvPr/>
        </p:nvSpPr>
        <p:spPr>
          <a:xfrm>
            <a:off x="839749" y="3495356"/>
            <a:ext cx="778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/>
                <a:ea typeface="Gill Sans" charset="0"/>
                <a:cs typeface="Gill Sans" charset="0"/>
              </a:rPr>
              <a:t>PT </a:t>
            </a:r>
            <a:r>
              <a:rPr lang="en-US" sz="1200" dirty="0" err="1">
                <a:latin typeface="Gill Sans Light"/>
                <a:ea typeface="Gill Sans" charset="0"/>
                <a:cs typeface="Gill Sans" charset="0"/>
              </a:rPr>
              <a:t>Addr</a:t>
            </a:r>
            <a:endParaRPr lang="en-US" sz="1200" dirty="0">
              <a:latin typeface="Gill Sans Ligh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6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Third OS Concept: Process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6388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Process: </a:t>
            </a:r>
            <a:r>
              <a:rPr lang="en-US" alt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xecution environment with </a:t>
            </a:r>
            <a:r>
              <a:rPr lang="en-US" dirty="0">
                <a:solidFill>
                  <a:srgbClr val="FF0000"/>
                </a:solidFill>
              </a:rPr>
              <a:t>Restricted </a:t>
            </a:r>
            <a:r>
              <a:rPr lang="en-US" dirty="0" smtClean="0">
                <a:solidFill>
                  <a:srgbClr val="FF0000"/>
                </a:solidFill>
              </a:rPr>
              <a:t>Rights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(Protected) Address Space with One or More Threads</a:t>
            </a:r>
          </a:p>
          <a:p>
            <a:pPr lvl="1"/>
            <a:r>
              <a:rPr lang="en-US" altLang="en-US" dirty="0" smtClean="0"/>
              <a:t>Owns memory (address space)</a:t>
            </a:r>
          </a:p>
          <a:p>
            <a:pPr lvl="1"/>
            <a:r>
              <a:rPr lang="en-US" altLang="en-US" dirty="0" smtClean="0"/>
              <a:t>Owns file descriptors, file system context, …</a:t>
            </a:r>
          </a:p>
          <a:p>
            <a:pPr lvl="1"/>
            <a:r>
              <a:rPr lang="en-US" altLang="en-US" dirty="0" smtClean="0"/>
              <a:t>Encapsulate one or more threads sharing process resources</a:t>
            </a:r>
          </a:p>
          <a:p>
            <a:r>
              <a:rPr lang="en-US" altLang="en-US" dirty="0"/>
              <a:t>Application program executes as a process</a:t>
            </a:r>
          </a:p>
          <a:p>
            <a:pPr lvl="1"/>
            <a:r>
              <a:rPr lang="en-US" altLang="en-US" dirty="0"/>
              <a:t>Complex applications can fork/exec child processes [later!]</a:t>
            </a:r>
          </a:p>
          <a:p>
            <a:r>
              <a:rPr lang="en-US" altLang="en-US" dirty="0" smtClean="0"/>
              <a:t>Why </a:t>
            </a:r>
            <a:r>
              <a:rPr lang="en-US" altLang="en-US" dirty="0" smtClean="0">
                <a:latin typeface="Gill Sans" charset="0"/>
                <a:ea typeface="Gill Sans" charset="0"/>
                <a:cs typeface="Gill Sans" charset="0"/>
              </a:rPr>
              <a:t>processes</a:t>
            </a:r>
            <a:r>
              <a:rPr lang="en-US" altLang="en-US" dirty="0" smtClean="0"/>
              <a:t>? 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Protected from each other!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OS Protected from them</a:t>
            </a:r>
          </a:p>
          <a:p>
            <a:pPr lvl="1"/>
            <a:r>
              <a:rPr lang="en-US" altLang="en-US" dirty="0" smtClean="0"/>
              <a:t>Processes provides memory protection</a:t>
            </a:r>
          </a:p>
          <a:p>
            <a:pPr lvl="1"/>
            <a:r>
              <a:rPr lang="en-US" altLang="en-US" dirty="0" smtClean="0"/>
              <a:t>Threads more efficient than processes for parallelism (later)</a:t>
            </a:r>
          </a:p>
          <a:p>
            <a:pPr marL="285750" lvl="1" indent="-285750">
              <a:buFontTx/>
              <a:buChar char="•"/>
            </a:pPr>
            <a:r>
              <a:rPr lang="en-US" altLang="en-US" dirty="0" smtClean="0"/>
              <a:t>Fundamental </a:t>
            </a:r>
            <a:r>
              <a:rPr lang="en-US" altLang="en-US" dirty="0"/>
              <a:t>tradeoff between protection and </a:t>
            </a:r>
            <a:r>
              <a:rPr lang="en-US" altLang="en-US" dirty="0" smtClean="0"/>
              <a:t>efficiency</a:t>
            </a:r>
          </a:p>
          <a:p>
            <a:pPr marL="742950" lvl="2" indent="-285750">
              <a:buFontTx/>
              <a:buChar char="•"/>
            </a:pPr>
            <a:r>
              <a:rPr lang="en-US" altLang="en-US" dirty="0" smtClean="0"/>
              <a:t>Communication easier </a:t>
            </a:r>
            <a:r>
              <a:rPr lang="en-US" altLang="en-US" i="1" dirty="0" smtClean="0"/>
              <a:t>within</a:t>
            </a:r>
            <a:r>
              <a:rPr lang="en-US" altLang="en-US" dirty="0" smtClean="0"/>
              <a:t> a process</a:t>
            </a:r>
          </a:p>
          <a:p>
            <a:pPr marL="742950" lvl="2" indent="-285750">
              <a:buFontTx/>
              <a:buChar char="•"/>
            </a:pPr>
            <a:r>
              <a:rPr lang="en-US" altLang="en-US" dirty="0" smtClean="0"/>
              <a:t>Communication harder </a:t>
            </a:r>
            <a:r>
              <a:rPr lang="en-US" altLang="en-US" i="1" dirty="0" smtClean="0"/>
              <a:t>between </a:t>
            </a:r>
            <a:r>
              <a:rPr lang="en-US" altLang="en-US" dirty="0" smtClean="0"/>
              <a:t>processes</a:t>
            </a:r>
          </a:p>
          <a:p>
            <a:pPr>
              <a:buFontTx/>
              <a:buNone/>
            </a:pPr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517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8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8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8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8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023944"/>
              </p:ext>
            </p:extLst>
          </p:nvPr>
        </p:nvGraphicFramePr>
        <p:xfrm>
          <a:off x="247650" y="745671"/>
          <a:ext cx="8648700" cy="486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Chart" r:id="rId3" imgW="6695950" imgH="3762375" progId="Excel.Chart.8">
                  <p:embed followColorScheme="full"/>
                </p:oleObj>
              </mc:Choice>
              <mc:Fallback>
                <p:oleObj name="Chart" r:id="rId3" imgW="6695950" imgH="3762375" progId="Excel.Chart.8">
                  <p:embed followColorScheme="full"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650" y="745671"/>
                        <a:ext cx="8648700" cy="486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787716"/>
              </p:ext>
            </p:extLst>
          </p:nvPr>
        </p:nvGraphicFramePr>
        <p:xfrm>
          <a:off x="247650" y="745671"/>
          <a:ext cx="8648700" cy="486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Chart" r:id="rId5" imgW="6695950" imgH="3762375" progId="Excel.Chart.8">
                  <p:embed followColorScheme="full"/>
                </p:oleObj>
              </mc:Choice>
              <mc:Fallback>
                <p:oleObj name="Chart" r:id="rId5" imgW="6695950" imgH="3762375" progId="Excel.Chart.8">
                  <p:embed followColorScheme="full"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50" y="745671"/>
                        <a:ext cx="8648700" cy="486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922340"/>
              </p:ext>
            </p:extLst>
          </p:nvPr>
        </p:nvGraphicFramePr>
        <p:xfrm>
          <a:off x="247650" y="745671"/>
          <a:ext cx="8648700" cy="486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hart" r:id="rId7" imgW="6695950" imgH="3762375" progId="Excel.Chart.8">
                  <p:embed followColorScheme="full"/>
                </p:oleObj>
              </mc:Choice>
              <mc:Fallback>
                <p:oleObj name="Chart" r:id="rId7" imgW="6695950" imgH="3762375" progId="Excel.Chart.8">
                  <p:embed followColorScheme="full"/>
                  <p:pic>
                    <p:nvPicPr>
                      <p:cNvPr id="4" name="Content Placeholder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7650" y="745671"/>
                        <a:ext cx="8648700" cy="4862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178996" y="1185592"/>
            <a:ext cx="6660060" cy="1434904"/>
            <a:chOff x="2124222" y="1153551"/>
            <a:chExt cx="6660060" cy="1434904"/>
          </a:xfrm>
        </p:grpSpPr>
        <p:sp>
          <p:nvSpPr>
            <p:cNvPr id="6" name="Freeform 5"/>
            <p:cNvSpPr/>
            <p:nvPr/>
          </p:nvSpPr>
          <p:spPr bwMode="auto">
            <a:xfrm>
              <a:off x="2124222" y="1153551"/>
              <a:ext cx="912974" cy="1434904"/>
            </a:xfrm>
            <a:custGeom>
              <a:avLst/>
              <a:gdLst>
                <a:gd name="connsiteX0" fmla="*/ 0 w 912974"/>
                <a:gd name="connsiteY0" fmla="*/ 0 h 1434904"/>
                <a:gd name="connsiteX1" fmla="*/ 766689 w 912974"/>
                <a:gd name="connsiteY1" fmla="*/ 161778 h 1434904"/>
                <a:gd name="connsiteX2" fmla="*/ 900332 w 912974"/>
                <a:gd name="connsiteY2" fmla="*/ 914400 h 1434904"/>
                <a:gd name="connsiteX3" fmla="*/ 590843 w 912974"/>
                <a:gd name="connsiteY3" fmla="*/ 1434904 h 143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2974" h="1434904">
                  <a:moveTo>
                    <a:pt x="0" y="0"/>
                  </a:moveTo>
                  <a:cubicBezTo>
                    <a:pt x="308317" y="4689"/>
                    <a:pt x="616634" y="9378"/>
                    <a:pt x="766689" y="161778"/>
                  </a:cubicBezTo>
                  <a:cubicBezTo>
                    <a:pt x="916744" y="314178"/>
                    <a:pt x="929640" y="702212"/>
                    <a:pt x="900332" y="914400"/>
                  </a:cubicBezTo>
                  <a:cubicBezTo>
                    <a:pt x="871024" y="1126588"/>
                    <a:pt x="730933" y="1280746"/>
                    <a:pt x="590843" y="1434904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37196" y="1501671"/>
              <a:ext cx="5747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Gill Sans Light"/>
                </a:rPr>
                <a:t>New Versions usually (much) larger older versions!</a:t>
              </a:r>
              <a:endParaRPr lang="en-US" dirty="0">
                <a:solidFill>
                  <a:srgbClr val="FF0000"/>
                </a:solidFill>
                <a:latin typeface="Gill Sans Ligh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r>
              <a:rPr lang="en-US" dirty="0" smtClean="0"/>
              <a:t>Recall: Increasing Software Complexity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576" y="5561237"/>
            <a:ext cx="79688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Gill Sans"/>
              </a:rPr>
              <a:t>Millions of Lines of Code</a:t>
            </a:r>
          </a:p>
          <a:p>
            <a:pPr algn="ctr"/>
            <a:r>
              <a:rPr lang="en-US" b="0" dirty="0">
                <a:latin typeface="Gill Sans"/>
              </a:rPr>
              <a:t>(source https://informationisbeautiful.net/visualizations/million-lines-of-code</a:t>
            </a:r>
            <a:r>
              <a:rPr lang="en-US" b="0" dirty="0" smtClean="0">
                <a:latin typeface="Gill Sans"/>
              </a:rPr>
              <a:t>/)</a:t>
            </a:r>
            <a:endParaRPr lang="en-US" b="0" dirty="0">
              <a:latin typeface="Gill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09026" y="3346788"/>
            <a:ext cx="3275256" cy="1149012"/>
            <a:chOff x="5509026" y="3346788"/>
            <a:chExt cx="3275256" cy="1149012"/>
          </a:xfrm>
        </p:grpSpPr>
        <p:sp>
          <p:nvSpPr>
            <p:cNvPr id="9" name="TextBox 8"/>
            <p:cNvSpPr txBox="1"/>
            <p:nvPr/>
          </p:nvSpPr>
          <p:spPr>
            <a:xfrm>
              <a:off x="5509026" y="3346788"/>
              <a:ext cx="3275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Gill Sans Light"/>
                </a:rPr>
                <a:t>Cars getting really complex!</a:t>
              </a:r>
              <a:endParaRPr lang="en-US" dirty="0">
                <a:solidFill>
                  <a:srgbClr val="FF0000"/>
                </a:solidFill>
                <a:latin typeface="Gill Sans Light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6705600" y="3733800"/>
              <a:ext cx="228600" cy="7620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30428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" grpId="0"/>
      <p:bldOleChart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Single and Multithreaded Processes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4389438"/>
            <a:ext cx="8670925" cy="2286000"/>
          </a:xfrm>
        </p:spPr>
        <p:txBody>
          <a:bodyPr/>
          <a:lstStyle/>
          <a:p>
            <a:r>
              <a:rPr lang="en-US" altLang="en-US" dirty="0" smtClean="0"/>
              <a:t>Threads encapsulate </a:t>
            </a:r>
            <a:r>
              <a:rPr lang="en-US" altLang="en-US" dirty="0" smtClean="0">
                <a:solidFill>
                  <a:srgbClr val="FF0000"/>
                </a:solidFill>
              </a:rPr>
              <a:t>concurrency</a:t>
            </a:r>
            <a:r>
              <a:rPr lang="en-US" altLang="en-US" dirty="0" smtClean="0"/>
              <a:t>: “Active” component</a:t>
            </a:r>
          </a:p>
          <a:p>
            <a:r>
              <a:rPr lang="en-US" altLang="en-US" dirty="0" smtClean="0"/>
              <a:t>Address spaces encapsulate </a:t>
            </a:r>
            <a:r>
              <a:rPr lang="en-US" altLang="en-US" dirty="0" smtClean="0">
                <a:solidFill>
                  <a:srgbClr val="FF0000"/>
                </a:solidFill>
              </a:rPr>
              <a:t>protection</a:t>
            </a:r>
            <a:r>
              <a:rPr lang="en-US" altLang="en-US" dirty="0" smtClean="0"/>
              <a:t>: “Passive” part</a:t>
            </a:r>
          </a:p>
          <a:p>
            <a:pPr lvl="1"/>
            <a:r>
              <a:rPr lang="en-US" altLang="en-US" dirty="0" smtClean="0"/>
              <a:t>Keeps buggy program from trashing the system</a:t>
            </a:r>
          </a:p>
          <a:p>
            <a:r>
              <a:rPr lang="en-US" altLang="en-US" dirty="0" smtClean="0"/>
              <a:t>Why have multiple threads per address space?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11746" r="392" b="11746"/>
          <a:stretch>
            <a:fillRect/>
          </a:stretch>
        </p:blipFill>
        <p:spPr bwMode="auto">
          <a:xfrm>
            <a:off x="1295400" y="762000"/>
            <a:ext cx="6248400" cy="3614738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12187-C48E-E04F-8A0E-3CE4E4BA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1763"/>
            <a:ext cx="7886700" cy="215437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dirty="0"/>
              <a:t>Kernel code/data in process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Virtual Address Space?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93B8-9466-7B4D-9C18-601EBD8EC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390227"/>
            <a:ext cx="8040337" cy="966123"/>
          </a:xfrm>
        </p:spPr>
        <p:txBody>
          <a:bodyPr>
            <a:normAutofit/>
          </a:bodyPr>
          <a:lstStyle/>
          <a:p>
            <a:r>
              <a:rPr lang="en-US" dirty="0"/>
              <a:t>Unix: Kernel space is mapped in high - but inaccessible to user processes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B8658-6664-4547-B2C5-EB90BF1A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084521"/>
            <a:ext cx="3648151" cy="40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5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533400"/>
          </a:xfrm>
        </p:spPr>
        <p:txBody>
          <a:bodyPr/>
          <a:lstStyle/>
          <a:p>
            <a:r>
              <a:rPr lang="en-US" dirty="0" smtClean="0"/>
              <a:t>Fourth OS Concept:  Dual Mode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57150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chemeClr val="hlink"/>
                </a:solidFill>
              </a:rPr>
              <a:t>Hardware </a:t>
            </a:r>
            <a:r>
              <a:rPr lang="en-US" altLang="en-US" dirty="0"/>
              <a:t>provides at least two modes: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“Kernel” mode (or “supervisor” or “protected”)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“User” mode: Normal programs executed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What is needed in the hardware to support “dual mode” operation?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</a:t>
            </a:r>
            <a:r>
              <a:rPr lang="en-US" dirty="0" smtClean="0"/>
              <a:t> bit of state (user/system mode bit)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Certain operations / actions only permitted in system/kernel mode</a:t>
            </a:r>
          </a:p>
          <a:p>
            <a:pPr lvl="2">
              <a:lnSpc>
                <a:spcPct val="100000"/>
              </a:lnSpc>
            </a:pPr>
            <a:r>
              <a:rPr lang="en-US" dirty="0" smtClean="0"/>
              <a:t>In user mode they fail or trap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User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Kernel transition </a:t>
            </a:r>
            <a:r>
              <a:rPr lang="en-US" i="1" dirty="0" smtClean="0"/>
              <a:t>sets</a:t>
            </a:r>
            <a:r>
              <a:rPr lang="en-US" dirty="0" smtClean="0"/>
              <a:t> system mode AND saves the user PC</a:t>
            </a:r>
          </a:p>
          <a:p>
            <a:pPr lvl="2">
              <a:lnSpc>
                <a:spcPct val="100000"/>
              </a:lnSpc>
            </a:pPr>
            <a:r>
              <a:rPr lang="en-US" dirty="0" smtClean="0"/>
              <a:t>Operating system code carefully puts aside user state then performs the necessary operations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Kernel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User transition </a:t>
            </a:r>
            <a:r>
              <a:rPr lang="en-US" i="1" dirty="0" smtClean="0"/>
              <a:t>clears</a:t>
            </a:r>
            <a:r>
              <a:rPr lang="en-US" dirty="0" smtClean="0"/>
              <a:t> system mode AND restores appropriate user PC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r</a:t>
            </a:r>
            <a:r>
              <a:rPr lang="en-US" dirty="0" smtClean="0"/>
              <a:t>eturn-from-interrupt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03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User/Kernel (Privileged)</a:t>
            </a:r>
            <a:r>
              <a:rPr lang="en-US" baseline="0" dirty="0" smtClean="0"/>
              <a:t>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7620000" cy="533400"/>
          </a:xfrm>
        </p:spPr>
        <p:txBody>
          <a:bodyPr/>
          <a:lstStyle/>
          <a:p>
            <a:endParaRPr lang="en-US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" name="Block Arc 6"/>
          <p:cNvSpPr/>
          <p:nvPr/>
        </p:nvSpPr>
        <p:spPr bwMode="auto">
          <a:xfrm>
            <a:off x="1295400" y="990600"/>
            <a:ext cx="6324600" cy="5334000"/>
          </a:xfrm>
          <a:prstGeom prst="blockArc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590800" y="2318266"/>
            <a:ext cx="3733800" cy="210133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1219200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Gill Sans" charset="0"/>
                <a:ea typeface="Gill Sans" charset="0"/>
                <a:cs typeface="Gill Sans" charset="0"/>
              </a:rPr>
              <a:t>User Mode</a:t>
            </a:r>
            <a:endParaRPr lang="en-US" sz="28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3048000"/>
            <a:ext cx="2075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latin typeface="Gill Sans" charset="0"/>
                <a:ea typeface="Gill Sans" charset="0"/>
                <a:cs typeface="Gill Sans" charset="0"/>
              </a:rPr>
              <a:t>Kernel Mode</a:t>
            </a:r>
            <a:endParaRPr lang="en-US" sz="28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066800" y="3657600"/>
            <a:ext cx="6858000" cy="914400"/>
          </a:xfrm>
          <a:prstGeom prst="rect">
            <a:avLst/>
          </a:prstGeom>
          <a:pattFill prst="horzBrick">
            <a:fgClr>
              <a:srgbClr val="FF0000"/>
            </a:fgClr>
            <a:bgClr>
              <a:prstClr val="white"/>
            </a:bgClr>
          </a:patt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5400000">
            <a:off x="1790700" y="3924300"/>
            <a:ext cx="457200" cy="17526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5105400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Full HW access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5400000">
            <a:off x="4381500" y="3162300"/>
            <a:ext cx="457200" cy="3276600"/>
          </a:xfrm>
          <a:prstGeom prst="rightBrace">
            <a:avLst>
              <a:gd name="adj1" fmla="val 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5105400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Limited HW access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362200" y="2895600"/>
            <a:ext cx="849283" cy="674132"/>
            <a:chOff x="2362200" y="3048000"/>
            <a:chExt cx="849283" cy="674132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2362200" y="3048000"/>
              <a:ext cx="533400" cy="4572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2590800" y="33528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exec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2362200" y="2133600"/>
            <a:ext cx="914403" cy="838200"/>
            <a:chOff x="6195245" y="3124200"/>
            <a:chExt cx="1130426" cy="419100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6208204" y="3314700"/>
              <a:ext cx="458059" cy="228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195245" y="3124200"/>
              <a:ext cx="113042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syscall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72200" y="2971800"/>
            <a:ext cx="1305876" cy="609600"/>
            <a:chOff x="6019800" y="2971800"/>
            <a:chExt cx="1305876" cy="609600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H="1">
              <a:off x="6019800" y="3200400"/>
              <a:ext cx="762000" cy="381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6781800" y="2971800"/>
              <a:ext cx="5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exit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76603" y="2165866"/>
            <a:ext cx="549212" cy="870466"/>
            <a:chOff x="2590803" y="2927866"/>
            <a:chExt cx="549212" cy="870466"/>
          </a:xfrm>
        </p:grpSpPr>
        <p:cxnSp>
          <p:nvCxnSpPr>
            <p:cNvPr id="30" name="Straight Arrow Connector 29"/>
            <p:cNvCxnSpPr>
              <a:endCxn id="21" idx="1"/>
            </p:cNvCxnSpPr>
            <p:nvPr/>
          </p:nvCxnSpPr>
          <p:spPr bwMode="auto">
            <a:xfrm flipH="1" flipV="1">
              <a:off x="2590803" y="2927866"/>
              <a:ext cx="304797" cy="42493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2667000" y="3429000"/>
              <a:ext cx="473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rtn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3581399" y="1752600"/>
            <a:ext cx="1295400" cy="990600"/>
            <a:chOff x="5535835" y="3064133"/>
            <a:chExt cx="1601432" cy="495300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6477853" y="3254633"/>
              <a:ext cx="188404" cy="304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5535835" y="3064133"/>
              <a:ext cx="160143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Gill Sans" charset="0"/>
                  <a:ea typeface="Gill Sans" charset="0"/>
                  <a:cs typeface="Gill Sans" charset="0"/>
                </a:rPr>
                <a:t>interrupt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267201" y="2209803"/>
            <a:ext cx="385042" cy="826533"/>
            <a:chOff x="2971803" y="3200400"/>
            <a:chExt cx="385047" cy="589609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3124205" y="3200400"/>
              <a:ext cx="76201" cy="27178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2971803" y="3526545"/>
              <a:ext cx="385047" cy="263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err="1" smtClean="0">
                  <a:latin typeface="Gill Sans" charset="0"/>
                  <a:ea typeface="Gill Sans" charset="0"/>
                  <a:cs typeface="Gill Sans" charset="0"/>
                </a:rPr>
                <a:t>rfi</a:t>
              </a:r>
              <a:endParaRPr lang="en-US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</p:grpSp>
      <p:cxnSp>
        <p:nvCxnSpPr>
          <p:cNvPr id="50" name="Straight Arrow Connector 49"/>
          <p:cNvCxnSpPr/>
          <p:nvPr/>
        </p:nvCxnSpPr>
        <p:spPr bwMode="auto">
          <a:xfrm flipH="1">
            <a:off x="3886200" y="3505200"/>
            <a:ext cx="30480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4419600" y="3505200"/>
            <a:ext cx="0" cy="685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4648200" y="3505200"/>
            <a:ext cx="152400" cy="609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7" name="Straight Arrow Connector 56"/>
          <p:cNvCxnSpPr>
            <a:endCxn id="41" idx="3"/>
          </p:cNvCxnSpPr>
          <p:nvPr/>
        </p:nvCxnSpPr>
        <p:spPr bwMode="auto">
          <a:xfrm flipH="1" flipV="1">
            <a:off x="4652243" y="2851670"/>
            <a:ext cx="376957" cy="12631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 flipH="1">
            <a:off x="5105400" y="19050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exception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5334000" y="2286000"/>
            <a:ext cx="3810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7855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For example: UNIX System Structure</a:t>
            </a:r>
          </a:p>
        </p:txBody>
      </p:sp>
      <p:grpSp>
        <p:nvGrpSpPr>
          <p:cNvPr id="46083" name="Group 12"/>
          <p:cNvGrpSpPr>
            <a:grpSpLocks/>
          </p:cNvGrpSpPr>
          <p:nvPr/>
        </p:nvGrpSpPr>
        <p:grpSpPr bwMode="auto">
          <a:xfrm>
            <a:off x="304800" y="1447800"/>
            <a:ext cx="8491538" cy="3994150"/>
            <a:chOff x="191" y="720"/>
            <a:chExt cx="5349" cy="2516"/>
          </a:xfrm>
        </p:grpSpPr>
        <p:pic>
          <p:nvPicPr>
            <p:cNvPr id="4608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10139" r="380" b="10139"/>
            <a:stretch>
              <a:fillRect/>
            </a:stretch>
          </p:blipFill>
          <p:spPr bwMode="auto">
            <a:xfrm>
              <a:off x="1344" y="720"/>
              <a:ext cx="4176" cy="2516"/>
            </a:xfrm>
            <a:prstGeom prst="rect">
              <a:avLst/>
            </a:prstGeom>
            <a:noFill/>
            <a:ln w="38100" cmpd="dbl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85" name="Text Box 4"/>
            <p:cNvSpPr txBox="1">
              <a:spLocks noChangeArrowheads="1"/>
            </p:cNvSpPr>
            <p:nvPr/>
          </p:nvSpPr>
          <p:spPr bwMode="auto">
            <a:xfrm>
              <a:off x="260" y="945"/>
              <a:ext cx="95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000">
                  <a:solidFill>
                    <a:schemeClr val="hlink"/>
                  </a:solidFill>
                </a:rPr>
                <a:t>User Mode</a:t>
              </a:r>
            </a:p>
          </p:txBody>
        </p:sp>
        <p:sp>
          <p:nvSpPr>
            <p:cNvPr id="46086" name="Text Box 5"/>
            <p:cNvSpPr txBox="1">
              <a:spLocks noChangeArrowheads="1"/>
            </p:cNvSpPr>
            <p:nvPr/>
          </p:nvSpPr>
          <p:spPr bwMode="auto">
            <a:xfrm>
              <a:off x="207" y="1972"/>
              <a:ext cx="10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000">
                  <a:solidFill>
                    <a:schemeClr val="hlink"/>
                  </a:solidFill>
                </a:rPr>
                <a:t>Kernel Mode</a:t>
              </a:r>
            </a:p>
          </p:txBody>
        </p:sp>
        <p:sp>
          <p:nvSpPr>
            <p:cNvPr id="46087" name="Line 6"/>
            <p:cNvSpPr>
              <a:spLocks noChangeShapeType="1"/>
            </p:cNvSpPr>
            <p:nvPr/>
          </p:nvSpPr>
          <p:spPr bwMode="auto">
            <a:xfrm flipV="1">
              <a:off x="191" y="1555"/>
              <a:ext cx="534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88" name="Line 7"/>
            <p:cNvSpPr>
              <a:spLocks noChangeShapeType="1"/>
            </p:cNvSpPr>
            <p:nvPr/>
          </p:nvSpPr>
          <p:spPr bwMode="auto">
            <a:xfrm flipV="1">
              <a:off x="192" y="2784"/>
              <a:ext cx="534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89" name="Text Box 8"/>
            <p:cNvSpPr txBox="1">
              <a:spLocks noChangeArrowheads="1"/>
            </p:cNvSpPr>
            <p:nvPr/>
          </p:nvSpPr>
          <p:spPr bwMode="auto">
            <a:xfrm>
              <a:off x="301" y="2913"/>
              <a:ext cx="8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2000">
                  <a:solidFill>
                    <a:schemeClr val="hlink"/>
                  </a:solidFill>
                </a:rPr>
                <a:t>Hardware</a:t>
              </a:r>
            </a:p>
          </p:txBody>
        </p:sp>
        <p:sp>
          <p:nvSpPr>
            <p:cNvPr id="46090" name="Text Box 9"/>
            <p:cNvSpPr txBox="1">
              <a:spLocks noChangeArrowheads="1"/>
            </p:cNvSpPr>
            <p:nvPr/>
          </p:nvSpPr>
          <p:spPr bwMode="auto">
            <a:xfrm>
              <a:off x="1776" y="816"/>
              <a:ext cx="93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/>
                <a:t>Applications</a:t>
              </a:r>
            </a:p>
          </p:txBody>
        </p:sp>
        <p:sp>
          <p:nvSpPr>
            <p:cNvPr id="46091" name="Text Box 10"/>
            <p:cNvSpPr txBox="1">
              <a:spLocks noChangeArrowheads="1"/>
            </p:cNvSpPr>
            <p:nvPr/>
          </p:nvSpPr>
          <p:spPr bwMode="auto">
            <a:xfrm>
              <a:off x="1776" y="1152"/>
              <a:ext cx="109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/>
                <a:t>Standard Libs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36600"/>
          </a:xfrm>
        </p:spPr>
        <p:txBody>
          <a:bodyPr/>
          <a:lstStyle/>
          <a:p>
            <a:r>
              <a:rPr lang="en-US" dirty="0" smtClean="0"/>
              <a:t>Tying it together: Simple B&amp;B: OS loads process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24800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9358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001000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67" name="Straight Arrow Connector 66"/>
          <p:cNvCxnSpPr>
            <a:stCxn id="65" idx="3"/>
          </p:cNvCxnSpPr>
          <p:nvPr/>
        </p:nvCxnSpPr>
        <p:spPr bwMode="auto">
          <a:xfrm flipV="1">
            <a:off x="4419600" y="990600"/>
            <a:ext cx="1371600" cy="2286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arrow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x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xxx</a:t>
            </a:r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 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xxxx</a:t>
            </a:r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xxxx</a:t>
            </a:r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590800" y="49530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257800" y="9906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257800" y="6248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Curved Connector 21"/>
          <p:cNvCxnSpPr/>
          <p:nvPr/>
        </p:nvCxnSpPr>
        <p:spPr bwMode="auto">
          <a:xfrm rot="5400000" flipH="1" flipV="1">
            <a:off x="3276600" y="1676400"/>
            <a:ext cx="3200400" cy="2286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8" name="Curved Connector 87"/>
          <p:cNvCxnSpPr/>
          <p:nvPr/>
        </p:nvCxnSpPr>
        <p:spPr bwMode="auto">
          <a:xfrm rot="5400000" flipH="1" flipV="1">
            <a:off x="3848100" y="2857500"/>
            <a:ext cx="2514600" cy="1981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19600" y="312420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19600" y="35052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02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lang="en-US" dirty="0" smtClean="0"/>
              <a:t>Simple B&amp;B: OS gets ready to execute process 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6200" y="4343400"/>
            <a:ext cx="2362200" cy="106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Privileged </a:t>
            </a:r>
            <a:r>
              <a:rPr lang="en-US" sz="2000" dirty="0" err="1" smtClean="0">
                <a:solidFill>
                  <a:srgbClr val="FF0000"/>
                </a:solidFill>
              </a:rPr>
              <a:t>Inst</a:t>
            </a:r>
            <a:r>
              <a:rPr lang="en-US" sz="2000" dirty="0" smtClean="0">
                <a:solidFill>
                  <a:srgbClr val="FF0000"/>
                </a:solidFill>
              </a:rPr>
              <a:t>: set special registers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RTU (Return To </a:t>
            </a:r>
            <a:r>
              <a:rPr lang="en-US" sz="2000" dirty="0" err="1" smtClean="0">
                <a:solidFill>
                  <a:srgbClr val="FF0000"/>
                </a:solidFill>
              </a:rPr>
              <a:t>Usermode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9695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96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9695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bg1">
                    <a:lumMod val="50000"/>
                  </a:schemeClr>
                </a:solidFill>
                <a:latin typeface="Gill Sans" charset="0"/>
                <a:ea typeface="Gill Sans" charset="0"/>
                <a:cs typeface="Gill Sans" charset="0"/>
              </a:rPr>
              <a:t>1000 </a:t>
            </a:r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31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7F7F7F"/>
                </a:solidFill>
                <a:latin typeface="Gill Sans" charset="0"/>
                <a:ea typeface="Gill Sans" charset="0"/>
                <a:cs typeface="Gill Sans" charset="0"/>
              </a:rPr>
              <a:t>1100…</a:t>
            </a:r>
            <a:endParaRPr lang="en-US" sz="1600" b="0" dirty="0">
              <a:solidFill>
                <a:srgbClr val="7F7F7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0001…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590800" y="49530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10200" y="914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410200" y="6248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Curved Connector 21"/>
          <p:cNvCxnSpPr/>
          <p:nvPr/>
        </p:nvCxnSpPr>
        <p:spPr bwMode="auto">
          <a:xfrm rot="5400000" flipH="1" flipV="1">
            <a:off x="3657600" y="1295400"/>
            <a:ext cx="3200400" cy="3048000"/>
          </a:xfrm>
          <a:prstGeom prst="curvedConnector3">
            <a:avLst>
              <a:gd name="adj1" fmla="val 9404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19600" y="312420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19600" y="35052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0" name="Curved Connector 79"/>
          <p:cNvCxnSpPr>
            <a:endCxn id="37" idx="1"/>
          </p:cNvCxnSpPr>
          <p:nvPr/>
        </p:nvCxnSpPr>
        <p:spPr bwMode="auto">
          <a:xfrm flipV="1">
            <a:off x="4114800" y="3075801"/>
            <a:ext cx="1828800" cy="9627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3" name="Curved Connector 82"/>
          <p:cNvCxnSpPr/>
          <p:nvPr/>
        </p:nvCxnSpPr>
        <p:spPr bwMode="auto">
          <a:xfrm flipV="1">
            <a:off x="4191000" y="4267200"/>
            <a:ext cx="1828800" cy="838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90800" y="49530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00FF…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81800" y="1066800"/>
            <a:ext cx="463964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 charset="0"/>
                <a:ea typeface="Gill Sans" charset="0"/>
                <a:cs typeface="Gill Sans" charset="0"/>
              </a:rPr>
              <a:t>RTU</a:t>
            </a:r>
          </a:p>
        </p:txBody>
      </p:sp>
      <p:sp>
        <p:nvSpPr>
          <p:cNvPr id="87" name="Curved Left Arrow 86"/>
          <p:cNvSpPr/>
          <p:nvPr/>
        </p:nvSpPr>
        <p:spPr bwMode="auto">
          <a:xfrm>
            <a:off x="3337328" y="4022858"/>
            <a:ext cx="244072" cy="461274"/>
          </a:xfrm>
          <a:prstGeom prst="curvedLeftArrow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47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8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36600"/>
          </a:xfrm>
        </p:spPr>
        <p:txBody>
          <a:bodyPr/>
          <a:lstStyle/>
          <a:p>
            <a:r>
              <a:rPr lang="en-US" dirty="0" smtClean="0"/>
              <a:t>Simple B&amp;B: User Code Running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924800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9358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001000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1000 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31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1100…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xxxx</a:t>
            </a:r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590800" y="49530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Gill Sans" charset="0"/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10200" y="29718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334000" y="4343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19600" y="312420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19600" y="35052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0" name="Curved Connector 79"/>
          <p:cNvCxnSpPr>
            <a:endCxn id="37" idx="1"/>
          </p:cNvCxnSpPr>
          <p:nvPr/>
        </p:nvCxnSpPr>
        <p:spPr bwMode="auto">
          <a:xfrm flipV="1">
            <a:off x="4191000" y="3075801"/>
            <a:ext cx="1752600" cy="13437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3" name="Curved Connector 82"/>
          <p:cNvCxnSpPr/>
          <p:nvPr/>
        </p:nvCxnSpPr>
        <p:spPr bwMode="auto">
          <a:xfrm flipV="1">
            <a:off x="4191000" y="4267200"/>
            <a:ext cx="1828800" cy="838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90800" y="49530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00FF…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7" name="Content Placeholder 18"/>
          <p:cNvSpPr>
            <a:spLocks noGrp="1"/>
          </p:cNvSpPr>
          <p:nvPr>
            <p:ph idx="1"/>
          </p:nvPr>
        </p:nvSpPr>
        <p:spPr>
          <a:xfrm>
            <a:off x="76200" y="3962400"/>
            <a:ext cx="2286000" cy="10668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How does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kernel switch between processes?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First question: How to return to system?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590800" y="4267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0001…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8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types of Mode Transfer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838200"/>
            <a:ext cx="8714874" cy="56388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Syscall</a:t>
            </a:r>
            <a:endParaRPr lang="en-US" dirty="0" smtClean="0"/>
          </a:p>
          <a:p>
            <a:pPr lvl="1"/>
            <a:r>
              <a:rPr lang="en-US" dirty="0" smtClean="0"/>
              <a:t>Process requests a system service, e.g., exit</a:t>
            </a:r>
          </a:p>
          <a:p>
            <a:pPr lvl="1"/>
            <a:r>
              <a:rPr lang="en-US" dirty="0" smtClean="0"/>
              <a:t>Like a function call, but “outside” the process</a:t>
            </a:r>
          </a:p>
          <a:p>
            <a:pPr lvl="1"/>
            <a:r>
              <a:rPr lang="en-US" dirty="0" smtClean="0"/>
              <a:t>Does not have the address of the system function to call</a:t>
            </a:r>
          </a:p>
          <a:p>
            <a:pPr lvl="1"/>
            <a:r>
              <a:rPr lang="en-US" dirty="0" smtClean="0"/>
              <a:t>Like a Remote Procedure </a:t>
            </a:r>
            <a:r>
              <a:rPr lang="en-US" dirty="0"/>
              <a:t>C</a:t>
            </a:r>
            <a:r>
              <a:rPr lang="en-US" dirty="0" smtClean="0"/>
              <a:t>all (RPC) – for later</a:t>
            </a:r>
          </a:p>
          <a:p>
            <a:pPr lvl="1"/>
            <a:r>
              <a:rPr lang="en-US" dirty="0" smtClean="0"/>
              <a:t>Marshall the </a:t>
            </a:r>
            <a:r>
              <a:rPr lang="en-US" dirty="0" err="1" smtClean="0"/>
              <a:t>syscall</a:t>
            </a:r>
            <a:r>
              <a:rPr lang="en-US" dirty="0" smtClean="0"/>
              <a:t> id and </a:t>
            </a:r>
            <a:r>
              <a:rPr lang="en-US" dirty="0" err="1" smtClean="0"/>
              <a:t>args</a:t>
            </a:r>
            <a:r>
              <a:rPr lang="en-US" dirty="0" smtClean="0"/>
              <a:t> in registers and exec </a:t>
            </a:r>
            <a:r>
              <a:rPr lang="en-US" dirty="0" err="1" smtClean="0"/>
              <a:t>syscall</a:t>
            </a:r>
            <a:endParaRPr lang="en-US" dirty="0" smtClean="0"/>
          </a:p>
          <a:p>
            <a:r>
              <a:rPr lang="en-US" dirty="0" smtClean="0"/>
              <a:t>Interrupt</a:t>
            </a:r>
          </a:p>
          <a:p>
            <a:pPr lvl="1"/>
            <a:r>
              <a:rPr lang="en-US" dirty="0" smtClean="0"/>
              <a:t>External asynchronous event triggers context switch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 g., Timer, I/O device</a:t>
            </a:r>
          </a:p>
          <a:p>
            <a:pPr lvl="1"/>
            <a:r>
              <a:rPr lang="en-US" dirty="0" smtClean="0"/>
              <a:t>Independent of user process</a:t>
            </a:r>
          </a:p>
          <a:p>
            <a:r>
              <a:rPr lang="en-US" dirty="0" smtClean="0"/>
              <a:t>Trap or Exception</a:t>
            </a:r>
          </a:p>
          <a:p>
            <a:pPr lvl="1"/>
            <a:r>
              <a:rPr lang="en-US" dirty="0" smtClean="0"/>
              <a:t>Internal synchronous event in process triggers context switch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.g., Protection violation (segmentation fault), Divide by zero, …</a:t>
            </a:r>
          </a:p>
          <a:p>
            <a:r>
              <a:rPr lang="en-US" dirty="0" smtClean="0"/>
              <a:t>All 3 are an UNPROGRAMMED CONTROL TRANSFER</a:t>
            </a:r>
          </a:p>
          <a:p>
            <a:pPr lvl="1"/>
            <a:r>
              <a:rPr lang="en-US" dirty="0" smtClean="0"/>
              <a:t>Where does it go?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35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763000" cy="1828800"/>
          </a:xfrm>
        </p:spPr>
        <p:txBody>
          <a:bodyPr/>
          <a:lstStyle/>
          <a:p>
            <a:r>
              <a:rPr lang="en-US" sz="3200" dirty="0" smtClean="0"/>
              <a:t>How do we get the system target address of the “</a:t>
            </a:r>
            <a:r>
              <a:rPr lang="en-US" sz="3200" dirty="0" err="1" smtClean="0"/>
              <a:t>unprogrammed</a:t>
            </a:r>
            <a:r>
              <a:rPr lang="en-US" sz="3200" dirty="0" smtClean="0"/>
              <a:t> control transfer?”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79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latin typeface="Gill Sans Light" charset="0"/>
                <a:cs typeface="Gill Sans Light" charset="0"/>
              </a:rPr>
              <a:t>Recall: How </a:t>
            </a:r>
            <a:r>
              <a:rPr lang="en-US" altLang="en-US" dirty="0">
                <a:latin typeface="Gill Sans Light" charset="0"/>
                <a:cs typeface="Gill Sans Light" charset="0"/>
              </a:rPr>
              <a:t>do we tame complexity?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55626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Every piece of computer hardware different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Different CPU</a:t>
            </a:r>
          </a:p>
          <a:p>
            <a:pPr lvl="2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Pentium, PowerPC, ColdFire, ARM, MIPS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Different amounts of memory, disk, …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Different types of devices</a:t>
            </a:r>
          </a:p>
          <a:p>
            <a:pPr lvl="2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Mice, Keyboards, Sensors, Cameras, Fingerprint readers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Different networking environment</a:t>
            </a:r>
          </a:p>
          <a:p>
            <a:pPr lvl="2">
              <a:lnSpc>
                <a:spcPct val="80000"/>
              </a:lnSpc>
              <a:defRPr/>
            </a:pPr>
            <a:r>
              <a:rPr lang="en-US">
                <a:ea typeface="ＭＳ Ｐゴシック" charset="0"/>
              </a:rPr>
              <a:t>Cable, DSL, Wireless, Firewalls,…</a:t>
            </a:r>
          </a:p>
          <a:p>
            <a:pPr>
              <a:lnSpc>
                <a:spcPct val="80000"/>
              </a:lnSpc>
              <a:defRPr/>
            </a:pPr>
            <a:r>
              <a:rPr lang="en-US">
                <a:solidFill>
                  <a:schemeClr val="hlink"/>
                </a:solidFill>
                <a:ea typeface="ＭＳ Ｐゴシック" charset="0"/>
              </a:rPr>
              <a:t>Questions: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solidFill>
                  <a:schemeClr val="hlink"/>
                </a:solidFill>
                <a:ea typeface="ＭＳ Ｐゴシック" charset="0"/>
              </a:rPr>
              <a:t>Does the programmer need to write a single program that performs many independent activities?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solidFill>
                  <a:schemeClr val="hlink"/>
                </a:solidFill>
                <a:ea typeface="ＭＳ Ｐゴシック" charset="0"/>
              </a:rPr>
              <a:t>Does every program have to be altered for every piece of hardware?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solidFill>
                  <a:schemeClr val="hlink"/>
                </a:solidFill>
                <a:ea typeface="ＭＳ Ｐゴシック" charset="0"/>
              </a:rPr>
              <a:t>Does a faulty program crash everything?</a:t>
            </a:r>
          </a:p>
          <a:p>
            <a:pPr lvl="1">
              <a:lnSpc>
                <a:spcPct val="80000"/>
              </a:lnSpc>
              <a:defRPr/>
            </a:pPr>
            <a:r>
              <a:rPr lang="en-US">
                <a:solidFill>
                  <a:schemeClr val="hlink"/>
                </a:solidFill>
                <a:ea typeface="ＭＳ Ｐゴシック" charset="0"/>
              </a:rPr>
              <a:t>Does every program have access to all hardware?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468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9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97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9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9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9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Vector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5486400"/>
            <a:ext cx="7620000" cy="838200"/>
          </a:xfrm>
        </p:spPr>
        <p:txBody>
          <a:bodyPr/>
          <a:lstStyle/>
          <a:p>
            <a:r>
              <a:rPr lang="en-US" dirty="0" smtClean="0"/>
              <a:t>Where else do you see this dispatch pattern?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114800" y="1295400"/>
            <a:ext cx="1219200" cy="3352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14800" y="1600200"/>
            <a:ext cx="1219200" cy="304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2209800"/>
            <a:ext cx="1219200" cy="304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14800" y="2819400"/>
            <a:ext cx="1219200" cy="304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114800" y="3429000"/>
            <a:ext cx="1219200" cy="304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514600" y="1295400"/>
            <a:ext cx="1371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819400" y="1295400"/>
            <a:ext cx="0" cy="1524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52400" y="1676400"/>
            <a:ext cx="257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nterrupt number (</a:t>
            </a:r>
            <a:r>
              <a:rPr lang="en-US" b="0" dirty="0" err="1" smtClean="0"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)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514600" y="2895600"/>
            <a:ext cx="1524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1" name="Curved Connector 20"/>
          <p:cNvCxnSpPr/>
          <p:nvPr/>
        </p:nvCxnSpPr>
        <p:spPr bwMode="auto">
          <a:xfrm>
            <a:off x="4953000" y="2971800"/>
            <a:ext cx="1295400" cy="838200"/>
          </a:xfrm>
          <a:prstGeom prst="curved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oval" w="sm" len="sm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324600" y="3657600"/>
            <a:ext cx="266700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ourier New"/>
                <a:cs typeface="Courier New"/>
              </a:rPr>
              <a:t>intrpHandler_i</a:t>
            </a:r>
            <a:r>
              <a:rPr lang="en-US" sz="1600" dirty="0" smtClean="0">
                <a:latin typeface="Courier New"/>
                <a:cs typeface="Courier New"/>
              </a:rPr>
              <a:t> () {</a:t>
            </a:r>
          </a:p>
          <a:p>
            <a:r>
              <a:rPr lang="en-US" sz="1600" dirty="0">
                <a:latin typeface="Courier New"/>
                <a:cs typeface="Courier New"/>
              </a:rPr>
              <a:t> </a:t>
            </a:r>
            <a:r>
              <a:rPr lang="en-US" sz="1600" dirty="0" smtClean="0">
                <a:latin typeface="Courier New"/>
                <a:cs typeface="Courier New"/>
              </a:rPr>
              <a:t>….</a:t>
            </a:r>
          </a:p>
          <a:p>
            <a:r>
              <a:rPr lang="en-US" sz="1600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86400" y="1295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Address and properties of each interrupt handler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4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36600"/>
          </a:xfrm>
        </p:spPr>
        <p:txBody>
          <a:bodyPr/>
          <a:lstStyle/>
          <a:p>
            <a:r>
              <a:rPr lang="en-US" dirty="0" smtClean="0"/>
              <a:t>Simple B&amp;B: User =&gt; Kernel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9695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96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9695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1000 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31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1100…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xxxx</a:t>
            </a:r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590800" y="49530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Gill Sans" charset="0"/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10200" y="29718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334000" y="4343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95800" y="31242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95800" y="350520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0" name="Curved Connector 79"/>
          <p:cNvCxnSpPr>
            <a:endCxn id="37" idx="1"/>
          </p:cNvCxnSpPr>
          <p:nvPr/>
        </p:nvCxnSpPr>
        <p:spPr bwMode="auto">
          <a:xfrm flipV="1">
            <a:off x="4191000" y="3075801"/>
            <a:ext cx="1752600" cy="13437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3" name="Curved Connector 82"/>
          <p:cNvCxnSpPr/>
          <p:nvPr/>
        </p:nvCxnSpPr>
        <p:spPr bwMode="auto">
          <a:xfrm flipV="1">
            <a:off x="4191000" y="4267200"/>
            <a:ext cx="1828800" cy="838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90800" y="4953000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00FF…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7" name="Content Placeholder 18"/>
          <p:cNvSpPr>
            <a:spLocks noGrp="1"/>
          </p:cNvSpPr>
          <p:nvPr>
            <p:ph idx="1"/>
          </p:nvPr>
        </p:nvSpPr>
        <p:spPr>
          <a:xfrm>
            <a:off x="152400" y="5181600"/>
            <a:ext cx="22860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return to system?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590800" y="426720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0000 1234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44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36600"/>
          </a:xfrm>
        </p:spPr>
        <p:txBody>
          <a:bodyPr/>
          <a:lstStyle/>
          <a:p>
            <a:r>
              <a:rPr lang="en-US" dirty="0" smtClean="0"/>
              <a:t>Simple B&amp;B: Interrupt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9695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96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9695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7F7F7F"/>
                </a:solidFill>
                <a:latin typeface="Gill Sans" charset="0"/>
                <a:ea typeface="Gill Sans" charset="0"/>
                <a:cs typeface="Gill Sans" charset="0"/>
              </a:rPr>
              <a:t>1000 …</a:t>
            </a:r>
            <a:endParaRPr lang="en-US" sz="1600" b="0" dirty="0">
              <a:solidFill>
                <a:srgbClr val="7F7F7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8808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7F7F7F"/>
                </a:solidFill>
                <a:latin typeface="Gill Sans" charset="0"/>
                <a:ea typeface="Gill Sans" charset="0"/>
                <a:cs typeface="Gill Sans" charset="0"/>
              </a:rPr>
              <a:t>1100 …</a:t>
            </a:r>
            <a:endParaRPr lang="en-US" sz="1600" b="0" dirty="0">
              <a:solidFill>
                <a:srgbClr val="7F7F7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96693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0000 </a:t>
            </a:r>
            <a:r>
              <a:rPr lang="en-US" sz="14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1234</a:t>
            </a:r>
            <a:endParaRPr lang="en-US" sz="14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590800" y="49530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86400" y="914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334000" y="6248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95800" y="312420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95800" y="35052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0" name="Curved Connector 79"/>
          <p:cNvCxnSpPr>
            <a:endCxn id="26" idx="1"/>
          </p:cNvCxnSpPr>
          <p:nvPr/>
        </p:nvCxnSpPr>
        <p:spPr bwMode="auto">
          <a:xfrm rot="5400000" flipH="1" flipV="1">
            <a:off x="3427367" y="1979568"/>
            <a:ext cx="3203666" cy="1676400"/>
          </a:xfrm>
          <a:prstGeom prst="curved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3" name="Curved Connector 82"/>
          <p:cNvCxnSpPr/>
          <p:nvPr/>
        </p:nvCxnSpPr>
        <p:spPr bwMode="auto">
          <a:xfrm flipV="1">
            <a:off x="4191000" y="4191000"/>
            <a:ext cx="1828800" cy="838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90800" y="4953000"/>
            <a:ext cx="78739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00FF…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7" name="Content Placeholder 18"/>
          <p:cNvSpPr>
            <a:spLocks noGrp="1"/>
          </p:cNvSpPr>
          <p:nvPr>
            <p:ph idx="1"/>
          </p:nvPr>
        </p:nvSpPr>
        <p:spPr>
          <a:xfrm>
            <a:off x="152400" y="5181600"/>
            <a:ext cx="2286000" cy="106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How to save registers and set up system stack?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579217" y="4267200"/>
            <a:ext cx="132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IntrpVector</a:t>
            </a:r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[</a:t>
            </a:r>
            <a:r>
              <a:rPr lang="en-US" sz="1600" b="0" dirty="0" err="1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i</a:t>
            </a:r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]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Curved Connector 88"/>
          <p:cNvCxnSpPr>
            <a:endCxn id="37" idx="1"/>
          </p:cNvCxnSpPr>
          <p:nvPr/>
        </p:nvCxnSpPr>
        <p:spPr bwMode="auto">
          <a:xfrm flipV="1">
            <a:off x="4038600" y="3075801"/>
            <a:ext cx="1905000" cy="101119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99454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04800" y="2895600"/>
            <a:ext cx="1219200" cy="19812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36600"/>
          </a:xfrm>
        </p:spPr>
        <p:txBody>
          <a:bodyPr/>
          <a:lstStyle/>
          <a:p>
            <a:r>
              <a:rPr lang="en-US" dirty="0" smtClean="0"/>
              <a:t>Simple B&amp;B: Switch User Process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9695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96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9695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3</a:t>
            </a:r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57226" cy="338554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0080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966931" cy="307777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0000 0248</a:t>
            </a:r>
            <a:endParaRPr lang="en-US" sz="14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2590800" y="49530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334000" y="914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334000" y="62484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95800" y="312420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95800" y="35052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0" name="Curved Connector 79"/>
          <p:cNvCxnSpPr/>
          <p:nvPr/>
        </p:nvCxnSpPr>
        <p:spPr bwMode="auto">
          <a:xfrm rot="5400000" flipH="1" flipV="1">
            <a:off x="3886200" y="1524001"/>
            <a:ext cx="3200402" cy="25908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3" name="Curved Connector 82"/>
          <p:cNvCxnSpPr/>
          <p:nvPr/>
        </p:nvCxnSpPr>
        <p:spPr bwMode="auto">
          <a:xfrm>
            <a:off x="4191000" y="5105400"/>
            <a:ext cx="1752600" cy="6858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90800" y="4953000"/>
            <a:ext cx="880369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00D0…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7" name="Content Placeholder 18"/>
          <p:cNvSpPr>
            <a:spLocks noGrp="1"/>
          </p:cNvSpPr>
          <p:nvPr>
            <p:ph idx="1"/>
          </p:nvPr>
        </p:nvSpPr>
        <p:spPr>
          <a:xfrm>
            <a:off x="152400" y="5181600"/>
            <a:ext cx="2286000" cy="106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How to save registers and set up system stack?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579217" y="426720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0001 0124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Curved Connector 88"/>
          <p:cNvCxnSpPr>
            <a:endCxn id="48" idx="1"/>
          </p:cNvCxnSpPr>
          <p:nvPr/>
        </p:nvCxnSpPr>
        <p:spPr bwMode="auto">
          <a:xfrm>
            <a:off x="4038600" y="4087001"/>
            <a:ext cx="1905000" cy="60474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381000" y="2971800"/>
            <a:ext cx="857226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1000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1000" y="3352800"/>
            <a:ext cx="88808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1100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81000" y="3733800"/>
            <a:ext cx="96693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0000 </a:t>
            </a:r>
            <a:r>
              <a:rPr lang="en-US" sz="14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1234</a:t>
            </a:r>
            <a:endParaRPr lang="en-US" sz="14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81000" y="4114800"/>
            <a:ext cx="52681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33400" y="4495800"/>
            <a:ext cx="633507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00FF…</a:t>
            </a:r>
            <a:endParaRPr lang="en-US" sz="12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81800" y="1066800"/>
            <a:ext cx="463964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 charset="0"/>
                <a:ea typeface="Gill Sans" charset="0"/>
                <a:cs typeface="Gill Sans" charset="0"/>
              </a:rPr>
              <a:t>RTU</a:t>
            </a:r>
          </a:p>
        </p:txBody>
      </p:sp>
      <p:sp>
        <p:nvSpPr>
          <p:cNvPr id="102" name="Rounded Rectangle 101"/>
          <p:cNvSpPr/>
          <p:nvPr/>
        </p:nvSpPr>
        <p:spPr bwMode="auto">
          <a:xfrm>
            <a:off x="7467600" y="1447800"/>
            <a:ext cx="152400" cy="2286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58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04800" y="2895600"/>
            <a:ext cx="1219200" cy="1981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36600"/>
          </a:xfrm>
        </p:spPr>
        <p:txBody>
          <a:bodyPr/>
          <a:lstStyle/>
          <a:p>
            <a:r>
              <a:rPr lang="en-US" dirty="0" smtClean="0"/>
              <a:t>Simple B&amp;B: “resume”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457200" y="1905000"/>
            <a:ext cx="2667000" cy="609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OS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7200" y="990600"/>
            <a:ext cx="762000" cy="762000"/>
          </a:xfrm>
          <a:prstGeom prst="roundRect">
            <a:avLst/>
          </a:prstGeom>
          <a:solidFill>
            <a:srgbClr val="00AE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1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371600" y="990600"/>
            <a:ext cx="762000" cy="762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4600" y="990600"/>
            <a:ext cx="762000" cy="762000"/>
          </a:xfrm>
          <a:prstGeom prst="round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Proc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ill Sans Light"/>
                <a:cs typeface="Gill Sans Light"/>
              </a:rPr>
              <a:t> 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9102" y="13716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91200" y="914400"/>
            <a:ext cx="2133600" cy="5334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867400" y="990600"/>
            <a:ext cx="1905000" cy="1790708"/>
            <a:chOff x="3200400" y="1371600"/>
            <a:chExt cx="1628564" cy="2724991"/>
          </a:xfrm>
        </p:grpSpPr>
        <p:sp>
          <p:nvSpPr>
            <p:cNvPr id="26" name="Rectangle 25"/>
            <p:cNvSpPr/>
            <p:nvPr/>
          </p:nvSpPr>
          <p:spPr bwMode="auto">
            <a:xfrm>
              <a:off x="3200400" y="1371600"/>
              <a:ext cx="1628564" cy="6858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72272" y="1371600"/>
              <a:ext cx="508689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52800" y="2133599"/>
              <a:ext cx="937621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05200" y="2666999"/>
              <a:ext cx="492158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9000" y="3581400"/>
              <a:ext cx="519652" cy="515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6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2956058"/>
            <a:ext cx="1828800" cy="1387342"/>
            <a:chOff x="3200400" y="1638300"/>
            <a:chExt cx="1628564" cy="2427848"/>
          </a:xfrm>
          <a:solidFill>
            <a:srgbClr val="FFFF00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5943600" y="4572000"/>
            <a:ext cx="1828800" cy="1387342"/>
            <a:chOff x="3200400" y="1638300"/>
            <a:chExt cx="1628564" cy="2427848"/>
          </a:xfrm>
          <a:solidFill>
            <a:schemeClr val="accent2"/>
          </a:solidFill>
        </p:grpSpPr>
        <p:sp>
          <p:nvSpPr>
            <p:cNvPr id="48" name="Rectangle 47"/>
            <p:cNvSpPr/>
            <p:nvPr/>
          </p:nvSpPr>
          <p:spPr bwMode="auto">
            <a:xfrm>
              <a:off x="3200400" y="1638300"/>
              <a:ext cx="1628564" cy="4191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372272" y="1638300"/>
              <a:ext cx="438525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code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200400" y="20574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52800" y="2133601"/>
              <a:ext cx="771131" cy="4847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Static Data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00400" y="25908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05200" y="2667001"/>
              <a:ext cx="427104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heap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3200400" y="3505200"/>
              <a:ext cx="1628564" cy="533400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9000" y="3581400"/>
              <a:ext cx="447090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Gill Sans" charset="0"/>
                  <a:ea typeface="Gill Sans" charset="0"/>
                  <a:cs typeface="Gill Sans" charset="0"/>
                </a:rPr>
                <a:t>stack</a:t>
              </a:r>
              <a:endParaRPr lang="en-US" sz="1200" b="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 flipV="1">
              <a:off x="4724400" y="3352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724400" y="2590800"/>
              <a:ext cx="0" cy="68580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7859695" y="7620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859695" y="61076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59695" y="27432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59695" y="4050268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>
                <a:latin typeface="Gill Sans" charset="0"/>
                <a:ea typeface="Gill Sans" charset="0"/>
                <a:cs typeface="Gill Sans" charset="0"/>
              </a:rPr>
              <a:t>1</a:t>
            </a:r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59695" y="44841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3000…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859695" y="5638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Gill Sans" charset="0"/>
                <a:ea typeface="Gill Sans" charset="0"/>
                <a:cs typeface="Gill Sans" charset="0"/>
              </a:rPr>
              <a:t>3080…</a:t>
            </a:r>
            <a:endParaRPr lang="en-US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53562" y="3124200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Base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590800" y="3124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590800" y="3505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90800" y="3124200"/>
            <a:ext cx="857226" cy="338554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3</a:t>
            </a:r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90800" y="3505200"/>
            <a:ext cx="857226" cy="338554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0080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27927" y="3505200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Bound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2590800" y="3886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90800" y="3886200"/>
            <a:ext cx="952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x</a:t>
            </a:r>
            <a:r>
              <a:rPr lang="en-US" sz="14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xxx</a:t>
            </a:r>
            <a:r>
              <a:rPr lang="en-US" sz="14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-US" sz="14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xxxx</a:t>
            </a:r>
            <a:endParaRPr lang="en-US" sz="14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22090" y="388620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>
                <a:latin typeface="Gill Sans" charset="0"/>
                <a:ea typeface="Gill Sans" charset="0"/>
                <a:cs typeface="Gill Sans" charset="0"/>
              </a:rPr>
              <a:t>u</a:t>
            </a:r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590800" y="4648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609600" y="2819400"/>
            <a:ext cx="1828800" cy="3048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590800" y="54864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 Light"/>
              <a:cs typeface="Gill Sans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90" y="4648200"/>
            <a:ext cx="526811" cy="338554"/>
          </a:xfrm>
          <a:prstGeom prst="rect">
            <a:avLst/>
          </a:prstGeom>
          <a:solidFill>
            <a:srgbClr val="00AE00"/>
          </a:solidFill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590800" y="2743200"/>
            <a:ext cx="4572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0200" y="2743200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latin typeface="Gill Sans" charset="0"/>
                <a:ea typeface="Gill Sans" charset="0"/>
                <a:cs typeface="Gill Sans" charset="0"/>
              </a:rPr>
              <a:t>sysmode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600" y="51170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…</a:t>
            </a:r>
            <a:endParaRPr lang="en-US" dirty="0">
              <a:latin typeface="Gill Sans Light"/>
              <a:cs typeface="Gill Sans Ligh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2743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Gill Sans" charset="0"/>
                <a:ea typeface="Gill Sans" charset="0"/>
                <a:cs typeface="Gill Sans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590800" y="4267200"/>
            <a:ext cx="1828800" cy="3048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36204" y="426720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Gill Sans" charset="0"/>
                <a:ea typeface="Gill Sans" charset="0"/>
                <a:cs typeface="Gill Sans" charset="0"/>
              </a:rPr>
              <a:t>PC</a:t>
            </a:r>
            <a:endParaRPr lang="en-US" sz="1600" b="0" dirty="0"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410200" y="45720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334000" y="5943600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4495800" y="3124200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0000…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95800" y="350520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FF0000"/>
                </a:solidFill>
                <a:latin typeface="Gill Sans" charset="0"/>
                <a:ea typeface="Gill Sans" charset="0"/>
                <a:cs typeface="Gill Sans" charset="0"/>
              </a:rPr>
              <a:t>FFFF…</a:t>
            </a:r>
            <a:endParaRPr lang="en-US" sz="1600" b="0" dirty="0">
              <a:solidFill>
                <a:srgbClr val="FF0000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3" name="Curved Connector 82"/>
          <p:cNvCxnSpPr/>
          <p:nvPr/>
        </p:nvCxnSpPr>
        <p:spPr bwMode="auto">
          <a:xfrm>
            <a:off x="4191000" y="5105400"/>
            <a:ext cx="1752600" cy="6858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2590800" y="4953000"/>
            <a:ext cx="880369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00D0…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7" name="Content Placeholder 18"/>
          <p:cNvSpPr>
            <a:spLocks noGrp="1"/>
          </p:cNvSpPr>
          <p:nvPr>
            <p:ph idx="1"/>
          </p:nvPr>
        </p:nvSpPr>
        <p:spPr>
          <a:xfrm>
            <a:off x="152400" y="5181600"/>
            <a:ext cx="2286000" cy="106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How to save registers and set up system stack?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579217" y="4267200"/>
            <a:ext cx="95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000 0248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cxnSp>
        <p:nvCxnSpPr>
          <p:cNvPr id="89" name="Curved Connector 88"/>
          <p:cNvCxnSpPr>
            <a:endCxn id="48" idx="1"/>
          </p:cNvCxnSpPr>
          <p:nvPr/>
        </p:nvCxnSpPr>
        <p:spPr bwMode="auto">
          <a:xfrm>
            <a:off x="4038600" y="4419600"/>
            <a:ext cx="1905000" cy="27214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381000" y="2971800"/>
            <a:ext cx="857226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1000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1000" y="3352800"/>
            <a:ext cx="888084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1100 …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81000" y="3733800"/>
            <a:ext cx="96693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0000 </a:t>
            </a:r>
            <a:r>
              <a:rPr lang="en-US" sz="14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1234</a:t>
            </a:r>
            <a:endParaRPr lang="en-US" sz="14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81000" y="4114800"/>
            <a:ext cx="52681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err="1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regs</a:t>
            </a:r>
            <a:endParaRPr lang="en-US" sz="16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33400" y="4495800"/>
            <a:ext cx="633507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rgbClr val="0000FF"/>
                </a:solidFill>
                <a:latin typeface="Gill Sans" charset="0"/>
                <a:ea typeface="Gill Sans" charset="0"/>
                <a:cs typeface="Gill Sans" charset="0"/>
              </a:rPr>
              <a:t>00FF…</a:t>
            </a:r>
            <a:endParaRPr lang="en-US" sz="1200" b="0" dirty="0">
              <a:solidFill>
                <a:srgbClr val="0000FF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781800" y="1066800"/>
            <a:ext cx="463964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200" b="0" dirty="0">
                <a:latin typeface="Gill Sans" charset="0"/>
                <a:ea typeface="Gill Sans" charset="0"/>
                <a:cs typeface="Gill Sans" charset="0"/>
              </a:rPr>
              <a:t>RTU</a:t>
            </a:r>
          </a:p>
        </p:txBody>
      </p:sp>
    </p:spTree>
    <p:extLst>
      <p:ext uri="{BB962C8B-B14F-4D97-AF65-F5344CB8AC3E}">
        <p14:creationId xmlns:p14="http://schemas.microsoft.com/office/powerpoint/2010/main" val="2970099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Many Programs 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848600" cy="5257800"/>
          </a:xfrm>
        </p:spPr>
        <p:txBody>
          <a:bodyPr/>
          <a:lstStyle/>
          <a:p>
            <a:r>
              <a:rPr lang="en-US" dirty="0" smtClean="0"/>
              <a:t>We have the basic mechanism to </a:t>
            </a:r>
          </a:p>
          <a:p>
            <a:pPr lvl="1"/>
            <a:r>
              <a:rPr lang="en-US" dirty="0" smtClean="0"/>
              <a:t>switch between user processes and the kernel, </a:t>
            </a:r>
            <a:endParaRPr lang="en-US" dirty="0"/>
          </a:p>
          <a:p>
            <a:pPr lvl="1"/>
            <a:r>
              <a:rPr lang="en-US" dirty="0" smtClean="0"/>
              <a:t>the kernel can switch among user processes,</a:t>
            </a:r>
          </a:p>
          <a:p>
            <a:pPr lvl="1"/>
            <a:r>
              <a:rPr lang="en-US" dirty="0" smtClean="0"/>
              <a:t>Protect OS from user processes and processes from each other</a:t>
            </a:r>
          </a:p>
          <a:p>
            <a:r>
              <a:rPr lang="en-US" dirty="0" smtClean="0"/>
              <a:t>Questions ???</a:t>
            </a:r>
          </a:p>
          <a:p>
            <a:r>
              <a:rPr lang="en-US" dirty="0" smtClean="0"/>
              <a:t>How do we decide which user process to run?</a:t>
            </a:r>
          </a:p>
          <a:p>
            <a:r>
              <a:rPr lang="en-US" dirty="0" smtClean="0"/>
              <a:t>How do we represent user processes in the OS?</a:t>
            </a:r>
          </a:p>
          <a:p>
            <a:r>
              <a:rPr lang="en-US" dirty="0" smtClean="0"/>
              <a:t>How do we pack up the process and set it aside?</a:t>
            </a:r>
          </a:p>
          <a:p>
            <a:r>
              <a:rPr lang="en-US" dirty="0" smtClean="0"/>
              <a:t>How do we get a stack and heap for the kernel?</a:t>
            </a:r>
          </a:p>
          <a:p>
            <a:r>
              <a:rPr lang="en-US" dirty="0" smtClean="0"/>
              <a:t>Aren’t we wasting are lot of memory?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0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Control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Kernel represents each process as a process control block (PCB)</a:t>
            </a:r>
            <a:endParaRPr lang="en-US" dirty="0"/>
          </a:p>
          <a:p>
            <a:pPr lvl="1"/>
            <a:r>
              <a:rPr lang="en-US" dirty="0" smtClean="0"/>
              <a:t>Status (running, ready, blocked, …)</a:t>
            </a:r>
          </a:p>
          <a:p>
            <a:pPr lvl="1"/>
            <a:r>
              <a:rPr lang="en-US" dirty="0" smtClean="0"/>
              <a:t>Register state (when not ready)</a:t>
            </a:r>
          </a:p>
          <a:p>
            <a:pPr lvl="1"/>
            <a:r>
              <a:rPr lang="en-US" dirty="0" smtClean="0"/>
              <a:t>Process ID (PID), User, Executable, Priority, …</a:t>
            </a:r>
          </a:p>
          <a:p>
            <a:pPr lvl="1"/>
            <a:r>
              <a:rPr lang="en-US" dirty="0" smtClean="0"/>
              <a:t>Execution time, …</a:t>
            </a:r>
          </a:p>
          <a:p>
            <a:pPr lvl="1"/>
            <a:r>
              <a:rPr lang="en-US" dirty="0" smtClean="0"/>
              <a:t>Memory space, translation, …</a:t>
            </a:r>
          </a:p>
          <a:p>
            <a:r>
              <a:rPr lang="en-US" dirty="0" smtClean="0"/>
              <a:t>Kernel Scheduler maintains a data structure containing the PCBs</a:t>
            </a:r>
          </a:p>
          <a:p>
            <a:r>
              <a:rPr lang="en-US" dirty="0" smtClean="0"/>
              <a:t>Scheduling algorithm selects the next one to run</a:t>
            </a:r>
          </a:p>
        </p:txBody>
      </p:sp>
    </p:spTree>
    <p:extLst>
      <p:ext uri="{BB962C8B-B14F-4D97-AF65-F5344CB8AC3E}">
        <p14:creationId xmlns:p14="http://schemas.microsoft.com/office/powerpoint/2010/main" val="2884385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1935560"/>
            <a:ext cx="5486400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i</a:t>
            </a:r>
            <a:r>
              <a:rPr lang="en-US" b="1" dirty="0" smtClean="0">
                <a:latin typeface="Courier New"/>
                <a:cs typeface="Courier New"/>
              </a:rPr>
              <a:t>f ( </a:t>
            </a:r>
            <a:r>
              <a:rPr lang="en-US" b="1" dirty="0" err="1" smtClean="0">
                <a:latin typeface="Courier New"/>
                <a:cs typeface="Courier New"/>
              </a:rPr>
              <a:t>readyProcesses</a:t>
            </a:r>
            <a:r>
              <a:rPr lang="en-US" b="1" dirty="0" smtClean="0">
                <a:latin typeface="Courier New"/>
                <a:cs typeface="Courier New"/>
              </a:rPr>
              <a:t>(PCBs) ) {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	</a:t>
            </a:r>
            <a:r>
              <a:rPr lang="en-US" b="1" dirty="0" err="1" smtClean="0">
                <a:latin typeface="Courier New"/>
                <a:cs typeface="Courier New"/>
              </a:rPr>
              <a:t>nextPCB</a:t>
            </a:r>
            <a:r>
              <a:rPr lang="en-US" b="1" dirty="0" smtClean="0">
                <a:latin typeface="Courier New"/>
                <a:cs typeface="Courier New"/>
              </a:rPr>
              <a:t> = </a:t>
            </a:r>
            <a:r>
              <a:rPr lang="en-US" b="1" dirty="0" err="1" smtClean="0">
                <a:latin typeface="Courier New"/>
                <a:cs typeface="Courier New"/>
              </a:rPr>
              <a:t>selectProcess</a:t>
            </a:r>
            <a:r>
              <a:rPr lang="en-US" b="1" dirty="0" smtClean="0">
                <a:latin typeface="Courier New"/>
                <a:cs typeface="Courier New"/>
              </a:rPr>
              <a:t>(PCBs);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	run( </a:t>
            </a:r>
            <a:r>
              <a:rPr lang="en-US" b="1" dirty="0" err="1" smtClean="0">
                <a:latin typeface="Courier New"/>
                <a:cs typeface="Courier New"/>
              </a:rPr>
              <a:t>nextPCB</a:t>
            </a:r>
            <a:r>
              <a:rPr lang="en-US" b="1" dirty="0" smtClean="0">
                <a:latin typeface="Courier New"/>
                <a:cs typeface="Courier New"/>
              </a:rPr>
              <a:t> );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}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else {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	</a:t>
            </a:r>
            <a:r>
              <a:rPr lang="en-US" b="1" dirty="0" err="1" smtClean="0">
                <a:latin typeface="Courier New"/>
                <a:cs typeface="Courier New"/>
              </a:rPr>
              <a:t>run_idle_process</a:t>
            </a:r>
            <a:r>
              <a:rPr lang="en-US" b="1" dirty="0" smtClean="0">
                <a:latin typeface="Courier New"/>
                <a:cs typeface="Courier New"/>
              </a:rPr>
              <a:t>();</a:t>
            </a:r>
          </a:p>
          <a:p>
            <a:r>
              <a:rPr lang="en-US" b="1" dirty="0" smtClean="0">
                <a:latin typeface="Courier New"/>
                <a:cs typeface="Courier New"/>
              </a:rPr>
              <a:t>}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668952" y="1394704"/>
            <a:ext cx="1328660" cy="2817795"/>
          </a:xfrm>
          <a:custGeom>
            <a:avLst/>
            <a:gdLst>
              <a:gd name="connsiteX0" fmla="*/ 1387780 w 1387780"/>
              <a:gd name="connsiteY0" fmla="*/ 2403572 h 2845960"/>
              <a:gd name="connsiteX1" fmla="*/ 192026 w 1387780"/>
              <a:gd name="connsiteY1" fmla="*/ 2677892 h 2845960"/>
              <a:gd name="connsiteX2" fmla="*/ 114654 w 1387780"/>
              <a:gd name="connsiteY2" fmla="*/ 152741 h 2845960"/>
              <a:gd name="connsiteX3" fmla="*/ 1310408 w 1387780"/>
              <a:gd name="connsiteY3" fmla="*/ 497400 h 2845960"/>
              <a:gd name="connsiteX0" fmla="*/ 1328660 w 1328660"/>
              <a:gd name="connsiteY0" fmla="*/ 2305098 h 2817795"/>
              <a:gd name="connsiteX1" fmla="*/ 189177 w 1328660"/>
              <a:gd name="connsiteY1" fmla="*/ 2677892 h 2817795"/>
              <a:gd name="connsiteX2" fmla="*/ 111805 w 1328660"/>
              <a:gd name="connsiteY2" fmla="*/ 152741 h 2817795"/>
              <a:gd name="connsiteX3" fmla="*/ 1307559 w 1328660"/>
              <a:gd name="connsiteY3" fmla="*/ 497400 h 281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8660" h="2817795">
                <a:moveTo>
                  <a:pt x="1328660" y="2305098"/>
                </a:moveTo>
                <a:cubicBezTo>
                  <a:pt x="836877" y="2629827"/>
                  <a:pt x="391986" y="3036618"/>
                  <a:pt x="189177" y="2677892"/>
                </a:cubicBezTo>
                <a:cubicBezTo>
                  <a:pt x="-13632" y="2319166"/>
                  <a:pt x="-74592" y="516156"/>
                  <a:pt x="111805" y="152741"/>
                </a:cubicBezTo>
                <a:cubicBezTo>
                  <a:pt x="298202" y="-210674"/>
                  <a:pt x="802880" y="143363"/>
                  <a:pt x="1307559" y="497400"/>
                </a:cubicBezTo>
              </a:path>
            </a:pathLst>
          </a:cu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785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736600"/>
          </a:xfrm>
        </p:spPr>
        <p:txBody>
          <a:bodyPr/>
          <a:lstStyle/>
          <a:p>
            <a:r>
              <a:rPr lang="en-US" dirty="0" smtClean="0"/>
              <a:t>Conclusion: Four Fundamental OS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638800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Thread: Execution Context</a:t>
            </a:r>
          </a:p>
          <a:p>
            <a:pPr lvl="1"/>
            <a:r>
              <a:rPr lang="en-US" altLang="en-US" dirty="0" smtClean="0"/>
              <a:t>Fully describes program state</a:t>
            </a:r>
            <a:endParaRPr lang="en-US" altLang="en-US" dirty="0"/>
          </a:p>
          <a:p>
            <a:pPr lvl="1"/>
            <a:r>
              <a:rPr lang="en-US" altLang="en-US" dirty="0"/>
              <a:t>Program Counter, Registers, Execution Flags, </a:t>
            </a:r>
            <a:r>
              <a:rPr lang="en-US" altLang="en-US" dirty="0" smtClean="0"/>
              <a:t>Stack</a:t>
            </a:r>
            <a:endParaRPr lang="en-US" dirty="0"/>
          </a:p>
          <a:p>
            <a:r>
              <a:rPr lang="en-US" b="1" dirty="0"/>
              <a:t>Address </a:t>
            </a:r>
            <a:r>
              <a:rPr lang="en-US" b="1" dirty="0" smtClean="0"/>
              <a:t>space </a:t>
            </a:r>
            <a:r>
              <a:rPr lang="en-US" dirty="0" smtClean="0"/>
              <a:t>(with or w/o </a:t>
            </a:r>
            <a:r>
              <a:rPr lang="en-US" b="1" dirty="0" smtClean="0"/>
              <a:t>translation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Set of memory addresses accessible to program (for read or write)</a:t>
            </a:r>
            <a:endParaRPr lang="en-US" dirty="0"/>
          </a:p>
          <a:p>
            <a:pPr lvl="1"/>
            <a:r>
              <a:rPr lang="en-US" dirty="0"/>
              <a:t>M</a:t>
            </a:r>
            <a:r>
              <a:rPr lang="en-US" dirty="0" smtClean="0"/>
              <a:t>ay be </a:t>
            </a:r>
            <a:r>
              <a:rPr lang="en-US" dirty="0"/>
              <a:t>distinct from </a:t>
            </a:r>
            <a:r>
              <a:rPr lang="en-US" dirty="0" smtClean="0"/>
              <a:t>memory </a:t>
            </a:r>
            <a:r>
              <a:rPr lang="en-US" dirty="0"/>
              <a:t>space of the physical </a:t>
            </a:r>
            <a:r>
              <a:rPr lang="en-US" dirty="0" smtClean="0"/>
              <a:t>machine </a:t>
            </a:r>
            <a:br>
              <a:rPr lang="en-US" dirty="0" smtClean="0"/>
            </a:br>
            <a:r>
              <a:rPr lang="en-US" dirty="0" smtClean="0"/>
              <a:t>(in which case programs operate in a virtual address space)</a:t>
            </a:r>
            <a:endParaRPr lang="en-US" dirty="0"/>
          </a:p>
          <a:p>
            <a:r>
              <a:rPr lang="en-US" b="1" dirty="0" smtClean="0"/>
              <a:t>Process: an instance of a running program</a:t>
            </a:r>
          </a:p>
          <a:p>
            <a:pPr lvl="1"/>
            <a:r>
              <a:rPr lang="en-US" dirty="0" smtClean="0"/>
              <a:t>Protected Address Space + One or more Threads</a:t>
            </a:r>
            <a:endParaRPr lang="en-US" dirty="0"/>
          </a:p>
          <a:p>
            <a:r>
              <a:rPr lang="en-US" b="1" dirty="0" smtClean="0"/>
              <a:t>Dual mode operation / Protection</a:t>
            </a:r>
          </a:p>
          <a:p>
            <a:pPr lvl="1"/>
            <a:r>
              <a:rPr lang="en-US" dirty="0" smtClean="0"/>
              <a:t>Only the “system” has the ability to access certain resources</a:t>
            </a:r>
          </a:p>
          <a:p>
            <a:pPr lvl="1"/>
            <a:r>
              <a:rPr lang="en-US" sz="2400" dirty="0"/>
              <a:t>Combined with translation, isolates programs from each </a:t>
            </a:r>
            <a:r>
              <a:rPr lang="en-US" sz="2400" dirty="0" smtClean="0"/>
              <a:t>other and the OS from programs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6419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F705-D15F-1F40-ABCB-ED6D801A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965200"/>
          </a:xfrm>
        </p:spPr>
        <p:txBody>
          <a:bodyPr/>
          <a:lstStyle/>
          <a:p>
            <a:r>
              <a:rPr lang="en-US" dirty="0"/>
              <a:t>OS </a:t>
            </a:r>
            <a:r>
              <a:rPr lang="en-US" i="1" dirty="0"/>
              <a:t>Abstracts</a:t>
            </a:r>
            <a:r>
              <a:rPr lang="en-US" dirty="0"/>
              <a:t> underlying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166B9-8E12-724E-84EA-5C1376C2C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76350"/>
            <a:ext cx="4343400" cy="2457450"/>
          </a:xfrm>
        </p:spPr>
        <p:txBody>
          <a:bodyPr/>
          <a:lstStyle/>
          <a:p>
            <a:r>
              <a:rPr lang="en-US" sz="1800" dirty="0"/>
              <a:t>Processor =&gt; Thread</a:t>
            </a:r>
          </a:p>
          <a:p>
            <a:r>
              <a:rPr lang="en-US" sz="1800" dirty="0"/>
              <a:t>Memory =&gt; Address Space</a:t>
            </a:r>
          </a:p>
          <a:p>
            <a:r>
              <a:rPr lang="en-US" sz="1800" dirty="0"/>
              <a:t>Disks, SSDs, … =&gt; Files</a:t>
            </a:r>
          </a:p>
          <a:p>
            <a:r>
              <a:rPr lang="en-US" sz="1800" dirty="0"/>
              <a:t>Networks =&gt; Sockets</a:t>
            </a:r>
          </a:p>
          <a:p>
            <a:r>
              <a:rPr lang="en-US" sz="1800" dirty="0"/>
              <a:t>Machines =&gt; Processes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FE9728-AA67-8A46-B00A-D7DA99B94B3A}"/>
              </a:ext>
            </a:extLst>
          </p:cNvPr>
          <p:cNvGrpSpPr/>
          <p:nvPr/>
        </p:nvGrpSpPr>
        <p:grpSpPr>
          <a:xfrm>
            <a:off x="4171521" y="1330731"/>
            <a:ext cx="4439079" cy="1300348"/>
            <a:chOff x="1314450" y="1212976"/>
            <a:chExt cx="6292107" cy="1775665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D3CFCFCD-DFAD-BF4D-9722-451BEBAA2B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4450" y="1212976"/>
              <a:ext cx="3486150" cy="1775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8572" tIns="34286" rIns="68572" bIns="3428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2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r>
                <a:rPr lang="en-US" altLang="en-US" sz="2000" b="0" dirty="0">
                  <a:solidFill>
                    <a:srgbClr val="00B050"/>
                  </a:solidFill>
                  <a:latin typeface="Gill Sans" charset="0"/>
                  <a:ea typeface="Gill Sans" charset="0"/>
                  <a:cs typeface="Gill Sans" charset="0"/>
                </a:rPr>
                <a:t>Application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r>
                <a:rPr lang="en-US" altLang="en-US" sz="2000" b="0" dirty="0">
                  <a:solidFill>
                    <a:srgbClr val="00B050"/>
                  </a:solidFill>
                  <a:latin typeface="Gill Sans" charset="0"/>
                  <a:ea typeface="Gill Sans" charset="0"/>
                  <a:cs typeface="Gill Sans" charset="0"/>
                </a:rPr>
                <a:t>Operating System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r>
                <a:rPr lang="en-US" altLang="en-US" sz="2000" b="0" dirty="0">
                  <a:solidFill>
                    <a:srgbClr val="00B050"/>
                  </a:solidFill>
                  <a:latin typeface="Gill Sans" charset="0"/>
                  <a:ea typeface="Gill Sans" charset="0"/>
                  <a:cs typeface="Gill Sans" charset="0"/>
                </a:rPr>
                <a:t>Hardware</a:t>
              </a: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AA7AB780-5A94-9B4A-BA4E-C5FF0931B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3050" y="2432057"/>
              <a:ext cx="3028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10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465CEF7F-5F32-E34E-A6B7-6A2AC37154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3050" y="1746257"/>
              <a:ext cx="30289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10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AC2BF58C-97C2-1E40-AB6B-9951AB5D6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150" y="2241677"/>
              <a:ext cx="2884431" cy="388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2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  <a:defRPr/>
              </a:pPr>
              <a:r>
                <a:rPr lang="en-US" altLang="en-US" sz="1400" b="0" dirty="0">
                  <a:latin typeface="Gill Sans" charset="0"/>
                  <a:ea typeface="Gill Sans" charset="0"/>
                  <a:cs typeface="Gill Sans" charset="0"/>
                </a:rPr>
                <a:t>Physical Machine Interface</a:t>
              </a: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C4B8C07D-B43A-3647-9471-7D42A1125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151" y="1555876"/>
              <a:ext cx="2977406" cy="388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8572" tIns="34286" rIns="68572" bIns="34286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2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»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•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SzPct val="100000"/>
                <a:buChar char="–"/>
                <a:defRPr sz="2000" b="1">
                  <a:solidFill>
                    <a:schemeClr val="tx1"/>
                  </a:solidFill>
                  <a:latin typeface="Gill Sans Light" charset="0"/>
                  <a:ea typeface="Gill Sans Light" charset="0"/>
                  <a:cs typeface="Gill Sans Light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  <a:defRPr/>
              </a:pPr>
              <a:r>
                <a:rPr lang="en-US" altLang="en-US" sz="1400" b="0" dirty="0">
                  <a:latin typeface="Gill Sans" charset="0"/>
                  <a:ea typeface="Gill Sans" charset="0"/>
                  <a:cs typeface="Gill Sans" charset="0"/>
                </a:rPr>
                <a:t>Abstract Machine Interface</a:t>
              </a: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6DBE80F1-0A40-8E46-B1F2-29142B60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61" y="3429000"/>
            <a:ext cx="8119382" cy="327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9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b="0" kern="0" dirty="0">
                <a:latin typeface="Gill Sans Light"/>
                <a:ea typeface="ＭＳ Ｐゴシック" charset="0"/>
              </a:rPr>
              <a:t>OS Goals:</a:t>
            </a:r>
          </a:p>
          <a:p>
            <a:pPr lvl="1">
              <a:lnSpc>
                <a:spcPct val="80000"/>
              </a:lnSpc>
              <a:defRPr/>
            </a:pPr>
            <a:r>
              <a:rPr lang="en-US" b="0" kern="0" dirty="0">
                <a:latin typeface="Gill Sans Light"/>
                <a:ea typeface="ＭＳ Ｐゴシック" charset="0"/>
              </a:rPr>
              <a:t>Remove software/hardware quirks (</a:t>
            </a:r>
            <a:r>
              <a:rPr lang="en-US" b="0" i="1" kern="0" dirty="0">
                <a:latin typeface="Gill Sans Light"/>
                <a:ea typeface="ＭＳ Ｐゴシック" charset="0"/>
              </a:rPr>
              <a:t>fight complexity)</a:t>
            </a:r>
            <a:endParaRPr lang="en-US" b="0" kern="0" dirty="0">
              <a:latin typeface="Gill Sans Light"/>
              <a:ea typeface="ＭＳ Ｐゴシック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b="0" kern="0" dirty="0">
                <a:latin typeface="Gill Sans Light"/>
                <a:ea typeface="ＭＳ Ｐゴシック" charset="0"/>
              </a:rPr>
              <a:t>Optimize for convenience, utilization, reliability, … </a:t>
            </a:r>
            <a:r>
              <a:rPr lang="en-US" b="0" i="1" kern="0" dirty="0">
                <a:latin typeface="Gill Sans Light"/>
                <a:ea typeface="ＭＳ Ｐゴシック" charset="0"/>
              </a:rPr>
              <a:t>(help the programmer)</a:t>
            </a:r>
            <a:endParaRPr lang="en-US" b="0" kern="0" dirty="0">
              <a:latin typeface="Gill Sans Light"/>
              <a:ea typeface="ＭＳ Ｐゴシック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b="0" kern="0" dirty="0">
                <a:latin typeface="Gill Sans Light"/>
                <a:ea typeface="ＭＳ Ｐゴシック" charset="0"/>
              </a:rPr>
              <a:t>For any OS area (e.g. file systems, virtual memory, networking, scheduling):</a:t>
            </a:r>
          </a:p>
          <a:p>
            <a:pPr lvl="1">
              <a:lnSpc>
                <a:spcPct val="80000"/>
              </a:lnSpc>
              <a:defRPr/>
            </a:pPr>
            <a:r>
              <a:rPr lang="en-US" b="0" kern="0" dirty="0">
                <a:latin typeface="Gill Sans Light"/>
                <a:ea typeface="ＭＳ Ｐゴシック" charset="0"/>
              </a:rPr>
              <a:t>What hardware interface to handle? (physical reality)</a:t>
            </a:r>
          </a:p>
          <a:p>
            <a:pPr lvl="1">
              <a:lnSpc>
                <a:spcPct val="80000"/>
              </a:lnSpc>
              <a:defRPr/>
            </a:pPr>
            <a:r>
              <a:rPr lang="en-US" b="0" kern="0" dirty="0">
                <a:latin typeface="Gill Sans Light"/>
                <a:ea typeface="ＭＳ Ｐゴシック" charset="0"/>
              </a:rPr>
              <a:t>What’s software interface to provide? (nicer abstraction)</a:t>
            </a:r>
          </a:p>
        </p:txBody>
      </p:sp>
    </p:spTree>
    <p:extLst>
      <p:ext uri="{BB962C8B-B14F-4D97-AF65-F5344CB8AC3E}">
        <p14:creationId xmlns:p14="http://schemas.microsoft.com/office/powerpoint/2010/main" val="2245432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3518-3316-5A43-94C9-8A7DE207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50" y="100952"/>
            <a:ext cx="8412480" cy="737248"/>
          </a:xfrm>
        </p:spPr>
        <p:txBody>
          <a:bodyPr>
            <a:normAutofit/>
          </a:bodyPr>
          <a:lstStyle/>
          <a:p>
            <a:r>
              <a:rPr lang="en-US" sz="2800" dirty="0"/>
              <a:t>OS Goal: Protecting Processes &amp; The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59C8-D4C8-904A-AE0B-646BF3EC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70" y="838200"/>
            <a:ext cx="8964730" cy="2028822"/>
          </a:xfrm>
        </p:spPr>
        <p:txBody>
          <a:bodyPr/>
          <a:lstStyle/>
          <a:p>
            <a:r>
              <a:rPr lang="en-US" dirty="0"/>
              <a:t>Run multiple applications and:</a:t>
            </a:r>
          </a:p>
          <a:p>
            <a:pPr lvl="1"/>
            <a:r>
              <a:rPr lang="en-US" dirty="0"/>
              <a:t>Keep them from interfering with or crashing the operating system</a:t>
            </a:r>
          </a:p>
          <a:p>
            <a:pPr lvl="1"/>
            <a:r>
              <a:rPr lang="en-US" dirty="0"/>
              <a:t>Keep them from interfering with or crashing each other</a:t>
            </a:r>
          </a:p>
        </p:txBody>
      </p:sp>
      <p:pic>
        <p:nvPicPr>
          <p:cNvPr id="2050" name="Picture 2" descr="https://i2.kym-cdn.com/photos/images/newsfeed/000/176/261/Windows_9X_BSOD.png">
            <a:extLst>
              <a:ext uri="{FF2B5EF4-FFF2-40B4-BE49-F238E27FC236}">
                <a16:creationId xmlns:a16="http://schemas.microsoft.com/office/drawing/2014/main" id="{721DF9BA-65E9-2B43-BE4E-BD2B155B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86276"/>
            <a:ext cx="5173524" cy="3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37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E582-8B58-2046-A074-578C1800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0D0E-267B-3346-8FAD-93958C959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105400"/>
          </a:xfrm>
        </p:spPr>
        <p:txBody>
          <a:bodyPr/>
          <a:lstStyle/>
          <a:p>
            <a:r>
              <a:rPr lang="en-US" dirty="0"/>
              <a:t>Virtualize every detail of a hardware configuration so perfectly that you can run an operating system (and many applications) on top of it.</a:t>
            </a:r>
          </a:p>
          <a:p>
            <a:pPr lvl="1"/>
            <a:r>
              <a:rPr lang="en-US" dirty="0">
                <a:ea typeface="ＭＳ Ｐゴシック" charset="0"/>
              </a:rPr>
              <a:t>VMWare Fusion, Virtual box, Parallels Desktop, Xen, Vagrant</a:t>
            </a:r>
            <a:endParaRPr lang="en-US" dirty="0"/>
          </a:p>
          <a:p>
            <a:r>
              <a:rPr lang="en-US" dirty="0"/>
              <a:t>Provides isolation</a:t>
            </a:r>
          </a:p>
          <a:p>
            <a:r>
              <a:rPr lang="en-US" dirty="0"/>
              <a:t>Complete insulation from change</a:t>
            </a:r>
          </a:p>
          <a:p>
            <a:r>
              <a:rPr lang="en-US" dirty="0"/>
              <a:t>The norm in the Cloud (server consolidation)</a:t>
            </a:r>
          </a:p>
          <a:p>
            <a:r>
              <a:rPr lang="en-US" dirty="0"/>
              <a:t>Long history (60’s in IBM OS development)</a:t>
            </a:r>
          </a:p>
          <a:p>
            <a:r>
              <a:rPr lang="en-US" dirty="0">
                <a:solidFill>
                  <a:srgbClr val="FF0000"/>
                </a:solidFill>
              </a:rPr>
              <a:t>All our work will take place INSIDE a VM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Vagrant (new image just for you)</a:t>
            </a:r>
          </a:p>
        </p:txBody>
      </p:sp>
    </p:spTree>
    <p:extLst>
      <p:ext uri="{BB962C8B-B14F-4D97-AF65-F5344CB8AC3E}">
        <p14:creationId xmlns:p14="http://schemas.microsoft.com/office/powerpoint/2010/main" val="3925696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0600" cy="5334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System Virtual Machines: Layers of OSs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7924800" cy="47244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Useful for OS development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When OS crashes, restricted to one VM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Can aid </a:t>
            </a:r>
            <a:r>
              <a:rPr lang="en-US" dirty="0" smtClean="0">
                <a:latin typeface="Helvetica" charset="0"/>
                <a:ea typeface="ＭＳ Ｐゴシック" charset="0"/>
              </a:rPr>
              <a:t>testing/running </a:t>
            </a:r>
            <a:r>
              <a:rPr lang="en-US" dirty="0">
                <a:latin typeface="Helvetica" charset="0"/>
                <a:ea typeface="ＭＳ Ｐゴシック" charset="0"/>
              </a:rPr>
              <a:t>programs on other </a:t>
            </a:r>
            <a:r>
              <a:rPr lang="en-US" dirty="0" smtClean="0">
                <a:latin typeface="Helvetica" charset="0"/>
                <a:ea typeface="ＭＳ Ｐゴシック" charset="0"/>
              </a:rPr>
              <a:t>Oss</a:t>
            </a:r>
          </a:p>
          <a:p>
            <a:r>
              <a:rPr lang="en-US" dirty="0" smtClean="0">
                <a:latin typeface="Helvetica" charset="0"/>
                <a:ea typeface="ＭＳ Ｐゴシック" charset="0"/>
              </a:rPr>
              <a:t>Use for deployment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Running different OSes at the same time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" t="3047" r="381" b="4318"/>
          <a:stretch>
            <a:fillRect/>
          </a:stretch>
        </p:blipFill>
        <p:spPr bwMode="auto">
          <a:xfrm>
            <a:off x="1600200" y="2819400"/>
            <a:ext cx="5549900" cy="3885799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11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33|17.8|16.7|9.2"/>
</p:tagLst>
</file>

<file path=ppt/theme/theme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45149</TotalTime>
  <Pages>60</Pages>
  <Words>4015</Words>
  <Application>Microsoft Office PowerPoint</Application>
  <PresentationFormat>On-screen Show (4:3)</PresentationFormat>
  <Paragraphs>960</Paragraphs>
  <Slides>58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MS PGothic</vt:lpstr>
      <vt:lpstr>Arial</vt:lpstr>
      <vt:lpstr>Comic Sans MS</vt:lpstr>
      <vt:lpstr>Courier New</vt:lpstr>
      <vt:lpstr>Gill Sans</vt:lpstr>
      <vt:lpstr>Gill Sans Light</vt:lpstr>
      <vt:lpstr>Helvetica</vt:lpstr>
      <vt:lpstr>Symbol</vt:lpstr>
      <vt:lpstr>Wingdings</vt:lpstr>
      <vt:lpstr>Office</vt:lpstr>
      <vt:lpstr>Chart</vt:lpstr>
      <vt:lpstr>CS162 Operating Systems and Systems Programming Lecture 2  Four Fundamental OS Concepts</vt:lpstr>
      <vt:lpstr>Review: What is an Operating System?</vt:lpstr>
      <vt:lpstr>Recall: HW Functionality  great complexity!</vt:lpstr>
      <vt:lpstr>Recall: Increasing Software Complexity</vt:lpstr>
      <vt:lpstr>Recall: How do we tame complexity?</vt:lpstr>
      <vt:lpstr>OS Abstracts underlying hardware</vt:lpstr>
      <vt:lpstr>OS Goal: Protecting Processes &amp; The Kernel</vt:lpstr>
      <vt:lpstr>Virtual Machines</vt:lpstr>
      <vt:lpstr>System Virtual Machines: Layers of OSs</vt:lpstr>
      <vt:lpstr>Containers virtualize the OS</vt:lpstr>
      <vt:lpstr>Basic tool: Dual Mode Operation</vt:lpstr>
      <vt:lpstr>UNIX OS Structure</vt:lpstr>
      <vt:lpstr>Today: Four Fundamental OS Concepts</vt:lpstr>
      <vt:lpstr>OS Bottom Line: Run Programs</vt:lpstr>
      <vt:lpstr>Recall (61C): Instruction Fetch/Decode/Execute</vt:lpstr>
      <vt:lpstr>First OS Concept: Thread of Control</vt:lpstr>
      <vt:lpstr>Recall (61C): What happens during program execution?</vt:lpstr>
      <vt:lpstr>Registers: RISC-V  x86</vt:lpstr>
      <vt:lpstr>Multiprogramming - Multiple Threads of Control</vt:lpstr>
      <vt:lpstr>Illusion of Multiple Processors</vt:lpstr>
      <vt:lpstr>Illusion of Multiple Processors (Continued)</vt:lpstr>
      <vt:lpstr>OS object representing a thread?</vt:lpstr>
      <vt:lpstr>Administrivia: Getting started</vt:lpstr>
      <vt:lpstr>Administrivia (Con’t)</vt:lpstr>
      <vt:lpstr>CS 162 Collaboration Policy</vt:lpstr>
      <vt:lpstr>Second OS Concept: Address Space</vt:lpstr>
      <vt:lpstr>Address Space: In a Picture</vt:lpstr>
      <vt:lpstr>Previous discussion of threads: Very Simple Multiprogramming</vt:lpstr>
      <vt:lpstr>Simple Multiplexing has no Protection</vt:lpstr>
      <vt:lpstr>What can the hardware do to help the OS protect itself from programs???</vt:lpstr>
      <vt:lpstr>Simple Protection: Base and Bound (B&amp;B)</vt:lpstr>
      <vt:lpstr>Simple Protection: Base and Bound (B&amp;B)</vt:lpstr>
      <vt:lpstr>61C Review: Relocation</vt:lpstr>
      <vt:lpstr>Simple address translation with Base and Bound</vt:lpstr>
      <vt:lpstr>x86 – segments and stacks</vt:lpstr>
      <vt:lpstr>Another idea: Address Space Translation</vt:lpstr>
      <vt:lpstr>Paged Virtual Address Space</vt:lpstr>
      <vt:lpstr>Paged Virtual Address</vt:lpstr>
      <vt:lpstr>Third OS Concept: Process</vt:lpstr>
      <vt:lpstr>Single and Multithreaded Processes</vt:lpstr>
      <vt:lpstr>Kernel code/data in process  Virtual Address Space?</vt:lpstr>
      <vt:lpstr>Fourth OS Concept:  Dual Mode Operation</vt:lpstr>
      <vt:lpstr>User/Kernel (Privileged) Mode</vt:lpstr>
      <vt:lpstr>For example: UNIX System Structure</vt:lpstr>
      <vt:lpstr>Tying it together: Simple B&amp;B: OS loads process</vt:lpstr>
      <vt:lpstr>Simple B&amp;B: OS gets ready to execute process </vt:lpstr>
      <vt:lpstr>Simple B&amp;B: User Code Running</vt:lpstr>
      <vt:lpstr>3 types of Mode Transfer</vt:lpstr>
      <vt:lpstr>How do we get the system target address of the “unprogrammed control transfer?”</vt:lpstr>
      <vt:lpstr>Interrupt Vector</vt:lpstr>
      <vt:lpstr>Simple B&amp;B: User =&gt; Kernel</vt:lpstr>
      <vt:lpstr>Simple B&amp;B: Interrupt</vt:lpstr>
      <vt:lpstr>Simple B&amp;B: Switch User Process</vt:lpstr>
      <vt:lpstr>Simple B&amp;B: “resume”</vt:lpstr>
      <vt:lpstr>Running Many Programs ???</vt:lpstr>
      <vt:lpstr>Process Control Block</vt:lpstr>
      <vt:lpstr>Scheduler</vt:lpstr>
      <vt:lpstr>Conclusion: Four Fundamental OS Concepts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Course Introduction and Overview</dc:title>
  <dc:subject/>
  <dc:creator>John D. Kubiatowicz</dc:creator>
  <cp:keywords/>
  <dc:description>Imported some pictures from Silbershatz (c) 2005</dc:description>
  <cp:lastModifiedBy>John Kubiatowicz</cp:lastModifiedBy>
  <cp:revision>520</cp:revision>
  <cp:lastPrinted>2015-08-31T18:50:49Z</cp:lastPrinted>
  <dcterms:created xsi:type="dcterms:W3CDTF">1995-08-12T11:37:26Z</dcterms:created>
  <dcterms:modified xsi:type="dcterms:W3CDTF">2020-01-24T00:31:38Z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Joseph</vt:lpwstr>
  </property>
  <property fmtid="{D5CDD505-2E9C-101B-9397-08002B2CF9AE}" pid="3" name="Semester">
    <vt:lpwstr>Spring 2006</vt:lpwstr>
  </property>
</Properties>
</file>