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7" r:id="rId2"/>
    <p:sldId id="258" r:id="rId3"/>
    <p:sldId id="389" r:id="rId4"/>
    <p:sldId id="368" r:id="rId5"/>
    <p:sldId id="369" r:id="rId6"/>
    <p:sldId id="370" r:id="rId7"/>
    <p:sldId id="372" r:id="rId8"/>
    <p:sldId id="373" r:id="rId9"/>
    <p:sldId id="374" r:id="rId10"/>
    <p:sldId id="390" r:id="rId11"/>
    <p:sldId id="259" r:id="rId12"/>
    <p:sldId id="260" r:id="rId13"/>
    <p:sldId id="391" r:id="rId14"/>
    <p:sldId id="392" r:id="rId15"/>
    <p:sldId id="262" r:id="rId16"/>
    <p:sldId id="334" r:id="rId17"/>
    <p:sldId id="335" r:id="rId18"/>
    <p:sldId id="336" r:id="rId19"/>
    <p:sldId id="337" r:id="rId20"/>
    <p:sldId id="365" r:id="rId21"/>
    <p:sldId id="366" r:id="rId22"/>
    <p:sldId id="363" r:id="rId23"/>
    <p:sldId id="338" r:id="rId24"/>
    <p:sldId id="339" r:id="rId25"/>
    <p:sldId id="340" r:id="rId26"/>
    <p:sldId id="341" r:id="rId27"/>
    <p:sldId id="342" r:id="rId28"/>
    <p:sldId id="343" r:id="rId29"/>
    <p:sldId id="344" r:id="rId30"/>
    <p:sldId id="345" r:id="rId31"/>
    <p:sldId id="346" r:id="rId32"/>
    <p:sldId id="347" r:id="rId33"/>
    <p:sldId id="348" r:id="rId34"/>
    <p:sldId id="349" r:id="rId35"/>
    <p:sldId id="350" r:id="rId36"/>
    <p:sldId id="351" r:id="rId37"/>
    <p:sldId id="352" r:id="rId38"/>
    <p:sldId id="375" r:id="rId39"/>
    <p:sldId id="283" r:id="rId40"/>
    <p:sldId id="284" r:id="rId41"/>
    <p:sldId id="353" r:id="rId42"/>
    <p:sldId id="354" r:id="rId43"/>
    <p:sldId id="355" r:id="rId44"/>
    <p:sldId id="356" r:id="rId45"/>
    <p:sldId id="357" r:id="rId46"/>
    <p:sldId id="379" r:id="rId47"/>
    <p:sldId id="380" r:id="rId48"/>
    <p:sldId id="381" r:id="rId49"/>
    <p:sldId id="382" r:id="rId50"/>
    <p:sldId id="388" r:id="rId51"/>
    <p:sldId id="385" r:id="rId52"/>
    <p:sldId id="386" r:id="rId53"/>
    <p:sldId id="376" r:id="rId54"/>
    <p:sldId id="377" r:id="rId55"/>
    <p:sldId id="378" r:id="rId56"/>
  </p:sldIdLst>
  <p:sldSz cx="9144000" cy="6858000" type="screen4x3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BD"/>
    <a:srgbClr val="9933FF"/>
    <a:srgbClr val="FFC5F0"/>
    <a:srgbClr val="FF79DC"/>
    <a:srgbClr val="FF33CC"/>
    <a:srgbClr val="FF99FF"/>
    <a:srgbClr val="29C6D7"/>
    <a:srgbClr val="FC230C"/>
    <a:srgbClr val="ECE21C"/>
    <a:srgbClr val="618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799" autoAdjust="0"/>
  </p:normalViewPr>
  <p:slideViewPr>
    <p:cSldViewPr>
      <p:cViewPr varScale="1">
        <p:scale>
          <a:sx n="133" d="100"/>
          <a:sy n="133" d="100"/>
        </p:scale>
        <p:origin x="17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9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FD2DE7E3-8D7A-4526-A176-8CFA392503A6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</p:spTree>
    <p:extLst>
      <p:ext uri="{BB962C8B-B14F-4D97-AF65-F5344CB8AC3E}">
        <p14:creationId xmlns:p14="http://schemas.microsoft.com/office/powerpoint/2010/main" val="1477052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0E64EEA1-AFA6-4CAA-BE2D-4997FDEED64A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  <p:sp>
        <p:nvSpPr>
          <p:cNvPr id="5120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7688"/>
            <a:ext cx="3659188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3" y="3475038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72" tIns="46997" rIns="95672" bIns="469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4531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4037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839" y="8685611"/>
            <a:ext cx="2972027" cy="4564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D3009A80-F05D-744A-88D4-360587150535}" type="slidenum">
              <a:rPr lang="en-US"/>
              <a:pPr eaLnBrk="1" hangingPunct="1"/>
              <a:t>34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92150"/>
            <a:ext cx="4556125" cy="3417888"/>
          </a:xfrm>
          <a:solidFill>
            <a:srgbClr val="FFFFFF"/>
          </a:solidFill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4942" tIns="47471" rIns="94942" bIns="47471"/>
          <a:lstStyle/>
          <a:p>
            <a:pPr eaLnBrk="1" hangingPunct="1"/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965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3731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Comic Sans MS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9496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022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531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6495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63331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25303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89702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85721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31309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155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9731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152400"/>
            <a:ext cx="1981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57912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1645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6376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978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3356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99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88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6949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39877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75346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44549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14400"/>
            <a:ext cx="7924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smtClean="0"/>
              <a:t>Body Text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7947816" y="6551613"/>
            <a:ext cx="987431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400" b="0" i="0" dirty="0" err="1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Lec</a:t>
            </a:r>
            <a:r>
              <a:rPr lang="en-US" altLang="en-US" sz="1400" b="0" i="0" dirty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en-US" sz="1400" b="0" i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20.</a:t>
            </a:r>
            <a:fld id="{6456B83E-17D0-4CDF-84AD-C8A97BEB5271}" type="slidenum">
              <a:rPr lang="en-US" altLang="en-US" sz="1400" b="0" i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pPr algn="ctr"/>
              <a:t>‹#›</a:t>
            </a:fld>
            <a:endParaRPr lang="en-US" altLang="en-US" sz="1400" b="0" i="0" dirty="0">
              <a:solidFill>
                <a:srgbClr val="2A40E2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0" y="6550025"/>
            <a:ext cx="780961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i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4/14/20</a:t>
            </a: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990600" y="685800"/>
            <a:ext cx="7162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i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2888698" y="6550025"/>
            <a:ext cx="3366605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i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Kubiatowicz CS162 © UCB Spring</a:t>
            </a:r>
            <a:r>
              <a:rPr lang="en-US" sz="1400" b="0" i="0" baseline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 2020</a:t>
            </a:r>
            <a:endParaRPr lang="en-US" sz="1400" b="0" i="0" dirty="0" smtClean="0">
              <a:solidFill>
                <a:srgbClr val="2A40E2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0" i="0">
          <a:solidFill>
            <a:srgbClr val="2A40E2"/>
          </a:solidFill>
          <a:latin typeface="Gill Sans" charset="0"/>
          <a:ea typeface="Gill Sans" charset="0"/>
          <a:cs typeface="Gill Sans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848600" cy="2286000"/>
          </a:xfrm>
          <a:noFill/>
        </p:spPr>
        <p:txBody>
          <a:bodyPr/>
          <a:lstStyle/>
          <a:p>
            <a:r>
              <a:rPr lang="en-US" altLang="en-US" sz="3000" dirty="0" smtClean="0"/>
              <a:t>CS162</a:t>
            </a:r>
            <a:br>
              <a:rPr lang="en-US" altLang="en-US" sz="3000" dirty="0" smtClean="0"/>
            </a:br>
            <a:r>
              <a:rPr lang="en-US" altLang="en-US" sz="3000" dirty="0" smtClean="0"/>
              <a:t>Operating Systems and</a:t>
            </a:r>
            <a:br>
              <a:rPr lang="en-US" altLang="en-US" sz="3000" dirty="0" smtClean="0"/>
            </a:br>
            <a:r>
              <a:rPr lang="en-US" altLang="en-US" sz="3000" dirty="0" smtClean="0"/>
              <a:t>Systems Programming</a:t>
            </a:r>
            <a:br>
              <a:rPr lang="en-US" altLang="en-US" sz="3000" dirty="0" smtClean="0"/>
            </a:br>
            <a:r>
              <a:rPr lang="en-US" altLang="en-US" sz="3000" dirty="0" smtClean="0"/>
              <a:t>Lecture 20</a:t>
            </a:r>
            <a:br>
              <a:rPr lang="en-US" altLang="en-US" sz="3000" dirty="0" smtClean="0"/>
            </a:br>
            <a:r>
              <a:rPr lang="en-US" altLang="en-US" sz="3000" dirty="0" smtClean="0"/>
              <a:t> </a:t>
            </a:r>
            <a:br>
              <a:rPr lang="en-US" altLang="en-US" sz="3000" dirty="0" smtClean="0"/>
            </a:br>
            <a:r>
              <a:rPr lang="en-US" altLang="en-US" sz="3000" dirty="0" err="1" smtClean="0"/>
              <a:t>Filesystems</a:t>
            </a:r>
            <a:r>
              <a:rPr lang="en-US" altLang="en-US" sz="3000" dirty="0" smtClean="0"/>
              <a:t> (</a:t>
            </a:r>
            <a:r>
              <a:rPr lang="en-US" altLang="en-US" sz="3000" dirty="0" err="1" smtClean="0"/>
              <a:t>Con’t</a:t>
            </a:r>
            <a:r>
              <a:rPr lang="en-US" altLang="en-US" sz="3000" dirty="0" smtClean="0"/>
              <a:t>)</a:t>
            </a:r>
            <a:br>
              <a:rPr lang="en-US" altLang="en-US" sz="3000" dirty="0" smtClean="0"/>
            </a:br>
            <a:r>
              <a:rPr lang="en-US" altLang="en-US" sz="3000" dirty="0" smtClean="0"/>
              <a:t> Reliability, Transactions</a:t>
            </a:r>
            <a:br>
              <a:rPr lang="en-US" altLang="en-US" sz="3000" dirty="0" smtClean="0"/>
            </a:br>
            <a:endParaRPr lang="en-US" altLang="en-US" sz="30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191000"/>
            <a:ext cx="8001000" cy="1447800"/>
          </a:xfrm>
          <a:noFill/>
        </p:spPr>
        <p:txBody>
          <a:bodyPr/>
          <a:lstStyle/>
          <a:p>
            <a:pPr marL="285750" indent="-285750"/>
            <a:r>
              <a:rPr lang="en-US" altLang="en-US" dirty="0" smtClean="0"/>
              <a:t>April 14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, 2020</a:t>
            </a:r>
          </a:p>
          <a:p>
            <a:pPr marL="285750" indent="-285750"/>
            <a:r>
              <a:rPr lang="en-US" altLang="en-US" dirty="0" smtClean="0"/>
              <a:t>Prof. John </a:t>
            </a:r>
            <a:r>
              <a:rPr lang="en-US" altLang="en-US" dirty="0" err="1" smtClean="0"/>
              <a:t>Kubiatowicz</a:t>
            </a:r>
            <a:endParaRPr lang="en-US" altLang="en-US" dirty="0" smtClean="0"/>
          </a:p>
          <a:p>
            <a:pPr marL="285750" indent="-285750"/>
            <a:r>
              <a:rPr lang="en-US" altLang="en-US" dirty="0" smtClean="0"/>
              <a:t>http://cs162.eecs.Berkeley.edu</a:t>
            </a:r>
          </a:p>
        </p:txBody>
      </p:sp>
    </p:spTree>
    <p:extLst>
      <p:ext uri="{BB962C8B-B14F-4D97-AF65-F5344CB8AC3E}">
        <p14:creationId xmlns:p14="http://schemas.microsoft.com/office/powerpoint/2010/main" val="25314014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F9656-3F19-9C4E-B0B0-ED234757F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/>
          <a:lstStyle/>
          <a:p>
            <a:r>
              <a:rPr lang="en-US" dirty="0" smtClean="0"/>
              <a:t>Buffer Cache Discussion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612C7-2811-8F43-A10D-208294E1F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5105400"/>
          </a:xfrm>
        </p:spPr>
        <p:txBody>
          <a:bodyPr/>
          <a:lstStyle/>
          <a:p>
            <a:r>
              <a:rPr lang="en-US" dirty="0"/>
              <a:t>Implemented entirely in OS software</a:t>
            </a:r>
          </a:p>
          <a:p>
            <a:pPr lvl="1"/>
            <a:r>
              <a:rPr lang="en-US" dirty="0"/>
              <a:t>Unlike memory caches and TLB</a:t>
            </a:r>
          </a:p>
          <a:p>
            <a:r>
              <a:rPr lang="en-US" dirty="0"/>
              <a:t>Blocks go through transitional states between free and in-use</a:t>
            </a:r>
          </a:p>
          <a:p>
            <a:pPr lvl="1"/>
            <a:r>
              <a:rPr lang="en-US" dirty="0"/>
              <a:t>Being read from disk, being written to disk</a:t>
            </a:r>
          </a:p>
          <a:p>
            <a:pPr lvl="1"/>
            <a:r>
              <a:rPr lang="en-US" dirty="0"/>
              <a:t>Other processes can run, etc.</a:t>
            </a:r>
          </a:p>
          <a:p>
            <a:r>
              <a:rPr lang="en-US" dirty="0"/>
              <a:t>Blocks are used for a variety of purposes</a:t>
            </a:r>
          </a:p>
          <a:p>
            <a:pPr lvl="1"/>
            <a:r>
              <a:rPr lang="en-US" dirty="0" err="1"/>
              <a:t>inodes</a:t>
            </a:r>
            <a:r>
              <a:rPr lang="en-US" dirty="0"/>
              <a:t>, data for </a:t>
            </a:r>
            <a:r>
              <a:rPr lang="en-US" dirty="0" err="1"/>
              <a:t>dirs</a:t>
            </a:r>
            <a:r>
              <a:rPr lang="en-US" dirty="0"/>
              <a:t> and files, </a:t>
            </a:r>
            <a:r>
              <a:rPr lang="en-US" dirty="0" err="1"/>
              <a:t>freemap</a:t>
            </a:r>
            <a:endParaRPr lang="en-US" dirty="0"/>
          </a:p>
          <a:p>
            <a:pPr lvl="1"/>
            <a:r>
              <a:rPr lang="en-US" dirty="0"/>
              <a:t>OS maintains pointers into them</a:t>
            </a:r>
          </a:p>
          <a:p>
            <a:r>
              <a:rPr lang="en-US" dirty="0"/>
              <a:t>Termination – e.g., process exit – open, read, write</a:t>
            </a:r>
          </a:p>
          <a:p>
            <a:r>
              <a:rPr lang="en-US" dirty="0"/>
              <a:t>Replacement – what to do when it fills up?</a:t>
            </a:r>
          </a:p>
        </p:txBody>
      </p:sp>
    </p:spTree>
    <p:extLst>
      <p:ext uri="{BB962C8B-B14F-4D97-AF65-F5344CB8AC3E}">
        <p14:creationId xmlns:p14="http://schemas.microsoft.com/office/powerpoint/2010/main" val="27634868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File System Caching</a:t>
            </a:r>
          </a:p>
        </p:txBody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839200" cy="62484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Replacement policy?  LRU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Can afford overhead full LRU implementation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Advantages: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Works very well for name translation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Works well in general as long as memory is big enough to accommodate a host’s working set of files.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Disadvantages: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Fails when some application scans through file system, thereby flushing the cache with data used only once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Example: </a:t>
            </a:r>
            <a:r>
              <a:rPr lang="en-US" altLang="ko-KR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find . –exec </a:t>
            </a:r>
            <a:r>
              <a:rPr lang="en-US" altLang="ko-KR" dirty="0" err="1" smtClean="0">
                <a:latin typeface="Courier New" panose="02070309020205020404" pitchFamily="49" charset="0"/>
                <a:ea typeface="굴림" panose="020B0600000101010101" pitchFamily="34" charset="-127"/>
              </a:rPr>
              <a:t>grep</a:t>
            </a:r>
            <a:r>
              <a:rPr lang="en-US" altLang="ko-KR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 foo {} \;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Other Replacement Policies?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Some systems allow applications to request other policies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Example, ‘Use Once’: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File system can discard blocks as soon as they are used</a:t>
            </a:r>
          </a:p>
        </p:txBody>
      </p:sp>
    </p:spTree>
    <p:extLst>
      <p:ext uri="{BB962C8B-B14F-4D97-AF65-F5344CB8AC3E}">
        <p14:creationId xmlns:p14="http://schemas.microsoft.com/office/powerpoint/2010/main" val="22131978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419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File System Caching (</a:t>
            </a:r>
            <a:r>
              <a:rPr lang="en-US" altLang="ko-KR" dirty="0" err="1" smtClean="0">
                <a:ea typeface="굴림" panose="020B0600000101010101" pitchFamily="34" charset="-127"/>
              </a:rPr>
              <a:t>con’t</a:t>
            </a:r>
            <a:r>
              <a:rPr lang="en-US" altLang="ko-KR" dirty="0" smtClean="0">
                <a:ea typeface="굴림" panose="020B0600000101010101" pitchFamily="34" charset="-127"/>
              </a:rPr>
              <a:t>)</a:t>
            </a:r>
          </a:p>
        </p:txBody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839200" cy="59436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Cache Size: How much memory should the OS allocate to the buffer cache vs virtual memory?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Too much memory to the file system cache </a:t>
            </a: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 </a:t>
            </a:r>
            <a:r>
              <a:rPr lang="en-US" altLang="ko-KR" smtClean="0">
                <a:ea typeface="굴림" panose="020B0600000101010101" pitchFamily="34" charset="-127"/>
              </a:rPr>
              <a:t>won’t be able to run many applications at once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Too little memory to file system cache </a:t>
            </a: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</a:t>
            </a:r>
            <a:r>
              <a:rPr lang="en-US" altLang="ko-KR" smtClean="0">
                <a:ea typeface="굴림" panose="020B0600000101010101" pitchFamily="34" charset="-127"/>
              </a:rPr>
              <a:t> many applications may run slowly (disk caching not effective)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Solution: adjust boundary dynamically so that the disk access rates for paging and file access are balanced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solidFill>
                  <a:schemeClr val="hlink"/>
                </a:solidFill>
                <a:ea typeface="굴림" panose="020B0600000101010101" pitchFamily="34" charset="-127"/>
              </a:rPr>
              <a:t>Read Ahead Prefetching:</a:t>
            </a:r>
            <a:r>
              <a:rPr lang="en-US" altLang="ko-KR" smtClean="0">
                <a:ea typeface="굴림" panose="020B0600000101010101" pitchFamily="34" charset="-127"/>
              </a:rPr>
              <a:t> fetch sequential blocks early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Key Idea: exploit fact that most common file access is sequential by prefetching subsequent disk blocks ahead of current read request (if they are not already in memory)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Elevator algorithm can efficiently interleave groups of prefetches from concurrent applications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How much to prefetch?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Too many imposes delays on requests by other applications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Too few causes many seeks (and rotational delays) among concurrent file requests</a:t>
            </a:r>
          </a:p>
        </p:txBody>
      </p:sp>
    </p:spTree>
    <p:extLst>
      <p:ext uri="{BB962C8B-B14F-4D97-AF65-F5344CB8AC3E}">
        <p14:creationId xmlns:p14="http://schemas.microsoft.com/office/powerpoint/2010/main" val="23281868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5219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A9EA4-EF38-7548-AAB0-FA511BBE5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Delayed Writes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ED844-8C46-3F4A-B96E-0B2A2D538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839200" cy="5334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Delayed Writes:</a:t>
            </a:r>
            <a:r>
              <a:rPr lang="en-US" altLang="ko-KR" dirty="0">
                <a:ea typeface="굴림" panose="020B0600000101010101" pitchFamily="34" charset="-127"/>
              </a:rPr>
              <a:t> Writes to files not immediately </a:t>
            </a:r>
            <a:r>
              <a:rPr lang="en-US" altLang="ko-KR" dirty="0" smtClean="0">
                <a:ea typeface="굴림" panose="020B0600000101010101" pitchFamily="34" charset="-127"/>
              </a:rPr>
              <a:t>sent </a:t>
            </a:r>
            <a:r>
              <a:rPr lang="en-US" altLang="ko-KR" dirty="0">
                <a:ea typeface="굴림" panose="020B0600000101010101" pitchFamily="34" charset="-127"/>
              </a:rPr>
              <a:t>to disk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So, Buffer Cache is a write-back cache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latin typeface="Courier New" panose="02070309020205020404" pitchFamily="49" charset="0"/>
                <a:ea typeface="굴림" panose="020B0600000101010101" pitchFamily="34" charset="-127"/>
              </a:rPr>
              <a:t>write()</a:t>
            </a:r>
            <a:r>
              <a:rPr lang="en-US" altLang="ko-KR" dirty="0">
                <a:ea typeface="굴림" panose="020B0600000101010101" pitchFamily="34" charset="-127"/>
              </a:rPr>
              <a:t> copies data from user space buffer to kernel buffer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Enabled by presence of buffer cache: can leave written file blocks in cache for a while</a:t>
            </a:r>
          </a:p>
          <a:p>
            <a:pPr lvl="1"/>
            <a:r>
              <a:rPr lang="en-US" dirty="0" smtClean="0"/>
              <a:t>Other </a:t>
            </a:r>
            <a:r>
              <a:rPr lang="en-US" dirty="0"/>
              <a:t>apps </a:t>
            </a:r>
            <a:r>
              <a:rPr lang="en-US" b="1" dirty="0"/>
              <a:t>read data from cache</a:t>
            </a:r>
            <a:r>
              <a:rPr lang="en-US" dirty="0"/>
              <a:t> instead of disk</a:t>
            </a:r>
          </a:p>
          <a:p>
            <a:pPr lvl="1"/>
            <a:r>
              <a:rPr lang="en-US" dirty="0"/>
              <a:t>Cache is </a:t>
            </a:r>
            <a:r>
              <a:rPr lang="en-US" i="1" dirty="0"/>
              <a:t>transparent</a:t>
            </a:r>
            <a:r>
              <a:rPr lang="en-US" dirty="0"/>
              <a:t> to user programs</a:t>
            </a:r>
          </a:p>
          <a:p>
            <a:r>
              <a:rPr lang="en-US" dirty="0"/>
              <a:t>Flushed to disk periodically</a:t>
            </a:r>
          </a:p>
          <a:p>
            <a:pPr lvl="1"/>
            <a:r>
              <a:rPr lang="en-US" dirty="0"/>
              <a:t>In Linux: kernel threads flush buffer cache very 30 sec. in default setup</a:t>
            </a:r>
          </a:p>
          <a:p>
            <a:r>
              <a:rPr lang="en-US" altLang="ko-KR" dirty="0">
                <a:ea typeface="굴림" panose="020B0600000101010101" pitchFamily="34" charset="-127"/>
              </a:rPr>
              <a:t>Disk scheduler can efficiently order lots of requests</a:t>
            </a:r>
          </a:p>
          <a:p>
            <a:pPr lvl="1"/>
            <a:r>
              <a:rPr lang="en-US" dirty="0" smtClean="0"/>
              <a:t>Elevator Algorithm can rearrange writes to avoid random seeks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4708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FBF96-8F73-D047-A981-8990DB795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Delayed Writes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5BCF2-EB57-7A40-AB77-50FE3A409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838200"/>
            <a:ext cx="8246409" cy="4862046"/>
          </a:xfrm>
        </p:spPr>
        <p:txBody>
          <a:bodyPr>
            <a:normAutofit/>
          </a:bodyPr>
          <a:lstStyle/>
          <a:p>
            <a:r>
              <a:rPr lang="en-US" dirty="0"/>
              <a:t>Delay block allocation: May be able to allocate multiple blocks at same time for file, keep them contiguous</a:t>
            </a:r>
          </a:p>
          <a:p>
            <a:r>
              <a:rPr lang="en-US" dirty="0"/>
              <a:t>Some files never actually make it all the way to disk</a:t>
            </a:r>
          </a:p>
          <a:p>
            <a:pPr lvl="1"/>
            <a:r>
              <a:rPr lang="en-US" dirty="0"/>
              <a:t>Many short-lived files</a:t>
            </a:r>
          </a:p>
          <a:p>
            <a:r>
              <a:rPr lang="en-US" dirty="0">
                <a:solidFill>
                  <a:srgbClr val="FF0000"/>
                </a:solidFill>
              </a:rPr>
              <a:t>But what if system crashes before buffer cache block is flushed to disk?</a:t>
            </a:r>
          </a:p>
          <a:p>
            <a:r>
              <a:rPr lang="en-US" dirty="0">
                <a:solidFill>
                  <a:srgbClr val="FF0000"/>
                </a:solidFill>
              </a:rPr>
              <a:t>And what if this was for a directory file?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Lose pointer to </a:t>
            </a:r>
            <a:r>
              <a:rPr lang="en-US" dirty="0" err="1">
                <a:solidFill>
                  <a:srgbClr val="FF0000"/>
                </a:solidFill>
              </a:rPr>
              <a:t>inode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sz="2800" b="1" dirty="0">
                <a:solidFill>
                  <a:srgbClr val="FF0000"/>
                </a:solidFill>
              </a:rPr>
              <a:t>file systems need recovery mechanisms</a:t>
            </a:r>
          </a:p>
        </p:txBody>
      </p:sp>
    </p:spTree>
    <p:extLst>
      <p:ext uri="{BB962C8B-B14F-4D97-AF65-F5344CB8AC3E}">
        <p14:creationId xmlns:p14="http://schemas.microsoft.com/office/powerpoint/2010/main" val="31160563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Important “</a:t>
            </a:r>
            <a:r>
              <a:rPr lang="en-US" altLang="ko-KR" dirty="0" err="1" smtClean="0">
                <a:ea typeface="굴림" panose="020B0600000101010101" pitchFamily="34" charset="-127"/>
              </a:rPr>
              <a:t>ilities</a:t>
            </a:r>
            <a:r>
              <a:rPr lang="en-US" altLang="ko-KR" dirty="0" smtClean="0">
                <a:ea typeface="굴림" panose="020B0600000101010101" pitchFamily="34" charset="-127"/>
              </a:rPr>
              <a:t>”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15000"/>
              </a:spcBef>
              <a:tabLst>
                <a:tab pos="6288088" algn="l"/>
              </a:tabLst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Availability:</a:t>
            </a:r>
            <a:r>
              <a:rPr lang="en-US" altLang="ko-KR" dirty="0" smtClean="0">
                <a:ea typeface="굴림" panose="020B0600000101010101" pitchFamily="34" charset="-127"/>
              </a:rPr>
              <a:t> the probability that the system can accept and process requests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288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Often measured in “nines” of probability.  So, a 99.9% probability is considered “3-nines of availability”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288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Key idea here is independence of failures</a:t>
            </a:r>
          </a:p>
          <a:p>
            <a:pPr>
              <a:lnSpc>
                <a:spcPct val="80000"/>
              </a:lnSpc>
              <a:spcBef>
                <a:spcPct val="15000"/>
              </a:spcBef>
              <a:tabLst>
                <a:tab pos="6288088" algn="l"/>
              </a:tabLst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Durability:</a:t>
            </a:r>
            <a:r>
              <a:rPr lang="en-US" altLang="ko-KR" dirty="0" smtClean="0">
                <a:ea typeface="굴림" panose="020B0600000101010101" pitchFamily="34" charset="-127"/>
              </a:rPr>
              <a:t> the ability of a system to recover data despite faults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288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This idea is fault tolerance applied to data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288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Doesn’t necessarily imply availability: information on pyramids was very durable, but could not be accessed until discovery of Rosetta Stone</a:t>
            </a:r>
          </a:p>
          <a:p>
            <a:pPr>
              <a:lnSpc>
                <a:spcPct val="80000"/>
              </a:lnSpc>
              <a:spcBef>
                <a:spcPct val="15000"/>
              </a:spcBef>
              <a:tabLst>
                <a:tab pos="6288088" algn="l"/>
              </a:tabLst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Reliability: </a:t>
            </a:r>
            <a:r>
              <a:rPr lang="en-US" altLang="ko-KR" dirty="0" smtClean="0">
                <a:ea typeface="굴림" panose="020B0600000101010101" pitchFamily="34" charset="-127"/>
              </a:rPr>
              <a:t>the ability of a system or component to perform its required functions under stated conditions for a specified period of time (IEEE definition)</a:t>
            </a:r>
            <a:endParaRPr lang="en-US" altLang="ko-KR" dirty="0" smtClean="0">
              <a:solidFill>
                <a:schemeClr val="hlink"/>
              </a:solidFill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288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Usually stronger than simply availability: means that the system is not only “up”, but also working correctly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288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Includes availability, security, fault tolerance/durability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288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Must make sure data survives system crashes, disk crashes, other problems</a:t>
            </a:r>
          </a:p>
        </p:txBody>
      </p:sp>
    </p:spTree>
    <p:extLst>
      <p:ext uri="{BB962C8B-B14F-4D97-AF65-F5344CB8AC3E}">
        <p14:creationId xmlns:p14="http://schemas.microsoft.com/office/powerpoint/2010/main" val="16844900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How to Make </a:t>
            </a:r>
            <a:r>
              <a:rPr lang="en-US" altLang="ko-KR" dirty="0">
                <a:ea typeface="굴림" panose="020B0600000101010101" pitchFamily="34" charset="-127"/>
              </a:rPr>
              <a:t>F</a:t>
            </a:r>
            <a:r>
              <a:rPr lang="en-US" altLang="ko-KR" dirty="0" smtClean="0">
                <a:ea typeface="굴림" panose="020B0600000101010101" pitchFamily="34" charset="-127"/>
              </a:rPr>
              <a:t>ile System </a:t>
            </a:r>
            <a:r>
              <a:rPr lang="en-US" altLang="ko-KR" dirty="0">
                <a:ea typeface="굴림" panose="020B0600000101010101" pitchFamily="34" charset="-127"/>
              </a:rPr>
              <a:t>D</a:t>
            </a:r>
            <a:r>
              <a:rPr lang="en-US" altLang="ko-KR" dirty="0" smtClean="0">
                <a:ea typeface="굴림" panose="020B0600000101010101" pitchFamily="34" charset="-127"/>
              </a:rPr>
              <a:t>urable?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763000" cy="59309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Disk blocks contain Reed-Solomon error correcting codes (ECC) to deal with small defects in disk drive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Can allow recovery of data from small media defects 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endParaRPr lang="en-US" altLang="ko-KR" sz="2400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Make sure writes survive in short term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Either abandon delayed writes or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U</a:t>
            </a:r>
            <a:r>
              <a:rPr lang="en-US" altLang="ko-KR" sz="2400" dirty="0" smtClean="0">
                <a:ea typeface="굴림" panose="020B0600000101010101" pitchFamily="34" charset="-127"/>
              </a:rPr>
              <a:t>se special, battery-backed RAM (called non-volatile RAM or </a:t>
            </a:r>
            <a:r>
              <a:rPr lang="en-US" altLang="ko-KR" sz="24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NVRAM</a:t>
            </a:r>
            <a:r>
              <a:rPr lang="en-US" altLang="ko-KR" sz="2400" dirty="0" smtClean="0">
                <a:ea typeface="굴림" panose="020B0600000101010101" pitchFamily="34" charset="-127"/>
              </a:rPr>
              <a:t>) for dirty blocks in buffer cache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endParaRPr lang="en-US" altLang="ko-KR" sz="2400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Make sure that data survives in long term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Need to replicate!  More than one copy of data!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Important element: </a:t>
            </a:r>
            <a:r>
              <a:rPr lang="en-US" altLang="ko-KR" sz="24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independence of failure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Could put copies on one disk, but if disk head fails…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Could put copies on different disks, but if server fails…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Could put copies on different servers, but if building is struck by lightning…. 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Could put copies on servers in different continents…</a:t>
            </a:r>
          </a:p>
        </p:txBody>
      </p:sp>
    </p:spTree>
    <p:extLst>
      <p:ext uri="{BB962C8B-B14F-4D97-AF65-F5344CB8AC3E}">
        <p14:creationId xmlns:p14="http://schemas.microsoft.com/office/powerpoint/2010/main" val="22990340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86800" cy="5334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RAID:</a:t>
            </a:r>
            <a:r>
              <a:rPr lang="en-US" altLang="ko-KR" dirty="0">
                <a:ea typeface="굴림" panose="020B0600000101010101" pitchFamily="34" charset="-127"/>
              </a:rPr>
              <a:t> Redundant Arrays of Inexpensive Disks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14400"/>
            <a:ext cx="8915400" cy="5881688"/>
          </a:xfrm>
        </p:spPr>
        <p:txBody>
          <a:bodyPr>
            <a:normAutofit lnSpcReduction="10000"/>
          </a:bodyPr>
          <a:lstStyle/>
          <a:p>
            <a:pPr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Classified </a:t>
            </a:r>
            <a:r>
              <a:rPr lang="en-US" altLang="ko-KR" sz="2800" dirty="0">
                <a:ea typeface="굴림" panose="020B0600000101010101" pitchFamily="34" charset="-127"/>
              </a:rPr>
              <a:t>by David Patterson, Garth A. Gibson, and Randy Katz </a:t>
            </a:r>
            <a:r>
              <a:rPr lang="en-US" altLang="ko-KR" sz="2800" dirty="0" smtClean="0">
                <a:ea typeface="굴림" panose="020B0600000101010101" pitchFamily="34" charset="-127"/>
              </a:rPr>
              <a:t>here at UCB in 1987</a:t>
            </a:r>
          </a:p>
          <a:p>
            <a:pPr lvl="1">
              <a:spcBef>
                <a:spcPct val="10000"/>
              </a:spcBef>
            </a:pPr>
            <a:r>
              <a:rPr lang="en-US" altLang="ko-KR" sz="2600" dirty="0" smtClean="0">
                <a:ea typeface="굴림" panose="020B0600000101010101" pitchFamily="34" charset="-127"/>
              </a:rPr>
              <a:t>Classic paper was first to evaluate multiple schemes</a:t>
            </a:r>
          </a:p>
          <a:p>
            <a:pPr>
              <a:spcBef>
                <a:spcPct val="10000"/>
              </a:spcBef>
            </a:pPr>
            <a:endParaRPr lang="en-US" altLang="ko-KR" sz="2800" dirty="0">
              <a:ea typeface="굴림" panose="020B0600000101010101" pitchFamily="34" charset="-127"/>
            </a:endParaRPr>
          </a:p>
          <a:p>
            <a:pPr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Data stored on multiple disks (redundancy)</a:t>
            </a:r>
          </a:p>
          <a:p>
            <a:pPr lvl="1">
              <a:spcBef>
                <a:spcPct val="10000"/>
              </a:spcBef>
            </a:pPr>
            <a:r>
              <a:rPr lang="en-US" altLang="ko-KR" sz="2600" dirty="0" smtClean="0">
                <a:ea typeface="굴림" panose="020B0600000101010101" pitchFamily="34" charset="-127"/>
              </a:rPr>
              <a:t>Berkeley researchers were looking for alternatives to big expensive disks</a:t>
            </a:r>
          </a:p>
          <a:p>
            <a:pPr lvl="1">
              <a:spcBef>
                <a:spcPct val="10000"/>
              </a:spcBef>
            </a:pPr>
            <a:r>
              <a:rPr lang="en-US" altLang="ko-KR" sz="2600" dirty="0" smtClean="0">
                <a:ea typeface="굴림" panose="020B0600000101010101" pitchFamily="34" charset="-127"/>
              </a:rPr>
              <a:t>Redundancy necessary because cheap disks were more error prone</a:t>
            </a:r>
          </a:p>
          <a:p>
            <a:pPr>
              <a:spcBef>
                <a:spcPct val="10000"/>
              </a:spcBef>
            </a:pPr>
            <a:endParaRPr lang="en-US" altLang="ko-KR" sz="2800" dirty="0" smtClean="0">
              <a:ea typeface="굴림" panose="020B0600000101010101" pitchFamily="34" charset="-127"/>
            </a:endParaRPr>
          </a:p>
          <a:p>
            <a:pPr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Either in software or hardware</a:t>
            </a:r>
          </a:p>
          <a:p>
            <a:pPr lvl="1"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In hardware case, done by disk controller; file system may not even know that there is more than one disk in use</a:t>
            </a:r>
          </a:p>
          <a:p>
            <a:pPr lvl="1">
              <a:spcBef>
                <a:spcPct val="10000"/>
              </a:spcBef>
            </a:pPr>
            <a:endParaRPr lang="en-US" altLang="ko-KR" sz="2400" dirty="0">
              <a:ea typeface="굴림" panose="020B0600000101010101" pitchFamily="34" charset="-127"/>
            </a:endParaRPr>
          </a:p>
          <a:p>
            <a:pPr>
              <a:spcBef>
                <a:spcPct val="10000"/>
              </a:spcBef>
            </a:pPr>
            <a:r>
              <a:rPr lang="en-US" altLang="ko-KR" sz="2600" dirty="0" smtClean="0">
                <a:ea typeface="굴림" panose="020B0600000101010101" pitchFamily="34" charset="-127"/>
              </a:rPr>
              <a:t>Initially, five levels of RAID (more now)</a:t>
            </a:r>
          </a:p>
        </p:txBody>
      </p:sp>
    </p:spTree>
    <p:extLst>
      <p:ext uri="{BB962C8B-B14F-4D97-AF65-F5344CB8AC3E}">
        <p14:creationId xmlns:p14="http://schemas.microsoft.com/office/powerpoint/2010/main" val="29133261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RAID 1: Disk Mirroring/Shadowing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09800"/>
            <a:ext cx="8686800" cy="42672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Each disk is fully duplicated onto its “shadow”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For high I/O rate, high availability environments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Most expensive solution: 100% capacity overhead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Bandwidth sacrificed on write: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Logical write = two physical writes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Highest bandwidth when disk heads and rotation fully synchronized (hard to do exactly)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Reads may be optimized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Can have two independent reads to same data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Recovery: 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Disk failure </a:t>
            </a:r>
            <a:r>
              <a:rPr lang="en-US" altLang="ko-KR" sz="2400" dirty="0" smtClean="0">
                <a:ea typeface="굴림" panose="020B0600000101010101" pitchFamily="34" charset="-127"/>
                <a:sym typeface="Symbol" panose="05050102010706020507" pitchFamily="18" charset="2"/>
              </a:rPr>
              <a:t></a:t>
            </a:r>
            <a:r>
              <a:rPr lang="en-US" altLang="ko-KR" sz="2400" dirty="0" smtClean="0">
                <a:ea typeface="굴림" panose="020B0600000101010101" pitchFamily="34" charset="-127"/>
              </a:rPr>
              <a:t> replace disk and copy data to new disk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Hot Spare:</a:t>
            </a:r>
            <a:r>
              <a:rPr lang="en-US" altLang="ko-KR" sz="2400" dirty="0" smtClean="0">
                <a:ea typeface="굴림" panose="020B0600000101010101" pitchFamily="34" charset="-127"/>
              </a:rPr>
              <a:t> idle disk already attached to system to be used for immediate replacement</a:t>
            </a:r>
          </a:p>
        </p:txBody>
      </p:sp>
      <p:grpSp>
        <p:nvGrpSpPr>
          <p:cNvPr id="18436" name="Group 4"/>
          <p:cNvGrpSpPr>
            <a:grpSpLocks/>
          </p:cNvGrpSpPr>
          <p:nvPr/>
        </p:nvGrpSpPr>
        <p:grpSpPr bwMode="auto">
          <a:xfrm>
            <a:off x="844550" y="704850"/>
            <a:ext cx="7658100" cy="1584326"/>
            <a:chOff x="532" y="444"/>
            <a:chExt cx="4824" cy="998"/>
          </a:xfrm>
        </p:grpSpPr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3700" y="444"/>
              <a:ext cx="1656" cy="95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38" name="Rectangle 6"/>
            <p:cNvSpPr>
              <a:spLocks noChangeArrowheads="1"/>
            </p:cNvSpPr>
            <p:nvPr/>
          </p:nvSpPr>
          <p:spPr bwMode="auto">
            <a:xfrm>
              <a:off x="532" y="444"/>
              <a:ext cx="1656" cy="95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39" name="Oval 7"/>
            <p:cNvSpPr>
              <a:spLocks noChangeArrowheads="1"/>
            </p:cNvSpPr>
            <p:nvPr/>
          </p:nvSpPr>
          <p:spPr bwMode="auto">
            <a:xfrm>
              <a:off x="2540" y="880"/>
              <a:ext cx="80" cy="8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40" name="Oval 8"/>
            <p:cNvSpPr>
              <a:spLocks noChangeArrowheads="1"/>
            </p:cNvSpPr>
            <p:nvPr/>
          </p:nvSpPr>
          <p:spPr bwMode="auto">
            <a:xfrm>
              <a:off x="2812" y="880"/>
              <a:ext cx="80" cy="8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41" name="Oval 9"/>
            <p:cNvSpPr>
              <a:spLocks noChangeArrowheads="1"/>
            </p:cNvSpPr>
            <p:nvPr/>
          </p:nvSpPr>
          <p:spPr bwMode="auto">
            <a:xfrm>
              <a:off x="3076" y="880"/>
              <a:ext cx="80" cy="8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42" name="Line 10"/>
            <p:cNvSpPr>
              <a:spLocks noChangeShapeType="1"/>
            </p:cNvSpPr>
            <p:nvPr/>
          </p:nvSpPr>
          <p:spPr bwMode="auto">
            <a:xfrm flipH="1" flipV="1">
              <a:off x="2208" y="1200"/>
              <a:ext cx="432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3" name="Rectangle 11"/>
            <p:cNvSpPr>
              <a:spLocks noChangeArrowheads="1"/>
            </p:cNvSpPr>
            <p:nvPr/>
          </p:nvSpPr>
          <p:spPr bwMode="auto">
            <a:xfrm>
              <a:off x="2568" y="1056"/>
              <a:ext cx="696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recovery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group</a:t>
              </a:r>
            </a:p>
          </p:txBody>
        </p:sp>
        <p:sp>
          <p:nvSpPr>
            <p:cNvPr id="18444" name="AutoShape 12"/>
            <p:cNvSpPr>
              <a:spLocks noChangeArrowheads="1"/>
            </p:cNvSpPr>
            <p:nvPr/>
          </p:nvSpPr>
          <p:spPr bwMode="auto">
            <a:xfrm>
              <a:off x="1488" y="656"/>
              <a:ext cx="528" cy="528"/>
            </a:xfrm>
            <a:prstGeom prst="can">
              <a:avLst>
                <a:gd name="adj" fmla="val 25000"/>
              </a:avLst>
            </a:prstGeom>
            <a:solidFill>
              <a:srgbClr val="FF66CC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45" name="AutoShape 13"/>
            <p:cNvSpPr>
              <a:spLocks noChangeArrowheads="1"/>
            </p:cNvSpPr>
            <p:nvPr/>
          </p:nvSpPr>
          <p:spPr bwMode="auto">
            <a:xfrm>
              <a:off x="720" y="656"/>
              <a:ext cx="528" cy="528"/>
            </a:xfrm>
            <a:prstGeom prst="can">
              <a:avLst>
                <a:gd name="adj" fmla="val 25000"/>
              </a:avLst>
            </a:prstGeom>
            <a:solidFill>
              <a:srgbClr val="53FB25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46" name="AutoShape 14"/>
            <p:cNvSpPr>
              <a:spLocks noChangeArrowheads="1"/>
            </p:cNvSpPr>
            <p:nvPr/>
          </p:nvSpPr>
          <p:spPr bwMode="auto">
            <a:xfrm>
              <a:off x="4656" y="656"/>
              <a:ext cx="528" cy="528"/>
            </a:xfrm>
            <a:prstGeom prst="can">
              <a:avLst>
                <a:gd name="adj" fmla="val 25000"/>
              </a:avLst>
            </a:prstGeom>
            <a:solidFill>
              <a:srgbClr val="FF66CC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47" name="AutoShape 15"/>
            <p:cNvSpPr>
              <a:spLocks noChangeArrowheads="1"/>
            </p:cNvSpPr>
            <p:nvPr/>
          </p:nvSpPr>
          <p:spPr bwMode="auto">
            <a:xfrm>
              <a:off x="3888" y="656"/>
              <a:ext cx="528" cy="528"/>
            </a:xfrm>
            <a:prstGeom prst="can">
              <a:avLst>
                <a:gd name="adj" fmla="val 25000"/>
              </a:avLst>
            </a:prstGeom>
            <a:solidFill>
              <a:srgbClr val="53FB25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4762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3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635000"/>
            <a:ext cx="8991600" cy="6223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Data stripped across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multiple disks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Successive blocks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stored on successive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(non-parity) disks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Increased bandwidth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over single disk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Parity block (in green)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constructed by </a:t>
            </a:r>
            <a:r>
              <a:rPr lang="en-US" altLang="ko-KR" dirty="0" err="1" smtClean="0">
                <a:ea typeface="굴림" panose="020B0600000101010101" pitchFamily="34" charset="-127"/>
              </a:rPr>
              <a:t>XORing</a:t>
            </a:r>
            <a:r>
              <a:rPr lang="en-US" altLang="ko-KR" dirty="0" smtClean="0">
                <a:ea typeface="굴림" panose="020B0600000101010101" pitchFamily="34" charset="-127"/>
              </a:rPr>
              <a:t>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data bocks in stripe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P0=D0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D1D2D3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Can destroy any one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disk and still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reconstruct data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Suppose Disk 3 fails,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then can reconstruct: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D2=D0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D1D3P0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Can spread information widely across internet for durability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RAID algorithms work over geographic scale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ko-KR" altLang="en-US" dirty="0" smtClean="0">
              <a:solidFill>
                <a:schemeClr val="hlink"/>
              </a:solidFill>
              <a:ea typeface="굴림" panose="020B0600000101010101" pitchFamily="34" charset="-127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RAID 5+: High I/O Rate Parity</a:t>
            </a:r>
          </a:p>
        </p:txBody>
      </p:sp>
      <p:grpSp>
        <p:nvGrpSpPr>
          <p:cNvPr id="953348" name="Group 4"/>
          <p:cNvGrpSpPr>
            <a:grpSpLocks/>
          </p:cNvGrpSpPr>
          <p:nvPr/>
        </p:nvGrpSpPr>
        <p:grpSpPr bwMode="auto">
          <a:xfrm>
            <a:off x="8021645" y="1631950"/>
            <a:ext cx="1141413" cy="2178050"/>
            <a:chOff x="5053" y="684"/>
            <a:chExt cx="719" cy="1372"/>
          </a:xfrm>
        </p:grpSpPr>
        <p:sp>
          <p:nvSpPr>
            <p:cNvPr id="19502" name="Rectangle 5"/>
            <p:cNvSpPr>
              <a:spLocks noChangeArrowheads="1"/>
            </p:cNvSpPr>
            <p:nvPr/>
          </p:nvSpPr>
          <p:spPr bwMode="auto">
            <a:xfrm>
              <a:off x="5053" y="684"/>
              <a:ext cx="719" cy="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en-US" sz="1800" b="0" dirty="0">
                  <a:latin typeface="Gill Sans" charset="0"/>
                  <a:ea typeface="Gill Sans" charset="0"/>
                  <a:cs typeface="Gill Sans" charset="0"/>
                </a:rPr>
                <a:t>Increasing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en-US" sz="1800" b="0" dirty="0">
                  <a:latin typeface="Gill Sans" charset="0"/>
                  <a:ea typeface="Gill Sans" charset="0"/>
                  <a:cs typeface="Gill Sans" charset="0"/>
                </a:rPr>
                <a:t>Logical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en-US" sz="1800" b="0" dirty="0">
                  <a:latin typeface="Gill Sans" charset="0"/>
                  <a:ea typeface="Gill Sans" charset="0"/>
                  <a:cs typeface="Gill Sans" charset="0"/>
                </a:rPr>
                <a:t>Disk 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en-US" sz="1800" b="0" dirty="0">
                  <a:latin typeface="Gill Sans" charset="0"/>
                  <a:ea typeface="Gill Sans" charset="0"/>
                  <a:cs typeface="Gill Sans" charset="0"/>
                </a:rPr>
                <a:t>Addresses</a:t>
              </a:r>
            </a:p>
          </p:txBody>
        </p:sp>
        <p:sp>
          <p:nvSpPr>
            <p:cNvPr id="19503" name="Line 6"/>
            <p:cNvSpPr>
              <a:spLocks noChangeShapeType="1"/>
            </p:cNvSpPr>
            <p:nvPr/>
          </p:nvSpPr>
          <p:spPr bwMode="auto">
            <a:xfrm>
              <a:off x="5439" y="1312"/>
              <a:ext cx="0" cy="7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953351" name="Group 7"/>
          <p:cNvGrpSpPr>
            <a:grpSpLocks/>
          </p:cNvGrpSpPr>
          <p:nvPr/>
        </p:nvGrpSpPr>
        <p:grpSpPr bwMode="auto">
          <a:xfrm>
            <a:off x="4021138" y="533400"/>
            <a:ext cx="4926013" cy="1147763"/>
            <a:chOff x="2533" y="336"/>
            <a:chExt cx="3103" cy="723"/>
          </a:xfrm>
        </p:grpSpPr>
        <p:sp>
          <p:nvSpPr>
            <p:cNvPr id="19499" name="Rectangle 8"/>
            <p:cNvSpPr>
              <a:spLocks noChangeArrowheads="1"/>
            </p:cNvSpPr>
            <p:nvPr/>
          </p:nvSpPr>
          <p:spPr bwMode="auto">
            <a:xfrm>
              <a:off x="2533" y="640"/>
              <a:ext cx="2465" cy="419"/>
            </a:xfrm>
            <a:prstGeom prst="rect">
              <a:avLst/>
            </a:prstGeom>
            <a:noFill/>
            <a:ln w="25400">
              <a:solidFill>
                <a:srgbClr val="FC0128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9500" name="Line 9"/>
            <p:cNvSpPr>
              <a:spLocks noChangeShapeType="1"/>
            </p:cNvSpPr>
            <p:nvPr/>
          </p:nvSpPr>
          <p:spPr bwMode="auto">
            <a:xfrm flipV="1">
              <a:off x="4992" y="528"/>
              <a:ext cx="24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9501" name="Rectangle 10"/>
            <p:cNvSpPr>
              <a:spLocks noChangeArrowheads="1"/>
            </p:cNvSpPr>
            <p:nvPr/>
          </p:nvSpPr>
          <p:spPr bwMode="auto">
            <a:xfrm>
              <a:off x="5136" y="336"/>
              <a:ext cx="500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Stripe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Unit</a:t>
              </a:r>
            </a:p>
          </p:txBody>
        </p:sp>
      </p:grpSp>
      <p:grpSp>
        <p:nvGrpSpPr>
          <p:cNvPr id="953355" name="Group 11"/>
          <p:cNvGrpSpPr>
            <a:grpSpLocks/>
          </p:cNvGrpSpPr>
          <p:nvPr/>
        </p:nvGrpSpPr>
        <p:grpSpPr bwMode="auto">
          <a:xfrm>
            <a:off x="3956050" y="952500"/>
            <a:ext cx="4127500" cy="4591050"/>
            <a:chOff x="2492" y="600"/>
            <a:chExt cx="2600" cy="2892"/>
          </a:xfrm>
        </p:grpSpPr>
        <p:sp>
          <p:nvSpPr>
            <p:cNvPr id="19463" name="Rectangle 12"/>
            <p:cNvSpPr>
              <a:spLocks noChangeArrowheads="1"/>
            </p:cNvSpPr>
            <p:nvPr/>
          </p:nvSpPr>
          <p:spPr bwMode="auto">
            <a:xfrm>
              <a:off x="2492" y="600"/>
              <a:ext cx="2600" cy="289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9464" name="Rectangle 13"/>
            <p:cNvSpPr>
              <a:spLocks noChangeArrowheads="1"/>
            </p:cNvSpPr>
            <p:nvPr/>
          </p:nvSpPr>
          <p:spPr bwMode="auto">
            <a:xfrm>
              <a:off x="2578" y="684"/>
              <a:ext cx="321" cy="31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D0</a:t>
              </a:r>
            </a:p>
          </p:txBody>
        </p:sp>
        <p:sp>
          <p:nvSpPr>
            <p:cNvPr id="19465" name="Rectangle 14"/>
            <p:cNvSpPr>
              <a:spLocks noChangeArrowheads="1"/>
            </p:cNvSpPr>
            <p:nvPr/>
          </p:nvSpPr>
          <p:spPr bwMode="auto">
            <a:xfrm>
              <a:off x="3071" y="684"/>
              <a:ext cx="321" cy="31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D1</a:t>
              </a:r>
            </a:p>
          </p:txBody>
        </p:sp>
        <p:sp>
          <p:nvSpPr>
            <p:cNvPr id="19466" name="Rectangle 15"/>
            <p:cNvSpPr>
              <a:spLocks noChangeArrowheads="1"/>
            </p:cNvSpPr>
            <p:nvPr/>
          </p:nvSpPr>
          <p:spPr bwMode="auto">
            <a:xfrm>
              <a:off x="3578" y="684"/>
              <a:ext cx="321" cy="31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D2</a:t>
              </a:r>
            </a:p>
          </p:txBody>
        </p:sp>
        <p:sp>
          <p:nvSpPr>
            <p:cNvPr id="19467" name="Rectangle 16"/>
            <p:cNvSpPr>
              <a:spLocks noChangeArrowheads="1"/>
            </p:cNvSpPr>
            <p:nvPr/>
          </p:nvSpPr>
          <p:spPr bwMode="auto">
            <a:xfrm>
              <a:off x="4099" y="691"/>
              <a:ext cx="322" cy="31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D3</a:t>
              </a:r>
            </a:p>
          </p:txBody>
        </p:sp>
        <p:sp>
          <p:nvSpPr>
            <p:cNvPr id="19468" name="Rectangle 17" descr="10%"/>
            <p:cNvSpPr>
              <a:spLocks noChangeArrowheads="1"/>
            </p:cNvSpPr>
            <p:nvPr/>
          </p:nvSpPr>
          <p:spPr bwMode="auto">
            <a:xfrm>
              <a:off x="4635" y="705"/>
              <a:ext cx="321" cy="314"/>
            </a:xfrm>
            <a:prstGeom prst="rect">
              <a:avLst/>
            </a:prstGeom>
            <a:pattFill prst="pct10">
              <a:fgClr>
                <a:srgbClr val="00FF00"/>
              </a:fgClr>
              <a:bgClr>
                <a:schemeClr val="bg1"/>
              </a:bgClr>
            </a:pattFill>
            <a:ln w="254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P0</a:t>
              </a:r>
            </a:p>
          </p:txBody>
        </p:sp>
        <p:sp>
          <p:nvSpPr>
            <p:cNvPr id="19469" name="Rectangle 18"/>
            <p:cNvSpPr>
              <a:spLocks noChangeArrowheads="1"/>
            </p:cNvSpPr>
            <p:nvPr/>
          </p:nvSpPr>
          <p:spPr bwMode="auto">
            <a:xfrm>
              <a:off x="2578" y="1096"/>
              <a:ext cx="321" cy="31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D4</a:t>
              </a:r>
            </a:p>
          </p:txBody>
        </p:sp>
        <p:sp>
          <p:nvSpPr>
            <p:cNvPr id="19470" name="Rectangle 19"/>
            <p:cNvSpPr>
              <a:spLocks noChangeArrowheads="1"/>
            </p:cNvSpPr>
            <p:nvPr/>
          </p:nvSpPr>
          <p:spPr bwMode="auto">
            <a:xfrm>
              <a:off x="3071" y="1096"/>
              <a:ext cx="321" cy="31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D5</a:t>
              </a:r>
            </a:p>
          </p:txBody>
        </p:sp>
        <p:sp>
          <p:nvSpPr>
            <p:cNvPr id="19471" name="Rectangle 20"/>
            <p:cNvSpPr>
              <a:spLocks noChangeArrowheads="1"/>
            </p:cNvSpPr>
            <p:nvPr/>
          </p:nvSpPr>
          <p:spPr bwMode="auto">
            <a:xfrm>
              <a:off x="3578" y="1096"/>
              <a:ext cx="321" cy="31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D6</a:t>
              </a:r>
            </a:p>
          </p:txBody>
        </p:sp>
        <p:sp>
          <p:nvSpPr>
            <p:cNvPr id="19472" name="Rectangle 21" descr="10%"/>
            <p:cNvSpPr>
              <a:spLocks noChangeArrowheads="1"/>
            </p:cNvSpPr>
            <p:nvPr/>
          </p:nvSpPr>
          <p:spPr bwMode="auto">
            <a:xfrm>
              <a:off x="4099" y="1103"/>
              <a:ext cx="322" cy="314"/>
            </a:xfrm>
            <a:prstGeom prst="rect">
              <a:avLst/>
            </a:prstGeom>
            <a:pattFill prst="pct10">
              <a:fgClr>
                <a:srgbClr val="00FF00"/>
              </a:fgClr>
              <a:bgClr>
                <a:schemeClr val="bg1"/>
              </a:bgClr>
            </a:pattFill>
            <a:ln w="254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P1</a:t>
              </a:r>
            </a:p>
          </p:txBody>
        </p:sp>
        <p:sp>
          <p:nvSpPr>
            <p:cNvPr id="19473" name="Rectangle 22"/>
            <p:cNvSpPr>
              <a:spLocks noChangeArrowheads="1"/>
            </p:cNvSpPr>
            <p:nvPr/>
          </p:nvSpPr>
          <p:spPr bwMode="auto">
            <a:xfrm>
              <a:off x="4635" y="1117"/>
              <a:ext cx="321" cy="31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D7</a:t>
              </a:r>
            </a:p>
          </p:txBody>
        </p:sp>
        <p:sp>
          <p:nvSpPr>
            <p:cNvPr id="19474" name="Rectangle 23"/>
            <p:cNvSpPr>
              <a:spLocks noChangeArrowheads="1"/>
            </p:cNvSpPr>
            <p:nvPr/>
          </p:nvSpPr>
          <p:spPr bwMode="auto">
            <a:xfrm>
              <a:off x="2578" y="1501"/>
              <a:ext cx="321" cy="31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D8</a:t>
              </a:r>
            </a:p>
          </p:txBody>
        </p:sp>
        <p:sp>
          <p:nvSpPr>
            <p:cNvPr id="19475" name="Rectangle 24"/>
            <p:cNvSpPr>
              <a:spLocks noChangeArrowheads="1"/>
            </p:cNvSpPr>
            <p:nvPr/>
          </p:nvSpPr>
          <p:spPr bwMode="auto">
            <a:xfrm>
              <a:off x="3071" y="1501"/>
              <a:ext cx="321" cy="31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D9</a:t>
              </a:r>
            </a:p>
          </p:txBody>
        </p:sp>
        <p:sp>
          <p:nvSpPr>
            <p:cNvPr id="19476" name="Rectangle 25" descr="10%"/>
            <p:cNvSpPr>
              <a:spLocks noChangeArrowheads="1"/>
            </p:cNvSpPr>
            <p:nvPr/>
          </p:nvSpPr>
          <p:spPr bwMode="auto">
            <a:xfrm>
              <a:off x="3578" y="1501"/>
              <a:ext cx="321" cy="314"/>
            </a:xfrm>
            <a:prstGeom prst="rect">
              <a:avLst/>
            </a:prstGeom>
            <a:pattFill prst="pct10">
              <a:fgClr>
                <a:srgbClr val="00FF00"/>
              </a:fgClr>
              <a:bgClr>
                <a:schemeClr val="bg1"/>
              </a:bgClr>
            </a:pattFill>
            <a:ln w="254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P2</a:t>
              </a:r>
            </a:p>
          </p:txBody>
        </p:sp>
        <p:sp>
          <p:nvSpPr>
            <p:cNvPr id="19477" name="Rectangle 26"/>
            <p:cNvSpPr>
              <a:spLocks noChangeArrowheads="1"/>
            </p:cNvSpPr>
            <p:nvPr/>
          </p:nvSpPr>
          <p:spPr bwMode="auto">
            <a:xfrm>
              <a:off x="4099" y="1508"/>
              <a:ext cx="322" cy="31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D10</a:t>
              </a:r>
            </a:p>
          </p:txBody>
        </p:sp>
        <p:sp>
          <p:nvSpPr>
            <p:cNvPr id="19478" name="Rectangle 27"/>
            <p:cNvSpPr>
              <a:spLocks noChangeArrowheads="1"/>
            </p:cNvSpPr>
            <p:nvPr/>
          </p:nvSpPr>
          <p:spPr bwMode="auto">
            <a:xfrm>
              <a:off x="4635" y="1522"/>
              <a:ext cx="321" cy="31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D11</a:t>
              </a:r>
            </a:p>
          </p:txBody>
        </p:sp>
        <p:sp>
          <p:nvSpPr>
            <p:cNvPr id="19479" name="Rectangle 28"/>
            <p:cNvSpPr>
              <a:spLocks noChangeArrowheads="1"/>
            </p:cNvSpPr>
            <p:nvPr/>
          </p:nvSpPr>
          <p:spPr bwMode="auto">
            <a:xfrm>
              <a:off x="2578" y="1913"/>
              <a:ext cx="321" cy="31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D12</a:t>
              </a:r>
            </a:p>
          </p:txBody>
        </p:sp>
        <p:sp>
          <p:nvSpPr>
            <p:cNvPr id="19480" name="Rectangle 29" descr="10%"/>
            <p:cNvSpPr>
              <a:spLocks noChangeArrowheads="1"/>
            </p:cNvSpPr>
            <p:nvPr/>
          </p:nvSpPr>
          <p:spPr bwMode="auto">
            <a:xfrm>
              <a:off x="3071" y="1913"/>
              <a:ext cx="321" cy="315"/>
            </a:xfrm>
            <a:prstGeom prst="rect">
              <a:avLst/>
            </a:prstGeom>
            <a:pattFill prst="pct10">
              <a:fgClr>
                <a:srgbClr val="00FF00"/>
              </a:fgClr>
              <a:bgClr>
                <a:schemeClr val="bg1"/>
              </a:bgClr>
            </a:pattFill>
            <a:ln w="254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P3</a:t>
              </a:r>
            </a:p>
          </p:txBody>
        </p:sp>
        <p:sp>
          <p:nvSpPr>
            <p:cNvPr id="19481" name="Rectangle 30"/>
            <p:cNvSpPr>
              <a:spLocks noChangeArrowheads="1"/>
            </p:cNvSpPr>
            <p:nvPr/>
          </p:nvSpPr>
          <p:spPr bwMode="auto">
            <a:xfrm>
              <a:off x="3578" y="1913"/>
              <a:ext cx="321" cy="31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D13</a:t>
              </a:r>
            </a:p>
          </p:txBody>
        </p:sp>
        <p:sp>
          <p:nvSpPr>
            <p:cNvPr id="19482" name="Rectangle 31"/>
            <p:cNvSpPr>
              <a:spLocks noChangeArrowheads="1"/>
            </p:cNvSpPr>
            <p:nvPr/>
          </p:nvSpPr>
          <p:spPr bwMode="auto">
            <a:xfrm>
              <a:off x="4099" y="1920"/>
              <a:ext cx="322" cy="31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D14</a:t>
              </a:r>
            </a:p>
          </p:txBody>
        </p:sp>
        <p:sp>
          <p:nvSpPr>
            <p:cNvPr id="19483" name="Rectangle 32"/>
            <p:cNvSpPr>
              <a:spLocks noChangeArrowheads="1"/>
            </p:cNvSpPr>
            <p:nvPr/>
          </p:nvSpPr>
          <p:spPr bwMode="auto">
            <a:xfrm>
              <a:off x="4635" y="1934"/>
              <a:ext cx="321" cy="31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D15</a:t>
              </a:r>
            </a:p>
          </p:txBody>
        </p:sp>
        <p:sp>
          <p:nvSpPr>
            <p:cNvPr id="19484" name="Rectangle 33" descr="10%"/>
            <p:cNvSpPr>
              <a:spLocks noChangeArrowheads="1"/>
            </p:cNvSpPr>
            <p:nvPr/>
          </p:nvSpPr>
          <p:spPr bwMode="auto">
            <a:xfrm>
              <a:off x="2578" y="2339"/>
              <a:ext cx="321" cy="315"/>
            </a:xfrm>
            <a:prstGeom prst="rect">
              <a:avLst/>
            </a:prstGeom>
            <a:pattFill prst="pct10">
              <a:fgClr>
                <a:srgbClr val="00FF00"/>
              </a:fgClr>
              <a:bgClr>
                <a:schemeClr val="bg1"/>
              </a:bgClr>
            </a:pattFill>
            <a:ln w="254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P4</a:t>
              </a:r>
            </a:p>
          </p:txBody>
        </p:sp>
        <p:sp>
          <p:nvSpPr>
            <p:cNvPr id="19485" name="Rectangle 34"/>
            <p:cNvSpPr>
              <a:spLocks noChangeArrowheads="1"/>
            </p:cNvSpPr>
            <p:nvPr/>
          </p:nvSpPr>
          <p:spPr bwMode="auto">
            <a:xfrm>
              <a:off x="3071" y="2339"/>
              <a:ext cx="321" cy="31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D16</a:t>
              </a:r>
            </a:p>
          </p:txBody>
        </p:sp>
        <p:sp>
          <p:nvSpPr>
            <p:cNvPr id="19486" name="Rectangle 35"/>
            <p:cNvSpPr>
              <a:spLocks noChangeArrowheads="1"/>
            </p:cNvSpPr>
            <p:nvPr/>
          </p:nvSpPr>
          <p:spPr bwMode="auto">
            <a:xfrm>
              <a:off x="3578" y="2339"/>
              <a:ext cx="321" cy="31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D17</a:t>
              </a:r>
            </a:p>
          </p:txBody>
        </p:sp>
        <p:sp>
          <p:nvSpPr>
            <p:cNvPr id="19487" name="Rectangle 36"/>
            <p:cNvSpPr>
              <a:spLocks noChangeArrowheads="1"/>
            </p:cNvSpPr>
            <p:nvPr/>
          </p:nvSpPr>
          <p:spPr bwMode="auto">
            <a:xfrm>
              <a:off x="4099" y="2346"/>
              <a:ext cx="322" cy="31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D18</a:t>
              </a:r>
            </a:p>
          </p:txBody>
        </p:sp>
        <p:sp>
          <p:nvSpPr>
            <p:cNvPr id="19488" name="Rectangle 37"/>
            <p:cNvSpPr>
              <a:spLocks noChangeArrowheads="1"/>
            </p:cNvSpPr>
            <p:nvPr/>
          </p:nvSpPr>
          <p:spPr bwMode="auto">
            <a:xfrm>
              <a:off x="4635" y="2360"/>
              <a:ext cx="321" cy="31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D19</a:t>
              </a:r>
            </a:p>
          </p:txBody>
        </p:sp>
        <p:sp>
          <p:nvSpPr>
            <p:cNvPr id="19489" name="Rectangle 38"/>
            <p:cNvSpPr>
              <a:spLocks noChangeArrowheads="1"/>
            </p:cNvSpPr>
            <p:nvPr/>
          </p:nvSpPr>
          <p:spPr bwMode="auto">
            <a:xfrm>
              <a:off x="2585" y="2772"/>
              <a:ext cx="321" cy="31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D20</a:t>
              </a:r>
            </a:p>
          </p:txBody>
        </p:sp>
        <p:sp>
          <p:nvSpPr>
            <p:cNvPr id="19490" name="Rectangle 39"/>
            <p:cNvSpPr>
              <a:spLocks noChangeArrowheads="1"/>
            </p:cNvSpPr>
            <p:nvPr/>
          </p:nvSpPr>
          <p:spPr bwMode="auto">
            <a:xfrm>
              <a:off x="3078" y="2772"/>
              <a:ext cx="321" cy="31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D21</a:t>
              </a:r>
            </a:p>
          </p:txBody>
        </p:sp>
        <p:sp>
          <p:nvSpPr>
            <p:cNvPr id="19491" name="Rectangle 40"/>
            <p:cNvSpPr>
              <a:spLocks noChangeArrowheads="1"/>
            </p:cNvSpPr>
            <p:nvPr/>
          </p:nvSpPr>
          <p:spPr bwMode="auto">
            <a:xfrm>
              <a:off x="3585" y="2772"/>
              <a:ext cx="321" cy="31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D22</a:t>
              </a:r>
            </a:p>
          </p:txBody>
        </p:sp>
        <p:sp>
          <p:nvSpPr>
            <p:cNvPr id="19492" name="Rectangle 41"/>
            <p:cNvSpPr>
              <a:spLocks noChangeArrowheads="1"/>
            </p:cNvSpPr>
            <p:nvPr/>
          </p:nvSpPr>
          <p:spPr bwMode="auto">
            <a:xfrm>
              <a:off x="4106" y="2779"/>
              <a:ext cx="322" cy="31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D23</a:t>
              </a:r>
            </a:p>
          </p:txBody>
        </p:sp>
        <p:sp>
          <p:nvSpPr>
            <p:cNvPr id="19493" name="Rectangle 42" descr="10%"/>
            <p:cNvSpPr>
              <a:spLocks noChangeArrowheads="1"/>
            </p:cNvSpPr>
            <p:nvPr/>
          </p:nvSpPr>
          <p:spPr bwMode="auto">
            <a:xfrm>
              <a:off x="4642" y="2793"/>
              <a:ext cx="322" cy="315"/>
            </a:xfrm>
            <a:prstGeom prst="rect">
              <a:avLst/>
            </a:prstGeom>
            <a:pattFill prst="pct10">
              <a:fgClr>
                <a:srgbClr val="00FF00"/>
              </a:fgClr>
              <a:bgClr>
                <a:schemeClr val="bg1"/>
              </a:bgClr>
            </a:pattFill>
            <a:ln w="254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P5</a:t>
              </a:r>
            </a:p>
          </p:txBody>
        </p:sp>
        <p:sp>
          <p:nvSpPr>
            <p:cNvPr id="19494" name="Text Box 43"/>
            <p:cNvSpPr txBox="1">
              <a:spLocks noChangeArrowheads="1"/>
            </p:cNvSpPr>
            <p:nvPr/>
          </p:nvSpPr>
          <p:spPr bwMode="auto">
            <a:xfrm>
              <a:off x="2517" y="3216"/>
              <a:ext cx="45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600" b="0">
                  <a:latin typeface="Gill Sans" charset="0"/>
                  <a:ea typeface="Gill Sans" charset="0"/>
                  <a:cs typeface="Gill Sans" charset="0"/>
                </a:rPr>
                <a:t>Disk 1</a:t>
              </a:r>
            </a:p>
          </p:txBody>
        </p:sp>
        <p:sp>
          <p:nvSpPr>
            <p:cNvPr id="19495" name="Text Box 44"/>
            <p:cNvSpPr txBox="1">
              <a:spLocks noChangeArrowheads="1"/>
            </p:cNvSpPr>
            <p:nvPr/>
          </p:nvSpPr>
          <p:spPr bwMode="auto">
            <a:xfrm>
              <a:off x="2997" y="3216"/>
              <a:ext cx="45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600" b="0">
                  <a:latin typeface="Gill Sans" charset="0"/>
                  <a:ea typeface="Gill Sans" charset="0"/>
                  <a:cs typeface="Gill Sans" charset="0"/>
                </a:rPr>
                <a:t>Disk 2</a:t>
              </a:r>
            </a:p>
          </p:txBody>
        </p:sp>
        <p:sp>
          <p:nvSpPr>
            <p:cNvPr id="19496" name="Text Box 45"/>
            <p:cNvSpPr txBox="1">
              <a:spLocks noChangeArrowheads="1"/>
            </p:cNvSpPr>
            <p:nvPr/>
          </p:nvSpPr>
          <p:spPr bwMode="auto">
            <a:xfrm>
              <a:off x="3504" y="3216"/>
              <a:ext cx="45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600" b="0">
                  <a:latin typeface="Gill Sans" charset="0"/>
                  <a:ea typeface="Gill Sans" charset="0"/>
                  <a:cs typeface="Gill Sans" charset="0"/>
                </a:rPr>
                <a:t>Disk 3</a:t>
              </a:r>
            </a:p>
          </p:txBody>
        </p:sp>
        <p:sp>
          <p:nvSpPr>
            <p:cNvPr id="19497" name="Text Box 46"/>
            <p:cNvSpPr txBox="1">
              <a:spLocks noChangeArrowheads="1"/>
            </p:cNvSpPr>
            <p:nvPr/>
          </p:nvSpPr>
          <p:spPr bwMode="auto">
            <a:xfrm>
              <a:off x="4005" y="3216"/>
              <a:ext cx="45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600" b="0">
                  <a:latin typeface="Gill Sans" charset="0"/>
                  <a:ea typeface="Gill Sans" charset="0"/>
                  <a:cs typeface="Gill Sans" charset="0"/>
                </a:rPr>
                <a:t>Disk 4</a:t>
              </a:r>
            </a:p>
          </p:txBody>
        </p:sp>
        <p:sp>
          <p:nvSpPr>
            <p:cNvPr id="19498" name="Text Box 47"/>
            <p:cNvSpPr txBox="1">
              <a:spLocks noChangeArrowheads="1"/>
            </p:cNvSpPr>
            <p:nvPr/>
          </p:nvSpPr>
          <p:spPr bwMode="auto">
            <a:xfrm>
              <a:off x="4533" y="3216"/>
              <a:ext cx="45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600" b="0">
                  <a:latin typeface="Gill Sans" charset="0"/>
                  <a:ea typeface="Gill Sans" charset="0"/>
                  <a:cs typeface="Gill Sans" charset="0"/>
                </a:rPr>
                <a:t>Disk 5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610224" y="914400"/>
            <a:ext cx="646113" cy="4270248"/>
            <a:chOff x="5610224" y="914400"/>
            <a:chExt cx="646113" cy="4270248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5610224" y="914400"/>
              <a:ext cx="638176" cy="4267200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Straight Connector 49"/>
            <p:cNvCxnSpPr/>
            <p:nvPr/>
          </p:nvCxnSpPr>
          <p:spPr bwMode="auto">
            <a:xfrm flipV="1">
              <a:off x="5618161" y="914400"/>
              <a:ext cx="638176" cy="4270248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55604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95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5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95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067800" cy="533400"/>
          </a:xfrm>
        </p:spPr>
        <p:txBody>
          <a:bodyPr/>
          <a:lstStyle/>
          <a:p>
            <a:r>
              <a:rPr lang="en-US" altLang="ko-KR" sz="2800" dirty="0" smtClean="0">
                <a:ea typeface="굴림" panose="020B0600000101010101" pitchFamily="34" charset="-127"/>
              </a:rPr>
              <a:t>Recall: Multilevel Indexed Files (Original 4.1 BSD)</a:t>
            </a:r>
          </a:p>
        </p:txBody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4000" cy="61722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tabLst>
                <a:tab pos="1541463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Sample file in multilevel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indexed format: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541463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10 direct </a:t>
            </a:r>
            <a:r>
              <a:rPr lang="en-US" altLang="ko-KR" dirty="0" err="1" smtClean="0">
                <a:ea typeface="굴림" panose="020B0600000101010101" pitchFamily="34" charset="-127"/>
              </a:rPr>
              <a:t>ptrs</a:t>
            </a:r>
            <a:r>
              <a:rPr lang="en-US" altLang="ko-KR" dirty="0" smtClean="0">
                <a:ea typeface="굴림" panose="020B0600000101010101" pitchFamily="34" charset="-127"/>
              </a:rPr>
              <a:t>, 1K blocks</a:t>
            </a: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541463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How many accesses for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block #23? (assume file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header accessed on open)?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tabLst>
                <a:tab pos="1541463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Two: One for indirect block,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one for data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541463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How about block #5?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tabLst>
                <a:tab pos="1541463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One: One for data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541463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Block #340?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tabLst>
                <a:tab pos="1541463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Three: double indirect block,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indirect block, and data</a:t>
            </a: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1541463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UNIX 4.1 Pros and cons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541463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Pros: 	Simple (more or less)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	Files can easily expand (up to a point)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	Small files particularly cheap and easy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541463" algn="l"/>
              </a:tabLst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Cons:	Lots of seeks (lead to 4.2 Fast File System 	Optimizations)</a:t>
            </a: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1541463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Ext2/3 (Linux):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541463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12 direct </a:t>
            </a:r>
            <a:r>
              <a:rPr lang="en-US" altLang="ko-KR" dirty="0" err="1">
                <a:ea typeface="굴림" panose="020B0600000101010101" pitchFamily="34" charset="-127"/>
              </a:rPr>
              <a:t>ptrs</a:t>
            </a:r>
            <a:r>
              <a:rPr lang="en-US" altLang="ko-KR" dirty="0">
                <a:ea typeface="굴림" panose="020B0600000101010101" pitchFamily="34" charset="-127"/>
              </a:rPr>
              <a:t>, triply-indirect blocks, </a:t>
            </a:r>
            <a:r>
              <a:rPr lang="en-US" altLang="ko-KR" dirty="0" smtClean="0">
                <a:ea typeface="굴림" panose="020B0600000101010101" pitchFamily="34" charset="-127"/>
              </a:rPr>
              <a:t/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settable </a:t>
            </a:r>
            <a:r>
              <a:rPr lang="en-US" altLang="ko-KR" dirty="0">
                <a:ea typeface="굴림" panose="020B0600000101010101" pitchFamily="34" charset="-127"/>
              </a:rPr>
              <a:t>block size (4K is common</a:t>
            </a:r>
            <a:r>
              <a:rPr lang="en-US" altLang="ko-KR" dirty="0" smtClean="0">
                <a:ea typeface="굴림" panose="020B0600000101010101" pitchFamily="34" charset="-127"/>
              </a:rPr>
              <a:t>)</a:t>
            </a:r>
            <a:endParaRPr lang="en-US" altLang="ko-KR" dirty="0" smtClean="0">
              <a:solidFill>
                <a:schemeClr val="hlink"/>
              </a:solidFill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None/>
              <a:tabLst>
                <a:tab pos="1541463" algn="l"/>
              </a:tabLst>
            </a:pPr>
            <a:endParaRPr lang="en-US" altLang="ko-KR" dirty="0" smtClean="0">
              <a:solidFill>
                <a:schemeClr val="hlink"/>
              </a:solidFill>
              <a:ea typeface="굴림" panose="020B0600000101010101" pitchFamily="34" charset="-127"/>
            </a:endParaRPr>
          </a:p>
        </p:txBody>
      </p:sp>
      <p:pic>
        <p:nvPicPr>
          <p:cNvPr id="9799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6" t="948" r="4706" b="948"/>
          <a:stretch>
            <a:fillRect/>
          </a:stretch>
        </p:blipFill>
        <p:spPr bwMode="auto">
          <a:xfrm>
            <a:off x="4876800" y="762000"/>
            <a:ext cx="4114800" cy="333375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3884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9971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Allow more disks to fail!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8991600" cy="6096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ym typeface="Symbol" pitchFamily="18" charset="2"/>
              </a:rPr>
              <a:t>In general: RAIDX is an “erasure code”</a:t>
            </a:r>
          </a:p>
          <a:p>
            <a:pPr lvl="1"/>
            <a:r>
              <a:rPr lang="en-US" dirty="0" smtClean="0">
                <a:sym typeface="Symbol" pitchFamily="18" charset="2"/>
              </a:rPr>
              <a:t>Must have ability to know which disks are bad</a:t>
            </a:r>
          </a:p>
          <a:p>
            <a:pPr lvl="1"/>
            <a:r>
              <a:rPr lang="en-US" dirty="0" smtClean="0">
                <a:sym typeface="Symbol" pitchFamily="18" charset="2"/>
              </a:rPr>
              <a:t>Treat missing disk as an “Erasure”</a:t>
            </a:r>
          </a:p>
          <a:p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Today, Disks so big that: RAID 5 not sufficient!</a:t>
            </a:r>
          </a:p>
          <a:p>
            <a:pPr lvl="1"/>
            <a:r>
              <a:rPr lang="en-US" dirty="0" smtClean="0">
                <a:sym typeface="Symbol" pitchFamily="18" charset="2"/>
              </a:rPr>
              <a:t>Time to repair disk </a:t>
            </a:r>
            <a:r>
              <a:rPr lang="en-US" dirty="0" err="1" smtClean="0">
                <a:sym typeface="Symbol" pitchFamily="18" charset="2"/>
              </a:rPr>
              <a:t>sooooo</a:t>
            </a:r>
            <a:r>
              <a:rPr lang="en-US" dirty="0" smtClean="0">
                <a:sym typeface="Symbol" pitchFamily="18" charset="2"/>
              </a:rPr>
              <a:t> long, another disk might fail in process!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“RAID 6” – allow 2 disks in replication stripe to fail</a:t>
            </a:r>
          </a:p>
          <a:p>
            <a:r>
              <a:rPr lang="en-US" dirty="0" smtClean="0">
                <a:sym typeface="Symbol" pitchFamily="18" charset="2"/>
              </a:rPr>
              <a:t>But – must do something more complex that just </a:t>
            </a:r>
            <a:r>
              <a:rPr lang="en-US" dirty="0" err="1" smtClean="0">
                <a:sym typeface="Symbol" pitchFamily="18" charset="2"/>
              </a:rPr>
              <a:t>XORing</a:t>
            </a:r>
            <a:r>
              <a:rPr lang="en-US" dirty="0" smtClean="0">
                <a:sym typeface="Symbol" pitchFamily="18" charset="2"/>
              </a:rPr>
              <a:t> together blocks!</a:t>
            </a:r>
          </a:p>
          <a:p>
            <a:pPr lvl="1"/>
            <a:r>
              <a:rPr lang="en-US" dirty="0" smtClean="0">
                <a:sym typeface="Symbol" pitchFamily="18" charset="2"/>
              </a:rPr>
              <a:t>Already used up the simple XOR operation across disks</a:t>
            </a:r>
          </a:p>
          <a:p>
            <a:r>
              <a:rPr lang="en-US" dirty="0" smtClean="0">
                <a:sym typeface="Symbol" pitchFamily="18" charset="2"/>
              </a:rPr>
              <a:t>Simple </a:t>
            </a:r>
            <a:r>
              <a:rPr lang="en-US" dirty="0">
                <a:sym typeface="Symbol" pitchFamily="18" charset="2"/>
              </a:rPr>
              <a:t>option: Check out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EVENODD</a:t>
            </a:r>
            <a:r>
              <a:rPr lang="en-US" dirty="0">
                <a:sym typeface="Symbol" pitchFamily="18" charset="2"/>
              </a:rPr>
              <a:t> code in </a:t>
            </a:r>
            <a:r>
              <a:rPr lang="en-US" dirty="0" smtClean="0">
                <a:sym typeface="Symbol" pitchFamily="18" charset="2"/>
              </a:rPr>
              <a:t>readings</a:t>
            </a:r>
            <a:endParaRPr lang="en-US" dirty="0" smtClean="0">
              <a:solidFill>
                <a:srgbClr val="FF0000"/>
              </a:solidFill>
              <a:sym typeface="Symbol" pitchFamily="18" charset="2"/>
            </a:endParaRPr>
          </a:p>
          <a:p>
            <a:pPr lvl="1"/>
            <a:r>
              <a:rPr lang="en-US" dirty="0" smtClean="0">
                <a:sym typeface="Symbol" pitchFamily="18" charset="2"/>
              </a:rPr>
              <a:t>Will generate one additional check disks to support RAID 6</a:t>
            </a:r>
          </a:p>
          <a:p>
            <a:r>
              <a:rPr lang="en-US" dirty="0" smtClean="0">
                <a:sym typeface="Symbol" pitchFamily="18" charset="2"/>
              </a:rPr>
              <a:t>More general option for general erasure code: 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Reed-Solomon codes</a:t>
            </a:r>
          </a:p>
          <a:p>
            <a:pPr lvl="1"/>
            <a:r>
              <a:rPr lang="en-US" dirty="0" smtClean="0">
                <a:sym typeface="Symbol" pitchFamily="18" charset="2"/>
              </a:rPr>
              <a:t>Based on polynomials in GF(2</a:t>
            </a:r>
            <a:r>
              <a:rPr lang="en-US" baseline="30000" dirty="0" smtClean="0">
                <a:sym typeface="Symbol" pitchFamily="18" charset="2"/>
              </a:rPr>
              <a:t>k</a:t>
            </a:r>
            <a:r>
              <a:rPr lang="en-US" dirty="0" smtClean="0">
                <a:sym typeface="Symbol" pitchFamily="18" charset="2"/>
              </a:rPr>
              <a:t>) (I.e. k-bit symbols)</a:t>
            </a:r>
          </a:p>
          <a:p>
            <a:pPr lvl="2"/>
            <a:r>
              <a:rPr lang="en-US" dirty="0" err="1" smtClean="0">
                <a:sym typeface="Symbol" pitchFamily="18" charset="2"/>
              </a:rPr>
              <a:t>Gailois</a:t>
            </a:r>
            <a:r>
              <a:rPr lang="en-US" dirty="0" smtClean="0">
                <a:sym typeface="Symbol" pitchFamily="18" charset="2"/>
              </a:rPr>
              <a:t> Field is finite version of real numbers</a:t>
            </a:r>
          </a:p>
          <a:p>
            <a:pPr lvl="1"/>
            <a:r>
              <a:rPr lang="en-US" dirty="0" smtClean="0">
                <a:sym typeface="Symbol" pitchFamily="18" charset="2"/>
              </a:rPr>
              <a:t>Data as coefficients (</a:t>
            </a:r>
            <a:r>
              <a:rPr lang="en-US" dirty="0" err="1" smtClean="0">
                <a:sym typeface="Symbol" pitchFamily="18" charset="2"/>
              </a:rPr>
              <a:t>a</a:t>
            </a:r>
            <a:r>
              <a:rPr lang="en-US" baseline="-25000" dirty="0" err="1" smtClean="0">
                <a:sym typeface="Symbol" pitchFamily="18" charset="2"/>
              </a:rPr>
              <a:t>j</a:t>
            </a:r>
            <a:r>
              <a:rPr lang="en-US" dirty="0" smtClean="0">
                <a:sym typeface="Symbol" pitchFamily="18" charset="2"/>
              </a:rPr>
              <a:t>), code space as values of polynomial:</a:t>
            </a:r>
          </a:p>
          <a:p>
            <a:pPr lvl="2"/>
            <a:r>
              <a:rPr lang="en-US" dirty="0" smtClean="0">
                <a:sym typeface="Symbol" pitchFamily="18" charset="2"/>
              </a:rPr>
              <a:t>P(x)=a</a:t>
            </a:r>
            <a:r>
              <a:rPr lang="en-US" baseline="-25000" dirty="0" smtClean="0">
                <a:sym typeface="Symbol" pitchFamily="18" charset="2"/>
              </a:rPr>
              <a:t>0</a:t>
            </a:r>
            <a:r>
              <a:rPr lang="en-US" dirty="0" smtClean="0">
                <a:sym typeface="Symbol" pitchFamily="18" charset="2"/>
              </a:rPr>
              <a:t>+a</a:t>
            </a:r>
            <a:r>
              <a:rPr lang="en-US" baseline="-25000" dirty="0" smtClean="0">
                <a:sym typeface="Symbol" pitchFamily="18" charset="2"/>
              </a:rPr>
              <a:t>1</a:t>
            </a:r>
            <a:r>
              <a:rPr lang="en-US" dirty="0" smtClean="0">
                <a:sym typeface="Symbol" pitchFamily="18" charset="2"/>
              </a:rPr>
              <a:t>x</a:t>
            </a:r>
            <a:r>
              <a:rPr lang="en-US" baseline="30000" dirty="0" smtClean="0">
                <a:sym typeface="Symbol" pitchFamily="18" charset="2"/>
              </a:rPr>
              <a:t>1</a:t>
            </a:r>
            <a:r>
              <a:rPr lang="en-US" dirty="0" smtClean="0">
                <a:sym typeface="Symbol" pitchFamily="18" charset="2"/>
              </a:rPr>
              <a:t>+… a</a:t>
            </a:r>
            <a:r>
              <a:rPr lang="en-US" baseline="-25000" dirty="0" smtClean="0">
                <a:sym typeface="Symbol" pitchFamily="18" charset="2"/>
              </a:rPr>
              <a:t>m-1</a:t>
            </a:r>
            <a:r>
              <a:rPr lang="en-US" dirty="0" smtClean="0">
                <a:sym typeface="Symbol" pitchFamily="18" charset="2"/>
              </a:rPr>
              <a:t>x</a:t>
            </a:r>
            <a:r>
              <a:rPr lang="en-US" baseline="30000" dirty="0">
                <a:sym typeface="Symbol" pitchFamily="18" charset="2"/>
              </a:rPr>
              <a:t>m</a:t>
            </a:r>
            <a:r>
              <a:rPr lang="en-US" baseline="30000" dirty="0" smtClean="0">
                <a:sym typeface="Symbol" pitchFamily="18" charset="2"/>
              </a:rPr>
              <a:t>-1</a:t>
            </a:r>
          </a:p>
          <a:p>
            <a:pPr lvl="2"/>
            <a:r>
              <a:rPr lang="en-US" dirty="0" smtClean="0">
                <a:sym typeface="Symbol" pitchFamily="18" charset="2"/>
              </a:rPr>
              <a:t>Coded: P(0),P(1),P(2)….,P(n-1)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Can recover polynomial (i.e. data) as long as get any m of n; allows n-m failures!</a:t>
            </a:r>
          </a:p>
        </p:txBody>
      </p:sp>
    </p:spTree>
    <p:extLst>
      <p:ext uri="{BB962C8B-B14F-4D97-AF65-F5344CB8AC3E}">
        <p14:creationId xmlns:p14="http://schemas.microsoft.com/office/powerpoint/2010/main" val="33582838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Allow more disks to fail!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8991600" cy="6096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How to use </a:t>
            </a:r>
            <a:r>
              <a:rPr lang="en-US" dirty="0" smtClean="0">
                <a:solidFill>
                  <a:srgbClr val="FF0000"/>
                </a:solidFill>
              </a:rPr>
              <a:t>Reed-Solomon </a:t>
            </a:r>
            <a:r>
              <a:rPr lang="en-US" dirty="0" smtClean="0"/>
              <a:t>code in practice?</a:t>
            </a:r>
          </a:p>
          <a:p>
            <a:pPr lvl="1"/>
            <a:r>
              <a:rPr lang="en-US" dirty="0" smtClean="0"/>
              <a:t>Each coefficient has a fixed (k) number of bits. So, must encode with symbols that size</a:t>
            </a:r>
          </a:p>
          <a:p>
            <a:pPr lvl="1"/>
            <a:r>
              <a:rPr lang="en-US" dirty="0" smtClean="0"/>
              <a:t>Example: k=16 bit symbols, m=4, encoding 16x4 bits at a time</a:t>
            </a:r>
          </a:p>
          <a:p>
            <a:pPr lvl="2"/>
            <a:r>
              <a:rPr lang="en-US" dirty="0" smtClean="0"/>
              <a:t>Take original data, split into 4 chunks.  On each encoding step, grab 16 bits from each chunk to use as coefficients</a:t>
            </a:r>
          </a:p>
          <a:p>
            <a:pPr lvl="2"/>
            <a:r>
              <a:rPr lang="en-US" dirty="0" smtClean="0"/>
              <a:t>Each data point yields a 16-bit symbol, which you distributed to final encoded chunks</a:t>
            </a:r>
          </a:p>
          <a:p>
            <a:pPr lvl="1"/>
            <a:r>
              <a:rPr lang="en-US" dirty="0" smtClean="0"/>
              <a:t>(better version of Reed-Solomon code for erasure channels is the “Cauchy Reed-Solomon” code; it is isomorphic to the version here)</a:t>
            </a:r>
          </a:p>
          <a:p>
            <a:r>
              <a:rPr lang="en-US" dirty="0" smtClean="0"/>
              <a:t>Examples (with k=16):</a:t>
            </a:r>
          </a:p>
          <a:p>
            <a:pPr lvl="1"/>
            <a:r>
              <a:rPr lang="en-US" dirty="0" smtClean="0"/>
              <a:t>Suppose have 6 disks, want to tolerate 2 failures</a:t>
            </a:r>
          </a:p>
          <a:p>
            <a:pPr lvl="2"/>
            <a:r>
              <a:rPr lang="en-US" dirty="0" smtClean="0"/>
              <a:t>Split data into 4 chunks, encode 16 bits from each chunk at a time, by generating 6 points (of 16 bits) on 3</a:t>
            </a:r>
            <a:r>
              <a:rPr lang="en-US" baseline="30000" dirty="0" smtClean="0"/>
              <a:t>rd</a:t>
            </a:r>
            <a:r>
              <a:rPr lang="en-US" dirty="0" smtClean="0"/>
              <a:t>-degree polynomial</a:t>
            </a:r>
          </a:p>
          <a:p>
            <a:pPr lvl="2"/>
            <a:r>
              <a:rPr lang="en-US" dirty="0" smtClean="0"/>
              <a:t>Distribute data from polynomial to 6 disks – each disk will ultimately hold data that is ¼ size of original data</a:t>
            </a:r>
          </a:p>
          <a:p>
            <a:pPr lvl="2"/>
            <a:r>
              <a:rPr lang="en-US" dirty="0" smtClean="0"/>
              <a:t>Can handle 2 lost disks for 50% overhead</a:t>
            </a:r>
          </a:p>
          <a:p>
            <a:pPr lvl="1"/>
            <a:r>
              <a:rPr lang="en-US" dirty="0" smtClean="0"/>
              <a:t>More interesting extreme for Internet-level replication:</a:t>
            </a:r>
          </a:p>
          <a:p>
            <a:pPr lvl="2"/>
            <a:r>
              <a:rPr lang="en-US" dirty="0" smtClean="0"/>
              <a:t>Split data into 4 chunks, produce 16 chunks</a:t>
            </a:r>
            <a:endParaRPr lang="en-US" dirty="0"/>
          </a:p>
          <a:p>
            <a:pPr lvl="2"/>
            <a:r>
              <a:rPr lang="en-US" dirty="0" smtClean="0"/>
              <a:t>Each chunk is ¼ total size of original data, Overhead = factor of 4</a:t>
            </a:r>
          </a:p>
          <a:p>
            <a:pPr lvl="2"/>
            <a:r>
              <a:rPr lang="en-US" dirty="0" smtClean="0"/>
              <a:t>But – only need 4 of 16 fragments!  </a:t>
            </a:r>
            <a:r>
              <a:rPr lang="en-US" dirty="0" smtClean="0">
                <a:solidFill>
                  <a:srgbClr val="FF0000"/>
                </a:solidFill>
              </a:rPr>
              <a:t>REALLY DURABLE!</a:t>
            </a:r>
          </a:p>
        </p:txBody>
      </p:sp>
    </p:spTree>
    <p:extLst>
      <p:ext uri="{BB962C8B-B14F-4D97-AF65-F5344CB8AC3E}">
        <p14:creationId xmlns:p14="http://schemas.microsoft.com/office/powerpoint/2010/main" val="13793066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6096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76200"/>
            <a:ext cx="7162800" cy="5334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800" dirty="0" smtClean="0"/>
              <a:t>Use of Erasure Coding in general:</a:t>
            </a:r>
            <a:br>
              <a:rPr lang="en-US" sz="2800" dirty="0" smtClean="0"/>
            </a:br>
            <a:r>
              <a:rPr lang="en-US" sz="2800" dirty="0" smtClean="0"/>
              <a:t>High Durability/overhead ratio!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5181600"/>
            <a:ext cx="8686800" cy="137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Exploit law of large numbers for durability!</a:t>
            </a:r>
          </a:p>
          <a:p>
            <a:r>
              <a:rPr lang="en-US" dirty="0" smtClean="0"/>
              <a:t>6 month repair, FBLPY with 4x increase in total size of data:</a:t>
            </a:r>
          </a:p>
          <a:p>
            <a:pPr lvl="1"/>
            <a:r>
              <a:rPr lang="en-US" dirty="0" smtClean="0"/>
              <a:t>Replication (4 copies): 0.03</a:t>
            </a:r>
          </a:p>
          <a:p>
            <a:pPr lvl="1"/>
            <a:r>
              <a:rPr lang="en-US" dirty="0" smtClean="0"/>
              <a:t>Fragmentation (16 of 64 fragments needed): 10</a:t>
            </a:r>
            <a:r>
              <a:rPr lang="en-US" baseline="30000" dirty="0" smtClean="0"/>
              <a:t>-35</a:t>
            </a:r>
          </a:p>
        </p:txBody>
      </p:sp>
      <p:sp>
        <p:nvSpPr>
          <p:cNvPr id="39941" name="Text Box 6"/>
          <p:cNvSpPr txBox="1">
            <a:spLocks noChangeArrowheads="1"/>
          </p:cNvSpPr>
          <p:nvPr/>
        </p:nvSpPr>
        <p:spPr bwMode="auto">
          <a:xfrm>
            <a:off x="3429000" y="2895600"/>
            <a:ext cx="33121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dirty="0"/>
              <a:t>Fraction Blocks Lost </a:t>
            </a:r>
          </a:p>
          <a:p>
            <a:r>
              <a:rPr lang="en-US" sz="2400" dirty="0"/>
              <a:t>Per Year (FBLPY)</a:t>
            </a:r>
          </a:p>
        </p:txBody>
      </p:sp>
    </p:spTree>
    <p:extLst>
      <p:ext uri="{BB962C8B-B14F-4D97-AF65-F5344CB8AC3E}">
        <p14:creationId xmlns:p14="http://schemas.microsoft.com/office/powerpoint/2010/main" val="63071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"/>
            <a:ext cx="7162800" cy="533400"/>
          </a:xfrm>
        </p:spPr>
        <p:txBody>
          <a:bodyPr/>
          <a:lstStyle/>
          <a:p>
            <a:r>
              <a:rPr lang="en-US" sz="2800" dirty="0" smtClean="0"/>
              <a:t>Higher Durability/Reliability through </a:t>
            </a:r>
            <a:br>
              <a:rPr lang="en-US" sz="2800" dirty="0" smtClean="0"/>
            </a:br>
            <a:r>
              <a:rPr lang="en-US" sz="2800" dirty="0" smtClean="0"/>
              <a:t>Geographic Replication</a:t>
            </a:r>
            <a:endParaRPr lang="en-US" sz="2800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142346" y="735047"/>
            <a:ext cx="8696854" cy="260259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Highly durable – hard to destroy all copies</a:t>
            </a:r>
          </a:p>
          <a:p>
            <a:r>
              <a:rPr lang="en-US" dirty="0" smtClean="0"/>
              <a:t>Highly available for reads</a:t>
            </a:r>
          </a:p>
          <a:p>
            <a:pPr lvl="1"/>
            <a:r>
              <a:rPr lang="en-US" dirty="0" smtClean="0"/>
              <a:t>Simple replication: read any copy</a:t>
            </a:r>
          </a:p>
          <a:p>
            <a:pPr lvl="1"/>
            <a:r>
              <a:rPr lang="en-US" dirty="0" smtClean="0"/>
              <a:t>Erasure coded: read m of n</a:t>
            </a:r>
          </a:p>
          <a:p>
            <a:r>
              <a:rPr lang="en-US" dirty="0" smtClean="0"/>
              <a:t>Low availability for writes</a:t>
            </a:r>
          </a:p>
          <a:p>
            <a:pPr lvl="1"/>
            <a:r>
              <a:rPr lang="en-US" dirty="0" smtClean="0"/>
              <a:t>Can’t write if any one replica is not up</a:t>
            </a:r>
          </a:p>
          <a:p>
            <a:pPr lvl="1"/>
            <a:r>
              <a:rPr lang="en-US" dirty="0" smtClean="0"/>
              <a:t>Or – need relaxed consistency model</a:t>
            </a:r>
          </a:p>
          <a:p>
            <a:r>
              <a:rPr lang="en-US" dirty="0" smtClean="0"/>
              <a:t>Reliability? – availability, security, durability, fault-tolerance</a:t>
            </a:r>
            <a:endParaRPr lang="en-US" dirty="0"/>
          </a:p>
        </p:txBody>
      </p:sp>
      <p:sp>
        <p:nvSpPr>
          <p:cNvPr id="7" name="Can 6"/>
          <p:cNvSpPr/>
          <p:nvPr/>
        </p:nvSpPr>
        <p:spPr>
          <a:xfrm>
            <a:off x="5744856" y="3442640"/>
            <a:ext cx="682424" cy="587693"/>
          </a:xfrm>
          <a:prstGeom prst="can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" name="Can 7"/>
          <p:cNvSpPr/>
          <p:nvPr/>
        </p:nvSpPr>
        <p:spPr>
          <a:xfrm>
            <a:off x="5744856" y="4258564"/>
            <a:ext cx="682424" cy="587693"/>
          </a:xfrm>
          <a:prstGeom prst="can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Can 8"/>
          <p:cNvSpPr/>
          <p:nvPr/>
        </p:nvSpPr>
        <p:spPr>
          <a:xfrm>
            <a:off x="5744856" y="5965507"/>
            <a:ext cx="682424" cy="587693"/>
          </a:xfrm>
          <a:prstGeom prst="can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" name="Cube 10"/>
          <p:cNvSpPr/>
          <p:nvPr/>
        </p:nvSpPr>
        <p:spPr>
          <a:xfrm>
            <a:off x="1317377" y="3442640"/>
            <a:ext cx="834073" cy="815924"/>
          </a:xfrm>
          <a:prstGeom prst="cub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/>
          <p:cNvSpPr/>
          <p:nvPr/>
        </p:nvSpPr>
        <p:spPr>
          <a:xfrm>
            <a:off x="2583869" y="3613998"/>
            <a:ext cx="2601718" cy="2538878"/>
          </a:xfrm>
          <a:prstGeom prst="cloud">
            <a:avLst/>
          </a:prstGeom>
          <a:solidFill>
            <a:srgbClr val="DBEEF4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910744" y="3638415"/>
            <a:ext cx="3937167" cy="640443"/>
          </a:xfrm>
          <a:custGeom>
            <a:avLst/>
            <a:gdLst>
              <a:gd name="connsiteX0" fmla="*/ 145925 w 3937167"/>
              <a:gd name="connsiteY0" fmla="*/ 125772 h 640443"/>
              <a:gd name="connsiteX1" fmla="*/ 145925 w 3937167"/>
              <a:gd name="connsiteY1" fmla="*/ 30983 h 640443"/>
              <a:gd name="connsiteX2" fmla="*/ 1662422 w 3937167"/>
              <a:gd name="connsiteY2" fmla="*/ 599719 h 640443"/>
              <a:gd name="connsiteX3" fmla="*/ 3216831 w 3937167"/>
              <a:gd name="connsiteY3" fmla="*/ 561803 h 640443"/>
              <a:gd name="connsiteX4" fmla="*/ 3937167 w 3937167"/>
              <a:gd name="connsiteY4" fmla="*/ 296393 h 640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7167" h="640443">
                <a:moveTo>
                  <a:pt x="145925" y="125772"/>
                </a:moveTo>
                <a:cubicBezTo>
                  <a:pt x="19550" y="38882"/>
                  <a:pt x="-106825" y="-48008"/>
                  <a:pt x="145925" y="30983"/>
                </a:cubicBezTo>
                <a:cubicBezTo>
                  <a:pt x="398675" y="109974"/>
                  <a:pt x="1150604" y="511249"/>
                  <a:pt x="1662422" y="599719"/>
                </a:cubicBezTo>
                <a:cubicBezTo>
                  <a:pt x="2174240" y="688189"/>
                  <a:pt x="2837707" y="612357"/>
                  <a:pt x="3216831" y="561803"/>
                </a:cubicBezTo>
                <a:cubicBezTo>
                  <a:pt x="3595955" y="511249"/>
                  <a:pt x="3937167" y="296393"/>
                  <a:pt x="3937167" y="296393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208319" y="3688356"/>
            <a:ext cx="3468986" cy="1095517"/>
          </a:xfrm>
          <a:custGeom>
            <a:avLst/>
            <a:gdLst>
              <a:gd name="connsiteX0" fmla="*/ 0 w 3468986"/>
              <a:gd name="connsiteY0" fmla="*/ 0 h 1095517"/>
              <a:gd name="connsiteX1" fmla="*/ 1478584 w 3468986"/>
              <a:gd name="connsiteY1" fmla="*/ 606651 h 1095517"/>
              <a:gd name="connsiteX2" fmla="*/ 2559088 w 3468986"/>
              <a:gd name="connsiteY2" fmla="*/ 1080597 h 1095517"/>
              <a:gd name="connsiteX3" fmla="*/ 3468986 w 3468986"/>
              <a:gd name="connsiteY3" fmla="*/ 985808 h 109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8986" h="1095517">
                <a:moveTo>
                  <a:pt x="0" y="0"/>
                </a:moveTo>
                <a:lnTo>
                  <a:pt x="1478584" y="606651"/>
                </a:lnTo>
                <a:cubicBezTo>
                  <a:pt x="1905099" y="786750"/>
                  <a:pt x="2227354" y="1017404"/>
                  <a:pt x="2559088" y="1080597"/>
                </a:cubicBezTo>
                <a:cubicBezTo>
                  <a:pt x="2890822" y="1143790"/>
                  <a:pt x="3468986" y="985808"/>
                  <a:pt x="3468986" y="98580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265188" y="3745230"/>
            <a:ext cx="3544810" cy="2293899"/>
          </a:xfrm>
          <a:custGeom>
            <a:avLst/>
            <a:gdLst>
              <a:gd name="connsiteX0" fmla="*/ 0 w 3544810"/>
              <a:gd name="connsiteY0" fmla="*/ 0 h 2293899"/>
              <a:gd name="connsiteX1" fmla="*/ 1440671 w 3544810"/>
              <a:gd name="connsiteY1" fmla="*/ 606651 h 2293899"/>
              <a:gd name="connsiteX2" fmla="*/ 2881343 w 3544810"/>
              <a:gd name="connsiteY2" fmla="*/ 1611416 h 2293899"/>
              <a:gd name="connsiteX3" fmla="*/ 3544810 w 3544810"/>
              <a:gd name="connsiteY3" fmla="*/ 2293899 h 2293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4810" h="2293899">
                <a:moveTo>
                  <a:pt x="0" y="0"/>
                </a:moveTo>
                <a:cubicBezTo>
                  <a:pt x="480223" y="169041"/>
                  <a:pt x="960447" y="338082"/>
                  <a:pt x="1440671" y="606651"/>
                </a:cubicBezTo>
                <a:cubicBezTo>
                  <a:pt x="1920895" y="875220"/>
                  <a:pt x="2530653" y="1330208"/>
                  <a:pt x="2881343" y="1611416"/>
                </a:cubicBezTo>
                <a:cubicBezTo>
                  <a:pt x="3232033" y="1892624"/>
                  <a:pt x="3388421" y="2093261"/>
                  <a:pt x="3544810" y="2293899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n 15"/>
          <p:cNvSpPr/>
          <p:nvPr/>
        </p:nvSpPr>
        <p:spPr>
          <a:xfrm>
            <a:off x="381000" y="3451383"/>
            <a:ext cx="682424" cy="587693"/>
          </a:xfrm>
          <a:prstGeom prst="can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1317377" y="5398004"/>
            <a:ext cx="834073" cy="815924"/>
          </a:xfrm>
          <a:prstGeom prst="cub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568245" y="3593068"/>
            <a:ext cx="1996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Replica/Frag #1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68245" y="4355068"/>
            <a:ext cx="1996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Replica/Frag #2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68245" y="6031468"/>
            <a:ext cx="1996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Replica/Frag #n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04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"/>
            <a:ext cx="7162800" cy="5334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800" dirty="0" smtClean="0"/>
              <a:t>File System Reliability:</a:t>
            </a:r>
            <a:br>
              <a:rPr lang="en-US" sz="2800" dirty="0" smtClean="0"/>
            </a:br>
            <a:r>
              <a:rPr lang="en-US" sz="2800" dirty="0" smtClean="0"/>
              <a:t>(Difference from Block-level reliability)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What can happen if disk loses power or software crashes?</a:t>
            </a:r>
          </a:p>
          <a:p>
            <a:pPr lvl="1"/>
            <a:r>
              <a:rPr lang="en-US" dirty="0" smtClean="0"/>
              <a:t>Some operations in progress may complete</a:t>
            </a:r>
          </a:p>
          <a:p>
            <a:pPr lvl="1"/>
            <a:r>
              <a:rPr lang="en-US" dirty="0" smtClean="0"/>
              <a:t>Some operations in progress may be lost</a:t>
            </a:r>
          </a:p>
          <a:p>
            <a:pPr lvl="1"/>
            <a:r>
              <a:rPr lang="en-US" dirty="0" smtClean="0"/>
              <a:t>Overwrite of a block may only partially complete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Having RAID doesn’t necessarily protect against all such failures</a:t>
            </a:r>
          </a:p>
          <a:p>
            <a:pPr lvl="1"/>
            <a:r>
              <a:rPr lang="en-US" dirty="0" smtClean="0"/>
              <a:t>No protection against writing bad state</a:t>
            </a:r>
          </a:p>
          <a:p>
            <a:pPr lvl="1"/>
            <a:r>
              <a:rPr lang="en-US" dirty="0" smtClean="0"/>
              <a:t>What if one disk of RAID group not written?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File system needs durability (as a minimum!)</a:t>
            </a:r>
          </a:p>
          <a:p>
            <a:pPr lvl="1"/>
            <a:r>
              <a:rPr lang="en-US" dirty="0" smtClean="0"/>
              <a:t>Data previously stored can be retrieved (maybe after some recovery step), regardless of failure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03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Storage Reliability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5638800"/>
          </a:xfrm>
        </p:spPr>
        <p:txBody>
          <a:bodyPr/>
          <a:lstStyle/>
          <a:p>
            <a:r>
              <a:rPr lang="en-US" dirty="0" smtClean="0"/>
              <a:t>Single logical file operation can involve updates to multiple physical disk blocks</a:t>
            </a:r>
          </a:p>
          <a:p>
            <a:pPr lvl="1"/>
            <a:r>
              <a:rPr lang="en-US" dirty="0" err="1" smtClean="0"/>
              <a:t>inode</a:t>
            </a:r>
            <a:r>
              <a:rPr lang="en-US" dirty="0" smtClean="0"/>
              <a:t>, indirect block, data block, bitmap, …</a:t>
            </a:r>
          </a:p>
          <a:p>
            <a:pPr lvl="1"/>
            <a:r>
              <a:rPr lang="en-US" dirty="0" smtClean="0"/>
              <a:t>With sector remapping, single update to physical disk block can require multiple (even lower level) updates to sectors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At a physical level, operations complete one at a time</a:t>
            </a:r>
          </a:p>
          <a:p>
            <a:pPr lvl="1"/>
            <a:r>
              <a:rPr lang="en-US" dirty="0" smtClean="0"/>
              <a:t>Want concurrent operations for performance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How do we guarantee consistency regardless of when crash occurs?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9019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Threats to Reliability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10600" cy="5410200"/>
          </a:xfrm>
        </p:spPr>
        <p:txBody>
          <a:bodyPr/>
          <a:lstStyle/>
          <a:p>
            <a:r>
              <a:rPr lang="en-US" smtClean="0"/>
              <a:t>Interrupted Operation</a:t>
            </a:r>
          </a:p>
          <a:p>
            <a:pPr lvl="1"/>
            <a:r>
              <a:rPr lang="en-US" smtClean="0"/>
              <a:t>Crash or power failure in the middle of a series of related updates may leave stored data in an inconsistent state</a:t>
            </a:r>
          </a:p>
          <a:p>
            <a:pPr lvl="1"/>
            <a:r>
              <a:rPr lang="en-US" smtClean="0"/>
              <a:t>Example: transfer funds from one bank account to another  </a:t>
            </a:r>
          </a:p>
          <a:p>
            <a:pPr lvl="1"/>
            <a:r>
              <a:rPr lang="en-US" smtClean="0"/>
              <a:t>What if transfer is interrupted after withdrawal and before deposit?</a:t>
            </a:r>
          </a:p>
          <a:p>
            <a:pPr lvl="1"/>
            <a:endParaRPr lang="en-US" smtClean="0"/>
          </a:p>
          <a:p>
            <a:r>
              <a:rPr lang="en-US" smtClean="0"/>
              <a:t>Loss of stored data</a:t>
            </a:r>
          </a:p>
          <a:p>
            <a:pPr lvl="1"/>
            <a:r>
              <a:rPr lang="en-US" smtClean="0"/>
              <a:t>Failure of non-volatile storage media may cause previously stored data to disappear or be corrupted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37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r>
              <a:rPr lang="en-US" dirty="0" smtClean="0"/>
              <a:t>Reliability Approach #1: Careful Ordering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715000"/>
          </a:xfrm>
        </p:spPr>
        <p:txBody>
          <a:bodyPr/>
          <a:lstStyle/>
          <a:p>
            <a:r>
              <a:rPr lang="en-US" smtClean="0"/>
              <a:t>Sequence operations in a specific order</a:t>
            </a:r>
          </a:p>
          <a:p>
            <a:pPr lvl="1"/>
            <a:r>
              <a:rPr lang="en-US" smtClean="0"/>
              <a:t>Careful design to allow sequence to be interrupted safely</a:t>
            </a:r>
          </a:p>
          <a:p>
            <a:endParaRPr lang="en-US" smtClean="0"/>
          </a:p>
          <a:p>
            <a:r>
              <a:rPr lang="en-US" smtClean="0"/>
              <a:t>Post-crash recovery</a:t>
            </a:r>
          </a:p>
          <a:p>
            <a:pPr lvl="1"/>
            <a:r>
              <a:rPr lang="en-US" smtClean="0"/>
              <a:t>Read data structures to see if there were any operations in progress</a:t>
            </a:r>
          </a:p>
          <a:p>
            <a:pPr lvl="1"/>
            <a:r>
              <a:rPr lang="en-US" smtClean="0"/>
              <a:t>Clean up/finish as needed</a:t>
            </a:r>
          </a:p>
          <a:p>
            <a:endParaRPr lang="en-US" smtClean="0"/>
          </a:p>
          <a:p>
            <a:r>
              <a:rPr lang="en-US" smtClean="0"/>
              <a:t>Approach taken by </a:t>
            </a:r>
          </a:p>
          <a:p>
            <a:pPr lvl="1"/>
            <a:r>
              <a:rPr lang="en-US" smtClean="0"/>
              <a:t>FAT and FFS (fsck) to protect filesystem structure/metadata</a:t>
            </a:r>
          </a:p>
          <a:p>
            <a:pPr lvl="1"/>
            <a:r>
              <a:rPr lang="en-US" smtClean="0"/>
              <a:t>Many app-level recovery schemes (e.g., Word, emacs autosaves)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9030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FFS: Create a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762000"/>
            <a:ext cx="4038600" cy="5867400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buNone/>
            </a:pPr>
            <a:r>
              <a:rPr lang="en-US" dirty="0" smtClean="0"/>
              <a:t>Normal operation: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Allocate data block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Write data block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Allocate </a:t>
            </a:r>
            <a:r>
              <a:rPr lang="en-US" dirty="0" err="1" smtClean="0"/>
              <a:t>inode</a:t>
            </a: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Write </a:t>
            </a:r>
            <a:r>
              <a:rPr lang="en-US" dirty="0" err="1" smtClean="0"/>
              <a:t>inode</a:t>
            </a:r>
            <a:r>
              <a:rPr lang="en-US" dirty="0" smtClean="0"/>
              <a:t> block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Update bitmap of free blocks and </a:t>
            </a:r>
            <a:r>
              <a:rPr lang="en-US" dirty="0" err="1" smtClean="0"/>
              <a:t>inodes</a:t>
            </a: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Update directory with file name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  </a:t>
            </a:r>
            <a:r>
              <a:rPr lang="en-US" dirty="0" err="1" smtClean="0"/>
              <a:t>inode</a:t>
            </a:r>
            <a:r>
              <a:rPr lang="en-US" dirty="0" smtClean="0"/>
              <a:t> number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Update modify time for directory</a:t>
            </a:r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762000"/>
            <a:ext cx="4495800" cy="5562600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buNone/>
            </a:pPr>
            <a:r>
              <a:rPr lang="en-US" dirty="0" smtClean="0"/>
              <a:t>Recovery: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Scan </a:t>
            </a:r>
            <a:r>
              <a:rPr lang="en-US" dirty="0" err="1" smtClean="0"/>
              <a:t>inode</a:t>
            </a:r>
            <a:r>
              <a:rPr lang="en-US" dirty="0" smtClean="0"/>
              <a:t> table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If any unlinked files (not in any directory), delete or put in lost &amp; found </a:t>
            </a:r>
            <a:r>
              <a:rPr lang="en-US" dirty="0" err="1" smtClean="0"/>
              <a:t>dir</a:t>
            </a: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Compare free block bitmap against </a:t>
            </a:r>
            <a:r>
              <a:rPr lang="en-US" dirty="0" err="1" smtClean="0"/>
              <a:t>inode</a:t>
            </a:r>
            <a:r>
              <a:rPr lang="en-US" dirty="0" smtClean="0"/>
              <a:t> trees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Scan directories for missing update/access times</a:t>
            </a:r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  <a:buNone/>
            </a:pPr>
            <a:r>
              <a:rPr lang="en-US" i="1" dirty="0" smtClean="0">
                <a:solidFill>
                  <a:srgbClr val="FF0000"/>
                </a:solidFill>
              </a:rPr>
              <a:t>Time proportional to disk size</a:t>
            </a:r>
          </a:p>
          <a:p>
            <a:pPr>
              <a:lnSpc>
                <a:spcPct val="1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59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r>
              <a:rPr lang="en-US" sz="2800" dirty="0" smtClean="0"/>
              <a:t>Reliability Approach #2: Copy on Write File Layout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10600" cy="5486400"/>
          </a:xfrm>
        </p:spPr>
        <p:txBody>
          <a:bodyPr/>
          <a:lstStyle/>
          <a:p>
            <a:r>
              <a:rPr lang="en-US" dirty="0" smtClean="0"/>
              <a:t>To update file system, write a new version of the file system containing the update</a:t>
            </a:r>
          </a:p>
          <a:p>
            <a:pPr lvl="1"/>
            <a:r>
              <a:rPr lang="en-US" dirty="0" smtClean="0"/>
              <a:t>Never update in place</a:t>
            </a:r>
          </a:p>
          <a:p>
            <a:pPr lvl="1"/>
            <a:r>
              <a:rPr lang="en-US" dirty="0" smtClean="0"/>
              <a:t>Reuse existing unchanged disk blocks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Seems expensive!  But</a:t>
            </a:r>
          </a:p>
          <a:p>
            <a:pPr lvl="1"/>
            <a:r>
              <a:rPr lang="en-US" dirty="0" smtClean="0"/>
              <a:t>Updates can be batched</a:t>
            </a:r>
          </a:p>
          <a:p>
            <a:pPr lvl="1"/>
            <a:r>
              <a:rPr lang="en-US" dirty="0" smtClean="0"/>
              <a:t>Almost all disk writes can occur in parallel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Approach taken in network file server appliances</a:t>
            </a:r>
          </a:p>
          <a:p>
            <a:pPr lvl="1"/>
            <a:r>
              <a:rPr lang="en-US" dirty="0" smtClean="0"/>
              <a:t>NetApp’s Write Anywhere File Layout (WAFL)</a:t>
            </a:r>
          </a:p>
          <a:p>
            <a:pPr lvl="1"/>
            <a:r>
              <a:rPr lang="en-US" dirty="0" smtClean="0"/>
              <a:t>ZFS (Sun/Oracle) and </a:t>
            </a:r>
            <a:r>
              <a:rPr lang="en-US" dirty="0" err="1" smtClean="0"/>
              <a:t>OpenZFS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02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162A57-9874-2443-A4FF-E319677F7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Buffer Cache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94243B-3C5E-D84F-80A1-5E8ACB9E4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Kernel must copy disk blocks to main memory to access their contents and write them back if modified</a:t>
            </a:r>
          </a:p>
          <a:p>
            <a:pPr lvl="1"/>
            <a:r>
              <a:rPr lang="en-US" dirty="0" smtClean="0"/>
              <a:t>Could be data blocks, </a:t>
            </a:r>
            <a:r>
              <a:rPr lang="en-US" dirty="0" err="1" smtClean="0"/>
              <a:t>inodes</a:t>
            </a:r>
            <a:r>
              <a:rPr lang="en-US" dirty="0" smtClean="0"/>
              <a:t>, directory contents, etc.</a:t>
            </a:r>
          </a:p>
          <a:p>
            <a:pPr lvl="1"/>
            <a:r>
              <a:rPr lang="en-US" dirty="0" smtClean="0"/>
              <a:t>Possibly dirty (modified and not written back)</a:t>
            </a:r>
          </a:p>
          <a:p>
            <a:r>
              <a:rPr lang="en-US" altLang="ko-KR" dirty="0" smtClean="0"/>
              <a:t>Key Idea: Exploit locality by caching disk data in memory</a:t>
            </a:r>
          </a:p>
          <a:p>
            <a:pPr lvl="1"/>
            <a:r>
              <a:rPr lang="en-US" altLang="ko-KR" dirty="0" smtClean="0"/>
              <a:t>Name translations: Mapping from </a:t>
            </a:r>
            <a:r>
              <a:rPr lang="en-US" altLang="ko-KR" dirty="0" err="1" smtClean="0"/>
              <a:t>paths</a:t>
            </a:r>
            <a:r>
              <a:rPr lang="en-US" altLang="ko-KR" dirty="0" err="1" smtClean="0">
                <a:sym typeface="Symbol" panose="05050102010706020507" pitchFamily="18" charset="2"/>
              </a:rPr>
              <a:t>inodes</a:t>
            </a:r>
            <a:endParaRPr lang="en-US" altLang="ko-KR" dirty="0" smtClean="0">
              <a:sym typeface="Symbol" panose="05050102010706020507" pitchFamily="18" charset="2"/>
            </a:endParaRPr>
          </a:p>
          <a:p>
            <a:pPr lvl="1"/>
            <a:r>
              <a:rPr lang="en-US" altLang="ko-KR" dirty="0" smtClean="0"/>
              <a:t>Disk blocks: Mapping from block </a:t>
            </a:r>
            <a:r>
              <a:rPr lang="en-US" altLang="ko-KR" dirty="0" err="1" smtClean="0"/>
              <a:t>address</a:t>
            </a:r>
            <a:r>
              <a:rPr lang="en-US" altLang="ko-KR" dirty="0" err="1" smtClean="0">
                <a:sym typeface="Symbol" panose="05050102010706020507" pitchFamily="18" charset="2"/>
              </a:rPr>
              <a:t>disk</a:t>
            </a:r>
            <a:r>
              <a:rPr lang="en-US" altLang="ko-KR" dirty="0" smtClean="0">
                <a:sym typeface="Symbol" panose="05050102010706020507" pitchFamily="18" charset="2"/>
              </a:rPr>
              <a:t> content</a:t>
            </a:r>
            <a:r>
              <a:rPr lang="en-US" altLang="ko-KR" dirty="0" smtClean="0"/>
              <a:t>	</a:t>
            </a:r>
          </a:p>
          <a:p>
            <a:r>
              <a:rPr lang="en-US" altLang="ko-KR" dirty="0" smtClean="0">
                <a:solidFill>
                  <a:srgbClr val="FF0000"/>
                </a:solidFill>
              </a:rPr>
              <a:t>Buffer Cache: </a:t>
            </a:r>
            <a:r>
              <a:rPr lang="en-US" altLang="ko-KR" dirty="0" smtClean="0"/>
              <a:t>Memory used to cache kernel resources, including disk blocks and name translations</a:t>
            </a:r>
          </a:p>
          <a:p>
            <a:pPr lvl="1"/>
            <a:r>
              <a:rPr lang="en-US" altLang="ko-KR" dirty="0" smtClean="0"/>
              <a:t>Can contain “dirty” blocks (blocks yet on disk)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9347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COW with </a:t>
            </a:r>
            <a:r>
              <a:rPr lang="en-US" dirty="0"/>
              <a:t>S</a:t>
            </a:r>
            <a:r>
              <a:rPr lang="en-US" dirty="0" smtClean="0"/>
              <a:t>maller-Radix </a:t>
            </a:r>
            <a:r>
              <a:rPr lang="en-US" dirty="0"/>
              <a:t>B</a:t>
            </a:r>
            <a:r>
              <a:rPr lang="en-US" dirty="0" smtClean="0"/>
              <a:t>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99789"/>
            <a:ext cx="8229600" cy="130450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If file represented as a tree of blocks, just need to update the leading fringe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831513" y="4047943"/>
            <a:ext cx="909053" cy="37431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2966" y="4047943"/>
            <a:ext cx="909053" cy="37431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54419" y="4047943"/>
            <a:ext cx="909053" cy="37431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15872" y="4047943"/>
            <a:ext cx="909053" cy="37431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486434" y="1677721"/>
            <a:ext cx="286084" cy="374315"/>
            <a:chOff x="3550649" y="1236578"/>
            <a:chExt cx="286084" cy="374315"/>
          </a:xfrm>
        </p:grpSpPr>
        <p:sp>
          <p:nvSpPr>
            <p:cNvPr id="11" name="Rectangle 10"/>
            <p:cNvSpPr/>
            <p:nvPr/>
          </p:nvSpPr>
          <p:spPr>
            <a:xfrm>
              <a:off x="3550649" y="1236578"/>
              <a:ext cx="286084" cy="3743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3703048" y="1236578"/>
              <a:ext cx="0" cy="37431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5077325" y="4047943"/>
            <a:ext cx="909053" cy="37431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138778" y="4047943"/>
            <a:ext cx="909053" cy="37431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593305" y="4053295"/>
            <a:ext cx="454526" cy="374315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5780954" y="4531881"/>
            <a:ext cx="1049662" cy="565515"/>
            <a:chOff x="5780954" y="4090737"/>
            <a:chExt cx="1049662" cy="565515"/>
          </a:xfrm>
        </p:grpSpPr>
        <p:sp>
          <p:nvSpPr>
            <p:cNvPr id="41" name="Up Arrow 40"/>
            <p:cNvSpPr/>
            <p:nvPr/>
          </p:nvSpPr>
          <p:spPr>
            <a:xfrm>
              <a:off x="6553201" y="4090737"/>
              <a:ext cx="277415" cy="454526"/>
            </a:xfrm>
            <a:prstGeom prst="upArrow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780954" y="4256142"/>
              <a:ext cx="8883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Write 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7454814" y="3680311"/>
            <a:ext cx="909053" cy="379667"/>
            <a:chOff x="6761747" y="3130881"/>
            <a:chExt cx="909053" cy="379667"/>
          </a:xfrm>
        </p:grpSpPr>
        <p:sp>
          <p:nvSpPr>
            <p:cNvPr id="64" name="Rectangle 63"/>
            <p:cNvSpPr/>
            <p:nvPr/>
          </p:nvSpPr>
          <p:spPr>
            <a:xfrm>
              <a:off x="6761747" y="3130881"/>
              <a:ext cx="909053" cy="374315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216274" y="3136233"/>
              <a:ext cx="454526" cy="374315"/>
            </a:xfrm>
            <a:prstGeom prst="rect">
              <a:avLst/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7909341" y="3680311"/>
            <a:ext cx="178487" cy="374315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971801" y="2391596"/>
            <a:ext cx="286084" cy="3743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3124200" y="2391596"/>
            <a:ext cx="0" cy="37431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6353560" y="2391596"/>
            <a:ext cx="286084" cy="374315"/>
            <a:chOff x="4260517" y="1950452"/>
            <a:chExt cx="286084" cy="374315"/>
          </a:xfrm>
        </p:grpSpPr>
        <p:sp>
          <p:nvSpPr>
            <p:cNvPr id="59" name="Rectangle 58"/>
            <p:cNvSpPr/>
            <p:nvPr/>
          </p:nvSpPr>
          <p:spPr>
            <a:xfrm>
              <a:off x="4260517" y="1950452"/>
              <a:ext cx="286084" cy="3743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4412916" y="1950452"/>
              <a:ext cx="0" cy="37431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740566" y="3225787"/>
            <a:ext cx="286084" cy="374315"/>
            <a:chOff x="2482514" y="2624220"/>
            <a:chExt cx="286084" cy="374315"/>
          </a:xfrm>
        </p:grpSpPr>
        <p:sp>
          <p:nvSpPr>
            <p:cNvPr id="61" name="Rectangle 60"/>
            <p:cNvSpPr/>
            <p:nvPr/>
          </p:nvSpPr>
          <p:spPr>
            <a:xfrm>
              <a:off x="2482514" y="2624220"/>
              <a:ext cx="286084" cy="3743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2634913" y="2624220"/>
              <a:ext cx="0" cy="37431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3751919" y="3225787"/>
            <a:ext cx="286084" cy="374315"/>
            <a:chOff x="2482514" y="2624220"/>
            <a:chExt cx="286084" cy="374315"/>
          </a:xfrm>
        </p:grpSpPr>
        <p:sp>
          <p:nvSpPr>
            <p:cNvPr id="73" name="Rectangle 72"/>
            <p:cNvSpPr/>
            <p:nvPr/>
          </p:nvSpPr>
          <p:spPr>
            <a:xfrm>
              <a:off x="2482514" y="2624220"/>
              <a:ext cx="286084" cy="3743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2634913" y="2624220"/>
              <a:ext cx="0" cy="37431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Rectangle 74"/>
          <p:cNvSpPr/>
          <p:nvPr/>
        </p:nvSpPr>
        <p:spPr>
          <a:xfrm>
            <a:off x="5833979" y="3225787"/>
            <a:ext cx="286084" cy="3743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>
            <a:off x="5986378" y="3225787"/>
            <a:ext cx="0" cy="37431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3168315" y="1864879"/>
            <a:ext cx="1371591" cy="526717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>
            <a:off x="1816768" y="2543996"/>
            <a:ext cx="1228550" cy="681791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endCxn id="73" idx="0"/>
          </p:cNvCxnSpPr>
          <p:nvPr/>
        </p:nvCxnSpPr>
        <p:spPr>
          <a:xfrm>
            <a:off x="3197718" y="2543996"/>
            <a:ext cx="697243" cy="681791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endCxn id="59" idx="0"/>
          </p:cNvCxnSpPr>
          <p:nvPr/>
        </p:nvCxnSpPr>
        <p:spPr>
          <a:xfrm>
            <a:off x="4728703" y="1862205"/>
            <a:ext cx="1767899" cy="529391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endCxn id="75" idx="0"/>
          </p:cNvCxnSpPr>
          <p:nvPr/>
        </p:nvCxnSpPr>
        <p:spPr>
          <a:xfrm flipH="1">
            <a:off x="5977021" y="2543996"/>
            <a:ext cx="418208" cy="681791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831513" y="3378187"/>
            <a:ext cx="985256" cy="669756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>
            <a:off x="1892966" y="3378187"/>
            <a:ext cx="76202" cy="681791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>
            <a:off x="2971801" y="3434330"/>
            <a:ext cx="846963" cy="613613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3971163" y="3434330"/>
            <a:ext cx="44709" cy="613613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>
            <a:off x="5075992" y="3446365"/>
            <a:ext cx="846963" cy="613613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6075354" y="3446365"/>
            <a:ext cx="44709" cy="613613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1" name="Group 90"/>
          <p:cNvGrpSpPr/>
          <p:nvPr/>
        </p:nvGrpSpPr>
        <p:grpSpPr>
          <a:xfrm>
            <a:off x="7224586" y="2391596"/>
            <a:ext cx="286084" cy="374315"/>
            <a:chOff x="4260517" y="1950452"/>
            <a:chExt cx="286084" cy="374315"/>
          </a:xfrm>
        </p:grpSpPr>
        <p:sp>
          <p:nvSpPr>
            <p:cNvPr id="92" name="Rectangle 91"/>
            <p:cNvSpPr/>
            <p:nvPr/>
          </p:nvSpPr>
          <p:spPr>
            <a:xfrm>
              <a:off x="4260517" y="1950452"/>
              <a:ext cx="286084" cy="3743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93" name="Straight Connector 92"/>
            <p:cNvCxnSpPr/>
            <p:nvPr/>
          </p:nvCxnSpPr>
          <p:spPr>
            <a:xfrm>
              <a:off x="4412916" y="1950452"/>
              <a:ext cx="0" cy="37431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6705005" y="3225787"/>
            <a:ext cx="286084" cy="3743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95" name="Straight Arrow Connector 94"/>
          <p:cNvCxnSpPr>
            <a:endCxn id="94" idx="0"/>
          </p:cNvCxnSpPr>
          <p:nvPr/>
        </p:nvCxnSpPr>
        <p:spPr>
          <a:xfrm flipH="1">
            <a:off x="6848047" y="2543996"/>
            <a:ext cx="418208" cy="681791"/>
          </a:xfrm>
          <a:prstGeom prst="straightConnector1">
            <a:avLst/>
          </a:prstGeom>
          <a:ln>
            <a:solidFill>
              <a:srgbClr val="4F6228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>
            <a:off x="5253789" y="3446365"/>
            <a:ext cx="1540193" cy="601578"/>
          </a:xfrm>
          <a:prstGeom prst="straightConnector1">
            <a:avLst/>
          </a:prstGeom>
          <a:ln>
            <a:solidFill>
              <a:srgbClr val="4F6228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6946380" y="3446365"/>
            <a:ext cx="564290" cy="233946"/>
          </a:xfrm>
          <a:prstGeom prst="straightConnector1">
            <a:avLst/>
          </a:prstGeom>
          <a:ln>
            <a:solidFill>
              <a:srgbClr val="4F6228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2" name="Group 101"/>
          <p:cNvGrpSpPr/>
          <p:nvPr/>
        </p:nvGrpSpPr>
        <p:grpSpPr>
          <a:xfrm>
            <a:off x="5932312" y="1657666"/>
            <a:ext cx="286084" cy="374315"/>
            <a:chOff x="3550649" y="1236578"/>
            <a:chExt cx="286084" cy="374315"/>
          </a:xfrm>
        </p:grpSpPr>
        <p:sp>
          <p:nvSpPr>
            <p:cNvPr id="103" name="Rectangle 102"/>
            <p:cNvSpPr/>
            <p:nvPr/>
          </p:nvSpPr>
          <p:spPr>
            <a:xfrm>
              <a:off x="3550649" y="1236578"/>
              <a:ext cx="286084" cy="3743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4F622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04" name="Straight Connector 103"/>
            <p:cNvCxnSpPr/>
            <p:nvPr/>
          </p:nvCxnSpPr>
          <p:spPr>
            <a:xfrm>
              <a:off x="3703048" y="1236578"/>
              <a:ext cx="0" cy="374315"/>
            </a:xfrm>
            <a:prstGeom prst="line">
              <a:avLst/>
            </a:prstGeom>
            <a:ln>
              <a:solidFill>
                <a:srgbClr val="4F622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5" name="Straight Arrow Connector 104"/>
          <p:cNvCxnSpPr/>
          <p:nvPr/>
        </p:nvCxnSpPr>
        <p:spPr>
          <a:xfrm flipH="1">
            <a:off x="3382211" y="1864879"/>
            <a:ext cx="2604168" cy="526717"/>
          </a:xfrm>
          <a:prstGeom prst="straightConnector1">
            <a:avLst/>
          </a:prstGeom>
          <a:ln>
            <a:solidFill>
              <a:srgbClr val="4F6228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6140715" y="1862205"/>
            <a:ext cx="1083871" cy="529391"/>
          </a:xfrm>
          <a:prstGeom prst="straightConnector1">
            <a:avLst/>
          </a:prstGeom>
          <a:ln>
            <a:solidFill>
              <a:srgbClr val="4F6228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6860650" y="3231139"/>
            <a:ext cx="0" cy="37431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3580063" y="808395"/>
            <a:ext cx="1340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o</a:t>
            </a: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ld version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11" name="Straight Arrow Connector 110"/>
          <p:cNvCxnSpPr/>
          <p:nvPr/>
        </p:nvCxnSpPr>
        <p:spPr>
          <a:xfrm>
            <a:off x="4367241" y="1177727"/>
            <a:ext cx="140591" cy="503808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5029723" y="811249"/>
            <a:ext cx="1443665" cy="873140"/>
            <a:chOff x="5029723" y="811249"/>
            <a:chExt cx="1443665" cy="873140"/>
          </a:xfrm>
        </p:grpSpPr>
        <p:sp>
          <p:nvSpPr>
            <p:cNvPr id="112" name="TextBox 111"/>
            <p:cNvSpPr txBox="1"/>
            <p:nvPr/>
          </p:nvSpPr>
          <p:spPr>
            <a:xfrm>
              <a:off x="5029723" y="811249"/>
              <a:ext cx="14436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new version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13" name="Straight Arrow Connector 112"/>
            <p:cNvCxnSpPr/>
            <p:nvPr/>
          </p:nvCxnSpPr>
          <p:spPr>
            <a:xfrm>
              <a:off x="5816901" y="1180581"/>
              <a:ext cx="140591" cy="503808"/>
            </a:xfrm>
            <a:prstGeom prst="straightConnector1">
              <a:avLst/>
            </a:pr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4408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9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ZFS and OpenZFS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638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Variable sized blocks: 512 B – 128 KB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Symmetric tree</a:t>
            </a:r>
          </a:p>
          <a:p>
            <a:pPr lvl="1"/>
            <a:r>
              <a:rPr lang="en-US" dirty="0" smtClean="0"/>
              <a:t>Know if it is large or small when we make the copy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Store version number with pointers</a:t>
            </a:r>
          </a:p>
          <a:p>
            <a:pPr lvl="1"/>
            <a:r>
              <a:rPr lang="en-US" dirty="0" smtClean="0"/>
              <a:t>Can create new version by adding blocks and new pointers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Buffers a collection of writes before creating a new version with them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Free space represented as tree of extents in each block group</a:t>
            </a:r>
          </a:p>
          <a:p>
            <a:pPr lvl="1"/>
            <a:r>
              <a:rPr lang="en-US" dirty="0" smtClean="0"/>
              <a:t>Delay updates to </a:t>
            </a:r>
            <a:r>
              <a:rPr lang="en-US" dirty="0" err="1" smtClean="0"/>
              <a:t>freespace</a:t>
            </a:r>
            <a:r>
              <a:rPr lang="en-US" dirty="0" smtClean="0"/>
              <a:t> (in log) and do them all when block group is activated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9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More General Reliability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534400" cy="5410200"/>
          </a:xfrm>
        </p:spPr>
        <p:txBody>
          <a:bodyPr/>
          <a:lstStyle/>
          <a:p>
            <a:r>
              <a:rPr lang="en-US" dirty="0" smtClean="0"/>
              <a:t>Use Transactions for atomic updates</a:t>
            </a:r>
          </a:p>
          <a:p>
            <a:pPr lvl="1"/>
            <a:r>
              <a:rPr lang="en-US" dirty="0" smtClean="0"/>
              <a:t>Ensure that multiple related updates are performed atomically</a:t>
            </a:r>
          </a:p>
          <a:p>
            <a:pPr lvl="1"/>
            <a:r>
              <a:rPr lang="en-US" dirty="0" smtClean="0"/>
              <a:t>i.e., if a crash occurs in the middle, the state of the systems reflects either all or none of the updates</a:t>
            </a:r>
          </a:p>
          <a:p>
            <a:pPr lvl="1"/>
            <a:r>
              <a:rPr lang="en-US" dirty="0" smtClean="0"/>
              <a:t>Most modern file systems use transactions internally to update </a:t>
            </a:r>
            <a:r>
              <a:rPr lang="en-US" dirty="0" err="1" smtClean="0"/>
              <a:t>filesystem</a:t>
            </a:r>
            <a:r>
              <a:rPr lang="en-US" dirty="0" smtClean="0"/>
              <a:t> structures and metadata</a:t>
            </a:r>
          </a:p>
          <a:p>
            <a:pPr lvl="1"/>
            <a:r>
              <a:rPr lang="en-US" dirty="0" smtClean="0"/>
              <a:t>Many applications implement their own transactions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Provide Redundancy for media failures</a:t>
            </a:r>
          </a:p>
          <a:p>
            <a:pPr lvl="1"/>
            <a:r>
              <a:rPr lang="en-US" dirty="0" smtClean="0"/>
              <a:t>Redundant representation on media (Error Correcting Codes)</a:t>
            </a:r>
          </a:p>
          <a:p>
            <a:pPr lvl="1"/>
            <a:r>
              <a:rPr lang="en-US" dirty="0" smtClean="0"/>
              <a:t>Replication across media (e.g., RAID disk array)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68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763000" cy="5638800"/>
          </a:xfrm>
        </p:spPr>
        <p:txBody>
          <a:bodyPr/>
          <a:lstStyle/>
          <a:p>
            <a:r>
              <a:rPr lang="en-US" dirty="0" smtClean="0"/>
              <a:t>Closely related to critical sections for manipulating shared data structures</a:t>
            </a:r>
          </a:p>
          <a:p>
            <a:endParaRPr lang="en-US" dirty="0" smtClean="0"/>
          </a:p>
          <a:p>
            <a:r>
              <a:rPr lang="en-US" dirty="0" smtClean="0"/>
              <a:t>They extend concept of atomic update from memory to stable storage</a:t>
            </a:r>
          </a:p>
          <a:p>
            <a:pPr lvl="1"/>
            <a:r>
              <a:rPr lang="en-US" dirty="0" smtClean="0"/>
              <a:t>Atomically update multiple persistent data structures</a:t>
            </a:r>
          </a:p>
          <a:p>
            <a:endParaRPr lang="en-US" dirty="0" smtClean="0"/>
          </a:p>
          <a:p>
            <a:r>
              <a:rPr lang="en-US" dirty="0" smtClean="0"/>
              <a:t>Many ad-hoc approaches</a:t>
            </a:r>
          </a:p>
          <a:p>
            <a:pPr lvl="1"/>
            <a:r>
              <a:rPr lang="en-US" dirty="0" smtClean="0"/>
              <a:t>FFS carefully ordered the sequence of updates so that if a crash occurred while manipulating directory or </a:t>
            </a:r>
            <a:r>
              <a:rPr lang="en-US" dirty="0" err="1" smtClean="0"/>
              <a:t>inodes</a:t>
            </a:r>
            <a:r>
              <a:rPr lang="en-US" dirty="0" smtClean="0"/>
              <a:t> the disk scan on reboot would detect and recover the error (</a:t>
            </a:r>
            <a:r>
              <a:rPr lang="en-US" dirty="0" err="1" smtClean="0"/>
              <a:t>fsck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Applications use temporary files and rename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87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76200"/>
            <a:ext cx="7772400" cy="897236"/>
          </a:xfrm>
        </p:spPr>
        <p:txBody>
          <a:bodyPr/>
          <a:lstStyle/>
          <a:p>
            <a:pPr eaLnBrk="1" hangingPunct="1"/>
            <a:r>
              <a:rPr lang="en-US" sz="3600" smtClean="0">
                <a:ea typeface="MS PGothic" charset="0"/>
              </a:rPr>
              <a:t>Key Concept: Transaction</a:t>
            </a:r>
            <a:endParaRPr lang="en-US" sz="3600" dirty="0">
              <a:ea typeface="MS PGothic" charset="0"/>
            </a:endParaRP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7924800" cy="20574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ea typeface="MS PGothic" charset="0"/>
              </a:rPr>
              <a:t>An </a:t>
            </a:r>
            <a:r>
              <a:rPr lang="en-US" dirty="0" smtClean="0">
                <a:solidFill>
                  <a:srgbClr val="FC0128"/>
                </a:solidFill>
                <a:ea typeface="MS PGothic" charset="0"/>
              </a:rPr>
              <a:t>atomic sequence</a:t>
            </a:r>
            <a:r>
              <a:rPr lang="en-US" dirty="0" smtClean="0">
                <a:ea typeface="MS PGothic" charset="0"/>
              </a:rPr>
              <a:t> of actions (reads/writes) on a storage system (or database)</a:t>
            </a:r>
          </a:p>
          <a:p>
            <a:pPr eaLnBrk="1" hangingPunct="1"/>
            <a:endParaRPr lang="en-US" dirty="0" smtClean="0">
              <a:ea typeface="MS PGothic" charset="0"/>
            </a:endParaRPr>
          </a:p>
          <a:p>
            <a:pPr eaLnBrk="1" hangingPunct="1"/>
            <a:r>
              <a:rPr lang="en-US" dirty="0" smtClean="0">
                <a:ea typeface="MS PGothic" charset="0"/>
              </a:rPr>
              <a:t>That takes it from one </a:t>
            </a:r>
            <a:r>
              <a:rPr lang="en-US" dirty="0" smtClean="0">
                <a:solidFill>
                  <a:srgbClr val="FC0128"/>
                </a:solidFill>
                <a:ea typeface="MS PGothic" charset="0"/>
              </a:rPr>
              <a:t>consistent state</a:t>
            </a:r>
            <a:r>
              <a:rPr lang="en-US" dirty="0" smtClean="0">
                <a:ea typeface="MS PGothic" charset="0"/>
              </a:rPr>
              <a:t> to another</a:t>
            </a:r>
            <a:endParaRPr lang="en-US" dirty="0">
              <a:ea typeface="MS PGothic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9600" y="3471387"/>
            <a:ext cx="7848600" cy="1066800"/>
            <a:chOff x="609600" y="3471387"/>
            <a:chExt cx="7848600" cy="1066800"/>
          </a:xfrm>
        </p:grpSpPr>
        <p:sp>
          <p:nvSpPr>
            <p:cNvPr id="38915" name="AutoShape 4"/>
            <p:cNvSpPr>
              <a:spLocks noChangeArrowheads="1"/>
            </p:cNvSpPr>
            <p:nvPr/>
          </p:nvSpPr>
          <p:spPr bwMode="auto">
            <a:xfrm>
              <a:off x="609600" y="3471387"/>
              <a:ext cx="2819400" cy="1066800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916" name="Text Box 5"/>
            <p:cNvSpPr txBox="1">
              <a:spLocks noChangeArrowheads="1"/>
            </p:cNvSpPr>
            <p:nvPr/>
          </p:nvSpPr>
          <p:spPr bwMode="auto">
            <a:xfrm>
              <a:off x="609600" y="3733800"/>
              <a:ext cx="257955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consistent state 1</a:t>
              </a:r>
              <a:endParaRPr lang="en-US" b="0" dirty="0">
                <a:solidFill>
                  <a:schemeClr val="accent2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917" name="AutoShape 6"/>
            <p:cNvSpPr>
              <a:spLocks noChangeArrowheads="1"/>
            </p:cNvSpPr>
            <p:nvPr/>
          </p:nvSpPr>
          <p:spPr bwMode="auto">
            <a:xfrm>
              <a:off x="5638800" y="3471387"/>
              <a:ext cx="2819400" cy="1066800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918" name="Text Box 7"/>
            <p:cNvSpPr txBox="1">
              <a:spLocks noChangeArrowheads="1"/>
            </p:cNvSpPr>
            <p:nvPr/>
          </p:nvSpPr>
          <p:spPr bwMode="auto">
            <a:xfrm>
              <a:off x="5654227" y="3733800"/>
              <a:ext cx="257955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b="0">
                  <a:latin typeface="Gill Sans" charset="0"/>
                  <a:ea typeface="Gill Sans" charset="0"/>
                  <a:cs typeface="Gill Sans" charset="0"/>
                </a:rPr>
                <a:t>consistent state 2</a:t>
              </a:r>
              <a:endParaRPr lang="en-US" b="0">
                <a:solidFill>
                  <a:schemeClr val="accent2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919" name="Line 8"/>
            <p:cNvSpPr>
              <a:spLocks noChangeShapeType="1"/>
            </p:cNvSpPr>
            <p:nvPr/>
          </p:nvSpPr>
          <p:spPr bwMode="auto">
            <a:xfrm>
              <a:off x="3429000" y="4004787"/>
              <a:ext cx="220980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920" name="Text Box 9"/>
            <p:cNvSpPr txBox="1">
              <a:spLocks noChangeArrowheads="1"/>
            </p:cNvSpPr>
            <p:nvPr/>
          </p:nvSpPr>
          <p:spPr bwMode="auto">
            <a:xfrm>
              <a:off x="3657600" y="3492025"/>
              <a:ext cx="169148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b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transaction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926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838200"/>
            <a:ext cx="8458200" cy="5105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Begin</a:t>
            </a:r>
            <a:r>
              <a:rPr lang="en-US" dirty="0" smtClean="0"/>
              <a:t> a transaction – get transaction id</a:t>
            </a:r>
          </a:p>
          <a:p>
            <a:endParaRPr lang="en-US" dirty="0" smtClean="0"/>
          </a:p>
          <a:p>
            <a:r>
              <a:rPr lang="en-US" dirty="0" smtClean="0"/>
              <a:t>Do a bunch of updates</a:t>
            </a:r>
          </a:p>
          <a:p>
            <a:pPr lvl="1"/>
            <a:r>
              <a:rPr lang="en-US" sz="2000" dirty="0" smtClean="0"/>
              <a:t>If any fail along the way, </a:t>
            </a:r>
            <a:r>
              <a:rPr lang="en-US" sz="2000" dirty="0" smtClean="0">
                <a:solidFill>
                  <a:srgbClr val="0000FF"/>
                </a:solidFill>
              </a:rPr>
              <a:t>roll-back</a:t>
            </a:r>
          </a:p>
          <a:p>
            <a:pPr lvl="1"/>
            <a:r>
              <a:rPr lang="en-US" sz="2000" dirty="0" smtClean="0"/>
              <a:t>Or, if any conflicts with other transactions, </a:t>
            </a:r>
            <a:r>
              <a:rPr lang="en-US" sz="2000" dirty="0" smtClean="0">
                <a:solidFill>
                  <a:srgbClr val="0000FF"/>
                </a:solidFill>
              </a:rPr>
              <a:t>roll-back</a:t>
            </a:r>
          </a:p>
          <a:p>
            <a:pPr lvl="1"/>
            <a:endParaRPr lang="en-US" sz="2000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Commit</a:t>
            </a:r>
            <a:r>
              <a:rPr lang="en-US" dirty="0" smtClean="0"/>
              <a:t> the transaction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02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010400" cy="838200"/>
          </a:xfrm>
        </p:spPr>
        <p:txBody>
          <a:bodyPr/>
          <a:lstStyle/>
          <a:p>
            <a:r>
              <a:rPr lang="en-US" dirty="0">
                <a:ea typeface="MS PGothic" charset="0"/>
              </a:rPr>
              <a:t>“Classic” Example: Transaction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7848600" cy="4572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Tx/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UPDATE accounts SET balance = balance - 100.00 WHERE name = 'Alice'; </a:t>
            </a:r>
          </a:p>
          <a:p>
            <a:pPr>
              <a:spcAft>
                <a:spcPts val="1200"/>
              </a:spcAft>
              <a:buFontTx/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UPDATE branches SET balance = balance - 100.00 WHERE name = (SELECT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branch_name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FROM accounts WHERE name = 'Alice');</a:t>
            </a:r>
          </a:p>
          <a:p>
            <a:pPr>
              <a:spcAft>
                <a:spcPts val="1200"/>
              </a:spcAft>
              <a:buFontTx/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UPDATE accounts SET balance = balance + 100.00 WHERE name = 'Bob'; </a:t>
            </a:r>
          </a:p>
          <a:p>
            <a:pPr>
              <a:buFontTx/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UPDATE branches SET balance = balance + 100.00 WHERE name = (SELECT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branch_name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FROM accounts WHERE name = 'Bob');</a:t>
            </a:r>
          </a:p>
        </p:txBody>
      </p:sp>
      <p:sp>
        <p:nvSpPr>
          <p:cNvPr id="54275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33413" y="6453188"/>
            <a:ext cx="2895600" cy="403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endParaRPr lang="en-US" sz="1200">
              <a:latin typeface="Times New Roman" charset="0"/>
            </a:endParaRPr>
          </a:p>
          <a:p>
            <a:endParaRPr lang="en-US" sz="1200">
              <a:latin typeface="Times New Roman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889000"/>
            <a:ext cx="3857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BEGIN;    --BEGIN TRANSACTION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3400" y="4724400"/>
            <a:ext cx="32239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COMMIT;    --COMMIT WORK</a:t>
            </a:r>
          </a:p>
        </p:txBody>
      </p:sp>
      <p:sp>
        <p:nvSpPr>
          <p:cNvPr id="54278" name="Rectangle 7"/>
          <p:cNvSpPr>
            <a:spLocks noChangeArrowheads="1"/>
          </p:cNvSpPr>
          <p:nvPr/>
        </p:nvSpPr>
        <p:spPr bwMode="auto">
          <a:xfrm>
            <a:off x="685800" y="5867400"/>
            <a:ext cx="7848600" cy="6096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2400" b="0" dirty="0">
                <a:latin typeface="Gill Sans Light"/>
                <a:cs typeface="Gill Sans Light"/>
              </a:rPr>
              <a:t>Transfer $100 from </a:t>
            </a:r>
            <a:r>
              <a:rPr lang="en-US" sz="2400" b="0" dirty="0" smtClean="0">
                <a:latin typeface="Gill Sans Light"/>
                <a:cs typeface="Gill Sans Light"/>
              </a:rPr>
              <a:t>Alice’</a:t>
            </a:r>
            <a:r>
              <a:rPr lang="en-US" altLang="ja-JP" sz="2400" b="0" dirty="0" smtClean="0">
                <a:latin typeface="Gill Sans Light"/>
                <a:cs typeface="Gill Sans Light"/>
              </a:rPr>
              <a:t>s </a:t>
            </a:r>
            <a:r>
              <a:rPr lang="en-US" altLang="ja-JP" sz="2400" b="0" dirty="0">
                <a:latin typeface="Gill Sans Light"/>
                <a:cs typeface="Gill Sans Light"/>
              </a:rPr>
              <a:t>account to Bob’s account</a:t>
            </a:r>
            <a:endParaRPr lang="en-US" sz="2400" b="0" dirty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09766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01000" cy="533400"/>
          </a:xfrm>
        </p:spPr>
        <p:txBody>
          <a:bodyPr>
            <a:normAutofit/>
          </a:bodyPr>
          <a:lstStyle/>
          <a:p>
            <a:r>
              <a:rPr lang="en-US">
                <a:ea typeface="MS PGothic" charset="0"/>
              </a:rPr>
              <a:t>The ACID properties of Transactions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153400" cy="4876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Atomicity:</a:t>
            </a:r>
            <a:r>
              <a:rPr lang="en-US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dirty="0">
                <a:ea typeface="MS PGothic" charset="0"/>
              </a:rPr>
              <a:t>all actions in the transaction happen, or none happen</a:t>
            </a:r>
          </a:p>
          <a:p>
            <a:pPr lvl="2">
              <a:lnSpc>
                <a:spcPct val="100000"/>
              </a:lnSpc>
            </a:pPr>
            <a:endParaRPr lang="en-US" sz="1100" dirty="0">
              <a:ea typeface="MS PGothic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Consistency:</a:t>
            </a:r>
            <a:r>
              <a:rPr lang="en-US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dirty="0">
                <a:ea typeface="MS PGothic" charset="0"/>
              </a:rPr>
              <a:t>transactions maintain data integrity, e.g.,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ea typeface="MS PGothic" charset="0"/>
              </a:rPr>
              <a:t>Balance cannot be negative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ea typeface="MS PGothic" charset="0"/>
              </a:rPr>
              <a:t>Cannot reschedule meeting on February 30</a:t>
            </a:r>
          </a:p>
          <a:p>
            <a:pPr lvl="2">
              <a:lnSpc>
                <a:spcPct val="100000"/>
              </a:lnSpc>
            </a:pPr>
            <a:endParaRPr lang="en-US" sz="1100" dirty="0">
              <a:ea typeface="MS PGothic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Isolation: </a:t>
            </a:r>
            <a:r>
              <a:rPr lang="en-US" dirty="0">
                <a:ea typeface="MS PGothic" charset="0"/>
              </a:rPr>
              <a:t>execution of one transaction is isolated from that of all others; no problems from concurrency</a:t>
            </a:r>
          </a:p>
          <a:p>
            <a:pPr lvl="2">
              <a:lnSpc>
                <a:spcPct val="100000"/>
              </a:lnSpc>
            </a:pPr>
            <a:endParaRPr lang="en-US" sz="1100" dirty="0">
              <a:ea typeface="MS PGothic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Durability: </a:t>
            </a:r>
            <a:r>
              <a:rPr lang="en-US" dirty="0">
                <a:ea typeface="MS PGothic" charset="0"/>
              </a:rPr>
              <a:t>if a transaction commits, its effects persist despite </a:t>
            </a:r>
            <a:r>
              <a:rPr lang="en-US" dirty="0" smtClean="0">
                <a:ea typeface="MS PGothic" charset="0"/>
              </a:rPr>
              <a:t>crashes</a:t>
            </a:r>
            <a:endParaRPr lang="en-US" dirty="0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3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0B43E1-1ADD-7143-8DB7-4BFC71D3E84B}"/>
              </a:ext>
            </a:extLst>
          </p:cNvPr>
          <p:cNvSpPr/>
          <p:nvPr/>
        </p:nvSpPr>
        <p:spPr bwMode="auto">
          <a:xfrm>
            <a:off x="762000" y="2209800"/>
            <a:ext cx="7620000" cy="317765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03ABD3-CD2A-2F47-91B7-5CE26BCFF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of a log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AD5C0-14E8-5141-9D31-FA73D670B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838200"/>
            <a:ext cx="8382000" cy="1371600"/>
          </a:xfrm>
        </p:spPr>
        <p:txBody>
          <a:bodyPr>
            <a:normAutofit/>
          </a:bodyPr>
          <a:lstStyle/>
          <a:p>
            <a:r>
              <a:rPr lang="en-US" dirty="0"/>
              <a:t>One simple action is atomic – write/append a basic item</a:t>
            </a:r>
          </a:p>
          <a:p>
            <a:r>
              <a:rPr lang="en-US" dirty="0"/>
              <a:t>Use that to seal the commitment to a whole series of actions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62DFA8-5A97-8947-9406-DD3467063A7C}"/>
              </a:ext>
            </a:extLst>
          </p:cNvPr>
          <p:cNvSpPr txBox="1"/>
          <p:nvPr/>
        </p:nvSpPr>
        <p:spPr>
          <a:xfrm rot="16200000">
            <a:off x="1374339" y="3652845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Get 10$ from account 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FE39E4-BC22-FB4B-98EE-E7B61363B921}"/>
              </a:ext>
            </a:extLst>
          </p:cNvPr>
          <p:cNvSpPr txBox="1"/>
          <p:nvPr/>
        </p:nvSpPr>
        <p:spPr>
          <a:xfrm rot="16200000">
            <a:off x="2587870" y="3652845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Get 7$ from account 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57A47E-FAB1-DC40-A050-AD54C21612C0}"/>
              </a:ext>
            </a:extLst>
          </p:cNvPr>
          <p:cNvSpPr txBox="1"/>
          <p:nvPr/>
        </p:nvSpPr>
        <p:spPr>
          <a:xfrm rot="16200000">
            <a:off x="3396435" y="3652845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Get 13$ from account 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4F25E3-25CA-374B-9CA8-BE27737391B0}"/>
              </a:ext>
            </a:extLst>
          </p:cNvPr>
          <p:cNvSpPr txBox="1"/>
          <p:nvPr/>
        </p:nvSpPr>
        <p:spPr>
          <a:xfrm rot="16200000">
            <a:off x="4755619" y="3652845"/>
            <a:ext cx="2880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Put 15$ into account 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4F4C8D-B643-BF41-A2E3-A2105B86F55C}"/>
              </a:ext>
            </a:extLst>
          </p:cNvPr>
          <p:cNvSpPr txBox="1"/>
          <p:nvPr/>
        </p:nvSpPr>
        <p:spPr>
          <a:xfrm rot="16200000">
            <a:off x="5104899" y="3652845"/>
            <a:ext cx="2880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Put 15$ into account 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D181C4-B74B-DB40-9435-731A5842B3D7}"/>
              </a:ext>
            </a:extLst>
          </p:cNvPr>
          <p:cNvSpPr/>
          <p:nvPr/>
        </p:nvSpPr>
        <p:spPr bwMode="auto">
          <a:xfrm>
            <a:off x="3200400" y="2430715"/>
            <a:ext cx="381000" cy="2813592"/>
          </a:xfrm>
          <a:prstGeom prst="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8110EB-9378-DD4F-9D2A-8CA347730D22}"/>
              </a:ext>
            </a:extLst>
          </p:cNvPr>
          <p:cNvSpPr/>
          <p:nvPr/>
        </p:nvSpPr>
        <p:spPr bwMode="auto">
          <a:xfrm>
            <a:off x="5145138" y="2428283"/>
            <a:ext cx="381000" cy="28135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B7BCA9-35F3-EB4C-B5A7-AC06CBFFBBA2}"/>
              </a:ext>
            </a:extLst>
          </p:cNvPr>
          <p:cNvSpPr/>
          <p:nvPr/>
        </p:nvSpPr>
        <p:spPr bwMode="auto">
          <a:xfrm>
            <a:off x="5578274" y="2428283"/>
            <a:ext cx="381000" cy="2813592"/>
          </a:xfrm>
          <a:prstGeom prst="rect">
            <a:avLst/>
          </a:prstGeom>
          <a:solidFill>
            <a:srgbClr val="ECE21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668E52-8272-C146-BC6F-44DBE83EB36D}"/>
              </a:ext>
            </a:extLst>
          </p:cNvPr>
          <p:cNvSpPr/>
          <p:nvPr/>
        </p:nvSpPr>
        <p:spPr bwMode="auto">
          <a:xfrm>
            <a:off x="2655333" y="2348962"/>
            <a:ext cx="381000" cy="2929008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1337A8-8B2F-0742-8E86-BF3B18BB4160}"/>
              </a:ext>
            </a:extLst>
          </p:cNvPr>
          <p:cNvSpPr/>
          <p:nvPr/>
        </p:nvSpPr>
        <p:spPr bwMode="auto">
          <a:xfrm>
            <a:off x="3835888" y="2360183"/>
            <a:ext cx="381000" cy="2929008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6ABF3DB-039D-4447-8D17-8E6B94672F41}"/>
              </a:ext>
            </a:extLst>
          </p:cNvPr>
          <p:cNvSpPr/>
          <p:nvPr/>
        </p:nvSpPr>
        <p:spPr bwMode="auto">
          <a:xfrm>
            <a:off x="4638174" y="2332109"/>
            <a:ext cx="381000" cy="2929008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B67E9D-0516-E643-9CA5-63C67B35964A}"/>
              </a:ext>
            </a:extLst>
          </p:cNvPr>
          <p:cNvSpPr/>
          <p:nvPr/>
        </p:nvSpPr>
        <p:spPr bwMode="auto">
          <a:xfrm>
            <a:off x="5995551" y="2344951"/>
            <a:ext cx="381000" cy="2929008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7E7C984-412F-904F-8706-4998B9445A0E}"/>
              </a:ext>
            </a:extLst>
          </p:cNvPr>
          <p:cNvSpPr/>
          <p:nvPr/>
        </p:nvSpPr>
        <p:spPr bwMode="auto">
          <a:xfrm>
            <a:off x="6412828" y="2360183"/>
            <a:ext cx="381000" cy="2929008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83B2CD-AE19-D04E-A571-00BEEDC49E93}"/>
              </a:ext>
            </a:extLst>
          </p:cNvPr>
          <p:cNvSpPr/>
          <p:nvPr/>
        </p:nvSpPr>
        <p:spPr bwMode="auto">
          <a:xfrm>
            <a:off x="1620527" y="2312867"/>
            <a:ext cx="381000" cy="2929008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356362D-9A4F-A24B-9B7B-10F68BFFEE58}"/>
              </a:ext>
            </a:extLst>
          </p:cNvPr>
          <p:cNvSpPr/>
          <p:nvPr/>
        </p:nvSpPr>
        <p:spPr bwMode="auto">
          <a:xfrm>
            <a:off x="7016414" y="2360183"/>
            <a:ext cx="381000" cy="2929008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6D3B4C-913C-E14A-978B-C4682F6F024F}"/>
              </a:ext>
            </a:extLst>
          </p:cNvPr>
          <p:cNvSpPr txBox="1"/>
          <p:nvPr/>
        </p:nvSpPr>
        <p:spPr>
          <a:xfrm rot="16200000">
            <a:off x="965199" y="3613960"/>
            <a:ext cx="1707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 Tran 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E6FBDE-D96D-E944-B7FB-7FF81147C2AE}"/>
              </a:ext>
            </a:extLst>
          </p:cNvPr>
          <p:cNvSpPr txBox="1"/>
          <p:nvPr/>
        </p:nvSpPr>
        <p:spPr>
          <a:xfrm rot="16200000">
            <a:off x="6263387" y="3466190"/>
            <a:ext cx="1887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Commit Tran N</a:t>
            </a:r>
          </a:p>
        </p:txBody>
      </p:sp>
    </p:spTree>
    <p:extLst>
      <p:ext uri="{BB962C8B-B14F-4D97-AF65-F5344CB8AC3E}">
        <p14:creationId xmlns:p14="http://schemas.microsoft.com/office/powerpoint/2010/main" val="1890071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8" grpId="0" animBg="1"/>
      <p:bldP spid="19" grpId="0" animBg="1"/>
      <p:bldP spid="21" grpId="0"/>
      <p:bldP spid="2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Transactional File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8674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Better reliability through use of log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All changes are treated as </a:t>
            </a:r>
            <a:r>
              <a:rPr lang="en-US" altLang="ko-KR" i="1" dirty="0">
                <a:ea typeface="굴림" panose="020B0600000101010101" pitchFamily="34" charset="-127"/>
              </a:rPr>
              <a:t>transactions </a:t>
            </a: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 transaction is </a:t>
            </a:r>
            <a:r>
              <a:rPr lang="en-US" altLang="ko-KR" i="1" dirty="0">
                <a:ea typeface="굴림" panose="020B0600000101010101" pitchFamily="34" charset="-127"/>
              </a:rPr>
              <a:t>committed</a:t>
            </a:r>
            <a:r>
              <a:rPr lang="en-US" altLang="ko-KR" dirty="0">
                <a:ea typeface="굴림" panose="020B0600000101010101" pitchFamily="34" charset="-127"/>
              </a:rPr>
              <a:t> once it is written to the log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Data forced to disk for reliability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Process can be accelerated with NVRAM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Although File system may not be updated immediately, data preserved in the log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Difference between “Log Structured” and “</a:t>
            </a:r>
            <a:r>
              <a:rPr lang="en-US" altLang="ko-KR" dirty="0" err="1">
                <a:ea typeface="굴림" panose="020B0600000101010101" pitchFamily="34" charset="-127"/>
              </a:rPr>
              <a:t>Journaled</a:t>
            </a:r>
            <a:r>
              <a:rPr lang="en-US" altLang="ko-KR" dirty="0">
                <a:ea typeface="굴림" panose="020B0600000101010101" pitchFamily="34" charset="-127"/>
              </a:rPr>
              <a:t>”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In a Log Structured </a:t>
            </a:r>
            <a:r>
              <a:rPr lang="en-US" altLang="ko-KR" dirty="0" err="1">
                <a:ea typeface="굴림" panose="020B0600000101010101" pitchFamily="34" charset="-127"/>
              </a:rPr>
              <a:t>filesystem</a:t>
            </a:r>
            <a:r>
              <a:rPr lang="en-US" altLang="ko-KR" dirty="0">
                <a:ea typeface="굴림" panose="020B0600000101010101" pitchFamily="34" charset="-127"/>
              </a:rPr>
              <a:t>, data stays in log form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In a </a:t>
            </a:r>
            <a:r>
              <a:rPr lang="en-US" altLang="ko-KR" dirty="0" err="1">
                <a:ea typeface="굴림" panose="020B0600000101010101" pitchFamily="34" charset="-127"/>
              </a:rPr>
              <a:t>Journaled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dirty="0" err="1">
                <a:ea typeface="굴림" panose="020B0600000101010101" pitchFamily="34" charset="-127"/>
              </a:rPr>
              <a:t>filesystem</a:t>
            </a:r>
            <a:r>
              <a:rPr lang="en-US" altLang="ko-KR" dirty="0">
                <a:ea typeface="굴림" panose="020B0600000101010101" pitchFamily="34" charset="-127"/>
              </a:rPr>
              <a:t>, Log used for recovery</a:t>
            </a:r>
          </a:p>
          <a:p>
            <a:r>
              <a:rPr lang="en-US" dirty="0" smtClean="0"/>
              <a:t>Journaling File System</a:t>
            </a:r>
          </a:p>
          <a:p>
            <a:pPr lvl="1"/>
            <a:r>
              <a:rPr lang="en-US" dirty="0" smtClean="0"/>
              <a:t>Applies updates to system metadata using transactions (using logs, etc.)</a:t>
            </a:r>
          </a:p>
          <a:p>
            <a:pPr lvl="1"/>
            <a:r>
              <a:rPr lang="en-US" dirty="0" smtClean="0"/>
              <a:t>Updates to non-directory files (i.e., user stuff) can be done in place (without logs), full logging optional</a:t>
            </a:r>
          </a:p>
          <a:p>
            <a:pPr lvl="1"/>
            <a:r>
              <a:rPr lang="en-US" dirty="0" smtClean="0"/>
              <a:t>Ex: NTFS, Apple HFS+, Linux XFS, JFS, ext3, ext4</a:t>
            </a:r>
          </a:p>
          <a:p>
            <a:r>
              <a:rPr lang="en-US" dirty="0" smtClean="0"/>
              <a:t>Full Logging File System</a:t>
            </a:r>
          </a:p>
          <a:p>
            <a:pPr lvl="1"/>
            <a:r>
              <a:rPr lang="en-US" dirty="0" smtClean="0"/>
              <a:t>All updates to disk are done in transactions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15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9BD41BA7-4593-4145-928A-782E9FC492A2}"/>
              </a:ext>
            </a:extLst>
          </p:cNvPr>
          <p:cNvGrpSpPr/>
          <p:nvPr/>
        </p:nvGrpSpPr>
        <p:grpSpPr>
          <a:xfrm>
            <a:off x="979143" y="2045200"/>
            <a:ext cx="564685" cy="1133359"/>
            <a:chOff x="676026" y="1971097"/>
            <a:chExt cx="564685" cy="1133359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B826D0B-0CB6-5549-9FBC-CE90E0639655}"/>
                </a:ext>
              </a:extLst>
            </p:cNvPr>
            <p:cNvSpPr/>
            <p:nvPr/>
          </p:nvSpPr>
          <p:spPr bwMode="auto">
            <a:xfrm>
              <a:off x="676026" y="1971097"/>
              <a:ext cx="564685" cy="113335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77D2E234-45B3-D549-B68D-BC5B9EC346E7}"/>
                </a:ext>
              </a:extLst>
            </p:cNvPr>
            <p:cNvSpPr/>
            <p:nvPr/>
          </p:nvSpPr>
          <p:spPr bwMode="auto">
            <a:xfrm>
              <a:off x="676026" y="2375242"/>
              <a:ext cx="564685" cy="199643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CDF2BEA0-6B5F-DD47-9157-2A2070BB01D2}"/>
                </a:ext>
              </a:extLst>
            </p:cNvPr>
            <p:cNvSpPr/>
            <p:nvPr/>
          </p:nvSpPr>
          <p:spPr bwMode="auto">
            <a:xfrm>
              <a:off x="676026" y="2576609"/>
              <a:ext cx="564685" cy="199643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152B17B-77EF-A54A-83BE-9C0C2418CB85}"/>
              </a:ext>
            </a:extLst>
          </p:cNvPr>
          <p:cNvGrpSpPr/>
          <p:nvPr/>
        </p:nvGrpSpPr>
        <p:grpSpPr>
          <a:xfrm>
            <a:off x="826743" y="1892800"/>
            <a:ext cx="564685" cy="1133359"/>
            <a:chOff x="676026" y="1971097"/>
            <a:chExt cx="564685" cy="1133359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B0CA747-9E9E-E74B-8850-8733415EF22F}"/>
                </a:ext>
              </a:extLst>
            </p:cNvPr>
            <p:cNvSpPr/>
            <p:nvPr/>
          </p:nvSpPr>
          <p:spPr bwMode="auto">
            <a:xfrm>
              <a:off x="676026" y="1971097"/>
              <a:ext cx="564685" cy="113335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6CD724B-4483-4E40-8639-9FF76F0706D9}"/>
                </a:ext>
              </a:extLst>
            </p:cNvPr>
            <p:cNvSpPr/>
            <p:nvPr/>
          </p:nvSpPr>
          <p:spPr bwMode="auto">
            <a:xfrm>
              <a:off x="676026" y="2375242"/>
              <a:ext cx="564685" cy="199643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4107AE50-E230-CC47-9103-68A1E247F2CC}"/>
                </a:ext>
              </a:extLst>
            </p:cNvPr>
            <p:cNvSpPr/>
            <p:nvPr/>
          </p:nvSpPr>
          <p:spPr bwMode="auto">
            <a:xfrm>
              <a:off x="676026" y="2576609"/>
              <a:ext cx="564685" cy="199643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37472E0-9E56-CA4A-A725-9932AA533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 Buffer Cache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FBACC-7B76-F341-828E-B4191B690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867400"/>
            <a:ext cx="7924800" cy="762000"/>
          </a:xfrm>
        </p:spPr>
        <p:txBody>
          <a:bodyPr/>
          <a:lstStyle/>
          <a:p>
            <a:r>
              <a:rPr lang="en-US" dirty="0"/>
              <a:t>OS implements a cache of disk blocks for efficient access to data, directories, </a:t>
            </a:r>
            <a:r>
              <a:rPr lang="en-US" dirty="0" err="1"/>
              <a:t>inodes</a:t>
            </a:r>
            <a:r>
              <a:rPr lang="en-US" dirty="0"/>
              <a:t>, </a:t>
            </a:r>
            <a:r>
              <a:rPr lang="en-US" dirty="0" err="1"/>
              <a:t>freemap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53B1D8-918A-F044-8B2C-10CD4E815A05}"/>
              </a:ext>
            </a:extLst>
          </p:cNvPr>
          <p:cNvSpPr txBox="1"/>
          <p:nvPr/>
        </p:nvSpPr>
        <p:spPr>
          <a:xfrm>
            <a:off x="7038132" y="4408383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Memory</a:t>
            </a:r>
          </a:p>
        </p:txBody>
      </p:sp>
      <p:pic>
        <p:nvPicPr>
          <p:cNvPr id="6" name="Picture 5" descr="Screen Shot 2014-10-22 at 5.27.38 PM.png">
            <a:extLst>
              <a:ext uri="{FF2B5EF4-FFF2-40B4-BE49-F238E27FC236}">
                <a16:creationId xmlns:a16="http://schemas.microsoft.com/office/drawing/2014/main" id="{0251C70E-E345-4241-8C3F-E63E5D27A3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710" y="766411"/>
            <a:ext cx="3371841" cy="3424589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89680888-C47D-2047-9EB0-D92D71AE4F14}"/>
              </a:ext>
            </a:extLst>
          </p:cNvPr>
          <p:cNvSpPr txBox="1"/>
          <p:nvPr/>
        </p:nvSpPr>
        <p:spPr>
          <a:xfrm>
            <a:off x="8208028" y="6858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Disk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D3B5936-CAFF-6D4E-B940-519EE5EA8445}"/>
              </a:ext>
            </a:extLst>
          </p:cNvPr>
          <p:cNvSpPr txBox="1"/>
          <p:nvPr/>
        </p:nvSpPr>
        <p:spPr>
          <a:xfrm>
            <a:off x="1719996" y="808619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blocks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977495B-5CB1-A34E-A1CD-206F6EE2AB29}"/>
              </a:ext>
            </a:extLst>
          </p:cNvPr>
          <p:cNvSpPr txBox="1"/>
          <p:nvPr/>
        </p:nvSpPr>
        <p:spPr>
          <a:xfrm>
            <a:off x="1809293" y="3184541"/>
            <a:ext cx="1933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Dir Data blocks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F215DC5-E1B2-7940-8CE9-AA8C54FA8063}"/>
              </a:ext>
            </a:extLst>
          </p:cNvPr>
          <p:cNvSpPr txBox="1"/>
          <p:nvPr/>
        </p:nvSpPr>
        <p:spPr>
          <a:xfrm>
            <a:off x="1747980" y="1905000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iNodes</a:t>
            </a:r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9057B06-5E95-414F-AB58-73BF39DD9F24}"/>
              </a:ext>
            </a:extLst>
          </p:cNvPr>
          <p:cNvSpPr txBox="1"/>
          <p:nvPr/>
        </p:nvSpPr>
        <p:spPr>
          <a:xfrm>
            <a:off x="1794407" y="3998100"/>
            <a:ext cx="153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Free bitmap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2C4CBB8-A6A6-1E4B-92B7-8DD9EE4E687C}"/>
              </a:ext>
            </a:extLst>
          </p:cNvPr>
          <p:cNvGrpSpPr/>
          <p:nvPr/>
        </p:nvGrpSpPr>
        <p:grpSpPr>
          <a:xfrm>
            <a:off x="676026" y="1971097"/>
            <a:ext cx="564685" cy="1133359"/>
            <a:chOff x="676026" y="1971097"/>
            <a:chExt cx="564685" cy="1133359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31A92E4-1898-DB41-A559-F326D34B2716}"/>
                </a:ext>
              </a:extLst>
            </p:cNvPr>
            <p:cNvSpPr/>
            <p:nvPr/>
          </p:nvSpPr>
          <p:spPr bwMode="auto">
            <a:xfrm>
              <a:off x="676026" y="1971097"/>
              <a:ext cx="564685" cy="113335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DEC8F50-6EDC-594E-A85A-8AEEAA2FD3EA}"/>
                </a:ext>
              </a:extLst>
            </p:cNvPr>
            <p:cNvSpPr/>
            <p:nvPr/>
          </p:nvSpPr>
          <p:spPr bwMode="auto">
            <a:xfrm>
              <a:off x="676026" y="2375242"/>
              <a:ext cx="564685" cy="199643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9403E66-88E6-ED4B-AC6C-40A382804BD4}"/>
                </a:ext>
              </a:extLst>
            </p:cNvPr>
            <p:cNvSpPr/>
            <p:nvPr/>
          </p:nvSpPr>
          <p:spPr bwMode="auto">
            <a:xfrm>
              <a:off x="676026" y="2576609"/>
              <a:ext cx="564685" cy="199643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D5536806-548C-3A4E-90C7-CC7449119C14}"/>
              </a:ext>
            </a:extLst>
          </p:cNvPr>
          <p:cNvSpPr txBox="1"/>
          <p:nvPr/>
        </p:nvSpPr>
        <p:spPr>
          <a:xfrm>
            <a:off x="55350" y="2282497"/>
            <a:ext cx="642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file desc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6E1C94C-A8EE-664B-A8B0-280FCE228EA4}"/>
              </a:ext>
            </a:extLst>
          </p:cNvPr>
          <p:cNvSpPr txBox="1"/>
          <p:nvPr/>
        </p:nvSpPr>
        <p:spPr>
          <a:xfrm>
            <a:off x="462805" y="1576078"/>
            <a:ext cx="642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PCB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E0FFDFB-37DC-1746-8C63-8FA22EDCA279}"/>
              </a:ext>
            </a:extLst>
          </p:cNvPr>
          <p:cNvSpPr txBox="1"/>
          <p:nvPr/>
        </p:nvSpPr>
        <p:spPr>
          <a:xfrm>
            <a:off x="4312156" y="1376023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Reading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8F45DB6-5062-954C-8405-68A756F00692}"/>
              </a:ext>
            </a:extLst>
          </p:cNvPr>
          <p:cNvSpPr txBox="1"/>
          <p:nvPr/>
        </p:nvSpPr>
        <p:spPr>
          <a:xfrm>
            <a:off x="4312155" y="2766831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Writing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412C894-87E7-AA46-9D53-DEE3933EA2A1}"/>
              </a:ext>
            </a:extLst>
          </p:cNvPr>
          <p:cNvGrpSpPr/>
          <p:nvPr/>
        </p:nvGrpSpPr>
        <p:grpSpPr>
          <a:xfrm>
            <a:off x="2062767" y="1187371"/>
            <a:ext cx="1065534" cy="3562649"/>
            <a:chOff x="2062767" y="1187371"/>
            <a:chExt cx="1065534" cy="3562649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96271393-4838-2447-B40E-A07881A4E060}"/>
                </a:ext>
              </a:extLst>
            </p:cNvPr>
            <p:cNvSpPr/>
            <p:nvPr/>
          </p:nvSpPr>
          <p:spPr bwMode="auto">
            <a:xfrm>
              <a:off x="2114469" y="1187371"/>
              <a:ext cx="381000" cy="424723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06F47224-D8A8-CE42-9708-0286911B59E0}"/>
                </a:ext>
              </a:extLst>
            </p:cNvPr>
            <p:cNvSpPr/>
            <p:nvPr/>
          </p:nvSpPr>
          <p:spPr bwMode="auto">
            <a:xfrm>
              <a:off x="2620444" y="1272580"/>
              <a:ext cx="381000" cy="424723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4EEC1670-3DB2-BB46-8F83-C04E067818EE}"/>
                </a:ext>
              </a:extLst>
            </p:cNvPr>
            <p:cNvSpPr/>
            <p:nvPr/>
          </p:nvSpPr>
          <p:spPr bwMode="auto">
            <a:xfrm>
              <a:off x="2747301" y="1371529"/>
              <a:ext cx="381000" cy="424723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66F84980-F25B-DA4A-82EB-E59CFA06C90D}"/>
                </a:ext>
              </a:extLst>
            </p:cNvPr>
            <p:cNvSpPr/>
            <p:nvPr/>
          </p:nvSpPr>
          <p:spPr bwMode="auto">
            <a:xfrm>
              <a:off x="2085354" y="2360941"/>
              <a:ext cx="381000" cy="42472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3162FFBE-0A23-134D-8B72-A693890E938B}"/>
                </a:ext>
              </a:extLst>
            </p:cNvPr>
            <p:cNvSpPr/>
            <p:nvPr/>
          </p:nvSpPr>
          <p:spPr bwMode="auto">
            <a:xfrm>
              <a:off x="2330880" y="2484660"/>
              <a:ext cx="381000" cy="42472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D699E335-78A7-C84F-B0F4-C341A617C5E6}"/>
                </a:ext>
              </a:extLst>
            </p:cNvPr>
            <p:cNvSpPr/>
            <p:nvPr/>
          </p:nvSpPr>
          <p:spPr bwMode="auto">
            <a:xfrm>
              <a:off x="2590920" y="2644839"/>
              <a:ext cx="381000" cy="42472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7A6B8BD3-FFDB-0944-9427-FDEC2ACBF3F0}"/>
                </a:ext>
              </a:extLst>
            </p:cNvPr>
            <p:cNvSpPr/>
            <p:nvPr/>
          </p:nvSpPr>
          <p:spPr bwMode="auto">
            <a:xfrm>
              <a:off x="2062767" y="3539356"/>
              <a:ext cx="381000" cy="42472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6F20D873-01BF-CF40-829C-8B2C81B3007E}"/>
                </a:ext>
              </a:extLst>
            </p:cNvPr>
            <p:cNvSpPr/>
            <p:nvPr/>
          </p:nvSpPr>
          <p:spPr bwMode="auto">
            <a:xfrm>
              <a:off x="2539227" y="3539356"/>
              <a:ext cx="381000" cy="42472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9C8E942-6E1C-194E-A92A-C22E49AEC226}"/>
                </a:ext>
              </a:extLst>
            </p:cNvPr>
            <p:cNvSpPr/>
            <p:nvPr/>
          </p:nvSpPr>
          <p:spPr bwMode="auto">
            <a:xfrm>
              <a:off x="2062767" y="4325297"/>
              <a:ext cx="381000" cy="424723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ABE9C1E-12ED-A24F-B2A9-D8745F95CA9F}"/>
              </a:ext>
            </a:extLst>
          </p:cNvPr>
          <p:cNvGrpSpPr/>
          <p:nvPr/>
        </p:nvGrpSpPr>
        <p:grpSpPr>
          <a:xfrm>
            <a:off x="261925" y="4953220"/>
            <a:ext cx="7466572" cy="772409"/>
            <a:chOff x="261925" y="4953220"/>
            <a:chExt cx="7466572" cy="77240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11A890C-CF31-0848-A32F-D605DF752088}"/>
                </a:ext>
              </a:extLst>
            </p:cNvPr>
            <p:cNvSpPr/>
            <p:nvPr/>
          </p:nvSpPr>
          <p:spPr bwMode="auto">
            <a:xfrm>
              <a:off x="1143766" y="4958769"/>
              <a:ext cx="6584731" cy="424934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29B2D66-49F8-6F4B-AB57-35DA2204B4C3}"/>
                </a:ext>
              </a:extLst>
            </p:cNvPr>
            <p:cNvSpPr/>
            <p:nvPr/>
          </p:nvSpPr>
          <p:spPr bwMode="auto">
            <a:xfrm>
              <a:off x="1143000" y="4965993"/>
              <a:ext cx="381000" cy="42472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9DE4B9D-4F02-5243-82F7-B3E8C5C0DF3F}"/>
                </a:ext>
              </a:extLst>
            </p:cNvPr>
            <p:cNvSpPr/>
            <p:nvPr/>
          </p:nvSpPr>
          <p:spPr bwMode="auto">
            <a:xfrm>
              <a:off x="1495939" y="4965993"/>
              <a:ext cx="381000" cy="424723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E805566-8356-314E-9FB2-0B97E39401BF}"/>
                </a:ext>
              </a:extLst>
            </p:cNvPr>
            <p:cNvSpPr/>
            <p:nvPr/>
          </p:nvSpPr>
          <p:spPr bwMode="auto">
            <a:xfrm>
              <a:off x="1876939" y="4965993"/>
              <a:ext cx="381000" cy="42472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1DE85CB-68BD-EB4D-BABB-444C1305C48C}"/>
                </a:ext>
              </a:extLst>
            </p:cNvPr>
            <p:cNvSpPr/>
            <p:nvPr/>
          </p:nvSpPr>
          <p:spPr bwMode="auto">
            <a:xfrm>
              <a:off x="2229878" y="4965993"/>
              <a:ext cx="381000" cy="42472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C4EA6F1-B04B-0C4F-A096-A4DA60CFB20F}"/>
                </a:ext>
              </a:extLst>
            </p:cNvPr>
            <p:cNvSpPr/>
            <p:nvPr/>
          </p:nvSpPr>
          <p:spPr bwMode="auto">
            <a:xfrm>
              <a:off x="2612436" y="4965993"/>
              <a:ext cx="381000" cy="42472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BE16D1-6855-7042-B1DA-A68D42B812AC}"/>
                </a:ext>
              </a:extLst>
            </p:cNvPr>
            <p:cNvSpPr/>
            <p:nvPr/>
          </p:nvSpPr>
          <p:spPr bwMode="auto">
            <a:xfrm>
              <a:off x="2965375" y="4965993"/>
              <a:ext cx="381000" cy="424723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3DC196D-D0E0-4649-9418-78F487E19A62}"/>
                </a:ext>
              </a:extLst>
            </p:cNvPr>
            <p:cNvSpPr/>
            <p:nvPr/>
          </p:nvSpPr>
          <p:spPr bwMode="auto">
            <a:xfrm>
              <a:off x="3346375" y="4965993"/>
              <a:ext cx="381000" cy="42472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540E2EA-2B5A-8043-953E-2E769675B324}"/>
                </a:ext>
              </a:extLst>
            </p:cNvPr>
            <p:cNvSpPr/>
            <p:nvPr/>
          </p:nvSpPr>
          <p:spPr bwMode="auto">
            <a:xfrm>
              <a:off x="3699314" y="4965993"/>
              <a:ext cx="381000" cy="42472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04927FA-32F4-F846-8AC3-73D9A39701F3}"/>
                </a:ext>
              </a:extLst>
            </p:cNvPr>
            <p:cNvSpPr/>
            <p:nvPr/>
          </p:nvSpPr>
          <p:spPr bwMode="auto">
            <a:xfrm>
              <a:off x="4080314" y="4965993"/>
              <a:ext cx="381000" cy="424723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5EE1560-B4F9-7D4B-BCC5-E161CF868E83}"/>
                </a:ext>
              </a:extLst>
            </p:cNvPr>
            <p:cNvSpPr/>
            <p:nvPr/>
          </p:nvSpPr>
          <p:spPr bwMode="auto">
            <a:xfrm>
              <a:off x="4433253" y="4965993"/>
              <a:ext cx="381000" cy="424723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ACE47A6-777D-4A4C-92EB-540E6338170D}"/>
                </a:ext>
              </a:extLst>
            </p:cNvPr>
            <p:cNvSpPr/>
            <p:nvPr/>
          </p:nvSpPr>
          <p:spPr bwMode="auto">
            <a:xfrm>
              <a:off x="4814253" y="4965993"/>
              <a:ext cx="381000" cy="42472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D1F5CBD-2F7F-DF47-AF57-306ABE12FDC0}"/>
                </a:ext>
              </a:extLst>
            </p:cNvPr>
            <p:cNvSpPr/>
            <p:nvPr/>
          </p:nvSpPr>
          <p:spPr bwMode="auto">
            <a:xfrm>
              <a:off x="5167192" y="4965993"/>
              <a:ext cx="381000" cy="42472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5500DCD-6880-1143-B5F9-DF3A35C258E4}"/>
                </a:ext>
              </a:extLst>
            </p:cNvPr>
            <p:cNvSpPr/>
            <p:nvPr/>
          </p:nvSpPr>
          <p:spPr bwMode="auto">
            <a:xfrm>
              <a:off x="5549750" y="4965993"/>
              <a:ext cx="381000" cy="42472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F942D9D-3782-DD48-A807-EDF08FABE1AA}"/>
                </a:ext>
              </a:extLst>
            </p:cNvPr>
            <p:cNvSpPr/>
            <p:nvPr/>
          </p:nvSpPr>
          <p:spPr bwMode="auto">
            <a:xfrm>
              <a:off x="5916720" y="4965993"/>
              <a:ext cx="381000" cy="42472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3B48F5A-8FC6-4842-B62C-CF7C629A2496}"/>
                </a:ext>
              </a:extLst>
            </p:cNvPr>
            <p:cNvSpPr/>
            <p:nvPr/>
          </p:nvSpPr>
          <p:spPr bwMode="auto">
            <a:xfrm>
              <a:off x="6283689" y="4965993"/>
              <a:ext cx="381000" cy="42472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73EF462-C1CD-BA49-9614-B98549D9C98C}"/>
                </a:ext>
              </a:extLst>
            </p:cNvPr>
            <p:cNvSpPr/>
            <p:nvPr/>
          </p:nvSpPr>
          <p:spPr bwMode="auto">
            <a:xfrm>
              <a:off x="6653702" y="4965993"/>
              <a:ext cx="381000" cy="42472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EAB473C-51C9-7C49-B893-E43CF3D00ECC}"/>
                </a:ext>
              </a:extLst>
            </p:cNvPr>
            <p:cNvSpPr/>
            <p:nvPr/>
          </p:nvSpPr>
          <p:spPr bwMode="auto">
            <a:xfrm>
              <a:off x="1140887" y="5474816"/>
              <a:ext cx="6584731" cy="1524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447CE3F-5AEF-044E-8B59-98D237F3A1B7}"/>
                </a:ext>
              </a:extLst>
            </p:cNvPr>
            <p:cNvSpPr/>
            <p:nvPr/>
          </p:nvSpPr>
          <p:spPr bwMode="auto">
            <a:xfrm>
              <a:off x="1140887" y="5476067"/>
              <a:ext cx="381000" cy="15232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7AC4D7F-D4A4-E548-9DA7-913C6DE8EC90}"/>
                </a:ext>
              </a:extLst>
            </p:cNvPr>
            <p:cNvSpPr/>
            <p:nvPr/>
          </p:nvSpPr>
          <p:spPr bwMode="auto">
            <a:xfrm>
              <a:off x="1493826" y="5476067"/>
              <a:ext cx="381000" cy="152324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9DF585B-19EE-DA45-9F49-A167A47DCEF1}"/>
                </a:ext>
              </a:extLst>
            </p:cNvPr>
            <p:cNvSpPr/>
            <p:nvPr/>
          </p:nvSpPr>
          <p:spPr bwMode="auto">
            <a:xfrm>
              <a:off x="1874826" y="5476067"/>
              <a:ext cx="381000" cy="152324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782C7D6-232E-EB4D-83B5-ECE4BC972439}"/>
                </a:ext>
              </a:extLst>
            </p:cNvPr>
            <p:cNvSpPr/>
            <p:nvPr/>
          </p:nvSpPr>
          <p:spPr bwMode="auto">
            <a:xfrm>
              <a:off x="2227765" y="5476067"/>
              <a:ext cx="381000" cy="152324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5F18D0C-DF6C-0441-8770-ABF8427C8857}"/>
                </a:ext>
              </a:extLst>
            </p:cNvPr>
            <p:cNvSpPr/>
            <p:nvPr/>
          </p:nvSpPr>
          <p:spPr bwMode="auto">
            <a:xfrm>
              <a:off x="2610323" y="5476067"/>
              <a:ext cx="381000" cy="15232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20E47CC-B907-494C-B3C9-B55DAD4819D7}"/>
                </a:ext>
              </a:extLst>
            </p:cNvPr>
            <p:cNvSpPr/>
            <p:nvPr/>
          </p:nvSpPr>
          <p:spPr bwMode="auto">
            <a:xfrm>
              <a:off x="2963262" y="5476067"/>
              <a:ext cx="381000" cy="152324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3B984D6-3B89-F447-8818-CBB7C9B3E9C4}"/>
                </a:ext>
              </a:extLst>
            </p:cNvPr>
            <p:cNvSpPr/>
            <p:nvPr/>
          </p:nvSpPr>
          <p:spPr bwMode="auto">
            <a:xfrm>
              <a:off x="3344262" y="5476067"/>
              <a:ext cx="381000" cy="15232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B871635-961F-C744-8060-6BF922B44E44}"/>
                </a:ext>
              </a:extLst>
            </p:cNvPr>
            <p:cNvSpPr/>
            <p:nvPr/>
          </p:nvSpPr>
          <p:spPr bwMode="auto">
            <a:xfrm>
              <a:off x="3697201" y="5476067"/>
              <a:ext cx="381000" cy="152324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C601BBB-59BC-D244-99B2-4D18607FDF14}"/>
                </a:ext>
              </a:extLst>
            </p:cNvPr>
            <p:cNvSpPr/>
            <p:nvPr/>
          </p:nvSpPr>
          <p:spPr bwMode="auto">
            <a:xfrm>
              <a:off x="4078201" y="5476067"/>
              <a:ext cx="381000" cy="152324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64F5837-2CE7-804A-8756-6C46A8E53CAE}"/>
                </a:ext>
              </a:extLst>
            </p:cNvPr>
            <p:cNvSpPr/>
            <p:nvPr/>
          </p:nvSpPr>
          <p:spPr bwMode="auto">
            <a:xfrm>
              <a:off x="4431140" y="5476067"/>
              <a:ext cx="381000" cy="152324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D0E61D9-9979-F64D-8309-1F836042E34C}"/>
                </a:ext>
              </a:extLst>
            </p:cNvPr>
            <p:cNvSpPr/>
            <p:nvPr/>
          </p:nvSpPr>
          <p:spPr bwMode="auto">
            <a:xfrm>
              <a:off x="4812140" y="5476067"/>
              <a:ext cx="381000" cy="15232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AEC5CAE-BEDF-4943-AA32-EBE5BD46B3BC}"/>
                </a:ext>
              </a:extLst>
            </p:cNvPr>
            <p:cNvSpPr/>
            <p:nvPr/>
          </p:nvSpPr>
          <p:spPr bwMode="auto">
            <a:xfrm>
              <a:off x="5165079" y="5476067"/>
              <a:ext cx="381000" cy="152324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3B02E54-94DE-7C4E-836C-81AC4F08BFDC}"/>
                </a:ext>
              </a:extLst>
            </p:cNvPr>
            <p:cNvSpPr/>
            <p:nvPr/>
          </p:nvSpPr>
          <p:spPr bwMode="auto">
            <a:xfrm>
              <a:off x="5547637" y="5476067"/>
              <a:ext cx="381000" cy="152324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E0C9350-4928-6F4C-86F9-9B9C0FAD3629}"/>
                </a:ext>
              </a:extLst>
            </p:cNvPr>
            <p:cNvSpPr/>
            <p:nvPr/>
          </p:nvSpPr>
          <p:spPr bwMode="auto">
            <a:xfrm>
              <a:off x="5928637" y="5476067"/>
              <a:ext cx="381000" cy="15232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A7D1C29-77C4-1844-986B-3D76B407C41F}"/>
                </a:ext>
              </a:extLst>
            </p:cNvPr>
            <p:cNvSpPr/>
            <p:nvPr/>
          </p:nvSpPr>
          <p:spPr bwMode="auto">
            <a:xfrm>
              <a:off x="6297720" y="5476067"/>
              <a:ext cx="381000" cy="15232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4F6106C-F4F8-EF4F-9B49-7BBF55DD6836}"/>
                </a:ext>
              </a:extLst>
            </p:cNvPr>
            <p:cNvSpPr/>
            <p:nvPr/>
          </p:nvSpPr>
          <p:spPr bwMode="auto">
            <a:xfrm>
              <a:off x="6678720" y="5476067"/>
              <a:ext cx="381000" cy="15232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4B29ED9-B4FD-7446-8126-6EE30C00A732}"/>
                </a:ext>
              </a:extLst>
            </p:cNvPr>
            <p:cNvSpPr txBox="1"/>
            <p:nvPr/>
          </p:nvSpPr>
          <p:spPr>
            <a:xfrm>
              <a:off x="261926" y="4953220"/>
              <a:ext cx="8707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Blocks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BC5296F-B041-8B4F-A7F8-6210EBC0879F}"/>
                </a:ext>
              </a:extLst>
            </p:cNvPr>
            <p:cNvSpPr txBox="1"/>
            <p:nvPr/>
          </p:nvSpPr>
          <p:spPr>
            <a:xfrm>
              <a:off x="261925" y="5356297"/>
              <a:ext cx="8210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State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35F8476E-8504-394D-94BF-2E83C9CAC099}"/>
                </a:ext>
              </a:extLst>
            </p:cNvPr>
            <p:cNvSpPr txBox="1"/>
            <p:nvPr/>
          </p:nvSpPr>
          <p:spPr>
            <a:xfrm>
              <a:off x="1074828" y="5414237"/>
              <a:ext cx="47801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/>
                <a:t>free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1388225-B2EA-1E4C-979C-763A8401CC48}"/>
                </a:ext>
              </a:extLst>
            </p:cNvPr>
            <p:cNvSpPr txBox="1"/>
            <p:nvPr/>
          </p:nvSpPr>
          <p:spPr>
            <a:xfrm>
              <a:off x="2561815" y="5409124"/>
              <a:ext cx="47801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/>
                <a:t>free</a:t>
              </a:r>
            </a:p>
          </p:txBody>
        </p:sp>
      </p:grp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9D571E05-3FB6-B049-AED7-703955EFDAE7}"/>
              </a:ext>
            </a:extLst>
          </p:cNvPr>
          <p:cNvCxnSpPr/>
          <p:nvPr/>
        </p:nvCxnSpPr>
        <p:spPr bwMode="auto">
          <a:xfrm flipV="1">
            <a:off x="1082984" y="2375242"/>
            <a:ext cx="979783" cy="121346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dash"/>
            <a:round/>
            <a:headEnd type="diamond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4" name="Arc 83">
            <a:extLst>
              <a:ext uri="{FF2B5EF4-FFF2-40B4-BE49-F238E27FC236}">
                <a16:creationId xmlns:a16="http://schemas.microsoft.com/office/drawing/2014/main" id="{347CDA2A-A58F-F64D-A09E-A9D90F3680A3}"/>
              </a:ext>
            </a:extLst>
          </p:cNvPr>
          <p:cNvSpPr/>
          <p:nvPr/>
        </p:nvSpPr>
        <p:spPr bwMode="auto">
          <a:xfrm rot="16200000">
            <a:off x="5422661" y="3928198"/>
            <a:ext cx="2437069" cy="1712518"/>
          </a:xfrm>
          <a:prstGeom prst="arc">
            <a:avLst>
              <a:gd name="adj1" fmla="val 16200000"/>
              <a:gd name="adj2" fmla="val 326812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6B8FB434-2E37-D445-8B0D-7141935E4DBB}"/>
              </a:ext>
            </a:extLst>
          </p:cNvPr>
          <p:cNvCxnSpPr/>
          <p:nvPr/>
        </p:nvCxnSpPr>
        <p:spPr bwMode="auto">
          <a:xfrm>
            <a:off x="4312155" y="1045313"/>
            <a:ext cx="0" cy="3440668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698479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Journaling File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Instead of modifying data structures on disk directly, write changes to a journal/log</a:t>
            </a:r>
          </a:p>
          <a:p>
            <a:pPr lvl="1"/>
            <a:r>
              <a:rPr lang="en-US" dirty="0" smtClean="0"/>
              <a:t>Intention list: set of changes we intend to make</a:t>
            </a:r>
          </a:p>
          <a:p>
            <a:pPr lvl="1"/>
            <a:r>
              <a:rPr lang="en-US" dirty="0" smtClean="0"/>
              <a:t>Log/Journal is </a:t>
            </a:r>
            <a:r>
              <a:rPr lang="en-US" dirty="0" smtClean="0">
                <a:solidFill>
                  <a:srgbClr val="FF0000"/>
                </a:solidFill>
              </a:rPr>
              <a:t>append-only</a:t>
            </a:r>
          </a:p>
          <a:p>
            <a:pPr lvl="1"/>
            <a:r>
              <a:rPr lang="en-US" dirty="0" smtClean="0"/>
              <a:t>Single commit record commits transaction</a:t>
            </a:r>
            <a:endParaRPr lang="en-US" b="1" dirty="0" smtClean="0"/>
          </a:p>
          <a:p>
            <a:r>
              <a:rPr lang="en-US" dirty="0" smtClean="0"/>
              <a:t>Once changes are in the log, it is safe to apply changes to data structures on disk</a:t>
            </a:r>
          </a:p>
          <a:p>
            <a:pPr lvl="1"/>
            <a:r>
              <a:rPr lang="en-US" dirty="0" smtClean="0"/>
              <a:t>Recovery can read log to see what changes were intended</a:t>
            </a:r>
          </a:p>
          <a:p>
            <a:pPr lvl="1"/>
            <a:r>
              <a:rPr lang="en-US" dirty="0" smtClean="0"/>
              <a:t>Can take our time making the changes</a:t>
            </a:r>
          </a:p>
          <a:p>
            <a:pPr lvl="2"/>
            <a:r>
              <a:rPr lang="en-US" dirty="0" smtClean="0"/>
              <a:t>As long as new requests consult the log first</a:t>
            </a:r>
          </a:p>
          <a:p>
            <a:r>
              <a:rPr lang="en-US" dirty="0" smtClean="0"/>
              <a:t>Once changes are copied, safe to remove log</a:t>
            </a:r>
          </a:p>
          <a:p>
            <a:r>
              <a:rPr lang="en-US" dirty="0" smtClean="0"/>
              <a:t>But, …</a:t>
            </a:r>
          </a:p>
          <a:p>
            <a:pPr lvl="1"/>
            <a:r>
              <a:rPr lang="en-US" dirty="0" smtClean="0"/>
              <a:t>If the last atomic action is not done … poof … all gone</a:t>
            </a:r>
          </a:p>
          <a:p>
            <a:r>
              <a:rPr lang="en-US" dirty="0" smtClean="0"/>
              <a:t>Basic assumption: </a:t>
            </a:r>
          </a:p>
          <a:p>
            <a:pPr lvl="1"/>
            <a:r>
              <a:rPr lang="en-US" dirty="0" smtClean="0"/>
              <a:t>Updates to sectors are atomic and ordered</a:t>
            </a:r>
          </a:p>
          <a:p>
            <a:pPr lvl="1"/>
            <a:r>
              <a:rPr lang="en-US" dirty="0" smtClean="0"/>
              <a:t>Not necessarily true unless very careful, but key assumption</a:t>
            </a:r>
          </a:p>
        </p:txBody>
      </p:sp>
    </p:spTree>
    <p:extLst>
      <p:ext uri="{BB962C8B-B14F-4D97-AF65-F5344CB8AC3E}">
        <p14:creationId xmlns:p14="http://schemas.microsoft.com/office/powerpoint/2010/main" val="350771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Creating a File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84144" y="990062"/>
            <a:ext cx="5079317" cy="5486400"/>
          </a:xfrm>
        </p:spPr>
        <p:txBody>
          <a:bodyPr>
            <a:noAutofit/>
          </a:bodyPr>
          <a:lstStyle/>
          <a:p>
            <a:r>
              <a:rPr lang="en-US" dirty="0" smtClean="0"/>
              <a:t>Find free data block(s)</a:t>
            </a:r>
          </a:p>
          <a:p>
            <a:pPr lvl="1"/>
            <a:endParaRPr lang="en-US" sz="1800" dirty="0" smtClean="0"/>
          </a:p>
          <a:p>
            <a:r>
              <a:rPr lang="en-US" dirty="0" smtClean="0"/>
              <a:t>Find free </a:t>
            </a:r>
            <a:r>
              <a:rPr lang="en-US" dirty="0" err="1" smtClean="0"/>
              <a:t>inode</a:t>
            </a:r>
            <a:r>
              <a:rPr lang="en-US" dirty="0" smtClean="0"/>
              <a:t> entry</a:t>
            </a:r>
          </a:p>
          <a:p>
            <a:pPr lvl="1"/>
            <a:endParaRPr lang="en-US" sz="1800" dirty="0" smtClean="0"/>
          </a:p>
          <a:p>
            <a:r>
              <a:rPr lang="en-US" dirty="0" smtClean="0"/>
              <a:t>Find </a:t>
            </a:r>
            <a:r>
              <a:rPr lang="en-US" dirty="0" err="1" smtClean="0"/>
              <a:t>dirent</a:t>
            </a:r>
            <a:r>
              <a:rPr lang="en-US" dirty="0" smtClean="0"/>
              <a:t> insertion point</a:t>
            </a:r>
          </a:p>
          <a:p>
            <a:pPr marL="0" indent="0">
              <a:buNone/>
            </a:pPr>
            <a:r>
              <a:rPr lang="en-US" dirty="0" smtClean="0"/>
              <a:t>-----------------------------------------</a:t>
            </a:r>
          </a:p>
          <a:p>
            <a:r>
              <a:rPr lang="en-US" dirty="0" smtClean="0"/>
              <a:t>Write map (i.e., mark used)</a:t>
            </a:r>
          </a:p>
          <a:p>
            <a:pPr lvl="1"/>
            <a:endParaRPr lang="en-US" sz="1800" dirty="0" smtClean="0"/>
          </a:p>
          <a:p>
            <a:r>
              <a:rPr lang="en-US" dirty="0" smtClean="0"/>
              <a:t>Write </a:t>
            </a:r>
            <a:r>
              <a:rPr lang="en-US" dirty="0" err="1" smtClean="0"/>
              <a:t>inode</a:t>
            </a:r>
            <a:r>
              <a:rPr lang="en-US" dirty="0" smtClean="0"/>
              <a:t> entry to point to block(s)</a:t>
            </a:r>
          </a:p>
          <a:p>
            <a:pPr lvl="1"/>
            <a:endParaRPr lang="en-US" sz="1800" dirty="0" smtClean="0"/>
          </a:p>
          <a:p>
            <a:r>
              <a:rPr lang="en-US" dirty="0" smtClean="0"/>
              <a:t>Write </a:t>
            </a:r>
            <a:r>
              <a:rPr lang="en-US" dirty="0" err="1" smtClean="0"/>
              <a:t>dirent</a:t>
            </a:r>
            <a:r>
              <a:rPr lang="en-US" dirty="0" smtClean="0"/>
              <a:t> to point to </a:t>
            </a:r>
            <a:r>
              <a:rPr lang="en-US" dirty="0" err="1" smtClean="0"/>
              <a:t>inode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0" name="Can 9"/>
          <p:cNvSpPr/>
          <p:nvPr/>
        </p:nvSpPr>
        <p:spPr>
          <a:xfrm>
            <a:off x="5609996" y="1622297"/>
            <a:ext cx="2099734" cy="3048000"/>
          </a:xfrm>
          <a:prstGeom prst="can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80819" y="284364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Data blocks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50854" y="2123750"/>
            <a:ext cx="1293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Free 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s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pace map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 rot="16200000">
            <a:off x="6455590" y="2028473"/>
            <a:ext cx="415498" cy="1802120"/>
            <a:chOff x="7569976" y="1270135"/>
            <a:chExt cx="415498" cy="1802120"/>
          </a:xfrm>
        </p:grpSpPr>
        <p:sp>
          <p:nvSpPr>
            <p:cNvPr id="22" name="Rectangle 21"/>
            <p:cNvSpPr/>
            <p:nvPr/>
          </p:nvSpPr>
          <p:spPr>
            <a:xfrm>
              <a:off x="7605706" y="1270135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605706" y="1591319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605706" y="189790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605706" y="2219088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605706" y="2751071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69976" y="2425537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  <a:cs typeface="Gill Sans Light"/>
                </a:rPr>
                <a:t>…</a:t>
              </a:r>
              <a:endParaRPr lang="en-US" dirty="0">
                <a:latin typeface="Gill Sans Light"/>
                <a:cs typeface="Gill Sans Light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219534" y="2308416"/>
            <a:ext cx="2561285" cy="121398"/>
            <a:chOff x="64770" y="2031999"/>
            <a:chExt cx="5082551" cy="364957"/>
          </a:xfrm>
        </p:grpSpPr>
        <p:grpSp>
          <p:nvGrpSpPr>
            <p:cNvPr id="35" name="Group 34"/>
            <p:cNvGrpSpPr/>
            <p:nvPr/>
          </p:nvGrpSpPr>
          <p:grpSpPr>
            <a:xfrm>
              <a:off x="2607047" y="2031999"/>
              <a:ext cx="1270137" cy="364957"/>
              <a:chOff x="2607047" y="2031999"/>
              <a:chExt cx="1270137" cy="364957"/>
            </a:xfrm>
          </p:grpSpPr>
          <p:sp>
            <p:nvSpPr>
              <p:cNvPr id="29" name="Rectangle 28"/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 rot="16200000">
                <a:off x="3534113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3877184" y="2031999"/>
              <a:ext cx="1270137" cy="364957"/>
              <a:chOff x="2607047" y="2031999"/>
              <a:chExt cx="1270137" cy="364957"/>
            </a:xfrm>
          </p:grpSpPr>
          <p:sp>
            <p:nvSpPr>
              <p:cNvPr id="37" name="Rectangle 36"/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 rot="16200000">
                <a:off x="3534113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64770" y="2031999"/>
              <a:ext cx="1270137" cy="364957"/>
              <a:chOff x="2607047" y="2031999"/>
              <a:chExt cx="1270137" cy="364957"/>
            </a:xfrm>
          </p:grpSpPr>
          <p:sp>
            <p:nvSpPr>
              <p:cNvPr id="42" name="Rectangle 41"/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16200000">
                <a:off x="3534113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1334907" y="2031999"/>
              <a:ext cx="1270137" cy="364957"/>
              <a:chOff x="2607047" y="2031999"/>
              <a:chExt cx="1270137" cy="364957"/>
            </a:xfrm>
          </p:grpSpPr>
          <p:sp>
            <p:nvSpPr>
              <p:cNvPr id="47" name="Rectangle 46"/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16200000">
                <a:off x="3534113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</p:grpSp>
      </p:grpSp>
      <p:sp>
        <p:nvSpPr>
          <p:cNvPr id="69" name="Rectangle 68"/>
          <p:cNvSpPr/>
          <p:nvPr/>
        </p:nvSpPr>
        <p:spPr>
          <a:xfrm rot="16200000">
            <a:off x="7087320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70" name="Rectangle 69"/>
          <p:cNvSpPr/>
          <p:nvPr/>
        </p:nvSpPr>
        <p:spPr>
          <a:xfrm rot="16200000">
            <a:off x="7328240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" name="Rectangle 70"/>
          <p:cNvSpPr/>
          <p:nvPr/>
        </p:nvSpPr>
        <p:spPr>
          <a:xfrm rot="16200000">
            <a:off x="7558209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5181077" y="3341778"/>
            <a:ext cx="952728" cy="242349"/>
            <a:chOff x="2607047" y="2031999"/>
            <a:chExt cx="1270137" cy="364957"/>
          </a:xfrm>
        </p:grpSpPr>
        <p:sp>
          <p:nvSpPr>
            <p:cNvPr id="61" name="Rectangle 60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133805" y="3341778"/>
            <a:ext cx="952728" cy="242349"/>
            <a:chOff x="2607047" y="2031999"/>
            <a:chExt cx="1270137" cy="364957"/>
          </a:xfrm>
        </p:grpSpPr>
        <p:sp>
          <p:nvSpPr>
            <p:cNvPr id="57" name="Rectangle 5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7884929" y="3284702"/>
            <a:ext cx="1251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 smtClean="0">
                <a:latin typeface="Gill Sans" charset="0"/>
                <a:ea typeface="Gill Sans" charset="0"/>
                <a:cs typeface="Gill Sans" charset="0"/>
              </a:rPr>
              <a:t>Inode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 table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5945908" y="3708339"/>
            <a:ext cx="1457827" cy="761444"/>
            <a:chOff x="1744000" y="2182577"/>
            <a:chExt cx="1430729" cy="918973"/>
          </a:xfrm>
        </p:grpSpPr>
        <p:sp>
          <p:nvSpPr>
            <p:cNvPr id="75" name="Rectangle 74"/>
            <p:cNvSpPr/>
            <p:nvPr/>
          </p:nvSpPr>
          <p:spPr>
            <a:xfrm rot="16200000">
              <a:off x="1882705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 rot="16200000">
              <a:off x="2203889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 rot="16200000">
              <a:off x="2510474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 rot="16200000">
              <a:off x="2831658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 rot="16200000">
              <a:off x="2781130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 rot="16200000">
              <a:off x="1722113" y="220446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 rot="16200000">
              <a:off x="2206034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7892861" y="3982719"/>
            <a:ext cx="1110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Directory</a:t>
            </a:r>
          </a:p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entries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5" name="Rectangle 84"/>
          <p:cNvSpPr/>
          <p:nvPr/>
        </p:nvSpPr>
        <p:spPr>
          <a:xfrm rot="16200000">
            <a:off x="5889522" y="2297897"/>
            <a:ext cx="121398" cy="16185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86" name="Rectangle 85"/>
          <p:cNvSpPr/>
          <p:nvPr/>
        </p:nvSpPr>
        <p:spPr>
          <a:xfrm rot="16200000">
            <a:off x="6114238" y="3352203"/>
            <a:ext cx="242349" cy="24092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87" name="Freeform 86"/>
          <p:cNvSpPr/>
          <p:nvPr/>
        </p:nvSpPr>
        <p:spPr>
          <a:xfrm>
            <a:off x="6250601" y="2982204"/>
            <a:ext cx="314088" cy="485144"/>
          </a:xfrm>
          <a:custGeom>
            <a:avLst/>
            <a:gdLst>
              <a:gd name="connsiteX0" fmla="*/ 14270 w 314088"/>
              <a:gd name="connsiteY0" fmla="*/ 485144 h 485144"/>
              <a:gd name="connsiteX1" fmla="*/ 28541 w 314088"/>
              <a:gd name="connsiteY1" fmla="*/ 242572 h 485144"/>
              <a:gd name="connsiteX2" fmla="*/ 271144 w 314088"/>
              <a:gd name="connsiteY2" fmla="*/ 214034 h 485144"/>
              <a:gd name="connsiteX3" fmla="*/ 313956 w 314088"/>
              <a:gd name="connsiteY3" fmla="*/ 0 h 485144"/>
              <a:gd name="connsiteX4" fmla="*/ 313956 w 314088"/>
              <a:gd name="connsiteY4" fmla="*/ 0 h 48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088" h="485144">
                <a:moveTo>
                  <a:pt x="14270" y="485144"/>
                </a:moveTo>
                <a:cubicBezTo>
                  <a:pt x="-1" y="386450"/>
                  <a:pt x="-14271" y="287757"/>
                  <a:pt x="28541" y="242572"/>
                </a:cubicBezTo>
                <a:cubicBezTo>
                  <a:pt x="71353" y="197387"/>
                  <a:pt x="223575" y="254463"/>
                  <a:pt x="271144" y="214034"/>
                </a:cubicBezTo>
                <a:cubicBezTo>
                  <a:pt x="318713" y="173605"/>
                  <a:pt x="313956" y="0"/>
                  <a:pt x="313956" y="0"/>
                </a:cubicBezTo>
                <a:lnTo>
                  <a:pt x="313956" y="0"/>
                </a:lnTo>
              </a:path>
            </a:pathLst>
          </a:custGeom>
          <a:ln>
            <a:solidFill>
              <a:srgbClr val="00009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88" name="Rectangle 87"/>
          <p:cNvSpPr/>
          <p:nvPr/>
        </p:nvSpPr>
        <p:spPr>
          <a:xfrm rot="16200000">
            <a:off x="6778696" y="4154950"/>
            <a:ext cx="302397" cy="32726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89" name="Freeform 88"/>
          <p:cNvSpPr/>
          <p:nvPr/>
        </p:nvSpPr>
        <p:spPr>
          <a:xfrm flipH="1">
            <a:off x="6273175" y="3584128"/>
            <a:ext cx="663309" cy="694104"/>
          </a:xfrm>
          <a:custGeom>
            <a:avLst/>
            <a:gdLst>
              <a:gd name="connsiteX0" fmla="*/ 14270 w 314088"/>
              <a:gd name="connsiteY0" fmla="*/ 485144 h 485144"/>
              <a:gd name="connsiteX1" fmla="*/ 28541 w 314088"/>
              <a:gd name="connsiteY1" fmla="*/ 242572 h 485144"/>
              <a:gd name="connsiteX2" fmla="*/ 271144 w 314088"/>
              <a:gd name="connsiteY2" fmla="*/ 214034 h 485144"/>
              <a:gd name="connsiteX3" fmla="*/ 313956 w 314088"/>
              <a:gd name="connsiteY3" fmla="*/ 0 h 485144"/>
              <a:gd name="connsiteX4" fmla="*/ 313956 w 314088"/>
              <a:gd name="connsiteY4" fmla="*/ 0 h 48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088" h="485144">
                <a:moveTo>
                  <a:pt x="14270" y="485144"/>
                </a:moveTo>
                <a:cubicBezTo>
                  <a:pt x="-1" y="386450"/>
                  <a:pt x="-14271" y="287757"/>
                  <a:pt x="28541" y="242572"/>
                </a:cubicBezTo>
                <a:cubicBezTo>
                  <a:pt x="71353" y="197387"/>
                  <a:pt x="223575" y="254463"/>
                  <a:pt x="271144" y="214034"/>
                </a:cubicBezTo>
                <a:cubicBezTo>
                  <a:pt x="318713" y="173605"/>
                  <a:pt x="313956" y="0"/>
                  <a:pt x="313956" y="0"/>
                </a:cubicBezTo>
                <a:lnTo>
                  <a:pt x="313956" y="0"/>
                </a:lnTo>
              </a:path>
            </a:pathLst>
          </a:custGeom>
          <a:ln>
            <a:solidFill>
              <a:srgbClr val="00009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65" name="Rectangle 64"/>
          <p:cNvSpPr/>
          <p:nvPr/>
        </p:nvSpPr>
        <p:spPr>
          <a:xfrm rot="16200000">
            <a:off x="5867400" y="2286000"/>
            <a:ext cx="152400" cy="152400"/>
          </a:xfrm>
          <a:prstGeom prst="rect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88820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 animBg="1"/>
      <p:bldP spid="87" grpId="0" animBg="1"/>
      <p:bldP spid="88" grpId="0" animBg="1"/>
      <p:bldP spid="89" grpId="0" animBg="1"/>
      <p:bldP spid="6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Ex: Creating a file (as a transaction)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21088" y="685800"/>
            <a:ext cx="5289112" cy="5642294"/>
          </a:xfrm>
        </p:spPr>
        <p:txBody>
          <a:bodyPr>
            <a:normAutofit/>
          </a:bodyPr>
          <a:lstStyle/>
          <a:p>
            <a:r>
              <a:rPr lang="en-US" dirty="0" smtClean="0"/>
              <a:t>Find free data block(s)</a:t>
            </a:r>
          </a:p>
          <a:p>
            <a:endParaRPr lang="en-US" sz="1000" dirty="0" smtClean="0"/>
          </a:p>
          <a:p>
            <a:r>
              <a:rPr lang="en-US" dirty="0" smtClean="0"/>
              <a:t>Find free </a:t>
            </a:r>
            <a:r>
              <a:rPr lang="en-US" dirty="0" err="1" smtClean="0"/>
              <a:t>inode</a:t>
            </a:r>
            <a:r>
              <a:rPr lang="en-US" dirty="0" smtClean="0"/>
              <a:t> entry</a:t>
            </a:r>
          </a:p>
          <a:p>
            <a:endParaRPr lang="en-US" sz="1000" dirty="0" smtClean="0"/>
          </a:p>
          <a:p>
            <a:r>
              <a:rPr lang="en-US" dirty="0" smtClean="0"/>
              <a:t>Find </a:t>
            </a:r>
            <a:r>
              <a:rPr lang="en-US" dirty="0" err="1" smtClean="0"/>
              <a:t>dirent</a:t>
            </a:r>
            <a:r>
              <a:rPr lang="en-US" dirty="0" smtClean="0"/>
              <a:t> insertion point</a:t>
            </a:r>
          </a:p>
          <a:p>
            <a:pPr marL="0" indent="0">
              <a:buNone/>
            </a:pPr>
            <a:r>
              <a:rPr lang="en-US" sz="2000" dirty="0" smtClean="0"/>
              <a:t>---------------------------------------------------------</a:t>
            </a:r>
          </a:p>
          <a:p>
            <a:r>
              <a:rPr lang="en-US" dirty="0" smtClean="0"/>
              <a:t>[log] Write map (used)</a:t>
            </a:r>
          </a:p>
          <a:p>
            <a:endParaRPr lang="en-US" sz="1000" dirty="0" smtClean="0"/>
          </a:p>
          <a:p>
            <a:r>
              <a:rPr lang="en-US" dirty="0"/>
              <a:t>[log] Write </a:t>
            </a:r>
            <a:r>
              <a:rPr lang="en-US" dirty="0" err="1" smtClean="0"/>
              <a:t>inode</a:t>
            </a:r>
            <a:r>
              <a:rPr lang="en-US" dirty="0" smtClean="0"/>
              <a:t> entry to point to block(s)</a:t>
            </a:r>
          </a:p>
          <a:p>
            <a:endParaRPr lang="en-US" sz="1000" dirty="0" smtClean="0"/>
          </a:p>
          <a:p>
            <a:r>
              <a:rPr lang="en-US" dirty="0"/>
              <a:t>[log] Write </a:t>
            </a:r>
            <a:r>
              <a:rPr lang="en-US" dirty="0" err="1" smtClean="0"/>
              <a:t>dirent</a:t>
            </a:r>
            <a:r>
              <a:rPr lang="en-US" dirty="0" smtClean="0"/>
              <a:t> to point to </a:t>
            </a:r>
            <a:r>
              <a:rPr lang="en-US" dirty="0" err="1" smtClean="0"/>
              <a:t>inode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0" name="Can 9"/>
          <p:cNvSpPr/>
          <p:nvPr/>
        </p:nvSpPr>
        <p:spPr>
          <a:xfrm>
            <a:off x="5609996" y="1622297"/>
            <a:ext cx="2099734" cy="3048000"/>
          </a:xfrm>
          <a:prstGeom prst="can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80819" y="284364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Data blocks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50854" y="2123750"/>
            <a:ext cx="1293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Free space map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 rot="16200000">
            <a:off x="6455590" y="2028473"/>
            <a:ext cx="415498" cy="1802120"/>
            <a:chOff x="7569976" y="1270135"/>
            <a:chExt cx="415498" cy="1802120"/>
          </a:xfrm>
        </p:grpSpPr>
        <p:sp>
          <p:nvSpPr>
            <p:cNvPr id="22" name="Rectangle 21"/>
            <p:cNvSpPr/>
            <p:nvPr/>
          </p:nvSpPr>
          <p:spPr>
            <a:xfrm>
              <a:off x="7605706" y="1270135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605706" y="1591319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605706" y="189790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605706" y="2219088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605706" y="2751071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69976" y="2425537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…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500681" y="2308416"/>
            <a:ext cx="640069" cy="121398"/>
            <a:chOff x="2607047" y="2031999"/>
            <a:chExt cx="1270137" cy="364957"/>
          </a:xfrm>
        </p:grpSpPr>
        <p:sp>
          <p:nvSpPr>
            <p:cNvPr id="29" name="Rectangle 28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140750" y="2308416"/>
            <a:ext cx="640069" cy="121398"/>
            <a:chOff x="2607047" y="2031999"/>
            <a:chExt cx="1270137" cy="364957"/>
          </a:xfrm>
        </p:grpSpPr>
        <p:sp>
          <p:nvSpPr>
            <p:cNvPr id="37" name="Rectangle 3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219534" y="2308416"/>
            <a:ext cx="640069" cy="121398"/>
            <a:chOff x="2607047" y="2031999"/>
            <a:chExt cx="1270137" cy="364957"/>
          </a:xfrm>
        </p:grpSpPr>
        <p:sp>
          <p:nvSpPr>
            <p:cNvPr id="42" name="Rectangle 41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859603" y="2308416"/>
            <a:ext cx="640069" cy="121398"/>
            <a:chOff x="2607047" y="2031999"/>
            <a:chExt cx="1270137" cy="364957"/>
          </a:xfrm>
        </p:grpSpPr>
        <p:sp>
          <p:nvSpPr>
            <p:cNvPr id="47" name="Rectangle 4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 rot="16200000">
            <a:off x="7087320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0" name="Rectangle 69"/>
          <p:cNvSpPr/>
          <p:nvPr/>
        </p:nvSpPr>
        <p:spPr>
          <a:xfrm rot="16200000">
            <a:off x="7328240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" name="Rectangle 70"/>
          <p:cNvSpPr/>
          <p:nvPr/>
        </p:nvSpPr>
        <p:spPr>
          <a:xfrm rot="16200000">
            <a:off x="7558209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5181077" y="3341778"/>
            <a:ext cx="952728" cy="242349"/>
            <a:chOff x="2607047" y="2031999"/>
            <a:chExt cx="1270137" cy="364957"/>
          </a:xfrm>
        </p:grpSpPr>
        <p:sp>
          <p:nvSpPr>
            <p:cNvPr id="61" name="Rectangle 60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133805" y="3341778"/>
            <a:ext cx="952728" cy="242349"/>
            <a:chOff x="2607047" y="2031999"/>
            <a:chExt cx="1270137" cy="364957"/>
          </a:xfrm>
        </p:grpSpPr>
        <p:sp>
          <p:nvSpPr>
            <p:cNvPr id="57" name="Rectangle 5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7884929" y="3284702"/>
            <a:ext cx="1251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 smtClean="0">
                <a:latin typeface="Gill Sans" charset="0"/>
                <a:ea typeface="Gill Sans" charset="0"/>
                <a:cs typeface="Gill Sans" charset="0"/>
              </a:rPr>
              <a:t>Inode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 table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5945908" y="3708339"/>
            <a:ext cx="1457827" cy="761444"/>
            <a:chOff x="1744000" y="2182577"/>
            <a:chExt cx="1430729" cy="918973"/>
          </a:xfrm>
        </p:grpSpPr>
        <p:sp>
          <p:nvSpPr>
            <p:cNvPr id="75" name="Rectangle 74"/>
            <p:cNvSpPr/>
            <p:nvPr/>
          </p:nvSpPr>
          <p:spPr>
            <a:xfrm rot="16200000">
              <a:off x="1882705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 rot="16200000">
              <a:off x="2203889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 rot="16200000">
              <a:off x="2510474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 rot="16200000">
              <a:off x="2831658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 rot="16200000">
              <a:off x="2781130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 rot="16200000">
              <a:off x="1722113" y="220446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 rot="16200000">
              <a:off x="2206034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7892861" y="3982719"/>
            <a:ext cx="1110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Directory</a:t>
            </a:r>
          </a:p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entries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6" name="Rectangle 85"/>
          <p:cNvSpPr/>
          <p:nvPr/>
        </p:nvSpPr>
        <p:spPr>
          <a:xfrm rot="16200000">
            <a:off x="6114238" y="3352203"/>
            <a:ext cx="242349" cy="240920"/>
          </a:xfrm>
          <a:prstGeom prst="rect">
            <a:avLst/>
          </a:prstGeom>
          <a:solidFill>
            <a:srgbClr val="FFFF00">
              <a:alpha val="1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8" name="Rectangle 87"/>
          <p:cNvSpPr/>
          <p:nvPr/>
        </p:nvSpPr>
        <p:spPr>
          <a:xfrm rot="16200000">
            <a:off x="6778696" y="4154950"/>
            <a:ext cx="302397" cy="327267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56351" y="5336575"/>
            <a:ext cx="7930449" cy="623473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9736" y="6229290"/>
            <a:ext cx="5355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Log: in non-volatile storage (Flash or on Disk)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1128" y="4670297"/>
            <a:ext cx="62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head</a:t>
            </a:r>
            <a:endParaRPr lang="en-US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1" name="Straight Arrow Connector 10"/>
          <p:cNvCxnSpPr>
            <a:stCxn id="3" idx="2"/>
          </p:cNvCxnSpPr>
          <p:nvPr/>
        </p:nvCxnSpPr>
        <p:spPr>
          <a:xfrm>
            <a:off x="4693417" y="5039629"/>
            <a:ext cx="1669" cy="296947"/>
          </a:xfrm>
          <a:prstGeom prst="straightConnector1">
            <a:avLst/>
          </a:prstGeom>
          <a:ln>
            <a:solidFill>
              <a:srgbClr val="FC230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2797878" y="4670297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tail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74" name="Straight Arrow Connector 73"/>
          <p:cNvCxnSpPr>
            <a:stCxn id="72" idx="2"/>
          </p:cNvCxnSpPr>
          <p:nvPr/>
        </p:nvCxnSpPr>
        <p:spPr>
          <a:xfrm>
            <a:off x="3028871" y="5039629"/>
            <a:ext cx="82965" cy="2969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3111835" y="5346286"/>
            <a:ext cx="1583250" cy="6137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434873" y="5346286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pending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026450" y="5349778"/>
            <a:ext cx="66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done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707450" y="5039628"/>
            <a:ext cx="393295" cy="920420"/>
            <a:chOff x="4707450" y="5039628"/>
            <a:chExt cx="393295" cy="920420"/>
          </a:xfrm>
        </p:grpSpPr>
        <p:sp>
          <p:nvSpPr>
            <p:cNvPr id="12" name="TextBox 11"/>
            <p:cNvSpPr txBox="1"/>
            <p:nvPr/>
          </p:nvSpPr>
          <p:spPr>
            <a:xfrm rot="16200000">
              <a:off x="4581774" y="5465041"/>
              <a:ext cx="620683" cy="3693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009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start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12" name="Straight Arrow Connector 111"/>
            <p:cNvCxnSpPr/>
            <p:nvPr/>
          </p:nvCxnSpPr>
          <p:spPr>
            <a:xfrm flipH="1">
              <a:off x="5088380" y="5039628"/>
              <a:ext cx="12365" cy="296947"/>
            </a:xfrm>
            <a:prstGeom prst="straightConnector1">
              <a:avLst/>
            </a:prstGeom>
            <a:ln>
              <a:solidFill>
                <a:srgbClr val="FC230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5076782" y="2429814"/>
            <a:ext cx="816103" cy="3530235"/>
            <a:chOff x="5076782" y="2429814"/>
            <a:chExt cx="816103" cy="3530235"/>
          </a:xfrm>
        </p:grpSpPr>
        <p:grpSp>
          <p:nvGrpSpPr>
            <p:cNvPr id="16" name="Group 15"/>
            <p:cNvGrpSpPr/>
            <p:nvPr/>
          </p:nvGrpSpPr>
          <p:grpSpPr>
            <a:xfrm>
              <a:off x="5076782" y="2429814"/>
              <a:ext cx="816103" cy="3530235"/>
              <a:chOff x="5076782" y="2429814"/>
              <a:chExt cx="816103" cy="3530235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5135148" y="5628477"/>
                <a:ext cx="640069" cy="131108"/>
                <a:chOff x="5252815" y="1247958"/>
                <a:chExt cx="640069" cy="131108"/>
              </a:xfrm>
            </p:grpSpPr>
            <p:grpSp>
              <p:nvGrpSpPr>
                <p:cNvPr id="92" name="Group 91"/>
                <p:cNvGrpSpPr/>
                <p:nvPr/>
              </p:nvGrpSpPr>
              <p:grpSpPr>
                <a:xfrm>
                  <a:off x="5252815" y="1247958"/>
                  <a:ext cx="640069" cy="121398"/>
                  <a:chOff x="2607047" y="2031999"/>
                  <a:chExt cx="1270137" cy="364957"/>
                </a:xfrm>
              </p:grpSpPr>
              <p:sp>
                <p:nvSpPr>
                  <p:cNvPr id="93" name="Rectangle 92"/>
                  <p:cNvSpPr/>
                  <p:nvPr/>
                </p:nvSpPr>
                <p:spPr>
                  <a:xfrm rot="16200000">
                    <a:off x="2585160" y="2053886"/>
                    <a:ext cx="364957" cy="32118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94" name="Rectangle 93"/>
                  <p:cNvSpPr/>
                  <p:nvPr/>
                </p:nvSpPr>
                <p:spPr>
                  <a:xfrm rot="16200000">
                    <a:off x="2906344" y="2053886"/>
                    <a:ext cx="364957" cy="32118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95" name="Rectangle 94"/>
                  <p:cNvSpPr/>
                  <p:nvPr/>
                </p:nvSpPr>
                <p:spPr>
                  <a:xfrm rot="16200000">
                    <a:off x="3212929" y="2053886"/>
                    <a:ext cx="364957" cy="321184"/>
                  </a:xfrm>
                  <a:prstGeom prst="rect">
                    <a:avLst/>
                  </a:prstGeom>
                  <a:solidFill>
                    <a:srgbClr val="C0504D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96" name="Rectangle 95"/>
                  <p:cNvSpPr/>
                  <p:nvPr/>
                </p:nvSpPr>
                <p:spPr>
                  <a:xfrm rot="16200000">
                    <a:off x="3534113" y="2053886"/>
                    <a:ext cx="364957" cy="321184"/>
                  </a:xfrm>
                  <a:prstGeom prst="rect">
                    <a:avLst/>
                  </a:prstGeom>
                  <a:solidFill>
                    <a:srgbClr val="C0504D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p:grpSp>
            <p:sp>
              <p:nvSpPr>
                <p:cNvPr id="97" name="Rectangle 96"/>
                <p:cNvSpPr/>
                <p:nvPr/>
              </p:nvSpPr>
              <p:spPr>
                <a:xfrm rot="16200000">
                  <a:off x="5282734" y="1237439"/>
                  <a:ext cx="121398" cy="161856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14" name="Rectangle 13"/>
              <p:cNvSpPr/>
              <p:nvPr/>
            </p:nvSpPr>
            <p:spPr>
              <a:xfrm>
                <a:off x="5076782" y="5349778"/>
                <a:ext cx="698435" cy="610271"/>
              </a:xfrm>
              <a:prstGeom prst="rect">
                <a:avLst/>
              </a:pr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98" name="Freeform 97"/>
              <p:cNvSpPr/>
              <p:nvPr/>
            </p:nvSpPr>
            <p:spPr>
              <a:xfrm>
                <a:off x="5248206" y="2429814"/>
                <a:ext cx="644679" cy="3009496"/>
              </a:xfrm>
              <a:custGeom>
                <a:avLst/>
                <a:gdLst>
                  <a:gd name="connsiteX0" fmla="*/ 14270 w 314088"/>
                  <a:gd name="connsiteY0" fmla="*/ 485144 h 485144"/>
                  <a:gd name="connsiteX1" fmla="*/ 28541 w 314088"/>
                  <a:gd name="connsiteY1" fmla="*/ 242572 h 485144"/>
                  <a:gd name="connsiteX2" fmla="*/ 271144 w 314088"/>
                  <a:gd name="connsiteY2" fmla="*/ 214034 h 485144"/>
                  <a:gd name="connsiteX3" fmla="*/ 313956 w 314088"/>
                  <a:gd name="connsiteY3" fmla="*/ 0 h 485144"/>
                  <a:gd name="connsiteX4" fmla="*/ 313956 w 314088"/>
                  <a:gd name="connsiteY4" fmla="*/ 0 h 485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088" h="485144">
                    <a:moveTo>
                      <a:pt x="14270" y="485144"/>
                    </a:moveTo>
                    <a:cubicBezTo>
                      <a:pt x="-1" y="386450"/>
                      <a:pt x="-14271" y="287757"/>
                      <a:pt x="28541" y="242572"/>
                    </a:cubicBezTo>
                    <a:cubicBezTo>
                      <a:pt x="71353" y="197387"/>
                      <a:pt x="223575" y="254463"/>
                      <a:pt x="271144" y="214034"/>
                    </a:cubicBezTo>
                    <a:cubicBezTo>
                      <a:pt x="318713" y="173605"/>
                      <a:pt x="313956" y="0"/>
                      <a:pt x="313956" y="0"/>
                    </a:cubicBezTo>
                    <a:lnTo>
                      <a:pt x="313956" y="0"/>
                    </a:lnTo>
                  </a:path>
                </a:pathLst>
              </a:custGeom>
              <a:ln>
                <a:solidFill>
                  <a:srgbClr val="000090"/>
                </a:solidFill>
                <a:headEnd type="oval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cxnSp>
          <p:nvCxnSpPr>
            <p:cNvPr id="113" name="Straight Arrow Connector 112"/>
            <p:cNvCxnSpPr/>
            <p:nvPr/>
          </p:nvCxnSpPr>
          <p:spPr>
            <a:xfrm flipH="1">
              <a:off x="5765683" y="5060102"/>
              <a:ext cx="12365" cy="296947"/>
            </a:xfrm>
            <a:prstGeom prst="straightConnector1">
              <a:avLst/>
            </a:prstGeom>
            <a:ln>
              <a:solidFill>
                <a:srgbClr val="FC230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5786022" y="3654034"/>
            <a:ext cx="818671" cy="2301654"/>
            <a:chOff x="5786022" y="3654034"/>
            <a:chExt cx="818671" cy="2301654"/>
          </a:xfrm>
        </p:grpSpPr>
        <p:grpSp>
          <p:nvGrpSpPr>
            <p:cNvPr id="99" name="Group 98"/>
            <p:cNvGrpSpPr/>
            <p:nvPr/>
          </p:nvGrpSpPr>
          <p:grpSpPr>
            <a:xfrm>
              <a:off x="5892885" y="5589588"/>
              <a:ext cx="711808" cy="242349"/>
              <a:chOff x="2607047" y="2031999"/>
              <a:chExt cx="948953" cy="364957"/>
            </a:xfrm>
          </p:grpSpPr>
          <p:sp>
            <p:nvSpPr>
              <p:cNvPr id="100" name="Rectangle 99"/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04" name="Rectangle 103"/>
            <p:cNvSpPr/>
            <p:nvPr/>
          </p:nvSpPr>
          <p:spPr>
            <a:xfrm rot="16200000">
              <a:off x="5873319" y="5600013"/>
              <a:ext cx="242349" cy="24092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5970966" y="3654034"/>
              <a:ext cx="212349" cy="2018098"/>
            </a:xfrm>
            <a:custGeom>
              <a:avLst/>
              <a:gdLst>
                <a:gd name="connsiteX0" fmla="*/ 14270 w 314088"/>
                <a:gd name="connsiteY0" fmla="*/ 485144 h 485144"/>
                <a:gd name="connsiteX1" fmla="*/ 28541 w 314088"/>
                <a:gd name="connsiteY1" fmla="*/ 242572 h 485144"/>
                <a:gd name="connsiteX2" fmla="*/ 271144 w 314088"/>
                <a:gd name="connsiteY2" fmla="*/ 214034 h 485144"/>
                <a:gd name="connsiteX3" fmla="*/ 313956 w 314088"/>
                <a:gd name="connsiteY3" fmla="*/ 0 h 485144"/>
                <a:gd name="connsiteX4" fmla="*/ 313956 w 314088"/>
                <a:gd name="connsiteY4" fmla="*/ 0 h 48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088" h="485144">
                  <a:moveTo>
                    <a:pt x="14270" y="485144"/>
                  </a:moveTo>
                  <a:cubicBezTo>
                    <a:pt x="-1" y="386450"/>
                    <a:pt x="-14271" y="287757"/>
                    <a:pt x="28541" y="242572"/>
                  </a:cubicBezTo>
                  <a:cubicBezTo>
                    <a:pt x="71353" y="197387"/>
                    <a:pt x="223575" y="254463"/>
                    <a:pt x="271144" y="214034"/>
                  </a:cubicBezTo>
                  <a:cubicBezTo>
                    <a:pt x="318713" y="173605"/>
                    <a:pt x="313956" y="0"/>
                    <a:pt x="313956" y="0"/>
                  </a:cubicBezTo>
                  <a:lnTo>
                    <a:pt x="313956" y="0"/>
                  </a:lnTo>
                </a:path>
              </a:pathLst>
            </a:custGeom>
            <a:ln>
              <a:solidFill>
                <a:srgbClr val="000090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5786022" y="5345417"/>
              <a:ext cx="818671" cy="61027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14" name="Straight Arrow Connector 113"/>
            <p:cNvCxnSpPr/>
            <p:nvPr/>
          </p:nvCxnSpPr>
          <p:spPr>
            <a:xfrm flipH="1">
              <a:off x="6592328" y="5052831"/>
              <a:ext cx="12365" cy="296947"/>
            </a:xfrm>
            <a:prstGeom prst="straightConnector1">
              <a:avLst/>
            </a:prstGeom>
            <a:ln>
              <a:solidFill>
                <a:srgbClr val="FC230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6500681" y="4469782"/>
            <a:ext cx="929690" cy="1480844"/>
            <a:chOff x="6500681" y="4469782"/>
            <a:chExt cx="929690" cy="1480844"/>
          </a:xfrm>
        </p:grpSpPr>
        <p:sp>
          <p:nvSpPr>
            <p:cNvPr id="106" name="Rectangle 105"/>
            <p:cNvSpPr/>
            <p:nvPr/>
          </p:nvSpPr>
          <p:spPr>
            <a:xfrm rot="16200000">
              <a:off x="6686856" y="5497369"/>
              <a:ext cx="302397" cy="32726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 rot="16200000">
              <a:off x="7014123" y="5500978"/>
              <a:ext cx="302397" cy="327267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6609893" y="5340355"/>
              <a:ext cx="818671" cy="61027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0" name="Freeform 109"/>
            <p:cNvSpPr/>
            <p:nvPr/>
          </p:nvSpPr>
          <p:spPr>
            <a:xfrm flipH="1">
              <a:off x="6500681" y="4469782"/>
              <a:ext cx="469611" cy="969527"/>
            </a:xfrm>
            <a:custGeom>
              <a:avLst/>
              <a:gdLst>
                <a:gd name="connsiteX0" fmla="*/ 14270 w 314088"/>
                <a:gd name="connsiteY0" fmla="*/ 485144 h 485144"/>
                <a:gd name="connsiteX1" fmla="*/ 28541 w 314088"/>
                <a:gd name="connsiteY1" fmla="*/ 242572 h 485144"/>
                <a:gd name="connsiteX2" fmla="*/ 271144 w 314088"/>
                <a:gd name="connsiteY2" fmla="*/ 214034 h 485144"/>
                <a:gd name="connsiteX3" fmla="*/ 313956 w 314088"/>
                <a:gd name="connsiteY3" fmla="*/ 0 h 485144"/>
                <a:gd name="connsiteX4" fmla="*/ 313956 w 314088"/>
                <a:gd name="connsiteY4" fmla="*/ 0 h 48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088" h="485144">
                  <a:moveTo>
                    <a:pt x="14270" y="485144"/>
                  </a:moveTo>
                  <a:cubicBezTo>
                    <a:pt x="-1" y="386450"/>
                    <a:pt x="-14271" y="287757"/>
                    <a:pt x="28541" y="242572"/>
                  </a:cubicBezTo>
                  <a:cubicBezTo>
                    <a:pt x="71353" y="197387"/>
                    <a:pt x="223575" y="254463"/>
                    <a:pt x="271144" y="214034"/>
                  </a:cubicBezTo>
                  <a:cubicBezTo>
                    <a:pt x="318713" y="173605"/>
                    <a:pt x="313956" y="0"/>
                    <a:pt x="313956" y="0"/>
                  </a:cubicBezTo>
                  <a:lnTo>
                    <a:pt x="313956" y="0"/>
                  </a:lnTo>
                </a:path>
              </a:pathLst>
            </a:custGeom>
            <a:ln>
              <a:solidFill>
                <a:srgbClr val="000090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15" name="Straight Arrow Connector 114"/>
            <p:cNvCxnSpPr/>
            <p:nvPr/>
          </p:nvCxnSpPr>
          <p:spPr>
            <a:xfrm flipH="1">
              <a:off x="7418006" y="5056748"/>
              <a:ext cx="12365" cy="296947"/>
            </a:xfrm>
            <a:prstGeom prst="straightConnector1">
              <a:avLst/>
            </a:prstGeom>
            <a:ln>
              <a:solidFill>
                <a:srgbClr val="FC230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7448914" y="5081369"/>
            <a:ext cx="386686" cy="1030294"/>
            <a:chOff x="7448914" y="5081369"/>
            <a:chExt cx="386686" cy="1030294"/>
          </a:xfrm>
        </p:grpSpPr>
        <p:sp>
          <p:nvSpPr>
            <p:cNvPr id="111" name="TextBox 110"/>
            <p:cNvSpPr txBox="1"/>
            <p:nvPr/>
          </p:nvSpPr>
          <p:spPr>
            <a:xfrm rot="16200000">
              <a:off x="7182036" y="5475454"/>
              <a:ext cx="903087" cy="3693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009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commit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16" name="Straight Arrow Connector 115"/>
            <p:cNvCxnSpPr/>
            <p:nvPr/>
          </p:nvCxnSpPr>
          <p:spPr>
            <a:xfrm flipH="1">
              <a:off x="7823235" y="5081369"/>
              <a:ext cx="12365" cy="296947"/>
            </a:xfrm>
            <a:prstGeom prst="straightConnector1">
              <a:avLst/>
            </a:prstGeom>
            <a:ln>
              <a:solidFill>
                <a:srgbClr val="FC230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Rectangle 102"/>
          <p:cNvSpPr/>
          <p:nvPr/>
        </p:nvSpPr>
        <p:spPr>
          <a:xfrm rot="16200000">
            <a:off x="5867402" y="2286001"/>
            <a:ext cx="152400" cy="152397"/>
          </a:xfrm>
          <a:prstGeom prst="rect">
            <a:avLst/>
          </a:prstGeom>
          <a:solidFill>
            <a:srgbClr val="FFFF00">
              <a:alpha val="1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77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86" grpId="0" animBg="1"/>
      <p:bldP spid="88" grpId="0" animBg="1"/>
      <p:bldP spid="10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43000" y="0"/>
            <a:ext cx="6858000" cy="685801"/>
          </a:xfrm>
        </p:spPr>
        <p:txBody>
          <a:bodyPr/>
          <a:lstStyle/>
          <a:p>
            <a:r>
              <a:rPr lang="en-US" dirty="0" smtClean="0"/>
              <a:t>“Redo Log “ – Replay Transactions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72413" y="1276669"/>
            <a:ext cx="4856787" cy="3828731"/>
          </a:xfrm>
        </p:spPr>
        <p:txBody>
          <a:bodyPr>
            <a:normAutofit/>
          </a:bodyPr>
          <a:lstStyle/>
          <a:p>
            <a:r>
              <a:rPr lang="en-US" dirty="0" smtClean="0"/>
              <a:t>After Commit</a:t>
            </a:r>
          </a:p>
          <a:p>
            <a:endParaRPr lang="en-US" dirty="0" smtClean="0"/>
          </a:p>
          <a:p>
            <a:r>
              <a:rPr lang="en-US" dirty="0" smtClean="0"/>
              <a:t>All access to file system first looks in log</a:t>
            </a:r>
          </a:p>
          <a:p>
            <a:endParaRPr lang="en-US" dirty="0" smtClean="0"/>
          </a:p>
          <a:p>
            <a:r>
              <a:rPr lang="en-US" dirty="0" smtClean="0"/>
              <a:t>Eventually copy changes to disk</a:t>
            </a:r>
          </a:p>
          <a:p>
            <a:endParaRPr lang="en-US" dirty="0"/>
          </a:p>
        </p:txBody>
      </p:sp>
      <p:sp>
        <p:nvSpPr>
          <p:cNvPr id="10" name="Can 9"/>
          <p:cNvSpPr/>
          <p:nvPr/>
        </p:nvSpPr>
        <p:spPr>
          <a:xfrm>
            <a:off x="5609996" y="1622297"/>
            <a:ext cx="2099734" cy="3048000"/>
          </a:xfrm>
          <a:prstGeom prst="can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80819" y="284364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Data blocks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50854" y="2123750"/>
            <a:ext cx="1293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Free space map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 rot="16200000">
            <a:off x="6455590" y="2028473"/>
            <a:ext cx="415498" cy="1802120"/>
            <a:chOff x="7569976" y="1270135"/>
            <a:chExt cx="415498" cy="1802120"/>
          </a:xfrm>
        </p:grpSpPr>
        <p:sp>
          <p:nvSpPr>
            <p:cNvPr id="22" name="Rectangle 21"/>
            <p:cNvSpPr/>
            <p:nvPr/>
          </p:nvSpPr>
          <p:spPr>
            <a:xfrm>
              <a:off x="7605706" y="1270135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605706" y="1591319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605706" y="189790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605706" y="2219088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605706" y="2751071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69976" y="2425537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…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500681" y="2308416"/>
            <a:ext cx="640069" cy="121398"/>
            <a:chOff x="2607047" y="2031999"/>
            <a:chExt cx="1270137" cy="364957"/>
          </a:xfrm>
        </p:grpSpPr>
        <p:sp>
          <p:nvSpPr>
            <p:cNvPr id="29" name="Rectangle 28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140750" y="2308416"/>
            <a:ext cx="640069" cy="121398"/>
            <a:chOff x="2607047" y="2031999"/>
            <a:chExt cx="1270137" cy="364957"/>
          </a:xfrm>
        </p:grpSpPr>
        <p:sp>
          <p:nvSpPr>
            <p:cNvPr id="37" name="Rectangle 3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219534" y="2308416"/>
            <a:ext cx="640069" cy="121398"/>
            <a:chOff x="2607047" y="2031999"/>
            <a:chExt cx="1270137" cy="364957"/>
          </a:xfrm>
        </p:grpSpPr>
        <p:sp>
          <p:nvSpPr>
            <p:cNvPr id="42" name="Rectangle 41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859603" y="2308416"/>
            <a:ext cx="640069" cy="121398"/>
            <a:chOff x="2607047" y="2031999"/>
            <a:chExt cx="1270137" cy="364957"/>
          </a:xfrm>
        </p:grpSpPr>
        <p:sp>
          <p:nvSpPr>
            <p:cNvPr id="47" name="Rectangle 4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 rot="16200000">
            <a:off x="7087320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0" name="Rectangle 69"/>
          <p:cNvSpPr/>
          <p:nvPr/>
        </p:nvSpPr>
        <p:spPr>
          <a:xfrm rot="16200000">
            <a:off x="7328240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" name="Rectangle 70"/>
          <p:cNvSpPr/>
          <p:nvPr/>
        </p:nvSpPr>
        <p:spPr>
          <a:xfrm rot="16200000">
            <a:off x="7558209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5181077" y="3341778"/>
            <a:ext cx="952728" cy="242349"/>
            <a:chOff x="2607047" y="2031999"/>
            <a:chExt cx="1270137" cy="364957"/>
          </a:xfrm>
        </p:grpSpPr>
        <p:sp>
          <p:nvSpPr>
            <p:cNvPr id="61" name="Rectangle 60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133805" y="3341778"/>
            <a:ext cx="952728" cy="242349"/>
            <a:chOff x="2607047" y="2031999"/>
            <a:chExt cx="1270137" cy="364957"/>
          </a:xfrm>
        </p:grpSpPr>
        <p:sp>
          <p:nvSpPr>
            <p:cNvPr id="57" name="Rectangle 5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7884929" y="3284702"/>
            <a:ext cx="1251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 smtClean="0">
                <a:latin typeface="Gill Sans" charset="0"/>
                <a:ea typeface="Gill Sans" charset="0"/>
                <a:cs typeface="Gill Sans" charset="0"/>
              </a:rPr>
              <a:t>Inode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 table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5945908" y="3708339"/>
            <a:ext cx="1457827" cy="761444"/>
            <a:chOff x="1744000" y="2182577"/>
            <a:chExt cx="1430729" cy="918973"/>
          </a:xfrm>
        </p:grpSpPr>
        <p:sp>
          <p:nvSpPr>
            <p:cNvPr id="75" name="Rectangle 74"/>
            <p:cNvSpPr/>
            <p:nvPr/>
          </p:nvSpPr>
          <p:spPr>
            <a:xfrm rot="16200000">
              <a:off x="1882705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 rot="16200000">
              <a:off x="2203889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 rot="16200000">
              <a:off x="2510474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 rot="16200000">
              <a:off x="2831658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 rot="16200000">
              <a:off x="2781130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 rot="16200000">
              <a:off x="1722113" y="220446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 rot="16200000">
              <a:off x="2206034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7892861" y="3823452"/>
            <a:ext cx="1110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Directory</a:t>
            </a:r>
          </a:p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entries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6" name="Rectangle 85"/>
          <p:cNvSpPr/>
          <p:nvPr/>
        </p:nvSpPr>
        <p:spPr>
          <a:xfrm rot="16200000">
            <a:off x="6114238" y="3352203"/>
            <a:ext cx="242349" cy="240920"/>
          </a:xfrm>
          <a:prstGeom prst="rect">
            <a:avLst/>
          </a:prstGeom>
          <a:solidFill>
            <a:srgbClr val="FFFF00">
              <a:alpha val="1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8" name="Rectangle 87"/>
          <p:cNvSpPr/>
          <p:nvPr/>
        </p:nvSpPr>
        <p:spPr>
          <a:xfrm rot="16200000">
            <a:off x="6778696" y="4154950"/>
            <a:ext cx="302397" cy="327267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56351" y="5336575"/>
            <a:ext cx="7930449" cy="623473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9736" y="6229290"/>
            <a:ext cx="50000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Log: in non-volatile storage (Flash or Disk)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20541" y="4644122"/>
            <a:ext cx="62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head</a:t>
            </a:r>
            <a:endParaRPr lang="en-US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1" name="Straight Arrow Connector 10"/>
          <p:cNvCxnSpPr>
            <a:stCxn id="3" idx="2"/>
          </p:cNvCxnSpPr>
          <p:nvPr/>
        </p:nvCxnSpPr>
        <p:spPr>
          <a:xfrm>
            <a:off x="8432830" y="5013454"/>
            <a:ext cx="1669" cy="296947"/>
          </a:xfrm>
          <a:prstGeom prst="straightConnector1">
            <a:avLst/>
          </a:prstGeom>
          <a:ln>
            <a:solidFill>
              <a:srgbClr val="FC230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3" name="Group 142"/>
          <p:cNvGrpSpPr/>
          <p:nvPr/>
        </p:nvGrpSpPr>
        <p:grpSpPr>
          <a:xfrm>
            <a:off x="4430844" y="4700815"/>
            <a:ext cx="461986" cy="666279"/>
            <a:chOff x="4430844" y="4700815"/>
            <a:chExt cx="461986" cy="666279"/>
          </a:xfrm>
        </p:grpSpPr>
        <p:sp>
          <p:nvSpPr>
            <p:cNvPr id="72" name="TextBox 71"/>
            <p:cNvSpPr txBox="1"/>
            <p:nvPr/>
          </p:nvSpPr>
          <p:spPr>
            <a:xfrm>
              <a:off x="4430844" y="4700815"/>
              <a:ext cx="4619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tail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74" name="Straight Arrow Connector 73"/>
            <p:cNvCxnSpPr>
              <a:stCxn id="72" idx="2"/>
            </p:cNvCxnSpPr>
            <p:nvPr/>
          </p:nvCxnSpPr>
          <p:spPr>
            <a:xfrm>
              <a:off x="4661837" y="5070147"/>
              <a:ext cx="82965" cy="2969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TextBox 89"/>
          <p:cNvSpPr txBox="1"/>
          <p:nvPr/>
        </p:nvSpPr>
        <p:spPr>
          <a:xfrm>
            <a:off x="4913348" y="5960049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pending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026450" y="5349778"/>
            <a:ext cx="66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done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4581774" y="5465041"/>
            <a:ext cx="62068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start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25" name="Group 124"/>
          <p:cNvGrpSpPr/>
          <p:nvPr/>
        </p:nvGrpSpPr>
        <p:grpSpPr>
          <a:xfrm>
            <a:off x="5135148" y="5628477"/>
            <a:ext cx="640069" cy="131108"/>
            <a:chOff x="5135148" y="5628477"/>
            <a:chExt cx="640069" cy="131108"/>
          </a:xfrm>
        </p:grpSpPr>
        <p:grpSp>
          <p:nvGrpSpPr>
            <p:cNvPr id="92" name="Group 91"/>
            <p:cNvGrpSpPr/>
            <p:nvPr/>
          </p:nvGrpSpPr>
          <p:grpSpPr>
            <a:xfrm>
              <a:off x="5135148" y="5628477"/>
              <a:ext cx="640069" cy="121398"/>
              <a:chOff x="2607047" y="2031999"/>
              <a:chExt cx="1270137" cy="364957"/>
            </a:xfrm>
          </p:grpSpPr>
          <p:sp>
            <p:nvSpPr>
              <p:cNvPr id="93" name="Rectangle 92"/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 rot="16200000">
                <a:off x="3534113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97" name="Rectangle 96"/>
            <p:cNvSpPr/>
            <p:nvPr/>
          </p:nvSpPr>
          <p:spPr>
            <a:xfrm rot="16200000">
              <a:off x="5165067" y="5617958"/>
              <a:ext cx="121398" cy="161856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5076782" y="5349778"/>
            <a:ext cx="698435" cy="610271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8" name="Freeform 97"/>
          <p:cNvSpPr/>
          <p:nvPr/>
        </p:nvSpPr>
        <p:spPr>
          <a:xfrm>
            <a:off x="5248206" y="2429814"/>
            <a:ext cx="644679" cy="3009496"/>
          </a:xfrm>
          <a:custGeom>
            <a:avLst/>
            <a:gdLst>
              <a:gd name="connsiteX0" fmla="*/ 14270 w 314088"/>
              <a:gd name="connsiteY0" fmla="*/ 485144 h 485144"/>
              <a:gd name="connsiteX1" fmla="*/ 28541 w 314088"/>
              <a:gd name="connsiteY1" fmla="*/ 242572 h 485144"/>
              <a:gd name="connsiteX2" fmla="*/ 271144 w 314088"/>
              <a:gd name="connsiteY2" fmla="*/ 214034 h 485144"/>
              <a:gd name="connsiteX3" fmla="*/ 313956 w 314088"/>
              <a:gd name="connsiteY3" fmla="*/ 0 h 485144"/>
              <a:gd name="connsiteX4" fmla="*/ 313956 w 314088"/>
              <a:gd name="connsiteY4" fmla="*/ 0 h 48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088" h="485144">
                <a:moveTo>
                  <a:pt x="14270" y="485144"/>
                </a:moveTo>
                <a:cubicBezTo>
                  <a:pt x="-1" y="386450"/>
                  <a:pt x="-14271" y="287757"/>
                  <a:pt x="28541" y="242572"/>
                </a:cubicBezTo>
                <a:cubicBezTo>
                  <a:pt x="71353" y="197387"/>
                  <a:pt x="223575" y="254463"/>
                  <a:pt x="271144" y="214034"/>
                </a:cubicBezTo>
                <a:cubicBezTo>
                  <a:pt x="318713" y="173605"/>
                  <a:pt x="313956" y="0"/>
                  <a:pt x="313956" y="0"/>
                </a:cubicBezTo>
                <a:lnTo>
                  <a:pt x="313956" y="0"/>
                </a:lnTo>
              </a:path>
            </a:pathLst>
          </a:custGeom>
          <a:ln>
            <a:solidFill>
              <a:srgbClr val="00009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0" name="Rectangle 99"/>
          <p:cNvSpPr/>
          <p:nvPr/>
        </p:nvSpPr>
        <p:spPr>
          <a:xfrm rot="16200000">
            <a:off x="5892170" y="559030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34" name="Group 133"/>
          <p:cNvGrpSpPr/>
          <p:nvPr/>
        </p:nvGrpSpPr>
        <p:grpSpPr>
          <a:xfrm>
            <a:off x="5874034" y="5589588"/>
            <a:ext cx="730659" cy="252059"/>
            <a:chOff x="5874034" y="5589588"/>
            <a:chExt cx="730659" cy="252059"/>
          </a:xfrm>
        </p:grpSpPr>
        <p:sp>
          <p:nvSpPr>
            <p:cNvPr id="101" name="Rectangle 100"/>
            <p:cNvSpPr/>
            <p:nvPr/>
          </p:nvSpPr>
          <p:spPr>
            <a:xfrm rot="16200000">
              <a:off x="6133089" y="5590303"/>
              <a:ext cx="242349" cy="2409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 rot="16200000">
              <a:off x="6363058" y="5590303"/>
              <a:ext cx="242349" cy="2409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 rot="16200000">
              <a:off x="5873319" y="5600013"/>
              <a:ext cx="242349" cy="24092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105" name="Freeform 104"/>
          <p:cNvSpPr/>
          <p:nvPr/>
        </p:nvSpPr>
        <p:spPr>
          <a:xfrm>
            <a:off x="5970966" y="3654034"/>
            <a:ext cx="212349" cy="2018098"/>
          </a:xfrm>
          <a:custGeom>
            <a:avLst/>
            <a:gdLst>
              <a:gd name="connsiteX0" fmla="*/ 14270 w 314088"/>
              <a:gd name="connsiteY0" fmla="*/ 485144 h 485144"/>
              <a:gd name="connsiteX1" fmla="*/ 28541 w 314088"/>
              <a:gd name="connsiteY1" fmla="*/ 242572 h 485144"/>
              <a:gd name="connsiteX2" fmla="*/ 271144 w 314088"/>
              <a:gd name="connsiteY2" fmla="*/ 214034 h 485144"/>
              <a:gd name="connsiteX3" fmla="*/ 313956 w 314088"/>
              <a:gd name="connsiteY3" fmla="*/ 0 h 485144"/>
              <a:gd name="connsiteX4" fmla="*/ 313956 w 314088"/>
              <a:gd name="connsiteY4" fmla="*/ 0 h 48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088" h="485144">
                <a:moveTo>
                  <a:pt x="14270" y="485144"/>
                </a:moveTo>
                <a:cubicBezTo>
                  <a:pt x="-1" y="386450"/>
                  <a:pt x="-14271" y="287757"/>
                  <a:pt x="28541" y="242572"/>
                </a:cubicBezTo>
                <a:cubicBezTo>
                  <a:pt x="71353" y="197387"/>
                  <a:pt x="223575" y="254463"/>
                  <a:pt x="271144" y="214034"/>
                </a:cubicBezTo>
                <a:cubicBezTo>
                  <a:pt x="318713" y="173605"/>
                  <a:pt x="313956" y="0"/>
                  <a:pt x="313956" y="0"/>
                </a:cubicBezTo>
                <a:lnTo>
                  <a:pt x="313956" y="0"/>
                </a:lnTo>
              </a:path>
            </a:pathLst>
          </a:custGeom>
          <a:ln>
            <a:solidFill>
              <a:srgbClr val="00009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5786022" y="5345417"/>
            <a:ext cx="818671" cy="610271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684331" y="5513413"/>
            <a:ext cx="644624" cy="313938"/>
            <a:chOff x="6684331" y="5513413"/>
            <a:chExt cx="644624" cy="313938"/>
          </a:xfrm>
        </p:grpSpPr>
        <p:sp>
          <p:nvSpPr>
            <p:cNvPr id="106" name="Rectangle 105"/>
            <p:cNvSpPr/>
            <p:nvPr/>
          </p:nvSpPr>
          <p:spPr>
            <a:xfrm rot="16200000">
              <a:off x="6696766" y="5512519"/>
              <a:ext cx="302397" cy="32726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 rot="16200000">
              <a:off x="7014123" y="5500978"/>
              <a:ext cx="302397" cy="327267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109" name="Rectangle 108"/>
          <p:cNvSpPr/>
          <p:nvPr/>
        </p:nvSpPr>
        <p:spPr>
          <a:xfrm>
            <a:off x="6609893" y="5340355"/>
            <a:ext cx="818671" cy="610271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0" name="Freeform 109"/>
          <p:cNvSpPr/>
          <p:nvPr/>
        </p:nvSpPr>
        <p:spPr>
          <a:xfrm flipH="1">
            <a:off x="6500681" y="4469782"/>
            <a:ext cx="469611" cy="969527"/>
          </a:xfrm>
          <a:custGeom>
            <a:avLst/>
            <a:gdLst>
              <a:gd name="connsiteX0" fmla="*/ 14270 w 314088"/>
              <a:gd name="connsiteY0" fmla="*/ 485144 h 485144"/>
              <a:gd name="connsiteX1" fmla="*/ 28541 w 314088"/>
              <a:gd name="connsiteY1" fmla="*/ 242572 h 485144"/>
              <a:gd name="connsiteX2" fmla="*/ 271144 w 314088"/>
              <a:gd name="connsiteY2" fmla="*/ 214034 h 485144"/>
              <a:gd name="connsiteX3" fmla="*/ 313956 w 314088"/>
              <a:gd name="connsiteY3" fmla="*/ 0 h 485144"/>
              <a:gd name="connsiteX4" fmla="*/ 313956 w 314088"/>
              <a:gd name="connsiteY4" fmla="*/ 0 h 48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088" h="485144">
                <a:moveTo>
                  <a:pt x="14270" y="485144"/>
                </a:moveTo>
                <a:cubicBezTo>
                  <a:pt x="-1" y="386450"/>
                  <a:pt x="-14271" y="287757"/>
                  <a:pt x="28541" y="242572"/>
                </a:cubicBezTo>
                <a:cubicBezTo>
                  <a:pt x="71353" y="197387"/>
                  <a:pt x="223575" y="254463"/>
                  <a:pt x="271144" y="214034"/>
                </a:cubicBezTo>
                <a:cubicBezTo>
                  <a:pt x="318713" y="173605"/>
                  <a:pt x="313956" y="0"/>
                  <a:pt x="313956" y="0"/>
                </a:cubicBezTo>
                <a:lnTo>
                  <a:pt x="313956" y="0"/>
                </a:lnTo>
              </a:path>
            </a:pathLst>
          </a:custGeom>
          <a:ln>
            <a:solidFill>
              <a:srgbClr val="00009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 rot="16200000">
            <a:off x="7182036" y="5475454"/>
            <a:ext cx="903087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commit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24" name="Group 123"/>
          <p:cNvGrpSpPr/>
          <p:nvPr/>
        </p:nvGrpSpPr>
        <p:grpSpPr>
          <a:xfrm>
            <a:off x="8383528" y="5950626"/>
            <a:ext cx="566034" cy="531156"/>
            <a:chOff x="8383528" y="5950626"/>
            <a:chExt cx="566034" cy="531156"/>
          </a:xfrm>
        </p:grpSpPr>
        <p:sp>
          <p:nvSpPr>
            <p:cNvPr id="52" name="Freeform 51"/>
            <p:cNvSpPr/>
            <p:nvPr/>
          </p:nvSpPr>
          <p:spPr>
            <a:xfrm>
              <a:off x="8446863" y="6060947"/>
              <a:ext cx="239937" cy="399530"/>
            </a:xfrm>
            <a:custGeom>
              <a:avLst/>
              <a:gdLst>
                <a:gd name="connsiteX0" fmla="*/ 239937 w 239937"/>
                <a:gd name="connsiteY0" fmla="*/ 0 h 399530"/>
                <a:gd name="connsiteX1" fmla="*/ 25876 w 239937"/>
                <a:gd name="connsiteY1" fmla="*/ 128420 h 399530"/>
                <a:gd name="connsiteX2" fmla="*/ 11605 w 239937"/>
                <a:gd name="connsiteY2" fmla="*/ 399530 h 399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9937" h="399530">
                  <a:moveTo>
                    <a:pt x="239937" y="0"/>
                  </a:moveTo>
                  <a:cubicBezTo>
                    <a:pt x="151934" y="30916"/>
                    <a:pt x="63931" y="61832"/>
                    <a:pt x="25876" y="128420"/>
                  </a:cubicBezTo>
                  <a:cubicBezTo>
                    <a:pt x="-12179" y="195008"/>
                    <a:pt x="-287" y="297269"/>
                    <a:pt x="11605" y="39953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7" name="Straight Connector 66"/>
            <p:cNvCxnSpPr/>
            <p:nvPr/>
          </p:nvCxnSpPr>
          <p:spPr>
            <a:xfrm flipH="1" flipV="1">
              <a:off x="8503497" y="5950626"/>
              <a:ext cx="446065" cy="378756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H="1">
              <a:off x="8383528" y="6329381"/>
              <a:ext cx="566033" cy="152401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Freeform 122"/>
            <p:cNvSpPr/>
            <p:nvPr/>
          </p:nvSpPr>
          <p:spPr>
            <a:xfrm rot="3797805" flipH="1">
              <a:off x="8401452" y="6123026"/>
              <a:ext cx="229204" cy="195023"/>
            </a:xfrm>
            <a:custGeom>
              <a:avLst/>
              <a:gdLst>
                <a:gd name="connsiteX0" fmla="*/ 239937 w 239937"/>
                <a:gd name="connsiteY0" fmla="*/ 0 h 399530"/>
                <a:gd name="connsiteX1" fmla="*/ 25876 w 239937"/>
                <a:gd name="connsiteY1" fmla="*/ 128420 h 399530"/>
                <a:gd name="connsiteX2" fmla="*/ 11605 w 239937"/>
                <a:gd name="connsiteY2" fmla="*/ 399530 h 399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9937" h="399530">
                  <a:moveTo>
                    <a:pt x="239937" y="0"/>
                  </a:moveTo>
                  <a:cubicBezTo>
                    <a:pt x="151934" y="30916"/>
                    <a:pt x="63931" y="61832"/>
                    <a:pt x="25876" y="128420"/>
                  </a:cubicBezTo>
                  <a:cubicBezTo>
                    <a:pt x="-12179" y="195008"/>
                    <a:pt x="-287" y="297269"/>
                    <a:pt x="11605" y="39953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855924" y="2307184"/>
            <a:ext cx="640069" cy="131108"/>
            <a:chOff x="5941596" y="1148673"/>
            <a:chExt cx="640069" cy="131108"/>
          </a:xfrm>
          <a:effectLst>
            <a:glow rad="165100">
              <a:schemeClr val="accent3">
                <a:satMod val="175000"/>
                <a:alpha val="52000"/>
              </a:schemeClr>
            </a:glow>
          </a:effectLst>
        </p:grpSpPr>
        <p:sp>
          <p:nvSpPr>
            <p:cNvPr id="129" name="Rectangle 128"/>
            <p:cNvSpPr/>
            <p:nvPr/>
          </p:nvSpPr>
          <p:spPr>
            <a:xfrm rot="16200000">
              <a:off x="5961825" y="1128444"/>
              <a:ext cx="121398" cy="16185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 rot="16200000">
              <a:off x="6123681" y="1128444"/>
              <a:ext cx="121398" cy="16185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 rot="16200000">
              <a:off x="6278181" y="1128444"/>
              <a:ext cx="121398" cy="161856"/>
            </a:xfrm>
            <a:prstGeom prst="rect">
              <a:avLst/>
            </a:prstGeom>
            <a:solidFill>
              <a:srgbClr val="C0504D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 rot="16200000">
              <a:off x="6440038" y="1128444"/>
              <a:ext cx="121398" cy="161856"/>
            </a:xfrm>
            <a:prstGeom prst="rect">
              <a:avLst/>
            </a:prstGeom>
            <a:solidFill>
              <a:srgbClr val="C0504D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 rot="16200000">
              <a:off x="5971515" y="1138154"/>
              <a:ext cx="121398" cy="161856"/>
            </a:xfrm>
            <a:prstGeom prst="rect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5411038" y="4742371"/>
            <a:ext cx="461986" cy="607407"/>
            <a:chOff x="5411038" y="4742371"/>
            <a:chExt cx="461986" cy="607407"/>
          </a:xfrm>
        </p:grpSpPr>
        <p:cxnSp>
          <p:nvCxnSpPr>
            <p:cNvPr id="133" name="Straight Arrow Connector 132"/>
            <p:cNvCxnSpPr/>
            <p:nvPr/>
          </p:nvCxnSpPr>
          <p:spPr>
            <a:xfrm>
              <a:off x="5696019" y="5052831"/>
              <a:ext cx="74706" cy="2969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TextBox 139"/>
            <p:cNvSpPr txBox="1"/>
            <p:nvPr/>
          </p:nvSpPr>
          <p:spPr>
            <a:xfrm>
              <a:off x="5411038" y="4742371"/>
              <a:ext cx="4619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tail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6172280" y="3361776"/>
            <a:ext cx="730659" cy="252059"/>
            <a:chOff x="5874034" y="5589588"/>
            <a:chExt cx="730659" cy="252059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16" name="Rectangle 115"/>
            <p:cNvSpPr/>
            <p:nvPr/>
          </p:nvSpPr>
          <p:spPr>
            <a:xfrm rot="16200000">
              <a:off x="6133089" y="5590303"/>
              <a:ext cx="242349" cy="2409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 rot="16200000">
              <a:off x="6363058" y="5590303"/>
              <a:ext cx="242349" cy="2409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 rot="16200000">
              <a:off x="5873319" y="5600013"/>
              <a:ext cx="242349" cy="24092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6298211" y="4683499"/>
            <a:ext cx="461986" cy="666279"/>
            <a:chOff x="4430844" y="4700815"/>
            <a:chExt cx="461986" cy="666279"/>
          </a:xfrm>
        </p:grpSpPr>
        <p:sp>
          <p:nvSpPr>
            <p:cNvPr id="144" name="TextBox 143"/>
            <p:cNvSpPr txBox="1"/>
            <p:nvPr/>
          </p:nvSpPr>
          <p:spPr>
            <a:xfrm>
              <a:off x="4430844" y="4700815"/>
              <a:ext cx="4619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tail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45" name="Straight Arrow Connector 144"/>
            <p:cNvCxnSpPr>
              <a:stCxn id="144" idx="2"/>
            </p:cNvCxnSpPr>
            <p:nvPr/>
          </p:nvCxnSpPr>
          <p:spPr>
            <a:xfrm>
              <a:off x="4661837" y="5070147"/>
              <a:ext cx="82965" cy="2969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/>
          <p:cNvGrpSpPr/>
          <p:nvPr/>
        </p:nvGrpSpPr>
        <p:grpSpPr>
          <a:xfrm>
            <a:off x="7095591" y="4660915"/>
            <a:ext cx="461986" cy="666279"/>
            <a:chOff x="4430844" y="4700815"/>
            <a:chExt cx="461986" cy="666279"/>
          </a:xfrm>
        </p:grpSpPr>
        <p:sp>
          <p:nvSpPr>
            <p:cNvPr id="147" name="TextBox 146"/>
            <p:cNvSpPr txBox="1"/>
            <p:nvPr/>
          </p:nvSpPr>
          <p:spPr>
            <a:xfrm>
              <a:off x="4430844" y="4700815"/>
              <a:ext cx="4619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tail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48" name="Straight Arrow Connector 147"/>
            <p:cNvCxnSpPr>
              <a:stCxn id="147" idx="2"/>
            </p:cNvCxnSpPr>
            <p:nvPr/>
          </p:nvCxnSpPr>
          <p:spPr>
            <a:xfrm>
              <a:off x="4661837" y="5070147"/>
              <a:ext cx="82965" cy="2969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9" name="Group 148"/>
          <p:cNvGrpSpPr/>
          <p:nvPr/>
        </p:nvGrpSpPr>
        <p:grpSpPr>
          <a:xfrm>
            <a:off x="7551250" y="4700815"/>
            <a:ext cx="461986" cy="666279"/>
            <a:chOff x="4430844" y="4700815"/>
            <a:chExt cx="461986" cy="666279"/>
          </a:xfrm>
        </p:grpSpPr>
        <p:sp>
          <p:nvSpPr>
            <p:cNvPr id="150" name="TextBox 149"/>
            <p:cNvSpPr txBox="1"/>
            <p:nvPr/>
          </p:nvSpPr>
          <p:spPr>
            <a:xfrm>
              <a:off x="4430844" y="4700815"/>
              <a:ext cx="4619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tail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51" name="Straight Arrow Connector 150"/>
            <p:cNvCxnSpPr>
              <a:stCxn id="150" idx="2"/>
            </p:cNvCxnSpPr>
            <p:nvPr/>
          </p:nvCxnSpPr>
          <p:spPr>
            <a:xfrm>
              <a:off x="4661837" y="5070147"/>
              <a:ext cx="82965" cy="2969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54"/>
          <p:cNvGrpSpPr/>
          <p:nvPr/>
        </p:nvGrpSpPr>
        <p:grpSpPr>
          <a:xfrm>
            <a:off x="6390513" y="4167385"/>
            <a:ext cx="644624" cy="313938"/>
            <a:chOff x="6684331" y="5513413"/>
            <a:chExt cx="644624" cy="313938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56" name="Rectangle 155"/>
            <p:cNvSpPr/>
            <p:nvPr/>
          </p:nvSpPr>
          <p:spPr>
            <a:xfrm rot="16200000">
              <a:off x="6696766" y="5512519"/>
              <a:ext cx="302397" cy="32726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57" name="Rectangle 156"/>
            <p:cNvSpPr/>
            <p:nvPr/>
          </p:nvSpPr>
          <p:spPr>
            <a:xfrm rot="16200000">
              <a:off x="7014123" y="5500978"/>
              <a:ext cx="302397" cy="327267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707449" y="5208576"/>
            <a:ext cx="3143405" cy="903088"/>
            <a:chOff x="4707449" y="5208576"/>
            <a:chExt cx="3143405" cy="903088"/>
          </a:xfrm>
        </p:grpSpPr>
        <p:cxnSp>
          <p:nvCxnSpPr>
            <p:cNvPr id="17" name="Straight Connector 16"/>
            <p:cNvCxnSpPr/>
            <p:nvPr/>
          </p:nvCxnSpPr>
          <p:spPr>
            <a:xfrm flipH="1" flipV="1">
              <a:off x="4707449" y="5208576"/>
              <a:ext cx="3143405" cy="9030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>
              <a:stCxn id="111" idx="3"/>
            </p:cNvCxnSpPr>
            <p:nvPr/>
          </p:nvCxnSpPr>
          <p:spPr>
            <a:xfrm flipH="1">
              <a:off x="4859850" y="5208577"/>
              <a:ext cx="2773730" cy="86576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7321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Crash During </a:t>
            </a:r>
            <a:r>
              <a:rPr lang="en-US" dirty="0"/>
              <a:t>L</a:t>
            </a:r>
            <a:r>
              <a:rPr lang="en-US" dirty="0" smtClean="0"/>
              <a:t>ogging – Recover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71145" y="1108316"/>
            <a:ext cx="4734732" cy="3828731"/>
          </a:xfrm>
        </p:spPr>
        <p:txBody>
          <a:bodyPr>
            <a:noAutofit/>
          </a:bodyPr>
          <a:lstStyle/>
          <a:p>
            <a:r>
              <a:rPr lang="en-US" dirty="0" smtClean="0"/>
              <a:t>Upon recovery scan the log</a:t>
            </a:r>
          </a:p>
          <a:p>
            <a:pPr lvl="1"/>
            <a:endParaRPr lang="en-US" sz="1800" dirty="0" smtClean="0"/>
          </a:p>
          <a:p>
            <a:r>
              <a:rPr lang="en-US" dirty="0" smtClean="0"/>
              <a:t>Detect transaction start with no commit</a:t>
            </a:r>
          </a:p>
          <a:p>
            <a:pPr lvl="1"/>
            <a:endParaRPr lang="en-US" sz="1800" dirty="0" smtClean="0"/>
          </a:p>
          <a:p>
            <a:r>
              <a:rPr lang="en-US" dirty="0" smtClean="0"/>
              <a:t>Discard log entries</a:t>
            </a:r>
          </a:p>
          <a:p>
            <a:pPr lvl="1"/>
            <a:endParaRPr lang="en-US" sz="1800" dirty="0" smtClean="0"/>
          </a:p>
          <a:p>
            <a:r>
              <a:rPr lang="en-US" dirty="0" smtClean="0"/>
              <a:t>Disk remains unchanged</a:t>
            </a:r>
          </a:p>
          <a:p>
            <a:endParaRPr lang="en-US" dirty="0"/>
          </a:p>
        </p:txBody>
      </p:sp>
      <p:sp>
        <p:nvSpPr>
          <p:cNvPr id="10" name="Can 9"/>
          <p:cNvSpPr/>
          <p:nvPr/>
        </p:nvSpPr>
        <p:spPr>
          <a:xfrm>
            <a:off x="5609996" y="1622297"/>
            <a:ext cx="2099734" cy="3048000"/>
          </a:xfrm>
          <a:prstGeom prst="can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80819" y="284364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Data blocks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50854" y="2123750"/>
            <a:ext cx="1293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Free space map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 rot="16200000">
            <a:off x="6455590" y="2028473"/>
            <a:ext cx="415498" cy="1802120"/>
            <a:chOff x="7569976" y="1270135"/>
            <a:chExt cx="415498" cy="1802120"/>
          </a:xfrm>
        </p:grpSpPr>
        <p:sp>
          <p:nvSpPr>
            <p:cNvPr id="22" name="Rectangle 21"/>
            <p:cNvSpPr/>
            <p:nvPr/>
          </p:nvSpPr>
          <p:spPr>
            <a:xfrm>
              <a:off x="7605706" y="1270135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605706" y="1591319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605706" y="189790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605706" y="2219088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605706" y="2751071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69976" y="2425537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…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500681" y="2308416"/>
            <a:ext cx="640069" cy="121398"/>
            <a:chOff x="2607047" y="2031999"/>
            <a:chExt cx="1270137" cy="364957"/>
          </a:xfrm>
        </p:grpSpPr>
        <p:sp>
          <p:nvSpPr>
            <p:cNvPr id="29" name="Rectangle 28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140750" y="2308416"/>
            <a:ext cx="640069" cy="121398"/>
            <a:chOff x="2607047" y="2031999"/>
            <a:chExt cx="1270137" cy="364957"/>
          </a:xfrm>
        </p:grpSpPr>
        <p:sp>
          <p:nvSpPr>
            <p:cNvPr id="37" name="Rectangle 3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219534" y="2308416"/>
            <a:ext cx="640069" cy="121398"/>
            <a:chOff x="2607047" y="2031999"/>
            <a:chExt cx="1270137" cy="364957"/>
          </a:xfrm>
        </p:grpSpPr>
        <p:sp>
          <p:nvSpPr>
            <p:cNvPr id="42" name="Rectangle 41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859603" y="2308416"/>
            <a:ext cx="640069" cy="121398"/>
            <a:chOff x="2607047" y="2031999"/>
            <a:chExt cx="1270137" cy="364957"/>
          </a:xfrm>
        </p:grpSpPr>
        <p:sp>
          <p:nvSpPr>
            <p:cNvPr id="47" name="Rectangle 4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 rot="16200000">
            <a:off x="7087320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0" name="Rectangle 69"/>
          <p:cNvSpPr/>
          <p:nvPr/>
        </p:nvSpPr>
        <p:spPr>
          <a:xfrm rot="16200000">
            <a:off x="7328240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" name="Rectangle 70"/>
          <p:cNvSpPr/>
          <p:nvPr/>
        </p:nvSpPr>
        <p:spPr>
          <a:xfrm rot="16200000">
            <a:off x="7558209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5181077" y="3341778"/>
            <a:ext cx="952728" cy="242349"/>
            <a:chOff x="2607047" y="2031999"/>
            <a:chExt cx="1270137" cy="364957"/>
          </a:xfrm>
        </p:grpSpPr>
        <p:sp>
          <p:nvSpPr>
            <p:cNvPr id="61" name="Rectangle 60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133805" y="3341778"/>
            <a:ext cx="952728" cy="242349"/>
            <a:chOff x="2607047" y="2031999"/>
            <a:chExt cx="1270137" cy="364957"/>
          </a:xfrm>
        </p:grpSpPr>
        <p:sp>
          <p:nvSpPr>
            <p:cNvPr id="57" name="Rectangle 5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7884929" y="3284702"/>
            <a:ext cx="1251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 smtClean="0">
                <a:latin typeface="Gill Sans" charset="0"/>
                <a:ea typeface="Gill Sans" charset="0"/>
                <a:cs typeface="Gill Sans" charset="0"/>
              </a:rPr>
              <a:t>Inode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 table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5945908" y="3708339"/>
            <a:ext cx="1457827" cy="761444"/>
            <a:chOff x="1744000" y="2182577"/>
            <a:chExt cx="1430729" cy="918973"/>
          </a:xfrm>
        </p:grpSpPr>
        <p:sp>
          <p:nvSpPr>
            <p:cNvPr id="75" name="Rectangle 74"/>
            <p:cNvSpPr/>
            <p:nvPr/>
          </p:nvSpPr>
          <p:spPr>
            <a:xfrm rot="16200000">
              <a:off x="1882705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 rot="16200000">
              <a:off x="2203889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 rot="16200000">
              <a:off x="2510474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 rot="16200000">
              <a:off x="2831658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 rot="16200000">
              <a:off x="2781130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 rot="16200000">
              <a:off x="1722113" y="220446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 rot="16200000">
              <a:off x="2206034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7892861" y="3982719"/>
            <a:ext cx="1110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Directory</a:t>
            </a:r>
          </a:p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entries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6" name="Rectangle 85"/>
          <p:cNvSpPr/>
          <p:nvPr/>
        </p:nvSpPr>
        <p:spPr>
          <a:xfrm rot="16200000">
            <a:off x="6114238" y="3352203"/>
            <a:ext cx="242349" cy="240920"/>
          </a:xfrm>
          <a:prstGeom prst="rect">
            <a:avLst/>
          </a:prstGeom>
          <a:solidFill>
            <a:srgbClr val="FFFF00">
              <a:alpha val="1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8" name="Rectangle 87"/>
          <p:cNvSpPr/>
          <p:nvPr/>
        </p:nvSpPr>
        <p:spPr>
          <a:xfrm rot="16200000">
            <a:off x="6778696" y="4154950"/>
            <a:ext cx="302397" cy="327267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56351" y="5336575"/>
            <a:ext cx="7930449" cy="623473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9736" y="6229290"/>
            <a:ext cx="5355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Log: in non-volatile storage (Flash or on Disk)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1128" y="4670297"/>
            <a:ext cx="62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head</a:t>
            </a:r>
            <a:endParaRPr lang="en-US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1" name="Straight Arrow Connector 10"/>
          <p:cNvCxnSpPr>
            <a:stCxn id="3" idx="2"/>
          </p:cNvCxnSpPr>
          <p:nvPr/>
        </p:nvCxnSpPr>
        <p:spPr>
          <a:xfrm>
            <a:off x="4693417" y="5039629"/>
            <a:ext cx="1669" cy="296947"/>
          </a:xfrm>
          <a:prstGeom prst="straightConnector1">
            <a:avLst/>
          </a:prstGeom>
          <a:ln>
            <a:solidFill>
              <a:srgbClr val="FC230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2797878" y="4670297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tail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74" name="Straight Arrow Connector 73"/>
          <p:cNvCxnSpPr>
            <a:stCxn id="72" idx="2"/>
          </p:cNvCxnSpPr>
          <p:nvPr/>
        </p:nvCxnSpPr>
        <p:spPr>
          <a:xfrm>
            <a:off x="3028871" y="5039629"/>
            <a:ext cx="82965" cy="2969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3111835" y="5346286"/>
            <a:ext cx="1583250" cy="6137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434873" y="5346286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pending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026450" y="5349778"/>
            <a:ext cx="66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done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4581774" y="5465041"/>
            <a:ext cx="62068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start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12" name="Straight Arrow Connector 111"/>
          <p:cNvCxnSpPr/>
          <p:nvPr/>
        </p:nvCxnSpPr>
        <p:spPr>
          <a:xfrm flipH="1">
            <a:off x="5088380" y="5039628"/>
            <a:ext cx="12365" cy="296947"/>
          </a:xfrm>
          <a:prstGeom prst="straightConnector1">
            <a:avLst/>
          </a:prstGeom>
          <a:ln>
            <a:solidFill>
              <a:srgbClr val="FC230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5076782" y="2429814"/>
            <a:ext cx="816103" cy="3530235"/>
            <a:chOff x="5076782" y="2429814"/>
            <a:chExt cx="816103" cy="3530235"/>
          </a:xfrm>
        </p:grpSpPr>
        <p:grpSp>
          <p:nvGrpSpPr>
            <p:cNvPr id="13" name="Group 12"/>
            <p:cNvGrpSpPr/>
            <p:nvPr/>
          </p:nvGrpSpPr>
          <p:grpSpPr>
            <a:xfrm>
              <a:off x="5135148" y="5628477"/>
              <a:ext cx="640069" cy="131108"/>
              <a:chOff x="5252815" y="1247958"/>
              <a:chExt cx="640069" cy="131108"/>
            </a:xfrm>
          </p:grpSpPr>
          <p:grpSp>
            <p:nvGrpSpPr>
              <p:cNvPr id="92" name="Group 91"/>
              <p:cNvGrpSpPr/>
              <p:nvPr/>
            </p:nvGrpSpPr>
            <p:grpSpPr>
              <a:xfrm>
                <a:off x="5252815" y="1247958"/>
                <a:ext cx="640069" cy="121398"/>
                <a:chOff x="2607047" y="2031999"/>
                <a:chExt cx="1270137" cy="364957"/>
              </a:xfrm>
            </p:grpSpPr>
            <p:sp>
              <p:nvSpPr>
                <p:cNvPr id="93" name="Rectangle 92"/>
                <p:cNvSpPr/>
                <p:nvPr/>
              </p:nvSpPr>
              <p:spPr>
                <a:xfrm rot="16200000">
                  <a:off x="2585160" y="2053886"/>
                  <a:ext cx="364957" cy="32118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 rot="16200000">
                  <a:off x="2906344" y="2053886"/>
                  <a:ext cx="364957" cy="32118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 rot="16200000">
                  <a:off x="3212929" y="2053886"/>
                  <a:ext cx="364957" cy="321184"/>
                </a:xfrm>
                <a:prstGeom prst="rect">
                  <a:avLst/>
                </a:prstGeom>
                <a:solidFill>
                  <a:srgbClr val="C0504D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>
                <a:xfrm rot="16200000">
                  <a:off x="3534113" y="2053886"/>
                  <a:ext cx="364957" cy="321184"/>
                </a:xfrm>
                <a:prstGeom prst="rect">
                  <a:avLst/>
                </a:prstGeom>
                <a:solidFill>
                  <a:srgbClr val="C0504D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97" name="Rectangle 96"/>
              <p:cNvSpPr/>
              <p:nvPr/>
            </p:nvSpPr>
            <p:spPr>
              <a:xfrm rot="16200000">
                <a:off x="5282734" y="1237439"/>
                <a:ext cx="121398" cy="161856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5076782" y="5349778"/>
              <a:ext cx="698435" cy="61027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8" name="Freeform 97"/>
            <p:cNvSpPr/>
            <p:nvPr/>
          </p:nvSpPr>
          <p:spPr>
            <a:xfrm>
              <a:off x="5248206" y="2429814"/>
              <a:ext cx="644679" cy="3009496"/>
            </a:xfrm>
            <a:custGeom>
              <a:avLst/>
              <a:gdLst>
                <a:gd name="connsiteX0" fmla="*/ 14270 w 314088"/>
                <a:gd name="connsiteY0" fmla="*/ 485144 h 485144"/>
                <a:gd name="connsiteX1" fmla="*/ 28541 w 314088"/>
                <a:gd name="connsiteY1" fmla="*/ 242572 h 485144"/>
                <a:gd name="connsiteX2" fmla="*/ 271144 w 314088"/>
                <a:gd name="connsiteY2" fmla="*/ 214034 h 485144"/>
                <a:gd name="connsiteX3" fmla="*/ 313956 w 314088"/>
                <a:gd name="connsiteY3" fmla="*/ 0 h 485144"/>
                <a:gd name="connsiteX4" fmla="*/ 313956 w 314088"/>
                <a:gd name="connsiteY4" fmla="*/ 0 h 48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088" h="485144">
                  <a:moveTo>
                    <a:pt x="14270" y="485144"/>
                  </a:moveTo>
                  <a:cubicBezTo>
                    <a:pt x="-1" y="386450"/>
                    <a:pt x="-14271" y="287757"/>
                    <a:pt x="28541" y="242572"/>
                  </a:cubicBezTo>
                  <a:cubicBezTo>
                    <a:pt x="71353" y="197387"/>
                    <a:pt x="223575" y="254463"/>
                    <a:pt x="271144" y="214034"/>
                  </a:cubicBezTo>
                  <a:cubicBezTo>
                    <a:pt x="318713" y="173605"/>
                    <a:pt x="313956" y="0"/>
                    <a:pt x="313956" y="0"/>
                  </a:cubicBezTo>
                  <a:lnTo>
                    <a:pt x="313956" y="0"/>
                  </a:lnTo>
                </a:path>
              </a:pathLst>
            </a:custGeom>
            <a:ln>
              <a:solidFill>
                <a:srgbClr val="000090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cxnSp>
        <p:nvCxnSpPr>
          <p:cNvPr id="113" name="Straight Arrow Connector 112"/>
          <p:cNvCxnSpPr/>
          <p:nvPr/>
        </p:nvCxnSpPr>
        <p:spPr>
          <a:xfrm flipH="1">
            <a:off x="5765683" y="5060102"/>
            <a:ext cx="12365" cy="296947"/>
          </a:xfrm>
          <a:prstGeom prst="straightConnector1">
            <a:avLst/>
          </a:prstGeom>
          <a:ln>
            <a:solidFill>
              <a:srgbClr val="FC230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Rectangle 107"/>
          <p:cNvSpPr/>
          <p:nvPr/>
        </p:nvSpPr>
        <p:spPr>
          <a:xfrm>
            <a:off x="5786022" y="5345417"/>
            <a:ext cx="818671" cy="610271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14" name="Straight Arrow Connector 113"/>
          <p:cNvCxnSpPr/>
          <p:nvPr/>
        </p:nvCxnSpPr>
        <p:spPr>
          <a:xfrm flipH="1">
            <a:off x="6648335" y="5060102"/>
            <a:ext cx="12365" cy="296947"/>
          </a:xfrm>
          <a:prstGeom prst="straightConnector1">
            <a:avLst/>
          </a:prstGeom>
          <a:ln>
            <a:solidFill>
              <a:srgbClr val="FC230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5874034" y="3654034"/>
            <a:ext cx="730659" cy="2187613"/>
            <a:chOff x="5874034" y="3654034"/>
            <a:chExt cx="730659" cy="2187613"/>
          </a:xfrm>
        </p:grpSpPr>
        <p:sp>
          <p:nvSpPr>
            <p:cNvPr id="101" name="Rectangle 100"/>
            <p:cNvSpPr/>
            <p:nvPr/>
          </p:nvSpPr>
          <p:spPr>
            <a:xfrm rot="16200000">
              <a:off x="6133089" y="5590303"/>
              <a:ext cx="242349" cy="2409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 rot="16200000">
              <a:off x="5873319" y="5600013"/>
              <a:ext cx="242349" cy="24092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5970966" y="3654034"/>
              <a:ext cx="212349" cy="2018098"/>
            </a:xfrm>
            <a:custGeom>
              <a:avLst/>
              <a:gdLst>
                <a:gd name="connsiteX0" fmla="*/ 14270 w 314088"/>
                <a:gd name="connsiteY0" fmla="*/ 485144 h 485144"/>
                <a:gd name="connsiteX1" fmla="*/ 28541 w 314088"/>
                <a:gd name="connsiteY1" fmla="*/ 242572 h 485144"/>
                <a:gd name="connsiteX2" fmla="*/ 271144 w 314088"/>
                <a:gd name="connsiteY2" fmla="*/ 214034 h 485144"/>
                <a:gd name="connsiteX3" fmla="*/ 313956 w 314088"/>
                <a:gd name="connsiteY3" fmla="*/ 0 h 485144"/>
                <a:gd name="connsiteX4" fmla="*/ 313956 w 314088"/>
                <a:gd name="connsiteY4" fmla="*/ 0 h 48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088" h="485144">
                  <a:moveTo>
                    <a:pt x="14270" y="485144"/>
                  </a:moveTo>
                  <a:cubicBezTo>
                    <a:pt x="-1" y="386450"/>
                    <a:pt x="-14271" y="287757"/>
                    <a:pt x="28541" y="242572"/>
                  </a:cubicBezTo>
                  <a:cubicBezTo>
                    <a:pt x="71353" y="197387"/>
                    <a:pt x="223575" y="254463"/>
                    <a:pt x="271144" y="214034"/>
                  </a:cubicBezTo>
                  <a:cubicBezTo>
                    <a:pt x="318713" y="173605"/>
                    <a:pt x="313956" y="0"/>
                    <a:pt x="313956" y="0"/>
                  </a:cubicBezTo>
                  <a:lnTo>
                    <a:pt x="313956" y="0"/>
                  </a:lnTo>
                </a:path>
              </a:pathLst>
            </a:custGeom>
            <a:ln>
              <a:solidFill>
                <a:srgbClr val="000090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 rot="16200000">
              <a:off x="6363058" y="5590303"/>
              <a:ext cx="242349" cy="2409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675429" y="5060103"/>
            <a:ext cx="283215" cy="1175415"/>
            <a:chOff x="6749201" y="5060103"/>
            <a:chExt cx="283215" cy="1175415"/>
          </a:xfrm>
        </p:grpSpPr>
        <p:cxnSp>
          <p:nvCxnSpPr>
            <p:cNvPr id="51" name="Straight Connector 50"/>
            <p:cNvCxnSpPr/>
            <p:nvPr/>
          </p:nvCxnSpPr>
          <p:spPr>
            <a:xfrm flipH="1" flipV="1">
              <a:off x="6749201" y="5060103"/>
              <a:ext cx="283215" cy="1175415"/>
            </a:xfrm>
            <a:prstGeom prst="line">
              <a:avLst/>
            </a:prstGeom>
            <a:ln>
              <a:solidFill>
                <a:srgbClr val="FC230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V="1">
              <a:off x="6764076" y="5060103"/>
              <a:ext cx="268340" cy="117541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0969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0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 After Commit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108316"/>
            <a:ext cx="4350995" cy="3828731"/>
          </a:xfrm>
        </p:spPr>
        <p:txBody>
          <a:bodyPr>
            <a:normAutofit/>
          </a:bodyPr>
          <a:lstStyle/>
          <a:p>
            <a:r>
              <a:rPr lang="en-US" dirty="0" smtClean="0"/>
              <a:t>Scan log, find start</a:t>
            </a:r>
          </a:p>
          <a:p>
            <a:pPr lvl="1"/>
            <a:endParaRPr lang="en-US" sz="2400" dirty="0" smtClean="0"/>
          </a:p>
          <a:p>
            <a:r>
              <a:rPr lang="en-US" dirty="0" smtClean="0"/>
              <a:t>Find matching commit</a:t>
            </a:r>
          </a:p>
          <a:p>
            <a:pPr lvl="1"/>
            <a:endParaRPr lang="en-US" sz="2400" dirty="0" smtClean="0"/>
          </a:p>
          <a:p>
            <a:r>
              <a:rPr lang="en-US" dirty="0" smtClean="0"/>
              <a:t>Redo it as usual</a:t>
            </a:r>
          </a:p>
          <a:p>
            <a:pPr lvl="1"/>
            <a:r>
              <a:rPr lang="en-US" sz="2000" dirty="0" smtClean="0"/>
              <a:t>Or just let it happen later</a:t>
            </a:r>
          </a:p>
          <a:p>
            <a:endParaRPr lang="en-US" dirty="0"/>
          </a:p>
        </p:txBody>
      </p:sp>
      <p:sp>
        <p:nvSpPr>
          <p:cNvPr id="10" name="Can 9"/>
          <p:cNvSpPr/>
          <p:nvPr/>
        </p:nvSpPr>
        <p:spPr>
          <a:xfrm>
            <a:off x="5609996" y="1622297"/>
            <a:ext cx="2099734" cy="3048000"/>
          </a:xfrm>
          <a:prstGeom prst="can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80819" y="284364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Data blocks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50854" y="2123750"/>
            <a:ext cx="1293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Free space map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 rot="16200000">
            <a:off x="6455590" y="2028473"/>
            <a:ext cx="415498" cy="1802120"/>
            <a:chOff x="7569976" y="1270135"/>
            <a:chExt cx="415498" cy="1802120"/>
          </a:xfrm>
        </p:grpSpPr>
        <p:sp>
          <p:nvSpPr>
            <p:cNvPr id="22" name="Rectangle 21"/>
            <p:cNvSpPr/>
            <p:nvPr/>
          </p:nvSpPr>
          <p:spPr>
            <a:xfrm>
              <a:off x="7605706" y="1270135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605706" y="1591319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605706" y="189790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605706" y="2219088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605706" y="2751071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69976" y="2425537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…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500681" y="2308416"/>
            <a:ext cx="640069" cy="121398"/>
            <a:chOff x="2607047" y="2031999"/>
            <a:chExt cx="1270137" cy="364957"/>
          </a:xfrm>
        </p:grpSpPr>
        <p:sp>
          <p:nvSpPr>
            <p:cNvPr id="29" name="Rectangle 28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140750" y="2308416"/>
            <a:ext cx="640069" cy="121398"/>
            <a:chOff x="2607047" y="2031999"/>
            <a:chExt cx="1270137" cy="364957"/>
          </a:xfrm>
        </p:grpSpPr>
        <p:sp>
          <p:nvSpPr>
            <p:cNvPr id="37" name="Rectangle 3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219534" y="2308416"/>
            <a:ext cx="640069" cy="121398"/>
            <a:chOff x="2607047" y="2031999"/>
            <a:chExt cx="1270137" cy="364957"/>
          </a:xfrm>
        </p:grpSpPr>
        <p:sp>
          <p:nvSpPr>
            <p:cNvPr id="42" name="Rectangle 41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859603" y="2308416"/>
            <a:ext cx="640069" cy="121398"/>
            <a:chOff x="2607047" y="2031999"/>
            <a:chExt cx="1270137" cy="364957"/>
          </a:xfrm>
        </p:grpSpPr>
        <p:sp>
          <p:nvSpPr>
            <p:cNvPr id="47" name="Rectangle 4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 rot="16200000">
            <a:off x="7087320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0" name="Rectangle 69"/>
          <p:cNvSpPr/>
          <p:nvPr/>
        </p:nvSpPr>
        <p:spPr>
          <a:xfrm rot="16200000">
            <a:off x="7328240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" name="Rectangle 70"/>
          <p:cNvSpPr/>
          <p:nvPr/>
        </p:nvSpPr>
        <p:spPr>
          <a:xfrm rot="16200000">
            <a:off x="7558209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5181077" y="3341778"/>
            <a:ext cx="952728" cy="242349"/>
            <a:chOff x="2607047" y="2031999"/>
            <a:chExt cx="1270137" cy="364957"/>
          </a:xfrm>
        </p:grpSpPr>
        <p:sp>
          <p:nvSpPr>
            <p:cNvPr id="61" name="Rectangle 60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133805" y="3341778"/>
            <a:ext cx="952728" cy="242349"/>
            <a:chOff x="2607047" y="2031999"/>
            <a:chExt cx="1270137" cy="364957"/>
          </a:xfrm>
        </p:grpSpPr>
        <p:sp>
          <p:nvSpPr>
            <p:cNvPr id="57" name="Rectangle 5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7884929" y="3284702"/>
            <a:ext cx="1251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 smtClean="0">
                <a:latin typeface="Gill Sans" charset="0"/>
                <a:ea typeface="Gill Sans" charset="0"/>
                <a:cs typeface="Gill Sans" charset="0"/>
              </a:rPr>
              <a:t>Inode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 table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5945908" y="3708339"/>
            <a:ext cx="1457827" cy="761444"/>
            <a:chOff x="1744000" y="2182577"/>
            <a:chExt cx="1430729" cy="918973"/>
          </a:xfrm>
        </p:grpSpPr>
        <p:sp>
          <p:nvSpPr>
            <p:cNvPr id="75" name="Rectangle 74"/>
            <p:cNvSpPr/>
            <p:nvPr/>
          </p:nvSpPr>
          <p:spPr>
            <a:xfrm rot="16200000">
              <a:off x="1882705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 rot="16200000">
              <a:off x="2203889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 rot="16200000">
              <a:off x="2510474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 rot="16200000">
              <a:off x="2831658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 rot="16200000">
              <a:off x="2781130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 rot="16200000">
              <a:off x="1722113" y="220446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 rot="16200000">
              <a:off x="2206034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7892861" y="3982719"/>
            <a:ext cx="1110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Directory</a:t>
            </a:r>
          </a:p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entries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6" name="Rectangle 85"/>
          <p:cNvSpPr/>
          <p:nvPr/>
        </p:nvSpPr>
        <p:spPr>
          <a:xfrm rot="16200000">
            <a:off x="6114238" y="3352203"/>
            <a:ext cx="242349" cy="240920"/>
          </a:xfrm>
          <a:prstGeom prst="rect">
            <a:avLst/>
          </a:prstGeom>
          <a:solidFill>
            <a:srgbClr val="FFFF00">
              <a:alpha val="1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8" name="Rectangle 87"/>
          <p:cNvSpPr/>
          <p:nvPr/>
        </p:nvSpPr>
        <p:spPr>
          <a:xfrm rot="16200000">
            <a:off x="6778696" y="4154950"/>
            <a:ext cx="302397" cy="327267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56351" y="5336575"/>
            <a:ext cx="7930449" cy="623473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9736" y="6229290"/>
            <a:ext cx="5355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Log: in non-volatile storage (Flash or on Disk)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77156" y="4629050"/>
            <a:ext cx="62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head</a:t>
            </a:r>
            <a:endParaRPr lang="en-US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1" name="Straight Arrow Connector 10"/>
          <p:cNvCxnSpPr>
            <a:stCxn id="3" idx="2"/>
          </p:cNvCxnSpPr>
          <p:nvPr/>
        </p:nvCxnSpPr>
        <p:spPr>
          <a:xfrm>
            <a:off x="8489445" y="4998382"/>
            <a:ext cx="1669" cy="296947"/>
          </a:xfrm>
          <a:prstGeom prst="straightConnector1">
            <a:avLst/>
          </a:prstGeom>
          <a:ln>
            <a:solidFill>
              <a:srgbClr val="FC230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2797878" y="4670297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tail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74" name="Straight Arrow Connector 73"/>
          <p:cNvCxnSpPr>
            <a:stCxn id="72" idx="2"/>
          </p:cNvCxnSpPr>
          <p:nvPr/>
        </p:nvCxnSpPr>
        <p:spPr>
          <a:xfrm>
            <a:off x="3028871" y="5039629"/>
            <a:ext cx="82965" cy="2969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3111835" y="5346286"/>
            <a:ext cx="1583250" cy="6137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434873" y="5346286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pending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026450" y="5349778"/>
            <a:ext cx="66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done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4581774" y="5465041"/>
            <a:ext cx="62068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start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076782" y="2429814"/>
            <a:ext cx="816103" cy="3530235"/>
            <a:chOff x="5076782" y="2429814"/>
            <a:chExt cx="816103" cy="3530235"/>
          </a:xfrm>
        </p:grpSpPr>
        <p:grpSp>
          <p:nvGrpSpPr>
            <p:cNvPr id="13" name="Group 12"/>
            <p:cNvGrpSpPr/>
            <p:nvPr/>
          </p:nvGrpSpPr>
          <p:grpSpPr>
            <a:xfrm>
              <a:off x="5135148" y="5628477"/>
              <a:ext cx="640069" cy="131108"/>
              <a:chOff x="5252815" y="1247958"/>
              <a:chExt cx="640069" cy="131108"/>
            </a:xfrm>
          </p:grpSpPr>
          <p:grpSp>
            <p:nvGrpSpPr>
              <p:cNvPr id="92" name="Group 91"/>
              <p:cNvGrpSpPr/>
              <p:nvPr/>
            </p:nvGrpSpPr>
            <p:grpSpPr>
              <a:xfrm>
                <a:off x="5252815" y="1247958"/>
                <a:ext cx="640069" cy="121398"/>
                <a:chOff x="2607047" y="2031999"/>
                <a:chExt cx="1270137" cy="364957"/>
              </a:xfrm>
            </p:grpSpPr>
            <p:sp>
              <p:nvSpPr>
                <p:cNvPr id="93" name="Rectangle 92"/>
                <p:cNvSpPr/>
                <p:nvPr/>
              </p:nvSpPr>
              <p:spPr>
                <a:xfrm rot="16200000">
                  <a:off x="2585160" y="2053886"/>
                  <a:ext cx="364957" cy="32118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 rot="16200000">
                  <a:off x="2906344" y="2053886"/>
                  <a:ext cx="364957" cy="32118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 rot="16200000">
                  <a:off x="3212929" y="2053886"/>
                  <a:ext cx="364957" cy="321184"/>
                </a:xfrm>
                <a:prstGeom prst="rect">
                  <a:avLst/>
                </a:prstGeom>
                <a:solidFill>
                  <a:srgbClr val="C0504D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>
                <a:xfrm rot="16200000">
                  <a:off x="3534113" y="2053886"/>
                  <a:ext cx="364957" cy="321184"/>
                </a:xfrm>
                <a:prstGeom prst="rect">
                  <a:avLst/>
                </a:prstGeom>
                <a:solidFill>
                  <a:srgbClr val="C0504D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97" name="Rectangle 96"/>
              <p:cNvSpPr/>
              <p:nvPr/>
            </p:nvSpPr>
            <p:spPr>
              <a:xfrm rot="16200000">
                <a:off x="5282734" y="1237439"/>
                <a:ext cx="121398" cy="161856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5076782" y="5349778"/>
              <a:ext cx="698435" cy="61027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8" name="Freeform 97"/>
            <p:cNvSpPr/>
            <p:nvPr/>
          </p:nvSpPr>
          <p:spPr>
            <a:xfrm>
              <a:off x="5248206" y="2429814"/>
              <a:ext cx="644679" cy="3009496"/>
            </a:xfrm>
            <a:custGeom>
              <a:avLst/>
              <a:gdLst>
                <a:gd name="connsiteX0" fmla="*/ 14270 w 314088"/>
                <a:gd name="connsiteY0" fmla="*/ 485144 h 485144"/>
                <a:gd name="connsiteX1" fmla="*/ 28541 w 314088"/>
                <a:gd name="connsiteY1" fmla="*/ 242572 h 485144"/>
                <a:gd name="connsiteX2" fmla="*/ 271144 w 314088"/>
                <a:gd name="connsiteY2" fmla="*/ 214034 h 485144"/>
                <a:gd name="connsiteX3" fmla="*/ 313956 w 314088"/>
                <a:gd name="connsiteY3" fmla="*/ 0 h 485144"/>
                <a:gd name="connsiteX4" fmla="*/ 313956 w 314088"/>
                <a:gd name="connsiteY4" fmla="*/ 0 h 48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088" h="485144">
                  <a:moveTo>
                    <a:pt x="14270" y="485144"/>
                  </a:moveTo>
                  <a:cubicBezTo>
                    <a:pt x="-1" y="386450"/>
                    <a:pt x="-14271" y="287757"/>
                    <a:pt x="28541" y="242572"/>
                  </a:cubicBezTo>
                  <a:cubicBezTo>
                    <a:pt x="71353" y="197387"/>
                    <a:pt x="223575" y="254463"/>
                    <a:pt x="271144" y="214034"/>
                  </a:cubicBezTo>
                  <a:cubicBezTo>
                    <a:pt x="318713" y="173605"/>
                    <a:pt x="313956" y="0"/>
                    <a:pt x="313956" y="0"/>
                  </a:cubicBezTo>
                  <a:lnTo>
                    <a:pt x="313956" y="0"/>
                  </a:lnTo>
                </a:path>
              </a:pathLst>
            </a:custGeom>
            <a:ln>
              <a:solidFill>
                <a:srgbClr val="000090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786022" y="3654034"/>
            <a:ext cx="818671" cy="2301654"/>
            <a:chOff x="5786022" y="3654034"/>
            <a:chExt cx="818671" cy="2301654"/>
          </a:xfrm>
        </p:grpSpPr>
        <p:grpSp>
          <p:nvGrpSpPr>
            <p:cNvPr id="99" name="Group 98"/>
            <p:cNvGrpSpPr/>
            <p:nvPr/>
          </p:nvGrpSpPr>
          <p:grpSpPr>
            <a:xfrm>
              <a:off x="5892885" y="5589588"/>
              <a:ext cx="711808" cy="242349"/>
              <a:chOff x="2607047" y="2031999"/>
              <a:chExt cx="948953" cy="364957"/>
            </a:xfrm>
          </p:grpSpPr>
          <p:sp>
            <p:nvSpPr>
              <p:cNvPr id="100" name="Rectangle 99"/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04" name="Rectangle 103"/>
            <p:cNvSpPr/>
            <p:nvPr/>
          </p:nvSpPr>
          <p:spPr>
            <a:xfrm rot="16200000">
              <a:off x="5873319" y="5600013"/>
              <a:ext cx="242349" cy="24092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5970966" y="3654034"/>
              <a:ext cx="212349" cy="2018098"/>
            </a:xfrm>
            <a:custGeom>
              <a:avLst/>
              <a:gdLst>
                <a:gd name="connsiteX0" fmla="*/ 14270 w 314088"/>
                <a:gd name="connsiteY0" fmla="*/ 485144 h 485144"/>
                <a:gd name="connsiteX1" fmla="*/ 28541 w 314088"/>
                <a:gd name="connsiteY1" fmla="*/ 242572 h 485144"/>
                <a:gd name="connsiteX2" fmla="*/ 271144 w 314088"/>
                <a:gd name="connsiteY2" fmla="*/ 214034 h 485144"/>
                <a:gd name="connsiteX3" fmla="*/ 313956 w 314088"/>
                <a:gd name="connsiteY3" fmla="*/ 0 h 485144"/>
                <a:gd name="connsiteX4" fmla="*/ 313956 w 314088"/>
                <a:gd name="connsiteY4" fmla="*/ 0 h 48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088" h="485144">
                  <a:moveTo>
                    <a:pt x="14270" y="485144"/>
                  </a:moveTo>
                  <a:cubicBezTo>
                    <a:pt x="-1" y="386450"/>
                    <a:pt x="-14271" y="287757"/>
                    <a:pt x="28541" y="242572"/>
                  </a:cubicBezTo>
                  <a:cubicBezTo>
                    <a:pt x="71353" y="197387"/>
                    <a:pt x="223575" y="254463"/>
                    <a:pt x="271144" y="214034"/>
                  </a:cubicBezTo>
                  <a:cubicBezTo>
                    <a:pt x="318713" y="173605"/>
                    <a:pt x="313956" y="0"/>
                    <a:pt x="313956" y="0"/>
                  </a:cubicBezTo>
                  <a:lnTo>
                    <a:pt x="313956" y="0"/>
                  </a:lnTo>
                </a:path>
              </a:pathLst>
            </a:custGeom>
            <a:ln>
              <a:solidFill>
                <a:srgbClr val="000090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5786022" y="5345417"/>
              <a:ext cx="818671" cy="61027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500681" y="4469782"/>
            <a:ext cx="927883" cy="1480844"/>
            <a:chOff x="6500681" y="4469782"/>
            <a:chExt cx="927883" cy="1480844"/>
          </a:xfrm>
        </p:grpSpPr>
        <p:sp>
          <p:nvSpPr>
            <p:cNvPr id="106" name="Rectangle 105"/>
            <p:cNvSpPr/>
            <p:nvPr/>
          </p:nvSpPr>
          <p:spPr>
            <a:xfrm rot="16200000">
              <a:off x="6686856" y="5497369"/>
              <a:ext cx="302397" cy="32726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 rot="16200000">
              <a:off x="7014123" y="5500978"/>
              <a:ext cx="302397" cy="327267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6609893" y="5340355"/>
              <a:ext cx="818671" cy="61027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0" name="Freeform 109"/>
            <p:cNvSpPr/>
            <p:nvPr/>
          </p:nvSpPr>
          <p:spPr>
            <a:xfrm flipH="1">
              <a:off x="6500681" y="4469782"/>
              <a:ext cx="469611" cy="969527"/>
            </a:xfrm>
            <a:custGeom>
              <a:avLst/>
              <a:gdLst>
                <a:gd name="connsiteX0" fmla="*/ 14270 w 314088"/>
                <a:gd name="connsiteY0" fmla="*/ 485144 h 485144"/>
                <a:gd name="connsiteX1" fmla="*/ 28541 w 314088"/>
                <a:gd name="connsiteY1" fmla="*/ 242572 h 485144"/>
                <a:gd name="connsiteX2" fmla="*/ 271144 w 314088"/>
                <a:gd name="connsiteY2" fmla="*/ 214034 h 485144"/>
                <a:gd name="connsiteX3" fmla="*/ 313956 w 314088"/>
                <a:gd name="connsiteY3" fmla="*/ 0 h 485144"/>
                <a:gd name="connsiteX4" fmla="*/ 313956 w 314088"/>
                <a:gd name="connsiteY4" fmla="*/ 0 h 48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088" h="485144">
                  <a:moveTo>
                    <a:pt x="14270" y="485144"/>
                  </a:moveTo>
                  <a:cubicBezTo>
                    <a:pt x="-1" y="386450"/>
                    <a:pt x="-14271" y="287757"/>
                    <a:pt x="28541" y="242572"/>
                  </a:cubicBezTo>
                  <a:cubicBezTo>
                    <a:pt x="71353" y="197387"/>
                    <a:pt x="223575" y="254463"/>
                    <a:pt x="271144" y="214034"/>
                  </a:cubicBezTo>
                  <a:cubicBezTo>
                    <a:pt x="318713" y="173605"/>
                    <a:pt x="313956" y="0"/>
                    <a:pt x="313956" y="0"/>
                  </a:cubicBezTo>
                  <a:lnTo>
                    <a:pt x="313956" y="0"/>
                  </a:lnTo>
                </a:path>
              </a:pathLst>
            </a:custGeom>
            <a:ln>
              <a:solidFill>
                <a:srgbClr val="000090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111" name="TextBox 110"/>
          <p:cNvSpPr txBox="1"/>
          <p:nvPr/>
        </p:nvSpPr>
        <p:spPr>
          <a:xfrm rot="16200000">
            <a:off x="7182036" y="5475454"/>
            <a:ext cx="903087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commit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06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B333B-CDA3-DC44-887E-0C6972BEA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Journaling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77335-8E12-CD47-BC0C-94D78CEAE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90600"/>
            <a:ext cx="7886700" cy="51174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Why go through all this trouble?</a:t>
            </a:r>
          </a:p>
          <a:p>
            <a:r>
              <a:rPr lang="en-US" dirty="0"/>
              <a:t>Updates atomic, even if we crash:</a:t>
            </a:r>
          </a:p>
          <a:p>
            <a:pPr lvl="1"/>
            <a:r>
              <a:rPr lang="en-US" dirty="0"/>
              <a:t>Update either gets fully applied or discarded</a:t>
            </a:r>
          </a:p>
          <a:p>
            <a:pPr lvl="1"/>
            <a:r>
              <a:rPr lang="en-US" dirty="0"/>
              <a:t>All physical operations </a:t>
            </a:r>
            <a:r>
              <a:rPr lang="en-US" i="1" dirty="0"/>
              <a:t>treated as a logical unit</a:t>
            </a: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Isn't this expensive?</a:t>
            </a:r>
          </a:p>
          <a:p>
            <a:r>
              <a:rPr lang="en-US" dirty="0"/>
              <a:t>Yes! We're now writing all data twice (once to log, once to actual data blocks in target file)</a:t>
            </a:r>
          </a:p>
          <a:p>
            <a:r>
              <a:rPr lang="en-US" dirty="0"/>
              <a:t>Modern </a:t>
            </a:r>
            <a:r>
              <a:rPr lang="en-US" dirty="0" err="1"/>
              <a:t>filesystems</a:t>
            </a:r>
            <a:r>
              <a:rPr lang="en-US" dirty="0"/>
              <a:t> </a:t>
            </a:r>
            <a:r>
              <a:rPr lang="en-US" dirty="0" smtClean="0"/>
              <a:t>offer an option to journal </a:t>
            </a:r>
            <a:r>
              <a:rPr lang="en-US" dirty="0"/>
              <a:t>metadata updates only</a:t>
            </a:r>
          </a:p>
          <a:p>
            <a:pPr lvl="1"/>
            <a:r>
              <a:rPr lang="en-US" dirty="0"/>
              <a:t>Record modifications to file system data structures</a:t>
            </a:r>
          </a:p>
          <a:p>
            <a:pPr lvl="1"/>
            <a:r>
              <a:rPr lang="en-US" dirty="0"/>
              <a:t>But apply updates to a file's contents directly</a:t>
            </a:r>
          </a:p>
        </p:txBody>
      </p:sp>
    </p:spTree>
    <p:extLst>
      <p:ext uri="{BB962C8B-B14F-4D97-AF65-F5344CB8AC3E}">
        <p14:creationId xmlns:p14="http://schemas.microsoft.com/office/powerpoint/2010/main" val="35551844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747E4-3039-BD48-8EEF-8BA2A954D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533400"/>
          </a:xfrm>
        </p:spPr>
        <p:txBody>
          <a:bodyPr/>
          <a:lstStyle/>
          <a:p>
            <a:r>
              <a:rPr lang="en-US" dirty="0"/>
              <a:t>Going Further – Log Structured File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62264-66C2-7F4F-A531-4AD674D1A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80772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log IS what is recorded on disk</a:t>
            </a:r>
          </a:p>
          <a:p>
            <a:pPr lvl="1"/>
            <a:r>
              <a:rPr lang="en-US" dirty="0"/>
              <a:t>File system operations </a:t>
            </a:r>
            <a:r>
              <a:rPr lang="en-US" i="1" dirty="0"/>
              <a:t>logically</a:t>
            </a:r>
            <a:r>
              <a:rPr lang="en-US" dirty="0"/>
              <a:t> replay log to get result</a:t>
            </a:r>
          </a:p>
          <a:p>
            <a:pPr lvl="1"/>
            <a:r>
              <a:rPr lang="en-US" dirty="0"/>
              <a:t>Create data structures to make this fast</a:t>
            </a:r>
          </a:p>
          <a:p>
            <a:pPr lvl="1"/>
            <a:r>
              <a:rPr lang="en-US" dirty="0"/>
              <a:t>On recovery, replay the log</a:t>
            </a:r>
          </a:p>
          <a:p>
            <a:r>
              <a:rPr lang="en-US" dirty="0"/>
              <a:t>Index (</a:t>
            </a:r>
            <a:r>
              <a:rPr lang="en-US" dirty="0" err="1"/>
              <a:t>inodes</a:t>
            </a:r>
            <a:r>
              <a:rPr lang="en-US" dirty="0"/>
              <a:t>) and directories are written into the log too</a:t>
            </a:r>
          </a:p>
          <a:p>
            <a:r>
              <a:rPr lang="en-US" dirty="0"/>
              <a:t>Large, important portion of the log is cached in memory</a:t>
            </a:r>
          </a:p>
          <a:p>
            <a:r>
              <a:rPr lang="en-US" dirty="0"/>
              <a:t>Do everything in bulk: log is collection of large segments</a:t>
            </a:r>
          </a:p>
          <a:p>
            <a:r>
              <a:rPr lang="en-US" dirty="0"/>
              <a:t>Each segment contains a summary of all the operations within the segment</a:t>
            </a:r>
          </a:p>
          <a:p>
            <a:pPr lvl="1"/>
            <a:r>
              <a:rPr lang="en-US" dirty="0"/>
              <a:t>Fast to determine if segment is relevant or not</a:t>
            </a:r>
          </a:p>
          <a:p>
            <a:r>
              <a:rPr lang="en-US" dirty="0"/>
              <a:t>Free space is approached as continual cleaning process of segments</a:t>
            </a:r>
          </a:p>
          <a:p>
            <a:pPr lvl="1"/>
            <a:r>
              <a:rPr lang="en-US" dirty="0"/>
              <a:t>Detect what is live or not within a segment</a:t>
            </a:r>
          </a:p>
          <a:p>
            <a:pPr lvl="1"/>
            <a:r>
              <a:rPr lang="en-US" dirty="0"/>
              <a:t>Copy live portion to new segment being formed (replay)</a:t>
            </a:r>
          </a:p>
          <a:p>
            <a:pPr lvl="1"/>
            <a:r>
              <a:rPr lang="en-US" dirty="0"/>
              <a:t>Garbage collection entire segment</a:t>
            </a:r>
          </a:p>
          <a:p>
            <a:pPr lvl="1"/>
            <a:r>
              <a:rPr lang="en-US" dirty="0"/>
              <a:t>No bit map</a:t>
            </a:r>
          </a:p>
        </p:txBody>
      </p:sp>
    </p:spTree>
    <p:extLst>
      <p:ext uri="{BB962C8B-B14F-4D97-AF65-F5344CB8AC3E}">
        <p14:creationId xmlns:p14="http://schemas.microsoft.com/office/powerpoint/2010/main" val="36165258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9317C-6087-0348-B112-822C57E19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LFS Paper in Readings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ADD1B-99B0-9D4B-BBA2-8762C8D70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429000"/>
            <a:ext cx="8077200" cy="3124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LFS: write file1 block, write </a:t>
            </a:r>
            <a:r>
              <a:rPr lang="en-US" dirty="0" err="1"/>
              <a:t>inode</a:t>
            </a:r>
            <a:r>
              <a:rPr lang="en-US" dirty="0"/>
              <a:t> for file1, write directory page mapping “file1” in “dir1” to its </a:t>
            </a:r>
            <a:r>
              <a:rPr lang="en-US" dirty="0" err="1"/>
              <a:t>inode</a:t>
            </a:r>
            <a:r>
              <a:rPr lang="en-US" dirty="0"/>
              <a:t>, write </a:t>
            </a:r>
            <a:r>
              <a:rPr lang="en-US" dirty="0" err="1"/>
              <a:t>inode</a:t>
            </a:r>
            <a:r>
              <a:rPr lang="en-US" dirty="0"/>
              <a:t> for this directory page.  Do the same for ”/dir2/file2”.  Then write summary of the new </a:t>
            </a:r>
            <a:r>
              <a:rPr lang="en-US" dirty="0" err="1"/>
              <a:t>inodes</a:t>
            </a:r>
            <a:r>
              <a:rPr lang="en-US" dirty="0"/>
              <a:t> that got created in the segment</a:t>
            </a:r>
          </a:p>
          <a:p>
            <a:r>
              <a:rPr lang="en-US" dirty="0"/>
              <a:t>FFS: &lt;left as exercise&gt;</a:t>
            </a:r>
          </a:p>
          <a:p>
            <a:r>
              <a:rPr lang="en-US" dirty="0"/>
              <a:t>Reads are same in either </a:t>
            </a:r>
            <a:r>
              <a:rPr lang="en-US" dirty="0" smtClean="0"/>
              <a:t>case (pointer following)</a:t>
            </a:r>
            <a:endParaRPr lang="en-US" dirty="0"/>
          </a:p>
          <a:p>
            <a:r>
              <a:rPr lang="en-US" dirty="0"/>
              <a:t>Buffer cache likely to hold information in both cases</a:t>
            </a:r>
          </a:p>
          <a:p>
            <a:pPr lvl="1"/>
            <a:r>
              <a:rPr lang="en-US" dirty="0"/>
              <a:t>But disk IOs are very </a:t>
            </a:r>
            <a:r>
              <a:rPr lang="en-US" dirty="0" smtClean="0"/>
              <a:t>different – writes sequential, reads not!</a:t>
            </a:r>
          </a:p>
          <a:p>
            <a:pPr lvl="1"/>
            <a:r>
              <a:rPr lang="en-US" dirty="0" smtClean="0"/>
              <a:t>Randomness of read layout assumed to be handled by cache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647708-DFF5-4B49-80E7-09F0B380C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38200"/>
            <a:ext cx="8763000" cy="241437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566221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3500" y="40861"/>
            <a:ext cx="9207500" cy="736600"/>
          </a:xfrm>
        </p:spPr>
        <p:txBody>
          <a:bodyPr/>
          <a:lstStyle/>
          <a:p>
            <a:r>
              <a:rPr lang="en-US" dirty="0" smtClean="0"/>
              <a:t>Example: F2FS: A Flash File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77460"/>
            <a:ext cx="8686800" cy="592813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File system used on many mobile devices</a:t>
            </a:r>
          </a:p>
          <a:p>
            <a:pPr lvl="1"/>
            <a:r>
              <a:rPr lang="en-US" dirty="0" smtClean="0"/>
              <a:t>Including the Pixel 3 from Google</a:t>
            </a:r>
          </a:p>
          <a:p>
            <a:pPr lvl="1"/>
            <a:r>
              <a:rPr lang="en-US" dirty="0" smtClean="0"/>
              <a:t>Latest version supports block-encryption for security</a:t>
            </a:r>
          </a:p>
          <a:p>
            <a:pPr lvl="1"/>
            <a:r>
              <a:rPr lang="en-US" dirty="0" smtClean="0"/>
              <a:t>Has been “mainstream” in </a:t>
            </a:r>
            <a:r>
              <a:rPr lang="en-US" dirty="0" err="1" smtClean="0"/>
              <a:t>linux</a:t>
            </a:r>
            <a:r>
              <a:rPr lang="en-US" dirty="0" smtClean="0"/>
              <a:t> for several years now</a:t>
            </a:r>
          </a:p>
          <a:p>
            <a:r>
              <a:rPr lang="en-US" dirty="0" smtClean="0"/>
              <a:t>Assumes standard SSD interface</a:t>
            </a:r>
          </a:p>
          <a:p>
            <a:pPr lvl="1"/>
            <a:r>
              <a:rPr lang="en-US" dirty="0" smtClean="0"/>
              <a:t>With built-in Flash Translation Layer (FTL)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Random reads are as fast as sequential reads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Random writes are bad for flash storage</a:t>
            </a:r>
          </a:p>
          <a:p>
            <a:pPr lvl="2"/>
            <a:r>
              <a:rPr lang="en-US" dirty="0" smtClean="0"/>
              <a:t>Forces FTL to keep moving/coalescing pages and erasing blocks</a:t>
            </a:r>
          </a:p>
          <a:p>
            <a:pPr lvl="2"/>
            <a:r>
              <a:rPr lang="en-US" dirty="0" smtClean="0"/>
              <a:t>Sustained write performance degrades/lifetime reduced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Minimize Writes/updates and otherwise keep writes “sequential”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Start with Log-structured file systems/copy-on-write file systems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Keep writes as sequential as possible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Node Translation Table (NAT) for “logical” to “physical” translation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Independent of FTL</a:t>
            </a:r>
          </a:p>
          <a:p>
            <a:r>
              <a:rPr lang="en-US" dirty="0" smtClean="0"/>
              <a:t>For more details, check out paper in </a:t>
            </a:r>
            <a:r>
              <a:rPr lang="en-US" i="1" dirty="0" smtClean="0"/>
              <a:t>Readings</a:t>
            </a:r>
            <a:r>
              <a:rPr lang="en-US" dirty="0" smtClean="0"/>
              <a:t> section of website</a:t>
            </a:r>
          </a:p>
          <a:p>
            <a:pPr lvl="1"/>
            <a:r>
              <a:rPr lang="en-US" dirty="0" smtClean="0"/>
              <a:t>“F2FS: A New File System for Flash Storage” (from 2015)</a:t>
            </a:r>
          </a:p>
          <a:p>
            <a:pPr lvl="1"/>
            <a:r>
              <a:rPr lang="en-US" dirty="0" smtClean="0"/>
              <a:t>Design of file system to leverage and optimize NAND flash solutions</a:t>
            </a:r>
          </a:p>
          <a:p>
            <a:pPr lvl="1"/>
            <a:r>
              <a:rPr lang="en-US" dirty="0" smtClean="0"/>
              <a:t>Comparison with Ext4, </a:t>
            </a:r>
            <a:r>
              <a:rPr lang="en-US" dirty="0" err="1" smtClean="0"/>
              <a:t>Btrfs</a:t>
            </a:r>
            <a:r>
              <a:rPr lang="en-US" dirty="0" smtClean="0"/>
              <a:t>, Nilfs2,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5149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11A890C-CF31-0848-A32F-D605DF752088}"/>
              </a:ext>
            </a:extLst>
          </p:cNvPr>
          <p:cNvSpPr/>
          <p:nvPr/>
        </p:nvSpPr>
        <p:spPr bwMode="auto">
          <a:xfrm>
            <a:off x="1143766" y="4958769"/>
            <a:ext cx="6584731" cy="42493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BD41BA7-4593-4145-928A-782E9FC492A2}"/>
              </a:ext>
            </a:extLst>
          </p:cNvPr>
          <p:cNvGrpSpPr/>
          <p:nvPr/>
        </p:nvGrpSpPr>
        <p:grpSpPr>
          <a:xfrm>
            <a:off x="979143" y="2045200"/>
            <a:ext cx="564685" cy="1133359"/>
            <a:chOff x="676026" y="1971097"/>
            <a:chExt cx="564685" cy="1133359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B826D0B-0CB6-5549-9FBC-CE90E0639655}"/>
                </a:ext>
              </a:extLst>
            </p:cNvPr>
            <p:cNvSpPr/>
            <p:nvPr/>
          </p:nvSpPr>
          <p:spPr bwMode="auto">
            <a:xfrm>
              <a:off x="676026" y="1971097"/>
              <a:ext cx="564685" cy="113335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77D2E234-45B3-D549-B68D-BC5B9EC346E7}"/>
                </a:ext>
              </a:extLst>
            </p:cNvPr>
            <p:cNvSpPr/>
            <p:nvPr/>
          </p:nvSpPr>
          <p:spPr bwMode="auto">
            <a:xfrm>
              <a:off x="676026" y="2375242"/>
              <a:ext cx="564685" cy="199643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CDF2BEA0-6B5F-DD47-9157-2A2070BB01D2}"/>
                </a:ext>
              </a:extLst>
            </p:cNvPr>
            <p:cNvSpPr/>
            <p:nvPr/>
          </p:nvSpPr>
          <p:spPr bwMode="auto">
            <a:xfrm>
              <a:off x="676026" y="2576609"/>
              <a:ext cx="564685" cy="199643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152B17B-77EF-A54A-83BE-9C0C2418CB85}"/>
              </a:ext>
            </a:extLst>
          </p:cNvPr>
          <p:cNvGrpSpPr/>
          <p:nvPr/>
        </p:nvGrpSpPr>
        <p:grpSpPr>
          <a:xfrm>
            <a:off x="826743" y="1892800"/>
            <a:ext cx="564685" cy="1133359"/>
            <a:chOff x="676026" y="1971097"/>
            <a:chExt cx="564685" cy="1133359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B0CA747-9E9E-E74B-8850-8733415EF22F}"/>
                </a:ext>
              </a:extLst>
            </p:cNvPr>
            <p:cNvSpPr/>
            <p:nvPr/>
          </p:nvSpPr>
          <p:spPr bwMode="auto">
            <a:xfrm>
              <a:off x="676026" y="1971097"/>
              <a:ext cx="564685" cy="113335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6CD724B-4483-4E40-8639-9FF76F0706D9}"/>
                </a:ext>
              </a:extLst>
            </p:cNvPr>
            <p:cNvSpPr/>
            <p:nvPr/>
          </p:nvSpPr>
          <p:spPr bwMode="auto">
            <a:xfrm>
              <a:off x="676026" y="2375242"/>
              <a:ext cx="564685" cy="199643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4107AE50-E230-CC47-9103-68A1E247F2CC}"/>
                </a:ext>
              </a:extLst>
            </p:cNvPr>
            <p:cNvSpPr/>
            <p:nvPr/>
          </p:nvSpPr>
          <p:spPr bwMode="auto">
            <a:xfrm>
              <a:off x="676026" y="2576609"/>
              <a:ext cx="564685" cy="199643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37472E0-9E56-CA4A-A725-9932AA533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 Buffer Cache: open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FBACC-7B76-F341-828E-B4191B690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867400"/>
            <a:ext cx="7924800" cy="762000"/>
          </a:xfrm>
        </p:spPr>
        <p:txBody>
          <a:bodyPr/>
          <a:lstStyle/>
          <a:p>
            <a:r>
              <a:rPr lang="en-US" dirty="0"/>
              <a:t>{load block of directory; search for map}</a:t>
            </a:r>
            <a:r>
              <a:rPr lang="en-US" sz="2800" b="1" dirty="0"/>
              <a:t>+ </a:t>
            </a:r>
            <a:r>
              <a:rPr lang="en-US" dirty="0"/>
              <a:t>;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53B1D8-918A-F044-8B2C-10CD4E815A05}"/>
              </a:ext>
            </a:extLst>
          </p:cNvPr>
          <p:cNvSpPr txBox="1"/>
          <p:nvPr/>
        </p:nvSpPr>
        <p:spPr>
          <a:xfrm>
            <a:off x="7038132" y="4408383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Memory</a:t>
            </a:r>
          </a:p>
        </p:txBody>
      </p:sp>
      <p:pic>
        <p:nvPicPr>
          <p:cNvPr id="6" name="Picture 5" descr="Screen Shot 2014-10-22 at 5.27.38 PM.png">
            <a:extLst>
              <a:ext uri="{FF2B5EF4-FFF2-40B4-BE49-F238E27FC236}">
                <a16:creationId xmlns:a16="http://schemas.microsoft.com/office/drawing/2014/main" id="{0251C70E-E345-4241-8C3F-E63E5D27A3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710" y="766411"/>
            <a:ext cx="3371841" cy="342458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29B2D66-49F8-6F4B-AB57-35DA2204B4C3}"/>
              </a:ext>
            </a:extLst>
          </p:cNvPr>
          <p:cNvSpPr/>
          <p:nvPr/>
        </p:nvSpPr>
        <p:spPr bwMode="auto">
          <a:xfrm>
            <a:off x="1143000" y="4965993"/>
            <a:ext cx="381000" cy="424723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DE4B9D-4F02-5243-82F7-B3E8C5C0DF3F}"/>
              </a:ext>
            </a:extLst>
          </p:cNvPr>
          <p:cNvSpPr/>
          <p:nvPr/>
        </p:nvSpPr>
        <p:spPr bwMode="auto">
          <a:xfrm>
            <a:off x="1495939" y="4965993"/>
            <a:ext cx="381000" cy="42472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805566-8356-314E-9FB2-0B97E39401BF}"/>
              </a:ext>
            </a:extLst>
          </p:cNvPr>
          <p:cNvSpPr/>
          <p:nvPr/>
        </p:nvSpPr>
        <p:spPr bwMode="auto">
          <a:xfrm>
            <a:off x="1876939" y="4965993"/>
            <a:ext cx="381000" cy="42472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DE85CB-68BD-EB4D-BABB-444C1305C48C}"/>
              </a:ext>
            </a:extLst>
          </p:cNvPr>
          <p:cNvSpPr/>
          <p:nvPr/>
        </p:nvSpPr>
        <p:spPr bwMode="auto">
          <a:xfrm>
            <a:off x="2229878" y="4965993"/>
            <a:ext cx="381000" cy="4247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4EA6F1-B04B-0C4F-A096-A4DA60CFB20F}"/>
              </a:ext>
            </a:extLst>
          </p:cNvPr>
          <p:cNvSpPr/>
          <p:nvPr/>
        </p:nvSpPr>
        <p:spPr bwMode="auto">
          <a:xfrm>
            <a:off x="2612436" y="4965993"/>
            <a:ext cx="381000" cy="424723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BE16D1-6855-7042-B1DA-A68D42B812AC}"/>
              </a:ext>
            </a:extLst>
          </p:cNvPr>
          <p:cNvSpPr/>
          <p:nvPr/>
        </p:nvSpPr>
        <p:spPr bwMode="auto">
          <a:xfrm>
            <a:off x="2965375" y="4965993"/>
            <a:ext cx="381000" cy="424723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DC196D-D0E0-4649-9418-78F487E19A62}"/>
              </a:ext>
            </a:extLst>
          </p:cNvPr>
          <p:cNvSpPr/>
          <p:nvPr/>
        </p:nvSpPr>
        <p:spPr bwMode="auto">
          <a:xfrm>
            <a:off x="3346375" y="4965993"/>
            <a:ext cx="381000" cy="424723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40E2EA-2B5A-8043-953E-2E769675B324}"/>
              </a:ext>
            </a:extLst>
          </p:cNvPr>
          <p:cNvSpPr/>
          <p:nvPr/>
        </p:nvSpPr>
        <p:spPr bwMode="auto">
          <a:xfrm>
            <a:off x="3699314" y="4965993"/>
            <a:ext cx="381000" cy="42472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4927FA-32F4-F846-8AC3-73D9A39701F3}"/>
              </a:ext>
            </a:extLst>
          </p:cNvPr>
          <p:cNvSpPr/>
          <p:nvPr/>
        </p:nvSpPr>
        <p:spPr bwMode="auto">
          <a:xfrm>
            <a:off x="4080314" y="4965993"/>
            <a:ext cx="381000" cy="42472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EE1560-B4F9-7D4B-BCC5-E161CF868E83}"/>
              </a:ext>
            </a:extLst>
          </p:cNvPr>
          <p:cNvSpPr/>
          <p:nvPr/>
        </p:nvSpPr>
        <p:spPr bwMode="auto">
          <a:xfrm>
            <a:off x="4433253" y="4965993"/>
            <a:ext cx="381000" cy="42472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CE47A6-777D-4A4C-92EB-540E6338170D}"/>
              </a:ext>
            </a:extLst>
          </p:cNvPr>
          <p:cNvSpPr/>
          <p:nvPr/>
        </p:nvSpPr>
        <p:spPr bwMode="auto">
          <a:xfrm>
            <a:off x="4814253" y="4965993"/>
            <a:ext cx="381000" cy="424723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1F5CBD-2F7F-DF47-AF57-306ABE12FDC0}"/>
              </a:ext>
            </a:extLst>
          </p:cNvPr>
          <p:cNvSpPr/>
          <p:nvPr/>
        </p:nvSpPr>
        <p:spPr bwMode="auto">
          <a:xfrm>
            <a:off x="5167192" y="4965993"/>
            <a:ext cx="381000" cy="4247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500DCD-6880-1143-B5F9-DF3A35C258E4}"/>
              </a:ext>
            </a:extLst>
          </p:cNvPr>
          <p:cNvSpPr/>
          <p:nvPr/>
        </p:nvSpPr>
        <p:spPr bwMode="auto">
          <a:xfrm>
            <a:off x="5549750" y="4965993"/>
            <a:ext cx="381000" cy="4247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942D9D-3782-DD48-A807-EDF08FABE1AA}"/>
              </a:ext>
            </a:extLst>
          </p:cNvPr>
          <p:cNvSpPr/>
          <p:nvPr/>
        </p:nvSpPr>
        <p:spPr bwMode="auto">
          <a:xfrm>
            <a:off x="5916720" y="4965993"/>
            <a:ext cx="381000" cy="424723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3B48F5A-8FC6-4842-B62C-CF7C629A2496}"/>
              </a:ext>
            </a:extLst>
          </p:cNvPr>
          <p:cNvSpPr/>
          <p:nvPr/>
        </p:nvSpPr>
        <p:spPr bwMode="auto">
          <a:xfrm>
            <a:off x="6283689" y="4965993"/>
            <a:ext cx="381000" cy="424723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73EF462-C1CD-BA49-9614-B98549D9C98C}"/>
              </a:ext>
            </a:extLst>
          </p:cNvPr>
          <p:cNvSpPr/>
          <p:nvPr/>
        </p:nvSpPr>
        <p:spPr bwMode="auto">
          <a:xfrm>
            <a:off x="6653702" y="4965993"/>
            <a:ext cx="381000" cy="424723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EAB473C-51C9-7C49-B893-E43CF3D00ECC}"/>
              </a:ext>
            </a:extLst>
          </p:cNvPr>
          <p:cNvSpPr/>
          <p:nvPr/>
        </p:nvSpPr>
        <p:spPr bwMode="auto">
          <a:xfrm>
            <a:off x="1140887" y="5474816"/>
            <a:ext cx="6584731" cy="1524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447CE3F-5AEF-044E-8B59-98D237F3A1B7}"/>
              </a:ext>
            </a:extLst>
          </p:cNvPr>
          <p:cNvSpPr/>
          <p:nvPr/>
        </p:nvSpPr>
        <p:spPr bwMode="auto">
          <a:xfrm>
            <a:off x="1140887" y="5476067"/>
            <a:ext cx="381000" cy="15232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7AC4D7F-D4A4-E548-9DA7-913C6DE8EC90}"/>
              </a:ext>
            </a:extLst>
          </p:cNvPr>
          <p:cNvSpPr/>
          <p:nvPr/>
        </p:nvSpPr>
        <p:spPr bwMode="auto">
          <a:xfrm>
            <a:off x="1493826" y="5476067"/>
            <a:ext cx="381000" cy="152324"/>
          </a:xfrm>
          <a:prstGeom prst="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9DF585B-19EE-DA45-9F49-A167A47DCEF1}"/>
              </a:ext>
            </a:extLst>
          </p:cNvPr>
          <p:cNvSpPr/>
          <p:nvPr/>
        </p:nvSpPr>
        <p:spPr bwMode="auto">
          <a:xfrm>
            <a:off x="1874826" y="5476067"/>
            <a:ext cx="381000" cy="152324"/>
          </a:xfrm>
          <a:prstGeom prst="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782C7D6-232E-EB4D-83B5-ECE4BC972439}"/>
              </a:ext>
            </a:extLst>
          </p:cNvPr>
          <p:cNvSpPr/>
          <p:nvPr/>
        </p:nvSpPr>
        <p:spPr bwMode="auto">
          <a:xfrm>
            <a:off x="2227765" y="5476067"/>
            <a:ext cx="381000" cy="152324"/>
          </a:xfrm>
          <a:prstGeom prst="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5F18D0C-DF6C-0441-8770-ABF8427C8857}"/>
              </a:ext>
            </a:extLst>
          </p:cNvPr>
          <p:cNvSpPr/>
          <p:nvPr/>
        </p:nvSpPr>
        <p:spPr bwMode="auto">
          <a:xfrm>
            <a:off x="2610323" y="5476067"/>
            <a:ext cx="381000" cy="15232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20E47CC-B907-494C-B3C9-B55DAD4819D7}"/>
              </a:ext>
            </a:extLst>
          </p:cNvPr>
          <p:cNvSpPr/>
          <p:nvPr/>
        </p:nvSpPr>
        <p:spPr bwMode="auto">
          <a:xfrm>
            <a:off x="2963262" y="5476067"/>
            <a:ext cx="381000" cy="152324"/>
          </a:xfrm>
          <a:prstGeom prst="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3B984D6-3B89-F447-8818-CBB7C9B3E9C4}"/>
              </a:ext>
            </a:extLst>
          </p:cNvPr>
          <p:cNvSpPr/>
          <p:nvPr/>
        </p:nvSpPr>
        <p:spPr bwMode="auto">
          <a:xfrm>
            <a:off x="3344262" y="5476067"/>
            <a:ext cx="381000" cy="15232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B871635-961F-C744-8060-6BF922B44E44}"/>
              </a:ext>
            </a:extLst>
          </p:cNvPr>
          <p:cNvSpPr/>
          <p:nvPr/>
        </p:nvSpPr>
        <p:spPr bwMode="auto">
          <a:xfrm>
            <a:off x="3697201" y="5476067"/>
            <a:ext cx="381000" cy="152324"/>
          </a:xfrm>
          <a:prstGeom prst="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C601BBB-59BC-D244-99B2-4D18607FDF14}"/>
              </a:ext>
            </a:extLst>
          </p:cNvPr>
          <p:cNvSpPr/>
          <p:nvPr/>
        </p:nvSpPr>
        <p:spPr bwMode="auto">
          <a:xfrm>
            <a:off x="4078201" y="5476067"/>
            <a:ext cx="381000" cy="152324"/>
          </a:xfrm>
          <a:prstGeom prst="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64F5837-2CE7-804A-8756-6C46A8E53CAE}"/>
              </a:ext>
            </a:extLst>
          </p:cNvPr>
          <p:cNvSpPr/>
          <p:nvPr/>
        </p:nvSpPr>
        <p:spPr bwMode="auto">
          <a:xfrm>
            <a:off x="4431140" y="5476067"/>
            <a:ext cx="381000" cy="152324"/>
          </a:xfrm>
          <a:prstGeom prst="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D0E61D9-9979-F64D-8309-1F836042E34C}"/>
              </a:ext>
            </a:extLst>
          </p:cNvPr>
          <p:cNvSpPr/>
          <p:nvPr/>
        </p:nvSpPr>
        <p:spPr bwMode="auto">
          <a:xfrm>
            <a:off x="4812140" y="5476067"/>
            <a:ext cx="381000" cy="15232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AEC5CAE-BEDF-4943-AA32-EBE5BD46B3BC}"/>
              </a:ext>
            </a:extLst>
          </p:cNvPr>
          <p:cNvSpPr/>
          <p:nvPr/>
        </p:nvSpPr>
        <p:spPr bwMode="auto">
          <a:xfrm>
            <a:off x="5165079" y="5476067"/>
            <a:ext cx="381000" cy="152324"/>
          </a:xfrm>
          <a:prstGeom prst="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3B02E54-94DE-7C4E-836C-81AC4F08BFDC}"/>
              </a:ext>
            </a:extLst>
          </p:cNvPr>
          <p:cNvSpPr/>
          <p:nvPr/>
        </p:nvSpPr>
        <p:spPr bwMode="auto">
          <a:xfrm>
            <a:off x="5547637" y="5476067"/>
            <a:ext cx="381000" cy="152324"/>
          </a:xfrm>
          <a:prstGeom prst="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E0C9350-4928-6F4C-86F9-9B9C0FAD3629}"/>
              </a:ext>
            </a:extLst>
          </p:cNvPr>
          <p:cNvSpPr/>
          <p:nvPr/>
        </p:nvSpPr>
        <p:spPr bwMode="auto">
          <a:xfrm>
            <a:off x="5928637" y="5476067"/>
            <a:ext cx="381000" cy="15232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A7D1C29-77C4-1844-986B-3D76B407C41F}"/>
              </a:ext>
            </a:extLst>
          </p:cNvPr>
          <p:cNvSpPr/>
          <p:nvPr/>
        </p:nvSpPr>
        <p:spPr bwMode="auto">
          <a:xfrm>
            <a:off x="6297720" y="5476067"/>
            <a:ext cx="381000" cy="15232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4F6106C-F4F8-EF4F-9B49-7BBF55DD6836}"/>
              </a:ext>
            </a:extLst>
          </p:cNvPr>
          <p:cNvSpPr/>
          <p:nvPr/>
        </p:nvSpPr>
        <p:spPr bwMode="auto">
          <a:xfrm>
            <a:off x="6678720" y="5476067"/>
            <a:ext cx="381000" cy="15232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4B29ED9-B4FD-7446-8126-6EE30C00A732}"/>
              </a:ext>
            </a:extLst>
          </p:cNvPr>
          <p:cNvSpPr txBox="1"/>
          <p:nvPr/>
        </p:nvSpPr>
        <p:spPr>
          <a:xfrm>
            <a:off x="261926" y="4953220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Blocks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BC5296F-B041-8B4F-A7F8-6210EBC0879F}"/>
              </a:ext>
            </a:extLst>
          </p:cNvPr>
          <p:cNvSpPr txBox="1"/>
          <p:nvPr/>
        </p:nvSpPr>
        <p:spPr>
          <a:xfrm>
            <a:off x="261925" y="5356297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9680888-C47D-2047-9EB0-D92D71AE4F14}"/>
              </a:ext>
            </a:extLst>
          </p:cNvPr>
          <p:cNvSpPr txBox="1"/>
          <p:nvPr/>
        </p:nvSpPr>
        <p:spPr>
          <a:xfrm>
            <a:off x="8208028" y="6858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Disk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D3B5936-CAFF-6D4E-B940-519EE5EA8445}"/>
              </a:ext>
            </a:extLst>
          </p:cNvPr>
          <p:cNvSpPr txBox="1"/>
          <p:nvPr/>
        </p:nvSpPr>
        <p:spPr>
          <a:xfrm>
            <a:off x="1719996" y="808619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blocks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977495B-5CB1-A34E-A1CD-206F6EE2AB29}"/>
              </a:ext>
            </a:extLst>
          </p:cNvPr>
          <p:cNvSpPr txBox="1"/>
          <p:nvPr/>
        </p:nvSpPr>
        <p:spPr>
          <a:xfrm>
            <a:off x="1809293" y="3184541"/>
            <a:ext cx="1933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Dir Data blocks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F215DC5-E1B2-7940-8CE9-AA8C54FA8063}"/>
              </a:ext>
            </a:extLst>
          </p:cNvPr>
          <p:cNvSpPr txBox="1"/>
          <p:nvPr/>
        </p:nvSpPr>
        <p:spPr>
          <a:xfrm>
            <a:off x="1747980" y="1905000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iNodes</a:t>
            </a:r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9057B06-5E95-414F-AB58-73BF39DD9F24}"/>
              </a:ext>
            </a:extLst>
          </p:cNvPr>
          <p:cNvSpPr txBox="1"/>
          <p:nvPr/>
        </p:nvSpPr>
        <p:spPr>
          <a:xfrm>
            <a:off x="1794407" y="3998100"/>
            <a:ext cx="153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Free bitmap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2C4CBB8-A6A6-1E4B-92B7-8DD9EE4E687C}"/>
              </a:ext>
            </a:extLst>
          </p:cNvPr>
          <p:cNvGrpSpPr/>
          <p:nvPr/>
        </p:nvGrpSpPr>
        <p:grpSpPr>
          <a:xfrm>
            <a:off x="676026" y="1971097"/>
            <a:ext cx="564685" cy="1133359"/>
            <a:chOff x="676026" y="1971097"/>
            <a:chExt cx="564685" cy="1133359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31A92E4-1898-DB41-A559-F326D34B2716}"/>
                </a:ext>
              </a:extLst>
            </p:cNvPr>
            <p:cNvSpPr/>
            <p:nvPr/>
          </p:nvSpPr>
          <p:spPr bwMode="auto">
            <a:xfrm>
              <a:off x="676026" y="1971097"/>
              <a:ext cx="564685" cy="113335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DEC8F50-6EDC-594E-A85A-8AEEAA2FD3EA}"/>
                </a:ext>
              </a:extLst>
            </p:cNvPr>
            <p:cNvSpPr/>
            <p:nvPr/>
          </p:nvSpPr>
          <p:spPr bwMode="auto">
            <a:xfrm>
              <a:off x="676026" y="2375242"/>
              <a:ext cx="564685" cy="199643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9403E66-88E6-ED4B-AC6C-40A382804BD4}"/>
                </a:ext>
              </a:extLst>
            </p:cNvPr>
            <p:cNvSpPr/>
            <p:nvPr/>
          </p:nvSpPr>
          <p:spPr bwMode="auto">
            <a:xfrm>
              <a:off x="676026" y="2576609"/>
              <a:ext cx="564685" cy="199643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D5536806-548C-3A4E-90C7-CC7449119C14}"/>
              </a:ext>
            </a:extLst>
          </p:cNvPr>
          <p:cNvSpPr txBox="1"/>
          <p:nvPr/>
        </p:nvSpPr>
        <p:spPr>
          <a:xfrm>
            <a:off x="55350" y="2282497"/>
            <a:ext cx="642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file desc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6E1C94C-A8EE-664B-A8B0-280FCE228EA4}"/>
              </a:ext>
            </a:extLst>
          </p:cNvPr>
          <p:cNvSpPr txBox="1"/>
          <p:nvPr/>
        </p:nvSpPr>
        <p:spPr>
          <a:xfrm>
            <a:off x="462805" y="1576078"/>
            <a:ext cx="642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PCB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6271393-4838-2447-B40E-A07881A4E060}"/>
              </a:ext>
            </a:extLst>
          </p:cNvPr>
          <p:cNvSpPr/>
          <p:nvPr/>
        </p:nvSpPr>
        <p:spPr bwMode="auto">
          <a:xfrm>
            <a:off x="2114469" y="1187371"/>
            <a:ext cx="381000" cy="42472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6F47224-D8A8-CE42-9708-0286911B59E0}"/>
              </a:ext>
            </a:extLst>
          </p:cNvPr>
          <p:cNvSpPr/>
          <p:nvPr/>
        </p:nvSpPr>
        <p:spPr bwMode="auto">
          <a:xfrm>
            <a:off x="2620444" y="1272580"/>
            <a:ext cx="381000" cy="42472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EEC1670-3DB2-BB46-8F83-C04E067818EE}"/>
              </a:ext>
            </a:extLst>
          </p:cNvPr>
          <p:cNvSpPr/>
          <p:nvPr/>
        </p:nvSpPr>
        <p:spPr bwMode="auto">
          <a:xfrm>
            <a:off x="2747301" y="1371529"/>
            <a:ext cx="381000" cy="42472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6F84980-F25B-DA4A-82EB-E59CFA06C90D}"/>
              </a:ext>
            </a:extLst>
          </p:cNvPr>
          <p:cNvSpPr/>
          <p:nvPr/>
        </p:nvSpPr>
        <p:spPr bwMode="auto">
          <a:xfrm>
            <a:off x="2085354" y="2360941"/>
            <a:ext cx="381000" cy="4247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162FFBE-0A23-134D-8B72-A693890E938B}"/>
              </a:ext>
            </a:extLst>
          </p:cNvPr>
          <p:cNvSpPr/>
          <p:nvPr/>
        </p:nvSpPr>
        <p:spPr bwMode="auto">
          <a:xfrm>
            <a:off x="2330880" y="2484660"/>
            <a:ext cx="381000" cy="4247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D699E335-78A7-C84F-B0F4-C341A617C5E6}"/>
              </a:ext>
            </a:extLst>
          </p:cNvPr>
          <p:cNvSpPr/>
          <p:nvPr/>
        </p:nvSpPr>
        <p:spPr bwMode="auto">
          <a:xfrm>
            <a:off x="2590920" y="2644839"/>
            <a:ext cx="381000" cy="4247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E0FFDFB-37DC-1746-8C63-8FA22EDCA279}"/>
              </a:ext>
            </a:extLst>
          </p:cNvPr>
          <p:cNvSpPr txBox="1"/>
          <p:nvPr/>
        </p:nvSpPr>
        <p:spPr>
          <a:xfrm>
            <a:off x="4312156" y="1376023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Reading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8F45DB6-5062-954C-8405-68A756F00692}"/>
              </a:ext>
            </a:extLst>
          </p:cNvPr>
          <p:cNvSpPr txBox="1"/>
          <p:nvPr/>
        </p:nvSpPr>
        <p:spPr>
          <a:xfrm>
            <a:off x="4312155" y="2766831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Writing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A6B8BD3-FFDB-0944-9427-FDEC2ACBF3F0}"/>
              </a:ext>
            </a:extLst>
          </p:cNvPr>
          <p:cNvSpPr/>
          <p:nvPr/>
        </p:nvSpPr>
        <p:spPr bwMode="auto">
          <a:xfrm>
            <a:off x="2062767" y="3539356"/>
            <a:ext cx="381000" cy="42472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F20D873-01BF-CF40-829C-8B2C81B3007E}"/>
              </a:ext>
            </a:extLst>
          </p:cNvPr>
          <p:cNvSpPr/>
          <p:nvPr/>
        </p:nvSpPr>
        <p:spPr bwMode="auto">
          <a:xfrm>
            <a:off x="2539227" y="3539356"/>
            <a:ext cx="381000" cy="42472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9C8E942-6E1C-194E-A92A-C22E49AEC226}"/>
              </a:ext>
            </a:extLst>
          </p:cNvPr>
          <p:cNvSpPr/>
          <p:nvPr/>
        </p:nvSpPr>
        <p:spPr bwMode="auto">
          <a:xfrm>
            <a:off x="2062767" y="4325297"/>
            <a:ext cx="381000" cy="424723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5F8476E-8504-394D-94BF-2E83C9CAC099}"/>
              </a:ext>
            </a:extLst>
          </p:cNvPr>
          <p:cNvSpPr txBox="1"/>
          <p:nvPr/>
        </p:nvSpPr>
        <p:spPr>
          <a:xfrm>
            <a:off x="1074828" y="5414237"/>
            <a:ext cx="4780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 dirty="0"/>
              <a:t>free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1388225-B2EA-1E4C-979C-763A8401CC48}"/>
              </a:ext>
            </a:extLst>
          </p:cNvPr>
          <p:cNvSpPr txBox="1"/>
          <p:nvPr/>
        </p:nvSpPr>
        <p:spPr>
          <a:xfrm>
            <a:off x="2561815" y="5409124"/>
            <a:ext cx="4780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 dirty="0"/>
              <a:t>free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9D571E05-3FB6-B049-AED7-703955EFDAE7}"/>
              </a:ext>
            </a:extLst>
          </p:cNvPr>
          <p:cNvCxnSpPr/>
          <p:nvPr/>
        </p:nvCxnSpPr>
        <p:spPr bwMode="auto">
          <a:xfrm flipV="1">
            <a:off x="1082984" y="2375242"/>
            <a:ext cx="979783" cy="121346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diamond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4" name="Arc 83">
            <a:extLst>
              <a:ext uri="{FF2B5EF4-FFF2-40B4-BE49-F238E27FC236}">
                <a16:creationId xmlns:a16="http://schemas.microsoft.com/office/drawing/2014/main" id="{347CDA2A-A58F-F64D-A09E-A9D90F3680A3}"/>
              </a:ext>
            </a:extLst>
          </p:cNvPr>
          <p:cNvSpPr/>
          <p:nvPr/>
        </p:nvSpPr>
        <p:spPr bwMode="auto">
          <a:xfrm rot="16200000">
            <a:off x="5422661" y="3928198"/>
            <a:ext cx="2437069" cy="1712518"/>
          </a:xfrm>
          <a:prstGeom prst="arc">
            <a:avLst>
              <a:gd name="adj1" fmla="val 16200000"/>
              <a:gd name="adj2" fmla="val 326812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/>
          <p:cNvGrpSpPr/>
          <p:nvPr/>
        </p:nvGrpSpPr>
        <p:grpSpPr>
          <a:xfrm>
            <a:off x="2604238" y="5420211"/>
            <a:ext cx="381000" cy="261610"/>
            <a:chOff x="2711573" y="5779211"/>
            <a:chExt cx="381000" cy="261610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420E47CC-B907-494C-B3C9-B55DAD4819D7}"/>
                </a:ext>
              </a:extLst>
            </p:cNvPr>
            <p:cNvSpPr/>
            <p:nvPr/>
          </p:nvSpPr>
          <p:spPr bwMode="auto">
            <a:xfrm>
              <a:off x="2711573" y="5833854"/>
              <a:ext cx="381000" cy="152324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16A11F88-E024-6141-8790-1FD367765D09}"/>
                </a:ext>
              </a:extLst>
            </p:cNvPr>
            <p:cNvSpPr txBox="1"/>
            <p:nvPr/>
          </p:nvSpPr>
          <p:spPr>
            <a:xfrm>
              <a:off x="2734399" y="5779211"/>
              <a:ext cx="33534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err="1"/>
                <a:t>rd</a:t>
              </a:r>
              <a:endParaRPr lang="en-US" sz="1100" b="0" dirty="0"/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2C949AC3-5977-054E-BED1-A0396819F771}"/>
              </a:ext>
            </a:extLst>
          </p:cNvPr>
          <p:cNvSpPr/>
          <p:nvPr/>
        </p:nvSpPr>
        <p:spPr bwMode="auto">
          <a:xfrm>
            <a:off x="6312634" y="1892429"/>
            <a:ext cx="341068" cy="317372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A06F8FB-23D5-7A45-83BE-E7C4DD5DC1BB}"/>
              </a:ext>
            </a:extLst>
          </p:cNvPr>
          <p:cNvSpPr/>
          <p:nvPr/>
        </p:nvSpPr>
        <p:spPr bwMode="auto">
          <a:xfrm>
            <a:off x="4812140" y="1797265"/>
            <a:ext cx="381000" cy="424723"/>
          </a:xfrm>
          <a:prstGeom prst="rect">
            <a:avLst/>
          </a:prstGeom>
          <a:solidFill>
            <a:srgbClr val="FFC000">
              <a:alpha val="23922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4A3463C-3B19-CC47-B494-35F5BAB774C8}"/>
              </a:ext>
            </a:extLst>
          </p:cNvPr>
          <p:cNvCxnSpPr/>
          <p:nvPr/>
        </p:nvCxnSpPr>
        <p:spPr bwMode="auto">
          <a:xfrm flipH="1" flipV="1">
            <a:off x="5265914" y="2007481"/>
            <a:ext cx="1017775" cy="37719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34FA2B14-635D-1D4B-8169-DC0E301DD969}"/>
              </a:ext>
            </a:extLst>
          </p:cNvPr>
          <p:cNvSpPr/>
          <p:nvPr/>
        </p:nvSpPr>
        <p:spPr bwMode="auto">
          <a:xfrm>
            <a:off x="2611468" y="4961886"/>
            <a:ext cx="381000" cy="42472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11FA165B-8B38-8A42-BB87-8C352BA4BED7}"/>
              </a:ext>
            </a:extLst>
          </p:cNvPr>
          <p:cNvSpPr/>
          <p:nvPr/>
        </p:nvSpPr>
        <p:spPr bwMode="auto">
          <a:xfrm>
            <a:off x="3110368" y="3528027"/>
            <a:ext cx="381000" cy="42472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293AFD5-AD6B-EE43-AE7B-14E09B49B271}"/>
              </a:ext>
            </a:extLst>
          </p:cNvPr>
          <p:cNvSpPr txBox="1"/>
          <p:nvPr/>
        </p:nvSpPr>
        <p:spPr>
          <a:xfrm>
            <a:off x="2610593" y="5427532"/>
            <a:ext cx="3754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 dirty="0" err="1"/>
              <a:t>dir</a:t>
            </a:r>
            <a:endParaRPr lang="en-US" sz="1100" b="0" dirty="0"/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F2935577-E0BB-1745-BFF6-9E1C95829C8C}"/>
              </a:ext>
            </a:extLst>
          </p:cNvPr>
          <p:cNvCxnSpPr/>
          <p:nvPr/>
        </p:nvCxnSpPr>
        <p:spPr bwMode="auto">
          <a:xfrm>
            <a:off x="4312155" y="1045313"/>
            <a:ext cx="0" cy="3440668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Straight Arrow Connector 90"/>
          <p:cNvCxnSpPr/>
          <p:nvPr/>
        </p:nvCxnSpPr>
        <p:spPr bwMode="auto">
          <a:xfrm flipH="1">
            <a:off x="2981020" y="2209801"/>
            <a:ext cx="1831120" cy="2743419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510628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81" grpId="0" animBg="1"/>
      <p:bldP spid="81" grpId="1" animBg="1"/>
      <p:bldP spid="83" grpId="0" animBg="1"/>
      <p:bldP spid="85" grpId="0" animBg="1"/>
      <p:bldP spid="9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4592"/>
          <a:stretch/>
        </p:blipFill>
        <p:spPr>
          <a:xfrm>
            <a:off x="168659" y="169628"/>
            <a:ext cx="8730481" cy="24211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Flash-friendly on-disk Layout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8660" y="2438400"/>
            <a:ext cx="8899140" cy="4343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Main </a:t>
            </a:r>
            <a:r>
              <a:rPr lang="en-US" dirty="0"/>
              <a:t>Area: </a:t>
            </a:r>
            <a:endParaRPr lang="en-US" dirty="0" smtClean="0"/>
          </a:p>
          <a:p>
            <a:pPr lvl="1"/>
            <a:r>
              <a:rPr lang="en-US" dirty="0" smtClean="0"/>
              <a:t>Divided into segments (basic unit of management in F2FS)</a:t>
            </a:r>
            <a:endParaRPr lang="en-US" dirty="0"/>
          </a:p>
          <a:p>
            <a:pPr lvl="1"/>
            <a:r>
              <a:rPr lang="en-US" dirty="0"/>
              <a:t>4KB Blocks. Each block typed to be </a:t>
            </a:r>
            <a:r>
              <a:rPr lang="en-US" i="1" dirty="0"/>
              <a:t>node</a:t>
            </a:r>
            <a:r>
              <a:rPr lang="en-US" dirty="0"/>
              <a:t> or </a:t>
            </a:r>
            <a:r>
              <a:rPr lang="en-US" i="1" dirty="0"/>
              <a:t>data.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Node Address Table (NAT): </a:t>
            </a:r>
            <a:r>
              <a:rPr lang="en-US" i="1" dirty="0">
                <a:solidFill>
                  <a:srgbClr val="FF0000"/>
                </a:solidFill>
              </a:rPr>
              <a:t>Independent of FTL!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Block address table to locate all “node blocks” in Main Area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Updates to data sorted by predicted write frequency (Hot/Warm/Cold) to optimize FLASH  management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Checkpoint (CP): Keeps the file system status</a:t>
            </a:r>
          </a:p>
          <a:p>
            <a:pPr lvl="1"/>
            <a:r>
              <a:rPr lang="en-US" dirty="0" smtClean="0"/>
              <a:t>Bitmaps for valid NAT/SIT sets and Lists of orphan </a:t>
            </a:r>
            <a:r>
              <a:rPr lang="en-US" dirty="0" err="1" smtClean="0"/>
              <a:t>inodes</a:t>
            </a:r>
            <a:endParaRPr lang="en-US" dirty="0" smtClean="0"/>
          </a:p>
          <a:p>
            <a:pPr lvl="1"/>
            <a:r>
              <a:rPr lang="en-US" dirty="0" smtClean="0"/>
              <a:t>Stores a consistent F2FS status at a given point in time</a:t>
            </a:r>
          </a:p>
          <a:p>
            <a:r>
              <a:rPr lang="en-US" dirty="0" smtClean="0"/>
              <a:t>Segment Information Table (SIT): </a:t>
            </a:r>
          </a:p>
          <a:p>
            <a:pPr lvl="1"/>
            <a:r>
              <a:rPr lang="en-US" dirty="0" smtClean="0"/>
              <a:t>Per segment information such as number of valid blocks and the bitmap for the validity of all blocks in the “Main” area</a:t>
            </a:r>
          </a:p>
          <a:p>
            <a:pPr lvl="1"/>
            <a:r>
              <a:rPr lang="en-US" dirty="0" smtClean="0"/>
              <a:t>Segments used for “garbage collection”</a:t>
            </a:r>
          </a:p>
          <a:p>
            <a:r>
              <a:rPr lang="en-US" dirty="0" smtClean="0"/>
              <a:t>Segment Summary Area (SSA):</a:t>
            </a:r>
          </a:p>
          <a:p>
            <a:pPr lvl="1"/>
            <a:r>
              <a:rPr lang="en-US" dirty="0" smtClean="0"/>
              <a:t>Summary representing the owner information of all blocks in the Main area</a:t>
            </a:r>
          </a:p>
        </p:txBody>
      </p:sp>
    </p:spTree>
    <p:extLst>
      <p:ext uri="{BB962C8B-B14F-4D97-AF65-F5344CB8AC3E}">
        <p14:creationId xmlns:p14="http://schemas.microsoft.com/office/powerpoint/2010/main" val="22717488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5334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800" dirty="0" smtClean="0"/>
              <a:t>LFS Index Structure: </a:t>
            </a:r>
            <a:br>
              <a:rPr lang="en-US" sz="2800" dirty="0" smtClean="0"/>
            </a:br>
            <a:r>
              <a:rPr lang="en-US" sz="2800" dirty="0" smtClean="0"/>
              <a:t>Forces many updates when updating data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001"/>
          <a:stretch/>
        </p:blipFill>
        <p:spPr>
          <a:xfrm>
            <a:off x="381000" y="838200"/>
            <a:ext cx="8256968" cy="493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075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707" y="76200"/>
            <a:ext cx="8748586" cy="5334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800" dirty="0" smtClean="0"/>
              <a:t>F2FS Index Structure: </a:t>
            </a:r>
            <a:br>
              <a:rPr lang="en-US" sz="2800" dirty="0" smtClean="0"/>
            </a:br>
            <a:r>
              <a:rPr lang="en-US" sz="2800" dirty="0" smtClean="0"/>
              <a:t>Indirection and Multi-head logs optimize updates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486"/>
          <a:stretch/>
        </p:blipFill>
        <p:spPr>
          <a:xfrm>
            <a:off x="455283" y="838200"/>
            <a:ext cx="8491010" cy="506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822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File System Summary (1/3)</a:t>
            </a:r>
            <a:endParaRPr lang="en-US" dirty="0"/>
          </a:p>
        </p:txBody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534400" cy="5334000"/>
          </a:xfrm>
        </p:spPr>
        <p:txBody>
          <a:bodyPr>
            <a:normAutofit fontScale="92500"/>
          </a:bodyPr>
          <a:lstStyle/>
          <a:p>
            <a:r>
              <a:rPr lang="en-US" smtClean="0"/>
              <a:t>File System:</a:t>
            </a:r>
          </a:p>
          <a:p>
            <a:pPr lvl="1"/>
            <a:r>
              <a:rPr lang="en-US" smtClean="0"/>
              <a:t>Transforms blocks into Files and Directories</a:t>
            </a:r>
          </a:p>
          <a:p>
            <a:pPr lvl="1"/>
            <a:r>
              <a:rPr lang="en-US" smtClean="0"/>
              <a:t>Optimize for size, access and usage patterns</a:t>
            </a:r>
          </a:p>
          <a:p>
            <a:pPr lvl="1"/>
            <a:r>
              <a:rPr lang="en-US" smtClean="0"/>
              <a:t>Maximize sequential access, allow efficient random access</a:t>
            </a:r>
          </a:p>
          <a:p>
            <a:pPr lvl="1"/>
            <a:r>
              <a:rPr lang="en-US" smtClean="0"/>
              <a:t>Projects the OS protection and security regime (UGO vs ACL)</a:t>
            </a:r>
          </a:p>
          <a:p>
            <a:r>
              <a:rPr lang="en-US" smtClean="0"/>
              <a:t>File defined by header, called “</a:t>
            </a:r>
            <a:r>
              <a:rPr lang="en-US" altLang="ja-JP" smtClean="0"/>
              <a:t>inode</a:t>
            </a:r>
            <a:r>
              <a:rPr lang="en-US" smtClean="0"/>
              <a:t>”</a:t>
            </a:r>
          </a:p>
          <a:p>
            <a:r>
              <a:rPr lang="en-US" smtClean="0"/>
              <a:t>Naming: translating from user-visible names to actual sys resources</a:t>
            </a:r>
          </a:p>
          <a:p>
            <a:pPr lvl="1"/>
            <a:r>
              <a:rPr lang="en-US" smtClean="0"/>
              <a:t>Directories used for naming for local file systems</a:t>
            </a:r>
          </a:p>
          <a:p>
            <a:pPr lvl="1"/>
            <a:r>
              <a:rPr lang="en-US" smtClean="0"/>
              <a:t>Linked or tree structure stored in files</a:t>
            </a:r>
          </a:p>
          <a:p>
            <a:r>
              <a:rPr lang="en-US" smtClean="0"/>
              <a:t>Multilevel Indexed Scheme</a:t>
            </a:r>
          </a:p>
          <a:p>
            <a:pPr lvl="1"/>
            <a:r>
              <a:rPr lang="en-US" smtClean="0"/>
              <a:t>inode contains file info, direct pointers to blocks, indirect blocks, doubly indirect, etc..</a:t>
            </a:r>
          </a:p>
          <a:p>
            <a:pPr lvl="1"/>
            <a:r>
              <a:rPr lang="en-US" smtClean="0"/>
              <a:t>NTFS: variable extents not fixed blocks, tiny files data is in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4521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File System Summary (2/3)</a:t>
            </a:r>
            <a:endParaRPr lang="en-US" dirty="0"/>
          </a:p>
        </p:txBody>
      </p:sp>
      <p:sp>
        <p:nvSpPr>
          <p:cNvPr id="1105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458200" cy="5486400"/>
          </a:xfrm>
        </p:spPr>
        <p:txBody>
          <a:bodyPr/>
          <a:lstStyle/>
          <a:p>
            <a:r>
              <a:rPr lang="en-US" dirty="0" smtClean="0"/>
              <a:t>File layout driven by </a:t>
            </a:r>
            <a:r>
              <a:rPr lang="en-US" dirty="0" err="1" smtClean="0"/>
              <a:t>freespace</a:t>
            </a:r>
            <a:r>
              <a:rPr lang="en-US" dirty="0" smtClean="0"/>
              <a:t> management</a:t>
            </a:r>
          </a:p>
          <a:p>
            <a:pPr lvl="1"/>
            <a:r>
              <a:rPr lang="en-US" dirty="0" smtClean="0"/>
              <a:t>Optimizations for sequential access: start new files in open ranges of free blocks, rotational optimization</a:t>
            </a:r>
          </a:p>
          <a:p>
            <a:pPr lvl="1"/>
            <a:r>
              <a:rPr lang="en-US" dirty="0" smtClean="0"/>
              <a:t>Integrate </a:t>
            </a:r>
            <a:r>
              <a:rPr lang="en-US" dirty="0" err="1" smtClean="0"/>
              <a:t>freespace</a:t>
            </a:r>
            <a:r>
              <a:rPr lang="en-US" dirty="0" smtClean="0"/>
              <a:t>, </a:t>
            </a:r>
            <a:r>
              <a:rPr lang="en-US" dirty="0" err="1" smtClean="0"/>
              <a:t>inode</a:t>
            </a:r>
            <a:r>
              <a:rPr lang="en-US" dirty="0" smtClean="0"/>
              <a:t> table, file blocks and </a:t>
            </a:r>
            <a:r>
              <a:rPr lang="en-US" dirty="0" err="1" smtClean="0"/>
              <a:t>dirs</a:t>
            </a:r>
            <a:r>
              <a:rPr lang="en-US" dirty="0" smtClean="0"/>
              <a:t> into block group</a:t>
            </a:r>
          </a:p>
          <a:p>
            <a:r>
              <a:rPr lang="en-US" dirty="0" smtClean="0"/>
              <a:t>FLASH </a:t>
            </a:r>
            <a:r>
              <a:rPr lang="en-US" dirty="0" err="1" smtClean="0"/>
              <a:t>filesystems</a:t>
            </a:r>
            <a:r>
              <a:rPr lang="en-US" dirty="0" smtClean="0"/>
              <a:t> optimized for:</a:t>
            </a:r>
          </a:p>
          <a:p>
            <a:pPr lvl="1"/>
            <a:r>
              <a:rPr lang="en-US" dirty="0" smtClean="0"/>
              <a:t>Fast random reads</a:t>
            </a:r>
          </a:p>
          <a:p>
            <a:pPr lvl="1"/>
            <a:r>
              <a:rPr lang="en-US" dirty="0" smtClean="0"/>
              <a:t>Limiting Updates to data blocks</a:t>
            </a:r>
          </a:p>
          <a:p>
            <a:r>
              <a:rPr lang="en-US" altLang="ko-KR" dirty="0" smtClean="0"/>
              <a:t>Buffer Cache: Memory used to cache kernel resources, including disk blocks and name translations</a:t>
            </a:r>
          </a:p>
          <a:p>
            <a:pPr lvl="1"/>
            <a:r>
              <a:rPr lang="en-US" altLang="ko-KR" dirty="0" smtClean="0"/>
              <a:t>Can contain “dirty” blocks (blocks yet on disk)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99317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A7C6C-BC3D-0848-A5F0-9AE9173FC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 Summary (3/3)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B3605-5A73-134D-8E8D-D25B52AAC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562600"/>
          </a:xfrm>
        </p:spPr>
        <p:txBody>
          <a:bodyPr>
            <a:normAutofit fontScale="92500"/>
          </a:bodyPr>
          <a:lstStyle/>
          <a:p>
            <a:r>
              <a:rPr lang="en-US" dirty="0"/>
              <a:t>File system operations involve multiple distinct updates to blocks on disk</a:t>
            </a:r>
          </a:p>
          <a:p>
            <a:pPr lvl="1"/>
            <a:r>
              <a:rPr lang="en-US" dirty="0"/>
              <a:t>Need to have all or nothing semantics</a:t>
            </a:r>
          </a:p>
          <a:p>
            <a:pPr lvl="1"/>
            <a:r>
              <a:rPr lang="en-US" dirty="0"/>
              <a:t>Crash may occur in the midst of the sequence</a:t>
            </a:r>
          </a:p>
          <a:p>
            <a:r>
              <a:rPr lang="en-US" dirty="0"/>
              <a:t>Traditional file system perform check and recovery on boot</a:t>
            </a:r>
          </a:p>
          <a:p>
            <a:pPr lvl="1"/>
            <a:r>
              <a:rPr lang="en-US" dirty="0"/>
              <a:t>Along with careful ordering so partial operations result in loose fragments, rather than loss</a:t>
            </a:r>
          </a:p>
          <a:p>
            <a:r>
              <a:rPr lang="en-US" dirty="0"/>
              <a:t>Copy-on-write provides richer function (versions) with much simpler recovery</a:t>
            </a:r>
          </a:p>
          <a:p>
            <a:pPr lvl="1"/>
            <a:r>
              <a:rPr lang="en-US" dirty="0"/>
              <a:t>Little performance impact since sequential write to storage device is nearly free</a:t>
            </a:r>
          </a:p>
          <a:p>
            <a:r>
              <a:rPr lang="en-US" dirty="0"/>
              <a:t>Transactions over a log provide a general solution</a:t>
            </a:r>
          </a:p>
          <a:p>
            <a:pPr lvl="1"/>
            <a:r>
              <a:rPr lang="en-US" dirty="0"/>
              <a:t>Commit sequence to durable log, then update the disk</a:t>
            </a:r>
          </a:p>
          <a:p>
            <a:pPr lvl="1"/>
            <a:r>
              <a:rPr lang="en-US" dirty="0"/>
              <a:t>Log takes precedence over disk</a:t>
            </a:r>
          </a:p>
          <a:p>
            <a:pPr lvl="1"/>
            <a:r>
              <a:rPr lang="en-US" dirty="0"/>
              <a:t>Replay committed transactions, discard partials</a:t>
            </a:r>
          </a:p>
        </p:txBody>
      </p:sp>
    </p:spTree>
    <p:extLst>
      <p:ext uri="{BB962C8B-B14F-4D97-AF65-F5344CB8AC3E}">
        <p14:creationId xmlns:p14="http://schemas.microsoft.com/office/powerpoint/2010/main" val="36763583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11A890C-CF31-0848-A32F-D605DF752088}"/>
              </a:ext>
            </a:extLst>
          </p:cNvPr>
          <p:cNvSpPr/>
          <p:nvPr/>
        </p:nvSpPr>
        <p:spPr bwMode="auto">
          <a:xfrm>
            <a:off x="1143766" y="4958769"/>
            <a:ext cx="6584731" cy="42493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BD41BA7-4593-4145-928A-782E9FC492A2}"/>
              </a:ext>
            </a:extLst>
          </p:cNvPr>
          <p:cNvGrpSpPr/>
          <p:nvPr/>
        </p:nvGrpSpPr>
        <p:grpSpPr>
          <a:xfrm>
            <a:off x="979143" y="2045200"/>
            <a:ext cx="564685" cy="1133359"/>
            <a:chOff x="676026" y="1971097"/>
            <a:chExt cx="564685" cy="1133359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B826D0B-0CB6-5549-9FBC-CE90E0639655}"/>
                </a:ext>
              </a:extLst>
            </p:cNvPr>
            <p:cNvSpPr/>
            <p:nvPr/>
          </p:nvSpPr>
          <p:spPr bwMode="auto">
            <a:xfrm>
              <a:off x="676026" y="1971097"/>
              <a:ext cx="564685" cy="113335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77D2E234-45B3-D549-B68D-BC5B9EC346E7}"/>
                </a:ext>
              </a:extLst>
            </p:cNvPr>
            <p:cNvSpPr/>
            <p:nvPr/>
          </p:nvSpPr>
          <p:spPr bwMode="auto">
            <a:xfrm>
              <a:off x="676026" y="2375242"/>
              <a:ext cx="564685" cy="199643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CDF2BEA0-6B5F-DD47-9157-2A2070BB01D2}"/>
                </a:ext>
              </a:extLst>
            </p:cNvPr>
            <p:cNvSpPr/>
            <p:nvPr/>
          </p:nvSpPr>
          <p:spPr bwMode="auto">
            <a:xfrm>
              <a:off x="676026" y="2576609"/>
              <a:ext cx="564685" cy="199643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152B17B-77EF-A54A-83BE-9C0C2418CB85}"/>
              </a:ext>
            </a:extLst>
          </p:cNvPr>
          <p:cNvGrpSpPr/>
          <p:nvPr/>
        </p:nvGrpSpPr>
        <p:grpSpPr>
          <a:xfrm>
            <a:off x="826743" y="1892800"/>
            <a:ext cx="564685" cy="1133359"/>
            <a:chOff x="676026" y="1971097"/>
            <a:chExt cx="564685" cy="1133359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B0CA747-9E9E-E74B-8850-8733415EF22F}"/>
                </a:ext>
              </a:extLst>
            </p:cNvPr>
            <p:cNvSpPr/>
            <p:nvPr/>
          </p:nvSpPr>
          <p:spPr bwMode="auto">
            <a:xfrm>
              <a:off x="676026" y="1971097"/>
              <a:ext cx="564685" cy="113335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6CD724B-4483-4E40-8639-9FF76F0706D9}"/>
                </a:ext>
              </a:extLst>
            </p:cNvPr>
            <p:cNvSpPr/>
            <p:nvPr/>
          </p:nvSpPr>
          <p:spPr bwMode="auto">
            <a:xfrm>
              <a:off x="676026" y="2375242"/>
              <a:ext cx="564685" cy="199643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4107AE50-E230-CC47-9103-68A1E247F2CC}"/>
                </a:ext>
              </a:extLst>
            </p:cNvPr>
            <p:cNvSpPr/>
            <p:nvPr/>
          </p:nvSpPr>
          <p:spPr bwMode="auto">
            <a:xfrm>
              <a:off x="676026" y="2576609"/>
              <a:ext cx="564685" cy="199643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37472E0-9E56-CA4A-A725-9932AA533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 Buffer Cache: open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FBACC-7B76-F341-828E-B4191B690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867400"/>
            <a:ext cx="8077200" cy="762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{load block of directory; search for map}+ ; Load </a:t>
            </a:r>
            <a:r>
              <a:rPr lang="en-US" dirty="0" err="1"/>
              <a:t>inode</a:t>
            </a:r>
            <a:r>
              <a:rPr lang="en-US" dirty="0"/>
              <a:t> </a:t>
            </a:r>
            <a:r>
              <a:rPr lang="en-US" dirty="0" smtClean="0"/>
              <a:t>;</a:t>
            </a:r>
          </a:p>
          <a:p>
            <a:r>
              <a:rPr lang="en-US" dirty="0"/>
              <a:t>Create reference via open file descriptor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53B1D8-918A-F044-8B2C-10CD4E815A05}"/>
              </a:ext>
            </a:extLst>
          </p:cNvPr>
          <p:cNvSpPr txBox="1"/>
          <p:nvPr/>
        </p:nvSpPr>
        <p:spPr>
          <a:xfrm>
            <a:off x="7038132" y="4408383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Memory</a:t>
            </a:r>
          </a:p>
        </p:txBody>
      </p:sp>
      <p:pic>
        <p:nvPicPr>
          <p:cNvPr id="6" name="Picture 5" descr="Screen Shot 2014-10-22 at 5.27.38 PM.png">
            <a:extLst>
              <a:ext uri="{FF2B5EF4-FFF2-40B4-BE49-F238E27FC236}">
                <a16:creationId xmlns:a16="http://schemas.microsoft.com/office/drawing/2014/main" id="{0251C70E-E345-4241-8C3F-E63E5D27A3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710" y="766411"/>
            <a:ext cx="3371841" cy="342458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29B2D66-49F8-6F4B-AB57-35DA2204B4C3}"/>
              </a:ext>
            </a:extLst>
          </p:cNvPr>
          <p:cNvSpPr/>
          <p:nvPr/>
        </p:nvSpPr>
        <p:spPr bwMode="auto">
          <a:xfrm>
            <a:off x="1143000" y="4965993"/>
            <a:ext cx="381000" cy="424723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DE4B9D-4F02-5243-82F7-B3E8C5C0DF3F}"/>
              </a:ext>
            </a:extLst>
          </p:cNvPr>
          <p:cNvSpPr/>
          <p:nvPr/>
        </p:nvSpPr>
        <p:spPr bwMode="auto">
          <a:xfrm>
            <a:off x="1495939" y="4965993"/>
            <a:ext cx="381000" cy="42472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805566-8356-314E-9FB2-0B97E39401BF}"/>
              </a:ext>
            </a:extLst>
          </p:cNvPr>
          <p:cNvSpPr/>
          <p:nvPr/>
        </p:nvSpPr>
        <p:spPr bwMode="auto">
          <a:xfrm>
            <a:off x="1876939" y="4965993"/>
            <a:ext cx="381000" cy="42472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DE85CB-68BD-EB4D-BABB-444C1305C48C}"/>
              </a:ext>
            </a:extLst>
          </p:cNvPr>
          <p:cNvSpPr/>
          <p:nvPr/>
        </p:nvSpPr>
        <p:spPr bwMode="auto">
          <a:xfrm>
            <a:off x="2229878" y="4965993"/>
            <a:ext cx="381000" cy="4247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4EA6F1-B04B-0C4F-A096-A4DA60CFB20F}"/>
              </a:ext>
            </a:extLst>
          </p:cNvPr>
          <p:cNvSpPr/>
          <p:nvPr/>
        </p:nvSpPr>
        <p:spPr bwMode="auto">
          <a:xfrm>
            <a:off x="2612436" y="4965993"/>
            <a:ext cx="381000" cy="424723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BE16D1-6855-7042-B1DA-A68D42B812AC}"/>
              </a:ext>
            </a:extLst>
          </p:cNvPr>
          <p:cNvSpPr/>
          <p:nvPr/>
        </p:nvSpPr>
        <p:spPr bwMode="auto">
          <a:xfrm>
            <a:off x="2965375" y="4965993"/>
            <a:ext cx="381000" cy="424723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DC196D-D0E0-4649-9418-78F487E19A62}"/>
              </a:ext>
            </a:extLst>
          </p:cNvPr>
          <p:cNvSpPr/>
          <p:nvPr/>
        </p:nvSpPr>
        <p:spPr bwMode="auto">
          <a:xfrm>
            <a:off x="3346375" y="4965993"/>
            <a:ext cx="381000" cy="424723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40E2EA-2B5A-8043-953E-2E769675B324}"/>
              </a:ext>
            </a:extLst>
          </p:cNvPr>
          <p:cNvSpPr/>
          <p:nvPr/>
        </p:nvSpPr>
        <p:spPr bwMode="auto">
          <a:xfrm>
            <a:off x="3699314" y="4965993"/>
            <a:ext cx="381000" cy="42472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4927FA-32F4-F846-8AC3-73D9A39701F3}"/>
              </a:ext>
            </a:extLst>
          </p:cNvPr>
          <p:cNvSpPr/>
          <p:nvPr/>
        </p:nvSpPr>
        <p:spPr bwMode="auto">
          <a:xfrm>
            <a:off x="4080314" y="4965993"/>
            <a:ext cx="381000" cy="42472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EE1560-B4F9-7D4B-BCC5-E161CF868E83}"/>
              </a:ext>
            </a:extLst>
          </p:cNvPr>
          <p:cNvSpPr/>
          <p:nvPr/>
        </p:nvSpPr>
        <p:spPr bwMode="auto">
          <a:xfrm>
            <a:off x="4433253" y="4965993"/>
            <a:ext cx="381000" cy="42472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CE47A6-777D-4A4C-92EB-540E6338170D}"/>
              </a:ext>
            </a:extLst>
          </p:cNvPr>
          <p:cNvSpPr/>
          <p:nvPr/>
        </p:nvSpPr>
        <p:spPr bwMode="auto">
          <a:xfrm>
            <a:off x="4814253" y="4965993"/>
            <a:ext cx="381000" cy="424723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1F5CBD-2F7F-DF47-AF57-306ABE12FDC0}"/>
              </a:ext>
            </a:extLst>
          </p:cNvPr>
          <p:cNvSpPr/>
          <p:nvPr/>
        </p:nvSpPr>
        <p:spPr bwMode="auto">
          <a:xfrm>
            <a:off x="5167192" y="4965993"/>
            <a:ext cx="381000" cy="4247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500DCD-6880-1143-B5F9-DF3A35C258E4}"/>
              </a:ext>
            </a:extLst>
          </p:cNvPr>
          <p:cNvSpPr/>
          <p:nvPr/>
        </p:nvSpPr>
        <p:spPr bwMode="auto">
          <a:xfrm>
            <a:off x="5549750" y="4965993"/>
            <a:ext cx="381000" cy="4247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942D9D-3782-DD48-A807-EDF08FABE1AA}"/>
              </a:ext>
            </a:extLst>
          </p:cNvPr>
          <p:cNvSpPr/>
          <p:nvPr/>
        </p:nvSpPr>
        <p:spPr bwMode="auto">
          <a:xfrm>
            <a:off x="5916720" y="4965993"/>
            <a:ext cx="381000" cy="424723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3B48F5A-8FC6-4842-B62C-CF7C629A2496}"/>
              </a:ext>
            </a:extLst>
          </p:cNvPr>
          <p:cNvSpPr/>
          <p:nvPr/>
        </p:nvSpPr>
        <p:spPr bwMode="auto">
          <a:xfrm>
            <a:off x="6283689" y="4965993"/>
            <a:ext cx="381000" cy="424723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73EF462-C1CD-BA49-9614-B98549D9C98C}"/>
              </a:ext>
            </a:extLst>
          </p:cNvPr>
          <p:cNvSpPr/>
          <p:nvPr/>
        </p:nvSpPr>
        <p:spPr bwMode="auto">
          <a:xfrm>
            <a:off x="6653702" y="4965993"/>
            <a:ext cx="381000" cy="424723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EAB473C-51C9-7C49-B893-E43CF3D00ECC}"/>
              </a:ext>
            </a:extLst>
          </p:cNvPr>
          <p:cNvSpPr/>
          <p:nvPr/>
        </p:nvSpPr>
        <p:spPr bwMode="auto">
          <a:xfrm>
            <a:off x="1140887" y="5474816"/>
            <a:ext cx="6584731" cy="1524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447CE3F-5AEF-044E-8B59-98D237F3A1B7}"/>
              </a:ext>
            </a:extLst>
          </p:cNvPr>
          <p:cNvSpPr/>
          <p:nvPr/>
        </p:nvSpPr>
        <p:spPr bwMode="auto">
          <a:xfrm>
            <a:off x="1140887" y="5476067"/>
            <a:ext cx="381000" cy="15232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7AC4D7F-D4A4-E548-9DA7-913C6DE8EC90}"/>
              </a:ext>
            </a:extLst>
          </p:cNvPr>
          <p:cNvSpPr/>
          <p:nvPr/>
        </p:nvSpPr>
        <p:spPr bwMode="auto">
          <a:xfrm>
            <a:off x="1493826" y="5476067"/>
            <a:ext cx="381000" cy="152324"/>
          </a:xfrm>
          <a:prstGeom prst="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9DF585B-19EE-DA45-9F49-A167A47DCEF1}"/>
              </a:ext>
            </a:extLst>
          </p:cNvPr>
          <p:cNvSpPr/>
          <p:nvPr/>
        </p:nvSpPr>
        <p:spPr bwMode="auto">
          <a:xfrm>
            <a:off x="1874826" y="5476067"/>
            <a:ext cx="381000" cy="152324"/>
          </a:xfrm>
          <a:prstGeom prst="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782C7D6-232E-EB4D-83B5-ECE4BC972439}"/>
              </a:ext>
            </a:extLst>
          </p:cNvPr>
          <p:cNvSpPr/>
          <p:nvPr/>
        </p:nvSpPr>
        <p:spPr bwMode="auto">
          <a:xfrm>
            <a:off x="2227765" y="5476067"/>
            <a:ext cx="381000" cy="152324"/>
          </a:xfrm>
          <a:prstGeom prst="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5F18D0C-DF6C-0441-8770-ABF8427C8857}"/>
              </a:ext>
            </a:extLst>
          </p:cNvPr>
          <p:cNvSpPr/>
          <p:nvPr/>
        </p:nvSpPr>
        <p:spPr bwMode="auto">
          <a:xfrm>
            <a:off x="2610323" y="5476067"/>
            <a:ext cx="381000" cy="15232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20E47CC-B907-494C-B3C9-B55DAD4819D7}"/>
              </a:ext>
            </a:extLst>
          </p:cNvPr>
          <p:cNvSpPr/>
          <p:nvPr/>
        </p:nvSpPr>
        <p:spPr bwMode="auto">
          <a:xfrm>
            <a:off x="2963262" y="5476067"/>
            <a:ext cx="381000" cy="152324"/>
          </a:xfrm>
          <a:prstGeom prst="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3B984D6-3B89-F447-8818-CBB7C9B3E9C4}"/>
              </a:ext>
            </a:extLst>
          </p:cNvPr>
          <p:cNvSpPr/>
          <p:nvPr/>
        </p:nvSpPr>
        <p:spPr bwMode="auto">
          <a:xfrm>
            <a:off x="3344262" y="5476067"/>
            <a:ext cx="381000" cy="15232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B871635-961F-C744-8060-6BF922B44E44}"/>
              </a:ext>
            </a:extLst>
          </p:cNvPr>
          <p:cNvSpPr/>
          <p:nvPr/>
        </p:nvSpPr>
        <p:spPr bwMode="auto">
          <a:xfrm>
            <a:off x="3697201" y="5476067"/>
            <a:ext cx="381000" cy="152324"/>
          </a:xfrm>
          <a:prstGeom prst="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C601BBB-59BC-D244-99B2-4D18607FDF14}"/>
              </a:ext>
            </a:extLst>
          </p:cNvPr>
          <p:cNvSpPr/>
          <p:nvPr/>
        </p:nvSpPr>
        <p:spPr bwMode="auto">
          <a:xfrm>
            <a:off x="4078201" y="5476067"/>
            <a:ext cx="381000" cy="152324"/>
          </a:xfrm>
          <a:prstGeom prst="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64F5837-2CE7-804A-8756-6C46A8E53CAE}"/>
              </a:ext>
            </a:extLst>
          </p:cNvPr>
          <p:cNvSpPr/>
          <p:nvPr/>
        </p:nvSpPr>
        <p:spPr bwMode="auto">
          <a:xfrm>
            <a:off x="4431140" y="5476067"/>
            <a:ext cx="381000" cy="152324"/>
          </a:xfrm>
          <a:prstGeom prst="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D0E61D9-9979-F64D-8309-1F836042E34C}"/>
              </a:ext>
            </a:extLst>
          </p:cNvPr>
          <p:cNvSpPr/>
          <p:nvPr/>
        </p:nvSpPr>
        <p:spPr bwMode="auto">
          <a:xfrm>
            <a:off x="4812140" y="5476067"/>
            <a:ext cx="381000" cy="15232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AEC5CAE-BEDF-4943-AA32-EBE5BD46B3BC}"/>
              </a:ext>
            </a:extLst>
          </p:cNvPr>
          <p:cNvSpPr/>
          <p:nvPr/>
        </p:nvSpPr>
        <p:spPr bwMode="auto">
          <a:xfrm>
            <a:off x="5165079" y="5476067"/>
            <a:ext cx="381000" cy="152324"/>
          </a:xfrm>
          <a:prstGeom prst="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3B02E54-94DE-7C4E-836C-81AC4F08BFDC}"/>
              </a:ext>
            </a:extLst>
          </p:cNvPr>
          <p:cNvSpPr/>
          <p:nvPr/>
        </p:nvSpPr>
        <p:spPr bwMode="auto">
          <a:xfrm>
            <a:off x="5547637" y="5476067"/>
            <a:ext cx="381000" cy="152324"/>
          </a:xfrm>
          <a:prstGeom prst="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E0C9350-4928-6F4C-86F9-9B9C0FAD3629}"/>
              </a:ext>
            </a:extLst>
          </p:cNvPr>
          <p:cNvSpPr/>
          <p:nvPr/>
        </p:nvSpPr>
        <p:spPr bwMode="auto">
          <a:xfrm>
            <a:off x="5928637" y="5476067"/>
            <a:ext cx="381000" cy="15232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A7D1C29-77C4-1844-986B-3D76B407C41F}"/>
              </a:ext>
            </a:extLst>
          </p:cNvPr>
          <p:cNvSpPr/>
          <p:nvPr/>
        </p:nvSpPr>
        <p:spPr bwMode="auto">
          <a:xfrm>
            <a:off x="6297720" y="5476067"/>
            <a:ext cx="381000" cy="15232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4F6106C-F4F8-EF4F-9B49-7BBF55DD6836}"/>
              </a:ext>
            </a:extLst>
          </p:cNvPr>
          <p:cNvSpPr/>
          <p:nvPr/>
        </p:nvSpPr>
        <p:spPr bwMode="auto">
          <a:xfrm>
            <a:off x="6678720" y="5476067"/>
            <a:ext cx="381000" cy="15232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4B29ED9-B4FD-7446-8126-6EE30C00A732}"/>
              </a:ext>
            </a:extLst>
          </p:cNvPr>
          <p:cNvSpPr txBox="1"/>
          <p:nvPr/>
        </p:nvSpPr>
        <p:spPr>
          <a:xfrm>
            <a:off x="261926" y="4953220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Blocks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BC5296F-B041-8B4F-A7F8-6210EBC0879F}"/>
              </a:ext>
            </a:extLst>
          </p:cNvPr>
          <p:cNvSpPr txBox="1"/>
          <p:nvPr/>
        </p:nvSpPr>
        <p:spPr>
          <a:xfrm>
            <a:off x="261925" y="5356297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9680888-C47D-2047-9EB0-D92D71AE4F14}"/>
              </a:ext>
            </a:extLst>
          </p:cNvPr>
          <p:cNvSpPr txBox="1"/>
          <p:nvPr/>
        </p:nvSpPr>
        <p:spPr>
          <a:xfrm>
            <a:off x="8208028" y="6858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Disk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D3B5936-CAFF-6D4E-B940-519EE5EA8445}"/>
              </a:ext>
            </a:extLst>
          </p:cNvPr>
          <p:cNvSpPr txBox="1"/>
          <p:nvPr/>
        </p:nvSpPr>
        <p:spPr>
          <a:xfrm>
            <a:off x="1719996" y="808619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blocks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977495B-5CB1-A34E-A1CD-206F6EE2AB29}"/>
              </a:ext>
            </a:extLst>
          </p:cNvPr>
          <p:cNvSpPr txBox="1"/>
          <p:nvPr/>
        </p:nvSpPr>
        <p:spPr>
          <a:xfrm>
            <a:off x="1809293" y="3184541"/>
            <a:ext cx="1933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Dir Data blocks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F215DC5-E1B2-7940-8CE9-AA8C54FA8063}"/>
              </a:ext>
            </a:extLst>
          </p:cNvPr>
          <p:cNvSpPr txBox="1"/>
          <p:nvPr/>
        </p:nvSpPr>
        <p:spPr>
          <a:xfrm>
            <a:off x="1747980" y="1905000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iNodes</a:t>
            </a:r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9057B06-5E95-414F-AB58-73BF39DD9F24}"/>
              </a:ext>
            </a:extLst>
          </p:cNvPr>
          <p:cNvSpPr txBox="1"/>
          <p:nvPr/>
        </p:nvSpPr>
        <p:spPr>
          <a:xfrm>
            <a:off x="1794407" y="3998100"/>
            <a:ext cx="153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Free bitmap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2C4CBB8-A6A6-1E4B-92B7-8DD9EE4E687C}"/>
              </a:ext>
            </a:extLst>
          </p:cNvPr>
          <p:cNvGrpSpPr/>
          <p:nvPr/>
        </p:nvGrpSpPr>
        <p:grpSpPr>
          <a:xfrm>
            <a:off x="676026" y="1971097"/>
            <a:ext cx="564685" cy="1133359"/>
            <a:chOff x="676026" y="1971097"/>
            <a:chExt cx="564685" cy="1133359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31A92E4-1898-DB41-A559-F326D34B2716}"/>
                </a:ext>
              </a:extLst>
            </p:cNvPr>
            <p:cNvSpPr/>
            <p:nvPr/>
          </p:nvSpPr>
          <p:spPr bwMode="auto">
            <a:xfrm>
              <a:off x="676026" y="1971097"/>
              <a:ext cx="564685" cy="113335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DEC8F50-6EDC-594E-A85A-8AEEAA2FD3EA}"/>
                </a:ext>
              </a:extLst>
            </p:cNvPr>
            <p:cNvSpPr/>
            <p:nvPr/>
          </p:nvSpPr>
          <p:spPr bwMode="auto">
            <a:xfrm>
              <a:off x="676026" y="2375242"/>
              <a:ext cx="564685" cy="199643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9403E66-88E6-ED4B-AC6C-40A382804BD4}"/>
                </a:ext>
              </a:extLst>
            </p:cNvPr>
            <p:cNvSpPr/>
            <p:nvPr/>
          </p:nvSpPr>
          <p:spPr bwMode="auto">
            <a:xfrm>
              <a:off x="676026" y="2576609"/>
              <a:ext cx="564685" cy="199643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D5536806-548C-3A4E-90C7-CC7449119C14}"/>
              </a:ext>
            </a:extLst>
          </p:cNvPr>
          <p:cNvSpPr txBox="1"/>
          <p:nvPr/>
        </p:nvSpPr>
        <p:spPr>
          <a:xfrm>
            <a:off x="55350" y="2282497"/>
            <a:ext cx="642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file desc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6E1C94C-A8EE-664B-A8B0-280FCE228EA4}"/>
              </a:ext>
            </a:extLst>
          </p:cNvPr>
          <p:cNvSpPr txBox="1"/>
          <p:nvPr/>
        </p:nvSpPr>
        <p:spPr>
          <a:xfrm>
            <a:off x="462805" y="1576078"/>
            <a:ext cx="642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PCB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6271393-4838-2447-B40E-A07881A4E060}"/>
              </a:ext>
            </a:extLst>
          </p:cNvPr>
          <p:cNvSpPr/>
          <p:nvPr/>
        </p:nvSpPr>
        <p:spPr bwMode="auto">
          <a:xfrm>
            <a:off x="2114469" y="1187371"/>
            <a:ext cx="381000" cy="42472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6F47224-D8A8-CE42-9708-0286911B59E0}"/>
              </a:ext>
            </a:extLst>
          </p:cNvPr>
          <p:cNvSpPr/>
          <p:nvPr/>
        </p:nvSpPr>
        <p:spPr bwMode="auto">
          <a:xfrm>
            <a:off x="2620444" y="1272580"/>
            <a:ext cx="381000" cy="42472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EEC1670-3DB2-BB46-8F83-C04E067818EE}"/>
              </a:ext>
            </a:extLst>
          </p:cNvPr>
          <p:cNvSpPr/>
          <p:nvPr/>
        </p:nvSpPr>
        <p:spPr bwMode="auto">
          <a:xfrm>
            <a:off x="2747301" y="1371529"/>
            <a:ext cx="381000" cy="42472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6F84980-F25B-DA4A-82EB-E59CFA06C90D}"/>
              </a:ext>
            </a:extLst>
          </p:cNvPr>
          <p:cNvSpPr/>
          <p:nvPr/>
        </p:nvSpPr>
        <p:spPr bwMode="auto">
          <a:xfrm>
            <a:off x="2085354" y="2360941"/>
            <a:ext cx="381000" cy="4247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162FFBE-0A23-134D-8B72-A693890E938B}"/>
              </a:ext>
            </a:extLst>
          </p:cNvPr>
          <p:cNvSpPr/>
          <p:nvPr/>
        </p:nvSpPr>
        <p:spPr bwMode="auto">
          <a:xfrm>
            <a:off x="2330880" y="2484660"/>
            <a:ext cx="381000" cy="4247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D699E335-78A7-C84F-B0F4-C341A617C5E6}"/>
              </a:ext>
            </a:extLst>
          </p:cNvPr>
          <p:cNvSpPr/>
          <p:nvPr/>
        </p:nvSpPr>
        <p:spPr bwMode="auto">
          <a:xfrm>
            <a:off x="2590920" y="2644839"/>
            <a:ext cx="381000" cy="4247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E0FFDFB-37DC-1746-8C63-8FA22EDCA279}"/>
              </a:ext>
            </a:extLst>
          </p:cNvPr>
          <p:cNvSpPr txBox="1"/>
          <p:nvPr/>
        </p:nvSpPr>
        <p:spPr>
          <a:xfrm>
            <a:off x="4312156" y="1376023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Reading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8F45DB6-5062-954C-8405-68A756F00692}"/>
              </a:ext>
            </a:extLst>
          </p:cNvPr>
          <p:cNvSpPr txBox="1"/>
          <p:nvPr/>
        </p:nvSpPr>
        <p:spPr>
          <a:xfrm>
            <a:off x="4312155" y="2766831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Writing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A6B8BD3-FFDB-0944-9427-FDEC2ACBF3F0}"/>
              </a:ext>
            </a:extLst>
          </p:cNvPr>
          <p:cNvSpPr/>
          <p:nvPr/>
        </p:nvSpPr>
        <p:spPr bwMode="auto">
          <a:xfrm>
            <a:off x="2062767" y="3539356"/>
            <a:ext cx="381000" cy="42472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F20D873-01BF-CF40-829C-8B2C81B3007E}"/>
              </a:ext>
            </a:extLst>
          </p:cNvPr>
          <p:cNvSpPr/>
          <p:nvPr/>
        </p:nvSpPr>
        <p:spPr bwMode="auto">
          <a:xfrm>
            <a:off x="2539227" y="3539356"/>
            <a:ext cx="381000" cy="42472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9C8E942-6E1C-194E-A92A-C22E49AEC226}"/>
              </a:ext>
            </a:extLst>
          </p:cNvPr>
          <p:cNvSpPr/>
          <p:nvPr/>
        </p:nvSpPr>
        <p:spPr bwMode="auto">
          <a:xfrm>
            <a:off x="2062767" y="4325297"/>
            <a:ext cx="381000" cy="424723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5F8476E-8504-394D-94BF-2E83C9CAC099}"/>
              </a:ext>
            </a:extLst>
          </p:cNvPr>
          <p:cNvSpPr txBox="1"/>
          <p:nvPr/>
        </p:nvSpPr>
        <p:spPr>
          <a:xfrm>
            <a:off x="1074828" y="5414237"/>
            <a:ext cx="4780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 dirty="0"/>
              <a:t>free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9D571E05-3FB6-B049-AED7-703955EFDAE7}"/>
              </a:ext>
            </a:extLst>
          </p:cNvPr>
          <p:cNvCxnSpPr/>
          <p:nvPr/>
        </p:nvCxnSpPr>
        <p:spPr bwMode="auto">
          <a:xfrm flipV="1">
            <a:off x="1082984" y="2375242"/>
            <a:ext cx="979783" cy="121346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diamond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4" name="Arc 83">
            <a:extLst>
              <a:ext uri="{FF2B5EF4-FFF2-40B4-BE49-F238E27FC236}">
                <a16:creationId xmlns:a16="http://schemas.microsoft.com/office/drawing/2014/main" id="{347CDA2A-A58F-F64D-A09E-A9D90F3680A3}"/>
              </a:ext>
            </a:extLst>
          </p:cNvPr>
          <p:cNvSpPr/>
          <p:nvPr/>
        </p:nvSpPr>
        <p:spPr bwMode="auto">
          <a:xfrm rot="16200000">
            <a:off x="5422661" y="3928198"/>
            <a:ext cx="2437069" cy="1712518"/>
          </a:xfrm>
          <a:prstGeom prst="arc">
            <a:avLst>
              <a:gd name="adj1" fmla="val 16200000"/>
              <a:gd name="adj2" fmla="val 326812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C949AC3-5977-054E-BED1-A0396819F771}"/>
              </a:ext>
            </a:extLst>
          </p:cNvPr>
          <p:cNvSpPr/>
          <p:nvPr/>
        </p:nvSpPr>
        <p:spPr bwMode="auto">
          <a:xfrm>
            <a:off x="6312634" y="1892429"/>
            <a:ext cx="341068" cy="317372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A06F8FB-23D5-7A45-83BE-E7C4DD5DC1BB}"/>
              </a:ext>
            </a:extLst>
          </p:cNvPr>
          <p:cNvSpPr/>
          <p:nvPr/>
        </p:nvSpPr>
        <p:spPr bwMode="auto">
          <a:xfrm>
            <a:off x="4812140" y="1797265"/>
            <a:ext cx="381000" cy="424723"/>
          </a:xfrm>
          <a:prstGeom prst="rect">
            <a:avLst/>
          </a:prstGeom>
          <a:solidFill>
            <a:schemeClr val="accent2">
              <a:lumMod val="20000"/>
              <a:lumOff val="80000"/>
              <a:alpha val="23922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4A3463C-3B19-CC47-B494-35F5BAB774C8}"/>
              </a:ext>
            </a:extLst>
          </p:cNvPr>
          <p:cNvCxnSpPr>
            <a:cxnSpLocks/>
          </p:cNvCxnSpPr>
          <p:nvPr/>
        </p:nvCxnSpPr>
        <p:spPr bwMode="auto">
          <a:xfrm flipH="1">
            <a:off x="5265914" y="1697303"/>
            <a:ext cx="1375281" cy="310178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34FA2B14-635D-1D4B-8169-DC0E301DD969}"/>
              </a:ext>
            </a:extLst>
          </p:cNvPr>
          <p:cNvSpPr/>
          <p:nvPr/>
        </p:nvSpPr>
        <p:spPr bwMode="auto">
          <a:xfrm>
            <a:off x="2611468" y="4961886"/>
            <a:ext cx="381000" cy="42472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11FA165B-8B38-8A42-BB87-8C352BA4BED7}"/>
              </a:ext>
            </a:extLst>
          </p:cNvPr>
          <p:cNvSpPr/>
          <p:nvPr/>
        </p:nvSpPr>
        <p:spPr bwMode="auto">
          <a:xfrm>
            <a:off x="3110368" y="3528027"/>
            <a:ext cx="381000" cy="42472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293AFD5-AD6B-EE43-AE7B-14E09B49B271}"/>
              </a:ext>
            </a:extLst>
          </p:cNvPr>
          <p:cNvSpPr txBox="1"/>
          <p:nvPr/>
        </p:nvSpPr>
        <p:spPr>
          <a:xfrm>
            <a:off x="6222364" y="5410200"/>
            <a:ext cx="5325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 dirty="0" err="1"/>
              <a:t>inode</a:t>
            </a:r>
            <a:endParaRPr lang="en-US" sz="1100" b="0" dirty="0"/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F2935577-E0BB-1745-BFF6-9E1C95829C8C}"/>
              </a:ext>
            </a:extLst>
          </p:cNvPr>
          <p:cNvCxnSpPr/>
          <p:nvPr/>
        </p:nvCxnSpPr>
        <p:spPr bwMode="auto">
          <a:xfrm>
            <a:off x="4312155" y="1045313"/>
            <a:ext cx="0" cy="3440668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42551C8B-8D29-4645-B430-E18A1FDA57C9}"/>
              </a:ext>
            </a:extLst>
          </p:cNvPr>
          <p:cNvSpPr/>
          <p:nvPr/>
        </p:nvSpPr>
        <p:spPr bwMode="auto">
          <a:xfrm>
            <a:off x="6699483" y="1576078"/>
            <a:ext cx="381000" cy="4247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5B5202B-1BDE-CF4E-8011-884F8FCE232E}"/>
              </a:ext>
            </a:extLst>
          </p:cNvPr>
          <p:cNvSpPr txBox="1"/>
          <p:nvPr/>
        </p:nvSpPr>
        <p:spPr>
          <a:xfrm>
            <a:off x="2924127" y="3508676"/>
            <a:ext cx="1832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&lt;name&gt;:</a:t>
            </a:r>
            <a:r>
              <a:rPr lang="en-US" b="0" dirty="0" err="1"/>
              <a:t>inumber</a:t>
            </a:r>
            <a:endParaRPr lang="en-US" b="0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B6F627F3-D0D1-FF4C-8417-A76BD00E17F9}"/>
              </a:ext>
            </a:extLst>
          </p:cNvPr>
          <p:cNvSpPr/>
          <p:nvPr/>
        </p:nvSpPr>
        <p:spPr bwMode="auto">
          <a:xfrm>
            <a:off x="6287186" y="4958980"/>
            <a:ext cx="381000" cy="4247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25" name="Straight Arrow Connector 24"/>
          <p:cNvCxnSpPr>
            <a:endCxn id="96" idx="0"/>
          </p:cNvCxnSpPr>
          <p:nvPr/>
        </p:nvCxnSpPr>
        <p:spPr bwMode="auto">
          <a:xfrm>
            <a:off x="5165079" y="2296945"/>
            <a:ext cx="1312607" cy="2662035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" name="Rectangle 87">
            <a:extLst>
              <a:ext uri="{FF2B5EF4-FFF2-40B4-BE49-F238E27FC236}">
                <a16:creationId xmlns:a16="http://schemas.microsoft.com/office/drawing/2014/main" id="{29D5A853-200D-8844-A3C9-697842BB858A}"/>
              </a:ext>
            </a:extLst>
          </p:cNvPr>
          <p:cNvSpPr/>
          <p:nvPr/>
        </p:nvSpPr>
        <p:spPr bwMode="auto">
          <a:xfrm>
            <a:off x="3099188" y="2358436"/>
            <a:ext cx="381000" cy="4247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1EEC6E56-7360-7248-9D63-689F227F8936}"/>
              </a:ext>
            </a:extLst>
          </p:cNvPr>
          <p:cNvCxnSpPr>
            <a:cxnSpLocks/>
          </p:cNvCxnSpPr>
          <p:nvPr/>
        </p:nvCxnSpPr>
        <p:spPr bwMode="auto">
          <a:xfrm flipV="1">
            <a:off x="1091057" y="2411562"/>
            <a:ext cx="1995455" cy="310516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diamond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6293AFD5-AD6B-EE43-AE7B-14E09B49B271}"/>
              </a:ext>
            </a:extLst>
          </p:cNvPr>
          <p:cNvSpPr txBox="1"/>
          <p:nvPr/>
        </p:nvSpPr>
        <p:spPr>
          <a:xfrm>
            <a:off x="2605595" y="5405017"/>
            <a:ext cx="3754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 dirty="0" err="1"/>
              <a:t>dir</a:t>
            </a:r>
            <a:endParaRPr lang="en-US" sz="1100" b="0" dirty="0"/>
          </a:p>
        </p:txBody>
      </p:sp>
      <p:grpSp>
        <p:nvGrpSpPr>
          <p:cNvPr id="98" name="Group 97"/>
          <p:cNvGrpSpPr/>
          <p:nvPr/>
        </p:nvGrpSpPr>
        <p:grpSpPr>
          <a:xfrm>
            <a:off x="6297720" y="5420832"/>
            <a:ext cx="381000" cy="261610"/>
            <a:chOff x="2711573" y="5779211"/>
            <a:chExt cx="381000" cy="261610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420E47CC-B907-494C-B3C9-B55DAD4819D7}"/>
                </a:ext>
              </a:extLst>
            </p:cNvPr>
            <p:cNvSpPr/>
            <p:nvPr/>
          </p:nvSpPr>
          <p:spPr bwMode="auto">
            <a:xfrm>
              <a:off x="2711573" y="5833854"/>
              <a:ext cx="381000" cy="152324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16A11F88-E024-6141-8790-1FD367765D09}"/>
                </a:ext>
              </a:extLst>
            </p:cNvPr>
            <p:cNvSpPr txBox="1"/>
            <p:nvPr/>
          </p:nvSpPr>
          <p:spPr>
            <a:xfrm>
              <a:off x="2734399" y="5779211"/>
              <a:ext cx="33534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err="1"/>
                <a:t>rd</a:t>
              </a:r>
              <a:endParaRPr lang="en-US" sz="1100" b="0" dirty="0"/>
            </a:p>
          </p:txBody>
        </p:sp>
      </p:grpSp>
    </p:spTree>
    <p:extLst>
      <p:ext uri="{BB962C8B-B14F-4D97-AF65-F5344CB8AC3E}">
        <p14:creationId xmlns:p14="http://schemas.microsoft.com/office/powerpoint/2010/main" val="93911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" dur="2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1" grpId="0" animBg="1"/>
      <p:bldP spid="81" grpId="1" animBg="1"/>
      <p:bldP spid="90" grpId="0"/>
      <p:bldP spid="96" grpId="0" animBg="1"/>
      <p:bldP spid="8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11A890C-CF31-0848-A32F-D605DF752088}"/>
              </a:ext>
            </a:extLst>
          </p:cNvPr>
          <p:cNvSpPr/>
          <p:nvPr/>
        </p:nvSpPr>
        <p:spPr bwMode="auto">
          <a:xfrm>
            <a:off x="1143766" y="4958769"/>
            <a:ext cx="6584731" cy="42493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BD41BA7-4593-4145-928A-782E9FC492A2}"/>
              </a:ext>
            </a:extLst>
          </p:cNvPr>
          <p:cNvGrpSpPr/>
          <p:nvPr/>
        </p:nvGrpSpPr>
        <p:grpSpPr>
          <a:xfrm>
            <a:off x="979143" y="2045200"/>
            <a:ext cx="564685" cy="1133359"/>
            <a:chOff x="676026" y="1971097"/>
            <a:chExt cx="564685" cy="1133359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B826D0B-0CB6-5549-9FBC-CE90E0639655}"/>
                </a:ext>
              </a:extLst>
            </p:cNvPr>
            <p:cNvSpPr/>
            <p:nvPr/>
          </p:nvSpPr>
          <p:spPr bwMode="auto">
            <a:xfrm>
              <a:off x="676026" y="1971097"/>
              <a:ext cx="564685" cy="113335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77D2E234-45B3-D549-B68D-BC5B9EC346E7}"/>
                </a:ext>
              </a:extLst>
            </p:cNvPr>
            <p:cNvSpPr/>
            <p:nvPr/>
          </p:nvSpPr>
          <p:spPr bwMode="auto">
            <a:xfrm>
              <a:off x="676026" y="2375242"/>
              <a:ext cx="564685" cy="199643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CDF2BEA0-6B5F-DD47-9157-2A2070BB01D2}"/>
                </a:ext>
              </a:extLst>
            </p:cNvPr>
            <p:cNvSpPr/>
            <p:nvPr/>
          </p:nvSpPr>
          <p:spPr bwMode="auto">
            <a:xfrm>
              <a:off x="676026" y="2576609"/>
              <a:ext cx="564685" cy="199643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152B17B-77EF-A54A-83BE-9C0C2418CB85}"/>
              </a:ext>
            </a:extLst>
          </p:cNvPr>
          <p:cNvGrpSpPr/>
          <p:nvPr/>
        </p:nvGrpSpPr>
        <p:grpSpPr>
          <a:xfrm>
            <a:off x="826743" y="1892800"/>
            <a:ext cx="564685" cy="1133359"/>
            <a:chOff x="676026" y="1971097"/>
            <a:chExt cx="564685" cy="1133359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B0CA747-9E9E-E74B-8850-8733415EF22F}"/>
                </a:ext>
              </a:extLst>
            </p:cNvPr>
            <p:cNvSpPr/>
            <p:nvPr/>
          </p:nvSpPr>
          <p:spPr bwMode="auto">
            <a:xfrm>
              <a:off x="676026" y="1971097"/>
              <a:ext cx="564685" cy="113335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6CD724B-4483-4E40-8639-9FF76F0706D9}"/>
                </a:ext>
              </a:extLst>
            </p:cNvPr>
            <p:cNvSpPr/>
            <p:nvPr/>
          </p:nvSpPr>
          <p:spPr bwMode="auto">
            <a:xfrm>
              <a:off x="676026" y="2375242"/>
              <a:ext cx="564685" cy="199643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4107AE50-E230-CC47-9103-68A1E247F2CC}"/>
                </a:ext>
              </a:extLst>
            </p:cNvPr>
            <p:cNvSpPr/>
            <p:nvPr/>
          </p:nvSpPr>
          <p:spPr bwMode="auto">
            <a:xfrm>
              <a:off x="676026" y="2576609"/>
              <a:ext cx="564685" cy="199643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37472E0-9E56-CA4A-A725-9932AA533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 Buffer Cache: Read?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FBACC-7B76-F341-828E-B4191B690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867400"/>
            <a:ext cx="7924800" cy="762000"/>
          </a:xfrm>
        </p:spPr>
        <p:txBody>
          <a:bodyPr/>
          <a:lstStyle/>
          <a:p>
            <a:r>
              <a:rPr lang="en-US" dirty="0"/>
              <a:t>From </a:t>
            </a:r>
            <a:r>
              <a:rPr lang="en-US" dirty="0" err="1"/>
              <a:t>inode</a:t>
            </a:r>
            <a:r>
              <a:rPr lang="en-US" dirty="0"/>
              <a:t>, traverse index structure to find data block; load data block; copy all or part to read data buffer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53B1D8-918A-F044-8B2C-10CD4E815A05}"/>
              </a:ext>
            </a:extLst>
          </p:cNvPr>
          <p:cNvSpPr txBox="1"/>
          <p:nvPr/>
        </p:nvSpPr>
        <p:spPr>
          <a:xfrm>
            <a:off x="7038132" y="4408383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Memory</a:t>
            </a:r>
          </a:p>
        </p:txBody>
      </p:sp>
      <p:pic>
        <p:nvPicPr>
          <p:cNvPr id="6" name="Picture 5" descr="Screen Shot 2014-10-22 at 5.27.38 PM.png">
            <a:extLst>
              <a:ext uri="{FF2B5EF4-FFF2-40B4-BE49-F238E27FC236}">
                <a16:creationId xmlns:a16="http://schemas.microsoft.com/office/drawing/2014/main" id="{0251C70E-E345-4241-8C3F-E63E5D27A3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710" y="766411"/>
            <a:ext cx="3371841" cy="342458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29B2D66-49F8-6F4B-AB57-35DA2204B4C3}"/>
              </a:ext>
            </a:extLst>
          </p:cNvPr>
          <p:cNvSpPr/>
          <p:nvPr/>
        </p:nvSpPr>
        <p:spPr bwMode="auto">
          <a:xfrm>
            <a:off x="1143000" y="4965993"/>
            <a:ext cx="381000" cy="424723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DE4B9D-4F02-5243-82F7-B3E8C5C0DF3F}"/>
              </a:ext>
            </a:extLst>
          </p:cNvPr>
          <p:cNvSpPr/>
          <p:nvPr/>
        </p:nvSpPr>
        <p:spPr bwMode="auto">
          <a:xfrm>
            <a:off x="1495939" y="4965993"/>
            <a:ext cx="381000" cy="42472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805566-8356-314E-9FB2-0B97E39401BF}"/>
              </a:ext>
            </a:extLst>
          </p:cNvPr>
          <p:cNvSpPr/>
          <p:nvPr/>
        </p:nvSpPr>
        <p:spPr bwMode="auto">
          <a:xfrm>
            <a:off x="1876939" y="4965993"/>
            <a:ext cx="381000" cy="42472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DE85CB-68BD-EB4D-BABB-444C1305C48C}"/>
              </a:ext>
            </a:extLst>
          </p:cNvPr>
          <p:cNvSpPr/>
          <p:nvPr/>
        </p:nvSpPr>
        <p:spPr bwMode="auto">
          <a:xfrm>
            <a:off x="2229878" y="4965993"/>
            <a:ext cx="381000" cy="4247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4EA6F1-B04B-0C4F-A096-A4DA60CFB20F}"/>
              </a:ext>
            </a:extLst>
          </p:cNvPr>
          <p:cNvSpPr/>
          <p:nvPr/>
        </p:nvSpPr>
        <p:spPr bwMode="auto">
          <a:xfrm>
            <a:off x="2612436" y="4965993"/>
            <a:ext cx="381000" cy="424723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BE16D1-6855-7042-B1DA-A68D42B812AC}"/>
              </a:ext>
            </a:extLst>
          </p:cNvPr>
          <p:cNvSpPr/>
          <p:nvPr/>
        </p:nvSpPr>
        <p:spPr bwMode="auto">
          <a:xfrm>
            <a:off x="2965375" y="4965993"/>
            <a:ext cx="381000" cy="424723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DC196D-D0E0-4649-9418-78F487E19A62}"/>
              </a:ext>
            </a:extLst>
          </p:cNvPr>
          <p:cNvSpPr/>
          <p:nvPr/>
        </p:nvSpPr>
        <p:spPr bwMode="auto">
          <a:xfrm>
            <a:off x="3346375" y="4965993"/>
            <a:ext cx="381000" cy="424723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40E2EA-2B5A-8043-953E-2E769675B324}"/>
              </a:ext>
            </a:extLst>
          </p:cNvPr>
          <p:cNvSpPr/>
          <p:nvPr/>
        </p:nvSpPr>
        <p:spPr bwMode="auto">
          <a:xfrm>
            <a:off x="3699314" y="4965993"/>
            <a:ext cx="381000" cy="42472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4927FA-32F4-F846-8AC3-73D9A39701F3}"/>
              </a:ext>
            </a:extLst>
          </p:cNvPr>
          <p:cNvSpPr/>
          <p:nvPr/>
        </p:nvSpPr>
        <p:spPr bwMode="auto">
          <a:xfrm>
            <a:off x="4080314" y="4965993"/>
            <a:ext cx="381000" cy="42472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EE1560-B4F9-7D4B-BCC5-E161CF868E83}"/>
              </a:ext>
            </a:extLst>
          </p:cNvPr>
          <p:cNvSpPr/>
          <p:nvPr/>
        </p:nvSpPr>
        <p:spPr bwMode="auto">
          <a:xfrm>
            <a:off x="4433253" y="4965993"/>
            <a:ext cx="381000" cy="42472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CE47A6-777D-4A4C-92EB-540E6338170D}"/>
              </a:ext>
            </a:extLst>
          </p:cNvPr>
          <p:cNvSpPr/>
          <p:nvPr/>
        </p:nvSpPr>
        <p:spPr bwMode="auto">
          <a:xfrm>
            <a:off x="4814253" y="4965993"/>
            <a:ext cx="381000" cy="424723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1F5CBD-2F7F-DF47-AF57-306ABE12FDC0}"/>
              </a:ext>
            </a:extLst>
          </p:cNvPr>
          <p:cNvSpPr/>
          <p:nvPr/>
        </p:nvSpPr>
        <p:spPr bwMode="auto">
          <a:xfrm>
            <a:off x="5167192" y="4965993"/>
            <a:ext cx="381000" cy="4247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500DCD-6880-1143-B5F9-DF3A35C258E4}"/>
              </a:ext>
            </a:extLst>
          </p:cNvPr>
          <p:cNvSpPr/>
          <p:nvPr/>
        </p:nvSpPr>
        <p:spPr bwMode="auto">
          <a:xfrm>
            <a:off x="5549750" y="4965993"/>
            <a:ext cx="381000" cy="4247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942D9D-3782-DD48-A807-EDF08FABE1AA}"/>
              </a:ext>
            </a:extLst>
          </p:cNvPr>
          <p:cNvSpPr/>
          <p:nvPr/>
        </p:nvSpPr>
        <p:spPr bwMode="auto">
          <a:xfrm>
            <a:off x="5916720" y="4965993"/>
            <a:ext cx="381000" cy="424723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3B48F5A-8FC6-4842-B62C-CF7C629A2496}"/>
              </a:ext>
            </a:extLst>
          </p:cNvPr>
          <p:cNvSpPr/>
          <p:nvPr/>
        </p:nvSpPr>
        <p:spPr bwMode="auto">
          <a:xfrm>
            <a:off x="6283689" y="4965993"/>
            <a:ext cx="381000" cy="424723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73EF462-C1CD-BA49-9614-B98549D9C98C}"/>
              </a:ext>
            </a:extLst>
          </p:cNvPr>
          <p:cNvSpPr/>
          <p:nvPr/>
        </p:nvSpPr>
        <p:spPr bwMode="auto">
          <a:xfrm>
            <a:off x="6653702" y="4965993"/>
            <a:ext cx="381000" cy="424723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EAB473C-51C9-7C49-B893-E43CF3D00ECC}"/>
              </a:ext>
            </a:extLst>
          </p:cNvPr>
          <p:cNvSpPr/>
          <p:nvPr/>
        </p:nvSpPr>
        <p:spPr bwMode="auto">
          <a:xfrm>
            <a:off x="1140887" y="5474816"/>
            <a:ext cx="6584731" cy="1524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447CE3F-5AEF-044E-8B59-98D237F3A1B7}"/>
              </a:ext>
            </a:extLst>
          </p:cNvPr>
          <p:cNvSpPr/>
          <p:nvPr/>
        </p:nvSpPr>
        <p:spPr bwMode="auto">
          <a:xfrm>
            <a:off x="1140887" y="5476067"/>
            <a:ext cx="381000" cy="15232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7AC4D7F-D4A4-E548-9DA7-913C6DE8EC90}"/>
              </a:ext>
            </a:extLst>
          </p:cNvPr>
          <p:cNvSpPr/>
          <p:nvPr/>
        </p:nvSpPr>
        <p:spPr bwMode="auto">
          <a:xfrm>
            <a:off x="1493826" y="5476067"/>
            <a:ext cx="381000" cy="152324"/>
          </a:xfrm>
          <a:prstGeom prst="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9DF585B-19EE-DA45-9F49-A167A47DCEF1}"/>
              </a:ext>
            </a:extLst>
          </p:cNvPr>
          <p:cNvSpPr/>
          <p:nvPr/>
        </p:nvSpPr>
        <p:spPr bwMode="auto">
          <a:xfrm>
            <a:off x="1874826" y="5476067"/>
            <a:ext cx="381000" cy="152324"/>
          </a:xfrm>
          <a:prstGeom prst="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782C7D6-232E-EB4D-83B5-ECE4BC972439}"/>
              </a:ext>
            </a:extLst>
          </p:cNvPr>
          <p:cNvSpPr/>
          <p:nvPr/>
        </p:nvSpPr>
        <p:spPr bwMode="auto">
          <a:xfrm>
            <a:off x="2227765" y="5476067"/>
            <a:ext cx="381000" cy="152324"/>
          </a:xfrm>
          <a:prstGeom prst="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5F18D0C-DF6C-0441-8770-ABF8427C8857}"/>
              </a:ext>
            </a:extLst>
          </p:cNvPr>
          <p:cNvSpPr/>
          <p:nvPr/>
        </p:nvSpPr>
        <p:spPr bwMode="auto">
          <a:xfrm>
            <a:off x="2610323" y="5476067"/>
            <a:ext cx="381000" cy="15232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20E47CC-B907-494C-B3C9-B55DAD4819D7}"/>
              </a:ext>
            </a:extLst>
          </p:cNvPr>
          <p:cNvSpPr/>
          <p:nvPr/>
        </p:nvSpPr>
        <p:spPr bwMode="auto">
          <a:xfrm>
            <a:off x="2963262" y="5476067"/>
            <a:ext cx="381000" cy="152324"/>
          </a:xfrm>
          <a:prstGeom prst="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3B984D6-3B89-F447-8818-CBB7C9B3E9C4}"/>
              </a:ext>
            </a:extLst>
          </p:cNvPr>
          <p:cNvSpPr/>
          <p:nvPr/>
        </p:nvSpPr>
        <p:spPr bwMode="auto">
          <a:xfrm>
            <a:off x="3344262" y="5476067"/>
            <a:ext cx="381000" cy="15232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B871635-961F-C744-8060-6BF922B44E44}"/>
              </a:ext>
            </a:extLst>
          </p:cNvPr>
          <p:cNvSpPr/>
          <p:nvPr/>
        </p:nvSpPr>
        <p:spPr bwMode="auto">
          <a:xfrm>
            <a:off x="3697201" y="5476067"/>
            <a:ext cx="381000" cy="152324"/>
          </a:xfrm>
          <a:prstGeom prst="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C601BBB-59BC-D244-99B2-4D18607FDF14}"/>
              </a:ext>
            </a:extLst>
          </p:cNvPr>
          <p:cNvSpPr/>
          <p:nvPr/>
        </p:nvSpPr>
        <p:spPr bwMode="auto">
          <a:xfrm>
            <a:off x="4078201" y="5476067"/>
            <a:ext cx="381000" cy="152324"/>
          </a:xfrm>
          <a:prstGeom prst="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64F5837-2CE7-804A-8756-6C46A8E53CAE}"/>
              </a:ext>
            </a:extLst>
          </p:cNvPr>
          <p:cNvSpPr/>
          <p:nvPr/>
        </p:nvSpPr>
        <p:spPr bwMode="auto">
          <a:xfrm>
            <a:off x="4431140" y="5476067"/>
            <a:ext cx="381000" cy="152324"/>
          </a:xfrm>
          <a:prstGeom prst="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D0E61D9-9979-F64D-8309-1F836042E34C}"/>
              </a:ext>
            </a:extLst>
          </p:cNvPr>
          <p:cNvSpPr/>
          <p:nvPr/>
        </p:nvSpPr>
        <p:spPr bwMode="auto">
          <a:xfrm>
            <a:off x="4812140" y="5476067"/>
            <a:ext cx="381000" cy="15232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AEC5CAE-BEDF-4943-AA32-EBE5BD46B3BC}"/>
              </a:ext>
            </a:extLst>
          </p:cNvPr>
          <p:cNvSpPr/>
          <p:nvPr/>
        </p:nvSpPr>
        <p:spPr bwMode="auto">
          <a:xfrm>
            <a:off x="5165079" y="5476067"/>
            <a:ext cx="381000" cy="152324"/>
          </a:xfrm>
          <a:prstGeom prst="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3B02E54-94DE-7C4E-836C-81AC4F08BFDC}"/>
              </a:ext>
            </a:extLst>
          </p:cNvPr>
          <p:cNvSpPr/>
          <p:nvPr/>
        </p:nvSpPr>
        <p:spPr bwMode="auto">
          <a:xfrm>
            <a:off x="5547637" y="5476067"/>
            <a:ext cx="381000" cy="152324"/>
          </a:xfrm>
          <a:prstGeom prst="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E0C9350-4928-6F4C-86F9-9B9C0FAD3629}"/>
              </a:ext>
            </a:extLst>
          </p:cNvPr>
          <p:cNvSpPr/>
          <p:nvPr/>
        </p:nvSpPr>
        <p:spPr bwMode="auto">
          <a:xfrm>
            <a:off x="5928637" y="5476067"/>
            <a:ext cx="381000" cy="15232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A7D1C29-77C4-1844-986B-3D76B407C41F}"/>
              </a:ext>
            </a:extLst>
          </p:cNvPr>
          <p:cNvSpPr/>
          <p:nvPr/>
        </p:nvSpPr>
        <p:spPr bwMode="auto">
          <a:xfrm>
            <a:off x="6297720" y="5476067"/>
            <a:ext cx="381000" cy="15232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4F6106C-F4F8-EF4F-9B49-7BBF55DD6836}"/>
              </a:ext>
            </a:extLst>
          </p:cNvPr>
          <p:cNvSpPr/>
          <p:nvPr/>
        </p:nvSpPr>
        <p:spPr bwMode="auto">
          <a:xfrm>
            <a:off x="6678720" y="5476067"/>
            <a:ext cx="381000" cy="15232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4B29ED9-B4FD-7446-8126-6EE30C00A732}"/>
              </a:ext>
            </a:extLst>
          </p:cNvPr>
          <p:cNvSpPr txBox="1"/>
          <p:nvPr/>
        </p:nvSpPr>
        <p:spPr>
          <a:xfrm>
            <a:off x="261926" y="4953220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Blocks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BC5296F-B041-8B4F-A7F8-6210EBC0879F}"/>
              </a:ext>
            </a:extLst>
          </p:cNvPr>
          <p:cNvSpPr txBox="1"/>
          <p:nvPr/>
        </p:nvSpPr>
        <p:spPr>
          <a:xfrm>
            <a:off x="261925" y="5356297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9680888-C47D-2047-9EB0-D92D71AE4F14}"/>
              </a:ext>
            </a:extLst>
          </p:cNvPr>
          <p:cNvSpPr txBox="1"/>
          <p:nvPr/>
        </p:nvSpPr>
        <p:spPr>
          <a:xfrm>
            <a:off x="8208028" y="6858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Disk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D3B5936-CAFF-6D4E-B940-519EE5EA8445}"/>
              </a:ext>
            </a:extLst>
          </p:cNvPr>
          <p:cNvSpPr txBox="1"/>
          <p:nvPr/>
        </p:nvSpPr>
        <p:spPr>
          <a:xfrm>
            <a:off x="1719996" y="808619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blocks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977495B-5CB1-A34E-A1CD-206F6EE2AB29}"/>
              </a:ext>
            </a:extLst>
          </p:cNvPr>
          <p:cNvSpPr txBox="1"/>
          <p:nvPr/>
        </p:nvSpPr>
        <p:spPr>
          <a:xfrm>
            <a:off x="1809293" y="3184541"/>
            <a:ext cx="1933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Dir Data blocks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F215DC5-E1B2-7940-8CE9-AA8C54FA8063}"/>
              </a:ext>
            </a:extLst>
          </p:cNvPr>
          <p:cNvSpPr txBox="1"/>
          <p:nvPr/>
        </p:nvSpPr>
        <p:spPr>
          <a:xfrm>
            <a:off x="1747980" y="1905000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iNodes</a:t>
            </a:r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9057B06-5E95-414F-AB58-73BF39DD9F24}"/>
              </a:ext>
            </a:extLst>
          </p:cNvPr>
          <p:cNvSpPr txBox="1"/>
          <p:nvPr/>
        </p:nvSpPr>
        <p:spPr>
          <a:xfrm>
            <a:off x="1794407" y="3998100"/>
            <a:ext cx="153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Free bitmap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2C4CBB8-A6A6-1E4B-92B7-8DD9EE4E687C}"/>
              </a:ext>
            </a:extLst>
          </p:cNvPr>
          <p:cNvGrpSpPr/>
          <p:nvPr/>
        </p:nvGrpSpPr>
        <p:grpSpPr>
          <a:xfrm>
            <a:off x="676026" y="1971097"/>
            <a:ext cx="564685" cy="1133359"/>
            <a:chOff x="676026" y="1971097"/>
            <a:chExt cx="564685" cy="1133359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31A92E4-1898-DB41-A559-F326D34B2716}"/>
                </a:ext>
              </a:extLst>
            </p:cNvPr>
            <p:cNvSpPr/>
            <p:nvPr/>
          </p:nvSpPr>
          <p:spPr bwMode="auto">
            <a:xfrm>
              <a:off x="676026" y="1971097"/>
              <a:ext cx="564685" cy="113335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DEC8F50-6EDC-594E-A85A-8AEEAA2FD3EA}"/>
                </a:ext>
              </a:extLst>
            </p:cNvPr>
            <p:cNvSpPr/>
            <p:nvPr/>
          </p:nvSpPr>
          <p:spPr bwMode="auto">
            <a:xfrm>
              <a:off x="676026" y="2375242"/>
              <a:ext cx="564685" cy="199643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9403E66-88E6-ED4B-AC6C-40A382804BD4}"/>
                </a:ext>
              </a:extLst>
            </p:cNvPr>
            <p:cNvSpPr/>
            <p:nvPr/>
          </p:nvSpPr>
          <p:spPr bwMode="auto">
            <a:xfrm>
              <a:off x="676026" y="2576609"/>
              <a:ext cx="564685" cy="199643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D5536806-548C-3A4E-90C7-CC7449119C14}"/>
              </a:ext>
            </a:extLst>
          </p:cNvPr>
          <p:cNvSpPr txBox="1"/>
          <p:nvPr/>
        </p:nvSpPr>
        <p:spPr>
          <a:xfrm>
            <a:off x="55350" y="2282497"/>
            <a:ext cx="642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file desc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6E1C94C-A8EE-664B-A8B0-280FCE228EA4}"/>
              </a:ext>
            </a:extLst>
          </p:cNvPr>
          <p:cNvSpPr txBox="1"/>
          <p:nvPr/>
        </p:nvSpPr>
        <p:spPr>
          <a:xfrm>
            <a:off x="462805" y="1576078"/>
            <a:ext cx="642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PCB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6271393-4838-2447-B40E-A07881A4E060}"/>
              </a:ext>
            </a:extLst>
          </p:cNvPr>
          <p:cNvSpPr/>
          <p:nvPr/>
        </p:nvSpPr>
        <p:spPr bwMode="auto">
          <a:xfrm>
            <a:off x="2114469" y="1187371"/>
            <a:ext cx="381000" cy="42472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6F47224-D8A8-CE42-9708-0286911B59E0}"/>
              </a:ext>
            </a:extLst>
          </p:cNvPr>
          <p:cNvSpPr/>
          <p:nvPr/>
        </p:nvSpPr>
        <p:spPr bwMode="auto">
          <a:xfrm>
            <a:off x="2620444" y="1272580"/>
            <a:ext cx="381000" cy="42472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EEC1670-3DB2-BB46-8F83-C04E067818EE}"/>
              </a:ext>
            </a:extLst>
          </p:cNvPr>
          <p:cNvSpPr/>
          <p:nvPr/>
        </p:nvSpPr>
        <p:spPr bwMode="auto">
          <a:xfrm>
            <a:off x="2747301" y="1371529"/>
            <a:ext cx="381000" cy="42472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6F84980-F25B-DA4A-82EB-E59CFA06C90D}"/>
              </a:ext>
            </a:extLst>
          </p:cNvPr>
          <p:cNvSpPr/>
          <p:nvPr/>
        </p:nvSpPr>
        <p:spPr bwMode="auto">
          <a:xfrm>
            <a:off x="2085354" y="2360941"/>
            <a:ext cx="381000" cy="4247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162FFBE-0A23-134D-8B72-A693890E938B}"/>
              </a:ext>
            </a:extLst>
          </p:cNvPr>
          <p:cNvSpPr/>
          <p:nvPr/>
        </p:nvSpPr>
        <p:spPr bwMode="auto">
          <a:xfrm>
            <a:off x="2330880" y="2484660"/>
            <a:ext cx="381000" cy="4247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D699E335-78A7-C84F-B0F4-C341A617C5E6}"/>
              </a:ext>
            </a:extLst>
          </p:cNvPr>
          <p:cNvSpPr/>
          <p:nvPr/>
        </p:nvSpPr>
        <p:spPr bwMode="auto">
          <a:xfrm>
            <a:off x="2590920" y="2644839"/>
            <a:ext cx="381000" cy="4247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E0FFDFB-37DC-1746-8C63-8FA22EDCA279}"/>
              </a:ext>
            </a:extLst>
          </p:cNvPr>
          <p:cNvSpPr txBox="1"/>
          <p:nvPr/>
        </p:nvSpPr>
        <p:spPr>
          <a:xfrm>
            <a:off x="4312156" y="1376023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Reading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8F45DB6-5062-954C-8405-68A756F00692}"/>
              </a:ext>
            </a:extLst>
          </p:cNvPr>
          <p:cNvSpPr txBox="1"/>
          <p:nvPr/>
        </p:nvSpPr>
        <p:spPr>
          <a:xfrm>
            <a:off x="4312155" y="2766831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Writing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A6B8BD3-FFDB-0944-9427-FDEC2ACBF3F0}"/>
              </a:ext>
            </a:extLst>
          </p:cNvPr>
          <p:cNvSpPr/>
          <p:nvPr/>
        </p:nvSpPr>
        <p:spPr bwMode="auto">
          <a:xfrm>
            <a:off x="2062767" y="3539356"/>
            <a:ext cx="381000" cy="42472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F20D873-01BF-CF40-829C-8B2C81B3007E}"/>
              </a:ext>
            </a:extLst>
          </p:cNvPr>
          <p:cNvSpPr/>
          <p:nvPr/>
        </p:nvSpPr>
        <p:spPr bwMode="auto">
          <a:xfrm>
            <a:off x="2539227" y="3539356"/>
            <a:ext cx="381000" cy="42472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9C8E942-6E1C-194E-A92A-C22E49AEC226}"/>
              </a:ext>
            </a:extLst>
          </p:cNvPr>
          <p:cNvSpPr/>
          <p:nvPr/>
        </p:nvSpPr>
        <p:spPr bwMode="auto">
          <a:xfrm>
            <a:off x="2062767" y="4325297"/>
            <a:ext cx="381000" cy="424723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5F8476E-8504-394D-94BF-2E83C9CAC099}"/>
              </a:ext>
            </a:extLst>
          </p:cNvPr>
          <p:cNvSpPr txBox="1"/>
          <p:nvPr/>
        </p:nvSpPr>
        <p:spPr>
          <a:xfrm>
            <a:off x="1074828" y="5414237"/>
            <a:ext cx="4780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 dirty="0"/>
              <a:t>free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9D571E05-3FB6-B049-AED7-703955EFDAE7}"/>
              </a:ext>
            </a:extLst>
          </p:cNvPr>
          <p:cNvCxnSpPr/>
          <p:nvPr/>
        </p:nvCxnSpPr>
        <p:spPr bwMode="auto">
          <a:xfrm flipV="1">
            <a:off x="1082984" y="2375242"/>
            <a:ext cx="979783" cy="121346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diamond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4" name="Arc 83">
            <a:extLst>
              <a:ext uri="{FF2B5EF4-FFF2-40B4-BE49-F238E27FC236}">
                <a16:creationId xmlns:a16="http://schemas.microsoft.com/office/drawing/2014/main" id="{347CDA2A-A58F-F64D-A09E-A9D90F3680A3}"/>
              </a:ext>
            </a:extLst>
          </p:cNvPr>
          <p:cNvSpPr/>
          <p:nvPr/>
        </p:nvSpPr>
        <p:spPr bwMode="auto">
          <a:xfrm rot="16200000">
            <a:off x="5422661" y="3928198"/>
            <a:ext cx="2437069" cy="1712518"/>
          </a:xfrm>
          <a:prstGeom prst="arc">
            <a:avLst>
              <a:gd name="adj1" fmla="val 16200000"/>
              <a:gd name="adj2" fmla="val 326812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C949AC3-5977-054E-BED1-A0396819F771}"/>
              </a:ext>
            </a:extLst>
          </p:cNvPr>
          <p:cNvSpPr/>
          <p:nvPr/>
        </p:nvSpPr>
        <p:spPr bwMode="auto">
          <a:xfrm>
            <a:off x="6312634" y="1892429"/>
            <a:ext cx="341068" cy="317372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4FA2B14-635D-1D4B-8169-DC0E301DD969}"/>
              </a:ext>
            </a:extLst>
          </p:cNvPr>
          <p:cNvSpPr/>
          <p:nvPr/>
        </p:nvSpPr>
        <p:spPr bwMode="auto">
          <a:xfrm>
            <a:off x="2611468" y="4961886"/>
            <a:ext cx="381000" cy="42472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11FA165B-8B38-8A42-BB87-8C352BA4BED7}"/>
              </a:ext>
            </a:extLst>
          </p:cNvPr>
          <p:cNvSpPr/>
          <p:nvPr/>
        </p:nvSpPr>
        <p:spPr bwMode="auto">
          <a:xfrm>
            <a:off x="3110368" y="3528027"/>
            <a:ext cx="381000" cy="42472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F2935577-E0BB-1745-BFF6-9E1C95829C8C}"/>
              </a:ext>
            </a:extLst>
          </p:cNvPr>
          <p:cNvCxnSpPr/>
          <p:nvPr/>
        </p:nvCxnSpPr>
        <p:spPr bwMode="auto">
          <a:xfrm>
            <a:off x="4312155" y="1045313"/>
            <a:ext cx="0" cy="3440668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42551C8B-8D29-4645-B430-E18A1FDA57C9}"/>
              </a:ext>
            </a:extLst>
          </p:cNvPr>
          <p:cNvSpPr/>
          <p:nvPr/>
        </p:nvSpPr>
        <p:spPr bwMode="auto">
          <a:xfrm>
            <a:off x="6699483" y="1576078"/>
            <a:ext cx="381000" cy="4247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5B5202B-1BDE-CF4E-8011-884F8FCE232E}"/>
              </a:ext>
            </a:extLst>
          </p:cNvPr>
          <p:cNvSpPr txBox="1"/>
          <p:nvPr/>
        </p:nvSpPr>
        <p:spPr>
          <a:xfrm>
            <a:off x="2924127" y="3508676"/>
            <a:ext cx="1832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&lt;name&gt;:</a:t>
            </a:r>
            <a:r>
              <a:rPr lang="en-US" b="0" dirty="0" err="1"/>
              <a:t>inumber</a:t>
            </a:r>
            <a:endParaRPr lang="en-US" b="0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B6F627F3-D0D1-FF4C-8417-A76BD00E17F9}"/>
              </a:ext>
            </a:extLst>
          </p:cNvPr>
          <p:cNvSpPr/>
          <p:nvPr/>
        </p:nvSpPr>
        <p:spPr bwMode="auto">
          <a:xfrm>
            <a:off x="6287186" y="4958980"/>
            <a:ext cx="381000" cy="4247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9D5A853-200D-8844-A3C9-697842BB858A}"/>
              </a:ext>
            </a:extLst>
          </p:cNvPr>
          <p:cNvSpPr/>
          <p:nvPr/>
        </p:nvSpPr>
        <p:spPr bwMode="auto">
          <a:xfrm>
            <a:off x="3099188" y="2358436"/>
            <a:ext cx="381000" cy="4247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1EEC6E56-7360-7248-9D63-689F227F8936}"/>
              </a:ext>
            </a:extLst>
          </p:cNvPr>
          <p:cNvCxnSpPr>
            <a:cxnSpLocks/>
          </p:cNvCxnSpPr>
          <p:nvPr/>
        </p:nvCxnSpPr>
        <p:spPr bwMode="auto">
          <a:xfrm flipV="1">
            <a:off x="1091057" y="2411562"/>
            <a:ext cx="1995455" cy="310516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diamond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4E4D464A-649A-7641-8C4B-549DFD8E032C}"/>
              </a:ext>
            </a:extLst>
          </p:cNvPr>
          <p:cNvSpPr txBox="1"/>
          <p:nvPr/>
        </p:nvSpPr>
        <p:spPr>
          <a:xfrm>
            <a:off x="2590800" y="5410200"/>
            <a:ext cx="3754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 dirty="0" err="1"/>
              <a:t>dir</a:t>
            </a:r>
            <a:endParaRPr lang="en-US" sz="1100" b="0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C6E4DEA0-4A3F-314B-8DFE-5D2B436CA2A1}"/>
              </a:ext>
            </a:extLst>
          </p:cNvPr>
          <p:cNvSpPr/>
          <p:nvPr/>
        </p:nvSpPr>
        <p:spPr bwMode="auto">
          <a:xfrm>
            <a:off x="8210240" y="1538829"/>
            <a:ext cx="381000" cy="42472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6293AFD5-AD6B-EE43-AE7B-14E09B49B271}"/>
              </a:ext>
            </a:extLst>
          </p:cNvPr>
          <p:cNvSpPr txBox="1"/>
          <p:nvPr/>
        </p:nvSpPr>
        <p:spPr>
          <a:xfrm>
            <a:off x="6222364" y="5410200"/>
            <a:ext cx="5325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 dirty="0" err="1"/>
              <a:t>inode</a:t>
            </a:r>
            <a:endParaRPr lang="en-US" sz="1100" b="0" dirty="0"/>
          </a:p>
        </p:txBody>
      </p:sp>
    </p:spTree>
    <p:extLst>
      <p:ext uri="{BB962C8B-B14F-4D97-AF65-F5344CB8AC3E}">
        <p14:creationId xmlns:p14="http://schemas.microsoft.com/office/powerpoint/2010/main" val="29339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11A890C-CF31-0848-A32F-D605DF752088}"/>
              </a:ext>
            </a:extLst>
          </p:cNvPr>
          <p:cNvSpPr/>
          <p:nvPr/>
        </p:nvSpPr>
        <p:spPr bwMode="auto">
          <a:xfrm>
            <a:off x="1143766" y="4958769"/>
            <a:ext cx="6584731" cy="42493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BD41BA7-4593-4145-928A-782E9FC492A2}"/>
              </a:ext>
            </a:extLst>
          </p:cNvPr>
          <p:cNvGrpSpPr/>
          <p:nvPr/>
        </p:nvGrpSpPr>
        <p:grpSpPr>
          <a:xfrm>
            <a:off x="979143" y="2045200"/>
            <a:ext cx="564685" cy="1133359"/>
            <a:chOff x="676026" y="1971097"/>
            <a:chExt cx="564685" cy="1133359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B826D0B-0CB6-5549-9FBC-CE90E0639655}"/>
                </a:ext>
              </a:extLst>
            </p:cNvPr>
            <p:cNvSpPr/>
            <p:nvPr/>
          </p:nvSpPr>
          <p:spPr bwMode="auto">
            <a:xfrm>
              <a:off x="676026" y="1971097"/>
              <a:ext cx="564685" cy="113335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77D2E234-45B3-D549-B68D-BC5B9EC346E7}"/>
                </a:ext>
              </a:extLst>
            </p:cNvPr>
            <p:cNvSpPr/>
            <p:nvPr/>
          </p:nvSpPr>
          <p:spPr bwMode="auto">
            <a:xfrm>
              <a:off x="676026" y="2375242"/>
              <a:ext cx="564685" cy="199643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CDF2BEA0-6B5F-DD47-9157-2A2070BB01D2}"/>
                </a:ext>
              </a:extLst>
            </p:cNvPr>
            <p:cNvSpPr/>
            <p:nvPr/>
          </p:nvSpPr>
          <p:spPr bwMode="auto">
            <a:xfrm>
              <a:off x="676026" y="2576609"/>
              <a:ext cx="564685" cy="199643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152B17B-77EF-A54A-83BE-9C0C2418CB85}"/>
              </a:ext>
            </a:extLst>
          </p:cNvPr>
          <p:cNvGrpSpPr/>
          <p:nvPr/>
        </p:nvGrpSpPr>
        <p:grpSpPr>
          <a:xfrm>
            <a:off x="826743" y="1892800"/>
            <a:ext cx="564685" cy="1133359"/>
            <a:chOff x="676026" y="1971097"/>
            <a:chExt cx="564685" cy="1133359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B0CA747-9E9E-E74B-8850-8733415EF22F}"/>
                </a:ext>
              </a:extLst>
            </p:cNvPr>
            <p:cNvSpPr/>
            <p:nvPr/>
          </p:nvSpPr>
          <p:spPr bwMode="auto">
            <a:xfrm>
              <a:off x="676026" y="1971097"/>
              <a:ext cx="564685" cy="113335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6CD724B-4483-4E40-8639-9FF76F0706D9}"/>
                </a:ext>
              </a:extLst>
            </p:cNvPr>
            <p:cNvSpPr/>
            <p:nvPr/>
          </p:nvSpPr>
          <p:spPr bwMode="auto">
            <a:xfrm>
              <a:off x="676026" y="2375242"/>
              <a:ext cx="564685" cy="199643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4107AE50-E230-CC47-9103-68A1E247F2CC}"/>
                </a:ext>
              </a:extLst>
            </p:cNvPr>
            <p:cNvSpPr/>
            <p:nvPr/>
          </p:nvSpPr>
          <p:spPr bwMode="auto">
            <a:xfrm>
              <a:off x="676026" y="2576609"/>
              <a:ext cx="564685" cy="199643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37472E0-9E56-CA4A-A725-9932AA533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 Buffer Cache: Write?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FBACC-7B76-F341-828E-B4191B690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867400"/>
            <a:ext cx="7924800" cy="7620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Process similar to read, but may allocate new blocks (update free map), blocks need to be written back to disk; </a:t>
            </a:r>
            <a:r>
              <a:rPr lang="en-US" dirty="0" err="1"/>
              <a:t>inode</a:t>
            </a:r>
            <a:r>
              <a:rPr lang="en-US" dirty="0"/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53B1D8-918A-F044-8B2C-10CD4E815A05}"/>
              </a:ext>
            </a:extLst>
          </p:cNvPr>
          <p:cNvSpPr txBox="1"/>
          <p:nvPr/>
        </p:nvSpPr>
        <p:spPr>
          <a:xfrm>
            <a:off x="7038132" y="4408383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Memory</a:t>
            </a:r>
          </a:p>
        </p:txBody>
      </p:sp>
      <p:pic>
        <p:nvPicPr>
          <p:cNvPr id="6" name="Picture 5" descr="Screen Shot 2014-10-22 at 5.27.38 PM.png">
            <a:extLst>
              <a:ext uri="{FF2B5EF4-FFF2-40B4-BE49-F238E27FC236}">
                <a16:creationId xmlns:a16="http://schemas.microsoft.com/office/drawing/2014/main" id="{0251C70E-E345-4241-8C3F-E63E5D27A3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710" y="766411"/>
            <a:ext cx="3371841" cy="342458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29B2D66-49F8-6F4B-AB57-35DA2204B4C3}"/>
              </a:ext>
            </a:extLst>
          </p:cNvPr>
          <p:cNvSpPr/>
          <p:nvPr/>
        </p:nvSpPr>
        <p:spPr bwMode="auto">
          <a:xfrm>
            <a:off x="1143000" y="4965993"/>
            <a:ext cx="381000" cy="424723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DE4B9D-4F02-5243-82F7-B3E8C5C0DF3F}"/>
              </a:ext>
            </a:extLst>
          </p:cNvPr>
          <p:cNvSpPr/>
          <p:nvPr/>
        </p:nvSpPr>
        <p:spPr bwMode="auto">
          <a:xfrm>
            <a:off x="1495939" y="4965993"/>
            <a:ext cx="381000" cy="42472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805566-8356-314E-9FB2-0B97E39401BF}"/>
              </a:ext>
            </a:extLst>
          </p:cNvPr>
          <p:cNvSpPr/>
          <p:nvPr/>
        </p:nvSpPr>
        <p:spPr bwMode="auto">
          <a:xfrm>
            <a:off x="1876939" y="4965993"/>
            <a:ext cx="381000" cy="42472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DE85CB-68BD-EB4D-BABB-444C1305C48C}"/>
              </a:ext>
            </a:extLst>
          </p:cNvPr>
          <p:cNvSpPr/>
          <p:nvPr/>
        </p:nvSpPr>
        <p:spPr bwMode="auto">
          <a:xfrm>
            <a:off x="2229878" y="4965993"/>
            <a:ext cx="381000" cy="4247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4EA6F1-B04B-0C4F-A096-A4DA60CFB20F}"/>
              </a:ext>
            </a:extLst>
          </p:cNvPr>
          <p:cNvSpPr/>
          <p:nvPr/>
        </p:nvSpPr>
        <p:spPr bwMode="auto">
          <a:xfrm>
            <a:off x="2612436" y="4965993"/>
            <a:ext cx="381000" cy="424723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BE16D1-6855-7042-B1DA-A68D42B812AC}"/>
              </a:ext>
            </a:extLst>
          </p:cNvPr>
          <p:cNvSpPr/>
          <p:nvPr/>
        </p:nvSpPr>
        <p:spPr bwMode="auto">
          <a:xfrm>
            <a:off x="2965375" y="4965993"/>
            <a:ext cx="381000" cy="424723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DC196D-D0E0-4649-9418-78F487E19A62}"/>
              </a:ext>
            </a:extLst>
          </p:cNvPr>
          <p:cNvSpPr/>
          <p:nvPr/>
        </p:nvSpPr>
        <p:spPr bwMode="auto">
          <a:xfrm>
            <a:off x="3346375" y="4965993"/>
            <a:ext cx="381000" cy="424723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40E2EA-2B5A-8043-953E-2E769675B324}"/>
              </a:ext>
            </a:extLst>
          </p:cNvPr>
          <p:cNvSpPr/>
          <p:nvPr/>
        </p:nvSpPr>
        <p:spPr bwMode="auto">
          <a:xfrm>
            <a:off x="3699314" y="4965993"/>
            <a:ext cx="381000" cy="42472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4927FA-32F4-F846-8AC3-73D9A39701F3}"/>
              </a:ext>
            </a:extLst>
          </p:cNvPr>
          <p:cNvSpPr/>
          <p:nvPr/>
        </p:nvSpPr>
        <p:spPr bwMode="auto">
          <a:xfrm>
            <a:off x="4080314" y="4965993"/>
            <a:ext cx="381000" cy="42472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EE1560-B4F9-7D4B-BCC5-E161CF868E83}"/>
              </a:ext>
            </a:extLst>
          </p:cNvPr>
          <p:cNvSpPr/>
          <p:nvPr/>
        </p:nvSpPr>
        <p:spPr bwMode="auto">
          <a:xfrm>
            <a:off x="4433253" y="4965993"/>
            <a:ext cx="381000" cy="42472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CE47A6-777D-4A4C-92EB-540E6338170D}"/>
              </a:ext>
            </a:extLst>
          </p:cNvPr>
          <p:cNvSpPr/>
          <p:nvPr/>
        </p:nvSpPr>
        <p:spPr bwMode="auto">
          <a:xfrm>
            <a:off x="4814253" y="4965993"/>
            <a:ext cx="381000" cy="424723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1F5CBD-2F7F-DF47-AF57-306ABE12FDC0}"/>
              </a:ext>
            </a:extLst>
          </p:cNvPr>
          <p:cNvSpPr/>
          <p:nvPr/>
        </p:nvSpPr>
        <p:spPr bwMode="auto">
          <a:xfrm>
            <a:off x="5167192" y="4965993"/>
            <a:ext cx="381000" cy="4247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500DCD-6880-1143-B5F9-DF3A35C258E4}"/>
              </a:ext>
            </a:extLst>
          </p:cNvPr>
          <p:cNvSpPr/>
          <p:nvPr/>
        </p:nvSpPr>
        <p:spPr bwMode="auto">
          <a:xfrm>
            <a:off x="5549750" y="4965993"/>
            <a:ext cx="381000" cy="4247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942D9D-3782-DD48-A807-EDF08FABE1AA}"/>
              </a:ext>
            </a:extLst>
          </p:cNvPr>
          <p:cNvSpPr/>
          <p:nvPr/>
        </p:nvSpPr>
        <p:spPr bwMode="auto">
          <a:xfrm>
            <a:off x="5916720" y="4965993"/>
            <a:ext cx="381000" cy="424723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3B48F5A-8FC6-4842-B62C-CF7C629A2496}"/>
              </a:ext>
            </a:extLst>
          </p:cNvPr>
          <p:cNvSpPr/>
          <p:nvPr/>
        </p:nvSpPr>
        <p:spPr bwMode="auto">
          <a:xfrm>
            <a:off x="6283689" y="4965993"/>
            <a:ext cx="381000" cy="424723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73EF462-C1CD-BA49-9614-B98549D9C98C}"/>
              </a:ext>
            </a:extLst>
          </p:cNvPr>
          <p:cNvSpPr/>
          <p:nvPr/>
        </p:nvSpPr>
        <p:spPr bwMode="auto">
          <a:xfrm>
            <a:off x="6653702" y="4965993"/>
            <a:ext cx="381000" cy="424723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EAB473C-51C9-7C49-B893-E43CF3D00ECC}"/>
              </a:ext>
            </a:extLst>
          </p:cNvPr>
          <p:cNvSpPr/>
          <p:nvPr/>
        </p:nvSpPr>
        <p:spPr bwMode="auto">
          <a:xfrm>
            <a:off x="1140887" y="5474816"/>
            <a:ext cx="6584731" cy="1524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447CE3F-5AEF-044E-8B59-98D237F3A1B7}"/>
              </a:ext>
            </a:extLst>
          </p:cNvPr>
          <p:cNvSpPr/>
          <p:nvPr/>
        </p:nvSpPr>
        <p:spPr bwMode="auto">
          <a:xfrm>
            <a:off x="1140887" y="5476067"/>
            <a:ext cx="381000" cy="15232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7AC4D7F-D4A4-E548-9DA7-913C6DE8EC90}"/>
              </a:ext>
            </a:extLst>
          </p:cNvPr>
          <p:cNvSpPr/>
          <p:nvPr/>
        </p:nvSpPr>
        <p:spPr bwMode="auto">
          <a:xfrm>
            <a:off x="1493826" y="5476067"/>
            <a:ext cx="381000" cy="152324"/>
          </a:xfrm>
          <a:prstGeom prst="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9DF585B-19EE-DA45-9F49-A167A47DCEF1}"/>
              </a:ext>
            </a:extLst>
          </p:cNvPr>
          <p:cNvSpPr/>
          <p:nvPr/>
        </p:nvSpPr>
        <p:spPr bwMode="auto">
          <a:xfrm>
            <a:off x="1874826" y="5476067"/>
            <a:ext cx="381000" cy="152324"/>
          </a:xfrm>
          <a:prstGeom prst="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782C7D6-232E-EB4D-83B5-ECE4BC972439}"/>
              </a:ext>
            </a:extLst>
          </p:cNvPr>
          <p:cNvSpPr/>
          <p:nvPr/>
        </p:nvSpPr>
        <p:spPr bwMode="auto">
          <a:xfrm>
            <a:off x="2227765" y="5476067"/>
            <a:ext cx="381000" cy="152324"/>
          </a:xfrm>
          <a:prstGeom prst="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5F18D0C-DF6C-0441-8770-ABF8427C8857}"/>
              </a:ext>
            </a:extLst>
          </p:cNvPr>
          <p:cNvSpPr/>
          <p:nvPr/>
        </p:nvSpPr>
        <p:spPr bwMode="auto">
          <a:xfrm>
            <a:off x="2610323" y="5476067"/>
            <a:ext cx="381000" cy="15232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20E47CC-B907-494C-B3C9-B55DAD4819D7}"/>
              </a:ext>
            </a:extLst>
          </p:cNvPr>
          <p:cNvSpPr/>
          <p:nvPr/>
        </p:nvSpPr>
        <p:spPr bwMode="auto">
          <a:xfrm>
            <a:off x="2963262" y="5476067"/>
            <a:ext cx="381000" cy="152324"/>
          </a:xfrm>
          <a:prstGeom prst="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3B984D6-3B89-F447-8818-CBB7C9B3E9C4}"/>
              </a:ext>
            </a:extLst>
          </p:cNvPr>
          <p:cNvSpPr/>
          <p:nvPr/>
        </p:nvSpPr>
        <p:spPr bwMode="auto">
          <a:xfrm>
            <a:off x="3344262" y="5476067"/>
            <a:ext cx="381000" cy="15232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B871635-961F-C744-8060-6BF922B44E44}"/>
              </a:ext>
            </a:extLst>
          </p:cNvPr>
          <p:cNvSpPr/>
          <p:nvPr/>
        </p:nvSpPr>
        <p:spPr bwMode="auto">
          <a:xfrm>
            <a:off x="3697201" y="5476067"/>
            <a:ext cx="381000" cy="152324"/>
          </a:xfrm>
          <a:prstGeom prst="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C601BBB-59BC-D244-99B2-4D18607FDF14}"/>
              </a:ext>
            </a:extLst>
          </p:cNvPr>
          <p:cNvSpPr/>
          <p:nvPr/>
        </p:nvSpPr>
        <p:spPr bwMode="auto">
          <a:xfrm>
            <a:off x="4078201" y="5476067"/>
            <a:ext cx="381000" cy="152324"/>
          </a:xfrm>
          <a:prstGeom prst="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64F5837-2CE7-804A-8756-6C46A8E53CAE}"/>
              </a:ext>
            </a:extLst>
          </p:cNvPr>
          <p:cNvSpPr/>
          <p:nvPr/>
        </p:nvSpPr>
        <p:spPr bwMode="auto">
          <a:xfrm>
            <a:off x="4431140" y="5476067"/>
            <a:ext cx="381000" cy="152324"/>
          </a:xfrm>
          <a:prstGeom prst="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D0E61D9-9979-F64D-8309-1F836042E34C}"/>
              </a:ext>
            </a:extLst>
          </p:cNvPr>
          <p:cNvSpPr/>
          <p:nvPr/>
        </p:nvSpPr>
        <p:spPr bwMode="auto">
          <a:xfrm>
            <a:off x="4812140" y="5476067"/>
            <a:ext cx="381000" cy="15232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AEC5CAE-BEDF-4943-AA32-EBE5BD46B3BC}"/>
              </a:ext>
            </a:extLst>
          </p:cNvPr>
          <p:cNvSpPr/>
          <p:nvPr/>
        </p:nvSpPr>
        <p:spPr bwMode="auto">
          <a:xfrm>
            <a:off x="5165079" y="5476067"/>
            <a:ext cx="381000" cy="152324"/>
          </a:xfrm>
          <a:prstGeom prst="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3B02E54-94DE-7C4E-836C-81AC4F08BFDC}"/>
              </a:ext>
            </a:extLst>
          </p:cNvPr>
          <p:cNvSpPr/>
          <p:nvPr/>
        </p:nvSpPr>
        <p:spPr bwMode="auto">
          <a:xfrm>
            <a:off x="5547637" y="5476067"/>
            <a:ext cx="381000" cy="152324"/>
          </a:xfrm>
          <a:prstGeom prst="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E0C9350-4928-6F4C-86F9-9B9C0FAD3629}"/>
              </a:ext>
            </a:extLst>
          </p:cNvPr>
          <p:cNvSpPr/>
          <p:nvPr/>
        </p:nvSpPr>
        <p:spPr bwMode="auto">
          <a:xfrm>
            <a:off x="5928637" y="5476067"/>
            <a:ext cx="381000" cy="15232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A7D1C29-77C4-1844-986B-3D76B407C41F}"/>
              </a:ext>
            </a:extLst>
          </p:cNvPr>
          <p:cNvSpPr/>
          <p:nvPr/>
        </p:nvSpPr>
        <p:spPr bwMode="auto">
          <a:xfrm>
            <a:off x="6297720" y="5476067"/>
            <a:ext cx="381000" cy="15232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4F6106C-F4F8-EF4F-9B49-7BBF55DD6836}"/>
              </a:ext>
            </a:extLst>
          </p:cNvPr>
          <p:cNvSpPr/>
          <p:nvPr/>
        </p:nvSpPr>
        <p:spPr bwMode="auto">
          <a:xfrm>
            <a:off x="6678720" y="5476067"/>
            <a:ext cx="381000" cy="15232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4B29ED9-B4FD-7446-8126-6EE30C00A732}"/>
              </a:ext>
            </a:extLst>
          </p:cNvPr>
          <p:cNvSpPr txBox="1"/>
          <p:nvPr/>
        </p:nvSpPr>
        <p:spPr>
          <a:xfrm>
            <a:off x="261926" y="4953220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Blocks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BC5296F-B041-8B4F-A7F8-6210EBC0879F}"/>
              </a:ext>
            </a:extLst>
          </p:cNvPr>
          <p:cNvSpPr txBox="1"/>
          <p:nvPr/>
        </p:nvSpPr>
        <p:spPr>
          <a:xfrm>
            <a:off x="261925" y="5356297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9680888-C47D-2047-9EB0-D92D71AE4F14}"/>
              </a:ext>
            </a:extLst>
          </p:cNvPr>
          <p:cNvSpPr txBox="1"/>
          <p:nvPr/>
        </p:nvSpPr>
        <p:spPr>
          <a:xfrm>
            <a:off x="8208028" y="6858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Disk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D3B5936-CAFF-6D4E-B940-519EE5EA8445}"/>
              </a:ext>
            </a:extLst>
          </p:cNvPr>
          <p:cNvSpPr txBox="1"/>
          <p:nvPr/>
        </p:nvSpPr>
        <p:spPr>
          <a:xfrm>
            <a:off x="1719996" y="808619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blocks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977495B-5CB1-A34E-A1CD-206F6EE2AB29}"/>
              </a:ext>
            </a:extLst>
          </p:cNvPr>
          <p:cNvSpPr txBox="1"/>
          <p:nvPr/>
        </p:nvSpPr>
        <p:spPr>
          <a:xfrm>
            <a:off x="1809293" y="3184541"/>
            <a:ext cx="1933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Dir Data blocks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F215DC5-E1B2-7940-8CE9-AA8C54FA8063}"/>
              </a:ext>
            </a:extLst>
          </p:cNvPr>
          <p:cNvSpPr txBox="1"/>
          <p:nvPr/>
        </p:nvSpPr>
        <p:spPr>
          <a:xfrm>
            <a:off x="1747980" y="1905000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iNodes</a:t>
            </a:r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9057B06-5E95-414F-AB58-73BF39DD9F24}"/>
              </a:ext>
            </a:extLst>
          </p:cNvPr>
          <p:cNvSpPr txBox="1"/>
          <p:nvPr/>
        </p:nvSpPr>
        <p:spPr>
          <a:xfrm>
            <a:off x="1794407" y="3998100"/>
            <a:ext cx="153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Free bitmap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2C4CBB8-A6A6-1E4B-92B7-8DD9EE4E687C}"/>
              </a:ext>
            </a:extLst>
          </p:cNvPr>
          <p:cNvGrpSpPr/>
          <p:nvPr/>
        </p:nvGrpSpPr>
        <p:grpSpPr>
          <a:xfrm>
            <a:off x="676026" y="1971097"/>
            <a:ext cx="564685" cy="1133359"/>
            <a:chOff x="676026" y="1971097"/>
            <a:chExt cx="564685" cy="1133359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31A92E4-1898-DB41-A559-F326D34B2716}"/>
                </a:ext>
              </a:extLst>
            </p:cNvPr>
            <p:cNvSpPr/>
            <p:nvPr/>
          </p:nvSpPr>
          <p:spPr bwMode="auto">
            <a:xfrm>
              <a:off x="676026" y="1971097"/>
              <a:ext cx="564685" cy="113335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DEC8F50-6EDC-594E-A85A-8AEEAA2FD3EA}"/>
                </a:ext>
              </a:extLst>
            </p:cNvPr>
            <p:cNvSpPr/>
            <p:nvPr/>
          </p:nvSpPr>
          <p:spPr bwMode="auto">
            <a:xfrm>
              <a:off x="676026" y="2375242"/>
              <a:ext cx="564685" cy="199643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9403E66-88E6-ED4B-AC6C-40A382804BD4}"/>
                </a:ext>
              </a:extLst>
            </p:cNvPr>
            <p:cNvSpPr/>
            <p:nvPr/>
          </p:nvSpPr>
          <p:spPr bwMode="auto">
            <a:xfrm>
              <a:off x="676026" y="2576609"/>
              <a:ext cx="564685" cy="199643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D5536806-548C-3A4E-90C7-CC7449119C14}"/>
              </a:ext>
            </a:extLst>
          </p:cNvPr>
          <p:cNvSpPr txBox="1"/>
          <p:nvPr/>
        </p:nvSpPr>
        <p:spPr>
          <a:xfrm>
            <a:off x="55350" y="2282497"/>
            <a:ext cx="642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file desc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6E1C94C-A8EE-664B-A8B0-280FCE228EA4}"/>
              </a:ext>
            </a:extLst>
          </p:cNvPr>
          <p:cNvSpPr txBox="1"/>
          <p:nvPr/>
        </p:nvSpPr>
        <p:spPr>
          <a:xfrm>
            <a:off x="462805" y="1576078"/>
            <a:ext cx="642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PCB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6271393-4838-2447-B40E-A07881A4E060}"/>
              </a:ext>
            </a:extLst>
          </p:cNvPr>
          <p:cNvSpPr/>
          <p:nvPr/>
        </p:nvSpPr>
        <p:spPr bwMode="auto">
          <a:xfrm>
            <a:off x="2114469" y="1187371"/>
            <a:ext cx="381000" cy="42472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6F47224-D8A8-CE42-9708-0286911B59E0}"/>
              </a:ext>
            </a:extLst>
          </p:cNvPr>
          <p:cNvSpPr/>
          <p:nvPr/>
        </p:nvSpPr>
        <p:spPr bwMode="auto">
          <a:xfrm>
            <a:off x="2620444" y="1272580"/>
            <a:ext cx="381000" cy="42472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EEC1670-3DB2-BB46-8F83-C04E067818EE}"/>
              </a:ext>
            </a:extLst>
          </p:cNvPr>
          <p:cNvSpPr/>
          <p:nvPr/>
        </p:nvSpPr>
        <p:spPr bwMode="auto">
          <a:xfrm>
            <a:off x="2747301" y="1371529"/>
            <a:ext cx="381000" cy="42472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6F84980-F25B-DA4A-82EB-E59CFA06C90D}"/>
              </a:ext>
            </a:extLst>
          </p:cNvPr>
          <p:cNvSpPr/>
          <p:nvPr/>
        </p:nvSpPr>
        <p:spPr bwMode="auto">
          <a:xfrm>
            <a:off x="2085354" y="2360941"/>
            <a:ext cx="381000" cy="4247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162FFBE-0A23-134D-8B72-A693890E938B}"/>
              </a:ext>
            </a:extLst>
          </p:cNvPr>
          <p:cNvSpPr/>
          <p:nvPr/>
        </p:nvSpPr>
        <p:spPr bwMode="auto">
          <a:xfrm>
            <a:off x="2330880" y="2484660"/>
            <a:ext cx="381000" cy="4247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D699E335-78A7-C84F-B0F4-C341A617C5E6}"/>
              </a:ext>
            </a:extLst>
          </p:cNvPr>
          <p:cNvSpPr/>
          <p:nvPr/>
        </p:nvSpPr>
        <p:spPr bwMode="auto">
          <a:xfrm>
            <a:off x="2590920" y="2644839"/>
            <a:ext cx="381000" cy="4247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E0FFDFB-37DC-1746-8C63-8FA22EDCA279}"/>
              </a:ext>
            </a:extLst>
          </p:cNvPr>
          <p:cNvSpPr txBox="1"/>
          <p:nvPr/>
        </p:nvSpPr>
        <p:spPr>
          <a:xfrm>
            <a:off x="4312156" y="1376023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Reading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8F45DB6-5062-954C-8405-68A756F00692}"/>
              </a:ext>
            </a:extLst>
          </p:cNvPr>
          <p:cNvSpPr txBox="1"/>
          <p:nvPr/>
        </p:nvSpPr>
        <p:spPr>
          <a:xfrm>
            <a:off x="4312155" y="2766831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Writing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A6B8BD3-FFDB-0944-9427-FDEC2ACBF3F0}"/>
              </a:ext>
            </a:extLst>
          </p:cNvPr>
          <p:cNvSpPr/>
          <p:nvPr/>
        </p:nvSpPr>
        <p:spPr bwMode="auto">
          <a:xfrm>
            <a:off x="2062767" y="3539356"/>
            <a:ext cx="381000" cy="42472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F20D873-01BF-CF40-829C-8B2C81B3007E}"/>
              </a:ext>
            </a:extLst>
          </p:cNvPr>
          <p:cNvSpPr/>
          <p:nvPr/>
        </p:nvSpPr>
        <p:spPr bwMode="auto">
          <a:xfrm>
            <a:off x="2539227" y="3539356"/>
            <a:ext cx="381000" cy="42472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9C8E942-6E1C-194E-A92A-C22E49AEC226}"/>
              </a:ext>
            </a:extLst>
          </p:cNvPr>
          <p:cNvSpPr/>
          <p:nvPr/>
        </p:nvSpPr>
        <p:spPr bwMode="auto">
          <a:xfrm>
            <a:off x="2062767" y="4325297"/>
            <a:ext cx="381000" cy="424723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5F8476E-8504-394D-94BF-2E83C9CAC099}"/>
              </a:ext>
            </a:extLst>
          </p:cNvPr>
          <p:cNvSpPr txBox="1"/>
          <p:nvPr/>
        </p:nvSpPr>
        <p:spPr>
          <a:xfrm>
            <a:off x="1074828" y="5414237"/>
            <a:ext cx="4780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 dirty="0"/>
              <a:t>free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9D571E05-3FB6-B049-AED7-703955EFDAE7}"/>
              </a:ext>
            </a:extLst>
          </p:cNvPr>
          <p:cNvCxnSpPr/>
          <p:nvPr/>
        </p:nvCxnSpPr>
        <p:spPr bwMode="auto">
          <a:xfrm flipV="1">
            <a:off x="1082984" y="2375242"/>
            <a:ext cx="979783" cy="121346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diamond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4" name="Arc 83">
            <a:extLst>
              <a:ext uri="{FF2B5EF4-FFF2-40B4-BE49-F238E27FC236}">
                <a16:creationId xmlns:a16="http://schemas.microsoft.com/office/drawing/2014/main" id="{347CDA2A-A58F-F64D-A09E-A9D90F3680A3}"/>
              </a:ext>
            </a:extLst>
          </p:cNvPr>
          <p:cNvSpPr/>
          <p:nvPr/>
        </p:nvSpPr>
        <p:spPr bwMode="auto">
          <a:xfrm rot="16200000">
            <a:off x="5422661" y="3928198"/>
            <a:ext cx="2437069" cy="1712518"/>
          </a:xfrm>
          <a:prstGeom prst="arc">
            <a:avLst>
              <a:gd name="adj1" fmla="val 16200000"/>
              <a:gd name="adj2" fmla="val 326812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C949AC3-5977-054E-BED1-A0396819F771}"/>
              </a:ext>
            </a:extLst>
          </p:cNvPr>
          <p:cNvSpPr/>
          <p:nvPr/>
        </p:nvSpPr>
        <p:spPr bwMode="auto">
          <a:xfrm>
            <a:off x="6312634" y="1892429"/>
            <a:ext cx="341068" cy="317372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4FA2B14-635D-1D4B-8169-DC0E301DD969}"/>
              </a:ext>
            </a:extLst>
          </p:cNvPr>
          <p:cNvSpPr/>
          <p:nvPr/>
        </p:nvSpPr>
        <p:spPr bwMode="auto">
          <a:xfrm>
            <a:off x="2611468" y="4961886"/>
            <a:ext cx="381000" cy="42472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11FA165B-8B38-8A42-BB87-8C352BA4BED7}"/>
              </a:ext>
            </a:extLst>
          </p:cNvPr>
          <p:cNvSpPr/>
          <p:nvPr/>
        </p:nvSpPr>
        <p:spPr bwMode="auto">
          <a:xfrm>
            <a:off x="3110368" y="3528027"/>
            <a:ext cx="381000" cy="42472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F2935577-E0BB-1745-BFF6-9E1C95829C8C}"/>
              </a:ext>
            </a:extLst>
          </p:cNvPr>
          <p:cNvCxnSpPr/>
          <p:nvPr/>
        </p:nvCxnSpPr>
        <p:spPr bwMode="auto">
          <a:xfrm>
            <a:off x="4312155" y="1045313"/>
            <a:ext cx="0" cy="3440668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42551C8B-8D29-4645-B430-E18A1FDA57C9}"/>
              </a:ext>
            </a:extLst>
          </p:cNvPr>
          <p:cNvSpPr/>
          <p:nvPr/>
        </p:nvSpPr>
        <p:spPr bwMode="auto">
          <a:xfrm>
            <a:off x="6699483" y="1576078"/>
            <a:ext cx="381000" cy="4247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5B5202B-1BDE-CF4E-8011-884F8FCE232E}"/>
              </a:ext>
            </a:extLst>
          </p:cNvPr>
          <p:cNvSpPr txBox="1"/>
          <p:nvPr/>
        </p:nvSpPr>
        <p:spPr>
          <a:xfrm>
            <a:off x="2924127" y="3508676"/>
            <a:ext cx="1832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&lt;name&gt;:</a:t>
            </a:r>
            <a:r>
              <a:rPr lang="en-US" b="0" dirty="0" err="1"/>
              <a:t>inumber</a:t>
            </a:r>
            <a:endParaRPr lang="en-US" b="0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B6F627F3-D0D1-FF4C-8417-A76BD00E17F9}"/>
              </a:ext>
            </a:extLst>
          </p:cNvPr>
          <p:cNvSpPr/>
          <p:nvPr/>
        </p:nvSpPr>
        <p:spPr bwMode="auto">
          <a:xfrm>
            <a:off x="6287186" y="4958980"/>
            <a:ext cx="381000" cy="4247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9D5A853-200D-8844-A3C9-697842BB858A}"/>
              </a:ext>
            </a:extLst>
          </p:cNvPr>
          <p:cNvSpPr/>
          <p:nvPr/>
        </p:nvSpPr>
        <p:spPr bwMode="auto">
          <a:xfrm>
            <a:off x="3099188" y="2358436"/>
            <a:ext cx="381000" cy="4247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1EEC6E56-7360-7248-9D63-689F227F8936}"/>
              </a:ext>
            </a:extLst>
          </p:cNvPr>
          <p:cNvCxnSpPr>
            <a:cxnSpLocks/>
          </p:cNvCxnSpPr>
          <p:nvPr/>
        </p:nvCxnSpPr>
        <p:spPr bwMode="auto">
          <a:xfrm flipV="1">
            <a:off x="1091057" y="2411562"/>
            <a:ext cx="1995455" cy="310516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diamond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4E4D464A-649A-7641-8C4B-549DFD8E032C}"/>
              </a:ext>
            </a:extLst>
          </p:cNvPr>
          <p:cNvSpPr txBox="1"/>
          <p:nvPr/>
        </p:nvSpPr>
        <p:spPr>
          <a:xfrm>
            <a:off x="2590800" y="5410200"/>
            <a:ext cx="3754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 dirty="0" err="1"/>
              <a:t>dir</a:t>
            </a:r>
            <a:endParaRPr lang="en-US" sz="1100" b="0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C6E4DEA0-4A3F-314B-8DFE-5D2B436CA2A1}"/>
              </a:ext>
            </a:extLst>
          </p:cNvPr>
          <p:cNvSpPr/>
          <p:nvPr/>
        </p:nvSpPr>
        <p:spPr bwMode="auto">
          <a:xfrm>
            <a:off x="8210240" y="1538829"/>
            <a:ext cx="381000" cy="42472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6293AFD5-AD6B-EE43-AE7B-14E09B49B271}"/>
              </a:ext>
            </a:extLst>
          </p:cNvPr>
          <p:cNvSpPr txBox="1"/>
          <p:nvPr/>
        </p:nvSpPr>
        <p:spPr>
          <a:xfrm>
            <a:off x="6222364" y="5410200"/>
            <a:ext cx="5325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 dirty="0" err="1"/>
              <a:t>inode</a:t>
            </a:r>
            <a:endParaRPr lang="en-US" sz="1100" b="0" dirty="0"/>
          </a:p>
        </p:txBody>
      </p:sp>
    </p:spTree>
    <p:extLst>
      <p:ext uri="{BB962C8B-B14F-4D97-AF65-F5344CB8AC3E}">
        <p14:creationId xmlns:p14="http://schemas.microsoft.com/office/powerpoint/2010/main" val="7711582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11A890C-CF31-0848-A32F-D605DF752088}"/>
              </a:ext>
            </a:extLst>
          </p:cNvPr>
          <p:cNvSpPr/>
          <p:nvPr/>
        </p:nvSpPr>
        <p:spPr bwMode="auto">
          <a:xfrm>
            <a:off x="1143766" y="4958769"/>
            <a:ext cx="6584731" cy="42493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BD41BA7-4593-4145-928A-782E9FC492A2}"/>
              </a:ext>
            </a:extLst>
          </p:cNvPr>
          <p:cNvGrpSpPr/>
          <p:nvPr/>
        </p:nvGrpSpPr>
        <p:grpSpPr>
          <a:xfrm>
            <a:off x="979143" y="2045200"/>
            <a:ext cx="564685" cy="1133359"/>
            <a:chOff x="676026" y="1971097"/>
            <a:chExt cx="564685" cy="1133359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B826D0B-0CB6-5549-9FBC-CE90E0639655}"/>
                </a:ext>
              </a:extLst>
            </p:cNvPr>
            <p:cNvSpPr/>
            <p:nvPr/>
          </p:nvSpPr>
          <p:spPr bwMode="auto">
            <a:xfrm>
              <a:off x="676026" y="1971097"/>
              <a:ext cx="564685" cy="113335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77D2E234-45B3-D549-B68D-BC5B9EC346E7}"/>
                </a:ext>
              </a:extLst>
            </p:cNvPr>
            <p:cNvSpPr/>
            <p:nvPr/>
          </p:nvSpPr>
          <p:spPr bwMode="auto">
            <a:xfrm>
              <a:off x="676026" y="2375242"/>
              <a:ext cx="564685" cy="199643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CDF2BEA0-6B5F-DD47-9157-2A2070BB01D2}"/>
                </a:ext>
              </a:extLst>
            </p:cNvPr>
            <p:cNvSpPr/>
            <p:nvPr/>
          </p:nvSpPr>
          <p:spPr bwMode="auto">
            <a:xfrm>
              <a:off x="676026" y="2576609"/>
              <a:ext cx="564685" cy="199643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152B17B-77EF-A54A-83BE-9C0C2418CB85}"/>
              </a:ext>
            </a:extLst>
          </p:cNvPr>
          <p:cNvGrpSpPr/>
          <p:nvPr/>
        </p:nvGrpSpPr>
        <p:grpSpPr>
          <a:xfrm>
            <a:off x="826743" y="1892800"/>
            <a:ext cx="564685" cy="1133359"/>
            <a:chOff x="676026" y="1971097"/>
            <a:chExt cx="564685" cy="1133359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B0CA747-9E9E-E74B-8850-8733415EF22F}"/>
                </a:ext>
              </a:extLst>
            </p:cNvPr>
            <p:cNvSpPr/>
            <p:nvPr/>
          </p:nvSpPr>
          <p:spPr bwMode="auto">
            <a:xfrm>
              <a:off x="676026" y="1971097"/>
              <a:ext cx="564685" cy="113335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6CD724B-4483-4E40-8639-9FF76F0706D9}"/>
                </a:ext>
              </a:extLst>
            </p:cNvPr>
            <p:cNvSpPr/>
            <p:nvPr/>
          </p:nvSpPr>
          <p:spPr bwMode="auto">
            <a:xfrm>
              <a:off x="676026" y="2375242"/>
              <a:ext cx="564685" cy="199643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4107AE50-E230-CC47-9103-68A1E247F2CC}"/>
                </a:ext>
              </a:extLst>
            </p:cNvPr>
            <p:cNvSpPr/>
            <p:nvPr/>
          </p:nvSpPr>
          <p:spPr bwMode="auto">
            <a:xfrm>
              <a:off x="676026" y="2576609"/>
              <a:ext cx="564685" cy="199643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37472E0-9E56-CA4A-A725-9932AA533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 Buffer Cache: Eviction?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FBACC-7B76-F341-828E-B4191B690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867400"/>
            <a:ext cx="7924800" cy="762000"/>
          </a:xfrm>
        </p:spPr>
        <p:txBody>
          <a:bodyPr/>
          <a:lstStyle/>
          <a:p>
            <a:r>
              <a:rPr lang="en-US" dirty="0"/>
              <a:t>Blocks being written back to disc go through a transient state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53B1D8-918A-F044-8B2C-10CD4E815A05}"/>
              </a:ext>
            </a:extLst>
          </p:cNvPr>
          <p:cNvSpPr txBox="1"/>
          <p:nvPr/>
        </p:nvSpPr>
        <p:spPr>
          <a:xfrm>
            <a:off x="7038132" y="4408383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Memory</a:t>
            </a:r>
          </a:p>
        </p:txBody>
      </p:sp>
      <p:pic>
        <p:nvPicPr>
          <p:cNvPr id="6" name="Picture 5" descr="Screen Shot 2014-10-22 at 5.27.38 PM.png">
            <a:extLst>
              <a:ext uri="{FF2B5EF4-FFF2-40B4-BE49-F238E27FC236}">
                <a16:creationId xmlns:a16="http://schemas.microsoft.com/office/drawing/2014/main" id="{0251C70E-E345-4241-8C3F-E63E5D27A3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710" y="766411"/>
            <a:ext cx="3371841" cy="342458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29B2D66-49F8-6F4B-AB57-35DA2204B4C3}"/>
              </a:ext>
            </a:extLst>
          </p:cNvPr>
          <p:cNvSpPr/>
          <p:nvPr/>
        </p:nvSpPr>
        <p:spPr bwMode="auto">
          <a:xfrm>
            <a:off x="1143000" y="4965993"/>
            <a:ext cx="381000" cy="424723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DE4B9D-4F02-5243-82F7-B3E8C5C0DF3F}"/>
              </a:ext>
            </a:extLst>
          </p:cNvPr>
          <p:cNvSpPr/>
          <p:nvPr/>
        </p:nvSpPr>
        <p:spPr bwMode="auto">
          <a:xfrm>
            <a:off x="1495939" y="4965993"/>
            <a:ext cx="381000" cy="42472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805566-8356-314E-9FB2-0B97E39401BF}"/>
              </a:ext>
            </a:extLst>
          </p:cNvPr>
          <p:cNvSpPr/>
          <p:nvPr/>
        </p:nvSpPr>
        <p:spPr bwMode="auto">
          <a:xfrm>
            <a:off x="1876939" y="4965993"/>
            <a:ext cx="381000" cy="42472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DE85CB-68BD-EB4D-BABB-444C1305C48C}"/>
              </a:ext>
            </a:extLst>
          </p:cNvPr>
          <p:cNvSpPr/>
          <p:nvPr/>
        </p:nvSpPr>
        <p:spPr bwMode="auto">
          <a:xfrm>
            <a:off x="2229878" y="4965993"/>
            <a:ext cx="381000" cy="4247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4EA6F1-B04B-0C4F-A096-A4DA60CFB20F}"/>
              </a:ext>
            </a:extLst>
          </p:cNvPr>
          <p:cNvSpPr/>
          <p:nvPr/>
        </p:nvSpPr>
        <p:spPr bwMode="auto">
          <a:xfrm>
            <a:off x="2612436" y="4965993"/>
            <a:ext cx="381000" cy="424723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BE16D1-6855-7042-B1DA-A68D42B812AC}"/>
              </a:ext>
            </a:extLst>
          </p:cNvPr>
          <p:cNvSpPr/>
          <p:nvPr/>
        </p:nvSpPr>
        <p:spPr bwMode="auto">
          <a:xfrm>
            <a:off x="2965375" y="4965993"/>
            <a:ext cx="381000" cy="424723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DC196D-D0E0-4649-9418-78F487E19A62}"/>
              </a:ext>
            </a:extLst>
          </p:cNvPr>
          <p:cNvSpPr/>
          <p:nvPr/>
        </p:nvSpPr>
        <p:spPr bwMode="auto">
          <a:xfrm>
            <a:off x="3346375" y="4965993"/>
            <a:ext cx="381000" cy="424723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40E2EA-2B5A-8043-953E-2E769675B324}"/>
              </a:ext>
            </a:extLst>
          </p:cNvPr>
          <p:cNvSpPr/>
          <p:nvPr/>
        </p:nvSpPr>
        <p:spPr bwMode="auto">
          <a:xfrm>
            <a:off x="3699314" y="4965993"/>
            <a:ext cx="381000" cy="42472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4927FA-32F4-F846-8AC3-73D9A39701F3}"/>
              </a:ext>
            </a:extLst>
          </p:cNvPr>
          <p:cNvSpPr/>
          <p:nvPr/>
        </p:nvSpPr>
        <p:spPr bwMode="auto">
          <a:xfrm>
            <a:off x="4080314" y="4965993"/>
            <a:ext cx="381000" cy="42472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EE1560-B4F9-7D4B-BCC5-E161CF868E83}"/>
              </a:ext>
            </a:extLst>
          </p:cNvPr>
          <p:cNvSpPr/>
          <p:nvPr/>
        </p:nvSpPr>
        <p:spPr bwMode="auto">
          <a:xfrm>
            <a:off x="4433253" y="4965993"/>
            <a:ext cx="381000" cy="42472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CE47A6-777D-4A4C-92EB-540E6338170D}"/>
              </a:ext>
            </a:extLst>
          </p:cNvPr>
          <p:cNvSpPr/>
          <p:nvPr/>
        </p:nvSpPr>
        <p:spPr bwMode="auto">
          <a:xfrm>
            <a:off x="4814253" y="4965993"/>
            <a:ext cx="381000" cy="424723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1F5CBD-2F7F-DF47-AF57-306ABE12FDC0}"/>
              </a:ext>
            </a:extLst>
          </p:cNvPr>
          <p:cNvSpPr/>
          <p:nvPr/>
        </p:nvSpPr>
        <p:spPr bwMode="auto">
          <a:xfrm>
            <a:off x="5167192" y="4965993"/>
            <a:ext cx="381000" cy="4247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500DCD-6880-1143-B5F9-DF3A35C258E4}"/>
              </a:ext>
            </a:extLst>
          </p:cNvPr>
          <p:cNvSpPr/>
          <p:nvPr/>
        </p:nvSpPr>
        <p:spPr bwMode="auto">
          <a:xfrm>
            <a:off x="5549750" y="4965993"/>
            <a:ext cx="381000" cy="4247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942D9D-3782-DD48-A807-EDF08FABE1AA}"/>
              </a:ext>
            </a:extLst>
          </p:cNvPr>
          <p:cNvSpPr/>
          <p:nvPr/>
        </p:nvSpPr>
        <p:spPr bwMode="auto">
          <a:xfrm>
            <a:off x="5916720" y="4965993"/>
            <a:ext cx="381000" cy="424723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3B48F5A-8FC6-4842-B62C-CF7C629A2496}"/>
              </a:ext>
            </a:extLst>
          </p:cNvPr>
          <p:cNvSpPr/>
          <p:nvPr/>
        </p:nvSpPr>
        <p:spPr bwMode="auto">
          <a:xfrm>
            <a:off x="6283689" y="4965993"/>
            <a:ext cx="381000" cy="424723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73EF462-C1CD-BA49-9614-B98549D9C98C}"/>
              </a:ext>
            </a:extLst>
          </p:cNvPr>
          <p:cNvSpPr/>
          <p:nvPr/>
        </p:nvSpPr>
        <p:spPr bwMode="auto">
          <a:xfrm>
            <a:off x="6653702" y="4965993"/>
            <a:ext cx="381000" cy="424723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EAB473C-51C9-7C49-B893-E43CF3D00ECC}"/>
              </a:ext>
            </a:extLst>
          </p:cNvPr>
          <p:cNvSpPr/>
          <p:nvPr/>
        </p:nvSpPr>
        <p:spPr bwMode="auto">
          <a:xfrm>
            <a:off x="1140887" y="5474816"/>
            <a:ext cx="6584731" cy="1524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447CE3F-5AEF-044E-8B59-98D237F3A1B7}"/>
              </a:ext>
            </a:extLst>
          </p:cNvPr>
          <p:cNvSpPr/>
          <p:nvPr/>
        </p:nvSpPr>
        <p:spPr bwMode="auto">
          <a:xfrm>
            <a:off x="1140887" y="5476067"/>
            <a:ext cx="381000" cy="15232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7AC4D7F-D4A4-E548-9DA7-913C6DE8EC90}"/>
              </a:ext>
            </a:extLst>
          </p:cNvPr>
          <p:cNvSpPr/>
          <p:nvPr/>
        </p:nvSpPr>
        <p:spPr bwMode="auto">
          <a:xfrm>
            <a:off x="1493826" y="5476067"/>
            <a:ext cx="381000" cy="152324"/>
          </a:xfrm>
          <a:prstGeom prst="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9DF585B-19EE-DA45-9F49-A167A47DCEF1}"/>
              </a:ext>
            </a:extLst>
          </p:cNvPr>
          <p:cNvSpPr/>
          <p:nvPr/>
        </p:nvSpPr>
        <p:spPr bwMode="auto">
          <a:xfrm>
            <a:off x="1874826" y="5476067"/>
            <a:ext cx="381000" cy="152324"/>
          </a:xfrm>
          <a:prstGeom prst="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782C7D6-232E-EB4D-83B5-ECE4BC972439}"/>
              </a:ext>
            </a:extLst>
          </p:cNvPr>
          <p:cNvSpPr/>
          <p:nvPr/>
        </p:nvSpPr>
        <p:spPr bwMode="auto">
          <a:xfrm>
            <a:off x="2227765" y="5476067"/>
            <a:ext cx="381000" cy="152324"/>
          </a:xfrm>
          <a:prstGeom prst="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5F18D0C-DF6C-0441-8770-ABF8427C8857}"/>
              </a:ext>
            </a:extLst>
          </p:cNvPr>
          <p:cNvSpPr/>
          <p:nvPr/>
        </p:nvSpPr>
        <p:spPr bwMode="auto">
          <a:xfrm>
            <a:off x="2610323" y="5476067"/>
            <a:ext cx="381000" cy="15232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20E47CC-B907-494C-B3C9-B55DAD4819D7}"/>
              </a:ext>
            </a:extLst>
          </p:cNvPr>
          <p:cNvSpPr/>
          <p:nvPr/>
        </p:nvSpPr>
        <p:spPr bwMode="auto">
          <a:xfrm>
            <a:off x="2963262" y="5476067"/>
            <a:ext cx="381000" cy="152324"/>
          </a:xfrm>
          <a:prstGeom prst="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3B984D6-3B89-F447-8818-CBB7C9B3E9C4}"/>
              </a:ext>
            </a:extLst>
          </p:cNvPr>
          <p:cNvSpPr/>
          <p:nvPr/>
        </p:nvSpPr>
        <p:spPr bwMode="auto">
          <a:xfrm>
            <a:off x="3344262" y="5476067"/>
            <a:ext cx="381000" cy="15232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B871635-961F-C744-8060-6BF922B44E44}"/>
              </a:ext>
            </a:extLst>
          </p:cNvPr>
          <p:cNvSpPr/>
          <p:nvPr/>
        </p:nvSpPr>
        <p:spPr bwMode="auto">
          <a:xfrm>
            <a:off x="3697201" y="5476067"/>
            <a:ext cx="381000" cy="152324"/>
          </a:xfrm>
          <a:prstGeom prst="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C601BBB-59BC-D244-99B2-4D18607FDF14}"/>
              </a:ext>
            </a:extLst>
          </p:cNvPr>
          <p:cNvSpPr/>
          <p:nvPr/>
        </p:nvSpPr>
        <p:spPr bwMode="auto">
          <a:xfrm>
            <a:off x="4078201" y="5476067"/>
            <a:ext cx="381000" cy="152324"/>
          </a:xfrm>
          <a:prstGeom prst="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D0E61D9-9979-F64D-8309-1F836042E34C}"/>
              </a:ext>
            </a:extLst>
          </p:cNvPr>
          <p:cNvSpPr/>
          <p:nvPr/>
        </p:nvSpPr>
        <p:spPr bwMode="auto">
          <a:xfrm>
            <a:off x="4812140" y="5476067"/>
            <a:ext cx="381000" cy="15232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AEC5CAE-BEDF-4943-AA32-EBE5BD46B3BC}"/>
              </a:ext>
            </a:extLst>
          </p:cNvPr>
          <p:cNvSpPr/>
          <p:nvPr/>
        </p:nvSpPr>
        <p:spPr bwMode="auto">
          <a:xfrm>
            <a:off x="5165079" y="5476067"/>
            <a:ext cx="381000" cy="152324"/>
          </a:xfrm>
          <a:prstGeom prst="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3B02E54-94DE-7C4E-836C-81AC4F08BFDC}"/>
              </a:ext>
            </a:extLst>
          </p:cNvPr>
          <p:cNvSpPr/>
          <p:nvPr/>
        </p:nvSpPr>
        <p:spPr bwMode="auto">
          <a:xfrm>
            <a:off x="5547637" y="5476067"/>
            <a:ext cx="381000" cy="152324"/>
          </a:xfrm>
          <a:prstGeom prst="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E0C9350-4928-6F4C-86F9-9B9C0FAD3629}"/>
              </a:ext>
            </a:extLst>
          </p:cNvPr>
          <p:cNvSpPr/>
          <p:nvPr/>
        </p:nvSpPr>
        <p:spPr bwMode="auto">
          <a:xfrm>
            <a:off x="5928637" y="5476067"/>
            <a:ext cx="381000" cy="15232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A7D1C29-77C4-1844-986B-3D76B407C41F}"/>
              </a:ext>
            </a:extLst>
          </p:cNvPr>
          <p:cNvSpPr/>
          <p:nvPr/>
        </p:nvSpPr>
        <p:spPr bwMode="auto">
          <a:xfrm>
            <a:off x="6297720" y="5476067"/>
            <a:ext cx="381000" cy="15232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4F6106C-F4F8-EF4F-9B49-7BBF55DD6836}"/>
              </a:ext>
            </a:extLst>
          </p:cNvPr>
          <p:cNvSpPr/>
          <p:nvPr/>
        </p:nvSpPr>
        <p:spPr bwMode="auto">
          <a:xfrm>
            <a:off x="6678720" y="5476067"/>
            <a:ext cx="381000" cy="15232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4B29ED9-B4FD-7446-8126-6EE30C00A732}"/>
              </a:ext>
            </a:extLst>
          </p:cNvPr>
          <p:cNvSpPr txBox="1"/>
          <p:nvPr/>
        </p:nvSpPr>
        <p:spPr>
          <a:xfrm>
            <a:off x="261926" y="4953220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Blocks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BC5296F-B041-8B4F-A7F8-6210EBC0879F}"/>
              </a:ext>
            </a:extLst>
          </p:cNvPr>
          <p:cNvSpPr txBox="1"/>
          <p:nvPr/>
        </p:nvSpPr>
        <p:spPr>
          <a:xfrm>
            <a:off x="261925" y="5356297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9680888-C47D-2047-9EB0-D92D71AE4F14}"/>
              </a:ext>
            </a:extLst>
          </p:cNvPr>
          <p:cNvSpPr txBox="1"/>
          <p:nvPr/>
        </p:nvSpPr>
        <p:spPr>
          <a:xfrm>
            <a:off x="8208028" y="6858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Disk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D3B5936-CAFF-6D4E-B940-519EE5EA8445}"/>
              </a:ext>
            </a:extLst>
          </p:cNvPr>
          <p:cNvSpPr txBox="1"/>
          <p:nvPr/>
        </p:nvSpPr>
        <p:spPr>
          <a:xfrm>
            <a:off x="1719996" y="808619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blocks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977495B-5CB1-A34E-A1CD-206F6EE2AB29}"/>
              </a:ext>
            </a:extLst>
          </p:cNvPr>
          <p:cNvSpPr txBox="1"/>
          <p:nvPr/>
        </p:nvSpPr>
        <p:spPr>
          <a:xfrm>
            <a:off x="1809293" y="3184541"/>
            <a:ext cx="1933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Dir Data blocks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F215DC5-E1B2-7940-8CE9-AA8C54FA8063}"/>
              </a:ext>
            </a:extLst>
          </p:cNvPr>
          <p:cNvSpPr txBox="1"/>
          <p:nvPr/>
        </p:nvSpPr>
        <p:spPr>
          <a:xfrm>
            <a:off x="1747980" y="1905000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iNodes</a:t>
            </a:r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9057B06-5E95-414F-AB58-73BF39DD9F24}"/>
              </a:ext>
            </a:extLst>
          </p:cNvPr>
          <p:cNvSpPr txBox="1"/>
          <p:nvPr/>
        </p:nvSpPr>
        <p:spPr>
          <a:xfrm>
            <a:off x="1794407" y="3998100"/>
            <a:ext cx="153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Free bitmap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2C4CBB8-A6A6-1E4B-92B7-8DD9EE4E687C}"/>
              </a:ext>
            </a:extLst>
          </p:cNvPr>
          <p:cNvGrpSpPr/>
          <p:nvPr/>
        </p:nvGrpSpPr>
        <p:grpSpPr>
          <a:xfrm>
            <a:off x="676026" y="1971097"/>
            <a:ext cx="564685" cy="1133359"/>
            <a:chOff x="676026" y="1971097"/>
            <a:chExt cx="564685" cy="1133359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31A92E4-1898-DB41-A559-F326D34B2716}"/>
                </a:ext>
              </a:extLst>
            </p:cNvPr>
            <p:cNvSpPr/>
            <p:nvPr/>
          </p:nvSpPr>
          <p:spPr bwMode="auto">
            <a:xfrm>
              <a:off x="676026" y="1971097"/>
              <a:ext cx="564685" cy="113335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DEC8F50-6EDC-594E-A85A-8AEEAA2FD3EA}"/>
                </a:ext>
              </a:extLst>
            </p:cNvPr>
            <p:cNvSpPr/>
            <p:nvPr/>
          </p:nvSpPr>
          <p:spPr bwMode="auto">
            <a:xfrm>
              <a:off x="676026" y="2375242"/>
              <a:ext cx="564685" cy="199643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9403E66-88E6-ED4B-AC6C-40A382804BD4}"/>
                </a:ext>
              </a:extLst>
            </p:cNvPr>
            <p:cNvSpPr/>
            <p:nvPr/>
          </p:nvSpPr>
          <p:spPr bwMode="auto">
            <a:xfrm>
              <a:off x="676026" y="2576609"/>
              <a:ext cx="564685" cy="199643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D5536806-548C-3A4E-90C7-CC7449119C14}"/>
              </a:ext>
            </a:extLst>
          </p:cNvPr>
          <p:cNvSpPr txBox="1"/>
          <p:nvPr/>
        </p:nvSpPr>
        <p:spPr>
          <a:xfrm>
            <a:off x="55350" y="2282497"/>
            <a:ext cx="642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file desc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6E1C94C-A8EE-664B-A8B0-280FCE228EA4}"/>
              </a:ext>
            </a:extLst>
          </p:cNvPr>
          <p:cNvSpPr txBox="1"/>
          <p:nvPr/>
        </p:nvSpPr>
        <p:spPr>
          <a:xfrm>
            <a:off x="462805" y="1576078"/>
            <a:ext cx="642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PCB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6271393-4838-2447-B40E-A07881A4E060}"/>
              </a:ext>
            </a:extLst>
          </p:cNvPr>
          <p:cNvSpPr/>
          <p:nvPr/>
        </p:nvSpPr>
        <p:spPr bwMode="auto">
          <a:xfrm>
            <a:off x="2114469" y="1187371"/>
            <a:ext cx="381000" cy="42472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6F47224-D8A8-CE42-9708-0286911B59E0}"/>
              </a:ext>
            </a:extLst>
          </p:cNvPr>
          <p:cNvSpPr/>
          <p:nvPr/>
        </p:nvSpPr>
        <p:spPr bwMode="auto">
          <a:xfrm>
            <a:off x="2620444" y="1272580"/>
            <a:ext cx="381000" cy="42472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EEC1670-3DB2-BB46-8F83-C04E067818EE}"/>
              </a:ext>
            </a:extLst>
          </p:cNvPr>
          <p:cNvSpPr/>
          <p:nvPr/>
        </p:nvSpPr>
        <p:spPr bwMode="auto">
          <a:xfrm>
            <a:off x="2747301" y="1371529"/>
            <a:ext cx="381000" cy="42472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6F84980-F25B-DA4A-82EB-E59CFA06C90D}"/>
              </a:ext>
            </a:extLst>
          </p:cNvPr>
          <p:cNvSpPr/>
          <p:nvPr/>
        </p:nvSpPr>
        <p:spPr bwMode="auto">
          <a:xfrm>
            <a:off x="2085354" y="2360941"/>
            <a:ext cx="381000" cy="4247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162FFBE-0A23-134D-8B72-A693890E938B}"/>
              </a:ext>
            </a:extLst>
          </p:cNvPr>
          <p:cNvSpPr/>
          <p:nvPr/>
        </p:nvSpPr>
        <p:spPr bwMode="auto">
          <a:xfrm>
            <a:off x="2330880" y="2484660"/>
            <a:ext cx="381000" cy="4247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D699E335-78A7-C84F-B0F4-C341A617C5E6}"/>
              </a:ext>
            </a:extLst>
          </p:cNvPr>
          <p:cNvSpPr/>
          <p:nvPr/>
        </p:nvSpPr>
        <p:spPr bwMode="auto">
          <a:xfrm>
            <a:off x="2590920" y="2644839"/>
            <a:ext cx="381000" cy="4247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E0FFDFB-37DC-1746-8C63-8FA22EDCA279}"/>
              </a:ext>
            </a:extLst>
          </p:cNvPr>
          <p:cNvSpPr txBox="1"/>
          <p:nvPr/>
        </p:nvSpPr>
        <p:spPr>
          <a:xfrm>
            <a:off x="4312156" y="1376023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Reading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8F45DB6-5062-954C-8405-68A756F00692}"/>
              </a:ext>
            </a:extLst>
          </p:cNvPr>
          <p:cNvSpPr txBox="1"/>
          <p:nvPr/>
        </p:nvSpPr>
        <p:spPr>
          <a:xfrm>
            <a:off x="4312155" y="2766831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Writing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A6B8BD3-FFDB-0944-9427-FDEC2ACBF3F0}"/>
              </a:ext>
            </a:extLst>
          </p:cNvPr>
          <p:cNvSpPr/>
          <p:nvPr/>
        </p:nvSpPr>
        <p:spPr bwMode="auto">
          <a:xfrm>
            <a:off x="2062767" y="3539356"/>
            <a:ext cx="381000" cy="42472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F20D873-01BF-CF40-829C-8B2C81B3007E}"/>
              </a:ext>
            </a:extLst>
          </p:cNvPr>
          <p:cNvSpPr/>
          <p:nvPr/>
        </p:nvSpPr>
        <p:spPr bwMode="auto">
          <a:xfrm>
            <a:off x="2539227" y="3539356"/>
            <a:ext cx="381000" cy="42472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9C8E942-6E1C-194E-A92A-C22E49AEC226}"/>
              </a:ext>
            </a:extLst>
          </p:cNvPr>
          <p:cNvSpPr/>
          <p:nvPr/>
        </p:nvSpPr>
        <p:spPr bwMode="auto">
          <a:xfrm>
            <a:off x="2062767" y="4325297"/>
            <a:ext cx="381000" cy="424723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5F8476E-8504-394D-94BF-2E83C9CAC099}"/>
              </a:ext>
            </a:extLst>
          </p:cNvPr>
          <p:cNvSpPr txBox="1"/>
          <p:nvPr/>
        </p:nvSpPr>
        <p:spPr>
          <a:xfrm>
            <a:off x="1074828" y="5414237"/>
            <a:ext cx="4780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 dirty="0"/>
              <a:t>free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9D571E05-3FB6-B049-AED7-703955EFDAE7}"/>
              </a:ext>
            </a:extLst>
          </p:cNvPr>
          <p:cNvCxnSpPr/>
          <p:nvPr/>
        </p:nvCxnSpPr>
        <p:spPr bwMode="auto">
          <a:xfrm flipV="1">
            <a:off x="1082984" y="2375242"/>
            <a:ext cx="979783" cy="121346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diamond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4" name="Arc 83">
            <a:extLst>
              <a:ext uri="{FF2B5EF4-FFF2-40B4-BE49-F238E27FC236}">
                <a16:creationId xmlns:a16="http://schemas.microsoft.com/office/drawing/2014/main" id="{347CDA2A-A58F-F64D-A09E-A9D90F3680A3}"/>
              </a:ext>
            </a:extLst>
          </p:cNvPr>
          <p:cNvSpPr/>
          <p:nvPr/>
        </p:nvSpPr>
        <p:spPr bwMode="auto">
          <a:xfrm rot="16200000">
            <a:off x="5422661" y="3928198"/>
            <a:ext cx="2437069" cy="1712518"/>
          </a:xfrm>
          <a:prstGeom prst="arc">
            <a:avLst>
              <a:gd name="adj1" fmla="val 16200000"/>
              <a:gd name="adj2" fmla="val 326812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C949AC3-5977-054E-BED1-A0396819F771}"/>
              </a:ext>
            </a:extLst>
          </p:cNvPr>
          <p:cNvSpPr/>
          <p:nvPr/>
        </p:nvSpPr>
        <p:spPr bwMode="auto">
          <a:xfrm>
            <a:off x="6312634" y="1892429"/>
            <a:ext cx="341068" cy="317372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4FA2B14-635D-1D4B-8169-DC0E301DD969}"/>
              </a:ext>
            </a:extLst>
          </p:cNvPr>
          <p:cNvSpPr/>
          <p:nvPr/>
        </p:nvSpPr>
        <p:spPr bwMode="auto">
          <a:xfrm>
            <a:off x="2611468" y="4961886"/>
            <a:ext cx="381000" cy="42472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11FA165B-8B38-8A42-BB87-8C352BA4BED7}"/>
              </a:ext>
            </a:extLst>
          </p:cNvPr>
          <p:cNvSpPr/>
          <p:nvPr/>
        </p:nvSpPr>
        <p:spPr bwMode="auto">
          <a:xfrm>
            <a:off x="3110368" y="3528027"/>
            <a:ext cx="381000" cy="42472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F2935577-E0BB-1745-BFF6-9E1C95829C8C}"/>
              </a:ext>
            </a:extLst>
          </p:cNvPr>
          <p:cNvCxnSpPr/>
          <p:nvPr/>
        </p:nvCxnSpPr>
        <p:spPr bwMode="auto">
          <a:xfrm>
            <a:off x="4312155" y="1045313"/>
            <a:ext cx="0" cy="3440668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42551C8B-8D29-4645-B430-E18A1FDA57C9}"/>
              </a:ext>
            </a:extLst>
          </p:cNvPr>
          <p:cNvSpPr/>
          <p:nvPr/>
        </p:nvSpPr>
        <p:spPr bwMode="auto">
          <a:xfrm>
            <a:off x="6699483" y="1576078"/>
            <a:ext cx="381000" cy="4247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5B5202B-1BDE-CF4E-8011-884F8FCE232E}"/>
              </a:ext>
            </a:extLst>
          </p:cNvPr>
          <p:cNvSpPr txBox="1"/>
          <p:nvPr/>
        </p:nvSpPr>
        <p:spPr>
          <a:xfrm>
            <a:off x="2924127" y="3508676"/>
            <a:ext cx="1832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&lt;name&gt;:</a:t>
            </a:r>
            <a:r>
              <a:rPr lang="en-US" b="0" dirty="0" err="1"/>
              <a:t>inumber</a:t>
            </a:r>
            <a:endParaRPr lang="en-US" b="0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B6F627F3-D0D1-FF4C-8417-A76BD00E17F9}"/>
              </a:ext>
            </a:extLst>
          </p:cNvPr>
          <p:cNvSpPr/>
          <p:nvPr/>
        </p:nvSpPr>
        <p:spPr bwMode="auto">
          <a:xfrm>
            <a:off x="6287186" y="4958980"/>
            <a:ext cx="381000" cy="4247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9D5A853-200D-8844-A3C9-697842BB858A}"/>
              </a:ext>
            </a:extLst>
          </p:cNvPr>
          <p:cNvSpPr/>
          <p:nvPr/>
        </p:nvSpPr>
        <p:spPr bwMode="auto">
          <a:xfrm>
            <a:off x="3099188" y="2358436"/>
            <a:ext cx="381000" cy="4247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1EEC6E56-7360-7248-9D63-689F227F8936}"/>
              </a:ext>
            </a:extLst>
          </p:cNvPr>
          <p:cNvCxnSpPr>
            <a:cxnSpLocks/>
          </p:cNvCxnSpPr>
          <p:nvPr/>
        </p:nvCxnSpPr>
        <p:spPr bwMode="auto">
          <a:xfrm flipV="1">
            <a:off x="1091057" y="2411562"/>
            <a:ext cx="1995455" cy="310516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diamond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4E4D464A-649A-7641-8C4B-549DFD8E032C}"/>
              </a:ext>
            </a:extLst>
          </p:cNvPr>
          <p:cNvSpPr txBox="1"/>
          <p:nvPr/>
        </p:nvSpPr>
        <p:spPr>
          <a:xfrm>
            <a:off x="2590800" y="5410200"/>
            <a:ext cx="3754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 dirty="0" err="1"/>
              <a:t>dir</a:t>
            </a:r>
            <a:endParaRPr lang="en-US" sz="1100" b="0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C6E4DEA0-4A3F-314B-8DFE-5D2B436CA2A1}"/>
              </a:ext>
            </a:extLst>
          </p:cNvPr>
          <p:cNvSpPr/>
          <p:nvPr/>
        </p:nvSpPr>
        <p:spPr bwMode="auto">
          <a:xfrm>
            <a:off x="8210240" y="1538829"/>
            <a:ext cx="381000" cy="42472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4E4D464A-649A-7641-8C4B-549DFD8E032C}"/>
              </a:ext>
            </a:extLst>
          </p:cNvPr>
          <p:cNvSpPr txBox="1"/>
          <p:nvPr/>
        </p:nvSpPr>
        <p:spPr>
          <a:xfrm>
            <a:off x="4390546" y="5410158"/>
            <a:ext cx="5148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 dirty="0" smtClean="0"/>
              <a:t>dirty</a:t>
            </a:r>
            <a:endParaRPr lang="en-US" sz="1100" b="0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6293AFD5-AD6B-EE43-AE7B-14E09B49B271}"/>
              </a:ext>
            </a:extLst>
          </p:cNvPr>
          <p:cNvSpPr txBox="1"/>
          <p:nvPr/>
        </p:nvSpPr>
        <p:spPr>
          <a:xfrm>
            <a:off x="6222364" y="5410200"/>
            <a:ext cx="5325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 dirty="0" err="1"/>
              <a:t>inode</a:t>
            </a:r>
            <a:endParaRPr lang="en-US" sz="1100" b="0" dirty="0"/>
          </a:p>
        </p:txBody>
      </p:sp>
    </p:spTree>
    <p:extLst>
      <p:ext uri="{BB962C8B-B14F-4D97-AF65-F5344CB8AC3E}">
        <p14:creationId xmlns:p14="http://schemas.microsoft.com/office/powerpoint/2010/main" val="1130795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82517</TotalTime>
  <Pages>60</Pages>
  <Words>4771</Words>
  <Application>Microsoft Office PowerPoint</Application>
  <PresentationFormat>On-screen Show (4:3)</PresentationFormat>
  <Paragraphs>736</Paragraphs>
  <Slides>55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7" baseType="lpstr">
      <vt:lpstr>ＭＳ Ｐゴシック</vt:lpstr>
      <vt:lpstr>ＭＳ Ｐゴシック</vt:lpstr>
      <vt:lpstr>Arial</vt:lpstr>
      <vt:lpstr>Comic Sans MS</vt:lpstr>
      <vt:lpstr>Consolas</vt:lpstr>
      <vt:lpstr>Courier New</vt:lpstr>
      <vt:lpstr>Gill Sans</vt:lpstr>
      <vt:lpstr>Gill Sans Light</vt:lpstr>
      <vt:lpstr>굴림</vt:lpstr>
      <vt:lpstr>Symbol</vt:lpstr>
      <vt:lpstr>Times New Roman</vt:lpstr>
      <vt:lpstr>Office</vt:lpstr>
      <vt:lpstr>CS162 Operating Systems and Systems Programming Lecture 20   Filesystems (Con’t)  Reliability, Transactions </vt:lpstr>
      <vt:lpstr>Recall: Multilevel Indexed Files (Original 4.1 BSD)</vt:lpstr>
      <vt:lpstr>Recall: Buffer Cache</vt:lpstr>
      <vt:lpstr>File System Buffer Cache</vt:lpstr>
      <vt:lpstr>File System Buffer Cache: open</vt:lpstr>
      <vt:lpstr>File System Buffer Cache: open</vt:lpstr>
      <vt:lpstr>File System Buffer Cache: Read?</vt:lpstr>
      <vt:lpstr>File System Buffer Cache: Write?</vt:lpstr>
      <vt:lpstr>File System Buffer Cache: Eviction?</vt:lpstr>
      <vt:lpstr>Buffer Cache Discussion</vt:lpstr>
      <vt:lpstr>File System Caching</vt:lpstr>
      <vt:lpstr>File System Caching (con’t)</vt:lpstr>
      <vt:lpstr>Delayed Writes</vt:lpstr>
      <vt:lpstr>Delayed Writes</vt:lpstr>
      <vt:lpstr>Important “ilities”</vt:lpstr>
      <vt:lpstr>How to Make File System Durable?</vt:lpstr>
      <vt:lpstr>RAID: Redundant Arrays of Inexpensive Disks</vt:lpstr>
      <vt:lpstr>RAID 1: Disk Mirroring/Shadowing</vt:lpstr>
      <vt:lpstr>RAID 5+: High I/O Rate Parity</vt:lpstr>
      <vt:lpstr>Allow more disks to fail!</vt:lpstr>
      <vt:lpstr>Allow more disks to fail! (Con’t)</vt:lpstr>
      <vt:lpstr>Use of Erasure Coding in general: High Durability/overhead ratio!</vt:lpstr>
      <vt:lpstr>Higher Durability/Reliability through  Geographic Replication</vt:lpstr>
      <vt:lpstr>File System Reliability: (Difference from Block-level reliability)</vt:lpstr>
      <vt:lpstr>Storage Reliability Problem</vt:lpstr>
      <vt:lpstr>Threats to Reliability</vt:lpstr>
      <vt:lpstr>Reliability Approach #1: Careful Ordering</vt:lpstr>
      <vt:lpstr>FFS: Create a File</vt:lpstr>
      <vt:lpstr>Reliability Approach #2: Copy on Write File Layout</vt:lpstr>
      <vt:lpstr>COW with Smaller-Radix Blocks</vt:lpstr>
      <vt:lpstr>ZFS and OpenZFS</vt:lpstr>
      <vt:lpstr>More General Reliability Solutions</vt:lpstr>
      <vt:lpstr>Transactions</vt:lpstr>
      <vt:lpstr>Key Concept: Transaction</vt:lpstr>
      <vt:lpstr>Typical Structure</vt:lpstr>
      <vt:lpstr>“Classic” Example: Transaction</vt:lpstr>
      <vt:lpstr>The ACID properties of Transactions</vt:lpstr>
      <vt:lpstr>Concept of a log</vt:lpstr>
      <vt:lpstr>Transactional File Systems</vt:lpstr>
      <vt:lpstr>Journaling File Systems</vt:lpstr>
      <vt:lpstr>Example: Creating a File</vt:lpstr>
      <vt:lpstr>Ex: Creating a file (as a transaction)</vt:lpstr>
      <vt:lpstr>“Redo Log “ – Replay Transactions</vt:lpstr>
      <vt:lpstr>Crash During Logging – Recover</vt:lpstr>
      <vt:lpstr>Recovery After Commit</vt:lpstr>
      <vt:lpstr>Journaling Summary</vt:lpstr>
      <vt:lpstr>Going Further – Log Structured File Systems</vt:lpstr>
      <vt:lpstr>LFS Paper in Readings</vt:lpstr>
      <vt:lpstr>Example: F2FS: A Flash File System</vt:lpstr>
      <vt:lpstr>Flash-friendly on-disk Layout</vt:lpstr>
      <vt:lpstr>LFS Index Structure:  Forces many updates when updating data</vt:lpstr>
      <vt:lpstr>F2FS Index Structure:  Indirection and Multi-head logs optimize updates</vt:lpstr>
      <vt:lpstr>File System Summary (1/3)</vt:lpstr>
      <vt:lpstr>File System Summary (2/3)</vt:lpstr>
      <vt:lpstr>File System Summary (3/3)</vt:lpstr>
    </vt:vector>
  </TitlesOfParts>
  <Company>UC Berkeley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subject/>
  <dc:creator>John D. Kubiatowicz</dc:creator>
  <cp:keywords/>
  <dc:description>Imported some pictures from Silbershatz (c) 2005</dc:description>
  <cp:lastModifiedBy>John Kubiatowicz</cp:lastModifiedBy>
  <cp:revision>1048</cp:revision>
  <cp:lastPrinted>2020-04-16T17:43:11Z</cp:lastPrinted>
  <dcterms:created xsi:type="dcterms:W3CDTF">1995-08-12T11:37:26Z</dcterms:created>
  <dcterms:modified xsi:type="dcterms:W3CDTF">2020-04-16T17:43:46Z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