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6" r:id="rId2"/>
    <p:sldId id="784" r:id="rId3"/>
    <p:sldId id="785" r:id="rId4"/>
    <p:sldId id="779" r:id="rId5"/>
    <p:sldId id="791" r:id="rId6"/>
    <p:sldId id="781" r:id="rId7"/>
    <p:sldId id="786" r:id="rId8"/>
    <p:sldId id="692" r:id="rId9"/>
    <p:sldId id="693" r:id="rId10"/>
    <p:sldId id="787" r:id="rId11"/>
    <p:sldId id="694" r:id="rId12"/>
    <p:sldId id="695" r:id="rId13"/>
    <p:sldId id="696" r:id="rId14"/>
    <p:sldId id="697" r:id="rId15"/>
    <p:sldId id="792" r:id="rId16"/>
    <p:sldId id="698" r:id="rId17"/>
    <p:sldId id="699" r:id="rId18"/>
    <p:sldId id="700" r:id="rId19"/>
    <p:sldId id="701" r:id="rId20"/>
    <p:sldId id="702" r:id="rId21"/>
    <p:sldId id="703" r:id="rId22"/>
    <p:sldId id="704" r:id="rId23"/>
    <p:sldId id="705" r:id="rId24"/>
    <p:sldId id="706" r:id="rId25"/>
    <p:sldId id="707" r:id="rId26"/>
    <p:sldId id="793" r:id="rId27"/>
    <p:sldId id="709" r:id="rId28"/>
    <p:sldId id="710" r:id="rId29"/>
    <p:sldId id="711" r:id="rId30"/>
    <p:sldId id="712" r:id="rId31"/>
    <p:sldId id="713" r:id="rId32"/>
    <p:sldId id="753" r:id="rId33"/>
    <p:sldId id="770" r:id="rId34"/>
    <p:sldId id="771" r:id="rId35"/>
    <p:sldId id="772" r:id="rId36"/>
    <p:sldId id="773" r:id="rId37"/>
    <p:sldId id="774" r:id="rId38"/>
    <p:sldId id="775" r:id="rId39"/>
    <p:sldId id="776" r:id="rId40"/>
    <p:sldId id="777" r:id="rId41"/>
    <p:sldId id="722" r:id="rId42"/>
    <p:sldId id="723" r:id="rId43"/>
    <p:sldId id="724" r:id="rId44"/>
    <p:sldId id="725" r:id="rId45"/>
    <p:sldId id="726" r:id="rId46"/>
    <p:sldId id="727" r:id="rId47"/>
    <p:sldId id="728" r:id="rId48"/>
    <p:sldId id="729" r:id="rId49"/>
    <p:sldId id="730" r:id="rId50"/>
    <p:sldId id="731" r:id="rId51"/>
    <p:sldId id="732" r:id="rId52"/>
    <p:sldId id="733" r:id="rId53"/>
    <p:sldId id="734" r:id="rId54"/>
    <p:sldId id="735" r:id="rId55"/>
    <p:sldId id="736" r:id="rId56"/>
    <p:sldId id="737" r:id="rId57"/>
    <p:sldId id="738" r:id="rId58"/>
    <p:sldId id="739" r:id="rId59"/>
    <p:sldId id="742" r:id="rId60"/>
    <p:sldId id="743" r:id="rId61"/>
    <p:sldId id="744" r:id="rId62"/>
    <p:sldId id="745" r:id="rId63"/>
    <p:sldId id="746" r:id="rId64"/>
    <p:sldId id="747" r:id="rId65"/>
    <p:sldId id="752" r:id="rId66"/>
    <p:sldId id="749" r:id="rId67"/>
    <p:sldId id="750" r:id="rId68"/>
    <p:sldId id="788" r:id="rId69"/>
    <p:sldId id="789" r:id="rId70"/>
    <p:sldId id="790" r:id="rId71"/>
    <p:sldId id="757" r:id="rId72"/>
    <p:sldId id="758" r:id="rId73"/>
    <p:sldId id="765" r:id="rId74"/>
    <p:sldId id="759" r:id="rId75"/>
    <p:sldId id="760" r:id="rId76"/>
    <p:sldId id="766" r:id="rId77"/>
    <p:sldId id="767" r:id="rId78"/>
    <p:sldId id="768" r:id="rId79"/>
    <p:sldId id="761" r:id="rId80"/>
    <p:sldId id="762" r:id="rId81"/>
    <p:sldId id="763" r:id="rId82"/>
    <p:sldId id="764" r:id="rId83"/>
    <p:sldId id="795" r:id="rId84"/>
    <p:sldId id="796" r:id="rId85"/>
    <p:sldId id="797" r:id="rId86"/>
    <p:sldId id="798" r:id="rId87"/>
    <p:sldId id="799" r:id="rId88"/>
    <p:sldId id="800" r:id="rId89"/>
    <p:sldId id="801" r:id="rId90"/>
    <p:sldId id="802" r:id="rId91"/>
    <p:sldId id="803" r:id="rId92"/>
    <p:sldId id="804" r:id="rId93"/>
    <p:sldId id="805" r:id="rId94"/>
    <p:sldId id="751" r:id="rId95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75FF75"/>
    <a:srgbClr val="FF9B9B"/>
    <a:srgbClr val="FF3399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5" autoAdjust="0"/>
    <p:restoredTop sz="95337" autoAdjust="0"/>
  </p:normalViewPr>
  <p:slideViewPr>
    <p:cSldViewPr>
      <p:cViewPr varScale="1">
        <p:scale>
          <a:sx n="136" d="100"/>
          <a:sy n="136" d="100"/>
        </p:scale>
        <p:origin x="115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09.58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533 86 37,'0'0'20,"0"0"-3,0 0-1,0 0-2,-9-14-2,9 14-2,-19-8-3,19 8 0,-28-14-2,11 5-1,-8 6 0,3-8 0,-9 8 0,3-7-1,-3 7 0,-1-2 1,-6 4-2,6-2 0,-3 1 1,3 2-2,-1 2 1,5-1-1,2 2 0,6 0 0,4 1 0,1-1 0,15-3-1,-16 9 1,16-9 0,0 0 0,8 19 0,-8-19 0,22 18 0,-5-5-1,3 1 1,2 5-1,-1-1 0,3 2 1,-1 4-1,2 1 1,-3-2-1,-2 2 1,-5 0-1,1-3 1,-4-2-1,-4-1 1,-2-2-1,-4-2 1,-5 1-1,3-16 0,-11 18 1,11-18-1,-24 16 1,24-16-1,-21 8 0,21-8 0,-16 3 1,16-3-1,0 0 0,0 0 1,2 20-1,-2-20 0,20 30 1,-6-13-1,-2 3 0,2 0 0,-1 2 0,-7 1 0,-1-1 0,-4-2 0,-5-1 1,-1-2-1,-4 2 0,-1-3 0,1-1 0,9-15 0,-19 23 0,19-23 0,-17 21-2,17-21-1,-18 9-4,2-1-10,-3-7-19,19-1 1,-24-3-1,24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0.85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288 39 26,'0'0'16,"0"0"-1,0 0-2,11-19 0,-11 19 0,0 0-3,-17-14-1,17 14-1,-25-8-2,10 10-1,-2-4-1,-5 7 0,1 1-1,-6 4 0,7-1-1,-5 3 1,3 1-1,-3-1 0,6-1 1,2 3-1,17-14 0,-19 20 1,19-20 1,-8 22-2,8-22 0,11 21 0,-11-21 0,20 23 0,-7-6-1,-1-3 0,4 5-1,0 1 1,-2 0-1,-2 3 1,1-1 0,-4 0 0,1-3-1,-3 3 2,-3-5-1,-3 1 0,-1-2 0,-3 1 0,-3-3-1,-1 2 1,7-16 0,-17 24-1,17-24 1,-14 18 0,14-18-1,-11 15 1,11-15 0,0 16 0,0-16 0,10 22 0,-3-7 0,1 5 1,5-1-1,1 4 0,-5-1-1,-3 0 1,1 1 0,-7-1 0,0-2-1,-2-3 1,-4 1 0,0-4-1,1 0 1,5-14-2,-9 18 1,9-18-1,-5 14-2,5-14-2,0 0-7,0 0-19,0 0-6,0 0 2,0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2.1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1564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1 0,-1 3 1,-3 1-1,0 0 0,2 2 0,-5 0 0,0 0 0,-1-1 1,-4 3-1,1-2 0,-7-4 0,-3 0 1,-6-4-1,-3-3 0,-10-7 1,-7-7 0,-8-3 1,-5-11-1,-4-1 1,1-7 1,-8-6-1,5-1 1,5 1-1,10 0 0,10 5 0,9 2 0,7 6 0,9 6-1,20 9 0,0 0 0,0 0 0,0 0-1,0 0-1,0 0-1,25 10-4,-25-10-5,0 0-28,18 16-2,-18-16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3.60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8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0,-3-2-1,1-4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4.63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638 343 23,'0'0'25,"0"0"0,0 0-6,-9-22-2,9 22-4,-14-20 0,14 20-3,-23-31-2,6 15-1,0-4-1,-6 2 0,-1-2-1,-7 1-1,0-7-1,-7 4 1,-1-3-2,-3 5 0,0 0 0,1 1-1,2 2 0,5 7 0,3-1 0,6 8 0,8 0 0,1 6 0,16-3 0,-12 17 1,12-3 0,3 7 0,6 4 0,7 8 0,2 1 0,3 4-1,2 3 1,0 0-1,0 0 0,-4-3 0,-5-4 0,-5-3-1,-4-7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5.90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7.41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8.47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0,-8-2-1,-2 3-1,-5-1 1,-15-8-1,19 14 0,-19-14 0,5 19 1,-5-19 0,-11 28 0,2-13 2,-9 4-1,4 0-1,-4 7 1,1-2 0,0 4-1,4-3 0,1 1-1,5-1 0,6 2 1,2-3-1,3-2 0,6-1 1,3-1-1,1-1-1,5-2 1,-1 0 0,2-3-1,-1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41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65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74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28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78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8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2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4999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b="1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990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856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5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b="1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157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76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7151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8897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3681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4464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4707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0521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4061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948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2978154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0134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6281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4952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120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57429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65393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67507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77659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042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z="1300" smtClean="0">
                <a:ea typeface="Gulim" panose="020B0600000101010101" pitchFamily="34" charset="-127"/>
              </a:rPr>
              <a:t>Emergency crash of operating system called “</a:t>
            </a:r>
            <a:r>
              <a:rPr lang="en-US" altLang="ko-KR" sz="1300" smtClean="0">
                <a:latin typeface="Courier New" panose="02070309020205020404" pitchFamily="49" charset="0"/>
                <a:ea typeface="Gulim" panose="020B0600000101010101" pitchFamily="34" charset="-127"/>
              </a:rPr>
              <a:t>panic()</a:t>
            </a:r>
            <a:r>
              <a:rPr lang="en-US" altLang="ko-KR" sz="1300" smtClean="0"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5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209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OS’s have almost human characteristics – unpredictable, hard to understand, …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Different things share the same CPU – one thread, then another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Similar to schizophrenia, like the movie Sybil, one body shared by several people, say we start with Dave Patterson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Threads are like the personalities of the CPU. First one thread/personality uses the CPU, then another,…</a:t>
            </a:r>
          </a:p>
        </p:txBody>
      </p:sp>
    </p:spTree>
    <p:extLst>
      <p:ext uri="{BB962C8B-B14F-4D97-AF65-F5344CB8AC3E}">
        <p14:creationId xmlns:p14="http://schemas.microsoft.com/office/powerpoint/2010/main" val="32875379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Yield is for really nice people – Ever see two people at the supermarket checkout line? You first, no you first, …</a:t>
            </a:r>
          </a:p>
        </p:txBody>
      </p:sp>
    </p:spTree>
    <p:extLst>
      <p:ext uri="{BB962C8B-B14F-4D97-AF65-F5344CB8AC3E}">
        <p14:creationId xmlns:p14="http://schemas.microsoft.com/office/powerpoint/2010/main" val="957706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46203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41872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40271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943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21656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Patterson’s a nice guy, so he gives up the body after using it for awhile and let’s John </a:t>
            </a:r>
            <a:r>
              <a:rPr lang="en-US" altLang="ko-KR" dirty="0" err="1" smtClean="0">
                <a:ea typeface="Gulim" panose="020B0600000101010101" pitchFamily="34" charset="-127"/>
              </a:rPr>
              <a:t>Kubitowicz</a:t>
            </a:r>
            <a:r>
              <a:rPr lang="en-US" altLang="ko-KR" dirty="0" smtClean="0">
                <a:ea typeface="Gulim" panose="020B0600000101010101" pitchFamily="34" charset="-127"/>
              </a:rPr>
              <a:t> have it.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But </a:t>
            </a:r>
            <a:r>
              <a:rPr lang="en-US" altLang="ko-KR" dirty="0" err="1" smtClean="0">
                <a:ea typeface="Gulim" panose="020B0600000101010101" pitchFamily="34" charset="-127"/>
              </a:rPr>
              <a:t>Kubi’s</a:t>
            </a:r>
            <a:r>
              <a:rPr lang="en-US" altLang="ko-KR" dirty="0" smtClean="0">
                <a:ea typeface="Gulim" panose="020B0600000101010101" pitchFamily="34" charset="-127"/>
              </a:rPr>
              <a:t> not so nice, so he won’t give up control…</a:t>
            </a:r>
          </a:p>
          <a:p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If you want to wake up for a final, you set your clock, or ask your roommate to pour water over your head – OS does the same</a:t>
            </a:r>
          </a:p>
        </p:txBody>
      </p:sp>
    </p:spTree>
    <p:extLst>
      <p:ext uri="{BB962C8B-B14F-4D97-AF65-F5344CB8AC3E}">
        <p14:creationId xmlns:p14="http://schemas.microsoft.com/office/powerpoint/2010/main" val="19806919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42583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091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3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2571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870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418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002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93744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4651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99555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06423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07070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423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30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Adding printf statements can cause stack overruns or changing timing/interleaving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What if non-deterministic error only occurs once a week? You’re pulling all-nighters to find it, your eyelids droop, and whiz, the error happens and you missed it.</a:t>
            </a:r>
          </a:p>
        </p:txBody>
      </p:sp>
    </p:spTree>
    <p:extLst>
      <p:ext uri="{BB962C8B-B14F-4D97-AF65-F5344CB8AC3E}">
        <p14:creationId xmlns:p14="http://schemas.microsoft.com/office/powerpoint/2010/main" val="19501767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17592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Expensive to start new process, heavyweight context switch overhead (changing address spaces)</a:t>
            </a:r>
          </a:p>
        </p:txBody>
      </p:sp>
    </p:spTree>
    <p:extLst>
      <p:ext uri="{BB962C8B-B14F-4D97-AF65-F5344CB8AC3E}">
        <p14:creationId xmlns:p14="http://schemas.microsoft.com/office/powerpoint/2010/main" val="10878493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43091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15065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05795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77542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2808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547366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202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5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9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97509" y="6551613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4.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8096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1/30/20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028159" y="6550025"/>
            <a:ext cx="331691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Kubiatowicz CS162 ©UCB </a:t>
            </a: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Spring </a:t>
            </a: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18" Type="http://schemas.openxmlformats.org/officeDocument/2006/relationships/image" Target="../media/image2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64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</a:t>
            </a:r>
            <a:r>
              <a:rPr lang="en-US" altLang="en-US" sz="3000" dirty="0"/>
              <a:t>4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Processes (</a:t>
            </a:r>
            <a:r>
              <a:rPr lang="en-US" altLang="en-US" sz="3000" dirty="0" err="1" smtClean="0"/>
              <a:t>con’t</a:t>
            </a:r>
            <a:r>
              <a:rPr lang="en-US" altLang="en-US" sz="3000" dirty="0" smtClean="0"/>
              <a:t>), </a:t>
            </a:r>
            <a:br>
              <a:rPr lang="en-US" altLang="en-US" sz="3000" dirty="0" smtClean="0"/>
            </a:br>
            <a:r>
              <a:rPr lang="en-US" altLang="en-US" sz="3000" dirty="0" smtClean="0"/>
              <a:t>Threads, Concurrency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January 30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2020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pid.c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16000"/>
            <a:ext cx="8009467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stdlib.h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stdio.h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string.h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unistd.h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&lt;sys/</a:t>
            </a:r>
            <a:r>
              <a:rPr lang="en-US" dirty="0" err="1">
                <a:latin typeface="Courier"/>
                <a:cs typeface="Courier"/>
              </a:rPr>
              <a:t>types.h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int main(int </a:t>
            </a:r>
            <a:r>
              <a:rPr lang="en-US" dirty="0" err="1">
                <a:latin typeface="Courier"/>
                <a:cs typeface="Courier"/>
              </a:rPr>
              <a:t>argc</a:t>
            </a:r>
            <a:r>
              <a:rPr lang="en-US" dirty="0">
                <a:latin typeface="Courier"/>
                <a:cs typeface="Courier"/>
              </a:rPr>
              <a:t>, char *</a:t>
            </a:r>
            <a:r>
              <a:rPr lang="en-US" dirty="0" err="1">
                <a:latin typeface="Courier"/>
                <a:cs typeface="Courier"/>
              </a:rPr>
              <a:t>argv</a:t>
            </a:r>
            <a:r>
              <a:rPr lang="en-US" dirty="0">
                <a:latin typeface="Courier"/>
                <a:cs typeface="Courier"/>
              </a:rPr>
              <a:t>[])</a:t>
            </a:r>
          </a:p>
          <a:p>
            <a:r>
              <a:rPr lang="en-US" dirty="0">
                <a:latin typeface="Courier"/>
                <a:cs typeface="Courier"/>
              </a:rPr>
              <a:t>{</a:t>
            </a: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pid_t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   /* get current processes PID */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("My </a:t>
            </a:r>
            <a:r>
              <a:rPr lang="en-US" dirty="0" err="1">
                <a:latin typeface="Courier"/>
                <a:cs typeface="Courier"/>
              </a:rPr>
              <a:t>pid</a:t>
            </a:r>
            <a:r>
              <a:rPr lang="en-US" dirty="0">
                <a:latin typeface="Courier"/>
                <a:cs typeface="Courier"/>
              </a:rPr>
              <a:t>: %d\n", </a:t>
            </a:r>
            <a:r>
              <a:rPr lang="en-US" dirty="0" err="1">
                <a:latin typeface="Courier"/>
                <a:cs typeface="Courier"/>
              </a:rPr>
              <a:t>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exit(0);</a:t>
            </a:r>
          </a:p>
          <a:p>
            <a:r>
              <a:rPr lang="en-US" dirty="0">
                <a:latin typeface="Courier"/>
                <a:cs typeface="Courier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 rot="20331185">
            <a:off x="6895266" y="1710266"/>
            <a:ext cx="124956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ps</a:t>
            </a:r>
            <a:r>
              <a:rPr lang="en-US" dirty="0">
                <a:solidFill>
                  <a:srgbClr val="0000FF"/>
                </a:solidFill>
              </a:rPr>
              <a:t> anyone?</a:t>
            </a:r>
          </a:p>
        </p:txBody>
      </p:sp>
    </p:spTree>
    <p:extLst>
      <p:ext uri="{BB962C8B-B14F-4D97-AF65-F5344CB8AC3E}">
        <p14:creationId xmlns:p14="http://schemas.microsoft.com/office/powerpoint/2010/main" val="4034077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8C00-3F02-4205-9C49-B1931E78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487363"/>
          </a:xfrm>
        </p:spPr>
        <p:txBody>
          <a:bodyPr/>
          <a:lstStyle/>
          <a:p>
            <a:r>
              <a:rPr lang="en-US" dirty="0"/>
              <a:t>POSIX/Unix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C025-DE25-45E6-A758-8B3191306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4022"/>
            <a:ext cx="7886700" cy="4351338"/>
          </a:xfrm>
        </p:spPr>
        <p:txBody>
          <a:bodyPr/>
          <a:lstStyle/>
          <a:p>
            <a:pPr>
              <a:spcAft>
                <a:spcPts val="1400"/>
              </a:spcAft>
            </a:pPr>
            <a:r>
              <a:rPr lang="en-US" b="1" dirty="0"/>
              <a:t>P</a:t>
            </a:r>
            <a:r>
              <a:rPr lang="en-US" dirty="0"/>
              <a:t>ortable </a:t>
            </a:r>
            <a:r>
              <a:rPr lang="en-US" b="1" dirty="0"/>
              <a:t>O</a:t>
            </a:r>
            <a:r>
              <a:rPr lang="en-US" dirty="0"/>
              <a:t>perating </a:t>
            </a:r>
            <a:r>
              <a:rPr lang="en-US" b="1" dirty="0"/>
              <a:t>S</a:t>
            </a:r>
            <a:r>
              <a:rPr lang="en-US" dirty="0"/>
              <a:t>ystem </a:t>
            </a:r>
            <a:r>
              <a:rPr lang="en-US" b="1" dirty="0"/>
              <a:t>I</a:t>
            </a:r>
            <a:r>
              <a:rPr lang="en-US" dirty="0"/>
              <a:t>nterface [</a:t>
            </a:r>
            <a:r>
              <a:rPr lang="en-US" b="1" dirty="0"/>
              <a:t>X</a:t>
            </a:r>
            <a:r>
              <a:rPr lang="en-US" dirty="0"/>
              <a:t>?]</a:t>
            </a:r>
          </a:p>
          <a:p>
            <a:pPr>
              <a:spcAft>
                <a:spcPts val="1400"/>
              </a:spcAft>
            </a:pPr>
            <a:r>
              <a:rPr lang="en-US" dirty="0"/>
              <a:t>Defines “Unix”, derived from AT&amp;T Unix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Created to bring order to many Unix-derived OSs</a:t>
            </a:r>
          </a:p>
          <a:p>
            <a:pPr>
              <a:spcAft>
                <a:spcPts val="1400"/>
              </a:spcAft>
            </a:pPr>
            <a:r>
              <a:rPr lang="en-US" dirty="0"/>
              <a:t>Interface for </a:t>
            </a:r>
            <a:r>
              <a:rPr lang="en-US" b="1" dirty="0"/>
              <a:t>application programmers</a:t>
            </a:r>
            <a:r>
              <a:rPr lang="en-US" dirty="0"/>
              <a:t> (mostly)</a:t>
            </a:r>
          </a:p>
        </p:txBody>
      </p:sp>
    </p:spTree>
    <p:extLst>
      <p:ext uri="{BB962C8B-B14F-4D97-AF65-F5344CB8AC3E}">
        <p14:creationId xmlns:p14="http://schemas.microsoft.com/office/powerpoint/2010/main" val="1991028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BB17-D593-5042-901B-F8F1E9A9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B9629-7BF3-5742-8DC5-BDD365B7F7B1}"/>
              </a:ext>
            </a:extLst>
          </p:cNvPr>
          <p:cNvSpPr txBox="1"/>
          <p:nvPr/>
        </p:nvSpPr>
        <p:spPr>
          <a:xfrm>
            <a:off x="685800" y="10668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8197D-5D7B-F946-9B1F-39BD55562A80}"/>
              </a:ext>
            </a:extLst>
          </p:cNvPr>
          <p:cNvSpPr txBox="1"/>
          <p:nvPr/>
        </p:nvSpPr>
        <p:spPr>
          <a:xfrm>
            <a:off x="1219200" y="143613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fd</a:t>
            </a:r>
            <a:r>
              <a:rPr lang="en-US" dirty="0">
                <a:latin typeface="Courier" pitchFamily="2" charset="0"/>
              </a:rPr>
              <a:t> = open(pathname);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47800" y="1805464"/>
            <a:ext cx="5077699" cy="1469958"/>
            <a:chOff x="1447800" y="1805464"/>
            <a:chExt cx="5077699" cy="14699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3078DB-CD79-2A48-A034-A55D5AB44832}"/>
                </a:ext>
              </a:extLst>
            </p:cNvPr>
            <p:cNvSpPr txBox="1"/>
            <p:nvPr/>
          </p:nvSpPr>
          <p:spPr>
            <a:xfrm>
              <a:off x="1447800" y="1805464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Library: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F2E0E-06DB-B34F-9727-E3ECCB267F2D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File *open(pathname) {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  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asm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 code …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syscall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 # into ax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   put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args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 into registers bx, 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   </a:t>
              </a:r>
              <a:r>
                <a:rPr lang="en-US" i="1" dirty="0">
                  <a:solidFill>
                    <a:srgbClr val="FF0000"/>
                  </a:solidFill>
                  <a:latin typeface="Courier" pitchFamily="2" charset="0"/>
                </a:rPr>
                <a:t>special trap instruction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688FCDF-36AA-FC46-B37F-67590ACFB54E}"/>
              </a:ext>
            </a:extLst>
          </p:cNvPr>
          <p:cNvSpPr/>
          <p:nvPr/>
        </p:nvSpPr>
        <p:spPr>
          <a:xfrm>
            <a:off x="1953499" y="46276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 get results from regs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};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938E49-1865-0643-8C47-413775A58243}"/>
              </a:ext>
            </a:extLst>
          </p:cNvPr>
          <p:cNvSpPr txBox="1"/>
          <p:nvPr/>
        </p:nvSpPr>
        <p:spPr>
          <a:xfrm>
            <a:off x="1240134" y="5345668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Continue with results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0" y="3200400"/>
            <a:ext cx="4191000" cy="1476863"/>
            <a:chOff x="4724400" y="3200400"/>
            <a:chExt cx="4191000" cy="14768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FEF8C3-31E2-BE44-BA5B-EF2C46DD4DD2}"/>
                </a:ext>
              </a:extLst>
            </p:cNvPr>
            <p:cNvSpPr txBox="1"/>
            <p:nvPr/>
          </p:nvSpPr>
          <p:spPr>
            <a:xfrm>
              <a:off x="4800600" y="3200400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Operating System: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0AA7CE-E5E4-4E43-A916-6862DB3E0B55}"/>
                </a:ext>
              </a:extLst>
            </p:cNvPr>
            <p:cNvSpPr/>
            <p:nvPr/>
          </p:nvSpPr>
          <p:spPr>
            <a:xfrm>
              <a:off x="4876800" y="3476934"/>
              <a:ext cx="3962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urier" pitchFamily="2" charset="0"/>
                </a:rPr>
                <a:t>  get </a:t>
              </a:r>
              <a:r>
                <a:rPr lang="en-US" dirty="0" err="1">
                  <a:solidFill>
                    <a:srgbClr val="FF0000"/>
                  </a:solidFill>
                  <a:latin typeface="Courier" pitchFamily="2" charset="0"/>
                </a:rPr>
                <a:t>args</a:t>
              </a:r>
              <a:r>
                <a:rPr lang="en-US" dirty="0">
                  <a:solidFill>
                    <a:srgbClr val="FF0000"/>
                  </a:solidFill>
                  <a:latin typeface="Courier" pitchFamily="2" charset="0"/>
                </a:rPr>
                <a:t> from regs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Courier" pitchFamily="2" charset="0"/>
                </a:rPr>
                <a:t>  dispatch to system </a:t>
              </a:r>
              <a:r>
                <a:rPr lang="en-US" dirty="0" err="1">
                  <a:solidFill>
                    <a:srgbClr val="FF0000"/>
                  </a:solidFill>
                  <a:latin typeface="Courier" pitchFamily="2" charset="0"/>
                </a:rPr>
                <a:t>func</a:t>
              </a:r>
              <a:r>
                <a:rPr lang="en-US" dirty="0">
                  <a:solidFill>
                    <a:srgbClr val="FF0000"/>
                  </a:solidFill>
                  <a:latin typeface="Courier" pitchFamily="2" charset="0"/>
                </a:rPr>
                <a:t>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Courier" pitchFamily="2" charset="0"/>
                </a:rPr>
                <a:t>  process, schedule, …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Courier" pitchFamily="2" charset="0"/>
                </a:rPr>
                <a:t>  complete, resume process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BE7C93-ADF6-A34C-ABFE-33F334975294}"/>
                </a:ext>
              </a:extLst>
            </p:cNvPr>
            <p:cNvSpPr/>
            <p:nvPr/>
          </p:nvSpPr>
          <p:spPr bwMode="auto">
            <a:xfrm>
              <a:off x="4724400" y="3200400"/>
              <a:ext cx="4191000" cy="1476863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4889810-DD09-BF44-8D18-062BD92643BD}"/>
              </a:ext>
            </a:extLst>
          </p:cNvPr>
          <p:cNvSpPr txBox="1"/>
          <p:nvPr/>
        </p:nvSpPr>
        <p:spPr>
          <a:xfrm>
            <a:off x="4038600" y="6073459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Pintos: </a:t>
            </a:r>
            <a:r>
              <a:rPr lang="en-US" dirty="0" err="1">
                <a:highlight>
                  <a:srgbClr val="FFFF00"/>
                </a:highlight>
              </a:rPr>
              <a:t>userprog</a:t>
            </a:r>
            <a:r>
              <a:rPr lang="en-US" dirty="0">
                <a:highlight>
                  <a:srgbClr val="FFFF00"/>
                </a:highlight>
              </a:rPr>
              <a:t>/</a:t>
            </a:r>
            <a:r>
              <a:rPr lang="en-US" dirty="0" err="1">
                <a:highlight>
                  <a:srgbClr val="FFFF00"/>
                </a:highlight>
              </a:rPr>
              <a:t>syscall.c</a:t>
            </a:r>
            <a:r>
              <a:rPr lang="en-US" dirty="0">
                <a:highlight>
                  <a:srgbClr val="FFFF00"/>
                </a:highlight>
              </a:rPr>
              <a:t>, lib/user/</a:t>
            </a:r>
            <a:r>
              <a:rPr lang="en-US" dirty="0" err="1">
                <a:highlight>
                  <a:srgbClr val="FFFF00"/>
                </a:highlight>
              </a:rPr>
              <a:t>syscall.c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Bent Arrow 4"/>
          <p:cNvSpPr/>
          <p:nvPr/>
        </p:nvSpPr>
        <p:spPr bwMode="auto">
          <a:xfrm flipV="1">
            <a:off x="3706837" y="3171162"/>
            <a:ext cx="799417" cy="685800"/>
          </a:xfrm>
          <a:prstGeom prst="bentArrow">
            <a:avLst>
              <a:gd name="adj1" fmla="val 26264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Bent Arrow 17"/>
          <p:cNvSpPr/>
          <p:nvPr/>
        </p:nvSpPr>
        <p:spPr bwMode="auto">
          <a:xfrm rot="16200000" flipH="1">
            <a:off x="3689138" y="3854502"/>
            <a:ext cx="762000" cy="872231"/>
          </a:xfrm>
          <a:prstGeom prst="bentArrow">
            <a:avLst/>
          </a:prstGeom>
          <a:solidFill>
            <a:schemeClr val="bg1"/>
          </a:solidFill>
          <a:ln w="57150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1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B00F-923F-BA41-BC84-A527852E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SYSCALLs (of over 300)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98F51-13A1-FB46-A478-2419EBF2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53" y="976923"/>
            <a:ext cx="7798693" cy="4972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37737E-1FD6-5548-BD58-1C2980BA3A29}"/>
              </a:ext>
            </a:extLst>
          </p:cNvPr>
          <p:cNvSpPr txBox="1"/>
          <p:nvPr/>
        </p:nvSpPr>
        <p:spPr>
          <a:xfrm>
            <a:off x="6765997" y="6088462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Pintos: </a:t>
            </a:r>
            <a:r>
              <a:rPr lang="en-US" dirty="0" err="1">
                <a:highlight>
                  <a:srgbClr val="FFFF00"/>
                </a:highlight>
              </a:rPr>
              <a:t>syscall-nr.h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144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Kernel</a:t>
            </a:r>
            <a:r>
              <a:rPr lang="en-US" baseline="0" dirty="0"/>
              <a:t> System Call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/>
              <a:t>Locate arguments</a:t>
            </a:r>
          </a:p>
          <a:p>
            <a:pPr lvl="1"/>
            <a:r>
              <a:rPr lang="en-US" dirty="0"/>
              <a:t>In registers or on user(!) </a:t>
            </a:r>
            <a:r>
              <a:rPr lang="en-US" dirty="0" smtClean="0"/>
              <a:t>stack</a:t>
            </a:r>
            <a:endParaRPr lang="en-US" dirty="0"/>
          </a:p>
          <a:p>
            <a:r>
              <a:rPr lang="en-US" dirty="0"/>
              <a:t>Copy arguments</a:t>
            </a:r>
          </a:p>
          <a:p>
            <a:pPr lvl="1"/>
            <a:r>
              <a:rPr lang="en-US" dirty="0"/>
              <a:t>From user memory into kernel memory</a:t>
            </a:r>
          </a:p>
          <a:p>
            <a:pPr lvl="1"/>
            <a:r>
              <a:rPr lang="en-US" dirty="0"/>
              <a:t>Protect kernel from malicious code evading checks</a:t>
            </a:r>
          </a:p>
          <a:p>
            <a:r>
              <a:rPr lang="en-US" dirty="0"/>
              <a:t>Validate arguments</a:t>
            </a:r>
          </a:p>
          <a:p>
            <a:pPr lvl="1"/>
            <a:r>
              <a:rPr lang="en-US" dirty="0"/>
              <a:t>Protect kernel from errors in user code</a:t>
            </a:r>
          </a:p>
          <a:p>
            <a:r>
              <a:rPr lang="en-US" dirty="0"/>
              <a:t>Copy results back </a:t>
            </a:r>
          </a:p>
          <a:p>
            <a:pPr lvl="1"/>
            <a:r>
              <a:rPr lang="en-US" dirty="0"/>
              <a:t>into user memory</a:t>
            </a:r>
          </a:p>
        </p:txBody>
      </p:sp>
    </p:spTree>
    <p:extLst>
      <p:ext uri="{BB962C8B-B14F-4D97-AF65-F5344CB8AC3E}">
        <p14:creationId xmlns:p14="http://schemas.microsoft.com/office/powerpoint/2010/main" val="3344861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"/>
            <a:ext cx="7886700" cy="914400"/>
          </a:xfrm>
        </p:spPr>
        <p:txBody>
          <a:bodyPr/>
          <a:lstStyle/>
          <a:p>
            <a:r>
              <a:rPr lang="en-US" dirty="0"/>
              <a:t>Process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31" y="1066800"/>
            <a:ext cx="7924800" cy="439667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exit – terminate a process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sz="3200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sz="3200" dirty="0"/>
              <a:t> – change the </a:t>
            </a:r>
            <a:r>
              <a:rPr lang="en-US" sz="3200" i="1" dirty="0"/>
              <a:t>program </a:t>
            </a:r>
            <a:r>
              <a:rPr lang="en-US" sz="3200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sz="3200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sz="3200" dirty="0"/>
              <a:t> – send a </a:t>
            </a:r>
            <a:r>
              <a:rPr lang="en-US" sz="3200" i="1" dirty="0"/>
              <a:t>signal</a:t>
            </a:r>
            <a:r>
              <a:rPr lang="en-US" sz="3200" dirty="0"/>
              <a:t> (interrupt-like notification) to another process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sz="3200" dirty="0" err="1">
                <a:latin typeface="Consolas" panose="020B0609020204030204" pitchFamily="49" charset="0"/>
              </a:rPr>
              <a:t>sigaction</a:t>
            </a:r>
            <a:r>
              <a:rPr lang="en-US" sz="3200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82731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"/>
            <a:ext cx="7886700" cy="914400"/>
          </a:xfrm>
        </p:spPr>
        <p:txBody>
          <a:bodyPr/>
          <a:lstStyle/>
          <a:p>
            <a:r>
              <a:rPr lang="en-US" dirty="0"/>
              <a:t>Process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31" y="1066800"/>
            <a:ext cx="7924800" cy="439667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exit – terminate a process</a:t>
            </a:r>
          </a:p>
          <a:p>
            <a:pPr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sz="3200" b="1" dirty="0">
                <a:solidFill>
                  <a:srgbClr val="FF0000"/>
                </a:solidFill>
              </a:rPr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sz="3200" dirty="0"/>
              <a:t> – change the </a:t>
            </a:r>
            <a:r>
              <a:rPr lang="en-US" sz="3200" i="1" dirty="0"/>
              <a:t>program </a:t>
            </a:r>
            <a:r>
              <a:rPr lang="en-US" sz="3200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sz="3200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sz="3200" dirty="0"/>
              <a:t> – send a </a:t>
            </a:r>
            <a:r>
              <a:rPr lang="en-US" sz="3200" i="1" dirty="0"/>
              <a:t>signal</a:t>
            </a:r>
            <a:r>
              <a:rPr lang="en-US" sz="3200" dirty="0"/>
              <a:t> (interrupt-like notification) to another process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sz="3200" dirty="0" err="1">
                <a:latin typeface="Consolas" panose="020B0609020204030204" pitchFamily="49" charset="0"/>
              </a:rPr>
              <a:t>sigaction</a:t>
            </a:r>
            <a:r>
              <a:rPr lang="en-US" sz="3200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607784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7377077" cy="533400"/>
          </a:xfrm>
        </p:spPr>
        <p:txBody>
          <a:bodyPr/>
          <a:lstStyle/>
          <a:p>
            <a:r>
              <a:rPr lang="en-US" dirty="0"/>
              <a:t>Creating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21" y="838200"/>
            <a:ext cx="8907379" cy="58674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pid_t</a:t>
            </a:r>
            <a:r>
              <a:rPr lang="en-US" dirty="0"/>
              <a:t> fork(); -- copy the current process</a:t>
            </a:r>
          </a:p>
          <a:p>
            <a:pPr lvl="1"/>
            <a:r>
              <a:rPr lang="en-US" dirty="0" smtClean="0"/>
              <a:t>This means everything!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process has different </a:t>
            </a:r>
            <a:r>
              <a:rPr lang="en-US" dirty="0" err="1"/>
              <a:t>pid</a:t>
            </a:r>
            <a:endParaRPr lang="en-US" dirty="0"/>
          </a:p>
          <a:p>
            <a:r>
              <a:rPr lang="en-US" dirty="0"/>
              <a:t>Return value from </a:t>
            </a:r>
            <a:r>
              <a:rPr lang="en-US" b="1" dirty="0"/>
              <a:t>fork()</a:t>
            </a:r>
            <a:r>
              <a:rPr lang="en-US" dirty="0"/>
              <a:t>: </a:t>
            </a:r>
            <a:r>
              <a:rPr lang="en-US" dirty="0" err="1"/>
              <a:t>pid</a:t>
            </a:r>
            <a:r>
              <a:rPr lang="en-US" dirty="0"/>
              <a:t> (like an integer)</a:t>
            </a:r>
          </a:p>
          <a:p>
            <a:pPr lvl="1"/>
            <a:r>
              <a:rPr lang="en-US" dirty="0"/>
              <a:t>When &gt; 0: </a:t>
            </a:r>
          </a:p>
          <a:p>
            <a:pPr lvl="2"/>
            <a:r>
              <a:rPr lang="en-US" dirty="0"/>
              <a:t>Running in (original) </a:t>
            </a:r>
            <a:r>
              <a:rPr lang="en-US" dirty="0">
                <a:solidFill>
                  <a:srgbClr val="FF0000"/>
                </a:solidFill>
              </a:rPr>
              <a:t>Parent</a:t>
            </a:r>
            <a:r>
              <a:rPr lang="en-US" dirty="0"/>
              <a:t> process</a:t>
            </a:r>
          </a:p>
          <a:p>
            <a:pPr lvl="2"/>
            <a:r>
              <a:rPr lang="en-US" dirty="0"/>
              <a:t>return value is </a:t>
            </a:r>
            <a:r>
              <a:rPr lang="en-US" dirty="0" err="1">
                <a:solidFill>
                  <a:srgbClr val="FF0000"/>
                </a:solidFill>
              </a:rPr>
              <a:t>pid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new child</a:t>
            </a:r>
          </a:p>
          <a:p>
            <a:pPr lvl="1"/>
            <a:r>
              <a:rPr lang="en-US" dirty="0"/>
              <a:t>When = 0: </a:t>
            </a:r>
          </a:p>
          <a:p>
            <a:pPr lvl="2"/>
            <a:r>
              <a:rPr lang="en-US" dirty="0"/>
              <a:t>Running in new </a:t>
            </a:r>
            <a:r>
              <a:rPr lang="en-US" dirty="0">
                <a:solidFill>
                  <a:srgbClr val="FF0000"/>
                </a:solidFill>
              </a:rPr>
              <a:t>Child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When &lt; 0:</a:t>
            </a:r>
          </a:p>
          <a:p>
            <a:pPr lvl="2"/>
            <a:r>
              <a:rPr lang="en-US" dirty="0"/>
              <a:t>Error!  Must handle somehow</a:t>
            </a:r>
          </a:p>
          <a:p>
            <a:pPr lvl="2"/>
            <a:r>
              <a:rPr lang="en-US" dirty="0"/>
              <a:t>Running in original process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 no error: State </a:t>
            </a:r>
            <a:r>
              <a:rPr lang="en-US" dirty="0">
                <a:solidFill>
                  <a:srgbClr val="FF0000"/>
                </a:solidFill>
              </a:rPr>
              <a:t>of original process duplicated in </a:t>
            </a:r>
            <a:r>
              <a:rPr lang="en-US" i="1" dirty="0">
                <a:solidFill>
                  <a:srgbClr val="FF0000"/>
                </a:solidFill>
              </a:rPr>
              <a:t>both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Parent </a:t>
            </a:r>
            <a:r>
              <a:rPr lang="en-US" dirty="0">
                <a:solidFill>
                  <a:srgbClr val="FF0000"/>
                </a:solidFill>
              </a:rPr>
              <a:t>and Child!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Address Space (Memory), File Descriptors (covered later), etc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as bad as it seems – really only copy page table [more later]</a:t>
            </a:r>
          </a:p>
        </p:txBody>
      </p:sp>
    </p:spTree>
    <p:extLst>
      <p:ext uri="{BB962C8B-B14F-4D97-AF65-F5344CB8AC3E}">
        <p14:creationId xmlns:p14="http://schemas.microsoft.com/office/powerpoint/2010/main" val="2864506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C760-DBD0-4F58-B125-76470CA2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82" y="152400"/>
            <a:ext cx="4218358" cy="748654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DE5B-3DE4-4FE1-B7C5-6BFE150E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85" y="1062037"/>
            <a:ext cx="7655624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stdlib.h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b="1" dirty="0">
              <a:latin typeface="Consolas" panose="020B0609020204030204" pitchFamily="49" charset="0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int main(int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argc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, char *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argv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("Parent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: %d\n",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} else if (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93376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C760-DBD0-4F58-B125-76470CA2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82" y="152400"/>
            <a:ext cx="4218358" cy="748654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DE5B-3DE4-4FE1-B7C5-6BFE150E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85" y="1062037"/>
            <a:ext cx="7655624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stdlib.h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b="1" dirty="0">
              <a:latin typeface="Consolas" panose="020B0609020204030204" pitchFamily="49" charset="0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int main(int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argc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, char *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argv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("Parent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: %d\n",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} else if (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}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2D34563-2587-724A-A944-5985B9C1219F}"/>
              </a:ext>
            </a:extLst>
          </p:cNvPr>
          <p:cNvSpPr/>
          <p:nvPr/>
        </p:nvSpPr>
        <p:spPr>
          <a:xfrm>
            <a:off x="866780" y="3509963"/>
            <a:ext cx="571504" cy="3000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3F8892D-7AB2-A543-870C-5DA167D344DB}"/>
              </a:ext>
            </a:extLst>
          </p:cNvPr>
          <p:cNvSpPr/>
          <p:nvPr/>
        </p:nvSpPr>
        <p:spPr>
          <a:xfrm>
            <a:off x="152400" y="3509962"/>
            <a:ext cx="571504" cy="30003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Recall: Modern Process </a:t>
            </a:r>
            <a:r>
              <a:rPr lang="en-US" dirty="0">
                <a:ea typeface="MS PGothic" charset="0"/>
              </a:rPr>
              <a:t>with Threads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930275"/>
            <a:ext cx="8931275" cy="57753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latin typeface="Gill Sans" charset="0"/>
                <a:ea typeface="Gill Sans" charset="0"/>
                <a:cs typeface="Gill Sans" charset="0"/>
              </a:rPr>
              <a:t>Process: </a:t>
            </a:r>
            <a:r>
              <a:rPr lang="en-US" altLang="en-US" b="1" dirty="0"/>
              <a:t>e</a:t>
            </a:r>
            <a:r>
              <a:rPr lang="en-US" b="1" dirty="0"/>
              <a:t>xecution environment with restricted rights</a:t>
            </a:r>
          </a:p>
          <a:p>
            <a:pPr lvl="1"/>
            <a:r>
              <a:rPr lang="en-US" altLang="en-US" dirty="0">
                <a:latin typeface="Gill Sans" charset="0"/>
                <a:ea typeface="Gill Sans" charset="0"/>
                <a:cs typeface="Gill Sans" charset="0"/>
              </a:rPr>
              <a:t>Address Space with One or More Threads</a:t>
            </a:r>
          </a:p>
          <a:p>
            <a:pPr lvl="2"/>
            <a:r>
              <a:rPr lang="en-US" altLang="en-US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One Page </a:t>
            </a:r>
            <a:r>
              <a:rPr lang="en-US" altLang="en-US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table per process!</a:t>
            </a:r>
          </a:p>
          <a:p>
            <a:pPr lvl="1"/>
            <a:r>
              <a:rPr lang="en-US" altLang="en-US" dirty="0"/>
              <a:t>Owns memory (mapped pages)</a:t>
            </a:r>
          </a:p>
          <a:p>
            <a:pPr lvl="1"/>
            <a:r>
              <a:rPr lang="en-US" altLang="en-US" dirty="0"/>
              <a:t>Owns file descriptors, file system context, …</a:t>
            </a:r>
          </a:p>
          <a:p>
            <a:pPr lvl="1"/>
            <a:r>
              <a:rPr lang="en-US" altLang="en-US" dirty="0"/>
              <a:t>Encapsulates one or more threads sharing process resources</a:t>
            </a:r>
          </a:p>
          <a:p>
            <a:r>
              <a:rPr lang="en-US" dirty="0" smtClean="0">
                <a:ea typeface="MS PGothic" charset="0"/>
              </a:rPr>
              <a:t>Thread</a:t>
            </a:r>
            <a:r>
              <a:rPr lang="en-US" dirty="0">
                <a:ea typeface="MS PGothic" charset="0"/>
              </a:rPr>
              <a:t>: </a:t>
            </a:r>
            <a:r>
              <a:rPr lang="en-US" i="1" dirty="0">
                <a:ea typeface="MS PGothic" charset="0"/>
              </a:rPr>
              <a:t>a sequential execution stream within process </a:t>
            </a:r>
            <a:r>
              <a:rPr lang="en-US" i="1" dirty="0" smtClean="0">
                <a:ea typeface="MS PGothic" charset="0"/>
              </a:rPr>
              <a:t/>
            </a:r>
            <a:br>
              <a:rPr lang="en-US" i="1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(</a:t>
            </a:r>
            <a:r>
              <a:rPr lang="en-US" dirty="0">
                <a:ea typeface="MS PGothic" charset="0"/>
              </a:rPr>
              <a:t>Sometimes called a “</a:t>
            </a:r>
            <a:r>
              <a:rPr lang="en-US" dirty="0">
                <a:solidFill>
                  <a:srgbClr val="3151F0"/>
                </a:solidFill>
                <a:ea typeface="MS PGothic" charset="0"/>
              </a:rPr>
              <a:t>Lightweight process</a:t>
            </a:r>
            <a:r>
              <a:rPr lang="en-US" dirty="0">
                <a:ea typeface="MS PGothic" charset="0"/>
              </a:rPr>
              <a:t>”)</a:t>
            </a:r>
          </a:p>
          <a:p>
            <a:pPr lvl="1"/>
            <a:r>
              <a:rPr lang="en-US" dirty="0">
                <a:ea typeface="MS PGothic" charset="0"/>
              </a:rPr>
              <a:t>Process still contains a single Address Space</a:t>
            </a:r>
          </a:p>
          <a:p>
            <a:pPr lvl="1"/>
            <a:r>
              <a:rPr lang="en-US" dirty="0">
                <a:ea typeface="MS PGothic" charset="0"/>
              </a:rPr>
              <a:t>No protection between </a:t>
            </a:r>
            <a:r>
              <a:rPr lang="en-US" dirty="0" smtClean="0">
                <a:ea typeface="MS PGothic" charset="0"/>
              </a:rPr>
              <a:t>threads</a:t>
            </a:r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Multithreading: </a:t>
            </a:r>
            <a:r>
              <a:rPr lang="en-US" i="1" dirty="0">
                <a:ea typeface="MS PGothic" charset="0"/>
              </a:rPr>
              <a:t>a single program made up of a number of different concurrent activities </a:t>
            </a:r>
            <a:endParaRPr lang="en-US" dirty="0">
              <a:ea typeface="MS PGothic" charset="0"/>
            </a:endParaRPr>
          </a:p>
          <a:p>
            <a:pPr lvl="1"/>
            <a:r>
              <a:rPr lang="en-US" dirty="0">
                <a:ea typeface="MS PGothic" charset="0"/>
              </a:rPr>
              <a:t>Sometimes called multitasking, as in Ada </a:t>
            </a:r>
            <a:r>
              <a:rPr lang="en-US" dirty="0" smtClean="0">
                <a:ea typeface="MS PGothic" charset="0"/>
              </a:rPr>
              <a:t>…</a:t>
            </a:r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Why separate the concept of a thread from that of a process?</a:t>
            </a:r>
          </a:p>
          <a:p>
            <a:pPr lvl="1"/>
            <a:r>
              <a:rPr lang="en-US" dirty="0">
                <a:ea typeface="MS PGothic" charset="0"/>
              </a:rPr>
              <a:t>Discuss the “thread” part of a process (concurrency)</a:t>
            </a:r>
          </a:p>
          <a:p>
            <a:pPr lvl="1"/>
            <a:r>
              <a:rPr lang="en-US" dirty="0">
                <a:ea typeface="MS PGothic" charset="0"/>
              </a:rPr>
              <a:t>Separate from the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address space” </a:t>
            </a:r>
            <a:r>
              <a:rPr lang="en-US" altLang="ja-JP" dirty="0">
                <a:ea typeface="MS PGothic" charset="0"/>
              </a:rPr>
              <a:t>(protection)</a:t>
            </a:r>
          </a:p>
          <a:p>
            <a:pPr lvl="1"/>
            <a:r>
              <a:rPr lang="en-US" dirty="0">
                <a:ea typeface="MS PGothic" charset="0"/>
              </a:rPr>
              <a:t>Heavyweight Process </a:t>
            </a:r>
            <a:r>
              <a:rPr lang="en-US" dirty="0">
                <a:ea typeface="MS PGothic" charset="0"/>
                <a:sym typeface="Symbol" charset="0"/>
              </a:rPr>
              <a:t> Process with one thread</a:t>
            </a:r>
          </a:p>
        </p:txBody>
      </p:sp>
    </p:spTree>
    <p:extLst>
      <p:ext uri="{BB962C8B-B14F-4D97-AF65-F5344CB8AC3E}">
        <p14:creationId xmlns:p14="http://schemas.microsoft.com/office/powerpoint/2010/main" val="3408074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C760-DBD0-4F58-B125-76470CA2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82" y="152400"/>
            <a:ext cx="4218358" cy="748654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DE5B-3DE4-4FE1-B7C5-6BFE150E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85" y="1062037"/>
            <a:ext cx="7655624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stdlib.h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b="1" dirty="0">
              <a:latin typeface="Consolas" panose="020B0609020204030204" pitchFamily="49" charset="0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int main(int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argc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, char *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argv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("Parent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: %d\n",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} else if (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600" b="1" dirty="0">
                <a:latin typeface="Consolas" panose="020B0609020204030204" pitchFamily="49" charset="0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urier"/>
              </a:rPr>
              <a:t>}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2D34563-2587-724A-A944-5985B9C1219F}"/>
              </a:ext>
            </a:extLst>
          </p:cNvPr>
          <p:cNvSpPr/>
          <p:nvPr/>
        </p:nvSpPr>
        <p:spPr>
          <a:xfrm>
            <a:off x="827257" y="4038600"/>
            <a:ext cx="571504" cy="3000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3F8892D-7AB2-A543-870C-5DA167D344DB}"/>
              </a:ext>
            </a:extLst>
          </p:cNvPr>
          <p:cNvSpPr/>
          <p:nvPr/>
        </p:nvSpPr>
        <p:spPr>
          <a:xfrm>
            <a:off x="146165" y="4876800"/>
            <a:ext cx="571504" cy="30003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4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C760-DBD0-4F58-B125-76470CA2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4218358" cy="748654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fork_race.c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DE5B-3DE4-4FE1-B7C5-6BFE150E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053455"/>
            <a:ext cx="7696200" cy="5194946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int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for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&lt; 10;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++)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("Parent: %d\n",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for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-10;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--)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("Child: %d\n",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  <a:cs typeface="Courier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cs typeface="Courier"/>
              </a:rPr>
              <a:t>What does this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+mj-lt"/>
                <a:cs typeface="Courier"/>
              </a:rPr>
              <a:t>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cs typeface="Courier"/>
              </a:rPr>
              <a:t>Would adding the calls to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sleep</a:t>
            </a:r>
            <a:r>
              <a:rPr lang="en-US" dirty="0">
                <a:solidFill>
                  <a:srgbClr val="000000"/>
                </a:solidFill>
                <a:latin typeface="+mj-lt"/>
                <a:cs typeface="Courier"/>
              </a:rPr>
              <a:t> matter?</a:t>
            </a:r>
          </a:p>
        </p:txBody>
      </p:sp>
    </p:spTree>
    <p:extLst>
      <p:ext uri="{BB962C8B-B14F-4D97-AF65-F5344CB8AC3E}">
        <p14:creationId xmlns:p14="http://schemas.microsoft.com/office/powerpoint/2010/main" val="1427710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C760-DBD0-4F58-B125-76470CA2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76200"/>
            <a:ext cx="4218358" cy="748654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 “race”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DE5B-3DE4-4FE1-B7C5-6BFE150E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75967"/>
            <a:ext cx="8545859" cy="578203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int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for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&lt; 10;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++)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("Parent: %d\n",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for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-10;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--)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("Child: %d\n",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527B2-D69C-40C8-8D3B-0C12B4A17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4876800"/>
            <a:ext cx="7988968" cy="130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55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762000"/>
          </a:xfrm>
        </p:spPr>
        <p:txBody>
          <a:bodyPr/>
          <a:lstStyle/>
          <a:p>
            <a:r>
              <a:rPr lang="en-US" dirty="0"/>
              <a:t>Process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0664"/>
            <a:ext cx="7924800" cy="439667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sz="3200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sz="3200" dirty="0"/>
              <a:t> – change the </a:t>
            </a:r>
            <a:r>
              <a:rPr lang="en-US" sz="3200" i="1" dirty="0"/>
              <a:t>program </a:t>
            </a:r>
            <a:r>
              <a:rPr lang="en-US" sz="3200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sz="3200" b="1" dirty="0">
                <a:solidFill>
                  <a:srgbClr val="FF0000"/>
                </a:solidFill>
              </a:rPr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sz="3200" dirty="0"/>
              <a:t> – send a </a:t>
            </a:r>
            <a:r>
              <a:rPr lang="en-US" sz="3200" i="1" dirty="0"/>
              <a:t>signal</a:t>
            </a:r>
            <a:r>
              <a:rPr lang="en-US" sz="3200" dirty="0"/>
              <a:t> (interrupt-like notification) to another process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sz="3200" dirty="0" err="1">
                <a:latin typeface="Consolas" panose="020B0609020204030204" pitchFamily="49" charset="0"/>
              </a:rPr>
              <a:t>sigaction</a:t>
            </a:r>
            <a:r>
              <a:rPr lang="en-US" sz="3200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415623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431B-2EAC-4AF3-8B2B-FF93AA2B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588" y="1"/>
            <a:ext cx="8032011" cy="838200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fork2.c</a:t>
            </a:r>
            <a:r>
              <a:rPr lang="en-US" dirty="0"/>
              <a:t> – parent waits for child to finish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0A56-EE0E-4470-893E-FE5F01BA4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9" y="1066800"/>
            <a:ext cx="8707855" cy="4939560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int status;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               /* Parent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wait(&amp;status);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bye %d(%d)\n",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      /* Child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exit(42);</a:t>
            </a:r>
            <a:endParaRPr lang="en-US" sz="2200" b="1" dirty="0">
              <a:solidFill>
                <a:srgbClr val="FF0000"/>
              </a:solidFill>
              <a:latin typeface="Consolas" panose="020B0609020204030204" pitchFamily="49" charset="0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  <a:endParaRPr lang="en-US" sz="22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6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58" y="1"/>
            <a:ext cx="7886700" cy="914400"/>
          </a:xfrm>
        </p:spPr>
        <p:txBody>
          <a:bodyPr/>
          <a:lstStyle/>
          <a:p>
            <a:r>
              <a:rPr lang="en-US" dirty="0"/>
              <a:t>Process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108" y="1066800"/>
            <a:ext cx="7924800" cy="493008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sz="3200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sz="3200" b="1" dirty="0">
                <a:solidFill>
                  <a:srgbClr val="FF0000"/>
                </a:solidFill>
              </a:rPr>
              <a:t> – change the </a:t>
            </a:r>
            <a:r>
              <a:rPr lang="en-US" sz="3200" b="1" i="1" dirty="0">
                <a:solidFill>
                  <a:srgbClr val="FF0000"/>
                </a:solidFill>
              </a:rPr>
              <a:t>program </a:t>
            </a:r>
            <a:r>
              <a:rPr lang="en-US" sz="3200" b="1" dirty="0">
                <a:solidFill>
                  <a:srgbClr val="FF0000"/>
                </a:solidFill>
              </a:rPr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sz="3200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sz="3200" dirty="0"/>
              <a:t> – send a </a:t>
            </a:r>
            <a:r>
              <a:rPr lang="en-US" sz="3200" i="1" dirty="0"/>
              <a:t>signal</a:t>
            </a:r>
            <a:r>
              <a:rPr lang="en-US" sz="3200" dirty="0"/>
              <a:t> (interrupt-like notification) to another process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sz="3200" dirty="0" err="1">
                <a:latin typeface="Consolas" panose="020B0609020204030204" pitchFamily="49" charset="0"/>
              </a:rPr>
              <a:t>sigaction</a:t>
            </a:r>
            <a:r>
              <a:rPr lang="en-US" sz="3200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329185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 bwMode="auto">
          <a:xfrm>
            <a:off x="5105400" y="5715318"/>
            <a:ext cx="1066800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405783"/>
            <a:ext cx="213360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m</a:t>
            </a:r>
            <a:r>
              <a:rPr lang="en-US" dirty="0" smtClean="0">
                <a:latin typeface="Consolas" panose="020B0609020204030204" pitchFamily="49" charset="0"/>
              </a:rPr>
              <a:t>ain()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  …</a:t>
            </a:r>
          </a:p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266006" y="1976590"/>
            <a:ext cx="1066800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24200" y="4648200"/>
            <a:ext cx="2133600" cy="1477328"/>
            <a:chOff x="3505200" y="4648200"/>
            <a:chExt cx="2133600" cy="1477328"/>
          </a:xfrm>
          <a:solidFill>
            <a:schemeClr val="bg1"/>
          </a:solidFill>
        </p:grpSpPr>
        <p:sp>
          <p:nvSpPr>
            <p:cNvPr id="8" name="TextBox 7"/>
            <p:cNvSpPr txBox="1"/>
            <p:nvPr/>
          </p:nvSpPr>
          <p:spPr>
            <a:xfrm>
              <a:off x="3505200" y="4648200"/>
              <a:ext cx="2133600" cy="147732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</a:rPr>
                <a:t>p</a:t>
              </a:r>
              <a:r>
                <a:rPr lang="en-US" dirty="0" err="1" smtClean="0">
                  <a:latin typeface="Consolas" panose="020B0609020204030204" pitchFamily="49" charset="0"/>
                </a:rPr>
                <a:t>id</a:t>
              </a:r>
              <a:r>
                <a:rPr lang="en-US" dirty="0" smtClean="0">
                  <a:latin typeface="Consolas" panose="020B0609020204030204" pitchFamily="49" charset="0"/>
                </a:rPr>
                <a:t>=fork();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i</a:t>
              </a:r>
              <a:r>
                <a:rPr lang="en-US" dirty="0" smtClean="0">
                  <a:latin typeface="Consolas" panose="020B0609020204030204" pitchFamily="49" charset="0"/>
                </a:rPr>
                <a:t>f (</a:t>
              </a:r>
              <a:r>
                <a:rPr lang="en-US" dirty="0" err="1" smtClean="0">
                  <a:latin typeface="Consolas" panose="020B0609020204030204" pitchFamily="49" charset="0"/>
                </a:rPr>
                <a:t>pid</a:t>
              </a:r>
              <a:r>
                <a:rPr lang="en-US" dirty="0" smtClean="0">
                  <a:latin typeface="Consolas" panose="020B0609020204030204" pitchFamily="49" charset="0"/>
                </a:rPr>
                <a:t>==0)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  exec(…);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else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  wait(&amp;stat)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760444" y="5819725"/>
              <a:ext cx="1524083" cy="2514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A00780B-10FD-B247-929D-BAED76044F6C}"/>
              </a:ext>
            </a:extLst>
          </p:cNvPr>
          <p:cNvSpPr txBox="1"/>
          <p:nvPr/>
        </p:nvSpPr>
        <p:spPr>
          <a:xfrm>
            <a:off x="3124200" y="107135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child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DC2E4-5B2C-9E4B-8576-E82C1EDA296C}"/>
              </a:ext>
            </a:extLst>
          </p:cNvPr>
          <p:cNvSpPr txBox="1"/>
          <p:nvPr/>
        </p:nvSpPr>
        <p:spPr>
          <a:xfrm>
            <a:off x="3040843" y="42788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parent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0928" y="1468063"/>
            <a:ext cx="21336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</a:t>
            </a:r>
            <a:r>
              <a:rPr lang="en-US" dirty="0" err="1" smtClean="0">
                <a:latin typeface="Consolas" panose="020B0609020204030204" pitchFamily="49" charset="0"/>
              </a:rPr>
              <a:t>id</a:t>
            </a:r>
            <a:r>
              <a:rPr lang="en-US" dirty="0" smtClean="0">
                <a:latin typeface="Consolas" panose="020B0609020204030204" pitchFamily="49" charset="0"/>
              </a:rPr>
              <a:t>=fork();</a:t>
            </a:r>
          </a:p>
          <a:p>
            <a:r>
              <a:rPr lang="en-US" dirty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==0)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exec(…);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else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wait(&amp;stat)</a:t>
            </a:r>
          </a:p>
        </p:txBody>
      </p:sp>
      <p:sp>
        <p:nvSpPr>
          <p:cNvPr id="13" name="Right Arrow 12"/>
          <p:cNvSpPr/>
          <p:nvPr/>
        </p:nvSpPr>
        <p:spPr bwMode="auto">
          <a:xfrm rot="19408573">
            <a:off x="1941605" y="2477041"/>
            <a:ext cx="1442521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191427" flipV="1">
            <a:off x="1843871" y="4498418"/>
            <a:ext cx="1442521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175" y="3048000"/>
            <a:ext cx="21336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</a:t>
            </a:r>
            <a:r>
              <a:rPr lang="en-US" dirty="0" err="1" smtClean="0">
                <a:latin typeface="Consolas" panose="020B0609020204030204" pitchFamily="49" charset="0"/>
              </a:rPr>
              <a:t>id</a:t>
            </a:r>
            <a:r>
              <a:rPr lang="en-US" dirty="0" smtClean="0">
                <a:latin typeface="Consolas" panose="020B0609020204030204" pitchFamily="49" charset="0"/>
              </a:rPr>
              <a:t>=fork();</a:t>
            </a:r>
          </a:p>
          <a:p>
            <a:r>
              <a:rPr lang="en-US" dirty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==0)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exec(…);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else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wait(&amp;stat)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0" y="209297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48552" y="501899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84528" y="5410248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72301" y="1686231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0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431B-2EAC-4AF3-8B2B-FF93AA2B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589" y="1"/>
            <a:ext cx="7886700" cy="914399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fork3.c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0A56-EE0E-4470-893E-FE5F01BA4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89" y="1066800"/>
            <a:ext cx="8707855" cy="493956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               /* Parent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2200" b="1" dirty="0" err="1"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2200" b="1" dirty="0">
                <a:latin typeface="Consolas" panose="020B0609020204030204" pitchFamily="49" charset="0"/>
                <a:cs typeface="Courier"/>
              </a:rPr>
              <a:t> = wait(&amp;status);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      /* Child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 char *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args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[] = {“ls”, “-l”, NULL};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(“/bin/ls”,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args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/*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doesn’t return when it works.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 So, if we got here, it failed!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(“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”);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exit(1);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  <a:endParaRPr lang="en-US" sz="22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50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543800" cy="5257800"/>
          </a:xfrm>
        </p:spPr>
        <p:txBody>
          <a:bodyPr>
            <a:normAutofit/>
          </a:bodyPr>
          <a:lstStyle/>
          <a:p>
            <a:r>
              <a:rPr lang="en-US" dirty="0"/>
              <a:t>A shell is a job control system </a:t>
            </a:r>
          </a:p>
          <a:p>
            <a:pPr lvl="1"/>
            <a:r>
              <a:rPr lang="en-US" dirty="0"/>
              <a:t>Allows programmer to create and manage a set of programs to do some task</a:t>
            </a:r>
          </a:p>
          <a:p>
            <a:pPr lvl="1"/>
            <a:r>
              <a:rPr lang="en-US" dirty="0"/>
              <a:t>Windows, </a:t>
            </a:r>
            <a:r>
              <a:rPr lang="en-US" dirty="0" err="1"/>
              <a:t>MacOS</a:t>
            </a:r>
            <a:r>
              <a:rPr lang="en-US" dirty="0"/>
              <a:t>, Linux all have shells</a:t>
            </a:r>
          </a:p>
          <a:p>
            <a:pPr lvl="1"/>
            <a:endParaRPr lang="en-US" dirty="0"/>
          </a:p>
          <a:p>
            <a:r>
              <a:rPr lang="en-US" dirty="0"/>
              <a:t>Example: to compile a C program</a:t>
            </a:r>
          </a:p>
          <a:p>
            <a:pPr lvl="1">
              <a:buNone/>
            </a:pPr>
            <a:r>
              <a:rPr lang="en-US" dirty="0"/>
              <a:t>cc –</a:t>
            </a:r>
            <a:r>
              <a:rPr lang="en-US" dirty="0" err="1"/>
              <a:t>c</a:t>
            </a:r>
            <a:r>
              <a:rPr lang="en-US" dirty="0"/>
              <a:t> sourcefile1.c</a:t>
            </a:r>
          </a:p>
          <a:p>
            <a:pPr lvl="1">
              <a:buNone/>
            </a:pPr>
            <a:r>
              <a:rPr lang="en-US" dirty="0"/>
              <a:t>cc –</a:t>
            </a:r>
            <a:r>
              <a:rPr lang="en-US" dirty="0" err="1"/>
              <a:t>c</a:t>
            </a:r>
            <a:r>
              <a:rPr lang="en-US" dirty="0"/>
              <a:t> sourcefile2.c</a:t>
            </a:r>
          </a:p>
          <a:p>
            <a:pPr lvl="1">
              <a:buNone/>
            </a:pPr>
            <a:r>
              <a:rPr lang="en-US" dirty="0" err="1"/>
              <a:t>ln</a:t>
            </a:r>
            <a:r>
              <a:rPr lang="en-US" dirty="0"/>
              <a:t> –o program sourcefile1.o sourcefile2.o</a:t>
            </a:r>
          </a:p>
          <a:p>
            <a:pPr lvl="1">
              <a:buNone/>
            </a:pPr>
            <a:r>
              <a:rPr lang="en-US" dirty="0"/>
              <a:t>./program</a:t>
            </a:r>
          </a:p>
        </p:txBody>
      </p:sp>
      <p:sp>
        <p:nvSpPr>
          <p:cNvPr id="4" name="Explosion 1 3"/>
          <p:cNvSpPr/>
          <p:nvPr/>
        </p:nvSpPr>
        <p:spPr>
          <a:xfrm>
            <a:off x="6620929" y="2895600"/>
            <a:ext cx="2506134" cy="193040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HW3</a:t>
            </a:r>
          </a:p>
        </p:txBody>
      </p:sp>
    </p:spTree>
    <p:extLst>
      <p:ext uri="{BB962C8B-B14F-4D97-AF65-F5344CB8AC3E}">
        <p14:creationId xmlns:p14="http://schemas.microsoft.com/office/powerpoint/2010/main" val="2301733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037"/>
            <a:ext cx="7886700" cy="944563"/>
          </a:xfrm>
        </p:spPr>
        <p:txBody>
          <a:bodyPr/>
          <a:lstStyle/>
          <a:p>
            <a:r>
              <a:rPr lang="en-US" dirty="0"/>
              <a:t>Process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838200"/>
            <a:ext cx="7924800" cy="493008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sz="3200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sz="3200" dirty="0"/>
              <a:t> – change the </a:t>
            </a:r>
            <a:r>
              <a:rPr lang="en-US" sz="3200" i="1" dirty="0"/>
              <a:t>program </a:t>
            </a:r>
            <a:r>
              <a:rPr lang="en-US" sz="3200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sz="3200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sz="3200" dirty="0"/>
              <a:t> – send a </a:t>
            </a:r>
            <a:r>
              <a:rPr lang="en-US" sz="3200" i="1" dirty="0"/>
              <a:t>signal</a:t>
            </a:r>
            <a:r>
              <a:rPr lang="en-US" sz="3200" dirty="0"/>
              <a:t> (interrupt-like notification) to another process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sz="3200" b="1" dirty="0">
                <a:solidFill>
                  <a:srgbClr val="FF0000"/>
                </a:solidFill>
              </a:rPr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71879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152400"/>
            <a:ext cx="865505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Recall: Single </a:t>
            </a:r>
            <a:r>
              <a:rPr lang="en-US" dirty="0">
                <a:ea typeface="MS PGothic" charset="0"/>
              </a:rPr>
              <a:t>and Multithreaded Processes</a:t>
            </a:r>
          </a:p>
        </p:txBody>
      </p:sp>
      <p:sp>
        <p:nvSpPr>
          <p:cNvPr id="839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694238"/>
            <a:ext cx="8670925" cy="1858962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Threads encapsulate concurrency: “Active” component</a:t>
            </a:r>
          </a:p>
          <a:p>
            <a:r>
              <a:rPr lang="en-US" dirty="0">
                <a:ea typeface="MS PGothic" charset="0"/>
              </a:rPr>
              <a:t>Address spaces encapsulate protection: “Passive” part</a:t>
            </a:r>
          </a:p>
          <a:p>
            <a:pPr lvl="1"/>
            <a:r>
              <a:rPr lang="en-US" dirty="0">
                <a:ea typeface="MS PGothic" charset="0"/>
              </a:rPr>
              <a:t>Keeps buggy program from trashing the system</a:t>
            </a:r>
          </a:p>
          <a:p>
            <a:r>
              <a:rPr lang="en-US" dirty="0">
                <a:ea typeface="MS PGothic" charset="0"/>
              </a:rPr>
              <a:t>Why have multiple threads per address space?</a:t>
            </a:r>
          </a:p>
          <a:p>
            <a:pPr>
              <a:buFontTx/>
              <a:buNone/>
            </a:pPr>
            <a:endParaRPr lang="en-US" dirty="0">
              <a:ea typeface="MS PGothic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9144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47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431B-2EAC-4AF3-8B2B-FF93AA2B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4577"/>
            <a:ext cx="7300161" cy="78362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inf_loop.c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0A56-EE0E-4470-893E-FE5F01BA4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707855" cy="5310820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onsolas" panose="020B0609020204030204" pitchFamily="49" charset="0"/>
              </a:rPr>
              <a:t>#include &lt;</a:t>
            </a:r>
            <a:r>
              <a:rPr lang="en-US" sz="2200" b="1" dirty="0" err="1">
                <a:latin typeface="Consolas" panose="020B0609020204030204" pitchFamily="49" charset="0"/>
              </a:rPr>
              <a:t>stdlib.h</a:t>
            </a:r>
            <a:r>
              <a:rPr lang="en-US" sz="2200" b="1" dirty="0"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onsolas" panose="020B0609020204030204" pitchFamily="49" charset="0"/>
              </a:rPr>
              <a:t>#include &lt;</a:t>
            </a:r>
            <a:r>
              <a:rPr lang="en-US" sz="2200" b="1" dirty="0" err="1">
                <a:latin typeface="Consolas" panose="020B0609020204030204" pitchFamily="49" charset="0"/>
              </a:rPr>
              <a:t>stdio.h</a:t>
            </a:r>
            <a:r>
              <a:rPr lang="en-US" sz="2200" b="1" dirty="0"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onsolas" panose="020B0609020204030204" pitchFamily="49" charset="0"/>
              </a:rPr>
              <a:t>#include &lt;sys/</a:t>
            </a:r>
            <a:r>
              <a:rPr lang="en-US" sz="2200" b="1" dirty="0" err="1">
                <a:latin typeface="Consolas" panose="020B0609020204030204" pitchFamily="49" charset="0"/>
              </a:rPr>
              <a:t>types.h</a:t>
            </a:r>
            <a:r>
              <a:rPr lang="en-US" sz="2200" b="1" dirty="0"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unistd.h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signal.h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void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signal_callback_handler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(int signum)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printf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(“Caught signal!\n”);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  exit(1);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onsolas" panose="020B0609020204030204" pitchFamily="49" charset="0"/>
              </a:rPr>
              <a:t>int main()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  struct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err="1">
                <a:latin typeface="Consolas" panose="020B0609020204030204" pitchFamily="49" charset="0"/>
              </a:rPr>
              <a:t>sa.sa_flags</a:t>
            </a:r>
            <a:r>
              <a:rPr lang="en-US" sz="2200" b="1" dirty="0">
                <a:latin typeface="Consolas" panose="020B0609020204030204" pitchFamily="49" charset="0"/>
              </a:rPr>
              <a:t> = 0;</a:t>
            </a:r>
            <a:endParaRPr lang="en-US" sz="22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onsolas" panose="020B0609020204030204" pitchFamily="49" charset="0"/>
              </a:rPr>
              <a:t>  </a:t>
            </a:r>
            <a:r>
              <a:rPr lang="en-US" sz="2200" b="1" dirty="0" err="1">
                <a:latin typeface="Consolas" panose="020B0609020204030204" pitchFamily="49" charset="0"/>
              </a:rPr>
              <a:t>sigemptyset</a:t>
            </a:r>
            <a:r>
              <a:rPr lang="en-US" sz="2200" b="1" dirty="0">
                <a:latin typeface="Consolas" panose="020B0609020204030204" pitchFamily="49" charset="0"/>
              </a:rPr>
              <a:t>(&amp;</a:t>
            </a:r>
            <a:r>
              <a:rPr lang="en-US" sz="2200" b="1" dirty="0" err="1">
                <a:latin typeface="Consolas" panose="020B0609020204030204" pitchFamily="49" charset="0"/>
              </a:rPr>
              <a:t>sa.sa_mask</a:t>
            </a:r>
            <a:r>
              <a:rPr lang="en-US" sz="2200" b="1" dirty="0">
                <a:latin typeface="Consolas" panose="020B0609020204030204" pitchFamily="49" charset="0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sa.sa_handler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signal_callback_handler</a:t>
            </a:r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(SIGINT, &amp;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, NULL);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onsolas" panose="020B0609020204030204" pitchFamily="49" charset="0"/>
              </a:rPr>
              <a:t>  while (1) {}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823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2898-EA30-45EF-A2DA-6DCFC793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POSIX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A3B0F-F235-4030-AB1F-74353075C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SIGINT</a:t>
            </a:r>
            <a:r>
              <a:rPr lang="en-US" dirty="0"/>
              <a:t> – control-C</a:t>
            </a:r>
          </a:p>
          <a:p>
            <a:r>
              <a:rPr lang="en-US" dirty="0">
                <a:latin typeface="Consolas" panose="020B0609020204030204" pitchFamily="49" charset="0"/>
              </a:rPr>
              <a:t>SIGTERM</a:t>
            </a:r>
            <a:r>
              <a:rPr lang="en-US" dirty="0"/>
              <a:t> – default for </a:t>
            </a:r>
            <a:r>
              <a:rPr lang="en-US" dirty="0">
                <a:latin typeface="Consolas" panose="020B0609020204030204" pitchFamily="49" charset="0"/>
              </a:rPr>
              <a:t>kill</a:t>
            </a:r>
            <a:r>
              <a:rPr lang="en-US" dirty="0"/>
              <a:t> shell command</a:t>
            </a:r>
          </a:p>
          <a:p>
            <a:r>
              <a:rPr lang="en-US" dirty="0">
                <a:latin typeface="Consolas" panose="020B0609020204030204" pitchFamily="49" charset="0"/>
              </a:rPr>
              <a:t>SIGSTP</a:t>
            </a:r>
            <a:r>
              <a:rPr lang="en-US" dirty="0"/>
              <a:t> – control-Z (default action: stop process)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SIGKILL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SIGSTOP</a:t>
            </a:r>
            <a:r>
              <a:rPr lang="en-US" dirty="0"/>
              <a:t> – terminate/stop process</a:t>
            </a:r>
          </a:p>
          <a:p>
            <a:pPr lvl="1"/>
            <a:r>
              <a:rPr lang="en-US" dirty="0"/>
              <a:t>Can’t be changed </a:t>
            </a:r>
            <a:r>
              <a:rPr lang="en-US" dirty="0" smtClean="0"/>
              <a:t>or disabled with </a:t>
            </a:r>
            <a:r>
              <a:rPr lang="en-US" dirty="0" err="1" smtClean="0">
                <a:latin typeface="Consolas" panose="020B0609020204030204" pitchFamily="49" charset="0"/>
              </a:rPr>
              <a:t>sigaction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83574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Kubiatowicz Office Hours:</a:t>
            </a:r>
          </a:p>
          <a:p>
            <a:pPr lvl="1"/>
            <a:r>
              <a:rPr lang="en-US" dirty="0"/>
              <a:t>1-2pm, Monday &amp; Thursday</a:t>
            </a:r>
          </a:p>
          <a:p>
            <a:r>
              <a:rPr lang="en-US" dirty="0" smtClean="0"/>
              <a:t>No one left on </a:t>
            </a:r>
            <a:r>
              <a:rPr lang="en-US" dirty="0" err="1" smtClean="0"/>
              <a:t>WaitList</a:t>
            </a:r>
            <a:r>
              <a:rPr lang="en-US" dirty="0" smtClean="0"/>
              <a:t> or Concurrent Enrollment List!  </a:t>
            </a:r>
          </a:p>
          <a:p>
            <a:pPr lvl="1"/>
            <a:r>
              <a:rPr lang="en-US" dirty="0" smtClean="0"/>
              <a:t>Everyone who wants to be is in the class.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TOMORROW </a:t>
            </a:r>
            <a:r>
              <a:rPr lang="en-US" dirty="0">
                <a:solidFill>
                  <a:srgbClr val="FF0000"/>
                </a:solidFill>
              </a:rPr>
              <a:t>(Friday) is Drop Deadline! 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VERY HARD TO DROP LATER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 smtClean="0"/>
          </a:p>
          <a:p>
            <a:r>
              <a:rPr lang="en-US" dirty="0" smtClean="0"/>
              <a:t>Recommendation: Read assigned readings </a:t>
            </a:r>
            <a:r>
              <a:rPr lang="en-US" i="1" dirty="0" smtClean="0"/>
              <a:t>before</a:t>
            </a:r>
            <a:r>
              <a:rPr lang="en-US" dirty="0" smtClean="0"/>
              <a:t> lecture</a:t>
            </a:r>
          </a:p>
          <a:p>
            <a:r>
              <a:rPr lang="en-US" dirty="0" smtClean="0"/>
              <a:t>You should </a:t>
            </a:r>
            <a:r>
              <a:rPr lang="en-US" dirty="0"/>
              <a:t>be going to sections now – Important information </a:t>
            </a:r>
            <a:r>
              <a:rPr lang="en-US" dirty="0" smtClean="0"/>
              <a:t>covered in section</a:t>
            </a:r>
            <a:endParaRPr lang="en-US" dirty="0"/>
          </a:p>
          <a:p>
            <a:pPr lvl="1"/>
            <a:r>
              <a:rPr lang="en-US" dirty="0"/>
              <a:t>Any section will do until groups </a:t>
            </a:r>
            <a:r>
              <a:rPr lang="en-US" dirty="0" smtClean="0"/>
              <a:t>assigned</a:t>
            </a:r>
          </a:p>
          <a:p>
            <a:r>
              <a:rPr lang="en-US" dirty="0"/>
              <a:t>Group sign up via </a:t>
            </a:r>
            <a:r>
              <a:rPr lang="en-US" dirty="0" err="1"/>
              <a:t>autograder</a:t>
            </a:r>
            <a:r>
              <a:rPr lang="en-US" dirty="0"/>
              <a:t> form next week </a:t>
            </a:r>
          </a:p>
          <a:p>
            <a:pPr lvl="1"/>
            <a:r>
              <a:rPr lang="en-US" dirty="0"/>
              <a:t>Get finding groups of 4 people ASAP</a:t>
            </a:r>
          </a:p>
          <a:p>
            <a:pPr lvl="1"/>
            <a:r>
              <a:rPr lang="en-US" dirty="0"/>
              <a:t>Priority for same section; if cannot make this work, keep same TA</a:t>
            </a:r>
          </a:p>
          <a:p>
            <a:pPr lvl="1"/>
            <a:r>
              <a:rPr lang="en-US" dirty="0"/>
              <a:t>Remember: Your TA needs to see you in section!</a:t>
            </a:r>
          </a:p>
          <a:p>
            <a:r>
              <a:rPr lang="en-US" dirty="0"/>
              <a:t>Midterm 1 conflicts</a:t>
            </a:r>
          </a:p>
          <a:p>
            <a:pPr lvl="1"/>
            <a:r>
              <a:rPr lang="en-US" dirty="0"/>
              <a:t>We will handle these conflicts </a:t>
            </a:r>
            <a:r>
              <a:rPr lang="en-US" dirty="0" smtClean="0"/>
              <a:t>next week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79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396874"/>
          </a:xfrm>
        </p:spPr>
        <p:txBody>
          <a:bodyPr/>
          <a:lstStyle/>
          <a:p>
            <a:r>
              <a:rPr lang="en-US" dirty="0" smtClean="0"/>
              <a:t>Reminder: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/>
              <a:t>thread</a:t>
            </a:r>
            <a:r>
              <a:rPr lang="en-US" dirty="0"/>
              <a:t> is a single execution sequence that represents a separately schedulable task</a:t>
            </a:r>
          </a:p>
          <a:p>
            <a:r>
              <a:rPr lang="en-US" dirty="0"/>
              <a:t>Protection is an orthogonal concept</a:t>
            </a:r>
          </a:p>
          <a:p>
            <a:pPr lvl="1"/>
            <a:r>
              <a:rPr lang="en-US" dirty="0"/>
              <a:t>Can have one or many threads per protection domain</a:t>
            </a:r>
          </a:p>
          <a:p>
            <a:pPr lvl="1"/>
            <a:r>
              <a:rPr lang="en-US" dirty="0"/>
              <a:t>Single threaded user program: one thread, one protection domain</a:t>
            </a:r>
          </a:p>
          <a:p>
            <a:pPr lvl="1"/>
            <a:r>
              <a:rPr lang="en-US" dirty="0"/>
              <a:t>Multi-threaded user program: multiple threads, sharing same data structures, isolated from other user programs</a:t>
            </a:r>
          </a:p>
          <a:p>
            <a:pPr lvl="1"/>
            <a:r>
              <a:rPr lang="en-US" dirty="0"/>
              <a:t>Multi-threaded kernel: multiple threads, sharing kernel data structures, capable of using privileged instructions</a:t>
            </a:r>
          </a:p>
        </p:txBody>
      </p:sp>
    </p:spTree>
    <p:extLst>
      <p:ext uri="{BB962C8B-B14F-4D97-AF65-F5344CB8AC3E}">
        <p14:creationId xmlns:p14="http://schemas.microsoft.com/office/powerpoint/2010/main" val="3225556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85800"/>
          </a:xfrm>
        </p:spPr>
        <p:txBody>
          <a:bodyPr/>
          <a:lstStyle/>
          <a:p>
            <a:r>
              <a:rPr lang="en-US" dirty="0"/>
              <a:t>Threads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47578"/>
            <a:ext cx="8686801" cy="4938714"/>
          </a:xfrm>
        </p:spPr>
        <p:txBody>
          <a:bodyPr>
            <a:normAutofit/>
          </a:bodyPr>
          <a:lstStyle/>
          <a:p>
            <a:r>
              <a:rPr lang="en-US" dirty="0"/>
              <a:t>Operating systems need to be able to handle </a:t>
            </a:r>
            <a:r>
              <a:rPr lang="en-US" i="1" dirty="0">
                <a:solidFill>
                  <a:srgbClr val="FF0000"/>
                </a:solidFill>
              </a:rPr>
              <a:t>multiple things at once</a:t>
            </a:r>
            <a:r>
              <a:rPr lang="en-US" dirty="0"/>
              <a:t> (MTAO)</a:t>
            </a:r>
          </a:p>
          <a:p>
            <a:pPr lvl="1"/>
            <a:r>
              <a:rPr lang="en-US" dirty="0"/>
              <a:t>processes, interrupts, background system maintenance </a:t>
            </a:r>
          </a:p>
          <a:p>
            <a:r>
              <a:rPr lang="en-US" dirty="0"/>
              <a:t>Servers need to handle MTAO</a:t>
            </a:r>
          </a:p>
          <a:p>
            <a:pPr lvl="1"/>
            <a:r>
              <a:rPr lang="en-US" dirty="0"/>
              <a:t>Multiple connections handled simultaneously</a:t>
            </a:r>
          </a:p>
          <a:p>
            <a:r>
              <a:rPr lang="en-US" dirty="0"/>
              <a:t>Parallel programs need to handle MTAO</a:t>
            </a:r>
          </a:p>
          <a:p>
            <a:pPr lvl="1"/>
            <a:r>
              <a:rPr lang="en-US" dirty="0"/>
              <a:t>To achieve better performance</a:t>
            </a:r>
          </a:p>
          <a:p>
            <a:r>
              <a:rPr lang="en-US" dirty="0"/>
              <a:t>Programs with user interfaces often need to handle MTAO</a:t>
            </a:r>
          </a:p>
          <a:p>
            <a:pPr lvl="1"/>
            <a:r>
              <a:rPr lang="en-US" dirty="0"/>
              <a:t>To achieve user responsiveness while doing computation</a:t>
            </a:r>
          </a:p>
          <a:p>
            <a:r>
              <a:rPr lang="en-US" dirty="0"/>
              <a:t>Network and disk bound programs need to handle MTAO</a:t>
            </a:r>
          </a:p>
          <a:p>
            <a:pPr lvl="1"/>
            <a:r>
              <a:rPr lang="en-US" dirty="0"/>
              <a:t>To hide network/disk latency</a:t>
            </a:r>
          </a:p>
          <a:p>
            <a:pPr lvl="1"/>
            <a:r>
              <a:rPr lang="en-US" dirty="0"/>
              <a:t>Sequence steps in access or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58600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4662487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Imagine the following program:</a:t>
            </a:r>
          </a:p>
          <a:p>
            <a:pPr>
              <a:buFontTx/>
              <a:buNone/>
            </a:pPr>
            <a:r>
              <a:rPr lang="en-US" altLang="ko-KR" sz="2200" b="1" dirty="0" smtClean="0">
                <a:latin typeface="Consolas" panose="020B0609020204030204" pitchFamily="49" charset="0"/>
                <a:ea typeface="Gulim" panose="020B0600000101010101" pitchFamily="34" charset="-127"/>
                <a:cs typeface="Consolas" panose="020B0609020204030204" pitchFamily="49" charset="0"/>
              </a:rPr>
              <a:t>	</a:t>
            </a:r>
            <a:r>
              <a:rPr lang="en-US" altLang="ko-KR" sz="2200" b="1" dirty="0" smtClean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main() {</a:t>
            </a:r>
          </a:p>
          <a:p>
            <a:pPr>
              <a:buFontTx/>
              <a:buNone/>
            </a:pPr>
            <a:r>
              <a:rPr lang="en-US" altLang="ko-KR" sz="2200" b="1" dirty="0" smtClean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2200" b="1" dirty="0" err="1" smtClean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ComputePI</a:t>
            </a:r>
            <a:r>
              <a:rPr lang="en-US" altLang="ko-KR" sz="2200" b="1" dirty="0" smtClean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(“pi.txt”);</a:t>
            </a:r>
          </a:p>
          <a:p>
            <a:pPr>
              <a:buFontTx/>
              <a:buNone/>
            </a:pPr>
            <a:r>
              <a:rPr lang="en-US" altLang="ko-KR" sz="2200" b="1" dirty="0" smtClean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2200" b="1" dirty="0" err="1" smtClean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PrintClassList</a:t>
            </a:r>
            <a:r>
              <a:rPr lang="en-US" altLang="ko-KR" sz="2200" b="1" dirty="0" smtClean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(“classlist.txt”);</a:t>
            </a:r>
          </a:p>
          <a:p>
            <a:pPr>
              <a:buFontTx/>
              <a:buNone/>
            </a:pPr>
            <a:r>
              <a:rPr lang="en-US" altLang="ko-KR" sz="2200" b="1" dirty="0" smtClean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}</a:t>
            </a:r>
          </a:p>
          <a:p>
            <a:pPr>
              <a:buFontTx/>
              <a:buNone/>
            </a:pPr>
            <a:endParaRPr lang="en-US" altLang="ko-KR" sz="2200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What is the behavior here?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Program would never print out class list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Why?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dirty="0" smtClean="0">
                <a:ea typeface="Gulim" panose="020B0600000101010101" pitchFamily="34" charset="-127"/>
              </a:rPr>
              <a:t> would never finish</a:t>
            </a:r>
          </a:p>
          <a:p>
            <a:endParaRPr lang="ko-KR" altLang="en-US" dirty="0">
              <a:ea typeface="Gulim" panose="020B0600000101010101" pitchFamily="34" charset="-127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Silly Example for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53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694" y="792172"/>
            <a:ext cx="8710612" cy="4851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400" dirty="0">
                <a:ea typeface="Gulim" panose="020B0600000101010101" pitchFamily="34" charset="-127"/>
              </a:rPr>
              <a:t>Version of program with Threads (loose syntax):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400" b="1" dirty="0">
                <a:latin typeface="Consolas" panose="020B0609020204030204" pitchFamily="49" charset="0"/>
                <a:ea typeface="Gulim" panose="020B0600000101010101" pitchFamily="34" charset="-127"/>
                <a:cs typeface="Consolas" panose="020B0609020204030204" pitchFamily="49" charset="0"/>
              </a:rPr>
              <a:t>	</a:t>
            </a: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main()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2000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thread_fork</a:t>
            </a: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</a:t>
            </a:r>
            <a:r>
              <a:rPr lang="en-US" altLang="ko-KR" sz="2000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ComputePI</a:t>
            </a: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, “pi.txt” 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2000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thread_fork</a:t>
            </a: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</a:t>
            </a:r>
            <a:r>
              <a:rPr lang="en-US" altLang="ko-KR" sz="2000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PrintClassList</a:t>
            </a: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, “classlist.txt”));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 err="1">
                <a:latin typeface="Consolas" panose="020B0609020204030204" pitchFamily="49" charset="0"/>
                <a:ea typeface="Gulim" panose="020B0600000101010101" pitchFamily="34" charset="-127"/>
                <a:cs typeface="Consolas" panose="020B0609020204030204" pitchFamily="49" charset="0"/>
              </a:rPr>
              <a:t>thread_fork</a:t>
            </a:r>
            <a:r>
              <a:rPr lang="en-US" altLang="ko-KR" sz="2400" dirty="0">
                <a:ea typeface="Gulim" panose="020B0600000101010101" pitchFamily="34" charset="-127"/>
              </a:rPr>
              <a:t>: Start independent thread running given procedure</a:t>
            </a:r>
          </a:p>
          <a:p>
            <a:pPr>
              <a:lnSpc>
                <a:spcPct val="80000"/>
              </a:lnSpc>
            </a:pPr>
            <a:r>
              <a:rPr lang="en-US" altLang="ko-KR" sz="2400" dirty="0">
                <a:ea typeface="Gulim" panose="020B0600000101010101" pitchFamily="34" charset="-127"/>
              </a:rPr>
              <a:t>What is the behavior here?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Now, you would actually see the class list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This </a:t>
            </a:r>
            <a:r>
              <a:rPr lang="en-US" altLang="ko-KR" sz="2000" i="1" dirty="0">
                <a:ea typeface="Gulim" panose="020B0600000101010101" pitchFamily="34" charset="-127"/>
              </a:rPr>
              <a:t>should</a:t>
            </a:r>
            <a:r>
              <a:rPr lang="en-US" altLang="ko-KR" sz="2000" dirty="0">
                <a:ea typeface="Gulim" panose="020B0600000101010101" pitchFamily="34" charset="-127"/>
              </a:rPr>
              <a:t> behave as if there are two separate CPUs</a:t>
            </a:r>
          </a:p>
          <a:p>
            <a:pPr lvl="1">
              <a:lnSpc>
                <a:spcPct val="80000"/>
              </a:lnSpc>
            </a:pP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400" dirty="0">
              <a:ea typeface="Gulim" panose="020B0600000101010101" pitchFamily="34" charset="-127"/>
            </a:endParaRPr>
          </a:p>
        </p:txBody>
      </p:sp>
      <p:grpSp>
        <p:nvGrpSpPr>
          <p:cNvPr id="355343" name="Group 15"/>
          <p:cNvGrpSpPr>
            <a:grpSpLocks/>
          </p:cNvGrpSpPr>
          <p:nvPr/>
        </p:nvGrpSpPr>
        <p:grpSpPr bwMode="auto">
          <a:xfrm>
            <a:off x="1419225" y="4851410"/>
            <a:ext cx="5481638" cy="1133476"/>
            <a:chOff x="576" y="3360"/>
            <a:chExt cx="3453" cy="714"/>
          </a:xfrm>
        </p:grpSpPr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2297" name="Text Box 11"/>
            <p:cNvSpPr txBox="1">
              <a:spLocks noChangeArrowheads="1"/>
            </p:cNvSpPr>
            <p:nvPr/>
          </p:nvSpPr>
          <p:spPr bwMode="auto">
            <a:xfrm>
              <a:off x="864" y="3744"/>
              <a:ext cx="6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Adding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37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283AEE8-78EC-D34E-B9EF-2A077C25B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676400"/>
            <a:ext cx="6466610" cy="3732566"/>
          </a:xfr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D8E3DC-020B-BA45-BB72-DE3DD9C661BF}"/>
              </a:ext>
            </a:extLst>
          </p:cNvPr>
          <p:cNvSpPr txBox="1"/>
          <p:nvPr/>
        </p:nvSpPr>
        <p:spPr>
          <a:xfrm>
            <a:off x="480126" y="874196"/>
            <a:ext cx="791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Gill Sans Light"/>
              </a:rPr>
              <a:t>Back to Jeff Dean's "Numbers everyone should know“:</a:t>
            </a:r>
            <a:endParaRPr lang="en-US" sz="2400" b="0" dirty="0"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F73AA1-6171-F941-B0CD-80576D35D35F}"/>
              </a:ext>
            </a:extLst>
          </p:cNvPr>
          <p:cNvSpPr/>
          <p:nvPr/>
        </p:nvSpPr>
        <p:spPr>
          <a:xfrm>
            <a:off x="2314142" y="4393563"/>
            <a:ext cx="5900738" cy="9001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432CE-B205-6A41-9795-E189ED7A44F5}"/>
              </a:ext>
            </a:extLst>
          </p:cNvPr>
          <p:cNvSpPr txBox="1"/>
          <p:nvPr/>
        </p:nvSpPr>
        <p:spPr>
          <a:xfrm>
            <a:off x="281407" y="3100104"/>
            <a:ext cx="1880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</a:rPr>
              <a:t>Handle I/O in separate thread, avoid blocking other progress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Practical Motivation</a:t>
            </a:r>
          </a:p>
        </p:txBody>
      </p:sp>
    </p:spTree>
    <p:extLst>
      <p:ext uri="{BB962C8B-B14F-4D97-AF65-F5344CB8AC3E}">
        <p14:creationId xmlns:p14="http://schemas.microsoft.com/office/powerpoint/2010/main" val="1712153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4662487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ea typeface="Gulim" panose="020B0600000101010101" pitchFamily="34" charset="-127"/>
              </a:rPr>
              <a:t>Imagine the following program:</a:t>
            </a:r>
          </a:p>
          <a:p>
            <a:pPr>
              <a:buFontTx/>
              <a:buNone/>
            </a:pPr>
            <a:r>
              <a:rPr lang="en-US" altLang="ko-KR" sz="2200" b="1" dirty="0">
                <a:latin typeface="Consolas" panose="020B0609020204030204" pitchFamily="49" charset="0"/>
                <a:ea typeface="Gulim" panose="020B0600000101010101" pitchFamily="34" charset="-127"/>
                <a:cs typeface="Consolas" panose="020B0609020204030204" pitchFamily="49" charset="0"/>
              </a:rPr>
              <a:t>	</a:t>
            </a:r>
            <a:r>
              <a:rPr lang="en-US" altLang="ko-KR" sz="22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main() {</a:t>
            </a:r>
          </a:p>
          <a:p>
            <a:pPr>
              <a:buFontTx/>
              <a:buNone/>
            </a:pPr>
            <a:r>
              <a:rPr lang="en-US" altLang="ko-KR" sz="22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  …</a:t>
            </a:r>
          </a:p>
          <a:p>
            <a:pPr>
              <a:buFontTx/>
              <a:buNone/>
            </a:pPr>
            <a:r>
              <a:rPr lang="en-US" altLang="ko-KR" sz="22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2200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ReadLargeFile</a:t>
            </a:r>
            <a:r>
              <a:rPr lang="en-US" altLang="ko-KR" sz="22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(“pi.txt”);</a:t>
            </a:r>
          </a:p>
          <a:p>
            <a:pPr>
              <a:buFontTx/>
              <a:buNone/>
            </a:pPr>
            <a:r>
              <a:rPr lang="en-US" altLang="ko-KR" sz="22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2200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RenderUserInterface</a:t>
            </a:r>
            <a:r>
              <a:rPr lang="en-US" altLang="ko-KR" sz="22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altLang="ko-KR" sz="22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}</a:t>
            </a:r>
          </a:p>
          <a:p>
            <a:pPr>
              <a:buFontTx/>
              <a:buNone/>
            </a:pPr>
            <a:endParaRPr lang="en-US" altLang="ko-KR" sz="2200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What is the behavior here?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Still respond to user input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While reading file in the background</a:t>
            </a:r>
            <a:endParaRPr lang="ko-KR" altLang="en-US" dirty="0">
              <a:ea typeface="Gulim" panose="020B0600000101010101" pitchFamily="34" charset="-127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Little Better Example for Threads?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27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750F-2330-7B4F-BBDB-EA1DDD6C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Voluntarily Giving Up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6126-F346-E74A-A604-4E76F7060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I/O – e.g. keypress</a:t>
            </a:r>
          </a:p>
          <a:p>
            <a:pPr>
              <a:spcAft>
                <a:spcPts val="1000"/>
              </a:spcAft>
            </a:pPr>
            <a:r>
              <a:rPr lang="en-US" dirty="0"/>
              <a:t>Waiting for a signal from another thread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Thread makes system call to </a:t>
            </a:r>
            <a:r>
              <a:rPr lang="en-US" i="1" dirty="0"/>
              <a:t>wait</a:t>
            </a:r>
          </a:p>
          <a:p>
            <a:pPr>
              <a:spcAft>
                <a:spcPts val="1000"/>
              </a:spcAft>
            </a:pPr>
            <a:r>
              <a:rPr lang="en-US" dirty="0"/>
              <a:t>Thread executes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thread_yield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Relinquishes CPU but puts calling thread back on ready queue</a:t>
            </a:r>
          </a:p>
        </p:txBody>
      </p:sp>
    </p:spTree>
    <p:extLst>
      <p:ext uri="{BB962C8B-B14F-4D97-AF65-F5344CB8AC3E}">
        <p14:creationId xmlns:p14="http://schemas.microsoft.com/office/powerpoint/2010/main" val="1396400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75628" y="1251252"/>
            <a:ext cx="2335212" cy="5010149"/>
            <a:chOff x="4128" y="768"/>
            <a:chExt cx="1471" cy="3156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4491" y="3168"/>
              <a:ext cx="74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Process</a:t>
              </a:r>
              <a:br>
                <a:rPr lang="en-US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Control</a:t>
              </a:r>
            </a:p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Block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533400"/>
          </a:xfrm>
        </p:spPr>
        <p:txBody>
          <a:bodyPr/>
          <a:lstStyle/>
          <a:p>
            <a:r>
              <a:rPr lang="en-US" dirty="0" smtClean="0"/>
              <a:t>Recall: How do we Multiplex Processes?</a:t>
            </a:r>
            <a:endParaRPr lang="en-US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472428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current state of process held in a process control block (PCB):</a:t>
            </a:r>
          </a:p>
          <a:p>
            <a:pPr lvl="1"/>
            <a:r>
              <a:rPr lang="en-US" dirty="0" smtClean="0"/>
              <a:t>This is a “snapshot” of the execution and protection environment</a:t>
            </a:r>
          </a:p>
          <a:p>
            <a:pPr lvl="1"/>
            <a:r>
              <a:rPr lang="en-US" dirty="0" smtClean="0"/>
              <a:t>Only one PCB active at a time</a:t>
            </a:r>
          </a:p>
          <a:p>
            <a:r>
              <a:rPr lang="en-US" dirty="0" smtClean="0"/>
              <a:t>Give out CPU time to different processes (Scheduling):</a:t>
            </a:r>
          </a:p>
          <a:p>
            <a:pPr lvl="1"/>
            <a:r>
              <a:rPr lang="en-US" dirty="0" smtClean="0"/>
              <a:t>Only one process “running” at a time</a:t>
            </a:r>
          </a:p>
          <a:p>
            <a:pPr lvl="1"/>
            <a:r>
              <a:rPr lang="en-US" dirty="0" smtClean="0"/>
              <a:t>Give more time to important processes</a:t>
            </a:r>
          </a:p>
          <a:p>
            <a:r>
              <a:rPr lang="en-US" dirty="0" smtClean="0"/>
              <a:t>Give pieces of resources to different processes (Protection):</a:t>
            </a:r>
          </a:p>
          <a:p>
            <a:pPr lvl="1"/>
            <a:r>
              <a:rPr lang="en-US" dirty="0" smtClean="0"/>
              <a:t>Controlled access to non-CPU resources</a:t>
            </a:r>
          </a:p>
          <a:p>
            <a:pPr lvl="1"/>
            <a:r>
              <a:rPr lang="en-US" dirty="0" smtClean="0"/>
              <a:t>Example mechanisms: </a:t>
            </a:r>
          </a:p>
          <a:p>
            <a:pPr lvl="2"/>
            <a:r>
              <a:rPr lang="en-US" dirty="0" smtClean="0"/>
              <a:t>Memory Translation: Give each process their own (protected) address space</a:t>
            </a:r>
          </a:p>
          <a:p>
            <a:pPr lvl="2"/>
            <a:r>
              <a:rPr lang="en-US" dirty="0" smtClean="0"/>
              <a:t>Kernel/User duality: Arbitrary multiplexing of I/O through system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7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694" y="762000"/>
            <a:ext cx="8710612" cy="4851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400" dirty="0">
                <a:ea typeface="Gulim" panose="020B0600000101010101" pitchFamily="34" charset="-127"/>
              </a:rPr>
              <a:t>Version of program with Threads (loose syntax):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400" b="1" dirty="0">
                <a:latin typeface="Consolas" panose="020B0609020204030204" pitchFamily="49" charset="0"/>
                <a:ea typeface="Gulim" panose="020B0600000101010101" pitchFamily="34" charset="-127"/>
                <a:cs typeface="Consolas" panose="020B0609020204030204" pitchFamily="49" charset="0"/>
              </a:rPr>
              <a:t>	</a:t>
            </a: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main()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2000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thread_fork</a:t>
            </a: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</a:t>
            </a:r>
            <a:r>
              <a:rPr lang="en-US" altLang="ko-KR" sz="2000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ReadLargeFile</a:t>
            </a: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, “pi.txt”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 </a:t>
            </a:r>
            <a:r>
              <a:rPr lang="en-US" altLang="ko-KR" sz="2000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thread_fork</a:t>
            </a: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</a:t>
            </a:r>
            <a:r>
              <a:rPr lang="en-US" altLang="ko-KR" sz="2000" b="1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RenderUserInterface</a:t>
            </a: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, “classlist.txt”);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 err="1">
                <a:latin typeface="Consolas" panose="020B0609020204030204" pitchFamily="49" charset="0"/>
                <a:ea typeface="Gulim" panose="020B0600000101010101" pitchFamily="34" charset="-127"/>
                <a:cs typeface="Consolas" panose="020B0609020204030204" pitchFamily="49" charset="0"/>
              </a:rPr>
              <a:t>thread_fork</a:t>
            </a:r>
            <a:r>
              <a:rPr lang="en-US" altLang="ko-KR" sz="2400" dirty="0">
                <a:ea typeface="Gulim" panose="020B0600000101010101" pitchFamily="34" charset="-127"/>
              </a:rPr>
              <a:t>: Start independent thread running given procedure</a:t>
            </a:r>
          </a:p>
          <a:p>
            <a:pPr>
              <a:lnSpc>
                <a:spcPct val="80000"/>
              </a:lnSpc>
            </a:pPr>
            <a:r>
              <a:rPr lang="en-US" altLang="ko-KR" sz="2400" dirty="0">
                <a:ea typeface="Gulim" panose="020B0600000101010101" pitchFamily="34" charset="-127"/>
              </a:rPr>
              <a:t>What is the behavior here?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Now, you would actually see the class list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This </a:t>
            </a:r>
            <a:r>
              <a:rPr lang="en-US" altLang="ko-KR" sz="2000" i="1" dirty="0">
                <a:ea typeface="Gulim" panose="020B0600000101010101" pitchFamily="34" charset="-127"/>
              </a:rPr>
              <a:t>should</a:t>
            </a:r>
            <a:r>
              <a:rPr lang="en-US" altLang="ko-KR" sz="2000" dirty="0">
                <a:ea typeface="Gulim" panose="020B0600000101010101" pitchFamily="34" charset="-127"/>
              </a:rPr>
              <a:t> behave as if there are two separate CPUs</a:t>
            </a:r>
          </a:p>
          <a:p>
            <a:pPr lvl="1">
              <a:lnSpc>
                <a:spcPct val="80000"/>
              </a:lnSpc>
            </a:pP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400" dirty="0">
              <a:ea typeface="Gulim" panose="020B0600000101010101" pitchFamily="34" charset="-127"/>
            </a:endParaRPr>
          </a:p>
        </p:txBody>
      </p:sp>
      <p:grpSp>
        <p:nvGrpSpPr>
          <p:cNvPr id="355343" name="Group 15"/>
          <p:cNvGrpSpPr>
            <a:grpSpLocks/>
          </p:cNvGrpSpPr>
          <p:nvPr/>
        </p:nvGrpSpPr>
        <p:grpSpPr bwMode="auto">
          <a:xfrm>
            <a:off x="1419225" y="4821238"/>
            <a:ext cx="5481638" cy="1133476"/>
            <a:chOff x="576" y="3360"/>
            <a:chExt cx="3453" cy="714"/>
          </a:xfrm>
        </p:grpSpPr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2297" name="Text Box 11"/>
            <p:cNvSpPr txBox="1">
              <a:spLocks noChangeArrowheads="1"/>
            </p:cNvSpPr>
            <p:nvPr/>
          </p:nvSpPr>
          <p:spPr bwMode="auto">
            <a:xfrm>
              <a:off x="864" y="3744"/>
              <a:ext cx="6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Adding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45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charset="0"/>
              </a:rPr>
              <a:t>Thread State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6011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State shared by all threads in process/</a:t>
            </a:r>
            <a:r>
              <a:rPr lang="en-US" dirty="0" smtClean="0">
                <a:ea typeface="MS PGothic" charset="0"/>
              </a:rPr>
              <a:t>address </a:t>
            </a:r>
            <a:r>
              <a:rPr lang="en-US" dirty="0">
                <a:ea typeface="MS PGothic" charset="0"/>
              </a:rPr>
              <a:t>space</a:t>
            </a:r>
          </a:p>
          <a:p>
            <a:pPr lvl="1"/>
            <a:r>
              <a:rPr lang="en-US" dirty="0">
                <a:ea typeface="MS PGothic" charset="0"/>
              </a:rPr>
              <a:t>Content of memory (global variables, heap)</a:t>
            </a:r>
          </a:p>
          <a:p>
            <a:pPr lvl="1"/>
            <a:r>
              <a:rPr lang="en-US" dirty="0">
                <a:ea typeface="MS PGothic" charset="0"/>
              </a:rPr>
              <a:t>I/O state (file </a:t>
            </a:r>
            <a:r>
              <a:rPr lang="en-US" dirty="0" smtClean="0">
                <a:ea typeface="MS PGothic" charset="0"/>
              </a:rPr>
              <a:t>descriptors, </a:t>
            </a:r>
            <a:r>
              <a:rPr lang="en-US" dirty="0">
                <a:ea typeface="MS PGothic" charset="0"/>
              </a:rPr>
              <a:t>network connections, </a:t>
            </a:r>
            <a:r>
              <a:rPr lang="en-US" dirty="0" err="1">
                <a:ea typeface="MS PGothic" charset="0"/>
              </a:rPr>
              <a:t>etc</a:t>
            </a:r>
            <a:r>
              <a:rPr lang="en-US" dirty="0">
                <a:ea typeface="MS PGothic" charset="0"/>
              </a:rPr>
              <a:t>)</a:t>
            </a:r>
          </a:p>
          <a:p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State “private” to each thread </a:t>
            </a:r>
          </a:p>
          <a:p>
            <a:pPr lvl="1"/>
            <a:r>
              <a:rPr lang="en-US" dirty="0">
                <a:ea typeface="MS PGothic" charset="0"/>
              </a:rPr>
              <a:t>Kept in 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TCB </a:t>
            </a:r>
            <a:r>
              <a:rPr lang="en-US" dirty="0">
                <a:solidFill>
                  <a:srgbClr val="FF0000"/>
                </a:solidFill>
                <a:ea typeface="MS PGothic" charset="0"/>
                <a:sym typeface="Symbol" charset="0"/>
              </a:rPr>
              <a:t> Thread Control Block</a:t>
            </a:r>
          </a:p>
          <a:p>
            <a:pPr lvl="1"/>
            <a:r>
              <a:rPr lang="en-US" dirty="0">
                <a:ea typeface="MS PGothic" charset="0"/>
              </a:rPr>
              <a:t>CPU registers (including, program counter)</a:t>
            </a:r>
          </a:p>
          <a:p>
            <a:pPr lvl="1"/>
            <a:r>
              <a:rPr lang="en-US" dirty="0">
                <a:ea typeface="MS PGothic" charset="0"/>
              </a:rPr>
              <a:t>Execution stack – what is this?</a:t>
            </a:r>
          </a:p>
          <a:p>
            <a:pPr lvl="1"/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Execution Stack</a:t>
            </a:r>
          </a:p>
          <a:p>
            <a:pPr lvl="1"/>
            <a:r>
              <a:rPr lang="en-US" dirty="0">
                <a:ea typeface="MS PGothic" charset="0"/>
              </a:rPr>
              <a:t>Parameters, temporary variables</a:t>
            </a:r>
          </a:p>
          <a:p>
            <a:pPr lvl="1"/>
            <a:r>
              <a:rPr lang="en-US" dirty="0">
                <a:ea typeface="MS PGothic" charset="0"/>
              </a:rPr>
              <a:t>Return PCs are kept while called procedures are executing</a:t>
            </a:r>
          </a:p>
        </p:txBody>
      </p:sp>
    </p:spTree>
    <p:extLst>
      <p:ext uri="{BB962C8B-B14F-4D97-AF65-F5344CB8AC3E}">
        <p14:creationId xmlns:p14="http://schemas.microsoft.com/office/powerpoint/2010/main" val="438799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vs. Per-Thread State</a:t>
            </a:r>
            <a:endParaRPr lang="en-US" dirty="0"/>
          </a:p>
        </p:txBody>
      </p:sp>
      <p:pic>
        <p:nvPicPr>
          <p:cNvPr id="4" name="Content Placeholder 3" descr="perThreadAndSharedSta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0740" r="-10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01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b="0" dirty="0" err="1" smtClean="0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b="0" dirty="0" smtClean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b="0" dirty="0" err="1" smtClean="0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56388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4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11430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87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15240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37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1941633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18067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3188189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72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73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18067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35814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72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14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24163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48006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72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72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70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EEDE-1BF6-4143-A89C-F537175D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7353300" cy="594518"/>
          </a:xfrm>
        </p:spPr>
        <p:txBody>
          <a:bodyPr/>
          <a:lstStyle/>
          <a:p>
            <a:r>
              <a:rPr lang="en-US" dirty="0" smtClean="0"/>
              <a:t>Recall: Context </a:t>
            </a:r>
            <a:r>
              <a:rPr lang="en-US" dirty="0"/>
              <a:t>Switch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45AB2-38CC-8842-B83C-10104463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1454691" y="975518"/>
            <a:ext cx="5967918" cy="489505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85C098-5F2C-BB42-B59D-046AFC41502B}"/>
              </a:ext>
            </a:extLst>
          </p:cNvPr>
          <p:cNvGrpSpPr/>
          <p:nvPr/>
        </p:nvGrpSpPr>
        <p:grpSpPr>
          <a:xfrm>
            <a:off x="538909" y="1356517"/>
            <a:ext cx="8218582" cy="4968083"/>
            <a:chOff x="538909" y="1752599"/>
            <a:chExt cx="8218582" cy="49680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3200400" y="1752599"/>
              <a:ext cx="2895600" cy="4968083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2E93E-E99E-C844-B2E9-1AB5ED53E290}"/>
                </a:ext>
              </a:extLst>
            </p:cNvPr>
            <p:cNvSpPr txBox="1"/>
            <p:nvPr/>
          </p:nvSpPr>
          <p:spPr>
            <a:xfrm>
              <a:off x="3537101" y="6300095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Privilege Level: 0 - sys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7A1A04-EF20-0842-81D2-D191C14ED1F2}"/>
                </a:ext>
              </a:extLst>
            </p:cNvPr>
            <p:cNvSpPr txBox="1"/>
            <p:nvPr/>
          </p:nvSpPr>
          <p:spPr>
            <a:xfrm>
              <a:off x="538909" y="6347835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Privilege Level: 3 - 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86E64C-D1BE-6A47-91DE-4868439A7EED}"/>
                </a:ext>
              </a:extLst>
            </p:cNvPr>
            <p:cNvSpPr txBox="1"/>
            <p:nvPr/>
          </p:nvSpPr>
          <p:spPr>
            <a:xfrm>
              <a:off x="6161909" y="6347835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Privilege Level: 3 - user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83B9F66-603E-9547-943A-D6C565C3E0EE}"/>
              </a:ext>
            </a:extLst>
          </p:cNvPr>
          <p:cNvSpPr/>
          <p:nvPr/>
        </p:nvSpPr>
        <p:spPr bwMode="auto">
          <a:xfrm>
            <a:off x="3048000" y="1737518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5943600" y="3082635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65A71A-412A-1143-BD99-A88434F4CB08}"/>
              </a:ext>
            </a:extLst>
          </p:cNvPr>
          <p:cNvSpPr/>
          <p:nvPr/>
        </p:nvSpPr>
        <p:spPr bwMode="auto">
          <a:xfrm>
            <a:off x="3048000" y="5486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5943600" y="3962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50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30259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15240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72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72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72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324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526245" y="3862388"/>
            <a:ext cx="16221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5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30259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2362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72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72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72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324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526245" y="3862388"/>
            <a:ext cx="16221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9309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9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30259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2743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72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72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72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324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526245" y="3862388"/>
            <a:ext cx="16221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9309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7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24384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52578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72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72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9309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1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18288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40386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72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9309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14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2362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9309" y="4419600"/>
            <a:ext cx="69762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 1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97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2743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9309" y="4419600"/>
            <a:ext cx="69762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 1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5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5943600"/>
            <a:ext cx="2286000" cy="228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9309" y="4419600"/>
            <a:ext cx="69762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 1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08274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472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35847" name="Line 15"/>
          <p:cNvSpPr>
            <a:spLocks noChangeShapeType="1"/>
          </p:cNvSpPr>
          <p:nvPr/>
        </p:nvSpPr>
        <p:spPr bwMode="auto">
          <a:xfrm>
            <a:off x="6324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5526245" y="3862388"/>
            <a:ext cx="16221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5472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35851" name="Rectangle 6"/>
          <p:cNvSpPr>
            <a:spLocks noChangeArrowheads="1"/>
          </p:cNvSpPr>
          <p:nvPr/>
        </p:nvSpPr>
        <p:spPr bwMode="auto">
          <a:xfrm>
            <a:off x="5472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C: ret=b+1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447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38200" y="56388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7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Gulim" charset="0"/>
              </a:rPr>
              <a:t>Memory </a:t>
            </a:r>
            <a:r>
              <a:rPr lang="en-US" altLang="ko-KR" dirty="0" smtClean="0">
                <a:ea typeface="Gulim" charset="0"/>
              </a:rPr>
              <a:t>Footprint: </a:t>
            </a:r>
            <a:r>
              <a:rPr lang="en-US" altLang="ko-KR" dirty="0">
                <a:ea typeface="Gulim" charset="0"/>
              </a:rPr>
              <a:t>Two-</a:t>
            </a:r>
            <a:r>
              <a:rPr lang="en-US" altLang="ko-KR" dirty="0" smtClean="0">
                <a:ea typeface="Gulim" charset="0"/>
              </a:rPr>
              <a:t>Threads</a:t>
            </a:r>
            <a:endParaRPr lang="en-US" altLang="ko-KR" dirty="0">
              <a:ea typeface="Gulim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48" y="1245605"/>
            <a:ext cx="8153400" cy="51054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charset="0"/>
              </a:rPr>
              <a:t>If we stopped this program and examined it with a debugger, we would see</a:t>
            </a:r>
          </a:p>
          <a:p>
            <a:pPr lvl="1"/>
            <a:r>
              <a:rPr lang="en-US" altLang="ko-KR" dirty="0">
                <a:ea typeface="Gulim" charset="0"/>
              </a:rPr>
              <a:t>Two sets of CPU registers</a:t>
            </a:r>
          </a:p>
          <a:p>
            <a:pPr lvl="1"/>
            <a:r>
              <a:rPr lang="en-US" altLang="ko-KR" dirty="0">
                <a:ea typeface="Gulim" charset="0"/>
              </a:rPr>
              <a:t>Two sets of Stacks</a:t>
            </a:r>
          </a:p>
          <a:p>
            <a:endParaRPr lang="en-US" altLang="ko-KR" dirty="0">
              <a:ea typeface="Gulim" charset="0"/>
            </a:endParaRPr>
          </a:p>
          <a:p>
            <a:r>
              <a:rPr lang="en-US" altLang="ko-KR" dirty="0">
                <a:ea typeface="Gulim" charset="0"/>
              </a:rPr>
              <a:t>Questions: </a:t>
            </a:r>
          </a:p>
          <a:p>
            <a:pPr lvl="1"/>
            <a:r>
              <a:rPr lang="en-US" altLang="ko-KR" dirty="0">
                <a:ea typeface="Gulim" charset="0"/>
              </a:rPr>
              <a:t>How do we position stacks relative to 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each other?</a:t>
            </a:r>
          </a:p>
          <a:p>
            <a:pPr lvl="1"/>
            <a:r>
              <a:rPr lang="en-US" altLang="ko-KR" dirty="0">
                <a:ea typeface="Gulim" charset="0"/>
              </a:rPr>
              <a:t>What maximum size should we choose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for the stacks?</a:t>
            </a:r>
          </a:p>
          <a:p>
            <a:pPr lvl="1"/>
            <a:r>
              <a:rPr lang="en-US" altLang="ko-KR" dirty="0">
                <a:ea typeface="Gulim" charset="0"/>
              </a:rPr>
              <a:t>What happens if threads violate this?</a:t>
            </a:r>
          </a:p>
          <a:p>
            <a:pPr lvl="1"/>
            <a:r>
              <a:rPr lang="en-US" altLang="ko-KR" dirty="0">
                <a:ea typeface="Gulim" charset="0"/>
              </a:rPr>
              <a:t>How might you catch violations?</a:t>
            </a:r>
          </a:p>
          <a:p>
            <a:pPr lvl="1"/>
            <a:endParaRPr lang="en-US" altLang="ko-KR" dirty="0">
              <a:ea typeface="Gulim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400800" y="1909098"/>
            <a:ext cx="2120900" cy="4343400"/>
            <a:chOff x="3648" y="1008"/>
            <a:chExt cx="1336" cy="2736"/>
          </a:xfrm>
        </p:grpSpPr>
        <p:grpSp>
          <p:nvGrpSpPr>
            <p:cNvPr id="34821" name="Group 16"/>
            <p:cNvGrpSpPr>
              <a:grpSpLocks/>
            </p:cNvGrpSpPr>
            <p:nvPr/>
          </p:nvGrpSpPr>
          <p:grpSpPr bwMode="auto">
            <a:xfrm>
              <a:off x="3648" y="1008"/>
              <a:ext cx="1056" cy="2736"/>
              <a:chOff x="3648" y="1008"/>
              <a:chExt cx="1056" cy="2736"/>
            </a:xfrm>
          </p:grpSpPr>
          <p:sp>
            <p:nvSpPr>
              <p:cNvPr id="34823" name="Rectangle 4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27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Rectangle 6"/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56" cy="33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34825" name="Rectangle 7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056" cy="288"/>
              </a:xfrm>
              <a:prstGeom prst="rect">
                <a:avLst/>
              </a:prstGeom>
              <a:solidFill>
                <a:srgbClr val="53FB25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Global Data</a:t>
                </a:r>
              </a:p>
            </p:txBody>
          </p:sp>
          <p:sp>
            <p:nvSpPr>
              <p:cNvPr id="34826" name="Rectangle 8"/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056" cy="48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34827" name="Rectangle 9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336"/>
              </a:xfrm>
              <a:prstGeom prst="rect">
                <a:avLst/>
              </a:prstGeom>
              <a:solidFill>
                <a:srgbClr val="FF66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Stack 1</a:t>
                </a:r>
              </a:p>
            </p:txBody>
          </p:sp>
          <p:sp>
            <p:nvSpPr>
              <p:cNvPr id="34828" name="Rectangle 1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056" cy="432"/>
              </a:xfrm>
              <a:prstGeom prst="rect">
                <a:avLst/>
              </a:prstGeom>
              <a:solidFill>
                <a:srgbClr val="02E3EE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Stack 2</a:t>
                </a:r>
              </a:p>
            </p:txBody>
          </p:sp>
          <p:sp>
            <p:nvSpPr>
              <p:cNvPr id="34829" name="Line 12"/>
              <p:cNvSpPr>
                <a:spLocks noChangeShapeType="1"/>
              </p:cNvSpPr>
              <p:nvPr/>
            </p:nvSpPr>
            <p:spPr bwMode="auto">
              <a:xfrm>
                <a:off x="4176" y="12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13"/>
              <p:cNvSpPr>
                <a:spLocks noChangeShapeType="1"/>
              </p:cNvSpPr>
              <p:nvPr/>
            </p:nvSpPr>
            <p:spPr bwMode="auto">
              <a:xfrm>
                <a:off x="4176" y="211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 flipV="1">
                <a:off x="4176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4822" name="Text Box 15"/>
            <p:cNvSpPr txBox="1">
              <a:spLocks noChangeArrowheads="1"/>
            </p:cNvSpPr>
            <p:nvPr/>
          </p:nvSpPr>
          <p:spPr bwMode="auto">
            <a:xfrm rot="5400000">
              <a:off x="4385" y="2237"/>
              <a:ext cx="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623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charset="0"/>
              </a:rPr>
              <a:t>Recall: Lifecycle of a Process</a:t>
            </a:r>
            <a:endParaRPr lang="en-US" altLang="ko-KR" dirty="0">
              <a:ea typeface="Gulim" charset="0"/>
            </a:endParaRPr>
          </a:p>
        </p:txBody>
      </p:sp>
      <p:sp>
        <p:nvSpPr>
          <p:cNvPr id="35843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8305800" cy="281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charset="0"/>
              </a:rPr>
              <a:t>As a process executes, it changes state: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new</a:t>
            </a:r>
            <a:r>
              <a:rPr lang="en-US" altLang="ko-KR" dirty="0" smtClean="0">
                <a:ea typeface="Gulim" charset="0"/>
              </a:rPr>
              <a:t>:  The process is being created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ready</a:t>
            </a:r>
            <a:r>
              <a:rPr lang="en-US" altLang="ko-KR" dirty="0" smtClean="0">
                <a:ea typeface="Gulim" charset="0"/>
              </a:rPr>
              <a:t>:  The process is waiting to run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running</a:t>
            </a:r>
            <a:r>
              <a:rPr lang="en-US" altLang="ko-KR" dirty="0" smtClean="0">
                <a:ea typeface="Gulim" charset="0"/>
              </a:rPr>
              <a:t>:  Instructions are being executed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waiting</a:t>
            </a:r>
            <a:r>
              <a:rPr lang="en-US" altLang="ko-KR" dirty="0" smtClean="0">
                <a:ea typeface="Gulim" charset="0"/>
              </a:rPr>
              <a:t>:  Process waiting for some event to occur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terminated</a:t>
            </a:r>
            <a:r>
              <a:rPr lang="en-US" altLang="ko-KR" dirty="0" smtClean="0">
                <a:ea typeface="Gulim" charset="0"/>
              </a:rPr>
              <a:t>:  The process has finished execution</a:t>
            </a:r>
            <a:endParaRPr lang="en-US" altLang="ko-KR" dirty="0">
              <a:ea typeface="Gulim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24142" r="690" b="24419"/>
          <a:stretch>
            <a:fillRect/>
          </a:stretch>
        </p:blipFill>
        <p:spPr bwMode="auto">
          <a:xfrm>
            <a:off x="1295400" y="1023938"/>
            <a:ext cx="6553200" cy="25574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05" name="Freeform 5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Freeform 7"/>
          <p:cNvSpPr>
            <a:spLocks/>
          </p:cNvSpPr>
          <p:nvPr/>
        </p:nvSpPr>
        <p:spPr bwMode="auto">
          <a:xfrm>
            <a:off x="3498850" y="1476375"/>
            <a:ext cx="2025650" cy="455613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Freeform 8"/>
          <p:cNvSpPr>
            <a:spLocks/>
          </p:cNvSpPr>
          <p:nvPr/>
        </p:nvSpPr>
        <p:spPr bwMode="auto">
          <a:xfrm>
            <a:off x="3394075" y="2466975"/>
            <a:ext cx="476250" cy="738188"/>
          </a:xfrm>
          <a:custGeom>
            <a:avLst/>
            <a:gdLst>
              <a:gd name="T0" fmla="*/ 2147483647 w 300"/>
              <a:gd name="T1" fmla="*/ 2147483647 h 465"/>
              <a:gd name="T2" fmla="*/ 2147483647 w 300"/>
              <a:gd name="T3" fmla="*/ 2147483647 h 465"/>
              <a:gd name="T4" fmla="*/ 2147483647 w 300"/>
              <a:gd name="T5" fmla="*/ 2147483647 h 465"/>
              <a:gd name="T6" fmla="*/ 2147483647 w 300"/>
              <a:gd name="T7" fmla="*/ 2147483647 h 465"/>
              <a:gd name="T8" fmla="*/ 2147483647 w 300"/>
              <a:gd name="T9" fmla="*/ 2147483647 h 465"/>
              <a:gd name="T10" fmla="*/ 2147483647 w 300"/>
              <a:gd name="T11" fmla="*/ 2147483647 h 465"/>
              <a:gd name="T12" fmla="*/ 0 w 300"/>
              <a:gd name="T13" fmla="*/ 0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465"/>
              <a:gd name="T23" fmla="*/ 300 w 300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465">
                <a:moveTo>
                  <a:pt x="300" y="465"/>
                </a:moveTo>
                <a:cubicBezTo>
                  <a:pt x="269" y="426"/>
                  <a:pt x="247" y="389"/>
                  <a:pt x="205" y="363"/>
                </a:cubicBezTo>
                <a:cubicBezTo>
                  <a:pt x="182" y="326"/>
                  <a:pt x="154" y="308"/>
                  <a:pt x="119" y="284"/>
                </a:cubicBezTo>
                <a:cubicBezTo>
                  <a:pt x="91" y="201"/>
                  <a:pt x="135" y="324"/>
                  <a:pt x="95" y="236"/>
                </a:cubicBezTo>
                <a:cubicBezTo>
                  <a:pt x="74" y="189"/>
                  <a:pt x="63" y="140"/>
                  <a:pt x="40" y="94"/>
                </a:cubicBezTo>
                <a:cubicBezTo>
                  <a:pt x="32" y="78"/>
                  <a:pt x="23" y="63"/>
                  <a:pt x="16" y="47"/>
                </a:cubicBezTo>
                <a:cubicBezTo>
                  <a:pt x="9" y="32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Freeform 9"/>
          <p:cNvSpPr>
            <a:spLocks/>
          </p:cNvSpPr>
          <p:nvPr/>
        </p:nvSpPr>
        <p:spPr bwMode="auto">
          <a:xfrm>
            <a:off x="5127625" y="2416175"/>
            <a:ext cx="458788" cy="766763"/>
          </a:xfrm>
          <a:custGeom>
            <a:avLst/>
            <a:gdLst>
              <a:gd name="T0" fmla="*/ 2147483647 w 289"/>
              <a:gd name="T1" fmla="*/ 0 h 483"/>
              <a:gd name="T2" fmla="*/ 2147483647 w 289"/>
              <a:gd name="T3" fmla="*/ 2147483647 h 483"/>
              <a:gd name="T4" fmla="*/ 2147483647 w 289"/>
              <a:gd name="T5" fmla="*/ 2147483647 h 483"/>
              <a:gd name="T6" fmla="*/ 2147483647 w 289"/>
              <a:gd name="T7" fmla="*/ 2147483647 h 483"/>
              <a:gd name="T8" fmla="*/ 2147483647 w 289"/>
              <a:gd name="T9" fmla="*/ 2147483647 h 483"/>
              <a:gd name="T10" fmla="*/ 2147483647 w 289"/>
              <a:gd name="T11" fmla="*/ 2147483647 h 483"/>
              <a:gd name="T12" fmla="*/ 2147483647 w 289"/>
              <a:gd name="T13" fmla="*/ 2147483647 h 483"/>
              <a:gd name="T14" fmla="*/ 2147483647 w 289"/>
              <a:gd name="T15" fmla="*/ 2147483647 h 483"/>
              <a:gd name="T16" fmla="*/ 2147483647 w 289"/>
              <a:gd name="T17" fmla="*/ 2147483647 h 4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483"/>
              <a:gd name="T29" fmla="*/ 289 w 289"/>
              <a:gd name="T30" fmla="*/ 483 h 4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483">
                <a:moveTo>
                  <a:pt x="289" y="0"/>
                </a:moveTo>
                <a:cubicBezTo>
                  <a:pt x="275" y="69"/>
                  <a:pt x="257" y="138"/>
                  <a:pt x="234" y="205"/>
                </a:cubicBezTo>
                <a:cubicBezTo>
                  <a:pt x="219" y="249"/>
                  <a:pt x="202" y="292"/>
                  <a:pt x="155" y="308"/>
                </a:cubicBezTo>
                <a:cubicBezTo>
                  <a:pt x="150" y="316"/>
                  <a:pt x="146" y="325"/>
                  <a:pt x="139" y="332"/>
                </a:cubicBezTo>
                <a:cubicBezTo>
                  <a:pt x="133" y="338"/>
                  <a:pt x="122" y="340"/>
                  <a:pt x="116" y="347"/>
                </a:cubicBezTo>
                <a:cubicBezTo>
                  <a:pt x="71" y="404"/>
                  <a:pt x="152" y="337"/>
                  <a:pt x="92" y="395"/>
                </a:cubicBezTo>
                <a:cubicBezTo>
                  <a:pt x="31" y="454"/>
                  <a:pt x="107" y="358"/>
                  <a:pt x="45" y="434"/>
                </a:cubicBezTo>
                <a:cubicBezTo>
                  <a:pt x="35" y="446"/>
                  <a:pt x="22" y="475"/>
                  <a:pt x="5" y="481"/>
                </a:cubicBezTo>
                <a:cubicBezTo>
                  <a:pt x="0" y="483"/>
                  <a:pt x="5" y="471"/>
                  <a:pt x="5" y="46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Freeform 10"/>
          <p:cNvSpPr>
            <a:spLocks/>
          </p:cNvSpPr>
          <p:nvPr/>
        </p:nvSpPr>
        <p:spPr bwMode="auto">
          <a:xfrm>
            <a:off x="2579688" y="1276350"/>
            <a:ext cx="752475" cy="514350"/>
          </a:xfrm>
          <a:custGeom>
            <a:avLst/>
            <a:gdLst>
              <a:gd name="T0" fmla="*/ 0 w 474"/>
              <a:gd name="T1" fmla="*/ 0 h 324"/>
              <a:gd name="T2" fmla="*/ 2147483647 w 474"/>
              <a:gd name="T3" fmla="*/ 2147483647 h 324"/>
              <a:gd name="T4" fmla="*/ 2147483647 w 474"/>
              <a:gd name="T5" fmla="*/ 2147483647 h 324"/>
              <a:gd name="T6" fmla="*/ 2147483647 w 474"/>
              <a:gd name="T7" fmla="*/ 2147483647 h 324"/>
              <a:gd name="T8" fmla="*/ 2147483647 w 474"/>
              <a:gd name="T9" fmla="*/ 2147483647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324"/>
              <a:gd name="T17" fmla="*/ 474 w 474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324">
                <a:moveTo>
                  <a:pt x="0" y="0"/>
                </a:moveTo>
                <a:cubicBezTo>
                  <a:pt x="50" y="25"/>
                  <a:pt x="109" y="30"/>
                  <a:pt x="158" y="55"/>
                </a:cubicBezTo>
                <a:cubicBezTo>
                  <a:pt x="210" y="82"/>
                  <a:pt x="268" y="115"/>
                  <a:pt x="324" y="134"/>
                </a:cubicBezTo>
                <a:cubicBezTo>
                  <a:pt x="368" y="178"/>
                  <a:pt x="414" y="216"/>
                  <a:pt x="450" y="268"/>
                </a:cubicBezTo>
                <a:cubicBezTo>
                  <a:pt x="456" y="286"/>
                  <a:pt x="474" y="307"/>
                  <a:pt x="474" y="324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1" name="Freeform 11"/>
          <p:cNvSpPr>
            <a:spLocks/>
          </p:cNvSpPr>
          <p:nvPr/>
        </p:nvSpPr>
        <p:spPr bwMode="auto">
          <a:xfrm>
            <a:off x="5599113" y="1314450"/>
            <a:ext cx="889000" cy="500063"/>
          </a:xfrm>
          <a:custGeom>
            <a:avLst/>
            <a:gdLst>
              <a:gd name="T0" fmla="*/ 0 w 560"/>
              <a:gd name="T1" fmla="*/ 2147483647 h 315"/>
              <a:gd name="T2" fmla="*/ 2147483647 w 560"/>
              <a:gd name="T3" fmla="*/ 2147483647 h 315"/>
              <a:gd name="T4" fmla="*/ 2147483647 w 560"/>
              <a:gd name="T5" fmla="*/ 2147483647 h 315"/>
              <a:gd name="T6" fmla="*/ 2147483647 w 560"/>
              <a:gd name="T7" fmla="*/ 2147483647 h 315"/>
              <a:gd name="T8" fmla="*/ 2147483647 w 560"/>
              <a:gd name="T9" fmla="*/ 2147483647 h 315"/>
              <a:gd name="T10" fmla="*/ 2147483647 w 560"/>
              <a:gd name="T11" fmla="*/ 0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0"/>
              <a:gd name="T19" fmla="*/ 0 h 315"/>
              <a:gd name="T20" fmla="*/ 560 w 560"/>
              <a:gd name="T21" fmla="*/ 315 h 3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0" h="315">
                <a:moveTo>
                  <a:pt x="0" y="315"/>
                </a:moveTo>
                <a:cubicBezTo>
                  <a:pt x="38" y="269"/>
                  <a:pt x="77" y="223"/>
                  <a:pt x="126" y="189"/>
                </a:cubicBezTo>
                <a:cubicBezTo>
                  <a:pt x="202" y="74"/>
                  <a:pt x="340" y="40"/>
                  <a:pt x="466" y="8"/>
                </a:cubicBezTo>
                <a:cubicBezTo>
                  <a:pt x="484" y="11"/>
                  <a:pt x="503" y="13"/>
                  <a:pt x="521" y="16"/>
                </a:cubicBezTo>
                <a:cubicBezTo>
                  <a:pt x="529" y="18"/>
                  <a:pt x="537" y="26"/>
                  <a:pt x="544" y="23"/>
                </a:cubicBezTo>
                <a:cubicBezTo>
                  <a:pt x="553" y="19"/>
                  <a:pt x="560" y="0"/>
                  <a:pt x="56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2" name="Oval 12"/>
          <p:cNvSpPr>
            <a:spLocks noChangeArrowheads="1"/>
          </p:cNvSpPr>
          <p:nvPr/>
        </p:nvSpPr>
        <p:spPr bwMode="auto">
          <a:xfrm>
            <a:off x="1295400" y="10239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4867275" y="18399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5" name="Oval 15"/>
          <p:cNvSpPr>
            <a:spLocks noChangeArrowheads="1"/>
          </p:cNvSpPr>
          <p:nvPr/>
        </p:nvSpPr>
        <p:spPr bwMode="auto">
          <a:xfrm>
            <a:off x="6532563" y="101282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6" name="Oval 16"/>
          <p:cNvSpPr>
            <a:spLocks noChangeArrowheads="1"/>
          </p:cNvSpPr>
          <p:nvPr/>
        </p:nvSpPr>
        <p:spPr bwMode="auto">
          <a:xfrm>
            <a:off x="3867150" y="29702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7" name="Freeform 17"/>
          <p:cNvSpPr>
            <a:spLocks/>
          </p:cNvSpPr>
          <p:nvPr/>
        </p:nvSpPr>
        <p:spPr bwMode="auto">
          <a:xfrm>
            <a:off x="3511550" y="2400300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8" name="Freeform 18"/>
          <p:cNvSpPr>
            <a:spLocks/>
          </p:cNvSpPr>
          <p:nvPr/>
        </p:nvSpPr>
        <p:spPr bwMode="auto">
          <a:xfrm>
            <a:off x="3505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9" name="Oval 19"/>
          <p:cNvSpPr>
            <a:spLocks noChangeArrowheads="1"/>
          </p:cNvSpPr>
          <p:nvPr/>
        </p:nvSpPr>
        <p:spPr bwMode="auto">
          <a:xfrm>
            <a:off x="4873625" y="184467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0" name="Oval 20"/>
          <p:cNvSpPr>
            <a:spLocks noChangeArrowheads="1"/>
          </p:cNvSpPr>
          <p:nvPr/>
        </p:nvSpPr>
        <p:spPr bwMode="auto">
          <a:xfrm>
            <a:off x="2797175" y="183356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1" name="Freeform 21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2" name="Oval 22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3" name="Oval 23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4" name="Freeform 24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5" name="Oval 25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6" name="Oval 26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7" name="Freeform 27"/>
          <p:cNvSpPr>
            <a:spLocks/>
          </p:cNvSpPr>
          <p:nvPr/>
        </p:nvSpPr>
        <p:spPr bwMode="auto">
          <a:xfrm>
            <a:off x="3505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8" name="Freeform 28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2" grpId="0" uiExpand="1" build="p" bldLvl="2"/>
      <p:bldP spid="358405" grpId="0" animBg="1"/>
      <p:bldP spid="358407" grpId="0" animBg="1"/>
      <p:bldP spid="358408" grpId="0" animBg="1"/>
      <p:bldP spid="358409" grpId="0" animBg="1"/>
      <p:bldP spid="358410" grpId="0" animBg="1"/>
      <p:bldP spid="358411" grpId="0" animBg="1"/>
      <p:bldP spid="358412" grpId="0" animBg="1"/>
      <p:bldP spid="358413" grpId="0" animBg="1"/>
      <p:bldP spid="358414" grpId="0" animBg="1"/>
      <p:bldP spid="358415" grpId="0" animBg="1"/>
      <p:bldP spid="358416" grpId="0" animBg="1"/>
      <p:bldP spid="358417" grpId="0" animBg="1"/>
      <p:bldP spid="358418" grpId="0" animBg="1"/>
      <p:bldP spid="358419" grpId="0" animBg="1"/>
      <p:bldP spid="358420" grpId="0" animBg="1"/>
      <p:bldP spid="358421" grpId="0" animBg="1"/>
      <p:bldP spid="358422" grpId="0" animBg="1"/>
      <p:bldP spid="358423" grpId="0" animBg="1"/>
      <p:bldP spid="358424" grpId="0" animBg="1"/>
      <p:bldP spid="358425" grpId="0" animBg="1"/>
      <p:bldP spid="358426" grpId="0" animBg="1"/>
      <p:bldP spid="358427" grpId="0" animBg="1"/>
      <p:bldP spid="358428" grpId="0" animBg="1"/>
      <p:bldP spid="358429" grpId="0" animBg="1"/>
      <p:bldP spid="3584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Thread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6096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thread_fork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func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dirty="0" smtClean="0"/>
              <a:t>Create a new thread to run </a:t>
            </a:r>
            <a:r>
              <a:rPr lang="en-US" dirty="0" err="1" smtClean="0"/>
              <a:t>func(args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thread_create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thread_yield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/>
            <a:r>
              <a:rPr lang="en-US" dirty="0" smtClean="0"/>
              <a:t>Relinquish processor voluntarily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thread_yield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thread_join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(thread)</a:t>
            </a:r>
          </a:p>
          <a:p>
            <a:pPr lvl="1"/>
            <a:r>
              <a:rPr lang="en-US" dirty="0" smtClean="0"/>
              <a:t>In parent, wait for forked thread to exit, then return</a:t>
            </a:r>
          </a:p>
          <a:p>
            <a:pPr lvl="1"/>
            <a:r>
              <a:rPr lang="en-US" dirty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thread_join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thread_exit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dirty="0" smtClean="0"/>
              <a:t>Quit thread and clean up, wake up joiner if any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thread_exit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lvl="1"/>
            <a:endParaRPr lang="en-US" sz="1400" dirty="0" smtClean="0"/>
          </a:p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pThreads</a:t>
            </a:r>
            <a:r>
              <a:rPr lang="en-US" dirty="0" smtClean="0"/>
              <a:t>: POSIX standard for thread </a:t>
            </a:r>
            <a:r>
              <a:rPr lang="en-US" dirty="0"/>
              <a:t>programming</a:t>
            </a:r>
            <a:br>
              <a:rPr lang="en-US" dirty="0"/>
            </a:br>
            <a:r>
              <a:rPr lang="en-US" dirty="0" smtClean="0"/>
              <a:t>[POSIX</a:t>
            </a:r>
            <a:r>
              <a:rPr lang="en-US" dirty="0"/>
              <a:t>.1c, Threads extensions (IEEE </a:t>
            </a:r>
            <a:r>
              <a:rPr lang="en-US" dirty="0" err="1"/>
              <a:t>Std</a:t>
            </a:r>
            <a:r>
              <a:rPr lang="en-US" dirty="0"/>
              <a:t> 1003.1c-1995</a:t>
            </a:r>
            <a:r>
              <a:rPr lang="en-US" dirty="0" smtClean="0"/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41368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Conceptually, the dispatching loop of the operating system looks as follows: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Loop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ChooseNextThread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SaveStateOfCPU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curTCB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endParaRPr lang="en-US" altLang="ko-KR" sz="2000" dirty="0" smtClean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This is an </a:t>
            </a:r>
            <a:r>
              <a:rPr lang="en-US" altLang="ko-KR" i="1" dirty="0" smtClean="0">
                <a:ea typeface="Gulim" panose="020B0600000101010101" pitchFamily="34" charset="-127"/>
              </a:rPr>
              <a:t>infinite</a:t>
            </a:r>
            <a:r>
              <a:rPr lang="en-US" altLang="ko-KR" dirty="0" smtClean="0">
                <a:ea typeface="Gulim" panose="020B0600000101010101" pitchFamily="34" charset="-127"/>
              </a:rPr>
              <a:t> loop</a:t>
            </a:r>
          </a:p>
          <a:p>
            <a:pPr lvl="1"/>
            <a:r>
              <a:rPr lang="en-US" altLang="ko-KR" sz="2400" dirty="0" smtClean="0">
                <a:ea typeface="Gulim" panose="020B0600000101010101" pitchFamily="34" charset="-127"/>
              </a:rPr>
              <a:t>One could argue that this is all that the OS does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Should we ever exit this loop???</a:t>
            </a:r>
          </a:p>
          <a:p>
            <a:pPr lvl="1"/>
            <a:r>
              <a:rPr lang="en-US" altLang="ko-KR" sz="2400" dirty="0" smtClean="0">
                <a:ea typeface="Gulim" panose="020B0600000101010101" pitchFamily="34" charset="-127"/>
              </a:rPr>
              <a:t>When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1343057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Running a thread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Consider first portion: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How do I run a thread?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Load its state (registers, PC, stack pointer) into CPU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Load environment (virtual memory space, </a:t>
            </a:r>
            <a:r>
              <a:rPr lang="en-US" altLang="ko-KR" dirty="0" err="1" smtClean="0">
                <a:ea typeface="Gulim" panose="020B0600000101010101" pitchFamily="34" charset="-127"/>
              </a:rPr>
              <a:t>etc</a:t>
            </a:r>
            <a:r>
              <a:rPr lang="en-US" altLang="ko-KR" dirty="0" smtClean="0">
                <a:ea typeface="Gulim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Jump to the PC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How does the dispatcher get control back?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Internal events: thread returns control voluntarily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External events: thread gets </a:t>
            </a:r>
            <a:r>
              <a:rPr lang="en-US" altLang="ko-KR" i="1" dirty="0" smtClean="0">
                <a:ea typeface="Gulim" panose="020B0600000101010101" pitchFamily="34" charset="-127"/>
              </a:rPr>
              <a:t>preempted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endParaRPr lang="en-US" altLang="ko-KR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275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Internal Events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102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Blocking on I/O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The act of requesting I/O implicitly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Waiting on a “signal” from other thread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asks to wait and thus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Thread executes a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yield()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volunteers to give up CPU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computePI</a:t>
            </a: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while(TRUE)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</a:t>
            </a:r>
            <a:r>
              <a:rPr lang="en-US" altLang="ko-KR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ComputeNextDigit</a:t>
            </a: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yield();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}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2502816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Stack for Yielding Thread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3049588"/>
            <a:ext cx="86741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How do we run a new thread?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	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run_new_thread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newThread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PickNewThread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switch(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curThread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, 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newThread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ThreadHouseKeeping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 /* Do any cleanup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lnSpc>
                <a:spcPct val="80000"/>
              </a:lnSpc>
            </a:pPr>
            <a:r>
              <a:rPr lang="en-US" altLang="ko-KR" sz="2600" dirty="0" smtClean="0">
                <a:ea typeface="Gulim" panose="020B0600000101010101" pitchFamily="34" charset="-127"/>
              </a:rPr>
              <a:t>How does dispatcher switch to a new thread?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Save anything next thread may trash: PC, </a:t>
            </a:r>
            <a:r>
              <a:rPr lang="en-US" altLang="ko-KR" dirty="0" err="1" smtClean="0">
                <a:ea typeface="Gulim" panose="020B0600000101010101" pitchFamily="34" charset="-127"/>
              </a:rPr>
              <a:t>regs</a:t>
            </a:r>
            <a:r>
              <a:rPr lang="en-US" altLang="ko-KR" dirty="0" smtClean="0">
                <a:ea typeface="Gulim" panose="020B0600000101010101" pitchFamily="34" charset="-127"/>
              </a:rPr>
              <a:t>, stack pointer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Maintain isolation for each thread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 flipV="1">
            <a:off x="3810000" y="12192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yield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 flipV="1">
            <a:off x="3811588" y="7620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ComputePI</a:t>
            </a:r>
          </a:p>
        </p:txBody>
      </p:sp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6018213" y="1066218"/>
            <a:ext cx="369874" cy="1661108"/>
            <a:chOff x="4606" y="816"/>
            <a:chExt cx="234" cy="1152"/>
          </a:xfrm>
        </p:grpSpPr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urier New"/>
                <a:cs typeface="Courier New"/>
              </a:endParaRPr>
            </a:p>
          </p:txBody>
        </p:sp>
      </p:grpSp>
      <p:grpSp>
        <p:nvGrpSpPr>
          <p:cNvPr id="364565" name="Group 21"/>
          <p:cNvGrpSpPr>
            <a:grpSpLocks/>
          </p:cNvGrpSpPr>
          <p:nvPr/>
        </p:nvGrpSpPr>
        <p:grpSpPr bwMode="auto">
          <a:xfrm>
            <a:off x="1949065" y="1435100"/>
            <a:ext cx="3831025" cy="1522413"/>
            <a:chOff x="1227" y="1056"/>
            <a:chExt cx="2421" cy="105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kernel_yield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4" name="Arc 13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1516" name="Rectangle 19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718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What Do the Stacks Look Like?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3810000" cy="5486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    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5791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3868738" y="1562100"/>
            <a:ext cx="2532063" cy="3009900"/>
            <a:chOff x="2437" y="984"/>
            <a:chExt cx="1595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106" y="984"/>
              <a:ext cx="6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7" y="1344"/>
              <a:ext cx="252" cy="1152"/>
              <a:chOff x="4598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66" y="1262"/>
                <a:ext cx="111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latin typeface="Consolas" charset="0"/>
                    <a:ea typeface="Consolas" charset="0"/>
                    <a:cs typeface="Consolas" charset="0"/>
                  </a:rPr>
                  <a:t>Stack </a:t>
                </a: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6781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67" y="976"/>
              <a:ext cx="6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68D1C425-8AE5-614A-9EFB-68101E25797B}"/>
              </a:ext>
            </a:extLst>
          </p:cNvPr>
          <p:cNvSpPr txBox="1">
            <a:spLocks noChangeArrowheads="1"/>
          </p:cNvSpPr>
          <p:nvPr/>
        </p:nvSpPr>
        <p:spPr>
          <a:xfrm>
            <a:off x="4114800" y="5343525"/>
            <a:ext cx="5144293" cy="105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ko-KR" b="0" dirty="0">
                <a:latin typeface="Gill Sans Light"/>
                <a:ea typeface="Consolas" charset="0"/>
                <a:cs typeface="Consolas" panose="020B0609020204030204" pitchFamily="49" charset="0"/>
              </a:rPr>
              <a:t>Thread S's switch returns to Thread T's (and vice versa)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BF913E49-B133-4143-970D-66400D63EF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01493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9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  <p:bldP spid="366606" grpId="1" animBg="1"/>
      <p:bldP spid="22" grpId="0"/>
      <p:bldP spid="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9296400" cy="533400"/>
          </a:xfrm>
        </p:spPr>
        <p:txBody>
          <a:bodyPr/>
          <a:lstStyle/>
          <a:p>
            <a:r>
              <a:rPr lang="en-US" altLang="ko-KR" sz="3000" dirty="0" smtClean="0">
                <a:ea typeface="Gulim" panose="020B0600000101010101" pitchFamily="34" charset="-127"/>
              </a:rPr>
              <a:t>Saving/Restoring state (often called “Context Switch)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5344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Switch(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tCur,tNew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/* Unload old thread */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].regs.r7 = CPU.r7;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].regs.r0 = CPU.r0;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regs.sp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CPU.sp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regs.retpc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 /*return 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addr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*/</a:t>
            </a:r>
          </a:p>
          <a:p>
            <a:pPr>
              <a:buFontTx/>
              <a:buNone/>
            </a:pPr>
            <a:endParaRPr lang="en-US" altLang="ko-KR" sz="2000" dirty="0" smtClean="0">
              <a:solidFill>
                <a:schemeClr val="accent2"/>
              </a:solidFill>
              <a:latin typeface="Courier New" panose="02070309020205020404" pitchFamily="49" charset="0"/>
              <a:ea typeface="Consolas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rgbClr val="53FB25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/* Load and execute new thread */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CPU.r7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].regs.r7;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CPU.r0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].regs.r0;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CPU.sp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regs.sp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regs.retpc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return; /* Return to 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*/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643812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Switch Details (continued)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685800"/>
            <a:ext cx="8991600" cy="6019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if you make a mistake in implementing switch?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Suppose you forget to save/restore register 32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Get intermittent failures depending on when context switch occurred and whether new thread uses register 32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System will give wrong result without warning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Can you devise an exhaustive test to test switch code?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No! Too many combinations and inter-leavings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Cautionary tale: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For speed, Topaz kernel saved one instruction in switch()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Carefully documented! Only works as long as kernel size &lt; 1MB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happened?  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Time passed, People forgot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Later, they added features to kernel (no one removes features!)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Very weird behavior started happening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Moral of story: Design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1209541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AC8E-F693-AD41-8C92-AE7ACE7D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Aren't we still switching contexts?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A701-B82A-2A48-BB59-869A97117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but </a:t>
            </a:r>
            <a:r>
              <a:rPr lang="en-US" dirty="0" smtClean="0">
                <a:solidFill>
                  <a:srgbClr val="FF0000"/>
                </a:solidFill>
              </a:rPr>
              <a:t>much cheaper </a:t>
            </a:r>
            <a:r>
              <a:rPr lang="en-US" dirty="0" smtClean="0"/>
              <a:t>than switching processes</a:t>
            </a:r>
          </a:p>
          <a:p>
            <a:pPr lvl="1"/>
            <a:r>
              <a:rPr lang="en-US" dirty="0" smtClean="0"/>
              <a:t>No need to change address space</a:t>
            </a:r>
          </a:p>
          <a:p>
            <a:r>
              <a:rPr lang="en-US" dirty="0" smtClean="0"/>
              <a:t>Some numbers from Linux:</a:t>
            </a:r>
          </a:p>
          <a:p>
            <a:pPr lvl="1"/>
            <a:r>
              <a:rPr lang="en-US" dirty="0" smtClean="0"/>
              <a:t>Frequency of context switch: 10-100ms</a:t>
            </a:r>
          </a:p>
          <a:p>
            <a:pPr lvl="1"/>
            <a:r>
              <a:rPr lang="en-US" dirty="0" smtClean="0"/>
              <a:t>Switching between processes: 3-4 </a:t>
            </a:r>
            <a:r>
              <a:rPr lang="en-US" dirty="0" err="1" smtClean="0"/>
              <a:t>μsec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Switching between threads: 100 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02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Processes vs.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650875" y="762000"/>
            <a:ext cx="115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19812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384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4191000" y="4191000"/>
            <a:ext cx="516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5334000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(1 core)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>
            <a:off x="3086100" y="47244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3429000" y="48768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 dirty="0">
                <a:latin typeface="Gill Sans Light"/>
                <a:cs typeface="Gill Sans Light"/>
              </a:rPr>
              <a:t>1 thread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1905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17145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17145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3429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11049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7239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495300" y="11541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571500" y="15234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921709" y="15234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3660775" y="762000"/>
            <a:ext cx="1220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32004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47244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 dirty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47244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33528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41148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37338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3505200" y="11541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3581400" y="15234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3931609" y="15234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2667000" y="22860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861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5715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13335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30861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600700" y="723900"/>
            <a:ext cx="3733800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Switch overhead: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Same process:  </a:t>
            </a:r>
            <a:r>
              <a:rPr lang="en-US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Different proc.: </a:t>
            </a:r>
            <a:r>
              <a:rPr lang="en-US" b="1" dirty="0">
                <a:ea typeface="ＭＳ Ｐゴシック" charset="-128"/>
              </a:rPr>
              <a:t>high</a:t>
            </a:r>
            <a:endParaRPr lang="en-US" dirty="0">
              <a:ea typeface="ＭＳ Ｐゴシック" charset="-128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Protection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Same proc: </a:t>
            </a:r>
            <a:r>
              <a:rPr lang="en-US" b="1" dirty="0">
                <a:ea typeface="ＭＳ Ｐゴシック" charset="-128"/>
              </a:rPr>
              <a:t>low</a:t>
            </a:r>
            <a:endParaRPr lang="en-US" i="1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Different proc: </a:t>
            </a:r>
            <a:r>
              <a:rPr lang="en-US" b="1" dirty="0">
                <a:ea typeface="ＭＳ Ｐゴシック" charset="-128"/>
              </a:rPr>
              <a:t>high</a:t>
            </a:r>
            <a:endParaRPr lang="en-US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Sharing overhead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Same proc: </a:t>
            </a:r>
            <a:r>
              <a:rPr lang="en-US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Different proc: </a:t>
            </a:r>
            <a:r>
              <a:rPr lang="en-US" b="1" dirty="0">
                <a:ea typeface="ＭＳ Ｐゴシック" charset="-128"/>
              </a:rPr>
              <a:t>high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342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1104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4114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3352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2876347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181600"/>
          </a:xfrm>
        </p:spPr>
        <p:txBody>
          <a:bodyPr/>
          <a:lstStyle/>
          <a:p>
            <a:r>
              <a:rPr lang="en-US" dirty="0"/>
              <a:t>Process is an </a:t>
            </a:r>
            <a:r>
              <a:rPr lang="en-US" i="1" dirty="0">
                <a:solidFill>
                  <a:srgbClr val="FF0000"/>
                </a:solidFill>
              </a:rPr>
              <a:t>instance</a:t>
            </a:r>
            <a:r>
              <a:rPr lang="en-US" dirty="0"/>
              <a:t> of </a:t>
            </a:r>
            <a:r>
              <a:rPr lang="en-US" dirty="0" smtClean="0"/>
              <a:t>an </a:t>
            </a:r>
            <a:r>
              <a:rPr lang="en-US" i="1" dirty="0" smtClean="0">
                <a:solidFill>
                  <a:srgbClr val="FF0000"/>
                </a:solidFill>
              </a:rPr>
              <a:t>executing</a:t>
            </a:r>
            <a:r>
              <a:rPr lang="en-US" dirty="0" smtClean="0"/>
              <a:t> program</a:t>
            </a:r>
            <a:endParaRPr lang="en-US" dirty="0"/>
          </a:p>
          <a:p>
            <a:pPr lvl="1"/>
            <a:r>
              <a:rPr lang="en-US" dirty="0"/>
              <a:t>The fundamental OS </a:t>
            </a:r>
            <a:r>
              <a:rPr lang="en-US" dirty="0" smtClean="0"/>
              <a:t>responsibility</a:t>
            </a:r>
          </a:p>
          <a:p>
            <a:pPr lvl="1"/>
            <a:r>
              <a:rPr lang="en-US" dirty="0" smtClean="0"/>
              <a:t>Each instance has an identity (Process ID) or PID</a:t>
            </a:r>
            <a:endParaRPr lang="en-US" dirty="0"/>
          </a:p>
          <a:p>
            <a:r>
              <a:rPr lang="en-US" dirty="0"/>
              <a:t>Processes do their work by processing and calling file system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This involves interacting with the Kernel! </a:t>
            </a:r>
          </a:p>
          <a:p>
            <a:pPr lvl="1"/>
            <a:r>
              <a:rPr lang="en-US" dirty="0" smtClean="0"/>
              <a:t>How do we do that?</a:t>
            </a:r>
            <a:endParaRPr lang="en-US" dirty="0"/>
          </a:p>
          <a:p>
            <a:r>
              <a:rPr lang="en-US" dirty="0"/>
              <a:t>Are their any operations on processes themselves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create (fork) ?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erminate (exit) ?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leep (sleep) ?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ommunicate with (e.g. signal)?</a:t>
            </a:r>
          </a:p>
        </p:txBody>
      </p:sp>
    </p:spTree>
    <p:extLst>
      <p:ext uri="{BB962C8B-B14F-4D97-AF65-F5344CB8AC3E}">
        <p14:creationId xmlns:p14="http://schemas.microsoft.com/office/powerpoint/2010/main" val="141659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Processes vs.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650875" y="762000"/>
            <a:ext cx="115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19812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384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4191000" y="4191000"/>
            <a:ext cx="516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48810" y="5621278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1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 flipH="1">
            <a:off x="1444110" y="4724400"/>
            <a:ext cx="1641990" cy="89687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4589704" y="4698940"/>
            <a:ext cx="1219200" cy="685800"/>
          </a:xfrm>
          <a:prstGeom prst="wedgeRectCallout">
            <a:avLst>
              <a:gd name="adj1" fmla="val -91057"/>
              <a:gd name="adj2" fmla="val 1722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dirty="0">
                <a:latin typeface="Gill Sans Light"/>
                <a:cs typeface="Gill Sans Light"/>
              </a:rPr>
              <a:t>4</a:t>
            </a:r>
            <a:r>
              <a:rPr lang="en-US" b="0" dirty="0">
                <a:latin typeface="Gill Sans Light"/>
                <a:cs typeface="Gill Sans Light"/>
              </a:rPr>
              <a:t> threads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1905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17145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17145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3429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11049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7239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495300" y="11541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571500" y="15234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921709" y="15234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3660775" y="762000"/>
            <a:ext cx="1220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32004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47244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 dirty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47244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33528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41148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37338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3505200" y="11541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3581400" y="15234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3931609" y="15234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2667000" y="22860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861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5715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13335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30861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342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1104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4114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3352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5AE9D0-05DA-2E43-9A9A-0BF220EB15E1}"/>
              </a:ext>
            </a:extLst>
          </p:cNvPr>
          <p:cNvSpPr/>
          <p:nvPr/>
        </p:nvSpPr>
        <p:spPr bwMode="auto">
          <a:xfrm>
            <a:off x="2091810" y="5629275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2D8FF9-D88C-3445-8F67-4D3CDC367C33}"/>
              </a:ext>
            </a:extLst>
          </p:cNvPr>
          <p:cNvSpPr/>
          <p:nvPr/>
        </p:nvSpPr>
        <p:spPr bwMode="auto">
          <a:xfrm>
            <a:off x="3238500" y="5629275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2C669E-8057-5141-A1C8-557C8C16E114}"/>
              </a:ext>
            </a:extLst>
          </p:cNvPr>
          <p:cNvSpPr/>
          <p:nvPr/>
        </p:nvSpPr>
        <p:spPr bwMode="auto">
          <a:xfrm>
            <a:off x="4385190" y="5621278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4</a:t>
            </a:r>
          </a:p>
        </p:txBody>
      </p:sp>
      <p:cxnSp>
        <p:nvCxnSpPr>
          <p:cNvPr id="53" name="Straight Arrow Connector 50">
            <a:extLst>
              <a:ext uri="{FF2B5EF4-FFF2-40B4-BE49-F238E27FC236}">
                <a16:creationId xmlns:a16="http://schemas.microsoft.com/office/drawing/2014/main" id="{2F084A93-4232-E548-8D8C-B4BF4E7CFAAA}"/>
              </a:ext>
            </a:extLst>
          </p:cNvPr>
          <p:cNvCxnSpPr>
            <a:cxnSpLocks noChangeShapeType="1"/>
            <a:stCxn id="47" idx="4"/>
            <a:endCxn id="50" idx="0"/>
          </p:cNvCxnSpPr>
          <p:nvPr/>
        </p:nvCxnSpPr>
        <p:spPr bwMode="auto">
          <a:xfrm flipH="1">
            <a:off x="2587110" y="4724400"/>
            <a:ext cx="498990" cy="904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0">
            <a:extLst>
              <a:ext uri="{FF2B5EF4-FFF2-40B4-BE49-F238E27FC236}">
                <a16:creationId xmlns:a16="http://schemas.microsoft.com/office/drawing/2014/main" id="{84DDE51C-3742-2547-B237-D8158404B844}"/>
              </a:ext>
            </a:extLst>
          </p:cNvPr>
          <p:cNvCxnSpPr>
            <a:cxnSpLocks noChangeShapeType="1"/>
            <a:stCxn id="47" idx="4"/>
            <a:endCxn id="51" idx="0"/>
          </p:cNvCxnSpPr>
          <p:nvPr/>
        </p:nvCxnSpPr>
        <p:spPr bwMode="auto">
          <a:xfrm>
            <a:off x="3086100" y="4724400"/>
            <a:ext cx="647700" cy="904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50">
            <a:extLst>
              <a:ext uri="{FF2B5EF4-FFF2-40B4-BE49-F238E27FC236}">
                <a16:creationId xmlns:a16="http://schemas.microsoft.com/office/drawing/2014/main" id="{C1FC75E1-CF80-594D-888D-5AD38E189075}"/>
              </a:ext>
            </a:extLst>
          </p:cNvPr>
          <p:cNvCxnSpPr>
            <a:cxnSpLocks noChangeShapeType="1"/>
            <a:stCxn id="47" idx="4"/>
            <a:endCxn id="52" idx="0"/>
          </p:cNvCxnSpPr>
          <p:nvPr/>
        </p:nvCxnSpPr>
        <p:spPr bwMode="auto">
          <a:xfrm>
            <a:off x="3086100" y="4724400"/>
            <a:ext cx="1794390" cy="89687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D41CCA5-A071-6242-A622-410AE7D0FB33}"/>
              </a:ext>
            </a:extLst>
          </p:cNvPr>
          <p:cNvSpPr/>
          <p:nvPr/>
        </p:nvSpPr>
        <p:spPr>
          <a:xfrm>
            <a:off x="2171168" y="4890323"/>
            <a:ext cx="1950409" cy="23412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A11355D5-2870-FF47-8758-2C5879F0D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723900"/>
            <a:ext cx="3733800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Switch overhead: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Same process:  </a:t>
            </a:r>
            <a:r>
              <a:rPr lang="en-US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Different proc.: </a:t>
            </a:r>
            <a:r>
              <a:rPr lang="en-US" b="1" dirty="0">
                <a:ea typeface="ＭＳ Ｐゴシック" charset="-128"/>
              </a:rPr>
              <a:t>high</a:t>
            </a:r>
            <a:endParaRPr lang="en-US" dirty="0">
              <a:ea typeface="ＭＳ Ｐゴシック" charset="-128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Protection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Same proc: </a:t>
            </a:r>
            <a:r>
              <a:rPr lang="en-US" b="1" dirty="0">
                <a:ea typeface="ＭＳ Ｐゴシック" charset="-128"/>
              </a:rPr>
              <a:t>low</a:t>
            </a:r>
            <a:endParaRPr lang="en-US" i="1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Different proc: </a:t>
            </a:r>
            <a:r>
              <a:rPr lang="en-US" b="1" dirty="0">
                <a:ea typeface="ＭＳ Ｐゴシック" charset="-128"/>
              </a:rPr>
              <a:t>high</a:t>
            </a:r>
            <a:endParaRPr lang="en-US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Sharing overhead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Same proc: </a:t>
            </a:r>
            <a:r>
              <a:rPr lang="en-US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Different proc: </a:t>
            </a:r>
            <a:r>
              <a:rPr lang="en-US" b="1" dirty="0">
                <a:ea typeface="ＭＳ Ｐゴシック" charset="-128"/>
              </a:rPr>
              <a:t>high</a:t>
            </a: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66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1" name="Group 11"/>
          <p:cNvGrpSpPr>
            <a:grpSpLocks/>
          </p:cNvGrpSpPr>
          <p:nvPr/>
        </p:nvGrpSpPr>
        <p:grpSpPr bwMode="auto">
          <a:xfrm>
            <a:off x="2558664" y="1828800"/>
            <a:ext cx="3831025" cy="1522413"/>
            <a:chOff x="1227" y="1056"/>
            <a:chExt cx="2421" cy="1056"/>
          </a:xfrm>
        </p:grpSpPr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6" name="Arc 14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7" name="Text Box 15"/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What happens when thread blocks on I/O?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80772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What happens when a thread requests a block of data from the file system?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code invokes a system call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Read operation is initiated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Run new thread/switch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Thread communication similar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Wait for Signal/Join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Networking</a:t>
            </a:r>
          </a:p>
          <a:p>
            <a:pPr lvl="1"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408488" y="965200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CopyFile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408488" y="1574800"/>
            <a:ext cx="1981200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6551613" y="1377368"/>
            <a:ext cx="369874" cy="1661107"/>
            <a:chOff x="4606" y="816"/>
            <a:chExt cx="234" cy="1152"/>
          </a:xfrm>
        </p:grpSpPr>
        <p:sp>
          <p:nvSpPr>
            <p:cNvPr id="26632" name="Text Box 19"/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6633" name="Line 2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559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External Events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7912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What happens if thread never does any I/O, never waits, and never yields control?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Could the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dirty="0" smtClean="0">
                <a:ea typeface="Gulim" panose="020B0600000101010101" pitchFamily="34" charset="-127"/>
              </a:rPr>
              <a:t> program grab all resources and never release the processor?</a:t>
            </a:r>
          </a:p>
          <a:p>
            <a:pPr lvl="2"/>
            <a:r>
              <a:rPr lang="en-US" altLang="ko-KR" dirty="0" smtClean="0">
                <a:ea typeface="Gulim" panose="020B0600000101010101" pitchFamily="34" charset="-127"/>
              </a:rPr>
              <a:t>What if it didn’t print to console?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Must find way that dispatcher can regain control!</a:t>
            </a:r>
          </a:p>
          <a:p>
            <a:pPr lvl="4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Answer: </a:t>
            </a:r>
            <a:r>
              <a:rPr lang="en-US" altLang="ko-KR" dirty="0">
                <a:ea typeface="Gulim" panose="020B0600000101010101" pitchFamily="34" charset="-127"/>
              </a:rPr>
              <a:t>u</a:t>
            </a:r>
            <a:r>
              <a:rPr lang="en-US" altLang="ko-KR" dirty="0" smtClean="0">
                <a:ea typeface="Gulim" panose="020B0600000101010101" pitchFamily="34" charset="-127"/>
              </a:rPr>
              <a:t>tilize external </a:t>
            </a:r>
            <a:r>
              <a:rPr lang="en-US" altLang="ko-KR" dirty="0">
                <a:ea typeface="Gulim" panose="020B0600000101010101" pitchFamily="34" charset="-127"/>
              </a:rPr>
              <a:t>e</a:t>
            </a:r>
            <a:r>
              <a:rPr lang="en-US" altLang="ko-KR" dirty="0" smtClean="0">
                <a:ea typeface="Gulim" panose="020B0600000101010101" pitchFamily="34" charset="-127"/>
              </a:rPr>
              <a:t>vents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Interrupts: signals from hardware or software that stop the running code and jump to kernel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Timer: like an alarm clock that goes off every some milliseconds</a:t>
            </a:r>
          </a:p>
          <a:p>
            <a:pPr lvl="4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If we make sure that external events occur frequently enough, can ensure dispatcher runs</a:t>
            </a:r>
          </a:p>
          <a:p>
            <a:pPr lvl="1"/>
            <a:endParaRPr lang="ko-KR" altLang="en-US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1624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24000"/>
            <a:ext cx="17494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Interrupt Controller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43338"/>
            <a:ext cx="8839200" cy="291306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Interrupts invoked with interrupt lines from devices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Interrupt controller chooses interrupt request to honor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Interrupt identity specified with ID line 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Mask enables/disables interrupts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Priority encoder picks highest enabled interrupt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Software Interrupt Set/Cleared by Software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CPU can disable all interrupts with internal flag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Non-</a:t>
            </a:r>
            <a:r>
              <a:rPr lang="en-US" altLang="ko-KR" sz="2200" dirty="0" err="1">
                <a:ea typeface="굴림" panose="020B0600000101010101" pitchFamily="34" charset="-127"/>
              </a:rPr>
              <a:t>M</a:t>
            </a:r>
            <a:r>
              <a:rPr lang="en-US" altLang="ko-KR" sz="2200" dirty="0" err="1" smtClean="0">
                <a:ea typeface="굴림" panose="020B0600000101010101" pitchFamily="34" charset="-127"/>
              </a:rPr>
              <a:t>askable</a:t>
            </a:r>
            <a:r>
              <a:rPr lang="en-US" altLang="ko-KR" sz="2200" dirty="0" smtClean="0">
                <a:ea typeface="굴림" panose="020B0600000101010101" pitchFamily="34" charset="-127"/>
              </a:rPr>
              <a:t> </a:t>
            </a:r>
            <a:r>
              <a:rPr lang="en-US" altLang="ko-KR" sz="2200" dirty="0">
                <a:ea typeface="굴림" panose="020B0600000101010101" pitchFamily="34" charset="-127"/>
              </a:rPr>
              <a:t>I</a:t>
            </a:r>
            <a:r>
              <a:rPr lang="en-US" altLang="ko-KR" sz="2200" dirty="0" smtClean="0">
                <a:ea typeface="굴림" panose="020B0600000101010101" pitchFamily="34" charset="-127"/>
              </a:rPr>
              <a:t>nterrupt line (NMI) can’t be disabled</a:t>
            </a:r>
          </a:p>
        </p:txBody>
      </p:sp>
      <p:sp>
        <p:nvSpPr>
          <p:cNvPr id="9221" name="Text Box 55"/>
          <p:cNvSpPr txBox="1">
            <a:spLocks noChangeArrowheads="1"/>
          </p:cNvSpPr>
          <p:nvPr/>
        </p:nvSpPr>
        <p:spPr bwMode="auto">
          <a:xfrm>
            <a:off x="304800" y="3429000"/>
            <a:ext cx="1042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3281363" y="1993384"/>
            <a:ext cx="2503487" cy="369332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23" name="Group 60"/>
          <p:cNvGrpSpPr>
            <a:grpSpLocks/>
          </p:cNvGrpSpPr>
          <p:nvPr/>
        </p:nvGrpSpPr>
        <p:grpSpPr bwMode="auto">
          <a:xfrm>
            <a:off x="5678488" y="1465263"/>
            <a:ext cx="1155700" cy="293687"/>
            <a:chOff x="3527" y="1190"/>
            <a:chExt cx="710" cy="178"/>
          </a:xfrm>
        </p:grpSpPr>
        <p:sp>
          <p:nvSpPr>
            <p:cNvPr id="9251" name="Line 11"/>
            <p:cNvSpPr>
              <a:spLocks noChangeShapeType="1"/>
            </p:cNvSpPr>
            <p:nvPr/>
          </p:nvSpPr>
          <p:spPr bwMode="auto">
            <a:xfrm>
              <a:off x="3527" y="1190"/>
              <a:ext cx="71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2" name="Line 12"/>
            <p:cNvSpPr>
              <a:spLocks noChangeShapeType="1"/>
            </p:cNvSpPr>
            <p:nvPr/>
          </p:nvSpPr>
          <p:spPr bwMode="auto">
            <a:xfrm>
              <a:off x="3527" y="1368"/>
              <a:ext cx="6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9224" name="Line 13"/>
          <p:cNvSpPr>
            <a:spLocks noChangeShapeType="1"/>
          </p:cNvSpPr>
          <p:nvPr/>
        </p:nvSpPr>
        <p:spPr bwMode="auto">
          <a:xfrm flipH="1">
            <a:off x="6196013" y="1335088"/>
            <a:ext cx="130175" cy="258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5857875" y="1011238"/>
            <a:ext cx="665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IntID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5654675" y="1828800"/>
            <a:ext cx="1033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4803775" y="779463"/>
            <a:ext cx="455613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 Mask</a:t>
            </a:r>
          </a:p>
        </p:txBody>
      </p:sp>
      <p:sp>
        <p:nvSpPr>
          <p:cNvPr id="9228" name="Freeform 36"/>
          <p:cNvSpPr>
            <a:spLocks/>
          </p:cNvSpPr>
          <p:nvPr/>
        </p:nvSpPr>
        <p:spPr bwMode="auto">
          <a:xfrm>
            <a:off x="4497388" y="2303463"/>
            <a:ext cx="306387" cy="714375"/>
          </a:xfrm>
          <a:custGeom>
            <a:avLst/>
            <a:gdLst>
              <a:gd name="T0" fmla="*/ 0 w 240"/>
              <a:gd name="T1" fmla="*/ 714375 h 624"/>
              <a:gd name="T2" fmla="*/ 0 w 240"/>
              <a:gd name="T3" fmla="*/ 0 h 624"/>
              <a:gd name="T4" fmla="*/ 306387 w 240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0" y="624"/>
                </a:move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9" name="AutoShape 41"/>
          <p:cNvSpPr>
            <a:spLocks noChangeArrowheads="1"/>
          </p:cNvSpPr>
          <p:nvPr/>
        </p:nvSpPr>
        <p:spPr bwMode="auto">
          <a:xfrm rot="-8552390">
            <a:off x="5784850" y="2039938"/>
            <a:ext cx="1133475" cy="1011237"/>
          </a:xfrm>
          <a:custGeom>
            <a:avLst/>
            <a:gdLst>
              <a:gd name="T0" fmla="*/ 756122 w 21600"/>
              <a:gd name="T1" fmla="*/ 0 h 21600"/>
              <a:gd name="T2" fmla="*/ 756122 w 21600"/>
              <a:gd name="T3" fmla="*/ 569195 h 21600"/>
              <a:gd name="T4" fmla="*/ 76877 w 21600"/>
              <a:gd name="T5" fmla="*/ 1011237 h 21600"/>
              <a:gd name="T6" fmla="*/ 1133475 w 21600"/>
              <a:gd name="T7" fmla="*/ 28459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46 h 21600"/>
              <a:gd name="T14" fmla="*/ 19905 w 21600"/>
              <a:gd name="T15" fmla="*/ 75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9" y="0"/>
                </a:lnTo>
                <a:lnTo>
                  <a:pt x="14409" y="4646"/>
                </a:lnTo>
                <a:lnTo>
                  <a:pt x="12427" y="4646"/>
                </a:lnTo>
                <a:cubicBezTo>
                  <a:pt x="5564" y="4646"/>
                  <a:pt x="0" y="8009"/>
                  <a:pt x="0" y="12158"/>
                </a:cubicBezTo>
                <a:lnTo>
                  <a:pt x="0" y="21600"/>
                </a:lnTo>
                <a:lnTo>
                  <a:pt x="2929" y="21600"/>
                </a:lnTo>
                <a:lnTo>
                  <a:pt x="2929" y="12158"/>
                </a:lnTo>
                <a:cubicBezTo>
                  <a:pt x="2929" y="9592"/>
                  <a:pt x="7181" y="7512"/>
                  <a:pt x="12427" y="7512"/>
                </a:cubicBezTo>
                <a:lnTo>
                  <a:pt x="14409" y="7512"/>
                </a:lnTo>
                <a:lnTo>
                  <a:pt x="14409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0" name="Text Box 42"/>
          <p:cNvSpPr txBox="1">
            <a:spLocks noChangeArrowheads="1"/>
          </p:cNvSpPr>
          <p:nvPr/>
        </p:nvSpPr>
        <p:spPr bwMode="auto">
          <a:xfrm>
            <a:off x="6096000" y="2949575"/>
            <a:ext cx="93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231" name="Rectangle 44"/>
          <p:cNvSpPr>
            <a:spLocks noChangeArrowheads="1"/>
          </p:cNvSpPr>
          <p:nvPr/>
        </p:nvSpPr>
        <p:spPr bwMode="auto">
          <a:xfrm>
            <a:off x="4132263" y="3021013"/>
            <a:ext cx="1271587" cy="6461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grpSp>
        <p:nvGrpSpPr>
          <p:cNvPr id="9232" name="Group 61"/>
          <p:cNvGrpSpPr>
            <a:grpSpLocks/>
          </p:cNvGrpSpPr>
          <p:nvPr/>
        </p:nvGrpSpPr>
        <p:grpSpPr bwMode="auto">
          <a:xfrm>
            <a:off x="7369176" y="2670176"/>
            <a:ext cx="602032" cy="950659"/>
            <a:chOff x="4578" y="2034"/>
            <a:chExt cx="413" cy="651"/>
          </a:xfrm>
        </p:grpSpPr>
        <p:sp>
          <p:nvSpPr>
            <p:cNvPr id="9249" name="Line 46"/>
            <p:cNvSpPr>
              <a:spLocks noChangeShapeType="1"/>
            </p:cNvSpPr>
            <p:nvPr/>
          </p:nvSpPr>
          <p:spPr bwMode="auto">
            <a:xfrm flipV="1">
              <a:off x="4815" y="203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0" name="Text Box 47"/>
            <p:cNvSpPr txBox="1">
              <a:spLocks noChangeArrowheads="1"/>
            </p:cNvSpPr>
            <p:nvPr/>
          </p:nvSpPr>
          <p:spPr bwMode="auto">
            <a:xfrm>
              <a:off x="4578" y="2432"/>
              <a:ext cx="4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NMI</a:t>
              </a:r>
            </a:p>
          </p:txBody>
        </p:sp>
      </p:grpSp>
      <p:sp>
        <p:nvSpPr>
          <p:cNvPr id="9233" name="Oval 8"/>
          <p:cNvSpPr>
            <a:spLocks noChangeArrowheads="1"/>
          </p:cNvSpPr>
          <p:nvPr/>
        </p:nvSpPr>
        <p:spPr bwMode="auto">
          <a:xfrm>
            <a:off x="6764338" y="685800"/>
            <a:ext cx="1922462" cy="20367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4" name="Text Box 6"/>
          <p:cNvSpPr txBox="1">
            <a:spLocks noChangeArrowheads="1"/>
          </p:cNvSpPr>
          <p:nvPr/>
        </p:nvSpPr>
        <p:spPr bwMode="auto">
          <a:xfrm>
            <a:off x="7315200" y="1143000"/>
            <a:ext cx="685800" cy="447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32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9235" name="Line 40"/>
          <p:cNvSpPr>
            <a:spLocks noChangeShapeType="1"/>
          </p:cNvSpPr>
          <p:nvPr/>
        </p:nvSpPr>
        <p:spPr bwMode="auto">
          <a:xfrm>
            <a:off x="3592513" y="1982788"/>
            <a:ext cx="1200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6" name="Line 37"/>
          <p:cNvSpPr>
            <a:spLocks noChangeShapeType="1"/>
          </p:cNvSpPr>
          <p:nvPr/>
        </p:nvSpPr>
        <p:spPr bwMode="auto">
          <a:xfrm>
            <a:off x="2971800" y="1012825"/>
            <a:ext cx="1820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7" name="Line 38"/>
          <p:cNvSpPr>
            <a:spLocks noChangeShapeType="1"/>
          </p:cNvSpPr>
          <p:nvPr/>
        </p:nvSpPr>
        <p:spPr bwMode="auto">
          <a:xfrm>
            <a:off x="2438400" y="1336675"/>
            <a:ext cx="2354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8" name="Line 39"/>
          <p:cNvSpPr>
            <a:spLocks noChangeShapeType="1"/>
          </p:cNvSpPr>
          <p:nvPr/>
        </p:nvSpPr>
        <p:spPr bwMode="auto">
          <a:xfrm>
            <a:off x="2514600" y="1658938"/>
            <a:ext cx="227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9" name="Line 52"/>
          <p:cNvSpPr>
            <a:spLocks noChangeShapeType="1"/>
          </p:cNvSpPr>
          <p:nvPr/>
        </p:nvSpPr>
        <p:spPr bwMode="auto">
          <a:xfrm>
            <a:off x="838200" y="457200"/>
            <a:ext cx="0" cy="29416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0" name="Line 53"/>
          <p:cNvSpPr>
            <a:spLocks noChangeShapeType="1"/>
          </p:cNvSpPr>
          <p:nvPr/>
        </p:nvSpPr>
        <p:spPr bwMode="auto">
          <a:xfrm flipV="1">
            <a:off x="838200" y="211296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1" name="Rectangle 59"/>
          <p:cNvSpPr>
            <a:spLocks noChangeArrowheads="1"/>
          </p:cNvSpPr>
          <p:nvPr/>
        </p:nvSpPr>
        <p:spPr bwMode="auto">
          <a:xfrm>
            <a:off x="5224463" y="779463"/>
            <a:ext cx="454025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Priority Encoder</a:t>
            </a:r>
          </a:p>
        </p:txBody>
      </p:sp>
      <p:sp>
        <p:nvSpPr>
          <p:cNvPr id="9242" name="Rectangle 45"/>
          <p:cNvSpPr>
            <a:spLocks noChangeArrowheads="1"/>
          </p:cNvSpPr>
          <p:nvPr/>
        </p:nvSpPr>
        <p:spPr bwMode="auto">
          <a:xfrm rot="5400000">
            <a:off x="3022601" y="2244725"/>
            <a:ext cx="1358900" cy="4540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Timer</a:t>
            </a:r>
          </a:p>
        </p:txBody>
      </p:sp>
      <p:sp>
        <p:nvSpPr>
          <p:cNvPr id="9243" name="cddrive"/>
          <p:cNvSpPr>
            <a:spLocks noEditPoints="1" noChangeArrowheads="1"/>
          </p:cNvSpPr>
          <p:nvPr/>
        </p:nvSpPr>
        <p:spPr bwMode="auto">
          <a:xfrm>
            <a:off x="1447800" y="228600"/>
            <a:ext cx="1295400" cy="647700"/>
          </a:xfrm>
          <a:custGeom>
            <a:avLst/>
            <a:gdLst>
              <a:gd name="T0" fmla="*/ 647700 w 21600"/>
              <a:gd name="T1" fmla="*/ 0 h 21600"/>
              <a:gd name="T2" fmla="*/ 1295400 w 21600"/>
              <a:gd name="T3" fmla="*/ 323850 h 21600"/>
              <a:gd name="T4" fmla="*/ 647700 w 21600"/>
              <a:gd name="T5" fmla="*/ 647700 h 21600"/>
              <a:gd name="T6" fmla="*/ 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6 w 21600"/>
              <a:gd name="T13" fmla="*/ 23059 h 21600"/>
              <a:gd name="T14" fmla="*/ 21005 w 21600"/>
              <a:gd name="T15" fmla="*/ 30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563" y="12259"/>
                </a:moveTo>
                <a:lnTo>
                  <a:pt x="2563" y="12843"/>
                </a:lnTo>
                <a:lnTo>
                  <a:pt x="2746" y="13427"/>
                </a:lnTo>
                <a:lnTo>
                  <a:pt x="2929" y="14303"/>
                </a:lnTo>
                <a:lnTo>
                  <a:pt x="3112" y="14886"/>
                </a:lnTo>
                <a:lnTo>
                  <a:pt x="3478" y="15470"/>
                </a:lnTo>
                <a:lnTo>
                  <a:pt x="3844" y="16054"/>
                </a:lnTo>
                <a:lnTo>
                  <a:pt x="4393" y="16638"/>
                </a:lnTo>
                <a:lnTo>
                  <a:pt x="4942" y="17222"/>
                </a:lnTo>
                <a:lnTo>
                  <a:pt x="5492" y="17514"/>
                </a:lnTo>
                <a:lnTo>
                  <a:pt x="6224" y="18097"/>
                </a:lnTo>
                <a:lnTo>
                  <a:pt x="6773" y="18389"/>
                </a:lnTo>
                <a:lnTo>
                  <a:pt x="7505" y="18681"/>
                </a:lnTo>
                <a:lnTo>
                  <a:pt x="8237" y="18973"/>
                </a:lnTo>
                <a:lnTo>
                  <a:pt x="9153" y="18973"/>
                </a:lnTo>
                <a:lnTo>
                  <a:pt x="9885" y="19265"/>
                </a:lnTo>
                <a:lnTo>
                  <a:pt x="10800" y="19265"/>
                </a:lnTo>
                <a:lnTo>
                  <a:pt x="11532" y="19265"/>
                </a:lnTo>
                <a:lnTo>
                  <a:pt x="12447" y="18973"/>
                </a:lnTo>
                <a:lnTo>
                  <a:pt x="13180" y="18973"/>
                </a:lnTo>
                <a:lnTo>
                  <a:pt x="13912" y="18681"/>
                </a:lnTo>
                <a:lnTo>
                  <a:pt x="14644" y="18389"/>
                </a:lnTo>
                <a:lnTo>
                  <a:pt x="15376" y="18097"/>
                </a:lnTo>
                <a:lnTo>
                  <a:pt x="16108" y="17514"/>
                </a:lnTo>
                <a:lnTo>
                  <a:pt x="16658" y="17222"/>
                </a:lnTo>
                <a:lnTo>
                  <a:pt x="17207" y="16638"/>
                </a:lnTo>
                <a:lnTo>
                  <a:pt x="17573" y="16054"/>
                </a:lnTo>
                <a:lnTo>
                  <a:pt x="18122" y="15470"/>
                </a:lnTo>
                <a:lnTo>
                  <a:pt x="18305" y="14886"/>
                </a:lnTo>
                <a:lnTo>
                  <a:pt x="18671" y="14303"/>
                </a:lnTo>
                <a:lnTo>
                  <a:pt x="18854" y="13427"/>
                </a:lnTo>
                <a:lnTo>
                  <a:pt x="19037" y="12843"/>
                </a:lnTo>
                <a:lnTo>
                  <a:pt x="19037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563" y="12259"/>
                </a:moveTo>
                <a:lnTo>
                  <a:pt x="9153" y="12259"/>
                </a:lnTo>
                <a:lnTo>
                  <a:pt x="9153" y="12551"/>
                </a:lnTo>
                <a:lnTo>
                  <a:pt x="9336" y="12843"/>
                </a:lnTo>
                <a:lnTo>
                  <a:pt x="9519" y="13135"/>
                </a:lnTo>
                <a:lnTo>
                  <a:pt x="9702" y="13135"/>
                </a:lnTo>
                <a:lnTo>
                  <a:pt x="9885" y="13427"/>
                </a:lnTo>
                <a:lnTo>
                  <a:pt x="10068" y="13719"/>
                </a:lnTo>
                <a:lnTo>
                  <a:pt x="10434" y="13719"/>
                </a:lnTo>
                <a:lnTo>
                  <a:pt x="10800" y="13719"/>
                </a:lnTo>
                <a:lnTo>
                  <a:pt x="10983" y="13719"/>
                </a:lnTo>
                <a:lnTo>
                  <a:pt x="11349" y="13719"/>
                </a:lnTo>
                <a:lnTo>
                  <a:pt x="11715" y="13427"/>
                </a:lnTo>
                <a:lnTo>
                  <a:pt x="11898" y="13135"/>
                </a:lnTo>
                <a:lnTo>
                  <a:pt x="12081" y="13135"/>
                </a:lnTo>
                <a:lnTo>
                  <a:pt x="12264" y="12843"/>
                </a:lnTo>
                <a:lnTo>
                  <a:pt x="12264" y="12551"/>
                </a:lnTo>
                <a:lnTo>
                  <a:pt x="12264" y="12259"/>
                </a:lnTo>
                <a:lnTo>
                  <a:pt x="9153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1600" y="7589"/>
                </a:moveTo>
                <a:lnTo>
                  <a:pt x="17756" y="0"/>
                </a:lnTo>
                <a:lnTo>
                  <a:pt x="10800" y="0"/>
                </a:lnTo>
                <a:lnTo>
                  <a:pt x="3844" y="0"/>
                </a:lnTo>
                <a:lnTo>
                  <a:pt x="0" y="7589"/>
                </a:lnTo>
                <a:lnTo>
                  <a:pt x="0" y="10800"/>
                </a:lnTo>
                <a:lnTo>
                  <a:pt x="0" y="18097"/>
                </a:lnTo>
                <a:lnTo>
                  <a:pt x="1464" y="18097"/>
                </a:lnTo>
                <a:lnTo>
                  <a:pt x="1464" y="21600"/>
                </a:lnTo>
                <a:lnTo>
                  <a:pt x="10800" y="21600"/>
                </a:lnTo>
                <a:lnTo>
                  <a:pt x="19953" y="21600"/>
                </a:lnTo>
                <a:lnTo>
                  <a:pt x="19953" y="18097"/>
                </a:lnTo>
                <a:lnTo>
                  <a:pt x="21600" y="18097"/>
                </a:lnTo>
                <a:lnTo>
                  <a:pt x="21600" y="11092"/>
                </a:lnTo>
                <a:lnTo>
                  <a:pt x="21600" y="7589"/>
                </a:lnTo>
              </a:path>
              <a:path w="21600" h="21600" extrusionOk="0">
                <a:moveTo>
                  <a:pt x="1647" y="18097"/>
                </a:moveTo>
                <a:lnTo>
                  <a:pt x="6407" y="18097"/>
                </a:lnTo>
                <a:moveTo>
                  <a:pt x="19953" y="18097"/>
                </a:moveTo>
                <a:lnTo>
                  <a:pt x="15010" y="18097"/>
                </a:lnTo>
                <a:moveTo>
                  <a:pt x="0" y="7589"/>
                </a:moveTo>
                <a:lnTo>
                  <a:pt x="21417" y="7589"/>
                </a:lnTo>
                <a:lnTo>
                  <a:pt x="21600" y="7589"/>
                </a:ln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9244" name="Line 64"/>
          <p:cNvSpPr>
            <a:spLocks noChangeShapeType="1"/>
          </p:cNvSpPr>
          <p:nvPr/>
        </p:nvSpPr>
        <p:spPr bwMode="auto">
          <a:xfrm flipH="1" flipV="1">
            <a:off x="2679700" y="785813"/>
            <a:ext cx="304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5" name="printer2"/>
          <p:cNvSpPr>
            <a:spLocks noEditPoints="1" noChangeArrowheads="1"/>
          </p:cNvSpPr>
          <p:nvPr/>
        </p:nvSpPr>
        <p:spPr bwMode="auto">
          <a:xfrm>
            <a:off x="1143000" y="990600"/>
            <a:ext cx="1285875" cy="604838"/>
          </a:xfrm>
          <a:custGeom>
            <a:avLst/>
            <a:gdLst>
              <a:gd name="T0" fmla="*/ 635377 w 21600"/>
              <a:gd name="T1" fmla="*/ 0 h 21600"/>
              <a:gd name="T2" fmla="*/ 1142167 w 21600"/>
              <a:gd name="T3" fmla="*/ 0 h 21600"/>
              <a:gd name="T4" fmla="*/ 1285875 w 21600"/>
              <a:gd name="T5" fmla="*/ 131692 h 21600"/>
              <a:gd name="T6" fmla="*/ 1285875 w 21600"/>
              <a:gd name="T7" fmla="*/ 302419 h 21600"/>
              <a:gd name="T8" fmla="*/ 1285875 w 21600"/>
              <a:gd name="T9" fmla="*/ 463373 h 21600"/>
              <a:gd name="T10" fmla="*/ 1074063 w 21600"/>
              <a:gd name="T11" fmla="*/ 604838 h 21600"/>
              <a:gd name="T12" fmla="*/ 635377 w 21600"/>
              <a:gd name="T13" fmla="*/ 604838 h 21600"/>
              <a:gd name="T14" fmla="*/ 189071 w 21600"/>
              <a:gd name="T15" fmla="*/ 604838 h 21600"/>
              <a:gd name="T16" fmla="*/ 0 w 21600"/>
              <a:gd name="T17" fmla="*/ 463373 h 21600"/>
              <a:gd name="T18" fmla="*/ 0 w 21600"/>
              <a:gd name="T19" fmla="*/ 302419 h 21600"/>
              <a:gd name="T20" fmla="*/ 0 w 21600"/>
              <a:gd name="T21" fmla="*/ 131692 h 21600"/>
              <a:gd name="T22" fmla="*/ 143708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397 w 21600"/>
              <a:gd name="T37" fmla="*/ 23298 h 21600"/>
              <a:gd name="T38" fmla="*/ 20266 w 21600"/>
              <a:gd name="T39" fmla="*/ 311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46" name="Group 68"/>
          <p:cNvGrpSpPr>
            <a:grpSpLocks/>
          </p:cNvGrpSpPr>
          <p:nvPr/>
        </p:nvGrpSpPr>
        <p:grpSpPr bwMode="auto">
          <a:xfrm>
            <a:off x="6934205" y="1828800"/>
            <a:ext cx="1390651" cy="369888"/>
            <a:chOff x="4377" y="758"/>
            <a:chExt cx="876" cy="233"/>
          </a:xfrm>
        </p:grpSpPr>
        <p:sp>
          <p:nvSpPr>
            <p:cNvPr id="9247" name="Rectangle 66"/>
            <p:cNvSpPr>
              <a:spLocks noChangeArrowheads="1"/>
            </p:cNvSpPr>
            <p:nvPr/>
          </p:nvSpPr>
          <p:spPr bwMode="auto">
            <a:xfrm>
              <a:off x="4377" y="807"/>
              <a:ext cx="14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48" name="Text Box 67"/>
            <p:cNvSpPr txBox="1">
              <a:spLocks noChangeArrowheads="1"/>
            </p:cNvSpPr>
            <p:nvPr/>
          </p:nvSpPr>
          <p:spPr bwMode="auto">
            <a:xfrm>
              <a:off x="4506" y="758"/>
              <a:ext cx="7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Int Disable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10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1169988" y="1227942"/>
            <a:ext cx="26574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add 	$r1,$r2,$r3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subi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	$r4,$r1,#4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slli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	$r4,$r4,#2</a:t>
            </a:r>
          </a:p>
          <a:p>
            <a:pPr algn="l"/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...</a:t>
            </a:r>
          </a:p>
        </p:txBody>
      </p:sp>
      <p:grpSp>
        <p:nvGrpSpPr>
          <p:cNvPr id="380945" name="Group 17"/>
          <p:cNvGrpSpPr>
            <a:grpSpLocks/>
          </p:cNvGrpSpPr>
          <p:nvPr/>
        </p:nvGrpSpPr>
        <p:grpSpPr bwMode="auto">
          <a:xfrm rot="-391188">
            <a:off x="3422318" y="1213342"/>
            <a:ext cx="2219325" cy="1016000"/>
            <a:chOff x="2093" y="908"/>
            <a:chExt cx="1398" cy="640"/>
          </a:xfrm>
        </p:grpSpPr>
        <p:sp>
          <p:nvSpPr>
            <p:cNvPr id="28691" name="Line 9"/>
            <p:cNvSpPr>
              <a:spLocks noChangeShapeType="1"/>
            </p:cNvSpPr>
            <p:nvPr/>
          </p:nvSpPr>
          <p:spPr bwMode="auto">
            <a:xfrm rot="-2286349">
              <a:off x="2093" y="1301"/>
              <a:ext cx="1398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2" name="Text Box 10"/>
            <p:cNvSpPr txBox="1">
              <a:spLocks noChangeArrowheads="1"/>
            </p:cNvSpPr>
            <p:nvPr/>
          </p:nvSpPr>
          <p:spPr bwMode="auto">
            <a:xfrm rot="19313651">
              <a:off x="2185" y="908"/>
              <a:ext cx="108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PC saved</a:t>
              </a:r>
            </a:p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Disable All </a:t>
              </a:r>
              <a:r>
                <a:rPr lang="en-US" altLang="ko-KR" sz="2000" b="0" dirty="0" err="1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Kernel </a:t>
              </a: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Mode</a:t>
              </a:r>
            </a:p>
          </p:txBody>
        </p:sp>
      </p:grpSp>
      <p:grpSp>
        <p:nvGrpSpPr>
          <p:cNvPr id="380946" name="Group 18"/>
          <p:cNvGrpSpPr>
            <a:grpSpLocks/>
          </p:cNvGrpSpPr>
          <p:nvPr/>
        </p:nvGrpSpPr>
        <p:grpSpPr bwMode="auto">
          <a:xfrm rot="483410">
            <a:off x="3327760" y="3721036"/>
            <a:ext cx="2286000" cy="923926"/>
            <a:chOff x="2064" y="2472"/>
            <a:chExt cx="1440" cy="582"/>
          </a:xfrm>
        </p:grpSpPr>
        <p:sp>
          <p:nvSpPr>
            <p:cNvPr id="28689" name="Line 11"/>
            <p:cNvSpPr>
              <a:spLocks noChangeShapeType="1"/>
            </p:cNvSpPr>
            <p:nvPr/>
          </p:nvSpPr>
          <p:spPr bwMode="auto">
            <a:xfrm rot="2461539" flipH="1">
              <a:off x="2064" y="268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 rot="2461539">
              <a:off x="2253" y="2472"/>
              <a:ext cx="100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Restore PC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Enable all </a:t>
              </a:r>
              <a:r>
                <a:rPr lang="en-US" altLang="ko-KR" sz="2000" b="0" dirty="0" err="1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User </a:t>
              </a:r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Mode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0952" name="Group 24"/>
          <p:cNvGrpSpPr>
            <a:grpSpLocks/>
          </p:cNvGrpSpPr>
          <p:nvPr/>
        </p:nvGrpSpPr>
        <p:grpSpPr bwMode="auto">
          <a:xfrm>
            <a:off x="5314953" y="587375"/>
            <a:ext cx="3670302" cy="4770438"/>
            <a:chOff x="3398" y="380"/>
            <a:chExt cx="2312" cy="3005"/>
          </a:xfrm>
        </p:grpSpPr>
        <p:sp>
          <p:nvSpPr>
            <p:cNvPr id="28686" name="Text Box 4"/>
            <p:cNvSpPr txBox="1">
              <a:spLocks noChangeArrowheads="1"/>
            </p:cNvSpPr>
            <p:nvPr/>
          </p:nvSpPr>
          <p:spPr bwMode="auto">
            <a:xfrm>
              <a:off x="3398" y="380"/>
              <a:ext cx="1980" cy="3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Raise </a:t>
              </a: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priority 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(set mask)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Reenable</a:t>
              </a: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Save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Dispatch to Handler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</a:p>
            <a:p>
              <a:pPr algn="l"/>
              <a:r>
                <a:rPr lang="en-US" altLang="ko-KR" b="0" dirty="0" smtClean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Transfer </a:t>
              </a: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Network Packet </a:t>
              </a:r>
              <a:r>
                <a:rPr lang="en-US" altLang="ko-KR" b="0" dirty="0" smtClean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	from </a:t>
              </a: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hardware</a:t>
              </a:r>
              <a:b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to Kernel Buffers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Clear current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</a:t>
              </a: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priority 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(clear Mask)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RTI</a:t>
              </a:r>
            </a:p>
          </p:txBody>
        </p:sp>
        <p:sp>
          <p:nvSpPr>
            <p:cNvPr id="28687" name="AutoShape 13"/>
            <p:cNvSpPr>
              <a:spLocks/>
            </p:cNvSpPr>
            <p:nvPr/>
          </p:nvSpPr>
          <p:spPr bwMode="auto">
            <a:xfrm>
              <a:off x="5182" y="605"/>
              <a:ext cx="288" cy="2496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 rot="16200000">
              <a:off x="4724" y="1765"/>
              <a:ext cx="16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ko-KR" altLang="en-US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altLang="ko-KR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Interrupt Handler”</a:t>
              </a:r>
            </a:p>
          </p:txBody>
        </p:sp>
      </p:grpSp>
      <p:sp>
        <p:nvSpPr>
          <p:cNvPr id="28678" name="Rectangle 15"/>
          <p:cNvSpPr>
            <a:spLocks noGrp="1" noChangeArrowheads="1"/>
          </p:cNvSpPr>
          <p:nvPr>
            <p:ph type="title"/>
          </p:nvPr>
        </p:nvSpPr>
        <p:spPr>
          <a:xfrm>
            <a:off x="765175" y="227013"/>
            <a:ext cx="7540625" cy="368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Example: Network Interrupt</a:t>
            </a:r>
          </a:p>
        </p:txBody>
      </p:sp>
      <p:sp>
        <p:nvSpPr>
          <p:cNvPr id="380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20675" y="5221288"/>
            <a:ext cx="85344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An interrupt is a hardware-invoked context switch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No separate step to choose what to run next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Always run the interrupt handler immediately</a:t>
            </a:r>
          </a:p>
          <a:p>
            <a:endParaRPr lang="ko-KR" altLang="en-US" dirty="0" smtClean="0">
              <a:ea typeface="굴림" panose="020B0600000101010101" pitchFamily="34" charset="-127"/>
            </a:endParaRPr>
          </a:p>
        </p:txBody>
      </p:sp>
      <p:grpSp>
        <p:nvGrpSpPr>
          <p:cNvPr id="380954" name="Group 26"/>
          <p:cNvGrpSpPr>
            <a:grpSpLocks/>
          </p:cNvGrpSpPr>
          <p:nvPr/>
        </p:nvGrpSpPr>
        <p:grpSpPr bwMode="auto">
          <a:xfrm>
            <a:off x="76200" y="1597025"/>
            <a:ext cx="3794127" cy="2433639"/>
            <a:chOff x="100" y="1006"/>
            <a:chExt cx="2390" cy="1533"/>
          </a:xfrm>
        </p:grpSpPr>
        <p:grpSp>
          <p:nvGrpSpPr>
            <p:cNvPr id="28682" name="Group 20"/>
            <p:cNvGrpSpPr>
              <a:grpSpLocks/>
            </p:cNvGrpSpPr>
            <p:nvPr/>
          </p:nvGrpSpPr>
          <p:grpSpPr bwMode="auto">
            <a:xfrm>
              <a:off x="100" y="1006"/>
              <a:ext cx="725" cy="1533"/>
              <a:chOff x="121" y="1006"/>
              <a:chExt cx="725" cy="1533"/>
            </a:xfrm>
          </p:grpSpPr>
          <p:sp>
            <p:nvSpPr>
              <p:cNvPr id="28684" name="AutoShape 5"/>
              <p:cNvSpPr>
                <a:spLocks noChangeArrowheads="1"/>
              </p:cNvSpPr>
              <p:nvPr/>
            </p:nvSpPr>
            <p:spPr bwMode="auto">
              <a:xfrm>
                <a:off x="396" y="1565"/>
                <a:ext cx="450" cy="480"/>
              </a:xfrm>
              <a:prstGeom prst="rightArrow">
                <a:avLst>
                  <a:gd name="adj1" fmla="val 37500"/>
                  <a:gd name="adj2" fmla="val 59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68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-500" y="1627"/>
                <a:ext cx="153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400" b="0" dirty="0">
                    <a:solidFill>
                      <a:srgbClr val="2A40E2"/>
                    </a:solidFill>
                    <a:latin typeface="Gill Sans" charset="0"/>
                    <a:ea typeface="Gill Sans" charset="0"/>
                    <a:cs typeface="Gill Sans" charset="0"/>
                  </a:rPr>
                  <a:t>External Interrupt</a:t>
                </a:r>
              </a:p>
            </p:txBody>
          </p:sp>
        </p:grp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816" y="1638"/>
              <a:ext cx="1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Pipeline </a:t>
              </a:r>
              <a:r>
                <a:rPr lang="en-US" altLang="ko-KR" sz="28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Flush</a:t>
              </a:r>
            </a:p>
          </p:txBody>
        </p:sp>
      </p:grpSp>
      <p:sp>
        <p:nvSpPr>
          <p:cNvPr id="380950" name="Text Box 22"/>
          <p:cNvSpPr txBox="1">
            <a:spLocks noChangeArrowheads="1"/>
          </p:cNvSpPr>
          <p:nvPr/>
        </p:nvSpPr>
        <p:spPr bwMode="auto">
          <a:xfrm>
            <a:off x="1169988" y="2967281"/>
            <a:ext cx="2657475" cy="16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$r2,0($r4)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$r3,4($r4)</a:t>
            </a:r>
          </a:p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add	$r2,$r2,$r3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sw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8($r4),$r2</a:t>
            </a:r>
          </a:p>
          <a:p>
            <a:pPr>
              <a:lnSpc>
                <a:spcPct val="50000"/>
              </a:lnSpc>
            </a:pP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...</a:t>
            </a:r>
            <a:endParaRPr lang="en-US" altLang="ko-KR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97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47" grpId="0" build="p"/>
      <p:bldP spid="38095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838200"/>
            <a:ext cx="8229600" cy="5773738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Timer Interrupt routine:</a:t>
            </a:r>
          </a:p>
          <a:p>
            <a:pPr marL="0" indent="0"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TimerInterrupt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DoPeriodicHouseKeeping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1928813" y="1752600"/>
            <a:ext cx="4325939" cy="1776413"/>
            <a:chOff x="1107" y="576"/>
            <a:chExt cx="2725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107" y="736"/>
              <a:ext cx="2349" cy="959"/>
              <a:chOff x="1292" y="1056"/>
              <a:chExt cx="2356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TimerInterrupt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92" y="1152"/>
                <a:ext cx="653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599" y="627"/>
              <a:ext cx="233" cy="1046"/>
              <a:chOff x="4606" y="816"/>
              <a:chExt cx="234" cy="1152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234" y="1273"/>
                <a:ext cx="977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898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3CFDF3-9C4B-1041-B420-7796D64F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65200"/>
            <a:ext cx="4182939" cy="236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A6403-F55B-F944-A600-7FA604E7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152400"/>
            <a:ext cx="8131470" cy="533400"/>
          </a:xfrm>
        </p:spPr>
        <p:txBody>
          <a:bodyPr/>
          <a:lstStyle/>
          <a:p>
            <a:r>
              <a:rPr lang="en-US" dirty="0"/>
              <a:t>Hardware context switch </a:t>
            </a:r>
            <a:r>
              <a:rPr lang="en-US" dirty="0" smtClean="0"/>
              <a:t>support in x86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E095-75A1-2C45-83DA-F4D9DB6A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45" y="965200"/>
            <a:ext cx="4182939" cy="5410200"/>
          </a:xfrm>
        </p:spPr>
        <p:txBody>
          <a:bodyPr/>
          <a:lstStyle/>
          <a:p>
            <a:r>
              <a:rPr lang="en-US" sz="2000" dirty="0" err="1"/>
              <a:t>Syscall</a:t>
            </a:r>
            <a:r>
              <a:rPr lang="en-US" sz="2000" dirty="0"/>
              <a:t>/</a:t>
            </a:r>
            <a:r>
              <a:rPr lang="en-US" sz="2000" dirty="0" err="1"/>
              <a:t>Intr</a:t>
            </a:r>
            <a:r>
              <a:rPr lang="en-US" sz="2000" dirty="0"/>
              <a:t> (U </a:t>
            </a:r>
            <a:r>
              <a:rPr lang="en-US" sz="2000" dirty="0">
                <a:sym typeface="Wingdings" pitchFamily="2" charset="2"/>
              </a:rPr>
              <a:t> K)</a:t>
            </a:r>
            <a:endParaRPr lang="en-US" sz="2000" dirty="0"/>
          </a:p>
          <a:p>
            <a:pPr lvl="1"/>
            <a:r>
              <a:rPr lang="en-US" sz="1400" dirty="0"/>
              <a:t>PL 3 </a:t>
            </a:r>
            <a:r>
              <a:rPr lang="en-US" sz="1400" dirty="0">
                <a:sym typeface="Wingdings" pitchFamily="2" charset="2"/>
              </a:rPr>
              <a:t> 0; </a:t>
            </a:r>
          </a:p>
          <a:p>
            <a:pPr lvl="1"/>
            <a:r>
              <a:rPr lang="en-US" sz="1400" dirty="0">
                <a:sym typeface="Wingdings" pitchFamily="2" charset="2"/>
              </a:rPr>
              <a:t>TSS  EFLAGS, CS:EIP; </a:t>
            </a:r>
          </a:p>
          <a:p>
            <a:pPr lvl="1"/>
            <a:r>
              <a:rPr lang="en-US" sz="1400" dirty="0">
                <a:sym typeface="Wingdings" pitchFamily="2" charset="2"/>
              </a:rPr>
              <a:t>SS:SP  k-thread stack (TSS PL 0); </a:t>
            </a:r>
          </a:p>
          <a:p>
            <a:pPr lvl="1"/>
            <a:r>
              <a:rPr lang="en-US" sz="1400" dirty="0">
                <a:sym typeface="Wingdings" pitchFamily="2" charset="2"/>
              </a:rPr>
              <a:t>push (old) SS:ESP onto (new) k-stack</a:t>
            </a:r>
          </a:p>
          <a:p>
            <a:pPr lvl="1"/>
            <a:r>
              <a:rPr lang="en-US" sz="1400" dirty="0">
                <a:sym typeface="Wingdings" pitchFamily="2" charset="2"/>
              </a:rPr>
              <a:t>push (old) </a:t>
            </a:r>
            <a:r>
              <a:rPr lang="en-US" sz="1400" dirty="0" err="1">
                <a:sym typeface="Wingdings" pitchFamily="2" charset="2"/>
              </a:rPr>
              <a:t>eflags</a:t>
            </a:r>
            <a:r>
              <a:rPr lang="en-US" sz="1400" dirty="0">
                <a:sym typeface="Wingdings" pitchFamily="2" charset="2"/>
              </a:rPr>
              <a:t>, </a:t>
            </a:r>
            <a:r>
              <a:rPr lang="en-US" sz="1400" dirty="0" err="1">
                <a:sym typeface="Wingdings" pitchFamily="2" charset="2"/>
              </a:rPr>
              <a:t>cs:eip</a:t>
            </a:r>
            <a:r>
              <a:rPr lang="en-US" sz="1400" dirty="0">
                <a:sym typeface="Wingdings" pitchFamily="2" charset="2"/>
              </a:rPr>
              <a:t>, &lt;err&gt;</a:t>
            </a:r>
          </a:p>
          <a:p>
            <a:pPr lvl="1"/>
            <a:r>
              <a:rPr lang="en-US" sz="1400" dirty="0">
                <a:sym typeface="Wingdings" pitchFamily="2" charset="2"/>
              </a:rPr>
              <a:t>CS:EIP  &lt;k target handler&gt;</a:t>
            </a:r>
          </a:p>
          <a:p>
            <a:r>
              <a:rPr lang="en-US" sz="2000" dirty="0">
                <a:sym typeface="Wingdings" pitchFamily="2" charset="2"/>
              </a:rPr>
              <a:t>Then</a:t>
            </a:r>
          </a:p>
          <a:p>
            <a:pPr lvl="1"/>
            <a:r>
              <a:rPr lang="en-US" sz="1400" i="1" dirty="0">
                <a:sym typeface="Wingdings" pitchFamily="2" charset="2"/>
              </a:rPr>
              <a:t>Handler then saves other regs, </a:t>
            </a:r>
            <a:r>
              <a:rPr lang="en-US" sz="1400" i="1" dirty="0" err="1">
                <a:sym typeface="Wingdings" pitchFamily="2" charset="2"/>
              </a:rPr>
              <a:t>etc</a:t>
            </a:r>
            <a:endParaRPr lang="en-US" sz="1400" i="1" dirty="0">
              <a:sym typeface="Wingdings" pitchFamily="2" charset="2"/>
            </a:endParaRPr>
          </a:p>
          <a:p>
            <a:pPr lvl="1"/>
            <a:r>
              <a:rPr lang="en-US" sz="1400" i="1" dirty="0">
                <a:sym typeface="Wingdings" pitchFamily="2" charset="2"/>
              </a:rPr>
              <a:t>Does all its works, possibly choosing other threads, changing PTBR (CR3)</a:t>
            </a:r>
          </a:p>
          <a:p>
            <a:pPr lvl="1"/>
            <a:endParaRPr lang="en-US" sz="1400" i="1" dirty="0">
              <a:sym typeface="Wingdings" pitchFamily="2" charset="2"/>
            </a:endParaRPr>
          </a:p>
          <a:p>
            <a:pPr lvl="1"/>
            <a:r>
              <a:rPr lang="en-US" sz="1400" dirty="0">
                <a:sym typeface="Wingdings" pitchFamily="2" charset="2"/>
              </a:rPr>
              <a:t>kernel thread has set up user GPRs</a:t>
            </a:r>
            <a:endParaRPr lang="en-US" sz="1400" i="1" dirty="0">
              <a:sym typeface="Wingdings" pitchFamily="2" charset="2"/>
            </a:endParaRPr>
          </a:p>
          <a:p>
            <a:r>
              <a:rPr lang="en-US" sz="2000" dirty="0" err="1"/>
              <a:t>iret</a:t>
            </a:r>
            <a:r>
              <a:rPr lang="en-US" sz="2000" dirty="0"/>
              <a:t>  (K </a:t>
            </a:r>
            <a:r>
              <a:rPr lang="en-US" sz="2000" dirty="0">
                <a:sym typeface="Wingdings" pitchFamily="2" charset="2"/>
              </a:rPr>
              <a:t> U)</a:t>
            </a:r>
            <a:endParaRPr lang="en-US" sz="1400" dirty="0"/>
          </a:p>
          <a:p>
            <a:pPr lvl="1"/>
            <a:r>
              <a:rPr lang="en-US" sz="1400" dirty="0"/>
              <a:t>PL 0 </a:t>
            </a:r>
            <a:r>
              <a:rPr lang="en-US" sz="1400" dirty="0">
                <a:sym typeface="Wingdings" pitchFamily="2" charset="2"/>
              </a:rPr>
              <a:t> 3; </a:t>
            </a:r>
          </a:p>
          <a:p>
            <a:pPr lvl="1"/>
            <a:r>
              <a:rPr lang="en-US" sz="1400" dirty="0" err="1">
                <a:sym typeface="Wingdings" pitchFamily="2" charset="2"/>
              </a:rPr>
              <a:t>Eflags</a:t>
            </a:r>
            <a:r>
              <a:rPr lang="en-US" sz="1400" dirty="0">
                <a:sym typeface="Wingdings" pitchFamily="2" charset="2"/>
              </a:rPr>
              <a:t>, CS:EIP  popped off k-stack</a:t>
            </a:r>
          </a:p>
          <a:p>
            <a:pPr lvl="1"/>
            <a:r>
              <a:rPr lang="en-US" sz="1400" dirty="0">
                <a:sym typeface="Wingdings" pitchFamily="2" charset="2"/>
              </a:rPr>
              <a:t>SS:SP  user thread stack (TSS PL 3);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7F542-7A70-D446-ABF4-CF0AFBC33876}"/>
              </a:ext>
            </a:extLst>
          </p:cNvPr>
          <p:cNvSpPr txBox="1"/>
          <p:nvPr/>
        </p:nvSpPr>
        <p:spPr>
          <a:xfrm>
            <a:off x="762000" y="6019800"/>
            <a:ext cx="2836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pg</a:t>
            </a:r>
            <a:r>
              <a:rPr lang="en-US" sz="1100" dirty="0"/>
              <a:t> 2,942 of 4,922 of x86 reference manual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680FF-7977-DE42-9BC2-E609BBA10B6E}"/>
              </a:ext>
            </a:extLst>
          </p:cNvPr>
          <p:cNvSpPr txBox="1"/>
          <p:nvPr/>
        </p:nvSpPr>
        <p:spPr>
          <a:xfrm>
            <a:off x="5913912" y="589181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Pintos: </a:t>
            </a:r>
            <a:r>
              <a:rPr lang="en-US" dirty="0" err="1">
                <a:highlight>
                  <a:srgbClr val="FFFF00"/>
                </a:highlight>
              </a:rPr>
              <a:t>tss.c</a:t>
            </a:r>
            <a:r>
              <a:rPr lang="en-US" dirty="0">
                <a:highlight>
                  <a:srgbClr val="FFFF00"/>
                </a:highlight>
              </a:rPr>
              <a:t>, </a:t>
            </a:r>
            <a:r>
              <a:rPr lang="en-US" dirty="0" err="1">
                <a:highlight>
                  <a:srgbClr val="FFFF00"/>
                </a:highlight>
              </a:rPr>
              <a:t>intr-stubs.S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77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85A649A4-EFD6-854D-81BB-1F6B3E9FE1C3}"/>
              </a:ext>
            </a:extLst>
          </p:cNvPr>
          <p:cNvSpPr/>
          <p:nvPr/>
        </p:nvSpPr>
        <p:spPr bwMode="auto">
          <a:xfrm>
            <a:off x="140043" y="2924432"/>
            <a:ext cx="8583827" cy="2718487"/>
          </a:xfrm>
          <a:custGeom>
            <a:avLst/>
            <a:gdLst>
              <a:gd name="connsiteX0" fmla="*/ 7364627 w 8583827"/>
              <a:gd name="connsiteY0" fmla="*/ 790833 h 2718487"/>
              <a:gd name="connsiteX1" fmla="*/ 7771027 w 8583827"/>
              <a:gd name="connsiteY1" fmla="*/ 790833 h 2718487"/>
              <a:gd name="connsiteX2" fmla="*/ 8201811 w 8583827"/>
              <a:gd name="connsiteY2" fmla="*/ 790833 h 2718487"/>
              <a:gd name="connsiteX3" fmla="*/ 8583827 w 8583827"/>
              <a:gd name="connsiteY3" fmla="*/ 790833 h 2718487"/>
              <a:gd name="connsiteX4" fmla="*/ 8583827 w 8583827"/>
              <a:gd name="connsiteY4" fmla="*/ 1422456 h 2718487"/>
              <a:gd name="connsiteX5" fmla="*/ 8583827 w 8583827"/>
              <a:gd name="connsiteY5" fmla="*/ 2036202 h 2718487"/>
              <a:gd name="connsiteX6" fmla="*/ 8583827 w 8583827"/>
              <a:gd name="connsiteY6" fmla="*/ 2578444 h 2718487"/>
              <a:gd name="connsiteX7" fmla="*/ 7839895 w 8583827"/>
              <a:gd name="connsiteY7" fmla="*/ 2578444 h 2718487"/>
              <a:gd name="connsiteX8" fmla="*/ 7267640 w 8583827"/>
              <a:gd name="connsiteY8" fmla="*/ 2578444 h 2718487"/>
              <a:gd name="connsiteX9" fmla="*/ 6952900 w 8583827"/>
              <a:gd name="connsiteY9" fmla="*/ 2578444 h 2718487"/>
              <a:gd name="connsiteX10" fmla="*/ 6294806 w 8583827"/>
              <a:gd name="connsiteY10" fmla="*/ 2578444 h 2718487"/>
              <a:gd name="connsiteX11" fmla="*/ 5980066 w 8583827"/>
              <a:gd name="connsiteY11" fmla="*/ 2578444 h 2718487"/>
              <a:gd name="connsiteX12" fmla="*/ 5407811 w 8583827"/>
              <a:gd name="connsiteY12" fmla="*/ 2578444 h 2718487"/>
              <a:gd name="connsiteX13" fmla="*/ 4663879 w 8583827"/>
              <a:gd name="connsiteY13" fmla="*/ 2578444 h 2718487"/>
              <a:gd name="connsiteX14" fmla="*/ 3919948 w 8583827"/>
              <a:gd name="connsiteY14" fmla="*/ 2578444 h 2718487"/>
              <a:gd name="connsiteX15" fmla="*/ 3261854 w 8583827"/>
              <a:gd name="connsiteY15" fmla="*/ 2578444 h 2718487"/>
              <a:gd name="connsiteX16" fmla="*/ 2775437 w 8583827"/>
              <a:gd name="connsiteY16" fmla="*/ 2578444 h 2718487"/>
              <a:gd name="connsiteX17" fmla="*/ 2460697 w 8583827"/>
              <a:gd name="connsiteY17" fmla="*/ 2578444 h 2718487"/>
              <a:gd name="connsiteX18" fmla="*/ 1974280 w 8583827"/>
              <a:gd name="connsiteY18" fmla="*/ 2578444 h 2718487"/>
              <a:gd name="connsiteX19" fmla="*/ 1316187 w 8583827"/>
              <a:gd name="connsiteY19" fmla="*/ 2578444 h 2718487"/>
              <a:gd name="connsiteX20" fmla="*/ 572255 w 8583827"/>
              <a:gd name="connsiteY20" fmla="*/ 2578444 h 2718487"/>
              <a:gd name="connsiteX21" fmla="*/ 0 w 8583827"/>
              <a:gd name="connsiteY21" fmla="*/ 2578444 h 2718487"/>
              <a:gd name="connsiteX22" fmla="*/ 0 w 8583827"/>
              <a:gd name="connsiteY22" fmla="*/ 2718487 h 2718487"/>
              <a:gd name="connsiteX23" fmla="*/ 0 w 8583827"/>
              <a:gd name="connsiteY23" fmla="*/ 2211366 h 2718487"/>
              <a:gd name="connsiteX24" fmla="*/ 0 w 8583827"/>
              <a:gd name="connsiteY24" fmla="*/ 1723027 h 2718487"/>
              <a:gd name="connsiteX25" fmla="*/ 0 w 8583827"/>
              <a:gd name="connsiteY25" fmla="*/ 1309817 h 2718487"/>
              <a:gd name="connsiteX26" fmla="*/ 0 w 8583827"/>
              <a:gd name="connsiteY26" fmla="*/ 840260 h 2718487"/>
              <a:gd name="connsiteX27" fmla="*/ 156519 w 8583827"/>
              <a:gd name="connsiteY27" fmla="*/ 840260 h 2718487"/>
              <a:gd name="connsiteX28" fmla="*/ 668583 w 8583827"/>
              <a:gd name="connsiteY28" fmla="*/ 840260 h 2718487"/>
              <a:gd name="connsiteX29" fmla="*/ 1201983 w 8583827"/>
              <a:gd name="connsiteY29" fmla="*/ 840260 h 2718487"/>
              <a:gd name="connsiteX30" fmla="*/ 1714047 w 8583827"/>
              <a:gd name="connsiteY30" fmla="*/ 840260 h 2718487"/>
              <a:gd name="connsiteX31" fmla="*/ 2290119 w 8583827"/>
              <a:gd name="connsiteY31" fmla="*/ 840260 h 2718487"/>
              <a:gd name="connsiteX32" fmla="*/ 2290119 w 8583827"/>
              <a:gd name="connsiteY32" fmla="*/ 505227 h 2718487"/>
              <a:gd name="connsiteX33" fmla="*/ 2290119 w 8583827"/>
              <a:gd name="connsiteY33" fmla="*/ 156519 h 2718487"/>
              <a:gd name="connsiteX34" fmla="*/ 2800709 w 8583827"/>
              <a:gd name="connsiteY34" fmla="*/ 156519 h 2718487"/>
              <a:gd name="connsiteX35" fmla="*/ 3210304 w 8583827"/>
              <a:gd name="connsiteY35" fmla="*/ 156519 h 2718487"/>
              <a:gd name="connsiteX36" fmla="*/ 3821890 w 8583827"/>
              <a:gd name="connsiteY36" fmla="*/ 156519 h 2718487"/>
              <a:gd name="connsiteX37" fmla="*/ 4382978 w 8583827"/>
              <a:gd name="connsiteY37" fmla="*/ 156519 h 2718487"/>
              <a:gd name="connsiteX38" fmla="*/ 4994565 w 8583827"/>
              <a:gd name="connsiteY38" fmla="*/ 156519 h 2718487"/>
              <a:gd name="connsiteX39" fmla="*/ 5555653 w 8583827"/>
              <a:gd name="connsiteY39" fmla="*/ 156519 h 2718487"/>
              <a:gd name="connsiteX40" fmla="*/ 6167239 w 8583827"/>
              <a:gd name="connsiteY40" fmla="*/ 156519 h 2718487"/>
              <a:gd name="connsiteX41" fmla="*/ 6778826 w 8583827"/>
              <a:gd name="connsiteY41" fmla="*/ 156519 h 2718487"/>
              <a:gd name="connsiteX42" fmla="*/ 7339914 w 8583827"/>
              <a:gd name="connsiteY42" fmla="*/ 156519 h 2718487"/>
              <a:gd name="connsiteX43" fmla="*/ 7339914 w 8583827"/>
              <a:gd name="connsiteY43" fmla="*/ 0 h 2718487"/>
              <a:gd name="connsiteX44" fmla="*/ 7352271 w 8583827"/>
              <a:gd name="connsiteY44" fmla="*/ 395417 h 2718487"/>
              <a:gd name="connsiteX45" fmla="*/ 7364627 w 8583827"/>
              <a:gd name="connsiteY45" fmla="*/ 790833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3827" h="2718487" fill="none" extrusionOk="0">
                <a:moveTo>
                  <a:pt x="7364627" y="790833"/>
                </a:moveTo>
                <a:cubicBezTo>
                  <a:pt x="7454116" y="751545"/>
                  <a:pt x="7664465" y="804350"/>
                  <a:pt x="7771027" y="790833"/>
                </a:cubicBezTo>
                <a:cubicBezTo>
                  <a:pt x="7877589" y="777316"/>
                  <a:pt x="8001504" y="813290"/>
                  <a:pt x="8201811" y="790833"/>
                </a:cubicBezTo>
                <a:cubicBezTo>
                  <a:pt x="8402118" y="768376"/>
                  <a:pt x="8494468" y="796573"/>
                  <a:pt x="8583827" y="790833"/>
                </a:cubicBezTo>
                <a:cubicBezTo>
                  <a:pt x="8641930" y="980021"/>
                  <a:pt x="8572030" y="1266852"/>
                  <a:pt x="8583827" y="1422456"/>
                </a:cubicBezTo>
                <a:cubicBezTo>
                  <a:pt x="8595624" y="1578060"/>
                  <a:pt x="8555095" y="1837274"/>
                  <a:pt x="8583827" y="2036202"/>
                </a:cubicBezTo>
                <a:cubicBezTo>
                  <a:pt x="8612559" y="2235130"/>
                  <a:pt x="8541771" y="2369891"/>
                  <a:pt x="8583827" y="2578444"/>
                </a:cubicBezTo>
                <a:cubicBezTo>
                  <a:pt x="8288181" y="2628546"/>
                  <a:pt x="8069741" y="2524868"/>
                  <a:pt x="7839895" y="2578444"/>
                </a:cubicBezTo>
                <a:cubicBezTo>
                  <a:pt x="7610049" y="2632020"/>
                  <a:pt x="7487335" y="2533227"/>
                  <a:pt x="7267640" y="2578444"/>
                </a:cubicBezTo>
                <a:cubicBezTo>
                  <a:pt x="7047945" y="2623661"/>
                  <a:pt x="7087281" y="2574354"/>
                  <a:pt x="6952900" y="2578444"/>
                </a:cubicBezTo>
                <a:cubicBezTo>
                  <a:pt x="6818519" y="2582534"/>
                  <a:pt x="6433429" y="2500178"/>
                  <a:pt x="6294806" y="2578444"/>
                </a:cubicBezTo>
                <a:cubicBezTo>
                  <a:pt x="6156183" y="2656710"/>
                  <a:pt x="6115902" y="2564438"/>
                  <a:pt x="5980066" y="2578444"/>
                </a:cubicBezTo>
                <a:cubicBezTo>
                  <a:pt x="5844230" y="2592450"/>
                  <a:pt x="5600534" y="2534854"/>
                  <a:pt x="5407811" y="2578444"/>
                </a:cubicBezTo>
                <a:cubicBezTo>
                  <a:pt x="5215089" y="2622034"/>
                  <a:pt x="4879569" y="2532558"/>
                  <a:pt x="4663879" y="2578444"/>
                </a:cubicBezTo>
                <a:cubicBezTo>
                  <a:pt x="4448189" y="2624330"/>
                  <a:pt x="4177159" y="2554223"/>
                  <a:pt x="3919948" y="2578444"/>
                </a:cubicBezTo>
                <a:cubicBezTo>
                  <a:pt x="3662737" y="2602665"/>
                  <a:pt x="3436196" y="2552800"/>
                  <a:pt x="3261854" y="2578444"/>
                </a:cubicBezTo>
                <a:cubicBezTo>
                  <a:pt x="3087512" y="2604088"/>
                  <a:pt x="2976891" y="2553972"/>
                  <a:pt x="2775437" y="2578444"/>
                </a:cubicBezTo>
                <a:cubicBezTo>
                  <a:pt x="2573983" y="2602916"/>
                  <a:pt x="2567998" y="2547010"/>
                  <a:pt x="2460697" y="2578444"/>
                </a:cubicBezTo>
                <a:cubicBezTo>
                  <a:pt x="2353396" y="2609878"/>
                  <a:pt x="2135111" y="2530590"/>
                  <a:pt x="1974280" y="2578444"/>
                </a:cubicBezTo>
                <a:cubicBezTo>
                  <a:pt x="1813449" y="2626298"/>
                  <a:pt x="1521994" y="2507487"/>
                  <a:pt x="1316187" y="2578444"/>
                </a:cubicBezTo>
                <a:cubicBezTo>
                  <a:pt x="1110380" y="2649401"/>
                  <a:pt x="915720" y="2500872"/>
                  <a:pt x="572255" y="2578444"/>
                </a:cubicBezTo>
                <a:cubicBezTo>
                  <a:pt x="228790" y="2656016"/>
                  <a:pt x="276958" y="2567890"/>
                  <a:pt x="0" y="2578444"/>
                </a:cubicBezTo>
                <a:cubicBezTo>
                  <a:pt x="14861" y="2640600"/>
                  <a:pt x="-5980" y="2659060"/>
                  <a:pt x="0" y="2718487"/>
                </a:cubicBezTo>
                <a:cubicBezTo>
                  <a:pt x="-25441" y="2591595"/>
                  <a:pt x="54796" y="2320331"/>
                  <a:pt x="0" y="2211366"/>
                </a:cubicBezTo>
                <a:cubicBezTo>
                  <a:pt x="-54796" y="2102401"/>
                  <a:pt x="25934" y="1959090"/>
                  <a:pt x="0" y="1723027"/>
                </a:cubicBezTo>
                <a:cubicBezTo>
                  <a:pt x="-25934" y="1486964"/>
                  <a:pt x="37098" y="1456633"/>
                  <a:pt x="0" y="1309817"/>
                </a:cubicBezTo>
                <a:cubicBezTo>
                  <a:pt x="-37098" y="1163001"/>
                  <a:pt x="41136" y="1012201"/>
                  <a:pt x="0" y="840260"/>
                </a:cubicBezTo>
                <a:cubicBezTo>
                  <a:pt x="46629" y="840096"/>
                  <a:pt x="123872" y="857921"/>
                  <a:pt x="156519" y="840260"/>
                </a:cubicBezTo>
                <a:cubicBezTo>
                  <a:pt x="340142" y="803783"/>
                  <a:pt x="465825" y="865453"/>
                  <a:pt x="668583" y="840260"/>
                </a:cubicBezTo>
                <a:cubicBezTo>
                  <a:pt x="871341" y="815067"/>
                  <a:pt x="996505" y="861796"/>
                  <a:pt x="1201983" y="840260"/>
                </a:cubicBezTo>
                <a:cubicBezTo>
                  <a:pt x="1407461" y="818724"/>
                  <a:pt x="1520139" y="848477"/>
                  <a:pt x="1714047" y="840260"/>
                </a:cubicBezTo>
                <a:cubicBezTo>
                  <a:pt x="1907955" y="832043"/>
                  <a:pt x="2073742" y="900040"/>
                  <a:pt x="2290119" y="840260"/>
                </a:cubicBezTo>
                <a:cubicBezTo>
                  <a:pt x="2264000" y="732151"/>
                  <a:pt x="2321381" y="611008"/>
                  <a:pt x="2290119" y="505227"/>
                </a:cubicBezTo>
                <a:cubicBezTo>
                  <a:pt x="2258857" y="399446"/>
                  <a:pt x="2293882" y="288384"/>
                  <a:pt x="2290119" y="156519"/>
                </a:cubicBezTo>
                <a:cubicBezTo>
                  <a:pt x="2508382" y="130194"/>
                  <a:pt x="2666759" y="166684"/>
                  <a:pt x="2800709" y="156519"/>
                </a:cubicBezTo>
                <a:cubicBezTo>
                  <a:pt x="2934659" y="146354"/>
                  <a:pt x="3093536" y="167699"/>
                  <a:pt x="3210304" y="156519"/>
                </a:cubicBezTo>
                <a:cubicBezTo>
                  <a:pt x="3327072" y="145339"/>
                  <a:pt x="3584223" y="195563"/>
                  <a:pt x="3821890" y="156519"/>
                </a:cubicBezTo>
                <a:cubicBezTo>
                  <a:pt x="4059557" y="117475"/>
                  <a:pt x="4174410" y="159828"/>
                  <a:pt x="4382978" y="156519"/>
                </a:cubicBezTo>
                <a:cubicBezTo>
                  <a:pt x="4591546" y="153210"/>
                  <a:pt x="4757775" y="202296"/>
                  <a:pt x="4994565" y="156519"/>
                </a:cubicBezTo>
                <a:cubicBezTo>
                  <a:pt x="5231355" y="110742"/>
                  <a:pt x="5310222" y="161103"/>
                  <a:pt x="5555653" y="156519"/>
                </a:cubicBezTo>
                <a:cubicBezTo>
                  <a:pt x="5801084" y="151935"/>
                  <a:pt x="5947111" y="160907"/>
                  <a:pt x="6167239" y="156519"/>
                </a:cubicBezTo>
                <a:cubicBezTo>
                  <a:pt x="6387367" y="152131"/>
                  <a:pt x="6524023" y="215296"/>
                  <a:pt x="6778826" y="156519"/>
                </a:cubicBezTo>
                <a:cubicBezTo>
                  <a:pt x="7033629" y="97742"/>
                  <a:pt x="7142942" y="203163"/>
                  <a:pt x="7339914" y="156519"/>
                </a:cubicBezTo>
                <a:cubicBezTo>
                  <a:pt x="7328736" y="101210"/>
                  <a:pt x="7350606" y="67433"/>
                  <a:pt x="7339914" y="0"/>
                </a:cubicBezTo>
                <a:cubicBezTo>
                  <a:pt x="7380085" y="170547"/>
                  <a:pt x="7332098" y="203590"/>
                  <a:pt x="7352271" y="395417"/>
                </a:cubicBezTo>
                <a:cubicBezTo>
                  <a:pt x="7372443" y="587244"/>
                  <a:pt x="7343299" y="601148"/>
                  <a:pt x="7364627" y="790833"/>
                </a:cubicBezTo>
                <a:close/>
              </a:path>
              <a:path w="8583827" h="2718487" stroke="0" extrusionOk="0">
                <a:moveTo>
                  <a:pt x="7364627" y="790833"/>
                </a:moveTo>
                <a:cubicBezTo>
                  <a:pt x="7513244" y="765056"/>
                  <a:pt x="7591377" y="799915"/>
                  <a:pt x="7758835" y="790833"/>
                </a:cubicBezTo>
                <a:cubicBezTo>
                  <a:pt x="7926293" y="781751"/>
                  <a:pt x="7951720" y="793683"/>
                  <a:pt x="8128659" y="790833"/>
                </a:cubicBezTo>
                <a:cubicBezTo>
                  <a:pt x="8305598" y="787983"/>
                  <a:pt x="8467000" y="835209"/>
                  <a:pt x="8583827" y="790833"/>
                </a:cubicBezTo>
                <a:cubicBezTo>
                  <a:pt x="8644702" y="1017456"/>
                  <a:pt x="8521705" y="1171014"/>
                  <a:pt x="8583827" y="1368827"/>
                </a:cubicBezTo>
                <a:cubicBezTo>
                  <a:pt x="8645949" y="1566640"/>
                  <a:pt x="8578832" y="1663807"/>
                  <a:pt x="8583827" y="1928945"/>
                </a:cubicBezTo>
                <a:cubicBezTo>
                  <a:pt x="8588822" y="2194083"/>
                  <a:pt x="8535619" y="2364028"/>
                  <a:pt x="8583827" y="2578444"/>
                </a:cubicBezTo>
                <a:cubicBezTo>
                  <a:pt x="8358085" y="2581890"/>
                  <a:pt x="8273486" y="2527546"/>
                  <a:pt x="8011572" y="2578444"/>
                </a:cubicBezTo>
                <a:cubicBezTo>
                  <a:pt x="7749658" y="2629342"/>
                  <a:pt x="7634626" y="2542451"/>
                  <a:pt x="7267640" y="2578444"/>
                </a:cubicBezTo>
                <a:cubicBezTo>
                  <a:pt x="6900654" y="2614437"/>
                  <a:pt x="7031278" y="2574924"/>
                  <a:pt x="6952900" y="2578444"/>
                </a:cubicBezTo>
                <a:cubicBezTo>
                  <a:pt x="6874522" y="2581964"/>
                  <a:pt x="6655294" y="2545431"/>
                  <a:pt x="6380645" y="2578444"/>
                </a:cubicBezTo>
                <a:cubicBezTo>
                  <a:pt x="6105997" y="2611457"/>
                  <a:pt x="6030796" y="2546122"/>
                  <a:pt x="5808390" y="2578444"/>
                </a:cubicBezTo>
                <a:cubicBezTo>
                  <a:pt x="5585984" y="2610766"/>
                  <a:pt x="5432784" y="2572805"/>
                  <a:pt x="5321973" y="2578444"/>
                </a:cubicBezTo>
                <a:cubicBezTo>
                  <a:pt x="5211162" y="2584083"/>
                  <a:pt x="4809562" y="2512752"/>
                  <a:pt x="4578041" y="2578444"/>
                </a:cubicBezTo>
                <a:cubicBezTo>
                  <a:pt x="4346520" y="2644136"/>
                  <a:pt x="4104351" y="2525652"/>
                  <a:pt x="3834109" y="2578444"/>
                </a:cubicBezTo>
                <a:cubicBezTo>
                  <a:pt x="3563867" y="2631236"/>
                  <a:pt x="3517079" y="2547740"/>
                  <a:pt x="3433531" y="2578444"/>
                </a:cubicBezTo>
                <a:cubicBezTo>
                  <a:pt x="3349983" y="2609148"/>
                  <a:pt x="3119371" y="2520073"/>
                  <a:pt x="2861276" y="2578444"/>
                </a:cubicBezTo>
                <a:cubicBezTo>
                  <a:pt x="2603181" y="2636815"/>
                  <a:pt x="2446356" y="2496424"/>
                  <a:pt x="2117344" y="2578444"/>
                </a:cubicBezTo>
                <a:cubicBezTo>
                  <a:pt x="1788332" y="2660464"/>
                  <a:pt x="1755770" y="2519402"/>
                  <a:pt x="1545089" y="2578444"/>
                </a:cubicBezTo>
                <a:cubicBezTo>
                  <a:pt x="1334409" y="2637486"/>
                  <a:pt x="1309055" y="2574667"/>
                  <a:pt x="1230349" y="2578444"/>
                </a:cubicBezTo>
                <a:cubicBezTo>
                  <a:pt x="1151643" y="2582221"/>
                  <a:pt x="935042" y="2534727"/>
                  <a:pt x="829770" y="2578444"/>
                </a:cubicBezTo>
                <a:cubicBezTo>
                  <a:pt x="724498" y="2622161"/>
                  <a:pt x="400095" y="2492409"/>
                  <a:pt x="0" y="2578444"/>
                </a:cubicBezTo>
                <a:cubicBezTo>
                  <a:pt x="5030" y="2613387"/>
                  <a:pt x="-11606" y="2669068"/>
                  <a:pt x="0" y="2718487"/>
                </a:cubicBezTo>
                <a:cubicBezTo>
                  <a:pt x="-24643" y="2602806"/>
                  <a:pt x="20196" y="2413975"/>
                  <a:pt x="0" y="2248930"/>
                </a:cubicBezTo>
                <a:cubicBezTo>
                  <a:pt x="-20196" y="2083885"/>
                  <a:pt x="12709" y="1915117"/>
                  <a:pt x="0" y="1779374"/>
                </a:cubicBezTo>
                <a:cubicBezTo>
                  <a:pt x="-12709" y="1643631"/>
                  <a:pt x="49797" y="1417368"/>
                  <a:pt x="0" y="1309817"/>
                </a:cubicBezTo>
                <a:cubicBezTo>
                  <a:pt x="-49797" y="1202266"/>
                  <a:pt x="4145" y="981881"/>
                  <a:pt x="0" y="840260"/>
                </a:cubicBezTo>
                <a:cubicBezTo>
                  <a:pt x="56960" y="822798"/>
                  <a:pt x="80831" y="844371"/>
                  <a:pt x="156519" y="840260"/>
                </a:cubicBezTo>
                <a:cubicBezTo>
                  <a:pt x="291765" y="801310"/>
                  <a:pt x="527183" y="878799"/>
                  <a:pt x="647247" y="840260"/>
                </a:cubicBezTo>
                <a:cubicBezTo>
                  <a:pt x="767311" y="801721"/>
                  <a:pt x="920036" y="855823"/>
                  <a:pt x="1116639" y="840260"/>
                </a:cubicBezTo>
                <a:cubicBezTo>
                  <a:pt x="1313242" y="824697"/>
                  <a:pt x="1551483" y="883176"/>
                  <a:pt x="1671375" y="840260"/>
                </a:cubicBezTo>
                <a:cubicBezTo>
                  <a:pt x="1791267" y="797344"/>
                  <a:pt x="2088826" y="903505"/>
                  <a:pt x="2290119" y="840260"/>
                </a:cubicBezTo>
                <a:cubicBezTo>
                  <a:pt x="2280887" y="718077"/>
                  <a:pt x="2324055" y="630366"/>
                  <a:pt x="2290119" y="491552"/>
                </a:cubicBezTo>
                <a:cubicBezTo>
                  <a:pt x="2256183" y="352738"/>
                  <a:pt x="2314422" y="306704"/>
                  <a:pt x="2290119" y="156519"/>
                </a:cubicBezTo>
                <a:cubicBezTo>
                  <a:pt x="2449853" y="102237"/>
                  <a:pt x="2550554" y="200437"/>
                  <a:pt x="2750211" y="156519"/>
                </a:cubicBezTo>
                <a:cubicBezTo>
                  <a:pt x="2949868" y="112601"/>
                  <a:pt x="3053490" y="197305"/>
                  <a:pt x="3159806" y="156519"/>
                </a:cubicBezTo>
                <a:cubicBezTo>
                  <a:pt x="3266123" y="115733"/>
                  <a:pt x="3467498" y="203197"/>
                  <a:pt x="3619898" y="156519"/>
                </a:cubicBezTo>
                <a:cubicBezTo>
                  <a:pt x="3772298" y="109841"/>
                  <a:pt x="4003150" y="197345"/>
                  <a:pt x="4130489" y="156519"/>
                </a:cubicBezTo>
                <a:cubicBezTo>
                  <a:pt x="4257828" y="115693"/>
                  <a:pt x="4520338" y="180821"/>
                  <a:pt x="4691577" y="156519"/>
                </a:cubicBezTo>
                <a:cubicBezTo>
                  <a:pt x="4862816" y="132217"/>
                  <a:pt x="4947938" y="211654"/>
                  <a:pt x="5151670" y="156519"/>
                </a:cubicBezTo>
                <a:cubicBezTo>
                  <a:pt x="5355402" y="101384"/>
                  <a:pt x="5571128" y="178754"/>
                  <a:pt x="5813754" y="156519"/>
                </a:cubicBezTo>
                <a:cubicBezTo>
                  <a:pt x="6056380" y="134284"/>
                  <a:pt x="6100881" y="211021"/>
                  <a:pt x="6374842" y="156519"/>
                </a:cubicBezTo>
                <a:cubicBezTo>
                  <a:pt x="6648803" y="102017"/>
                  <a:pt x="7093082" y="185012"/>
                  <a:pt x="7339914" y="156519"/>
                </a:cubicBezTo>
                <a:cubicBezTo>
                  <a:pt x="7324031" y="98978"/>
                  <a:pt x="7342698" y="60721"/>
                  <a:pt x="7339914" y="0"/>
                </a:cubicBezTo>
                <a:cubicBezTo>
                  <a:pt x="7383508" y="150291"/>
                  <a:pt x="7318348" y="310059"/>
                  <a:pt x="7352271" y="395417"/>
                </a:cubicBezTo>
                <a:cubicBezTo>
                  <a:pt x="7386194" y="480775"/>
                  <a:pt x="7324439" y="604922"/>
                  <a:pt x="7364627" y="79083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7364627 w 8583827"/>
                      <a:gd name="connsiteY0" fmla="*/ 790833 h 2718487"/>
                      <a:gd name="connsiteX1" fmla="*/ 8583827 w 8583827"/>
                      <a:gd name="connsiteY1" fmla="*/ 790833 h 2718487"/>
                      <a:gd name="connsiteX2" fmla="*/ 8583827 w 8583827"/>
                      <a:gd name="connsiteY2" fmla="*/ 2578444 h 2718487"/>
                      <a:gd name="connsiteX3" fmla="*/ 0 w 8583827"/>
                      <a:gd name="connsiteY3" fmla="*/ 2578444 h 2718487"/>
                      <a:gd name="connsiteX4" fmla="*/ 0 w 8583827"/>
                      <a:gd name="connsiteY4" fmla="*/ 2718487 h 2718487"/>
                      <a:gd name="connsiteX5" fmla="*/ 0 w 8583827"/>
                      <a:gd name="connsiteY5" fmla="*/ 840260 h 2718487"/>
                      <a:gd name="connsiteX6" fmla="*/ 156519 w 8583827"/>
                      <a:gd name="connsiteY6" fmla="*/ 840260 h 2718487"/>
                      <a:gd name="connsiteX7" fmla="*/ 2290119 w 8583827"/>
                      <a:gd name="connsiteY7" fmla="*/ 840260 h 2718487"/>
                      <a:gd name="connsiteX8" fmla="*/ 2290119 w 8583827"/>
                      <a:gd name="connsiteY8" fmla="*/ 156519 h 2718487"/>
                      <a:gd name="connsiteX9" fmla="*/ 7339914 w 8583827"/>
                      <a:gd name="connsiteY9" fmla="*/ 156519 h 2718487"/>
                      <a:gd name="connsiteX10" fmla="*/ 7339914 w 8583827"/>
                      <a:gd name="connsiteY10" fmla="*/ 0 h 2718487"/>
                      <a:gd name="connsiteX11" fmla="*/ 7364627 w 8583827"/>
                      <a:gd name="connsiteY11" fmla="*/ 790833 h 271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3827" h="2718487">
                        <a:moveTo>
                          <a:pt x="7364627" y="790833"/>
                        </a:moveTo>
                        <a:lnTo>
                          <a:pt x="8583827" y="790833"/>
                        </a:lnTo>
                        <a:lnTo>
                          <a:pt x="8583827" y="2578444"/>
                        </a:lnTo>
                        <a:lnTo>
                          <a:pt x="0" y="2578444"/>
                        </a:lnTo>
                        <a:lnTo>
                          <a:pt x="0" y="2718487"/>
                        </a:lnTo>
                        <a:lnTo>
                          <a:pt x="0" y="840260"/>
                        </a:lnTo>
                        <a:lnTo>
                          <a:pt x="156519" y="840260"/>
                        </a:lnTo>
                        <a:lnTo>
                          <a:pt x="2290119" y="840260"/>
                        </a:lnTo>
                        <a:lnTo>
                          <a:pt x="2290119" y="156519"/>
                        </a:lnTo>
                        <a:lnTo>
                          <a:pt x="7339914" y="156519"/>
                        </a:lnTo>
                        <a:lnTo>
                          <a:pt x="7339914" y="0"/>
                        </a:lnTo>
                        <a:lnTo>
                          <a:pt x="7364627" y="7908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E3D51-8715-824C-B29E-DA8984E0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dirty="0" smtClean="0"/>
              <a:t>Pintos: Kernel Crossing on </a:t>
            </a:r>
            <a:r>
              <a:rPr lang="en-US" dirty="0" err="1" smtClean="0"/>
              <a:t>Syscall</a:t>
            </a:r>
            <a:r>
              <a:rPr lang="en-US" dirty="0" smtClean="0"/>
              <a:t> or Interrupt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B4CF-8B5E-DC4D-BFF9-970F3C7B9EF9}"/>
              </a:ext>
            </a:extLst>
          </p:cNvPr>
          <p:cNvSpPr txBox="1"/>
          <p:nvPr/>
        </p:nvSpPr>
        <p:spPr>
          <a:xfrm>
            <a:off x="360139" y="140561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8DFA5-E545-1141-AC87-DD2396098B10}"/>
              </a:ext>
            </a:extLst>
          </p:cNvPr>
          <p:cNvSpPr/>
          <p:nvPr/>
        </p:nvSpPr>
        <p:spPr bwMode="auto">
          <a:xfrm>
            <a:off x="302741" y="2052882"/>
            <a:ext cx="799601" cy="874931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B4544-CB9C-8448-9B97-03F93542672C}"/>
              </a:ext>
            </a:extLst>
          </p:cNvPr>
          <p:cNvSpPr/>
          <p:nvPr/>
        </p:nvSpPr>
        <p:spPr bwMode="auto">
          <a:xfrm>
            <a:off x="1345278" y="1677470"/>
            <a:ext cx="799601" cy="1250343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CF60-1D4B-4C4D-8E55-717E89E71D78}"/>
              </a:ext>
            </a:extLst>
          </p:cNvPr>
          <p:cNvSpPr txBox="1"/>
          <p:nvPr/>
        </p:nvSpPr>
        <p:spPr>
          <a:xfrm>
            <a:off x="1383441" y="107439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stack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9EEDC-5B12-5345-99CF-4D5F20CDE45B}"/>
              </a:ext>
            </a:extLst>
          </p:cNvPr>
          <p:cNvSpPr/>
          <p:nvPr/>
        </p:nvSpPr>
        <p:spPr bwMode="auto">
          <a:xfrm>
            <a:off x="1219200" y="4112542"/>
            <a:ext cx="987552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F4C19-E64A-D54E-92B3-EE814985DA1B}"/>
              </a:ext>
            </a:extLst>
          </p:cNvPr>
          <p:cNvSpPr/>
          <p:nvPr/>
        </p:nvSpPr>
        <p:spPr bwMode="auto">
          <a:xfrm>
            <a:off x="304800" y="4100186"/>
            <a:ext cx="799601" cy="49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35298-022E-6E41-94DB-6ACB4D7C09AF}"/>
              </a:ext>
            </a:extLst>
          </p:cNvPr>
          <p:cNvSpPr/>
          <p:nvPr/>
        </p:nvSpPr>
        <p:spPr bwMode="auto">
          <a:xfrm>
            <a:off x="1345375" y="3824487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6B48F-EA3C-0243-81D6-E6CD8159128C}"/>
              </a:ext>
            </a:extLst>
          </p:cNvPr>
          <p:cNvSpPr txBox="1"/>
          <p:nvPr/>
        </p:nvSpPr>
        <p:spPr>
          <a:xfrm>
            <a:off x="1463591" y="3766773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PTBR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9FF2-596F-604C-9D4E-989A62C9F9D0}"/>
              </a:ext>
            </a:extLst>
          </p:cNvPr>
          <p:cNvSpPr/>
          <p:nvPr/>
        </p:nvSpPr>
        <p:spPr bwMode="auto">
          <a:xfrm>
            <a:off x="1219298" y="4962554"/>
            <a:ext cx="987552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4A2-0BDC-3042-87ED-21097EBA3F1F}"/>
              </a:ext>
            </a:extLst>
          </p:cNvPr>
          <p:cNvSpPr txBox="1"/>
          <p:nvPr/>
        </p:nvSpPr>
        <p:spPr>
          <a:xfrm>
            <a:off x="1498856" y="518014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TCB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5E74B-24DA-B54B-B6BC-072155358B0B}"/>
              </a:ext>
            </a:extLst>
          </p:cNvPr>
          <p:cNvSpPr txBox="1"/>
          <p:nvPr/>
        </p:nvSpPr>
        <p:spPr>
          <a:xfrm>
            <a:off x="337484" y="4639388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  <a:p>
            <a:r>
              <a:rPr lang="en-US" dirty="0"/>
              <a:t>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26C4E4-657B-2D4B-A44E-372E5E3183FF}"/>
              </a:ext>
            </a:extLst>
          </p:cNvPr>
          <p:cNvSpPr txBox="1"/>
          <p:nvPr/>
        </p:nvSpPr>
        <p:spPr>
          <a:xfrm>
            <a:off x="1319319" y="5477470"/>
            <a:ext cx="851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  <a:p>
            <a:r>
              <a:rPr lang="en-US" dirty="0"/>
              <a:t>thread</a:t>
            </a:r>
          </a:p>
          <a:p>
            <a:r>
              <a:rPr lang="en-US" dirty="0"/>
              <a:t>stack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BCFB84-E8D6-8A49-A6AA-F535A6BBA4AE}"/>
              </a:ext>
            </a:extLst>
          </p:cNvPr>
          <p:cNvSpPr/>
          <p:nvPr/>
        </p:nvSpPr>
        <p:spPr bwMode="auto">
          <a:xfrm>
            <a:off x="2743297" y="3834072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096250-90AC-604D-9352-8D05481B7AE8}"/>
              </a:ext>
            </a:extLst>
          </p:cNvPr>
          <p:cNvSpPr txBox="1"/>
          <p:nvPr/>
        </p:nvSpPr>
        <p:spPr>
          <a:xfrm>
            <a:off x="2861513" y="3776358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PTBR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A700F90-AC80-2248-9D0A-DDBFE819F2D3}"/>
              </a:ext>
            </a:extLst>
          </p:cNvPr>
          <p:cNvSpPr/>
          <p:nvPr/>
        </p:nvSpPr>
        <p:spPr bwMode="auto">
          <a:xfrm>
            <a:off x="972065" y="2784389"/>
            <a:ext cx="494270" cy="378941"/>
          </a:xfrm>
          <a:custGeom>
            <a:avLst/>
            <a:gdLst>
              <a:gd name="connsiteX0" fmla="*/ 494270 w 494270"/>
              <a:gd name="connsiteY0" fmla="*/ 378941 h 378941"/>
              <a:gd name="connsiteX1" fmla="*/ 74140 w 494270"/>
              <a:gd name="connsiteY1" fmla="*/ 304800 h 378941"/>
              <a:gd name="connsiteX2" fmla="*/ 172994 w 494270"/>
              <a:gd name="connsiteY2" fmla="*/ 189470 h 378941"/>
              <a:gd name="connsiteX3" fmla="*/ 0 w 494270"/>
              <a:gd name="connsiteY3" fmla="*/ 0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70" h="378941">
                <a:moveTo>
                  <a:pt x="494270" y="378941"/>
                </a:moveTo>
                <a:cubicBezTo>
                  <a:pt x="310978" y="357659"/>
                  <a:pt x="127686" y="336378"/>
                  <a:pt x="74140" y="304800"/>
                </a:cubicBezTo>
                <a:cubicBezTo>
                  <a:pt x="20594" y="273222"/>
                  <a:pt x="185351" y="240270"/>
                  <a:pt x="172994" y="189470"/>
                </a:cubicBezTo>
                <a:cubicBezTo>
                  <a:pt x="160637" y="138670"/>
                  <a:pt x="80318" y="6933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8C160B6-CD1E-844F-A3CC-3C95B3FADEF9}"/>
              </a:ext>
            </a:extLst>
          </p:cNvPr>
          <p:cNvSpPr/>
          <p:nvPr/>
        </p:nvSpPr>
        <p:spPr bwMode="auto">
          <a:xfrm>
            <a:off x="1985319" y="2315267"/>
            <a:ext cx="374066" cy="1056728"/>
          </a:xfrm>
          <a:custGeom>
            <a:avLst/>
            <a:gdLst>
              <a:gd name="connsiteX0" fmla="*/ 82378 w 374066"/>
              <a:gd name="connsiteY0" fmla="*/ 1021057 h 1056728"/>
              <a:gd name="connsiteX1" fmla="*/ 247135 w 374066"/>
              <a:gd name="connsiteY1" fmla="*/ 1021057 h 1056728"/>
              <a:gd name="connsiteX2" fmla="*/ 362465 w 374066"/>
              <a:gd name="connsiteY2" fmla="*/ 650355 h 1056728"/>
              <a:gd name="connsiteX3" fmla="*/ 354227 w 374066"/>
              <a:gd name="connsiteY3" fmla="*/ 246701 h 1056728"/>
              <a:gd name="connsiteX4" fmla="*/ 222422 w 374066"/>
              <a:gd name="connsiteY4" fmla="*/ 24279 h 1056728"/>
              <a:gd name="connsiteX5" fmla="*/ 0 w 374066"/>
              <a:gd name="connsiteY5" fmla="*/ 16041 h 105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66" h="1056728">
                <a:moveTo>
                  <a:pt x="82378" y="1021057"/>
                </a:moveTo>
                <a:cubicBezTo>
                  <a:pt x="141416" y="1051949"/>
                  <a:pt x="200454" y="1082841"/>
                  <a:pt x="247135" y="1021057"/>
                </a:cubicBezTo>
                <a:cubicBezTo>
                  <a:pt x="293816" y="959273"/>
                  <a:pt x="344616" y="779414"/>
                  <a:pt x="362465" y="650355"/>
                </a:cubicBezTo>
                <a:cubicBezTo>
                  <a:pt x="380314" y="521296"/>
                  <a:pt x="377567" y="351047"/>
                  <a:pt x="354227" y="246701"/>
                </a:cubicBezTo>
                <a:cubicBezTo>
                  <a:pt x="330887" y="142355"/>
                  <a:pt x="281460" y="62722"/>
                  <a:pt x="222422" y="24279"/>
                </a:cubicBezTo>
                <a:cubicBezTo>
                  <a:pt x="163384" y="-14164"/>
                  <a:pt x="81692" y="938"/>
                  <a:pt x="0" y="1604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A7F2C-004F-6D44-AAB5-E88CA8F6D440}"/>
              </a:ext>
            </a:extLst>
          </p:cNvPr>
          <p:cNvGrpSpPr/>
          <p:nvPr/>
        </p:nvGrpSpPr>
        <p:grpSpPr>
          <a:xfrm>
            <a:off x="1029730" y="3091190"/>
            <a:ext cx="2854974" cy="1436823"/>
            <a:chOff x="1029730" y="3091190"/>
            <a:chExt cx="2854974" cy="14368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B3661D-05E6-5D47-B8AA-3826887EB674}"/>
                </a:ext>
              </a:extLst>
            </p:cNvPr>
            <p:cNvGrpSpPr/>
            <p:nvPr/>
          </p:nvGrpSpPr>
          <p:grpSpPr>
            <a:xfrm>
              <a:off x="2743297" y="3091190"/>
              <a:ext cx="799406" cy="590482"/>
              <a:chOff x="1295399" y="2990918"/>
              <a:chExt cx="799406" cy="59048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C924B1-FC96-AA42-B3E3-4E54FCFE9C08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F3B5FB-8010-C643-BEDE-5D3FA36CC276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977BB-36DB-9749-ADF1-D1F632E7FCFC}"/>
                  </a:ext>
                </a:extLst>
              </p:cNvPr>
              <p:cNvSpPr txBox="1"/>
              <p:nvPr/>
            </p:nvSpPr>
            <p:spPr>
              <a:xfrm>
                <a:off x="1347892" y="29909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53E762-A039-8E47-A49A-A08F0A581F89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BF37D6-223F-4A42-B00A-5175FC0F4938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23F6E-BD88-874A-87BE-053EFA7D8BE5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6DE78B-6D97-2C4B-A162-9E3A5DB6578F}"/>
                </a:ext>
              </a:extLst>
            </p:cNvPr>
            <p:cNvSpPr/>
            <p:nvPr/>
          </p:nvSpPr>
          <p:spPr bwMode="auto">
            <a:xfrm>
              <a:off x="3476368" y="331790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12C31F-E40E-8246-B828-D9EE0F9C59E9}"/>
                </a:ext>
              </a:extLst>
            </p:cNvPr>
            <p:cNvSpPr/>
            <p:nvPr/>
          </p:nvSpPr>
          <p:spPr bwMode="auto">
            <a:xfrm>
              <a:off x="1029730" y="3208172"/>
              <a:ext cx="1779373" cy="1166120"/>
            </a:xfrm>
            <a:custGeom>
              <a:avLst/>
              <a:gdLst>
                <a:gd name="connsiteX0" fmla="*/ 1779373 w 1779373"/>
                <a:gd name="connsiteY0" fmla="*/ 4585 h 1166120"/>
                <a:gd name="connsiteX1" fmla="*/ 1458097 w 1779373"/>
                <a:gd name="connsiteY1" fmla="*/ 144628 h 1166120"/>
                <a:gd name="connsiteX2" fmla="*/ 1408670 w 1779373"/>
                <a:gd name="connsiteY2" fmla="*/ 960174 h 1166120"/>
                <a:gd name="connsiteX3" fmla="*/ 0 w 1779373"/>
                <a:gd name="connsiteY3" fmla="*/ 1166120 h 1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9373" h="1166120">
                  <a:moveTo>
                    <a:pt x="1779373" y="4585"/>
                  </a:moveTo>
                  <a:cubicBezTo>
                    <a:pt x="1649627" y="-5026"/>
                    <a:pt x="1519881" y="-14637"/>
                    <a:pt x="1458097" y="144628"/>
                  </a:cubicBezTo>
                  <a:cubicBezTo>
                    <a:pt x="1396313" y="303893"/>
                    <a:pt x="1651686" y="789925"/>
                    <a:pt x="1408670" y="960174"/>
                  </a:cubicBezTo>
                  <a:cubicBezTo>
                    <a:pt x="1165654" y="1130423"/>
                    <a:pt x="582827" y="1148271"/>
                    <a:pt x="0" y="11661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22DAFA-12D0-4841-995E-1F6E252E931F}"/>
              </a:ext>
            </a:extLst>
          </p:cNvPr>
          <p:cNvCxnSpPr>
            <a:cxnSpLocks/>
          </p:cNvCxnSpPr>
          <p:nvPr/>
        </p:nvCxnSpPr>
        <p:spPr bwMode="auto">
          <a:xfrm>
            <a:off x="1345278" y="2209800"/>
            <a:ext cx="799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73A1AB-DD59-C24E-A73B-E39E3A07DF54}"/>
              </a:ext>
            </a:extLst>
          </p:cNvPr>
          <p:cNvGrpSpPr/>
          <p:nvPr/>
        </p:nvGrpSpPr>
        <p:grpSpPr>
          <a:xfrm>
            <a:off x="2743200" y="4169497"/>
            <a:ext cx="799601" cy="402503"/>
            <a:chOff x="2743200" y="4169497"/>
            <a:chExt cx="799601" cy="40250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FEF38-3B99-BD40-8D4A-9DE97C961B25}"/>
                </a:ext>
              </a:extLst>
            </p:cNvPr>
            <p:cNvSpPr/>
            <p:nvPr/>
          </p:nvSpPr>
          <p:spPr bwMode="auto">
            <a:xfrm>
              <a:off x="2743297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B6E3B-BCB1-A040-8D50-A78006A1DC83}"/>
                </a:ext>
              </a:extLst>
            </p:cNvPr>
            <p:cNvSpPr txBox="1"/>
            <p:nvPr/>
          </p:nvSpPr>
          <p:spPr>
            <a:xfrm>
              <a:off x="2795790" y="4169497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41C988-4A49-1E48-A63B-E6112A67614F}"/>
                </a:ext>
              </a:extLst>
            </p:cNvPr>
            <p:cNvSpPr txBox="1"/>
            <p:nvPr/>
          </p:nvSpPr>
          <p:spPr>
            <a:xfrm>
              <a:off x="2795790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5F4072-2C5A-024F-997D-34076D131E13}"/>
                </a:ext>
              </a:extLst>
            </p:cNvPr>
            <p:cNvSpPr/>
            <p:nvPr/>
          </p:nvSpPr>
          <p:spPr bwMode="auto">
            <a:xfrm>
              <a:off x="2743297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BB0FA4-F278-3747-B6AA-33E0C7FFCA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4495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2667000" y="1687055"/>
            <a:ext cx="990600" cy="3779676"/>
            <a:chOff x="2667000" y="1687055"/>
            <a:chExt cx="990600" cy="377967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D8F49B-A9E8-AC43-93BB-DEA9586DF472}"/>
                </a:ext>
              </a:extLst>
            </p:cNvPr>
            <p:cNvSpPr/>
            <p:nvPr/>
          </p:nvSpPr>
          <p:spPr bwMode="auto">
            <a:xfrm>
              <a:off x="2667000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04A5B7-206D-8F45-B65C-8E8BC9D83577}"/>
                </a:ext>
              </a:extLst>
            </p:cNvPr>
            <p:cNvSpPr/>
            <p:nvPr/>
          </p:nvSpPr>
          <p:spPr bwMode="auto">
            <a:xfrm>
              <a:off x="2667000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1827D3-2218-424E-B7D2-02EC44DC2439}"/>
                </a:ext>
              </a:extLst>
            </p:cNvPr>
            <p:cNvSpPr txBox="1"/>
            <p:nvPr/>
          </p:nvSpPr>
          <p:spPr>
            <a:xfrm>
              <a:off x="2896778" y="518973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TCB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87064E-0275-8A49-BA70-1BBE33CC1D92}"/>
                </a:ext>
              </a:extLst>
            </p:cNvPr>
            <p:cNvGrpSpPr/>
            <p:nvPr/>
          </p:nvGrpSpPr>
          <p:grpSpPr>
            <a:xfrm>
              <a:off x="2743200" y="1687055"/>
              <a:ext cx="799601" cy="1250343"/>
              <a:chOff x="2743200" y="1687055"/>
              <a:chExt cx="799601" cy="125034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D2709D0-4716-DA42-AC89-667333D9DF7F}"/>
                  </a:ext>
                </a:extLst>
              </p:cNvPr>
              <p:cNvSpPr/>
              <p:nvPr/>
            </p:nvSpPr>
            <p:spPr bwMode="auto">
              <a:xfrm>
                <a:off x="2743200" y="1687055"/>
                <a:ext cx="799601" cy="125034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D7B63BC-1361-7249-8E98-8F0B9608E6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43200" y="2209800"/>
                <a:ext cx="799601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3CBBAF-78A6-E949-A8C4-1799FF00DB7D}"/>
              </a:ext>
            </a:extLst>
          </p:cNvPr>
          <p:cNvSpPr txBox="1"/>
          <p:nvPr/>
        </p:nvSpPr>
        <p:spPr>
          <a:xfrm rot="16200000">
            <a:off x="1458840" y="505188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syscall</a:t>
            </a:r>
            <a:r>
              <a:rPr lang="en-US" i="1" dirty="0">
                <a:solidFill>
                  <a:srgbClr val="FF0000"/>
                </a:solidFill>
              </a:rPr>
              <a:t> / interrupt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1EDBBA-C6F8-E646-A373-31C8571E23B6}"/>
              </a:ext>
            </a:extLst>
          </p:cNvPr>
          <p:cNvGrpSpPr/>
          <p:nvPr/>
        </p:nvGrpSpPr>
        <p:grpSpPr>
          <a:xfrm>
            <a:off x="3735757" y="1687055"/>
            <a:ext cx="1687929" cy="3779676"/>
            <a:chOff x="3735757" y="1687055"/>
            <a:chExt cx="1687929" cy="37796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053E64-A4D6-FC4B-99E4-3E6029FF00E9}"/>
                </a:ext>
              </a:extLst>
            </p:cNvPr>
            <p:cNvSpPr/>
            <p:nvPr/>
          </p:nvSpPr>
          <p:spPr bwMode="auto">
            <a:xfrm>
              <a:off x="4282182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87BECC-8ABF-AE42-9DA3-D405B58BB8BB}"/>
                </a:ext>
              </a:extLst>
            </p:cNvPr>
            <p:cNvGrpSpPr/>
            <p:nvPr/>
          </p:nvGrpSpPr>
          <p:grpSpPr>
            <a:xfrm>
              <a:off x="4282279" y="3102697"/>
              <a:ext cx="799406" cy="578975"/>
              <a:chOff x="1295399" y="3002425"/>
              <a:chExt cx="799406" cy="578975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F2EF460-71E9-1A42-B537-E820E285C937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17705C8-24E3-8748-8261-1C5CFEA0469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D0C8A7-54CC-F345-887D-12A07B2FA7A2}"/>
                  </a:ext>
                </a:extLst>
              </p:cNvPr>
              <p:cNvSpPr txBox="1"/>
              <p:nvPr/>
            </p:nvSpPr>
            <p:spPr>
              <a:xfrm>
                <a:off x="1347892" y="300242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F52A51-358D-574A-BC31-4A1C82B2D1FF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7E2FF-4CD6-5B4C-A12A-67CE15FDE8D6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DD596F0-2CC8-8A4C-B3AE-B8B320F83BB2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A8C4ED-FA78-6241-92B1-AE3FC9DE1253}"/>
                </a:ext>
              </a:extLst>
            </p:cNvPr>
            <p:cNvSpPr/>
            <p:nvPr/>
          </p:nvSpPr>
          <p:spPr bwMode="auto">
            <a:xfrm>
              <a:off x="4205982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2906B5-2A05-6D4A-8436-F1D5EB7D5543}"/>
                </a:ext>
              </a:extLst>
            </p:cNvPr>
            <p:cNvSpPr/>
            <p:nvPr/>
          </p:nvSpPr>
          <p:spPr bwMode="auto">
            <a:xfrm>
              <a:off x="4282279" y="38340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0DCF28-842F-2B46-B722-E61242116795}"/>
                </a:ext>
              </a:extLst>
            </p:cNvPr>
            <p:cNvSpPr txBox="1"/>
            <p:nvPr/>
          </p:nvSpPr>
          <p:spPr>
            <a:xfrm>
              <a:off x="4400495" y="3776358"/>
              <a:ext cx="5629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13F611-7359-994E-B074-62304F83BA1A}"/>
                </a:ext>
              </a:extLst>
            </p:cNvPr>
            <p:cNvSpPr/>
            <p:nvPr/>
          </p:nvSpPr>
          <p:spPr bwMode="auto">
            <a:xfrm>
              <a:off x="4205982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BAC136-A3D8-7447-8615-86BE295D61C2}"/>
                </a:ext>
              </a:extLst>
            </p:cNvPr>
            <p:cNvSpPr txBox="1"/>
            <p:nvPr/>
          </p:nvSpPr>
          <p:spPr>
            <a:xfrm>
              <a:off x="4435760" y="518973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TCB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FB59A9-EDDC-2C4E-98A9-F938C23FAE6B}"/>
                </a:ext>
              </a:extLst>
            </p:cNvPr>
            <p:cNvSpPr/>
            <p:nvPr/>
          </p:nvSpPr>
          <p:spPr bwMode="auto">
            <a:xfrm>
              <a:off x="4282279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3B3474B-36CD-8348-9069-80228BDF1B0C}"/>
                </a:ext>
              </a:extLst>
            </p:cNvPr>
            <p:cNvSpPr txBox="1"/>
            <p:nvPr/>
          </p:nvSpPr>
          <p:spPr>
            <a:xfrm>
              <a:off x="4334772" y="415799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7AA72C-C1FA-AB40-A341-6710820C7CA1}"/>
                </a:ext>
              </a:extLst>
            </p:cNvPr>
            <p:cNvSpPr txBox="1"/>
            <p:nvPr/>
          </p:nvSpPr>
          <p:spPr>
            <a:xfrm>
              <a:off x="4334772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6FF603-ED63-2D4E-B389-D05FBFBA1126}"/>
                </a:ext>
              </a:extLst>
            </p:cNvPr>
            <p:cNvSpPr/>
            <p:nvPr/>
          </p:nvSpPr>
          <p:spPr bwMode="auto">
            <a:xfrm>
              <a:off x="4282279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985FC88-8CB2-7D4D-9CFB-D83583DAD497}"/>
                </a:ext>
              </a:extLst>
            </p:cNvPr>
            <p:cNvSpPr/>
            <p:nvPr/>
          </p:nvSpPr>
          <p:spPr bwMode="auto">
            <a:xfrm>
              <a:off x="5015350" y="3317904"/>
              <a:ext cx="408336" cy="1531815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0C9CDE-DD85-954C-882A-2030D0A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48006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FBAAD4-8D80-E746-88BC-256CC899B0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83DDF8-30B7-3644-93E3-635610E8EB09}"/>
                </a:ext>
              </a:extLst>
            </p:cNvPr>
            <p:cNvSpPr/>
            <p:nvPr/>
          </p:nvSpPr>
          <p:spPr bwMode="auto">
            <a:xfrm>
              <a:off x="4282279" y="4619134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76A0F5-1120-F346-B1F5-0B5D885830BB}"/>
                </a:ext>
              </a:extLst>
            </p:cNvPr>
            <p:cNvSpPr/>
            <p:nvPr/>
          </p:nvSpPr>
          <p:spPr bwMode="auto">
            <a:xfrm>
              <a:off x="4282279" y="4478412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F54D91-B45D-0D47-ABE1-72ECBA6D38DB}"/>
                </a:ext>
              </a:extLst>
            </p:cNvPr>
            <p:cNvSpPr txBox="1"/>
            <p:nvPr/>
          </p:nvSpPr>
          <p:spPr>
            <a:xfrm rot="16200000">
              <a:off x="3544999" y="4929045"/>
              <a:ext cx="72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saves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E3355A-8CAB-7E49-B5AC-A8E0C0CD8E25}"/>
              </a:ext>
            </a:extLst>
          </p:cNvPr>
          <p:cNvGrpSpPr/>
          <p:nvPr/>
        </p:nvGrpSpPr>
        <p:grpSpPr>
          <a:xfrm>
            <a:off x="6154824" y="1661017"/>
            <a:ext cx="1280515" cy="3779676"/>
            <a:chOff x="6154824" y="1661017"/>
            <a:chExt cx="1280515" cy="377967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953B2F4-B7BD-F242-A833-338CE31BB906}"/>
                </a:ext>
              </a:extLst>
            </p:cNvPr>
            <p:cNvSpPr/>
            <p:nvPr/>
          </p:nvSpPr>
          <p:spPr bwMode="auto">
            <a:xfrm>
              <a:off x="6231024" y="1661017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3CA2A8-4DE9-FE4D-9655-9A93535CB310}"/>
                </a:ext>
              </a:extLst>
            </p:cNvPr>
            <p:cNvSpPr/>
            <p:nvPr/>
          </p:nvSpPr>
          <p:spPr bwMode="auto">
            <a:xfrm>
              <a:off x="6154824" y="4096089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CC0F5F-6438-5043-8458-1C60F7E02BB5}"/>
                </a:ext>
              </a:extLst>
            </p:cNvPr>
            <p:cNvSpPr/>
            <p:nvPr/>
          </p:nvSpPr>
          <p:spPr bwMode="auto">
            <a:xfrm>
              <a:off x="6231121" y="380803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B7B2F-44FA-8649-A1DC-3C02767BDAC7}"/>
                </a:ext>
              </a:extLst>
            </p:cNvPr>
            <p:cNvSpPr txBox="1"/>
            <p:nvPr/>
          </p:nvSpPr>
          <p:spPr>
            <a:xfrm>
              <a:off x="6349337" y="3750320"/>
              <a:ext cx="5629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6B5292D-CCE6-8E4C-BAED-02371C55C940}"/>
                </a:ext>
              </a:extLst>
            </p:cNvPr>
            <p:cNvSpPr/>
            <p:nvPr/>
          </p:nvSpPr>
          <p:spPr bwMode="auto">
            <a:xfrm>
              <a:off x="6154824" y="4946101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C69E81-0FD7-6A4B-A0E8-E8CC65C4E164}"/>
                </a:ext>
              </a:extLst>
            </p:cNvPr>
            <p:cNvSpPr txBox="1"/>
            <p:nvPr/>
          </p:nvSpPr>
          <p:spPr>
            <a:xfrm>
              <a:off x="6384602" y="516369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TCB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E35F6D-8359-0342-AF7E-0EAFB873D604}"/>
                </a:ext>
              </a:extLst>
            </p:cNvPr>
            <p:cNvSpPr/>
            <p:nvPr/>
          </p:nvSpPr>
          <p:spPr bwMode="auto">
            <a:xfrm>
              <a:off x="6231121" y="4294966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FAE287-49EB-8545-95D6-0E53102FC09A}"/>
                </a:ext>
              </a:extLst>
            </p:cNvPr>
            <p:cNvSpPr txBox="1"/>
            <p:nvPr/>
          </p:nvSpPr>
          <p:spPr>
            <a:xfrm>
              <a:off x="6283614" y="411480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A35ABA-6879-A44E-92E1-3A8464C4610D}"/>
                </a:ext>
              </a:extLst>
            </p:cNvPr>
            <p:cNvSpPr txBox="1"/>
            <p:nvPr/>
          </p:nvSpPr>
          <p:spPr>
            <a:xfrm>
              <a:off x="6283614" y="426720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BA5D41-BF4E-DA43-BF0E-B72A419183D4}"/>
                </a:ext>
              </a:extLst>
            </p:cNvPr>
            <p:cNvSpPr/>
            <p:nvPr/>
          </p:nvSpPr>
          <p:spPr bwMode="auto">
            <a:xfrm>
              <a:off x="6231121" y="41792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B3856BC-7F4F-B148-B49F-7C821E6B0F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6504" y="449108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D644164-0F71-CC4F-B72D-B31D316D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024" y="2183762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C18B9AD-022F-A24F-93F9-C444A608FDDF}"/>
                </a:ext>
              </a:extLst>
            </p:cNvPr>
            <p:cNvGrpSpPr/>
            <p:nvPr/>
          </p:nvGrpSpPr>
          <p:grpSpPr>
            <a:xfrm>
              <a:off x="6230999" y="3102697"/>
              <a:ext cx="799406" cy="577354"/>
              <a:chOff x="1295399" y="3004046"/>
              <a:chExt cx="799406" cy="577354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452364-44F9-534F-A503-05BC9DA63E51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E51B0B3-82A3-D748-BC2F-9952967E36F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FE1BC08-64F6-D146-A56D-F0D1D41B022C}"/>
                  </a:ext>
                </a:extLst>
              </p:cNvPr>
              <p:cNvSpPr txBox="1"/>
              <p:nvPr/>
            </p:nvSpPr>
            <p:spPr>
              <a:xfrm>
                <a:off x="1347892" y="3004046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40AFDD-3C4C-7945-9249-DD0136B6D7AD}"/>
                  </a:ext>
                </a:extLst>
              </p:cNvPr>
              <p:cNvSpPr txBox="1"/>
              <p:nvPr/>
            </p:nvSpPr>
            <p:spPr>
              <a:xfrm>
                <a:off x="1347892" y="3144939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AE38C4-63C2-9C4B-AF54-6CC7F5ED7FD1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08ADF4B-6BB3-A843-BED2-24E16BAA2648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83BB106-A14C-C347-B010-6E9F50804708}"/>
                </a:ext>
              </a:extLst>
            </p:cNvPr>
            <p:cNvSpPr/>
            <p:nvPr/>
          </p:nvSpPr>
          <p:spPr bwMode="auto">
            <a:xfrm>
              <a:off x="7027003" y="332919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90DEF45-90E3-F849-9DFD-A1905BC90801}"/>
              </a:ext>
            </a:extLst>
          </p:cNvPr>
          <p:cNvSpPr txBox="1"/>
          <p:nvPr/>
        </p:nvSpPr>
        <p:spPr>
          <a:xfrm rot="16200000" flipH="1">
            <a:off x="6754584" y="4932887"/>
            <a:ext cx="12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iret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203B0F-DC66-2D46-9C93-02C0F4C8F787}"/>
              </a:ext>
            </a:extLst>
          </p:cNvPr>
          <p:cNvGrpSpPr/>
          <p:nvPr/>
        </p:nvGrpSpPr>
        <p:grpSpPr>
          <a:xfrm>
            <a:off x="7543800" y="1633188"/>
            <a:ext cx="1121541" cy="3779676"/>
            <a:chOff x="7543800" y="1633188"/>
            <a:chExt cx="1121541" cy="3779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2DF9196-9ED4-FA4C-96BF-BB14EDA8DD1A}"/>
                </a:ext>
              </a:extLst>
            </p:cNvPr>
            <p:cNvSpPr/>
            <p:nvPr/>
          </p:nvSpPr>
          <p:spPr bwMode="auto">
            <a:xfrm>
              <a:off x="7651234" y="1633188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F7AEA7-4591-3D44-A095-3D54815C3F1C}"/>
                </a:ext>
              </a:extLst>
            </p:cNvPr>
            <p:cNvGrpSpPr/>
            <p:nvPr/>
          </p:nvGrpSpPr>
          <p:grpSpPr>
            <a:xfrm>
              <a:off x="7651331" y="3026497"/>
              <a:ext cx="799406" cy="601308"/>
              <a:chOff x="1295399" y="2980092"/>
              <a:chExt cx="799406" cy="6013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F8B8EE2-40A3-E74A-BB47-5ED949AC830F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96F594-A7C2-8241-ABF3-61538BD2C759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DDCCFA-3FA8-554C-B49A-A13545A3950F}"/>
                  </a:ext>
                </a:extLst>
              </p:cNvPr>
              <p:cNvSpPr txBox="1"/>
              <p:nvPr/>
            </p:nvSpPr>
            <p:spPr>
              <a:xfrm>
                <a:off x="1347892" y="2980092"/>
                <a:ext cx="69442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8647A6-E8E2-F248-88CE-5099589E5AF1}"/>
                  </a:ext>
                </a:extLst>
              </p:cNvPr>
              <p:cNvSpPr txBox="1"/>
              <p:nvPr/>
            </p:nvSpPr>
            <p:spPr>
              <a:xfrm>
                <a:off x="1347892" y="312098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527C41-9D51-E042-B6FA-9A13F663D127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E296EB-9596-3E46-8F0E-2DDA06A65C70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E306BA-ED7F-504D-9157-7C1A19D76D1D}"/>
                </a:ext>
              </a:extLst>
            </p:cNvPr>
            <p:cNvSpPr/>
            <p:nvPr/>
          </p:nvSpPr>
          <p:spPr bwMode="auto">
            <a:xfrm>
              <a:off x="7543800" y="4068260"/>
              <a:ext cx="987552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D7910A-0DE4-CD44-9F92-73105DF9CE8F}"/>
                </a:ext>
              </a:extLst>
            </p:cNvPr>
            <p:cNvSpPr/>
            <p:nvPr/>
          </p:nvSpPr>
          <p:spPr bwMode="auto">
            <a:xfrm>
              <a:off x="7651331" y="3780205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FB7EB3-F7C6-8E44-86FB-66BD3079A5F1}"/>
                </a:ext>
              </a:extLst>
            </p:cNvPr>
            <p:cNvSpPr txBox="1"/>
            <p:nvPr/>
          </p:nvSpPr>
          <p:spPr>
            <a:xfrm>
              <a:off x="7769547" y="3722491"/>
              <a:ext cx="5629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E23EFA-BAF1-B04D-95E0-DAD235812B8F}"/>
                </a:ext>
              </a:extLst>
            </p:cNvPr>
            <p:cNvSpPr/>
            <p:nvPr/>
          </p:nvSpPr>
          <p:spPr bwMode="auto">
            <a:xfrm>
              <a:off x="7543898" y="4918272"/>
              <a:ext cx="987552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AC5EAD-1998-3049-89C9-2E4AF0A6C2E6}"/>
                </a:ext>
              </a:extLst>
            </p:cNvPr>
            <p:cNvSpPr txBox="1"/>
            <p:nvPr/>
          </p:nvSpPr>
          <p:spPr>
            <a:xfrm>
              <a:off x="7804812" y="513586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TCB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02B7AC1-12A2-F14A-A83A-97060C44AF0B}"/>
                </a:ext>
              </a:extLst>
            </p:cNvPr>
            <p:cNvSpPr/>
            <p:nvPr/>
          </p:nvSpPr>
          <p:spPr bwMode="auto">
            <a:xfrm>
              <a:off x="8291275" y="2270985"/>
              <a:ext cx="374066" cy="1056728"/>
            </a:xfrm>
            <a:custGeom>
              <a:avLst/>
              <a:gdLst>
                <a:gd name="connsiteX0" fmla="*/ 82378 w 374066"/>
                <a:gd name="connsiteY0" fmla="*/ 1021057 h 1056728"/>
                <a:gd name="connsiteX1" fmla="*/ 247135 w 374066"/>
                <a:gd name="connsiteY1" fmla="*/ 1021057 h 1056728"/>
                <a:gd name="connsiteX2" fmla="*/ 362465 w 374066"/>
                <a:gd name="connsiteY2" fmla="*/ 650355 h 1056728"/>
                <a:gd name="connsiteX3" fmla="*/ 354227 w 374066"/>
                <a:gd name="connsiteY3" fmla="*/ 246701 h 1056728"/>
                <a:gd name="connsiteX4" fmla="*/ 222422 w 374066"/>
                <a:gd name="connsiteY4" fmla="*/ 24279 h 1056728"/>
                <a:gd name="connsiteX5" fmla="*/ 0 w 374066"/>
                <a:gd name="connsiteY5" fmla="*/ 16041 h 10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6" h="1056728">
                  <a:moveTo>
                    <a:pt x="82378" y="1021057"/>
                  </a:moveTo>
                  <a:cubicBezTo>
                    <a:pt x="141416" y="1051949"/>
                    <a:pt x="200454" y="1082841"/>
                    <a:pt x="247135" y="1021057"/>
                  </a:cubicBezTo>
                  <a:cubicBezTo>
                    <a:pt x="293816" y="959273"/>
                    <a:pt x="344616" y="779414"/>
                    <a:pt x="362465" y="650355"/>
                  </a:cubicBezTo>
                  <a:cubicBezTo>
                    <a:pt x="380314" y="521296"/>
                    <a:pt x="377567" y="351047"/>
                    <a:pt x="354227" y="246701"/>
                  </a:cubicBezTo>
                  <a:cubicBezTo>
                    <a:pt x="330887" y="142355"/>
                    <a:pt x="281460" y="62722"/>
                    <a:pt x="222422" y="24279"/>
                  </a:cubicBezTo>
                  <a:cubicBezTo>
                    <a:pt x="163384" y="-14164"/>
                    <a:pt x="81692" y="938"/>
                    <a:pt x="0" y="160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086631-4E4F-3F44-9AF1-DA752BD88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1234" y="216551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9B417-0659-D647-B9BA-BB3D12191A6C}"/>
              </a:ext>
            </a:extLst>
          </p:cNvPr>
          <p:cNvGrpSpPr/>
          <p:nvPr/>
        </p:nvGrpSpPr>
        <p:grpSpPr>
          <a:xfrm>
            <a:off x="5307481" y="3774521"/>
            <a:ext cx="835124" cy="1681814"/>
            <a:chOff x="5307481" y="3774521"/>
            <a:chExt cx="835124" cy="168181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10E854C-7496-0741-A556-46EE1E290EA5}"/>
                </a:ext>
              </a:extLst>
            </p:cNvPr>
            <p:cNvSpPr txBox="1"/>
            <p:nvPr/>
          </p:nvSpPr>
          <p:spPr>
            <a:xfrm rot="16200000">
              <a:off x="4889097" y="4699397"/>
              <a:ext cx="1175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processing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AB7C3B7-6F70-A448-8C40-1CEE0212BE78}"/>
                </a:ext>
              </a:extLst>
            </p:cNvPr>
            <p:cNvSpPr txBox="1"/>
            <p:nvPr/>
          </p:nvSpPr>
          <p:spPr>
            <a:xfrm rot="16200000">
              <a:off x="5138804" y="4439768"/>
              <a:ext cx="1669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ready to resume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D6165F6-2EB8-394A-BA39-DE02573F8A69}"/>
                </a:ext>
              </a:extLst>
            </p:cNvPr>
            <p:cNvSpPr txBox="1"/>
            <p:nvPr/>
          </p:nvSpPr>
          <p:spPr>
            <a:xfrm>
              <a:off x="5488891" y="48319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0780B40-E646-F34C-8107-EB7F074C8441}"/>
              </a:ext>
            </a:extLst>
          </p:cNvPr>
          <p:cNvGrpSpPr/>
          <p:nvPr/>
        </p:nvGrpSpPr>
        <p:grpSpPr>
          <a:xfrm>
            <a:off x="1345375" y="3102697"/>
            <a:ext cx="799406" cy="569390"/>
            <a:chOff x="1295399" y="3012010"/>
            <a:chExt cx="799406" cy="569390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6EB6B20-B811-9947-A8E9-DBFC02592824}"/>
                </a:ext>
              </a:extLst>
            </p:cNvPr>
            <p:cNvSpPr/>
            <p:nvPr/>
          </p:nvSpPr>
          <p:spPr bwMode="auto">
            <a:xfrm>
              <a:off x="1295399" y="316369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3AA28DD-1A95-BD41-AA37-14956BA4B60C}"/>
                </a:ext>
              </a:extLst>
            </p:cNvPr>
            <p:cNvSpPr/>
            <p:nvPr/>
          </p:nvSpPr>
          <p:spPr bwMode="auto">
            <a:xfrm>
              <a:off x="1295399" y="3450766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1644A7A-4D3A-B84C-8598-F71483347401}"/>
                </a:ext>
              </a:extLst>
            </p:cNvPr>
            <p:cNvSpPr txBox="1"/>
            <p:nvPr/>
          </p:nvSpPr>
          <p:spPr>
            <a:xfrm>
              <a:off x="1347892" y="301201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2FA5290-6245-7B4A-9435-C06D9C300B74}"/>
                </a:ext>
              </a:extLst>
            </p:cNvPr>
            <p:cNvSpPr txBox="1"/>
            <p:nvPr/>
          </p:nvSpPr>
          <p:spPr>
            <a:xfrm>
              <a:off x="1347892" y="315290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1DA6690-C561-364C-9C32-4C2E4D0930FB}"/>
                </a:ext>
              </a:extLst>
            </p:cNvPr>
            <p:cNvSpPr/>
            <p:nvPr/>
          </p:nvSpPr>
          <p:spPr bwMode="auto">
            <a:xfrm>
              <a:off x="1295399" y="3310044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6B4292E-F474-774C-AB73-68C468ABD445}"/>
                </a:ext>
              </a:extLst>
            </p:cNvPr>
            <p:cNvSpPr/>
            <p:nvPr/>
          </p:nvSpPr>
          <p:spPr bwMode="auto">
            <a:xfrm>
              <a:off x="1295399" y="304800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9" name="Right Arrow 148"/>
          <p:cNvSpPr/>
          <p:nvPr/>
        </p:nvSpPr>
        <p:spPr bwMode="auto">
          <a:xfrm>
            <a:off x="2559305" y="746554"/>
            <a:ext cx="2738449" cy="4572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46624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91" grpId="0"/>
      <p:bldP spid="12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85A649A4-EFD6-854D-81BB-1F6B3E9FE1C3}"/>
              </a:ext>
            </a:extLst>
          </p:cNvPr>
          <p:cNvSpPr/>
          <p:nvPr/>
        </p:nvSpPr>
        <p:spPr bwMode="auto">
          <a:xfrm>
            <a:off x="140043" y="2924432"/>
            <a:ext cx="8583827" cy="2718487"/>
          </a:xfrm>
          <a:custGeom>
            <a:avLst/>
            <a:gdLst>
              <a:gd name="connsiteX0" fmla="*/ 7364627 w 8583827"/>
              <a:gd name="connsiteY0" fmla="*/ 790833 h 2718487"/>
              <a:gd name="connsiteX1" fmla="*/ 7771027 w 8583827"/>
              <a:gd name="connsiteY1" fmla="*/ 790833 h 2718487"/>
              <a:gd name="connsiteX2" fmla="*/ 8201811 w 8583827"/>
              <a:gd name="connsiteY2" fmla="*/ 790833 h 2718487"/>
              <a:gd name="connsiteX3" fmla="*/ 8583827 w 8583827"/>
              <a:gd name="connsiteY3" fmla="*/ 790833 h 2718487"/>
              <a:gd name="connsiteX4" fmla="*/ 8583827 w 8583827"/>
              <a:gd name="connsiteY4" fmla="*/ 1422456 h 2718487"/>
              <a:gd name="connsiteX5" fmla="*/ 8583827 w 8583827"/>
              <a:gd name="connsiteY5" fmla="*/ 2036202 h 2718487"/>
              <a:gd name="connsiteX6" fmla="*/ 8583827 w 8583827"/>
              <a:gd name="connsiteY6" fmla="*/ 2578444 h 2718487"/>
              <a:gd name="connsiteX7" fmla="*/ 7839895 w 8583827"/>
              <a:gd name="connsiteY7" fmla="*/ 2578444 h 2718487"/>
              <a:gd name="connsiteX8" fmla="*/ 7267640 w 8583827"/>
              <a:gd name="connsiteY8" fmla="*/ 2578444 h 2718487"/>
              <a:gd name="connsiteX9" fmla="*/ 6952900 w 8583827"/>
              <a:gd name="connsiteY9" fmla="*/ 2578444 h 2718487"/>
              <a:gd name="connsiteX10" fmla="*/ 6294806 w 8583827"/>
              <a:gd name="connsiteY10" fmla="*/ 2578444 h 2718487"/>
              <a:gd name="connsiteX11" fmla="*/ 5980066 w 8583827"/>
              <a:gd name="connsiteY11" fmla="*/ 2578444 h 2718487"/>
              <a:gd name="connsiteX12" fmla="*/ 5407811 w 8583827"/>
              <a:gd name="connsiteY12" fmla="*/ 2578444 h 2718487"/>
              <a:gd name="connsiteX13" fmla="*/ 4663879 w 8583827"/>
              <a:gd name="connsiteY13" fmla="*/ 2578444 h 2718487"/>
              <a:gd name="connsiteX14" fmla="*/ 3919948 w 8583827"/>
              <a:gd name="connsiteY14" fmla="*/ 2578444 h 2718487"/>
              <a:gd name="connsiteX15" fmla="*/ 3261854 w 8583827"/>
              <a:gd name="connsiteY15" fmla="*/ 2578444 h 2718487"/>
              <a:gd name="connsiteX16" fmla="*/ 2775437 w 8583827"/>
              <a:gd name="connsiteY16" fmla="*/ 2578444 h 2718487"/>
              <a:gd name="connsiteX17" fmla="*/ 2460697 w 8583827"/>
              <a:gd name="connsiteY17" fmla="*/ 2578444 h 2718487"/>
              <a:gd name="connsiteX18" fmla="*/ 1974280 w 8583827"/>
              <a:gd name="connsiteY18" fmla="*/ 2578444 h 2718487"/>
              <a:gd name="connsiteX19" fmla="*/ 1316187 w 8583827"/>
              <a:gd name="connsiteY19" fmla="*/ 2578444 h 2718487"/>
              <a:gd name="connsiteX20" fmla="*/ 572255 w 8583827"/>
              <a:gd name="connsiteY20" fmla="*/ 2578444 h 2718487"/>
              <a:gd name="connsiteX21" fmla="*/ 0 w 8583827"/>
              <a:gd name="connsiteY21" fmla="*/ 2578444 h 2718487"/>
              <a:gd name="connsiteX22" fmla="*/ 0 w 8583827"/>
              <a:gd name="connsiteY22" fmla="*/ 2718487 h 2718487"/>
              <a:gd name="connsiteX23" fmla="*/ 0 w 8583827"/>
              <a:gd name="connsiteY23" fmla="*/ 2211366 h 2718487"/>
              <a:gd name="connsiteX24" fmla="*/ 0 w 8583827"/>
              <a:gd name="connsiteY24" fmla="*/ 1723027 h 2718487"/>
              <a:gd name="connsiteX25" fmla="*/ 0 w 8583827"/>
              <a:gd name="connsiteY25" fmla="*/ 1309817 h 2718487"/>
              <a:gd name="connsiteX26" fmla="*/ 0 w 8583827"/>
              <a:gd name="connsiteY26" fmla="*/ 840260 h 2718487"/>
              <a:gd name="connsiteX27" fmla="*/ 156519 w 8583827"/>
              <a:gd name="connsiteY27" fmla="*/ 840260 h 2718487"/>
              <a:gd name="connsiteX28" fmla="*/ 668583 w 8583827"/>
              <a:gd name="connsiteY28" fmla="*/ 840260 h 2718487"/>
              <a:gd name="connsiteX29" fmla="*/ 1201983 w 8583827"/>
              <a:gd name="connsiteY29" fmla="*/ 840260 h 2718487"/>
              <a:gd name="connsiteX30" fmla="*/ 1714047 w 8583827"/>
              <a:gd name="connsiteY30" fmla="*/ 840260 h 2718487"/>
              <a:gd name="connsiteX31" fmla="*/ 2290119 w 8583827"/>
              <a:gd name="connsiteY31" fmla="*/ 840260 h 2718487"/>
              <a:gd name="connsiteX32" fmla="*/ 2290119 w 8583827"/>
              <a:gd name="connsiteY32" fmla="*/ 505227 h 2718487"/>
              <a:gd name="connsiteX33" fmla="*/ 2290119 w 8583827"/>
              <a:gd name="connsiteY33" fmla="*/ 156519 h 2718487"/>
              <a:gd name="connsiteX34" fmla="*/ 2800709 w 8583827"/>
              <a:gd name="connsiteY34" fmla="*/ 156519 h 2718487"/>
              <a:gd name="connsiteX35" fmla="*/ 3210304 w 8583827"/>
              <a:gd name="connsiteY35" fmla="*/ 156519 h 2718487"/>
              <a:gd name="connsiteX36" fmla="*/ 3821890 w 8583827"/>
              <a:gd name="connsiteY36" fmla="*/ 156519 h 2718487"/>
              <a:gd name="connsiteX37" fmla="*/ 4382978 w 8583827"/>
              <a:gd name="connsiteY37" fmla="*/ 156519 h 2718487"/>
              <a:gd name="connsiteX38" fmla="*/ 4994565 w 8583827"/>
              <a:gd name="connsiteY38" fmla="*/ 156519 h 2718487"/>
              <a:gd name="connsiteX39" fmla="*/ 5555653 w 8583827"/>
              <a:gd name="connsiteY39" fmla="*/ 156519 h 2718487"/>
              <a:gd name="connsiteX40" fmla="*/ 6167239 w 8583827"/>
              <a:gd name="connsiteY40" fmla="*/ 156519 h 2718487"/>
              <a:gd name="connsiteX41" fmla="*/ 6778826 w 8583827"/>
              <a:gd name="connsiteY41" fmla="*/ 156519 h 2718487"/>
              <a:gd name="connsiteX42" fmla="*/ 7339914 w 8583827"/>
              <a:gd name="connsiteY42" fmla="*/ 156519 h 2718487"/>
              <a:gd name="connsiteX43" fmla="*/ 7339914 w 8583827"/>
              <a:gd name="connsiteY43" fmla="*/ 0 h 2718487"/>
              <a:gd name="connsiteX44" fmla="*/ 7352271 w 8583827"/>
              <a:gd name="connsiteY44" fmla="*/ 395417 h 2718487"/>
              <a:gd name="connsiteX45" fmla="*/ 7364627 w 8583827"/>
              <a:gd name="connsiteY45" fmla="*/ 790833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3827" h="2718487" fill="none" extrusionOk="0">
                <a:moveTo>
                  <a:pt x="7364627" y="790833"/>
                </a:moveTo>
                <a:cubicBezTo>
                  <a:pt x="7454116" y="751545"/>
                  <a:pt x="7664465" y="804350"/>
                  <a:pt x="7771027" y="790833"/>
                </a:cubicBezTo>
                <a:cubicBezTo>
                  <a:pt x="7877589" y="777316"/>
                  <a:pt x="8001504" y="813290"/>
                  <a:pt x="8201811" y="790833"/>
                </a:cubicBezTo>
                <a:cubicBezTo>
                  <a:pt x="8402118" y="768376"/>
                  <a:pt x="8494468" y="796573"/>
                  <a:pt x="8583827" y="790833"/>
                </a:cubicBezTo>
                <a:cubicBezTo>
                  <a:pt x="8641930" y="980021"/>
                  <a:pt x="8572030" y="1266852"/>
                  <a:pt x="8583827" y="1422456"/>
                </a:cubicBezTo>
                <a:cubicBezTo>
                  <a:pt x="8595624" y="1578060"/>
                  <a:pt x="8555095" y="1837274"/>
                  <a:pt x="8583827" y="2036202"/>
                </a:cubicBezTo>
                <a:cubicBezTo>
                  <a:pt x="8612559" y="2235130"/>
                  <a:pt x="8541771" y="2369891"/>
                  <a:pt x="8583827" y="2578444"/>
                </a:cubicBezTo>
                <a:cubicBezTo>
                  <a:pt x="8288181" y="2628546"/>
                  <a:pt x="8069741" y="2524868"/>
                  <a:pt x="7839895" y="2578444"/>
                </a:cubicBezTo>
                <a:cubicBezTo>
                  <a:pt x="7610049" y="2632020"/>
                  <a:pt x="7487335" y="2533227"/>
                  <a:pt x="7267640" y="2578444"/>
                </a:cubicBezTo>
                <a:cubicBezTo>
                  <a:pt x="7047945" y="2623661"/>
                  <a:pt x="7087281" y="2574354"/>
                  <a:pt x="6952900" y="2578444"/>
                </a:cubicBezTo>
                <a:cubicBezTo>
                  <a:pt x="6818519" y="2582534"/>
                  <a:pt x="6433429" y="2500178"/>
                  <a:pt x="6294806" y="2578444"/>
                </a:cubicBezTo>
                <a:cubicBezTo>
                  <a:pt x="6156183" y="2656710"/>
                  <a:pt x="6115902" y="2564438"/>
                  <a:pt x="5980066" y="2578444"/>
                </a:cubicBezTo>
                <a:cubicBezTo>
                  <a:pt x="5844230" y="2592450"/>
                  <a:pt x="5600534" y="2534854"/>
                  <a:pt x="5407811" y="2578444"/>
                </a:cubicBezTo>
                <a:cubicBezTo>
                  <a:pt x="5215089" y="2622034"/>
                  <a:pt x="4879569" y="2532558"/>
                  <a:pt x="4663879" y="2578444"/>
                </a:cubicBezTo>
                <a:cubicBezTo>
                  <a:pt x="4448189" y="2624330"/>
                  <a:pt x="4177159" y="2554223"/>
                  <a:pt x="3919948" y="2578444"/>
                </a:cubicBezTo>
                <a:cubicBezTo>
                  <a:pt x="3662737" y="2602665"/>
                  <a:pt x="3436196" y="2552800"/>
                  <a:pt x="3261854" y="2578444"/>
                </a:cubicBezTo>
                <a:cubicBezTo>
                  <a:pt x="3087512" y="2604088"/>
                  <a:pt x="2976891" y="2553972"/>
                  <a:pt x="2775437" y="2578444"/>
                </a:cubicBezTo>
                <a:cubicBezTo>
                  <a:pt x="2573983" y="2602916"/>
                  <a:pt x="2567998" y="2547010"/>
                  <a:pt x="2460697" y="2578444"/>
                </a:cubicBezTo>
                <a:cubicBezTo>
                  <a:pt x="2353396" y="2609878"/>
                  <a:pt x="2135111" y="2530590"/>
                  <a:pt x="1974280" y="2578444"/>
                </a:cubicBezTo>
                <a:cubicBezTo>
                  <a:pt x="1813449" y="2626298"/>
                  <a:pt x="1521994" y="2507487"/>
                  <a:pt x="1316187" y="2578444"/>
                </a:cubicBezTo>
                <a:cubicBezTo>
                  <a:pt x="1110380" y="2649401"/>
                  <a:pt x="915720" y="2500872"/>
                  <a:pt x="572255" y="2578444"/>
                </a:cubicBezTo>
                <a:cubicBezTo>
                  <a:pt x="228790" y="2656016"/>
                  <a:pt x="276958" y="2567890"/>
                  <a:pt x="0" y="2578444"/>
                </a:cubicBezTo>
                <a:cubicBezTo>
                  <a:pt x="14861" y="2640600"/>
                  <a:pt x="-5980" y="2659060"/>
                  <a:pt x="0" y="2718487"/>
                </a:cubicBezTo>
                <a:cubicBezTo>
                  <a:pt x="-25441" y="2591595"/>
                  <a:pt x="54796" y="2320331"/>
                  <a:pt x="0" y="2211366"/>
                </a:cubicBezTo>
                <a:cubicBezTo>
                  <a:pt x="-54796" y="2102401"/>
                  <a:pt x="25934" y="1959090"/>
                  <a:pt x="0" y="1723027"/>
                </a:cubicBezTo>
                <a:cubicBezTo>
                  <a:pt x="-25934" y="1486964"/>
                  <a:pt x="37098" y="1456633"/>
                  <a:pt x="0" y="1309817"/>
                </a:cubicBezTo>
                <a:cubicBezTo>
                  <a:pt x="-37098" y="1163001"/>
                  <a:pt x="41136" y="1012201"/>
                  <a:pt x="0" y="840260"/>
                </a:cubicBezTo>
                <a:cubicBezTo>
                  <a:pt x="46629" y="840096"/>
                  <a:pt x="123872" y="857921"/>
                  <a:pt x="156519" y="840260"/>
                </a:cubicBezTo>
                <a:cubicBezTo>
                  <a:pt x="340142" y="803783"/>
                  <a:pt x="465825" y="865453"/>
                  <a:pt x="668583" y="840260"/>
                </a:cubicBezTo>
                <a:cubicBezTo>
                  <a:pt x="871341" y="815067"/>
                  <a:pt x="996505" y="861796"/>
                  <a:pt x="1201983" y="840260"/>
                </a:cubicBezTo>
                <a:cubicBezTo>
                  <a:pt x="1407461" y="818724"/>
                  <a:pt x="1520139" y="848477"/>
                  <a:pt x="1714047" y="840260"/>
                </a:cubicBezTo>
                <a:cubicBezTo>
                  <a:pt x="1907955" y="832043"/>
                  <a:pt x="2073742" y="900040"/>
                  <a:pt x="2290119" y="840260"/>
                </a:cubicBezTo>
                <a:cubicBezTo>
                  <a:pt x="2264000" y="732151"/>
                  <a:pt x="2321381" y="611008"/>
                  <a:pt x="2290119" y="505227"/>
                </a:cubicBezTo>
                <a:cubicBezTo>
                  <a:pt x="2258857" y="399446"/>
                  <a:pt x="2293882" y="288384"/>
                  <a:pt x="2290119" y="156519"/>
                </a:cubicBezTo>
                <a:cubicBezTo>
                  <a:pt x="2508382" y="130194"/>
                  <a:pt x="2666759" y="166684"/>
                  <a:pt x="2800709" y="156519"/>
                </a:cubicBezTo>
                <a:cubicBezTo>
                  <a:pt x="2934659" y="146354"/>
                  <a:pt x="3093536" y="167699"/>
                  <a:pt x="3210304" y="156519"/>
                </a:cubicBezTo>
                <a:cubicBezTo>
                  <a:pt x="3327072" y="145339"/>
                  <a:pt x="3584223" y="195563"/>
                  <a:pt x="3821890" y="156519"/>
                </a:cubicBezTo>
                <a:cubicBezTo>
                  <a:pt x="4059557" y="117475"/>
                  <a:pt x="4174410" y="159828"/>
                  <a:pt x="4382978" y="156519"/>
                </a:cubicBezTo>
                <a:cubicBezTo>
                  <a:pt x="4591546" y="153210"/>
                  <a:pt x="4757775" y="202296"/>
                  <a:pt x="4994565" y="156519"/>
                </a:cubicBezTo>
                <a:cubicBezTo>
                  <a:pt x="5231355" y="110742"/>
                  <a:pt x="5310222" y="161103"/>
                  <a:pt x="5555653" y="156519"/>
                </a:cubicBezTo>
                <a:cubicBezTo>
                  <a:pt x="5801084" y="151935"/>
                  <a:pt x="5947111" y="160907"/>
                  <a:pt x="6167239" y="156519"/>
                </a:cubicBezTo>
                <a:cubicBezTo>
                  <a:pt x="6387367" y="152131"/>
                  <a:pt x="6524023" y="215296"/>
                  <a:pt x="6778826" y="156519"/>
                </a:cubicBezTo>
                <a:cubicBezTo>
                  <a:pt x="7033629" y="97742"/>
                  <a:pt x="7142942" y="203163"/>
                  <a:pt x="7339914" y="156519"/>
                </a:cubicBezTo>
                <a:cubicBezTo>
                  <a:pt x="7328736" y="101210"/>
                  <a:pt x="7350606" y="67433"/>
                  <a:pt x="7339914" y="0"/>
                </a:cubicBezTo>
                <a:cubicBezTo>
                  <a:pt x="7380085" y="170547"/>
                  <a:pt x="7332098" y="203590"/>
                  <a:pt x="7352271" y="395417"/>
                </a:cubicBezTo>
                <a:cubicBezTo>
                  <a:pt x="7372443" y="587244"/>
                  <a:pt x="7343299" y="601148"/>
                  <a:pt x="7364627" y="790833"/>
                </a:cubicBezTo>
                <a:close/>
              </a:path>
              <a:path w="8583827" h="2718487" stroke="0" extrusionOk="0">
                <a:moveTo>
                  <a:pt x="7364627" y="790833"/>
                </a:moveTo>
                <a:cubicBezTo>
                  <a:pt x="7513244" y="765056"/>
                  <a:pt x="7591377" y="799915"/>
                  <a:pt x="7758835" y="790833"/>
                </a:cubicBezTo>
                <a:cubicBezTo>
                  <a:pt x="7926293" y="781751"/>
                  <a:pt x="7951720" y="793683"/>
                  <a:pt x="8128659" y="790833"/>
                </a:cubicBezTo>
                <a:cubicBezTo>
                  <a:pt x="8305598" y="787983"/>
                  <a:pt x="8467000" y="835209"/>
                  <a:pt x="8583827" y="790833"/>
                </a:cubicBezTo>
                <a:cubicBezTo>
                  <a:pt x="8644702" y="1017456"/>
                  <a:pt x="8521705" y="1171014"/>
                  <a:pt x="8583827" y="1368827"/>
                </a:cubicBezTo>
                <a:cubicBezTo>
                  <a:pt x="8645949" y="1566640"/>
                  <a:pt x="8578832" y="1663807"/>
                  <a:pt x="8583827" y="1928945"/>
                </a:cubicBezTo>
                <a:cubicBezTo>
                  <a:pt x="8588822" y="2194083"/>
                  <a:pt x="8535619" y="2364028"/>
                  <a:pt x="8583827" y="2578444"/>
                </a:cubicBezTo>
                <a:cubicBezTo>
                  <a:pt x="8358085" y="2581890"/>
                  <a:pt x="8273486" y="2527546"/>
                  <a:pt x="8011572" y="2578444"/>
                </a:cubicBezTo>
                <a:cubicBezTo>
                  <a:pt x="7749658" y="2629342"/>
                  <a:pt x="7634626" y="2542451"/>
                  <a:pt x="7267640" y="2578444"/>
                </a:cubicBezTo>
                <a:cubicBezTo>
                  <a:pt x="6900654" y="2614437"/>
                  <a:pt x="7031278" y="2574924"/>
                  <a:pt x="6952900" y="2578444"/>
                </a:cubicBezTo>
                <a:cubicBezTo>
                  <a:pt x="6874522" y="2581964"/>
                  <a:pt x="6655294" y="2545431"/>
                  <a:pt x="6380645" y="2578444"/>
                </a:cubicBezTo>
                <a:cubicBezTo>
                  <a:pt x="6105997" y="2611457"/>
                  <a:pt x="6030796" y="2546122"/>
                  <a:pt x="5808390" y="2578444"/>
                </a:cubicBezTo>
                <a:cubicBezTo>
                  <a:pt x="5585984" y="2610766"/>
                  <a:pt x="5432784" y="2572805"/>
                  <a:pt x="5321973" y="2578444"/>
                </a:cubicBezTo>
                <a:cubicBezTo>
                  <a:pt x="5211162" y="2584083"/>
                  <a:pt x="4809562" y="2512752"/>
                  <a:pt x="4578041" y="2578444"/>
                </a:cubicBezTo>
                <a:cubicBezTo>
                  <a:pt x="4346520" y="2644136"/>
                  <a:pt x="4104351" y="2525652"/>
                  <a:pt x="3834109" y="2578444"/>
                </a:cubicBezTo>
                <a:cubicBezTo>
                  <a:pt x="3563867" y="2631236"/>
                  <a:pt x="3517079" y="2547740"/>
                  <a:pt x="3433531" y="2578444"/>
                </a:cubicBezTo>
                <a:cubicBezTo>
                  <a:pt x="3349983" y="2609148"/>
                  <a:pt x="3119371" y="2520073"/>
                  <a:pt x="2861276" y="2578444"/>
                </a:cubicBezTo>
                <a:cubicBezTo>
                  <a:pt x="2603181" y="2636815"/>
                  <a:pt x="2446356" y="2496424"/>
                  <a:pt x="2117344" y="2578444"/>
                </a:cubicBezTo>
                <a:cubicBezTo>
                  <a:pt x="1788332" y="2660464"/>
                  <a:pt x="1755770" y="2519402"/>
                  <a:pt x="1545089" y="2578444"/>
                </a:cubicBezTo>
                <a:cubicBezTo>
                  <a:pt x="1334409" y="2637486"/>
                  <a:pt x="1309055" y="2574667"/>
                  <a:pt x="1230349" y="2578444"/>
                </a:cubicBezTo>
                <a:cubicBezTo>
                  <a:pt x="1151643" y="2582221"/>
                  <a:pt x="935042" y="2534727"/>
                  <a:pt x="829770" y="2578444"/>
                </a:cubicBezTo>
                <a:cubicBezTo>
                  <a:pt x="724498" y="2622161"/>
                  <a:pt x="400095" y="2492409"/>
                  <a:pt x="0" y="2578444"/>
                </a:cubicBezTo>
                <a:cubicBezTo>
                  <a:pt x="5030" y="2613387"/>
                  <a:pt x="-11606" y="2669068"/>
                  <a:pt x="0" y="2718487"/>
                </a:cubicBezTo>
                <a:cubicBezTo>
                  <a:pt x="-24643" y="2602806"/>
                  <a:pt x="20196" y="2413975"/>
                  <a:pt x="0" y="2248930"/>
                </a:cubicBezTo>
                <a:cubicBezTo>
                  <a:pt x="-20196" y="2083885"/>
                  <a:pt x="12709" y="1915117"/>
                  <a:pt x="0" y="1779374"/>
                </a:cubicBezTo>
                <a:cubicBezTo>
                  <a:pt x="-12709" y="1643631"/>
                  <a:pt x="49797" y="1417368"/>
                  <a:pt x="0" y="1309817"/>
                </a:cubicBezTo>
                <a:cubicBezTo>
                  <a:pt x="-49797" y="1202266"/>
                  <a:pt x="4145" y="981881"/>
                  <a:pt x="0" y="840260"/>
                </a:cubicBezTo>
                <a:cubicBezTo>
                  <a:pt x="56960" y="822798"/>
                  <a:pt x="80831" y="844371"/>
                  <a:pt x="156519" y="840260"/>
                </a:cubicBezTo>
                <a:cubicBezTo>
                  <a:pt x="291765" y="801310"/>
                  <a:pt x="527183" y="878799"/>
                  <a:pt x="647247" y="840260"/>
                </a:cubicBezTo>
                <a:cubicBezTo>
                  <a:pt x="767311" y="801721"/>
                  <a:pt x="920036" y="855823"/>
                  <a:pt x="1116639" y="840260"/>
                </a:cubicBezTo>
                <a:cubicBezTo>
                  <a:pt x="1313242" y="824697"/>
                  <a:pt x="1551483" y="883176"/>
                  <a:pt x="1671375" y="840260"/>
                </a:cubicBezTo>
                <a:cubicBezTo>
                  <a:pt x="1791267" y="797344"/>
                  <a:pt x="2088826" y="903505"/>
                  <a:pt x="2290119" y="840260"/>
                </a:cubicBezTo>
                <a:cubicBezTo>
                  <a:pt x="2280887" y="718077"/>
                  <a:pt x="2324055" y="630366"/>
                  <a:pt x="2290119" y="491552"/>
                </a:cubicBezTo>
                <a:cubicBezTo>
                  <a:pt x="2256183" y="352738"/>
                  <a:pt x="2314422" y="306704"/>
                  <a:pt x="2290119" y="156519"/>
                </a:cubicBezTo>
                <a:cubicBezTo>
                  <a:pt x="2449853" y="102237"/>
                  <a:pt x="2550554" y="200437"/>
                  <a:pt x="2750211" y="156519"/>
                </a:cubicBezTo>
                <a:cubicBezTo>
                  <a:pt x="2949868" y="112601"/>
                  <a:pt x="3053490" y="197305"/>
                  <a:pt x="3159806" y="156519"/>
                </a:cubicBezTo>
                <a:cubicBezTo>
                  <a:pt x="3266123" y="115733"/>
                  <a:pt x="3467498" y="203197"/>
                  <a:pt x="3619898" y="156519"/>
                </a:cubicBezTo>
                <a:cubicBezTo>
                  <a:pt x="3772298" y="109841"/>
                  <a:pt x="4003150" y="197345"/>
                  <a:pt x="4130489" y="156519"/>
                </a:cubicBezTo>
                <a:cubicBezTo>
                  <a:pt x="4257828" y="115693"/>
                  <a:pt x="4520338" y="180821"/>
                  <a:pt x="4691577" y="156519"/>
                </a:cubicBezTo>
                <a:cubicBezTo>
                  <a:pt x="4862816" y="132217"/>
                  <a:pt x="4947938" y="211654"/>
                  <a:pt x="5151670" y="156519"/>
                </a:cubicBezTo>
                <a:cubicBezTo>
                  <a:pt x="5355402" y="101384"/>
                  <a:pt x="5571128" y="178754"/>
                  <a:pt x="5813754" y="156519"/>
                </a:cubicBezTo>
                <a:cubicBezTo>
                  <a:pt x="6056380" y="134284"/>
                  <a:pt x="6100881" y="211021"/>
                  <a:pt x="6374842" y="156519"/>
                </a:cubicBezTo>
                <a:cubicBezTo>
                  <a:pt x="6648803" y="102017"/>
                  <a:pt x="7093082" y="185012"/>
                  <a:pt x="7339914" y="156519"/>
                </a:cubicBezTo>
                <a:cubicBezTo>
                  <a:pt x="7324031" y="98978"/>
                  <a:pt x="7342698" y="60721"/>
                  <a:pt x="7339914" y="0"/>
                </a:cubicBezTo>
                <a:cubicBezTo>
                  <a:pt x="7383508" y="150291"/>
                  <a:pt x="7318348" y="310059"/>
                  <a:pt x="7352271" y="395417"/>
                </a:cubicBezTo>
                <a:cubicBezTo>
                  <a:pt x="7386194" y="480775"/>
                  <a:pt x="7324439" y="604922"/>
                  <a:pt x="7364627" y="79083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7364627 w 8583827"/>
                      <a:gd name="connsiteY0" fmla="*/ 790833 h 2718487"/>
                      <a:gd name="connsiteX1" fmla="*/ 8583827 w 8583827"/>
                      <a:gd name="connsiteY1" fmla="*/ 790833 h 2718487"/>
                      <a:gd name="connsiteX2" fmla="*/ 8583827 w 8583827"/>
                      <a:gd name="connsiteY2" fmla="*/ 2578444 h 2718487"/>
                      <a:gd name="connsiteX3" fmla="*/ 0 w 8583827"/>
                      <a:gd name="connsiteY3" fmla="*/ 2578444 h 2718487"/>
                      <a:gd name="connsiteX4" fmla="*/ 0 w 8583827"/>
                      <a:gd name="connsiteY4" fmla="*/ 2718487 h 2718487"/>
                      <a:gd name="connsiteX5" fmla="*/ 0 w 8583827"/>
                      <a:gd name="connsiteY5" fmla="*/ 840260 h 2718487"/>
                      <a:gd name="connsiteX6" fmla="*/ 156519 w 8583827"/>
                      <a:gd name="connsiteY6" fmla="*/ 840260 h 2718487"/>
                      <a:gd name="connsiteX7" fmla="*/ 2290119 w 8583827"/>
                      <a:gd name="connsiteY7" fmla="*/ 840260 h 2718487"/>
                      <a:gd name="connsiteX8" fmla="*/ 2290119 w 8583827"/>
                      <a:gd name="connsiteY8" fmla="*/ 156519 h 2718487"/>
                      <a:gd name="connsiteX9" fmla="*/ 7339914 w 8583827"/>
                      <a:gd name="connsiteY9" fmla="*/ 156519 h 2718487"/>
                      <a:gd name="connsiteX10" fmla="*/ 7339914 w 8583827"/>
                      <a:gd name="connsiteY10" fmla="*/ 0 h 2718487"/>
                      <a:gd name="connsiteX11" fmla="*/ 7364627 w 8583827"/>
                      <a:gd name="connsiteY11" fmla="*/ 790833 h 271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3827" h="2718487">
                        <a:moveTo>
                          <a:pt x="7364627" y="790833"/>
                        </a:moveTo>
                        <a:lnTo>
                          <a:pt x="8583827" y="790833"/>
                        </a:lnTo>
                        <a:lnTo>
                          <a:pt x="8583827" y="2578444"/>
                        </a:lnTo>
                        <a:lnTo>
                          <a:pt x="0" y="2578444"/>
                        </a:lnTo>
                        <a:lnTo>
                          <a:pt x="0" y="2718487"/>
                        </a:lnTo>
                        <a:lnTo>
                          <a:pt x="0" y="840260"/>
                        </a:lnTo>
                        <a:lnTo>
                          <a:pt x="156519" y="840260"/>
                        </a:lnTo>
                        <a:lnTo>
                          <a:pt x="2290119" y="840260"/>
                        </a:lnTo>
                        <a:lnTo>
                          <a:pt x="2290119" y="156519"/>
                        </a:lnTo>
                        <a:lnTo>
                          <a:pt x="7339914" y="156519"/>
                        </a:lnTo>
                        <a:lnTo>
                          <a:pt x="7339914" y="0"/>
                        </a:lnTo>
                        <a:lnTo>
                          <a:pt x="7364627" y="7908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E3D51-8715-824C-B29E-DA8984E0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Pintos: Context </a:t>
            </a:r>
            <a:r>
              <a:rPr lang="en-US" dirty="0"/>
              <a:t>Switch – Scheduling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B4CF-8B5E-DC4D-BFF9-970F3C7B9EF9}"/>
              </a:ext>
            </a:extLst>
          </p:cNvPr>
          <p:cNvSpPr txBox="1"/>
          <p:nvPr/>
        </p:nvSpPr>
        <p:spPr>
          <a:xfrm>
            <a:off x="360139" y="140561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8DFA5-E545-1141-AC87-DD2396098B10}"/>
              </a:ext>
            </a:extLst>
          </p:cNvPr>
          <p:cNvSpPr/>
          <p:nvPr/>
        </p:nvSpPr>
        <p:spPr bwMode="auto">
          <a:xfrm>
            <a:off x="302741" y="2052882"/>
            <a:ext cx="799601" cy="874931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B4544-CB9C-8448-9B97-03F93542672C}"/>
              </a:ext>
            </a:extLst>
          </p:cNvPr>
          <p:cNvSpPr/>
          <p:nvPr/>
        </p:nvSpPr>
        <p:spPr bwMode="auto">
          <a:xfrm>
            <a:off x="1345278" y="1677470"/>
            <a:ext cx="799601" cy="1250343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CF60-1D4B-4C4D-8E55-717E89E71D78}"/>
              </a:ext>
            </a:extLst>
          </p:cNvPr>
          <p:cNvSpPr txBox="1"/>
          <p:nvPr/>
        </p:nvSpPr>
        <p:spPr>
          <a:xfrm>
            <a:off x="1383441" y="107439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stack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780B40-E646-F34C-8107-EB7F074C8441}"/>
              </a:ext>
            </a:extLst>
          </p:cNvPr>
          <p:cNvGrpSpPr/>
          <p:nvPr/>
        </p:nvGrpSpPr>
        <p:grpSpPr>
          <a:xfrm>
            <a:off x="1345375" y="3091190"/>
            <a:ext cx="799406" cy="580897"/>
            <a:chOff x="1295399" y="3000503"/>
            <a:chExt cx="799406" cy="5808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EB6B20-B811-9947-A8E9-DBFC02592824}"/>
                </a:ext>
              </a:extLst>
            </p:cNvPr>
            <p:cNvSpPr/>
            <p:nvPr/>
          </p:nvSpPr>
          <p:spPr bwMode="auto">
            <a:xfrm>
              <a:off x="1295399" y="316369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AA28DD-1A95-BD41-AA37-14956BA4B60C}"/>
                </a:ext>
              </a:extLst>
            </p:cNvPr>
            <p:cNvSpPr/>
            <p:nvPr/>
          </p:nvSpPr>
          <p:spPr bwMode="auto">
            <a:xfrm>
              <a:off x="1295399" y="3450766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644A7A-4D3A-B84C-8598-F71483347401}"/>
                </a:ext>
              </a:extLst>
            </p:cNvPr>
            <p:cNvSpPr txBox="1"/>
            <p:nvPr/>
          </p:nvSpPr>
          <p:spPr>
            <a:xfrm>
              <a:off x="1347892" y="3000503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FA5290-6245-7B4A-9435-C06D9C300B74}"/>
                </a:ext>
              </a:extLst>
            </p:cNvPr>
            <p:cNvSpPr txBox="1"/>
            <p:nvPr/>
          </p:nvSpPr>
          <p:spPr>
            <a:xfrm>
              <a:off x="1347892" y="315290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A6690-C561-364C-9C32-4C2E4D0930FB}"/>
                </a:ext>
              </a:extLst>
            </p:cNvPr>
            <p:cNvSpPr/>
            <p:nvPr/>
          </p:nvSpPr>
          <p:spPr bwMode="auto">
            <a:xfrm>
              <a:off x="1295399" y="3310044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B4292E-F474-774C-AB73-68C468ABD445}"/>
                </a:ext>
              </a:extLst>
            </p:cNvPr>
            <p:cNvSpPr/>
            <p:nvPr/>
          </p:nvSpPr>
          <p:spPr bwMode="auto">
            <a:xfrm>
              <a:off x="1295399" y="304800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9EEDC-5B12-5345-99CF-4D5F20CDE45B}"/>
              </a:ext>
            </a:extLst>
          </p:cNvPr>
          <p:cNvSpPr/>
          <p:nvPr/>
        </p:nvSpPr>
        <p:spPr bwMode="auto">
          <a:xfrm>
            <a:off x="1219200" y="4112542"/>
            <a:ext cx="987552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F4C19-E64A-D54E-92B3-EE814985DA1B}"/>
              </a:ext>
            </a:extLst>
          </p:cNvPr>
          <p:cNvSpPr/>
          <p:nvPr/>
        </p:nvSpPr>
        <p:spPr bwMode="auto">
          <a:xfrm>
            <a:off x="304800" y="4100186"/>
            <a:ext cx="799601" cy="49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35298-022E-6E41-94DB-6ACB4D7C09AF}"/>
              </a:ext>
            </a:extLst>
          </p:cNvPr>
          <p:cNvSpPr/>
          <p:nvPr/>
        </p:nvSpPr>
        <p:spPr bwMode="auto">
          <a:xfrm>
            <a:off x="1345375" y="3824487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6B48F-EA3C-0243-81D6-E6CD8159128C}"/>
              </a:ext>
            </a:extLst>
          </p:cNvPr>
          <p:cNvSpPr txBox="1"/>
          <p:nvPr/>
        </p:nvSpPr>
        <p:spPr>
          <a:xfrm>
            <a:off x="1463591" y="3766773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PTBR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9FF2-596F-604C-9D4E-989A62C9F9D0}"/>
              </a:ext>
            </a:extLst>
          </p:cNvPr>
          <p:cNvSpPr/>
          <p:nvPr/>
        </p:nvSpPr>
        <p:spPr bwMode="auto">
          <a:xfrm>
            <a:off x="1219298" y="4962554"/>
            <a:ext cx="987552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4A2-0BDC-3042-87ED-21097EBA3F1F}"/>
              </a:ext>
            </a:extLst>
          </p:cNvPr>
          <p:cNvSpPr txBox="1"/>
          <p:nvPr/>
        </p:nvSpPr>
        <p:spPr>
          <a:xfrm>
            <a:off x="1498856" y="518014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TCB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5E74B-24DA-B54B-B6BC-072155358B0B}"/>
              </a:ext>
            </a:extLst>
          </p:cNvPr>
          <p:cNvSpPr txBox="1"/>
          <p:nvPr/>
        </p:nvSpPr>
        <p:spPr>
          <a:xfrm>
            <a:off x="337484" y="4639388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  <a:p>
            <a:r>
              <a:rPr lang="en-US" dirty="0"/>
              <a:t>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26C4E4-657B-2D4B-A44E-372E5E3183FF}"/>
              </a:ext>
            </a:extLst>
          </p:cNvPr>
          <p:cNvSpPr txBox="1"/>
          <p:nvPr/>
        </p:nvSpPr>
        <p:spPr>
          <a:xfrm>
            <a:off x="1319319" y="5477470"/>
            <a:ext cx="851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  <a:p>
            <a:r>
              <a:rPr lang="en-US" dirty="0"/>
              <a:t>thread</a:t>
            </a:r>
          </a:p>
          <a:p>
            <a:r>
              <a:rPr lang="en-US" dirty="0"/>
              <a:t>stack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D8F49B-A9E8-AC43-93BB-DEA9586DF472}"/>
              </a:ext>
            </a:extLst>
          </p:cNvPr>
          <p:cNvSpPr/>
          <p:nvPr/>
        </p:nvSpPr>
        <p:spPr bwMode="auto">
          <a:xfrm>
            <a:off x="2667000" y="4122127"/>
            <a:ext cx="990600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BCFB84-E8D6-8A49-A6AA-F535A6BBA4AE}"/>
              </a:ext>
            </a:extLst>
          </p:cNvPr>
          <p:cNvSpPr/>
          <p:nvPr/>
        </p:nvSpPr>
        <p:spPr bwMode="auto">
          <a:xfrm>
            <a:off x="2743297" y="3834072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096250-90AC-604D-9352-8D05481B7AE8}"/>
              </a:ext>
            </a:extLst>
          </p:cNvPr>
          <p:cNvSpPr txBox="1"/>
          <p:nvPr/>
        </p:nvSpPr>
        <p:spPr>
          <a:xfrm>
            <a:off x="2861513" y="3776358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PTBR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04A5B7-206D-8F45-B65C-8E8BC9D83577}"/>
              </a:ext>
            </a:extLst>
          </p:cNvPr>
          <p:cNvSpPr/>
          <p:nvPr/>
        </p:nvSpPr>
        <p:spPr bwMode="auto">
          <a:xfrm>
            <a:off x="2667000" y="4972139"/>
            <a:ext cx="990600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827D3-2218-424E-B7D2-02EC44DC2439}"/>
              </a:ext>
            </a:extLst>
          </p:cNvPr>
          <p:cNvSpPr txBox="1"/>
          <p:nvPr/>
        </p:nvSpPr>
        <p:spPr>
          <a:xfrm>
            <a:off x="2896778" y="518973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TCB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A700F90-AC80-2248-9D0A-DDBFE819F2D3}"/>
              </a:ext>
            </a:extLst>
          </p:cNvPr>
          <p:cNvSpPr/>
          <p:nvPr/>
        </p:nvSpPr>
        <p:spPr bwMode="auto">
          <a:xfrm>
            <a:off x="972065" y="2784389"/>
            <a:ext cx="494270" cy="378941"/>
          </a:xfrm>
          <a:custGeom>
            <a:avLst/>
            <a:gdLst>
              <a:gd name="connsiteX0" fmla="*/ 494270 w 494270"/>
              <a:gd name="connsiteY0" fmla="*/ 378941 h 378941"/>
              <a:gd name="connsiteX1" fmla="*/ 74140 w 494270"/>
              <a:gd name="connsiteY1" fmla="*/ 304800 h 378941"/>
              <a:gd name="connsiteX2" fmla="*/ 172994 w 494270"/>
              <a:gd name="connsiteY2" fmla="*/ 189470 h 378941"/>
              <a:gd name="connsiteX3" fmla="*/ 0 w 494270"/>
              <a:gd name="connsiteY3" fmla="*/ 0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70" h="378941">
                <a:moveTo>
                  <a:pt x="494270" y="378941"/>
                </a:moveTo>
                <a:cubicBezTo>
                  <a:pt x="310978" y="357659"/>
                  <a:pt x="127686" y="336378"/>
                  <a:pt x="74140" y="304800"/>
                </a:cubicBezTo>
                <a:cubicBezTo>
                  <a:pt x="20594" y="273222"/>
                  <a:pt x="185351" y="240270"/>
                  <a:pt x="172994" y="189470"/>
                </a:cubicBezTo>
                <a:cubicBezTo>
                  <a:pt x="160637" y="138670"/>
                  <a:pt x="80318" y="6933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8C160B6-CD1E-844F-A3CC-3C95B3FADEF9}"/>
              </a:ext>
            </a:extLst>
          </p:cNvPr>
          <p:cNvSpPr/>
          <p:nvPr/>
        </p:nvSpPr>
        <p:spPr bwMode="auto">
          <a:xfrm>
            <a:off x="1985319" y="2315267"/>
            <a:ext cx="374066" cy="1056728"/>
          </a:xfrm>
          <a:custGeom>
            <a:avLst/>
            <a:gdLst>
              <a:gd name="connsiteX0" fmla="*/ 82378 w 374066"/>
              <a:gd name="connsiteY0" fmla="*/ 1021057 h 1056728"/>
              <a:gd name="connsiteX1" fmla="*/ 247135 w 374066"/>
              <a:gd name="connsiteY1" fmla="*/ 1021057 h 1056728"/>
              <a:gd name="connsiteX2" fmla="*/ 362465 w 374066"/>
              <a:gd name="connsiteY2" fmla="*/ 650355 h 1056728"/>
              <a:gd name="connsiteX3" fmla="*/ 354227 w 374066"/>
              <a:gd name="connsiteY3" fmla="*/ 246701 h 1056728"/>
              <a:gd name="connsiteX4" fmla="*/ 222422 w 374066"/>
              <a:gd name="connsiteY4" fmla="*/ 24279 h 1056728"/>
              <a:gd name="connsiteX5" fmla="*/ 0 w 374066"/>
              <a:gd name="connsiteY5" fmla="*/ 16041 h 105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66" h="1056728">
                <a:moveTo>
                  <a:pt x="82378" y="1021057"/>
                </a:moveTo>
                <a:cubicBezTo>
                  <a:pt x="141416" y="1051949"/>
                  <a:pt x="200454" y="1082841"/>
                  <a:pt x="247135" y="1021057"/>
                </a:cubicBezTo>
                <a:cubicBezTo>
                  <a:pt x="293816" y="959273"/>
                  <a:pt x="344616" y="779414"/>
                  <a:pt x="362465" y="650355"/>
                </a:cubicBezTo>
                <a:cubicBezTo>
                  <a:pt x="380314" y="521296"/>
                  <a:pt x="377567" y="351047"/>
                  <a:pt x="354227" y="246701"/>
                </a:cubicBezTo>
                <a:cubicBezTo>
                  <a:pt x="330887" y="142355"/>
                  <a:pt x="281460" y="62722"/>
                  <a:pt x="222422" y="24279"/>
                </a:cubicBezTo>
                <a:cubicBezTo>
                  <a:pt x="163384" y="-14164"/>
                  <a:pt x="81692" y="938"/>
                  <a:pt x="0" y="1604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A7F2C-004F-6D44-AAB5-E88CA8F6D440}"/>
              </a:ext>
            </a:extLst>
          </p:cNvPr>
          <p:cNvGrpSpPr/>
          <p:nvPr/>
        </p:nvGrpSpPr>
        <p:grpSpPr>
          <a:xfrm>
            <a:off x="1029730" y="3091190"/>
            <a:ext cx="2854974" cy="1436823"/>
            <a:chOff x="1029730" y="3091190"/>
            <a:chExt cx="2854974" cy="14368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B3661D-05E6-5D47-B8AA-3826887EB674}"/>
                </a:ext>
              </a:extLst>
            </p:cNvPr>
            <p:cNvGrpSpPr/>
            <p:nvPr/>
          </p:nvGrpSpPr>
          <p:grpSpPr>
            <a:xfrm>
              <a:off x="2743297" y="3091190"/>
              <a:ext cx="799406" cy="590482"/>
              <a:chOff x="1295399" y="2990918"/>
              <a:chExt cx="799406" cy="59048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C924B1-FC96-AA42-B3E3-4E54FCFE9C08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F3B5FB-8010-C643-BEDE-5D3FA36CC276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977BB-36DB-9749-ADF1-D1F632E7FCFC}"/>
                  </a:ext>
                </a:extLst>
              </p:cNvPr>
              <p:cNvSpPr txBox="1"/>
              <p:nvPr/>
            </p:nvSpPr>
            <p:spPr>
              <a:xfrm>
                <a:off x="1347892" y="29909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53E762-A039-8E47-A49A-A08F0A581F89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BF37D6-223F-4A42-B00A-5175FC0F4938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23F6E-BD88-874A-87BE-053EFA7D8BE5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6DE78B-6D97-2C4B-A162-9E3A5DB6578F}"/>
                </a:ext>
              </a:extLst>
            </p:cNvPr>
            <p:cNvSpPr/>
            <p:nvPr/>
          </p:nvSpPr>
          <p:spPr bwMode="auto">
            <a:xfrm>
              <a:off x="3476368" y="331790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12C31F-E40E-8246-B828-D9EE0F9C59E9}"/>
                </a:ext>
              </a:extLst>
            </p:cNvPr>
            <p:cNvSpPr/>
            <p:nvPr/>
          </p:nvSpPr>
          <p:spPr bwMode="auto">
            <a:xfrm>
              <a:off x="1029730" y="3208172"/>
              <a:ext cx="1779373" cy="1166120"/>
            </a:xfrm>
            <a:custGeom>
              <a:avLst/>
              <a:gdLst>
                <a:gd name="connsiteX0" fmla="*/ 1779373 w 1779373"/>
                <a:gd name="connsiteY0" fmla="*/ 4585 h 1166120"/>
                <a:gd name="connsiteX1" fmla="*/ 1458097 w 1779373"/>
                <a:gd name="connsiteY1" fmla="*/ 144628 h 1166120"/>
                <a:gd name="connsiteX2" fmla="*/ 1408670 w 1779373"/>
                <a:gd name="connsiteY2" fmla="*/ 960174 h 1166120"/>
                <a:gd name="connsiteX3" fmla="*/ 0 w 1779373"/>
                <a:gd name="connsiteY3" fmla="*/ 1166120 h 1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9373" h="1166120">
                  <a:moveTo>
                    <a:pt x="1779373" y="4585"/>
                  </a:moveTo>
                  <a:cubicBezTo>
                    <a:pt x="1649627" y="-5026"/>
                    <a:pt x="1519881" y="-14637"/>
                    <a:pt x="1458097" y="144628"/>
                  </a:cubicBezTo>
                  <a:cubicBezTo>
                    <a:pt x="1396313" y="303893"/>
                    <a:pt x="1651686" y="789925"/>
                    <a:pt x="1408670" y="960174"/>
                  </a:cubicBezTo>
                  <a:cubicBezTo>
                    <a:pt x="1165654" y="1130423"/>
                    <a:pt x="582827" y="1148271"/>
                    <a:pt x="0" y="11661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22DAFA-12D0-4841-995E-1F6E252E931F}"/>
              </a:ext>
            </a:extLst>
          </p:cNvPr>
          <p:cNvCxnSpPr>
            <a:cxnSpLocks/>
          </p:cNvCxnSpPr>
          <p:nvPr/>
        </p:nvCxnSpPr>
        <p:spPr bwMode="auto">
          <a:xfrm>
            <a:off x="1345278" y="2209800"/>
            <a:ext cx="799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73A1AB-DD59-C24E-A73B-E39E3A07DF54}"/>
              </a:ext>
            </a:extLst>
          </p:cNvPr>
          <p:cNvGrpSpPr/>
          <p:nvPr/>
        </p:nvGrpSpPr>
        <p:grpSpPr>
          <a:xfrm>
            <a:off x="2743200" y="4157990"/>
            <a:ext cx="799601" cy="414010"/>
            <a:chOff x="2743200" y="4157990"/>
            <a:chExt cx="799601" cy="41401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FEF38-3B99-BD40-8D4A-9DE97C961B25}"/>
                </a:ext>
              </a:extLst>
            </p:cNvPr>
            <p:cNvSpPr/>
            <p:nvPr/>
          </p:nvSpPr>
          <p:spPr bwMode="auto">
            <a:xfrm>
              <a:off x="2743297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B6E3B-BCB1-A040-8D50-A78006A1DC83}"/>
                </a:ext>
              </a:extLst>
            </p:cNvPr>
            <p:cNvSpPr txBox="1"/>
            <p:nvPr/>
          </p:nvSpPr>
          <p:spPr>
            <a:xfrm>
              <a:off x="2795790" y="415799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41C988-4A49-1E48-A63B-E6112A67614F}"/>
                </a:ext>
              </a:extLst>
            </p:cNvPr>
            <p:cNvSpPr txBox="1"/>
            <p:nvPr/>
          </p:nvSpPr>
          <p:spPr>
            <a:xfrm>
              <a:off x="2795790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5F4072-2C5A-024F-997D-34076D131E13}"/>
                </a:ext>
              </a:extLst>
            </p:cNvPr>
            <p:cNvSpPr/>
            <p:nvPr/>
          </p:nvSpPr>
          <p:spPr bwMode="auto">
            <a:xfrm>
              <a:off x="2743297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BB0FA4-F278-3747-B6AA-33E0C7FFCA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4495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87064E-0275-8A49-BA70-1BBE33CC1D92}"/>
              </a:ext>
            </a:extLst>
          </p:cNvPr>
          <p:cNvGrpSpPr/>
          <p:nvPr/>
        </p:nvGrpSpPr>
        <p:grpSpPr>
          <a:xfrm>
            <a:off x="2743200" y="1687055"/>
            <a:ext cx="799601" cy="1250343"/>
            <a:chOff x="2743200" y="1687055"/>
            <a:chExt cx="799601" cy="125034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2709D0-4716-DA42-AC89-667333D9DF7F}"/>
                </a:ext>
              </a:extLst>
            </p:cNvPr>
            <p:cNvSpPr/>
            <p:nvPr/>
          </p:nvSpPr>
          <p:spPr bwMode="auto">
            <a:xfrm>
              <a:off x="2743200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D7B63BC-1361-7249-8E98-8F0B9608E6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3CBBAF-78A6-E949-A8C4-1799FF00DB7D}"/>
              </a:ext>
            </a:extLst>
          </p:cNvPr>
          <p:cNvSpPr txBox="1"/>
          <p:nvPr/>
        </p:nvSpPr>
        <p:spPr>
          <a:xfrm rot="16200000">
            <a:off x="1458840" y="505188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syscall</a:t>
            </a:r>
            <a:r>
              <a:rPr lang="en-US" i="1" dirty="0">
                <a:solidFill>
                  <a:srgbClr val="FF0000"/>
                </a:solidFill>
              </a:rPr>
              <a:t> / interrupt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1EDBBA-C6F8-E646-A373-31C8571E23B6}"/>
              </a:ext>
            </a:extLst>
          </p:cNvPr>
          <p:cNvGrpSpPr/>
          <p:nvPr/>
        </p:nvGrpSpPr>
        <p:grpSpPr>
          <a:xfrm>
            <a:off x="3735757" y="1687055"/>
            <a:ext cx="1687929" cy="3779676"/>
            <a:chOff x="3735757" y="1687055"/>
            <a:chExt cx="1687929" cy="37796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053E64-A4D6-FC4B-99E4-3E6029FF00E9}"/>
                </a:ext>
              </a:extLst>
            </p:cNvPr>
            <p:cNvSpPr/>
            <p:nvPr/>
          </p:nvSpPr>
          <p:spPr bwMode="auto">
            <a:xfrm>
              <a:off x="4282182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87BECC-8ABF-AE42-9DA3-D405B58BB8BB}"/>
                </a:ext>
              </a:extLst>
            </p:cNvPr>
            <p:cNvGrpSpPr/>
            <p:nvPr/>
          </p:nvGrpSpPr>
          <p:grpSpPr>
            <a:xfrm>
              <a:off x="4282279" y="3091190"/>
              <a:ext cx="799406" cy="590482"/>
              <a:chOff x="1295399" y="2990918"/>
              <a:chExt cx="799406" cy="590482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F2EF460-71E9-1A42-B537-E820E285C937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17705C8-24E3-8748-8261-1C5CFEA0469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D0C8A7-54CC-F345-887D-12A07B2FA7A2}"/>
                  </a:ext>
                </a:extLst>
              </p:cNvPr>
              <p:cNvSpPr txBox="1"/>
              <p:nvPr/>
            </p:nvSpPr>
            <p:spPr>
              <a:xfrm>
                <a:off x="1347892" y="29909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F52A51-358D-574A-BC31-4A1C82B2D1FF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7E2FF-4CD6-5B4C-A12A-67CE15FDE8D6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DD596F0-2CC8-8A4C-B3AE-B8B320F83BB2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A8C4ED-FA78-6241-92B1-AE3FC9DE1253}"/>
                </a:ext>
              </a:extLst>
            </p:cNvPr>
            <p:cNvSpPr/>
            <p:nvPr/>
          </p:nvSpPr>
          <p:spPr bwMode="auto">
            <a:xfrm>
              <a:off x="4205982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2906B5-2A05-6D4A-8436-F1D5EB7D5543}"/>
                </a:ext>
              </a:extLst>
            </p:cNvPr>
            <p:cNvSpPr/>
            <p:nvPr/>
          </p:nvSpPr>
          <p:spPr bwMode="auto">
            <a:xfrm>
              <a:off x="4282279" y="38340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0DCF28-842F-2B46-B722-E61242116795}"/>
                </a:ext>
              </a:extLst>
            </p:cNvPr>
            <p:cNvSpPr txBox="1"/>
            <p:nvPr/>
          </p:nvSpPr>
          <p:spPr>
            <a:xfrm>
              <a:off x="4400495" y="3776358"/>
              <a:ext cx="5629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13F611-7359-994E-B074-62304F83BA1A}"/>
                </a:ext>
              </a:extLst>
            </p:cNvPr>
            <p:cNvSpPr/>
            <p:nvPr/>
          </p:nvSpPr>
          <p:spPr bwMode="auto">
            <a:xfrm>
              <a:off x="4205982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BAC136-A3D8-7447-8615-86BE295D61C2}"/>
                </a:ext>
              </a:extLst>
            </p:cNvPr>
            <p:cNvSpPr txBox="1"/>
            <p:nvPr/>
          </p:nvSpPr>
          <p:spPr>
            <a:xfrm>
              <a:off x="4435760" y="518973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TCB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FB59A9-EDDC-2C4E-98A9-F938C23FAE6B}"/>
                </a:ext>
              </a:extLst>
            </p:cNvPr>
            <p:cNvSpPr/>
            <p:nvPr/>
          </p:nvSpPr>
          <p:spPr bwMode="auto">
            <a:xfrm>
              <a:off x="4282279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3B3474B-36CD-8348-9069-80228BDF1B0C}"/>
                </a:ext>
              </a:extLst>
            </p:cNvPr>
            <p:cNvSpPr txBox="1"/>
            <p:nvPr/>
          </p:nvSpPr>
          <p:spPr>
            <a:xfrm>
              <a:off x="4334772" y="415799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7AA72C-C1FA-AB40-A341-6710820C7CA1}"/>
                </a:ext>
              </a:extLst>
            </p:cNvPr>
            <p:cNvSpPr txBox="1"/>
            <p:nvPr/>
          </p:nvSpPr>
          <p:spPr>
            <a:xfrm>
              <a:off x="4334772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6FF603-ED63-2D4E-B389-D05FBFBA1126}"/>
                </a:ext>
              </a:extLst>
            </p:cNvPr>
            <p:cNvSpPr/>
            <p:nvPr/>
          </p:nvSpPr>
          <p:spPr bwMode="auto">
            <a:xfrm>
              <a:off x="4282279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985FC88-8CB2-7D4D-9CFB-D83583DAD497}"/>
                </a:ext>
              </a:extLst>
            </p:cNvPr>
            <p:cNvSpPr/>
            <p:nvPr/>
          </p:nvSpPr>
          <p:spPr bwMode="auto">
            <a:xfrm>
              <a:off x="5015350" y="3317904"/>
              <a:ext cx="408336" cy="1531815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0C9CDE-DD85-954C-882A-2030D0A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48006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FBAAD4-8D80-E746-88BC-256CC899B0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83DDF8-30B7-3644-93E3-635610E8EB09}"/>
                </a:ext>
              </a:extLst>
            </p:cNvPr>
            <p:cNvSpPr/>
            <p:nvPr/>
          </p:nvSpPr>
          <p:spPr bwMode="auto">
            <a:xfrm>
              <a:off x="4282279" y="4619134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76A0F5-1120-F346-B1F5-0B5D885830BB}"/>
                </a:ext>
              </a:extLst>
            </p:cNvPr>
            <p:cNvSpPr/>
            <p:nvPr/>
          </p:nvSpPr>
          <p:spPr bwMode="auto">
            <a:xfrm>
              <a:off x="4282279" y="4478412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F54D91-B45D-0D47-ABE1-72ECBA6D38DB}"/>
                </a:ext>
              </a:extLst>
            </p:cNvPr>
            <p:cNvSpPr txBox="1"/>
            <p:nvPr/>
          </p:nvSpPr>
          <p:spPr>
            <a:xfrm rot="16200000">
              <a:off x="3544999" y="4929045"/>
              <a:ext cx="72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saves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90DEF45-90E3-F849-9DFD-A1905BC90801}"/>
              </a:ext>
            </a:extLst>
          </p:cNvPr>
          <p:cNvSpPr txBox="1"/>
          <p:nvPr/>
        </p:nvSpPr>
        <p:spPr>
          <a:xfrm rot="16200000" flipH="1">
            <a:off x="6754584" y="4932887"/>
            <a:ext cx="12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iret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203B0F-DC66-2D46-9C93-02C0F4C8F787}"/>
              </a:ext>
            </a:extLst>
          </p:cNvPr>
          <p:cNvGrpSpPr/>
          <p:nvPr/>
        </p:nvGrpSpPr>
        <p:grpSpPr>
          <a:xfrm>
            <a:off x="7543800" y="1633188"/>
            <a:ext cx="1121541" cy="3779676"/>
            <a:chOff x="7543800" y="1633188"/>
            <a:chExt cx="1121541" cy="3779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2DF9196-9ED4-FA4C-96BF-BB14EDA8DD1A}"/>
                </a:ext>
              </a:extLst>
            </p:cNvPr>
            <p:cNvSpPr/>
            <p:nvPr/>
          </p:nvSpPr>
          <p:spPr bwMode="auto">
            <a:xfrm>
              <a:off x="7651234" y="1633188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F7AEA7-4591-3D44-A095-3D54815C3F1C}"/>
                </a:ext>
              </a:extLst>
            </p:cNvPr>
            <p:cNvGrpSpPr/>
            <p:nvPr/>
          </p:nvGrpSpPr>
          <p:grpSpPr>
            <a:xfrm>
              <a:off x="7651331" y="3026497"/>
              <a:ext cx="799406" cy="601308"/>
              <a:chOff x="1295399" y="2980092"/>
              <a:chExt cx="799406" cy="6013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F8B8EE2-40A3-E74A-BB47-5ED949AC830F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96F594-A7C2-8241-ABF3-61538BD2C759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75FF7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DDCCFA-3FA8-554C-B49A-A13545A3950F}"/>
                  </a:ext>
                </a:extLst>
              </p:cNvPr>
              <p:cNvSpPr txBox="1"/>
              <p:nvPr/>
            </p:nvSpPr>
            <p:spPr>
              <a:xfrm>
                <a:off x="1347892" y="2980092"/>
                <a:ext cx="69442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2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chemeClr val="accent2"/>
                  </a:solidFill>
                  <a:latin typeface="Courier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8647A6-E8E2-F248-88CE-5099589E5AF1}"/>
                  </a:ext>
                </a:extLst>
              </p:cNvPr>
              <p:cNvSpPr txBox="1"/>
              <p:nvPr/>
            </p:nvSpPr>
            <p:spPr>
              <a:xfrm>
                <a:off x="1347892" y="312098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2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chemeClr val="accent2"/>
                  </a:solidFill>
                  <a:latin typeface="Courier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527C41-9D51-E042-B6FA-9A13F663D127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E296EB-9596-3E46-8F0E-2DDA06A65C70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E306BA-ED7F-504D-9157-7C1A19D76D1D}"/>
                </a:ext>
              </a:extLst>
            </p:cNvPr>
            <p:cNvSpPr/>
            <p:nvPr/>
          </p:nvSpPr>
          <p:spPr bwMode="auto">
            <a:xfrm>
              <a:off x="7543800" y="4068260"/>
              <a:ext cx="987552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D7910A-0DE4-CD44-9F92-73105DF9CE8F}"/>
                </a:ext>
              </a:extLst>
            </p:cNvPr>
            <p:cNvSpPr/>
            <p:nvPr/>
          </p:nvSpPr>
          <p:spPr bwMode="auto">
            <a:xfrm>
              <a:off x="7651331" y="3780205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FB7EB3-F7C6-8E44-86FB-66BD3079A5F1}"/>
                </a:ext>
              </a:extLst>
            </p:cNvPr>
            <p:cNvSpPr txBox="1"/>
            <p:nvPr/>
          </p:nvSpPr>
          <p:spPr>
            <a:xfrm>
              <a:off x="7769547" y="3722491"/>
              <a:ext cx="5902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PTBR’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E23EFA-BAF1-B04D-95E0-DAD235812B8F}"/>
                </a:ext>
              </a:extLst>
            </p:cNvPr>
            <p:cNvSpPr/>
            <p:nvPr/>
          </p:nvSpPr>
          <p:spPr bwMode="auto">
            <a:xfrm>
              <a:off x="7543898" y="4918272"/>
              <a:ext cx="987552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AC5EAD-1998-3049-89C9-2E4AF0A6C2E6}"/>
                </a:ext>
              </a:extLst>
            </p:cNvPr>
            <p:cNvSpPr txBox="1"/>
            <p:nvPr/>
          </p:nvSpPr>
          <p:spPr>
            <a:xfrm>
              <a:off x="7804812" y="513586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2"/>
                  </a:solidFill>
                </a:rPr>
                <a:t>TCB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02B7AC1-12A2-F14A-A83A-97060C44AF0B}"/>
                </a:ext>
              </a:extLst>
            </p:cNvPr>
            <p:cNvSpPr/>
            <p:nvPr/>
          </p:nvSpPr>
          <p:spPr bwMode="auto">
            <a:xfrm>
              <a:off x="8291275" y="2270985"/>
              <a:ext cx="374066" cy="1056728"/>
            </a:xfrm>
            <a:custGeom>
              <a:avLst/>
              <a:gdLst>
                <a:gd name="connsiteX0" fmla="*/ 82378 w 374066"/>
                <a:gd name="connsiteY0" fmla="*/ 1021057 h 1056728"/>
                <a:gd name="connsiteX1" fmla="*/ 247135 w 374066"/>
                <a:gd name="connsiteY1" fmla="*/ 1021057 h 1056728"/>
                <a:gd name="connsiteX2" fmla="*/ 362465 w 374066"/>
                <a:gd name="connsiteY2" fmla="*/ 650355 h 1056728"/>
                <a:gd name="connsiteX3" fmla="*/ 354227 w 374066"/>
                <a:gd name="connsiteY3" fmla="*/ 246701 h 1056728"/>
                <a:gd name="connsiteX4" fmla="*/ 222422 w 374066"/>
                <a:gd name="connsiteY4" fmla="*/ 24279 h 1056728"/>
                <a:gd name="connsiteX5" fmla="*/ 0 w 374066"/>
                <a:gd name="connsiteY5" fmla="*/ 16041 h 10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6" h="1056728">
                  <a:moveTo>
                    <a:pt x="82378" y="1021057"/>
                  </a:moveTo>
                  <a:cubicBezTo>
                    <a:pt x="141416" y="1051949"/>
                    <a:pt x="200454" y="1082841"/>
                    <a:pt x="247135" y="1021057"/>
                  </a:cubicBezTo>
                  <a:cubicBezTo>
                    <a:pt x="293816" y="959273"/>
                    <a:pt x="344616" y="779414"/>
                    <a:pt x="362465" y="650355"/>
                  </a:cubicBezTo>
                  <a:cubicBezTo>
                    <a:pt x="380314" y="521296"/>
                    <a:pt x="377567" y="351047"/>
                    <a:pt x="354227" y="246701"/>
                  </a:cubicBezTo>
                  <a:cubicBezTo>
                    <a:pt x="330887" y="142355"/>
                    <a:pt x="281460" y="62722"/>
                    <a:pt x="222422" y="24279"/>
                  </a:cubicBezTo>
                  <a:cubicBezTo>
                    <a:pt x="163384" y="-14164"/>
                    <a:pt x="81692" y="938"/>
                    <a:pt x="0" y="160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086631-4E4F-3F44-9AF1-DA752BD88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1234" y="216551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9B417-0659-D647-B9BA-BB3D12191A6C}"/>
              </a:ext>
            </a:extLst>
          </p:cNvPr>
          <p:cNvGrpSpPr/>
          <p:nvPr/>
        </p:nvGrpSpPr>
        <p:grpSpPr>
          <a:xfrm>
            <a:off x="5307481" y="3774521"/>
            <a:ext cx="835124" cy="1681814"/>
            <a:chOff x="5307481" y="3774521"/>
            <a:chExt cx="835124" cy="168181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10E854C-7496-0741-A556-46EE1E290EA5}"/>
                </a:ext>
              </a:extLst>
            </p:cNvPr>
            <p:cNvSpPr txBox="1"/>
            <p:nvPr/>
          </p:nvSpPr>
          <p:spPr>
            <a:xfrm rot="16200000">
              <a:off x="4889097" y="4699397"/>
              <a:ext cx="1175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processing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AB7C3B7-6F70-A448-8C40-1CEE0212BE78}"/>
                </a:ext>
              </a:extLst>
            </p:cNvPr>
            <p:cNvSpPr txBox="1"/>
            <p:nvPr/>
          </p:nvSpPr>
          <p:spPr>
            <a:xfrm rot="16200000">
              <a:off x="5138804" y="4439768"/>
              <a:ext cx="1669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ready to resume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D6165F6-2EB8-394A-BA39-DE02573F8A69}"/>
                </a:ext>
              </a:extLst>
            </p:cNvPr>
            <p:cNvSpPr txBox="1"/>
            <p:nvPr/>
          </p:nvSpPr>
          <p:spPr>
            <a:xfrm>
              <a:off x="5488891" y="48319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A76BDAB-A8A1-8A49-B7B7-A15C28D40EC6}"/>
              </a:ext>
            </a:extLst>
          </p:cNvPr>
          <p:cNvSpPr txBox="1"/>
          <p:nvPr/>
        </p:nvSpPr>
        <p:spPr>
          <a:xfrm rot="16200000">
            <a:off x="5143185" y="294610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C3333"/>
                </a:solidFill>
              </a:rPr>
              <a:t>Schedule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36605" y="5484674"/>
            <a:ext cx="2351926" cy="717437"/>
            <a:chOff x="4636605" y="5484674"/>
            <a:chExt cx="2351926" cy="717437"/>
          </a:xfrm>
        </p:grpSpPr>
        <p:sp>
          <p:nvSpPr>
            <p:cNvPr id="46" name="Curved Up Arrow 45">
              <a:extLst>
                <a:ext uri="{FF2B5EF4-FFF2-40B4-BE49-F238E27FC236}">
                  <a16:creationId xmlns:a16="http://schemas.microsoft.com/office/drawing/2014/main" id="{A29BA8FA-B27E-2740-AA06-534AA29871AF}"/>
                </a:ext>
              </a:extLst>
            </p:cNvPr>
            <p:cNvSpPr/>
            <p:nvPr/>
          </p:nvSpPr>
          <p:spPr bwMode="auto">
            <a:xfrm>
              <a:off x="5161317" y="5484674"/>
              <a:ext cx="1188020" cy="376881"/>
            </a:xfrm>
            <a:prstGeom prst="curvedUp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204082-66FF-6244-A6E3-DCC6BACA406E}"/>
                </a:ext>
              </a:extLst>
            </p:cNvPr>
            <p:cNvSpPr txBox="1"/>
            <p:nvPr/>
          </p:nvSpPr>
          <p:spPr>
            <a:xfrm>
              <a:off x="4636605" y="5832779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switch kernel threads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54824" y="1041855"/>
            <a:ext cx="1280515" cy="4398838"/>
            <a:chOff x="6154824" y="1041855"/>
            <a:chExt cx="1280515" cy="439883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953B2F4-B7BD-F242-A833-338CE31BB906}"/>
                </a:ext>
              </a:extLst>
            </p:cNvPr>
            <p:cNvSpPr/>
            <p:nvPr/>
          </p:nvSpPr>
          <p:spPr bwMode="auto">
            <a:xfrm>
              <a:off x="6231024" y="1661017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3CA2A8-4DE9-FE4D-9655-9A93535CB310}"/>
                </a:ext>
              </a:extLst>
            </p:cNvPr>
            <p:cNvSpPr/>
            <p:nvPr/>
          </p:nvSpPr>
          <p:spPr bwMode="auto">
            <a:xfrm>
              <a:off x="6154824" y="4096089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CC0F5F-6438-5043-8458-1C60F7E02BB5}"/>
                </a:ext>
              </a:extLst>
            </p:cNvPr>
            <p:cNvSpPr/>
            <p:nvPr/>
          </p:nvSpPr>
          <p:spPr bwMode="auto">
            <a:xfrm>
              <a:off x="6231121" y="380803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B7B2F-44FA-8649-A1DC-3C02767BDAC7}"/>
                </a:ext>
              </a:extLst>
            </p:cNvPr>
            <p:cNvSpPr txBox="1"/>
            <p:nvPr/>
          </p:nvSpPr>
          <p:spPr>
            <a:xfrm>
              <a:off x="6349337" y="3750320"/>
              <a:ext cx="5902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PTBR’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6B5292D-CCE6-8E4C-BAED-02371C55C940}"/>
                </a:ext>
              </a:extLst>
            </p:cNvPr>
            <p:cNvSpPr/>
            <p:nvPr/>
          </p:nvSpPr>
          <p:spPr bwMode="auto">
            <a:xfrm>
              <a:off x="6154824" y="4946101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C69E81-0FD7-6A4B-A0E8-E8CC65C4E164}"/>
                </a:ext>
              </a:extLst>
            </p:cNvPr>
            <p:cNvSpPr txBox="1"/>
            <p:nvPr/>
          </p:nvSpPr>
          <p:spPr>
            <a:xfrm>
              <a:off x="6384602" y="516369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2"/>
                  </a:solidFill>
                </a:rPr>
                <a:t>TCB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E35F6D-8359-0342-AF7E-0EAFB873D604}"/>
                </a:ext>
              </a:extLst>
            </p:cNvPr>
            <p:cNvSpPr/>
            <p:nvPr/>
          </p:nvSpPr>
          <p:spPr bwMode="auto">
            <a:xfrm>
              <a:off x="6231121" y="4294966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FAE287-49EB-8545-95D6-0E53102FC09A}"/>
                </a:ext>
              </a:extLst>
            </p:cNvPr>
            <p:cNvSpPr txBox="1"/>
            <p:nvPr/>
          </p:nvSpPr>
          <p:spPr>
            <a:xfrm>
              <a:off x="6283614" y="4114800"/>
              <a:ext cx="77938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latin typeface="Courier" pitchFamily="2" charset="0"/>
                </a:rPr>
                <a:t>cs:eip</a:t>
              </a:r>
              <a:r>
                <a:rPr lang="en-US" sz="1100" dirty="0">
                  <a:solidFill>
                    <a:schemeClr val="accent2"/>
                  </a:solidFill>
                  <a:latin typeface="Courier" pitchFamily="2" charset="0"/>
                </a:rPr>
                <a:t>’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A35ABA-6879-A44E-92E1-3A8464C4610D}"/>
                </a:ext>
              </a:extLst>
            </p:cNvPr>
            <p:cNvSpPr txBox="1"/>
            <p:nvPr/>
          </p:nvSpPr>
          <p:spPr>
            <a:xfrm>
              <a:off x="6283614" y="4267200"/>
              <a:ext cx="7793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latin typeface="Courier" pitchFamily="2" charset="0"/>
                </a:rPr>
                <a:t>ss:esp</a:t>
              </a:r>
              <a:r>
                <a:rPr lang="en-US" sz="1100" dirty="0">
                  <a:solidFill>
                    <a:schemeClr val="accent2"/>
                  </a:solidFill>
                  <a:latin typeface="Courier" pitchFamily="2" charset="0"/>
                </a:rPr>
                <a:t>’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BA5D41-BF4E-DA43-BF0E-B72A419183D4}"/>
                </a:ext>
              </a:extLst>
            </p:cNvPr>
            <p:cNvSpPr/>
            <p:nvPr/>
          </p:nvSpPr>
          <p:spPr bwMode="auto">
            <a:xfrm>
              <a:off x="6231121" y="41792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B3856BC-7F4F-B148-B49F-7C821E6B0F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6504" y="449108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D644164-0F71-CC4F-B72D-B31D316D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024" y="2183762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C18B9AD-022F-A24F-93F9-C444A608FDDF}"/>
                </a:ext>
              </a:extLst>
            </p:cNvPr>
            <p:cNvGrpSpPr/>
            <p:nvPr/>
          </p:nvGrpSpPr>
          <p:grpSpPr>
            <a:xfrm>
              <a:off x="6230999" y="3102697"/>
              <a:ext cx="831874" cy="577354"/>
              <a:chOff x="1295399" y="3004046"/>
              <a:chExt cx="831874" cy="577354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452364-44F9-534F-A503-05BC9DA63E51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E51B0B3-82A3-D748-BC2F-9952967E36F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FE1BC08-64F6-D146-A56D-F0D1D41B022C}"/>
                  </a:ext>
                </a:extLst>
              </p:cNvPr>
              <p:cNvSpPr txBox="1"/>
              <p:nvPr/>
            </p:nvSpPr>
            <p:spPr>
              <a:xfrm>
                <a:off x="1347892" y="3004046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40AFDD-3C4C-7945-9249-DD0136B6D7AD}"/>
                  </a:ext>
                </a:extLst>
              </p:cNvPr>
              <p:cNvSpPr txBox="1"/>
              <p:nvPr/>
            </p:nvSpPr>
            <p:spPr>
              <a:xfrm>
                <a:off x="1347892" y="3144939"/>
                <a:ext cx="77938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r>
                  <a:rPr lang="en-US" sz="1100" dirty="0">
                    <a:solidFill>
                      <a:srgbClr val="FF0000"/>
                    </a:solidFill>
                    <a:latin typeface="Courier" pitchFamily="2" charset="0"/>
                  </a:rPr>
                  <a:t>’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AE38C4-63C2-9C4B-AF54-6CC7F5ED7FD1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08ADF4B-6BB3-A843-BED2-24E16BAA2648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83BB106-A14C-C347-B010-6E9F50804708}"/>
                </a:ext>
              </a:extLst>
            </p:cNvPr>
            <p:cNvSpPr/>
            <p:nvPr/>
          </p:nvSpPr>
          <p:spPr bwMode="auto">
            <a:xfrm>
              <a:off x="7027003" y="332919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707B5FF-DFFF-6049-9336-B5CCD5AF5880}"/>
                </a:ext>
              </a:extLst>
            </p:cNvPr>
            <p:cNvSpPr txBox="1"/>
            <p:nvPr/>
          </p:nvSpPr>
          <p:spPr>
            <a:xfrm>
              <a:off x="6311544" y="1041855"/>
              <a:ext cx="731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user’</a:t>
              </a:r>
            </a:p>
            <a:p>
              <a:r>
                <a:rPr lang="en-US" dirty="0"/>
                <a:t>stack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4BD64D2-C9FD-D844-8A4A-0DCE4FCD4244}"/>
              </a:ext>
            </a:extLst>
          </p:cNvPr>
          <p:cNvSpPr txBox="1"/>
          <p:nvPr/>
        </p:nvSpPr>
        <p:spPr>
          <a:xfrm>
            <a:off x="6710194" y="628054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Pintos: </a:t>
            </a:r>
            <a:r>
              <a:rPr lang="en-US" dirty="0" err="1">
                <a:highlight>
                  <a:srgbClr val="FFFF00"/>
                </a:highlight>
              </a:rPr>
              <a:t>switch.S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2" name="Right Arrow 141"/>
          <p:cNvSpPr/>
          <p:nvPr/>
        </p:nvSpPr>
        <p:spPr bwMode="auto">
          <a:xfrm>
            <a:off x="2559305" y="746554"/>
            <a:ext cx="2738449" cy="4572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380839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4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/>
              <a:t>: Create a New Thread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is a user-level procedure that creates a new thread and places it on ready queue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Arguments 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Pointer to application routine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Pointer to array of arguments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Size of stack to allocate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Implementation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Sanity check arguments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Enter Kernel-mode and Sanity Check arguments again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Allocate new Stack and TCB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Initialize TCB and place on ready list (Runnable)</a:t>
            </a:r>
          </a:p>
        </p:txBody>
      </p:sp>
    </p:spTree>
    <p:extLst>
      <p:ext uri="{BB962C8B-B14F-4D97-AF65-F5344CB8AC3E}">
        <p14:creationId xmlns:p14="http://schemas.microsoft.com/office/powerpoint/2010/main" val="3934921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Run-Time Library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3400" y="2286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14478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371600" y="14478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4600" y="14478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9102" y="1828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886200" y="4910613"/>
            <a:ext cx="4298635" cy="5757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98003" y="2893150"/>
            <a:ext cx="1335159" cy="1960405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256642" y="2893150"/>
            <a:ext cx="1235760" cy="196040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login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870720" y="2893150"/>
            <a:ext cx="1328983" cy="1960405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Window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0402" y="3566457"/>
            <a:ext cx="58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98004" y="4183776"/>
            <a:ext cx="1335158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56642" y="4183776"/>
            <a:ext cx="1235760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70719" y="4183776"/>
            <a:ext cx="1314115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EEFA6-FB12-DA4F-84FD-011EEE2B4598}"/>
              </a:ext>
            </a:extLst>
          </p:cNvPr>
          <p:cNvSpPr txBox="1"/>
          <p:nvPr/>
        </p:nvSpPr>
        <p:spPr>
          <a:xfrm>
            <a:off x="3200400" y="4216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91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do we initialize TCB and Stack?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762000"/>
            <a:ext cx="8839200" cy="3581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Initialize Register fields of TCB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Stack pointer made to point at stack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PC return address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OS (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asm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) routine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Two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arg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registers (a0 and a1) initialized 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fcnPtr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and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fcnArgPtr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, respectively</a:t>
            </a:r>
          </a:p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Initialize stack data?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No. Important part of stack frame is in registers (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Think of stack frame as just before body of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really gets started</a:t>
            </a:r>
          </a:p>
        </p:txBody>
      </p:sp>
      <p:grpSp>
        <p:nvGrpSpPr>
          <p:cNvPr id="392213" name="Group 21"/>
          <p:cNvGrpSpPr>
            <a:grpSpLocks/>
          </p:cNvGrpSpPr>
          <p:nvPr/>
        </p:nvGrpSpPr>
        <p:grpSpPr bwMode="auto">
          <a:xfrm>
            <a:off x="2133601" y="4129085"/>
            <a:ext cx="3819027" cy="2214560"/>
            <a:chOff x="2169" y="2704"/>
            <a:chExt cx="1705" cy="1395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2169" y="2752"/>
              <a:ext cx="1344" cy="224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ko-KR" sz="2400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2361" y="3808"/>
              <a:ext cx="7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Initial Stack</a:t>
              </a:r>
            </a:p>
          </p:txBody>
        </p:sp>
        <p:grpSp>
          <p:nvGrpSpPr>
            <p:cNvPr id="15367" name="Group 6"/>
            <p:cNvGrpSpPr>
              <a:grpSpLocks/>
            </p:cNvGrpSpPr>
            <p:nvPr/>
          </p:nvGrpSpPr>
          <p:grpSpPr bwMode="auto">
            <a:xfrm>
              <a:off x="3657" y="2704"/>
              <a:ext cx="217" cy="1145"/>
              <a:chOff x="4608" y="760"/>
              <a:chExt cx="218" cy="1261"/>
            </a:xfrm>
          </p:grpSpPr>
          <p:sp>
            <p:nvSpPr>
              <p:cNvPr id="15368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4092" y="1287"/>
                <a:ext cx="1261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5369" name="Line 8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81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does Thread get started?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5203825"/>
            <a:ext cx="83058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Eventually,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run_new_thread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will select this TCB and return into beginning of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This really starts the new thread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810000" y="4489450"/>
            <a:ext cx="1828800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1824039" y="757238"/>
            <a:ext cx="2595564" cy="3732212"/>
            <a:chOff x="1149" y="505"/>
            <a:chExt cx="1635" cy="2351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149" y="1320"/>
              <a:ext cx="291" cy="1152"/>
              <a:chOff x="4599" y="816"/>
              <a:chExt cx="291" cy="1152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172" y="1243"/>
                <a:ext cx="114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  <p:sp>
          <p:nvSpPr>
            <p:cNvPr id="5135" name="Rectangle 23"/>
            <p:cNvSpPr>
              <a:spLocks noChangeArrowheads="1"/>
            </p:cNvSpPr>
            <p:nvPr/>
          </p:nvSpPr>
          <p:spPr bwMode="auto">
            <a:xfrm>
              <a:off x="1536" y="816"/>
              <a:ext cx="1248" cy="384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584" y="505"/>
              <a:ext cx="1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5168900" y="3505200"/>
            <a:ext cx="2146300" cy="965200"/>
            <a:chOff x="3256" y="2208"/>
            <a:chExt cx="1352" cy="608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394" y="2208"/>
              <a:ext cx="10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New 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928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05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What does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look like?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860425"/>
            <a:ext cx="8559800" cy="5845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is the root for the thread routine: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DoStartupHousekeeping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UserModeSwitch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 /* enter user mode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Call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}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Startup Housekeeping 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Includes things like recording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start time of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Other statistics</a:t>
            </a:r>
            <a:endParaRPr lang="en-US" altLang="ko-KR" sz="1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Stack will grow and shrink with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execution of thread</a:t>
            </a:r>
            <a:endParaRPr lang="en-US" altLang="ko-KR" sz="16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Final return from thread returns into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which calls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>
              <a:lnSpc>
                <a:spcPct val="80000"/>
              </a:lnSpc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wake up sleeping threads</a:t>
            </a:r>
          </a:p>
        </p:txBody>
      </p:sp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5929313" y="2559050"/>
            <a:ext cx="2835276" cy="2162177"/>
            <a:chOff x="2136" y="2703"/>
            <a:chExt cx="1786" cy="1362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160" y="2752"/>
              <a:ext cx="1344" cy="27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136" y="3774"/>
              <a:ext cx="1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Running Stack</a:t>
              </a:r>
            </a:p>
          </p:txBody>
        </p: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3631" y="2703"/>
              <a:ext cx="291" cy="1145"/>
              <a:chOff x="4577" y="759"/>
              <a:chExt cx="292" cy="1261"/>
            </a:xfrm>
          </p:grpSpPr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092" y="1244"/>
                <a:ext cx="1261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6154" name="Line 9"/>
              <p:cNvSpPr>
                <a:spLocks noChangeShapeType="1"/>
              </p:cNvSpPr>
              <p:nvPr/>
            </p:nvSpPr>
            <p:spPr bwMode="auto">
              <a:xfrm>
                <a:off x="4579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2160" y="3024"/>
              <a:ext cx="1344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Thread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367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Multiprocessing vs Multiprogramming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663575"/>
            <a:ext cx="8710612" cy="34131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Remember Definitions: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Multiprocessing 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 Multiple CPUs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Multiprogramming  Multiple Jobs or Processes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Multithreading  Multiple threads per Process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What does it mean to run two threads “concurrently”?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Scheduler is free to run threads in any order and interleaving: FIFO, Random, …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Dispatcher can choose to run each thread to completion or time-slice in big chunks or small chunks</a:t>
            </a:r>
          </a:p>
        </p:txBody>
      </p:sp>
      <p:grpSp>
        <p:nvGrpSpPr>
          <p:cNvPr id="400454" name="Group 70"/>
          <p:cNvGrpSpPr>
            <a:grpSpLocks/>
          </p:cNvGrpSpPr>
          <p:nvPr/>
        </p:nvGrpSpPr>
        <p:grpSpPr bwMode="auto">
          <a:xfrm>
            <a:off x="492125" y="5181600"/>
            <a:ext cx="8042275" cy="1295400"/>
            <a:chOff x="310" y="3264"/>
            <a:chExt cx="5066" cy="816"/>
          </a:xfrm>
        </p:grpSpPr>
        <p:grpSp>
          <p:nvGrpSpPr>
            <p:cNvPr id="25615" name="Group 62"/>
            <p:cNvGrpSpPr>
              <a:grpSpLocks/>
            </p:cNvGrpSpPr>
            <p:nvPr/>
          </p:nvGrpSpPr>
          <p:grpSpPr bwMode="auto">
            <a:xfrm>
              <a:off x="2160" y="3264"/>
              <a:ext cx="2640" cy="240"/>
              <a:chOff x="2208" y="3105"/>
              <a:chExt cx="2640" cy="240"/>
            </a:xfrm>
          </p:grpSpPr>
          <p:sp>
            <p:nvSpPr>
              <p:cNvPr id="25641" name="Line 10"/>
              <p:cNvSpPr>
                <a:spLocks noChangeShapeType="1"/>
              </p:cNvSpPr>
              <p:nvPr/>
            </p:nvSpPr>
            <p:spPr bwMode="auto">
              <a:xfrm>
                <a:off x="2208" y="3345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2" name="Line 11"/>
              <p:cNvSpPr>
                <a:spLocks noChangeShapeType="1"/>
              </p:cNvSpPr>
              <p:nvPr/>
            </p:nvSpPr>
            <p:spPr bwMode="auto">
              <a:xfrm>
                <a:off x="2880" y="3345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3" name="Line 14"/>
              <p:cNvSpPr>
                <a:spLocks noChangeShapeType="1"/>
              </p:cNvSpPr>
              <p:nvPr/>
            </p:nvSpPr>
            <p:spPr bwMode="auto">
              <a:xfrm>
                <a:off x="4368" y="3345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4" name="Text Box 20"/>
              <p:cNvSpPr txBox="1">
                <a:spLocks noChangeArrowheads="1"/>
              </p:cNvSpPr>
              <p:nvPr/>
            </p:nvSpPr>
            <p:spPr bwMode="auto">
              <a:xfrm>
                <a:off x="2386" y="310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45" name="Text Box 21"/>
              <p:cNvSpPr txBox="1">
                <a:spLocks noChangeArrowheads="1"/>
              </p:cNvSpPr>
              <p:nvPr/>
            </p:nvSpPr>
            <p:spPr bwMode="auto">
              <a:xfrm>
                <a:off x="3463" y="3105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46" name="Text Box 22"/>
              <p:cNvSpPr txBox="1">
                <a:spLocks noChangeArrowheads="1"/>
              </p:cNvSpPr>
              <p:nvPr/>
            </p:nvSpPr>
            <p:spPr bwMode="auto">
              <a:xfrm>
                <a:off x="4472" y="3105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</p:grpSp>
        <p:grpSp>
          <p:nvGrpSpPr>
            <p:cNvPr id="25616" name="Group 63"/>
            <p:cNvGrpSpPr>
              <a:grpSpLocks/>
            </p:cNvGrpSpPr>
            <p:nvPr/>
          </p:nvGrpSpPr>
          <p:grpSpPr bwMode="auto">
            <a:xfrm>
              <a:off x="2160" y="3600"/>
              <a:ext cx="3216" cy="358"/>
              <a:chOff x="2256" y="3552"/>
              <a:chExt cx="3216" cy="358"/>
            </a:xfrm>
          </p:grpSpPr>
          <p:sp>
            <p:nvSpPr>
              <p:cNvPr id="25619" name="Line 24"/>
              <p:cNvSpPr>
                <a:spLocks noChangeShapeType="1"/>
              </p:cNvSpPr>
              <p:nvPr/>
            </p:nvSpPr>
            <p:spPr bwMode="auto">
              <a:xfrm>
                <a:off x="3792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0" name="Line 29"/>
              <p:cNvSpPr>
                <a:spLocks noChangeShapeType="1"/>
              </p:cNvSpPr>
              <p:nvPr/>
            </p:nvSpPr>
            <p:spPr bwMode="auto">
              <a:xfrm>
                <a:off x="3792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1" name="Text Box 31"/>
              <p:cNvSpPr txBox="1">
                <a:spLocks noChangeArrowheads="1"/>
              </p:cNvSpPr>
              <p:nvPr/>
            </p:nvSpPr>
            <p:spPr bwMode="auto">
              <a:xfrm>
                <a:off x="3880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22" name="Line 35"/>
              <p:cNvSpPr>
                <a:spLocks noChangeShapeType="1"/>
              </p:cNvSpPr>
              <p:nvPr/>
            </p:nvSpPr>
            <p:spPr bwMode="auto">
              <a:xfrm>
                <a:off x="225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3" name="Line 36"/>
              <p:cNvSpPr>
                <a:spLocks noChangeShapeType="1"/>
              </p:cNvSpPr>
              <p:nvPr/>
            </p:nvSpPr>
            <p:spPr bwMode="auto">
              <a:xfrm>
                <a:off x="225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4" name="Text Box 37"/>
              <p:cNvSpPr txBox="1">
                <a:spLocks noChangeArrowheads="1"/>
              </p:cNvSpPr>
              <p:nvPr/>
            </p:nvSpPr>
            <p:spPr bwMode="auto">
              <a:xfrm>
                <a:off x="2337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25" name="Line 39"/>
              <p:cNvSpPr>
                <a:spLocks noChangeShapeType="1"/>
              </p:cNvSpPr>
              <p:nvPr/>
            </p:nvSpPr>
            <p:spPr bwMode="auto">
              <a:xfrm>
                <a:off x="3408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6" name="Line 40"/>
              <p:cNvSpPr>
                <a:spLocks noChangeShapeType="1"/>
              </p:cNvSpPr>
              <p:nvPr/>
            </p:nvSpPr>
            <p:spPr bwMode="auto">
              <a:xfrm>
                <a:off x="3408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7" name="Text Box 41"/>
              <p:cNvSpPr txBox="1">
                <a:spLocks noChangeArrowheads="1"/>
              </p:cNvSpPr>
              <p:nvPr/>
            </p:nvSpPr>
            <p:spPr bwMode="auto">
              <a:xfrm>
                <a:off x="3489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28" name="Line 43"/>
              <p:cNvSpPr>
                <a:spLocks noChangeShapeType="1"/>
              </p:cNvSpPr>
              <p:nvPr/>
            </p:nvSpPr>
            <p:spPr bwMode="auto">
              <a:xfrm>
                <a:off x="3024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9" name="Line 44"/>
              <p:cNvSpPr>
                <a:spLocks noChangeShapeType="1"/>
              </p:cNvSpPr>
              <p:nvPr/>
            </p:nvSpPr>
            <p:spPr bwMode="auto">
              <a:xfrm>
                <a:off x="3024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0" name="Text Box 45"/>
              <p:cNvSpPr txBox="1">
                <a:spLocks noChangeArrowheads="1"/>
              </p:cNvSpPr>
              <p:nvPr/>
            </p:nvSpPr>
            <p:spPr bwMode="auto">
              <a:xfrm>
                <a:off x="3113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31" name="Line 47"/>
              <p:cNvSpPr>
                <a:spLocks noChangeShapeType="1"/>
              </p:cNvSpPr>
              <p:nvPr/>
            </p:nvSpPr>
            <p:spPr bwMode="auto">
              <a:xfrm>
                <a:off x="2640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2" name="Line 48"/>
              <p:cNvSpPr>
                <a:spLocks noChangeShapeType="1"/>
              </p:cNvSpPr>
              <p:nvPr/>
            </p:nvSpPr>
            <p:spPr bwMode="auto">
              <a:xfrm>
                <a:off x="264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3" name="Text Box 49"/>
              <p:cNvSpPr txBox="1">
                <a:spLocks noChangeArrowheads="1"/>
              </p:cNvSpPr>
              <p:nvPr/>
            </p:nvSpPr>
            <p:spPr bwMode="auto">
              <a:xfrm>
                <a:off x="2728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34" name="Line 51"/>
              <p:cNvSpPr>
                <a:spLocks noChangeShapeType="1"/>
              </p:cNvSpPr>
              <p:nvPr/>
            </p:nvSpPr>
            <p:spPr bwMode="auto">
              <a:xfrm>
                <a:off x="417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5" name="Line 52"/>
              <p:cNvSpPr>
                <a:spLocks noChangeShapeType="1"/>
              </p:cNvSpPr>
              <p:nvPr/>
            </p:nvSpPr>
            <p:spPr bwMode="auto">
              <a:xfrm>
                <a:off x="417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6" name="Text Box 53"/>
              <p:cNvSpPr txBox="1">
                <a:spLocks noChangeArrowheads="1"/>
              </p:cNvSpPr>
              <p:nvPr/>
            </p:nvSpPr>
            <p:spPr bwMode="auto">
              <a:xfrm>
                <a:off x="4265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37" name="Line 55"/>
              <p:cNvSpPr>
                <a:spLocks noChangeShapeType="1"/>
              </p:cNvSpPr>
              <p:nvPr/>
            </p:nvSpPr>
            <p:spPr bwMode="auto">
              <a:xfrm>
                <a:off x="4560" y="3814"/>
                <a:ext cx="912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8" name="Line 56"/>
              <p:cNvSpPr>
                <a:spLocks noChangeShapeType="1"/>
              </p:cNvSpPr>
              <p:nvPr/>
            </p:nvSpPr>
            <p:spPr bwMode="auto">
              <a:xfrm>
                <a:off x="456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9" name="Text Box 57"/>
              <p:cNvSpPr txBox="1">
                <a:spLocks noChangeArrowheads="1"/>
              </p:cNvSpPr>
              <p:nvPr/>
            </p:nvSpPr>
            <p:spPr bwMode="auto">
              <a:xfrm>
                <a:off x="4944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40" name="Line 58"/>
              <p:cNvSpPr>
                <a:spLocks noChangeShapeType="1"/>
              </p:cNvSpPr>
              <p:nvPr/>
            </p:nvSpPr>
            <p:spPr bwMode="auto">
              <a:xfrm>
                <a:off x="5464" y="371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617" name="AutoShape 65"/>
            <p:cNvSpPr>
              <a:spLocks/>
            </p:cNvSpPr>
            <p:nvPr/>
          </p:nvSpPr>
          <p:spPr bwMode="auto">
            <a:xfrm>
              <a:off x="1654" y="3360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18" name="Text Box 66"/>
            <p:cNvSpPr txBox="1">
              <a:spLocks noChangeArrowheads="1"/>
            </p:cNvSpPr>
            <p:nvPr/>
          </p:nvSpPr>
          <p:spPr bwMode="auto">
            <a:xfrm>
              <a:off x="310" y="3604"/>
              <a:ext cx="13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Multiprogramming</a:t>
              </a:r>
            </a:p>
          </p:txBody>
        </p:sp>
      </p:grpSp>
      <p:grpSp>
        <p:nvGrpSpPr>
          <p:cNvPr id="400453" name="Group 69"/>
          <p:cNvGrpSpPr>
            <a:grpSpLocks/>
          </p:cNvGrpSpPr>
          <p:nvPr/>
        </p:nvGrpSpPr>
        <p:grpSpPr bwMode="auto">
          <a:xfrm>
            <a:off x="762000" y="3962400"/>
            <a:ext cx="5280025" cy="1143000"/>
            <a:chOff x="480" y="2496"/>
            <a:chExt cx="3326" cy="720"/>
          </a:xfrm>
        </p:grpSpPr>
        <p:grpSp>
          <p:nvGrpSpPr>
            <p:cNvPr id="25606" name="Group 61"/>
            <p:cNvGrpSpPr>
              <a:grpSpLocks/>
            </p:cNvGrpSpPr>
            <p:nvPr/>
          </p:nvGrpSpPr>
          <p:grpSpPr bwMode="auto">
            <a:xfrm>
              <a:off x="2112" y="2496"/>
              <a:ext cx="1694" cy="615"/>
              <a:chOff x="2208" y="2448"/>
              <a:chExt cx="1694" cy="615"/>
            </a:xfrm>
          </p:grpSpPr>
          <p:sp>
            <p:nvSpPr>
              <p:cNvPr id="25609" name="Text Box 4"/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10" name="Line 7"/>
              <p:cNvSpPr>
                <a:spLocks noChangeShapeType="1"/>
              </p:cNvSpPr>
              <p:nvPr/>
            </p:nvSpPr>
            <p:spPr bwMode="auto">
              <a:xfrm>
                <a:off x="2414" y="256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11" name="Text Box 5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12" name="Line 8"/>
              <p:cNvSpPr>
                <a:spLocks noChangeShapeType="1"/>
              </p:cNvSpPr>
              <p:nvPr/>
            </p:nvSpPr>
            <p:spPr bwMode="auto">
              <a:xfrm>
                <a:off x="2414" y="2736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13" name="Text Box 6"/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14" name="Line 9"/>
              <p:cNvSpPr>
                <a:spLocks noChangeShapeType="1"/>
              </p:cNvSpPr>
              <p:nvPr/>
            </p:nvSpPr>
            <p:spPr bwMode="auto">
              <a:xfrm>
                <a:off x="2414" y="2928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607" name="Text Box 64"/>
            <p:cNvSpPr txBox="1">
              <a:spLocks noChangeArrowheads="1"/>
            </p:cNvSpPr>
            <p:nvPr/>
          </p:nvSpPr>
          <p:spPr bwMode="auto">
            <a:xfrm>
              <a:off x="480" y="2736"/>
              <a:ext cx="1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Multiprocessing</a:t>
              </a:r>
            </a:p>
          </p:txBody>
        </p:sp>
        <p:sp>
          <p:nvSpPr>
            <p:cNvPr id="25608" name="AutoShape 68"/>
            <p:cNvSpPr>
              <a:spLocks/>
            </p:cNvSpPr>
            <p:nvPr/>
          </p:nvSpPr>
          <p:spPr bwMode="auto">
            <a:xfrm>
              <a:off x="1654" y="2496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719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0650" y="141288"/>
            <a:ext cx="926465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Correctness for systems with concurrent threads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867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If dispatcher can schedule threads in any way, programs must work under all circumstances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Can you test for this?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How can you know if your program works?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solidFill>
                  <a:srgbClr val="FF0000"/>
                </a:solidFill>
                <a:ea typeface="Gulim" panose="020B0600000101010101" pitchFamily="34" charset="-127"/>
              </a:rPr>
              <a:t>Independent Threads: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No state shared with other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Deterministic 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 Input state determines results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Reproducible  Can recreate Starting Conditions, I/O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Scheduling order doesn’t matter (if </a:t>
            </a: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  <a:sym typeface="Symbol" panose="05050102010706020507" pitchFamily="18" charset="2"/>
              </a:rPr>
              <a:t>switch()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 works!!!)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solidFill>
                  <a:srgbClr val="FF0000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Cooperating Threads: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Shared State between multiple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Non-deterministic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Non-reproducible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Non-deterministic and Non-reproducible means that bugs can be intermittent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Sometimes called “Heisenbugs”</a:t>
            </a:r>
          </a:p>
        </p:txBody>
      </p:sp>
    </p:spTree>
    <p:extLst>
      <p:ext uri="{BB962C8B-B14F-4D97-AF65-F5344CB8AC3E}">
        <p14:creationId xmlns:p14="http://schemas.microsoft.com/office/powerpoint/2010/main" val="2469918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bldLvl="2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Interactions Complicate Debugging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Is any program truly independent?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Every process shares the file system, OS resources, network, etc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Extreme example: buggy device driver causes thread A to crash “independent thread” B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You probably don’t realize how much you depend on reproducibility: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Evil C compiler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Modifies files behind your back by inserting errors into C program unless you insert debugging code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Debugging statements can overrun stack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Non-deterministic errors are really difficult to find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Memory layout of kernel+user programs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depends on scheduling, which depends on timer/other things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Original UNIX had a bunch of non-deterministic errors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Something which does interesting I/O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typing of letters used to help generate secure keys</a:t>
            </a:r>
          </a:p>
          <a:p>
            <a:pPr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486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Why allow cooperating threads?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00100"/>
            <a:ext cx="8928100" cy="58293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People cooperate; computers help/enhance people’s lives, so computers must cooperate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By analogy, the non-reproducibility/non-determinism of people is a notable problem for “carefully laid plans”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1: Share resources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One computer, many users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One bank balance, many ATMs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What if ATMs were only updated at night?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Embedded systems (robot control: coordinate arm &amp; hand)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2: Speedup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Overlap I/O and computation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Many different file systems do read-ahead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Multiprocessors – chop up program into parallel pieces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3: Modularity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More important than you might think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Chop large problem up into simpler pieces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To compile, for instance, gcc calls cpp | cc1 | cc2 | as | ld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Makes system easier to extend</a:t>
            </a:r>
          </a:p>
        </p:txBody>
      </p:sp>
    </p:spTree>
    <p:extLst>
      <p:ext uri="{BB962C8B-B14F-4D97-AF65-F5344CB8AC3E}">
        <p14:creationId xmlns:p14="http://schemas.microsoft.com/office/powerpoint/2010/main" val="20787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High-level Example: Web Server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0"/>
            <a:ext cx="7924800" cy="2819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Server must handle many requests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Non-cooperating version: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serverLoop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 {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con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ProcessFork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ServiceWebPage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(),con);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are some disadvantages of this technique?</a:t>
            </a:r>
          </a:p>
        </p:txBody>
      </p:sp>
      <p:sp>
        <p:nvSpPr>
          <p:cNvPr id="29700" name="tower"/>
          <p:cNvSpPr>
            <a:spLocks noEditPoints="1" noChangeArrowheads="1"/>
          </p:cNvSpPr>
          <p:nvPr/>
        </p:nvSpPr>
        <p:spPr bwMode="auto">
          <a:xfrm>
            <a:off x="6629400" y="7620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aptop"/>
          <p:cNvSpPr>
            <a:spLocks noEditPoints="1" noChangeArrowheads="1"/>
          </p:cNvSpPr>
          <p:nvPr/>
        </p:nvSpPr>
        <p:spPr bwMode="auto">
          <a:xfrm>
            <a:off x="1676400" y="1066800"/>
            <a:ext cx="1447800" cy="1066800"/>
          </a:xfrm>
          <a:custGeom>
            <a:avLst/>
            <a:gdLst>
              <a:gd name="T0" fmla="*/ 225347 w 21600"/>
              <a:gd name="T1" fmla="*/ 0 h 21600"/>
              <a:gd name="T2" fmla="*/ 225347 w 21600"/>
              <a:gd name="T3" fmla="*/ 354267 h 21600"/>
              <a:gd name="T4" fmla="*/ 1228418 w 21600"/>
              <a:gd name="T5" fmla="*/ 0 h 21600"/>
              <a:gd name="T6" fmla="*/ 1228418 w 21600"/>
              <a:gd name="T7" fmla="*/ 354267 h 21600"/>
              <a:gd name="T8" fmla="*/ 723900 w 21600"/>
              <a:gd name="T9" fmla="*/ 0 h 21600"/>
              <a:gd name="T10" fmla="*/ 723900 w 21600"/>
              <a:gd name="T11" fmla="*/ 1066800 h 21600"/>
              <a:gd name="T12" fmla="*/ 0 w 21600"/>
              <a:gd name="T13" fmla="*/ 1066800 h 21600"/>
              <a:gd name="T14" fmla="*/ 1447800 w 21600"/>
              <a:gd name="T15" fmla="*/ 1066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Freeform 9"/>
          <p:cNvSpPr>
            <a:spLocks/>
          </p:cNvSpPr>
          <p:nvPr/>
        </p:nvSpPr>
        <p:spPr bwMode="auto">
          <a:xfrm>
            <a:off x="3276600" y="1219200"/>
            <a:ext cx="3352800" cy="241300"/>
          </a:xfrm>
          <a:custGeom>
            <a:avLst/>
            <a:gdLst>
              <a:gd name="T0" fmla="*/ 0 w 1824"/>
              <a:gd name="T1" fmla="*/ 202170 h 296"/>
              <a:gd name="T2" fmla="*/ 1323474 w 1824"/>
              <a:gd name="T3" fmla="*/ 6522 h 296"/>
              <a:gd name="T4" fmla="*/ 3352800 w 1824"/>
              <a:gd name="T5" fmla="*/ 24130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296">
                <a:moveTo>
                  <a:pt x="0" y="248"/>
                </a:moveTo>
                <a:cubicBezTo>
                  <a:pt x="208" y="124"/>
                  <a:pt x="416" y="0"/>
                  <a:pt x="720" y="8"/>
                </a:cubicBezTo>
                <a:cubicBezTo>
                  <a:pt x="1024" y="16"/>
                  <a:pt x="1424" y="156"/>
                  <a:pt x="1824" y="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3" name="Document"/>
          <p:cNvSpPr>
            <a:spLocks noEditPoints="1" noChangeArrowheads="1"/>
          </p:cNvSpPr>
          <p:nvPr/>
        </p:nvSpPr>
        <p:spPr bwMode="auto">
          <a:xfrm>
            <a:off x="3352800" y="1447800"/>
            <a:ext cx="676275" cy="1057275"/>
          </a:xfrm>
          <a:custGeom>
            <a:avLst/>
            <a:gdLst>
              <a:gd name="T0" fmla="*/ 336791 w 21600"/>
              <a:gd name="T1" fmla="*/ 1058841 h 21600"/>
              <a:gd name="T2" fmla="*/ 2661 w 21600"/>
              <a:gd name="T3" fmla="*/ 531036 h 21600"/>
              <a:gd name="T4" fmla="*/ 336791 w 21600"/>
              <a:gd name="T5" fmla="*/ 3965 h 21600"/>
              <a:gd name="T6" fmla="*/ 679594 w 21600"/>
              <a:gd name="T7" fmla="*/ 521393 h 21600"/>
              <a:gd name="T8" fmla="*/ 336791 w 21600"/>
              <a:gd name="T9" fmla="*/ 1058841 h 21600"/>
              <a:gd name="T10" fmla="*/ 0 w 21600"/>
              <a:gd name="T11" fmla="*/ 0 h 21600"/>
              <a:gd name="T12" fmla="*/ 676275 w 21600"/>
              <a:gd name="T13" fmla="*/ 0 h 21600"/>
              <a:gd name="T14" fmla="*/ 676275 w 21600"/>
              <a:gd name="T15" fmla="*/ 10572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4" name="laptop"/>
          <p:cNvSpPr>
            <a:spLocks noEditPoints="1" noChangeArrowheads="1"/>
          </p:cNvSpPr>
          <p:nvPr/>
        </p:nvSpPr>
        <p:spPr bwMode="auto">
          <a:xfrm>
            <a:off x="4724400" y="2590800"/>
            <a:ext cx="1447800" cy="1066800"/>
          </a:xfrm>
          <a:custGeom>
            <a:avLst/>
            <a:gdLst>
              <a:gd name="T0" fmla="*/ 225347 w 21600"/>
              <a:gd name="T1" fmla="*/ 0 h 21600"/>
              <a:gd name="T2" fmla="*/ 225347 w 21600"/>
              <a:gd name="T3" fmla="*/ 354267 h 21600"/>
              <a:gd name="T4" fmla="*/ 1228418 w 21600"/>
              <a:gd name="T5" fmla="*/ 0 h 21600"/>
              <a:gd name="T6" fmla="*/ 1228418 w 21600"/>
              <a:gd name="T7" fmla="*/ 354267 h 21600"/>
              <a:gd name="T8" fmla="*/ 723900 w 21600"/>
              <a:gd name="T9" fmla="*/ 0 h 21600"/>
              <a:gd name="T10" fmla="*/ 723900 w 21600"/>
              <a:gd name="T11" fmla="*/ 1066800 h 21600"/>
              <a:gd name="T12" fmla="*/ 0 w 21600"/>
              <a:gd name="T13" fmla="*/ 1066800 h 21600"/>
              <a:gd name="T14" fmla="*/ 1447800 w 21600"/>
              <a:gd name="T15" fmla="*/ 1066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Freeform 13"/>
          <p:cNvSpPr>
            <a:spLocks/>
          </p:cNvSpPr>
          <p:nvPr/>
        </p:nvSpPr>
        <p:spPr bwMode="auto">
          <a:xfrm>
            <a:off x="5943600" y="2057400"/>
            <a:ext cx="685800" cy="609600"/>
          </a:xfrm>
          <a:custGeom>
            <a:avLst/>
            <a:gdLst>
              <a:gd name="T0" fmla="*/ 0 w 432"/>
              <a:gd name="T1" fmla="*/ 609600 h 384"/>
              <a:gd name="T2" fmla="*/ 228600 w 432"/>
              <a:gd name="T3" fmla="*/ 152400 h 384"/>
              <a:gd name="T4" fmla="*/ 685800 w 432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36" y="272"/>
                  <a:pt x="72" y="160"/>
                  <a:pt x="144" y="96"/>
                </a:cubicBezTo>
                <a:cubicBezTo>
                  <a:pt x="216" y="32"/>
                  <a:pt x="324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6" name="Document"/>
          <p:cNvSpPr>
            <a:spLocks noEditPoints="1" noChangeArrowheads="1"/>
          </p:cNvSpPr>
          <p:nvPr/>
        </p:nvSpPr>
        <p:spPr bwMode="auto">
          <a:xfrm>
            <a:off x="6096000" y="2667000"/>
            <a:ext cx="676275" cy="1057275"/>
          </a:xfrm>
          <a:custGeom>
            <a:avLst/>
            <a:gdLst>
              <a:gd name="T0" fmla="*/ 336791 w 21600"/>
              <a:gd name="T1" fmla="*/ 1058841 h 21600"/>
              <a:gd name="T2" fmla="*/ 2661 w 21600"/>
              <a:gd name="T3" fmla="*/ 531036 h 21600"/>
              <a:gd name="T4" fmla="*/ 336791 w 21600"/>
              <a:gd name="T5" fmla="*/ 3965 h 21600"/>
              <a:gd name="T6" fmla="*/ 679594 w 21600"/>
              <a:gd name="T7" fmla="*/ 521393 h 21600"/>
              <a:gd name="T8" fmla="*/ 336791 w 21600"/>
              <a:gd name="T9" fmla="*/ 1058841 h 21600"/>
              <a:gd name="T10" fmla="*/ 0 w 21600"/>
              <a:gd name="T11" fmla="*/ 0 h 21600"/>
              <a:gd name="T12" fmla="*/ 676275 w 21600"/>
              <a:gd name="T13" fmla="*/ 0 h 21600"/>
              <a:gd name="T14" fmla="*/ 676275 w 21600"/>
              <a:gd name="T15" fmla="*/ 10572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7" name="Freeform 14"/>
          <p:cNvSpPr>
            <a:spLocks/>
          </p:cNvSpPr>
          <p:nvPr/>
        </p:nvSpPr>
        <p:spPr bwMode="auto">
          <a:xfrm rot="10800000">
            <a:off x="5943600" y="2209800"/>
            <a:ext cx="685800" cy="609600"/>
          </a:xfrm>
          <a:custGeom>
            <a:avLst/>
            <a:gdLst>
              <a:gd name="T0" fmla="*/ 0 w 432"/>
              <a:gd name="T1" fmla="*/ 609600 h 384"/>
              <a:gd name="T2" fmla="*/ 228600 w 432"/>
              <a:gd name="T3" fmla="*/ 152400 h 384"/>
              <a:gd name="T4" fmla="*/ 685800 w 432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36" y="272"/>
                  <a:pt x="72" y="160"/>
                  <a:pt x="144" y="96"/>
                </a:cubicBezTo>
                <a:cubicBezTo>
                  <a:pt x="216" y="32"/>
                  <a:pt x="324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8" name="Freeform 10"/>
          <p:cNvSpPr>
            <a:spLocks/>
          </p:cNvSpPr>
          <p:nvPr/>
        </p:nvSpPr>
        <p:spPr bwMode="auto">
          <a:xfrm rot="10800000">
            <a:off x="3200400" y="1600200"/>
            <a:ext cx="3352800" cy="228600"/>
          </a:xfrm>
          <a:custGeom>
            <a:avLst/>
            <a:gdLst>
              <a:gd name="T0" fmla="*/ 0 w 1824"/>
              <a:gd name="T1" fmla="*/ 191530 h 296"/>
              <a:gd name="T2" fmla="*/ 1323474 w 1824"/>
              <a:gd name="T3" fmla="*/ 6178 h 296"/>
              <a:gd name="T4" fmla="*/ 3352800 w 1824"/>
              <a:gd name="T5" fmla="*/ 22860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296">
                <a:moveTo>
                  <a:pt x="0" y="248"/>
                </a:moveTo>
                <a:cubicBezTo>
                  <a:pt x="208" y="124"/>
                  <a:pt x="416" y="0"/>
                  <a:pt x="720" y="8"/>
                </a:cubicBezTo>
                <a:cubicBezTo>
                  <a:pt x="1024" y="16"/>
                  <a:pt x="1424" y="156"/>
                  <a:pt x="1824" y="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1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Threaded Web Server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07425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Now, use a single process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Multithreaded (cooperating) version: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serverLoop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 {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connection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ThreadFork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ServiceWebPage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(),connection);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Looks almost the same, but has many advantages: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Can share file caches kept in memory, results of CGI scripts, other things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Threads are </a:t>
            </a:r>
            <a:r>
              <a:rPr lang="en-US" altLang="ko-KR" i="1" dirty="0" smtClean="0">
                <a:ea typeface="Gulim" panose="020B0600000101010101" pitchFamily="34" charset="-127"/>
              </a:rPr>
              <a:t>much</a:t>
            </a:r>
            <a:r>
              <a:rPr lang="en-US" altLang="ko-KR" dirty="0" smtClean="0">
                <a:ea typeface="Gulim" panose="020B0600000101010101" pitchFamily="34" charset="-127"/>
              </a:rPr>
              <a:t> cheaper to create than processes, so this has a lower per-request overhead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Question: would a user-level (say one-to-many) thread package make sense here?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When one request blocks on disk, all block…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about Denial of Service attacks or </a:t>
            </a:r>
            <a:r>
              <a:rPr lang="en-US" altLang="ko-KR" dirty="0" err="1" smtClean="0">
                <a:ea typeface="Gulim" panose="020B0600000101010101" pitchFamily="34" charset="-127"/>
              </a:rPr>
              <a:t>digg</a:t>
            </a:r>
            <a:r>
              <a:rPr lang="en-US" altLang="ko-KR" dirty="0" smtClean="0">
                <a:ea typeface="Gulim" panose="020B0600000101010101" pitchFamily="34" charset="-127"/>
              </a:rPr>
              <a:t> / Slash-dot effects?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ko-KR" altLang="en-US" dirty="0" smtClean="0">
              <a:ea typeface="Gulim" panose="020B0600000101010101" pitchFamily="34" charset="-127"/>
            </a:endParaRPr>
          </a:p>
        </p:txBody>
      </p:sp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2619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33" name="Picture 5" descr="digg-logo-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b="24324"/>
          <a:stretch>
            <a:fillRect/>
          </a:stretch>
        </p:blipFill>
        <p:spPr bwMode="auto">
          <a:xfrm>
            <a:off x="4924425" y="6019800"/>
            <a:ext cx="13239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665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Thread Pools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3625" cy="28956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Problem with previous version: Unbounded Threads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When web-site becomes too popular – throughput sinks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Instead, allocate a bounded “pool” of worker threads, representing the maximum level of multiprogramming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</a:p>
        </p:txBody>
      </p:sp>
      <p:sp>
        <p:nvSpPr>
          <p:cNvPr id="31748" name="Text Box 23"/>
          <p:cNvSpPr txBox="1">
            <a:spLocks noChangeArrowheads="1"/>
          </p:cNvSpPr>
          <p:nvPr/>
        </p:nvSpPr>
        <p:spPr bwMode="auto">
          <a:xfrm>
            <a:off x="152400" y="14478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>
              <a:ea typeface="Gulim" panose="020B0600000101010101" pitchFamily="34" charset="-127"/>
            </a:endParaRPr>
          </a:p>
        </p:txBody>
      </p:sp>
      <p:sp>
        <p:nvSpPr>
          <p:cNvPr id="408600" name="Text Box 24"/>
          <p:cNvSpPr txBox="1">
            <a:spLocks noChangeArrowheads="1"/>
          </p:cNvSpPr>
          <p:nvPr/>
        </p:nvSpPr>
        <p:spPr bwMode="auto">
          <a:xfrm>
            <a:off x="228600" y="4267200"/>
            <a:ext cx="449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master() {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allocThreads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worker,queue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   con=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Enqueue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queue,con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wakeUp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}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}</a:t>
            </a: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4724400" y="4152900"/>
            <a:ext cx="4267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worker(queue)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con=Dequeue(queue);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if (con==null)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   sleepOn(queue);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else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   ServiceWebPage(con);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}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}</a:t>
            </a:r>
          </a:p>
        </p:txBody>
      </p:sp>
      <p:grpSp>
        <p:nvGrpSpPr>
          <p:cNvPr id="408603" name="Group 27"/>
          <p:cNvGrpSpPr>
            <a:grpSpLocks/>
          </p:cNvGrpSpPr>
          <p:nvPr/>
        </p:nvGrpSpPr>
        <p:grpSpPr bwMode="auto">
          <a:xfrm>
            <a:off x="1219200" y="2209800"/>
            <a:ext cx="6172200" cy="1890713"/>
            <a:chOff x="624" y="1392"/>
            <a:chExt cx="3888" cy="1191"/>
          </a:xfrm>
        </p:grpSpPr>
        <p:sp>
          <p:nvSpPr>
            <p:cNvPr id="31752" name="Rectangle 14"/>
            <p:cNvSpPr>
              <a:spLocks noChangeArrowheads="1"/>
            </p:cNvSpPr>
            <p:nvPr/>
          </p:nvSpPr>
          <p:spPr bwMode="auto">
            <a:xfrm>
              <a:off x="2496" y="1488"/>
              <a:ext cx="528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Master</a:t>
              </a:r>
            </a:p>
            <a:p>
              <a:r>
                <a:rPr lang="en-US" altLang="ko-KR"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31753" name="Text Box 15"/>
            <p:cNvSpPr txBox="1">
              <a:spLocks noChangeArrowheads="1"/>
            </p:cNvSpPr>
            <p:nvPr/>
          </p:nvSpPr>
          <p:spPr bwMode="auto">
            <a:xfrm>
              <a:off x="3552" y="2352"/>
              <a:ext cx="9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31754" name="laptop"/>
            <p:cNvSpPr>
              <a:spLocks noEditPoints="1" noChangeArrowheads="1"/>
            </p:cNvSpPr>
            <p:nvPr/>
          </p:nvSpPr>
          <p:spPr bwMode="auto">
            <a:xfrm>
              <a:off x="62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19"/>
            <p:cNvSpPr>
              <a:spLocks/>
            </p:cNvSpPr>
            <p:nvPr/>
          </p:nvSpPr>
          <p:spPr bwMode="auto">
            <a:xfrm>
              <a:off x="1488" y="2064"/>
              <a:ext cx="2304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6" name="Freeform 20"/>
            <p:cNvSpPr>
              <a:spLocks/>
            </p:cNvSpPr>
            <p:nvPr/>
          </p:nvSpPr>
          <p:spPr bwMode="auto">
            <a:xfrm>
              <a:off x="1488" y="1680"/>
              <a:ext cx="1008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7" name="Line 21"/>
            <p:cNvSpPr>
              <a:spLocks noChangeShapeType="1"/>
            </p:cNvSpPr>
            <p:nvPr/>
          </p:nvSpPr>
          <p:spPr bwMode="auto">
            <a:xfrm>
              <a:off x="302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8" name="Rectangle 26"/>
            <p:cNvSpPr>
              <a:spLocks noChangeArrowheads="1"/>
            </p:cNvSpPr>
            <p:nvPr/>
          </p:nvSpPr>
          <p:spPr bwMode="auto">
            <a:xfrm>
              <a:off x="3312" y="1584"/>
              <a:ext cx="192" cy="52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31759" name="Group 16"/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31760" name="Oval 4"/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08582" name="Ink 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08583" name="Ink 7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08584" name="Ink 8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08585" name="Ink 9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08586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8587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8588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08589" name="Ink 13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67517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  <p:bldP spid="408600" grpId="0"/>
      <p:bldP spid="4086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645015" y="3709775"/>
            <a:ext cx="21155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56" y="74690"/>
            <a:ext cx="7886700" cy="841621"/>
          </a:xfrm>
        </p:spPr>
        <p:txBody>
          <a:bodyPr/>
          <a:lstStyle/>
          <a:p>
            <a:r>
              <a:rPr lang="en-US" dirty="0"/>
              <a:t>A Narrow Waist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7383" y="1808679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Compilers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8266" y="2498822"/>
            <a:ext cx="138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Web Servers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0666" y="1808679"/>
            <a:ext cx="158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Web Browsers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0736" y="2602747"/>
            <a:ext cx="11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Databases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1345" y="223253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Email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8850" y="1624013"/>
            <a:ext cx="17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Word Processing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5015" y="3333514"/>
            <a:ext cx="20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Portable OS Library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784" y="3709775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System Call </a:t>
            </a:r>
          </a:p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Interface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9833" y="4356106"/>
            <a:ext cx="201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Portable OS 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9916" y="4799586"/>
            <a:ext cx="334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Platform support,  Device Drivers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60286" y="529537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x86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2722" y="529537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8252" y="5295373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PowerPC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6019800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Ethernet (1Gbs/10Gbs)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2800" y="6019800"/>
            <a:ext cx="206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802.11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a/g/n/ac/ax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60198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SCSI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98532" y="601980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Thunderbolt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60198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Graphics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44299" y="5546704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PCI</a:t>
            </a:r>
          </a:p>
        </p:txBody>
      </p:sp>
      <p:sp>
        <p:nvSpPr>
          <p:cNvPr id="26" name="Freeform 25"/>
          <p:cNvSpPr/>
          <p:nvPr/>
        </p:nvSpPr>
        <p:spPr>
          <a:xfrm>
            <a:off x="1250562" y="1655311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Freeform 26"/>
          <p:cNvSpPr/>
          <p:nvPr/>
        </p:nvSpPr>
        <p:spPr>
          <a:xfrm flipH="1">
            <a:off x="5760570" y="1565336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259916" y="3187121"/>
            <a:ext cx="2759884" cy="29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" y="5256593"/>
            <a:ext cx="7075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8356" y="5295373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8356" y="4747467"/>
            <a:ext cx="10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28800" y="413431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System Mode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69864" y="3505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User Mode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683847" y="4038600"/>
            <a:ext cx="61647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54108" y="3332638"/>
            <a:ext cx="48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OS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47996" y="2683488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</p:spTree>
    <p:extLst>
      <p:ext uri="{BB962C8B-B14F-4D97-AF65-F5344CB8AC3E}">
        <p14:creationId xmlns:p14="http://schemas.microsoft.com/office/powerpoint/2010/main" val="3798107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ATM Bank Server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4897438"/>
            <a:ext cx="7924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ATM server problem: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Service a set of requests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 so without corrupting database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Don’t hand out too much money</a:t>
            </a:r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1219200" y="838200"/>
            <a:ext cx="1219200" cy="1219200"/>
            <a:chOff x="3456" y="960"/>
            <a:chExt cx="1056" cy="1056"/>
          </a:xfrm>
        </p:grpSpPr>
        <p:sp>
          <p:nvSpPr>
            <p:cNvPr id="14380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Rectangle 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2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1676400" y="3276600"/>
            <a:ext cx="1219200" cy="1219200"/>
            <a:chOff x="3456" y="960"/>
            <a:chExt cx="1056" cy="1056"/>
          </a:xfrm>
        </p:grpSpPr>
        <p:sp>
          <p:nvSpPr>
            <p:cNvPr id="14377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Rectangle 1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9" name="Rectangle 19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7239000" y="2286000"/>
            <a:ext cx="1219200" cy="1219200"/>
            <a:chOff x="3456" y="960"/>
            <a:chExt cx="1056" cy="1056"/>
          </a:xfrm>
        </p:grpSpPr>
        <p:sp>
          <p:nvSpPr>
            <p:cNvPr id="14374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Rectangle 2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Rectangle 2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3" name="tower"/>
          <p:cNvSpPr>
            <a:spLocks noEditPoints="1" noChangeArrowheads="1"/>
          </p:cNvSpPr>
          <p:nvPr/>
        </p:nvSpPr>
        <p:spPr bwMode="auto">
          <a:xfrm>
            <a:off x="4114800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tower"/>
          <p:cNvSpPr>
            <a:spLocks noEditPoints="1" noChangeArrowheads="1"/>
          </p:cNvSpPr>
          <p:nvPr/>
        </p:nvSpPr>
        <p:spPr bwMode="auto">
          <a:xfrm>
            <a:off x="4572000" y="10668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ower"/>
          <p:cNvSpPr>
            <a:spLocks noEditPoints="1" noChangeArrowheads="1"/>
          </p:cNvSpPr>
          <p:nvPr/>
        </p:nvSpPr>
        <p:spPr bwMode="auto">
          <a:xfrm>
            <a:off x="5029200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6" name="Group 40"/>
          <p:cNvGrpSpPr>
            <a:grpSpLocks/>
          </p:cNvGrpSpPr>
          <p:nvPr/>
        </p:nvGrpSpPr>
        <p:grpSpPr bwMode="auto">
          <a:xfrm>
            <a:off x="4572000" y="3962400"/>
            <a:ext cx="1219200" cy="1219200"/>
            <a:chOff x="3456" y="960"/>
            <a:chExt cx="1056" cy="1056"/>
          </a:xfrm>
        </p:grpSpPr>
        <p:sp>
          <p:nvSpPr>
            <p:cNvPr id="14371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Rectangle 4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Rectangle 4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7" name="Freeform 44"/>
          <p:cNvSpPr>
            <a:spLocks/>
          </p:cNvSpPr>
          <p:nvPr/>
        </p:nvSpPr>
        <p:spPr bwMode="auto">
          <a:xfrm>
            <a:off x="2438400" y="11176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48" name="Freeform 49"/>
          <p:cNvSpPr>
            <a:spLocks/>
          </p:cNvSpPr>
          <p:nvPr/>
        </p:nvSpPr>
        <p:spPr bwMode="auto">
          <a:xfrm rot="10800000">
            <a:off x="2438400" y="15240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49" name="Group 54"/>
          <p:cNvGrpSpPr>
            <a:grpSpLocks/>
          </p:cNvGrpSpPr>
          <p:nvPr/>
        </p:nvGrpSpPr>
        <p:grpSpPr bwMode="auto">
          <a:xfrm>
            <a:off x="2590800" y="1600200"/>
            <a:ext cx="914400" cy="914400"/>
            <a:chOff x="1584" y="1200"/>
            <a:chExt cx="576" cy="576"/>
          </a:xfrm>
        </p:grpSpPr>
        <p:sp>
          <p:nvSpPr>
            <p:cNvPr id="14368" name="Freeform 5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5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51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Freeform 55"/>
          <p:cNvSpPr>
            <a:spLocks/>
          </p:cNvSpPr>
          <p:nvPr/>
        </p:nvSpPr>
        <p:spPr bwMode="auto">
          <a:xfrm rot="1001955">
            <a:off x="5867400" y="2057400"/>
            <a:ext cx="1444625" cy="330200"/>
          </a:xfrm>
          <a:custGeom>
            <a:avLst/>
            <a:gdLst>
              <a:gd name="T0" fmla="*/ 0 w 1008"/>
              <a:gd name="T1" fmla="*/ 177800 h 208"/>
              <a:gd name="T2" fmla="*/ 756708 w 1008"/>
              <a:gd name="T3" fmla="*/ 25400 h 208"/>
              <a:gd name="T4" fmla="*/ 144462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1" name="Freeform 58"/>
          <p:cNvSpPr>
            <a:spLocks/>
          </p:cNvSpPr>
          <p:nvPr/>
        </p:nvSpPr>
        <p:spPr bwMode="auto">
          <a:xfrm rot="-9965838">
            <a:off x="5865813" y="2416175"/>
            <a:ext cx="1374775" cy="330200"/>
          </a:xfrm>
          <a:custGeom>
            <a:avLst/>
            <a:gdLst>
              <a:gd name="T0" fmla="*/ 0 w 1008"/>
              <a:gd name="T1" fmla="*/ 177800 h 208"/>
              <a:gd name="T2" fmla="*/ 720120 w 1008"/>
              <a:gd name="T3" fmla="*/ 25400 h 208"/>
              <a:gd name="T4" fmla="*/ 137477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2" name="Group 59"/>
          <p:cNvGrpSpPr>
            <a:grpSpLocks/>
          </p:cNvGrpSpPr>
          <p:nvPr/>
        </p:nvGrpSpPr>
        <p:grpSpPr bwMode="auto">
          <a:xfrm>
            <a:off x="5943600" y="2514600"/>
            <a:ext cx="914400" cy="914400"/>
            <a:chOff x="1584" y="1200"/>
            <a:chExt cx="576" cy="576"/>
          </a:xfrm>
        </p:grpSpPr>
        <p:sp>
          <p:nvSpPr>
            <p:cNvPr id="14365" name="Freeform 60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61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62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3" name="Freeform 63"/>
          <p:cNvSpPr>
            <a:spLocks/>
          </p:cNvSpPr>
          <p:nvPr/>
        </p:nvSpPr>
        <p:spPr bwMode="auto">
          <a:xfrm rot="5100375">
            <a:off x="4764088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4" name="Freeform 64"/>
          <p:cNvSpPr>
            <a:spLocks/>
          </p:cNvSpPr>
          <p:nvPr/>
        </p:nvSpPr>
        <p:spPr bwMode="auto">
          <a:xfrm rot="-5699625">
            <a:off x="4470400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5" name="Group 65"/>
          <p:cNvGrpSpPr>
            <a:grpSpLocks/>
          </p:cNvGrpSpPr>
          <p:nvPr/>
        </p:nvGrpSpPr>
        <p:grpSpPr bwMode="auto">
          <a:xfrm>
            <a:off x="4495800" y="2895600"/>
            <a:ext cx="914400" cy="914400"/>
            <a:chOff x="1584" y="1200"/>
            <a:chExt cx="576" cy="576"/>
          </a:xfrm>
        </p:grpSpPr>
        <p:sp>
          <p:nvSpPr>
            <p:cNvPr id="14362" name="Freeform 66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67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68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Freeform 69"/>
          <p:cNvSpPr>
            <a:spLocks/>
          </p:cNvSpPr>
          <p:nvPr/>
        </p:nvSpPr>
        <p:spPr bwMode="auto">
          <a:xfrm rot="-2311332">
            <a:off x="2590800" y="27432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7" name="Freeform 70"/>
          <p:cNvSpPr>
            <a:spLocks/>
          </p:cNvSpPr>
          <p:nvPr/>
        </p:nvSpPr>
        <p:spPr bwMode="auto">
          <a:xfrm rot="8288181">
            <a:off x="2743200" y="29718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8" name="Group 71"/>
          <p:cNvGrpSpPr>
            <a:grpSpLocks/>
          </p:cNvGrpSpPr>
          <p:nvPr/>
        </p:nvGrpSpPr>
        <p:grpSpPr bwMode="auto">
          <a:xfrm>
            <a:off x="3200400" y="3048000"/>
            <a:ext cx="914400" cy="914400"/>
            <a:chOff x="1584" y="1200"/>
            <a:chExt cx="576" cy="576"/>
          </a:xfrm>
        </p:grpSpPr>
        <p:sp>
          <p:nvSpPr>
            <p:cNvPr id="14359" name="Freeform 7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7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74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2860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ATM bank server example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462963" cy="61722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we wanted to implement a server process to handle requests from an ATM network: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while (TRUE)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ReceiveRequest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(&amp;op, &amp;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&amp;amount);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}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if (op == deposit) Deposit(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else if …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Deposit(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); 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(acct); 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could we speed this up?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More than one request being processed at once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Event driven (overlap computation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Multiple threads (multi-</a:t>
            </a:r>
            <a:r>
              <a:rPr lang="en-US" altLang="ko-KR" dirty="0" err="1" smtClean="0">
                <a:ea typeface="굴림" panose="020B0600000101010101" pitchFamily="34" charset="-127"/>
              </a:rPr>
              <a:t>proc</a:t>
            </a:r>
            <a:r>
              <a:rPr lang="en-US" altLang="ko-KR" dirty="0" smtClean="0">
                <a:ea typeface="굴림" panose="020B0600000101010101" pitchFamily="34" charset="-127"/>
              </a:rPr>
              <a:t>, or overlap comp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9272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Event Driven Version of ATM server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we only had one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Still like to overlap I/O with computation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Without threads, we would have to rewrite in event-driven style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	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while(TRUE)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event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WaitForNextEvent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if (event ==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ATMRequest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StartOnRequest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AcctAvail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ContinueRequest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AcctStored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FinishRequest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}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we missed a blocking I/O step?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we have to split code into hundreds of pieces which could be blocking?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technique is used for graphical programming</a:t>
            </a:r>
          </a:p>
        </p:txBody>
      </p:sp>
    </p:spTree>
    <p:extLst>
      <p:ext uri="{BB962C8B-B14F-4D97-AF65-F5344CB8AC3E}">
        <p14:creationId xmlns:p14="http://schemas.microsoft.com/office/powerpoint/2010/main" val="1658256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Can Threads Make This Easier?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727075"/>
            <a:ext cx="8875712" cy="5980113"/>
          </a:xfrm>
        </p:spPr>
        <p:txBody>
          <a:bodyPr/>
          <a:lstStyle/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Threads yield overlapped I/O and computation without “deconstructing” code into non-blocking fragments</a:t>
            </a:r>
          </a:p>
          <a:p>
            <a:pPr lvl="1"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One thread per request</a:t>
            </a: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Requests proceeds to completion, blocking as required:</a:t>
            </a:r>
          </a:p>
          <a:p>
            <a:pPr>
              <a:buFontTx/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);	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(acct); 		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b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Unfortunately, shared state can get corrupted: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1</a:t>
            </a:r>
            <a:r>
              <a:rPr lang="en-US" altLang="ko-KR" sz="2000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2</a:t>
            </a:r>
            <a:br>
              <a:rPr lang="en-US" altLang="ko-KR" sz="2000" u="sng" dirty="0" smtClean="0">
                <a:ea typeface="굴림" panose="020B0600000101010101" pitchFamily="34" charset="-127"/>
              </a:rPr>
            </a:br>
            <a:r>
              <a:rPr lang="en-US" altLang="ko-KR" sz="2000" dirty="0" smtClean="0">
                <a:ea typeface="굴림" panose="020B0600000101010101" pitchFamily="34" charset="-127"/>
              </a:rPr>
              <a:t>	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load r1, acct-&gt;balance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load r1, acct-&gt;balance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add r1, amount2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store r1, acct-&gt;balance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add r1, amount1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store r1, acct-&gt;balance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u="sng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202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305800" cy="5867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Processes have two parts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One or more Threads (Concurrency)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Address Spaces (Protection)</a:t>
            </a:r>
          </a:p>
          <a:p>
            <a:r>
              <a:rPr lang="en-US" dirty="0">
                <a:latin typeface="Gill Sans MT" panose="020B0502020104020203" pitchFamily="34" charset="77"/>
                <a:cs typeface="Consolas" panose="020B0609020204030204" pitchFamily="49" charset="0"/>
              </a:rPr>
              <a:t>Threads: unit of concurrent execution</a:t>
            </a:r>
          </a:p>
          <a:p>
            <a:pPr lvl="1"/>
            <a:r>
              <a:rPr lang="en-US" dirty="0"/>
              <a:t>Useful for parallelism, overlapping computation and IO, organizing sequences of interactions (protocols)</a:t>
            </a:r>
          </a:p>
          <a:p>
            <a:pPr lvl="1"/>
            <a:r>
              <a:rPr lang="en-US" dirty="0">
                <a:latin typeface="Gill Sans MT" panose="020B0502020104020203" pitchFamily="34" charset="77"/>
                <a:cs typeface="Consolas" panose="020B0609020204030204" pitchFamily="49" charset="0"/>
              </a:rPr>
              <a:t>Require: multiple stacks per address space</a:t>
            </a:r>
          </a:p>
          <a:p>
            <a:pPr lvl="1"/>
            <a:r>
              <a:rPr lang="en-US" dirty="0">
                <a:latin typeface="Gill Sans MT" panose="020B0502020104020203" pitchFamily="34" charset="77"/>
                <a:cs typeface="Consolas" panose="020B0609020204030204" pitchFamily="49" charset="0"/>
              </a:rPr>
              <a:t>Thread switch: </a:t>
            </a:r>
          </a:p>
          <a:p>
            <a:pPr lvl="2"/>
            <a:r>
              <a:rPr lang="en-US" dirty="0">
                <a:latin typeface="Gill Sans MT" panose="020B0502020104020203" pitchFamily="34" charset="77"/>
                <a:cs typeface="Consolas" panose="020B0609020204030204" pitchFamily="49" charset="0"/>
              </a:rPr>
              <a:t>Save/Restore registers, "return" from new thread's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dirty="0">
                <a:latin typeface="Gill Sans MT" panose="020B0502020104020203" pitchFamily="34" charset="77"/>
                <a:cs typeface="Consolas" panose="020B0609020204030204" pitchFamily="49" charset="0"/>
              </a:rPr>
              <a:t> routine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Concurrency accomplished by multiplexing CPU Time: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Unloading current thread (PC, registers)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Loading new thread (PC, registers)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Such context switching may be voluntary (</a:t>
            </a:r>
            <a:r>
              <a:rPr lang="en-US" altLang="en-US" dirty="0" smtClean="0">
                <a:latin typeface="Consolas" charset="0"/>
                <a:ea typeface="Consolas" charset="0"/>
                <a:cs typeface="Consolas" charset="0"/>
              </a:rPr>
              <a:t>yield()</a:t>
            </a:r>
            <a:r>
              <a:rPr lang="en-US" altLang="en-US" dirty="0" smtClean="0"/>
              <a:t>, I/O operations) or involuntary (timer, other interrupts)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Concurrent threads introduce problems when accessing shared data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Programs must be insensitive to arbitrary </a:t>
            </a:r>
            <a:r>
              <a:rPr lang="en-US" altLang="ko-KR" dirty="0" err="1">
                <a:ea typeface="굴림" panose="020B0600000101010101" pitchFamily="34" charset="-127"/>
              </a:rPr>
              <a:t>interleavings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Without careful design, shared variables can become completely inconsistent</a:t>
            </a: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3145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42439</TotalTime>
  <Pages>60</Pages>
  <Words>7441</Words>
  <Application>Microsoft Office PowerPoint</Application>
  <PresentationFormat>On-screen Show (4:3)</PresentationFormat>
  <Paragraphs>1689</Paragraphs>
  <Slides>94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9" baseType="lpstr">
      <vt:lpstr>ＭＳ Ｐゴシック</vt:lpstr>
      <vt:lpstr>ＭＳ Ｐゴシック</vt:lpstr>
      <vt:lpstr>Arial</vt:lpstr>
      <vt:lpstr>Comic Sans MS</vt:lpstr>
      <vt:lpstr>Consolas</vt:lpstr>
      <vt:lpstr>Courier</vt:lpstr>
      <vt:lpstr>Courier New</vt:lpstr>
      <vt:lpstr>Gill Sans</vt:lpstr>
      <vt:lpstr>Gill Sans Light</vt:lpstr>
      <vt:lpstr>Gill Sans MT</vt:lpstr>
      <vt:lpstr>굴림</vt:lpstr>
      <vt:lpstr>굴림</vt:lpstr>
      <vt:lpstr>Symbol</vt:lpstr>
      <vt:lpstr>Wingdings</vt:lpstr>
      <vt:lpstr>Office</vt:lpstr>
      <vt:lpstr>CS162 Operating Systems and Systems Programming Lecture 4  Processes (con’t),  Threads, Concurrency</vt:lpstr>
      <vt:lpstr>Recall: Modern Process with Threads</vt:lpstr>
      <vt:lpstr>Recall: Single and Multithreaded Processes</vt:lpstr>
      <vt:lpstr>Recall: How do we Multiplex Processes?</vt:lpstr>
      <vt:lpstr>Recall: Context Switch</vt:lpstr>
      <vt:lpstr>Recall: Lifecycle of a Process</vt:lpstr>
      <vt:lpstr>Discussion</vt:lpstr>
      <vt:lpstr>OS Run-Time Library</vt:lpstr>
      <vt:lpstr>A Narrow Waist</vt:lpstr>
      <vt:lpstr>pid.c</vt:lpstr>
      <vt:lpstr>POSIX/Unix</vt:lpstr>
      <vt:lpstr>System Calls</vt:lpstr>
      <vt:lpstr>SYSCALLs (of over 300)</vt:lpstr>
      <vt:lpstr>Recall: Kernel System Call Handler</vt:lpstr>
      <vt:lpstr>Process Management</vt:lpstr>
      <vt:lpstr>Process Management</vt:lpstr>
      <vt:lpstr>Creating Processes</vt:lpstr>
      <vt:lpstr>fork1.c</vt:lpstr>
      <vt:lpstr>fork1.c</vt:lpstr>
      <vt:lpstr>fork1.c</vt:lpstr>
      <vt:lpstr>fork_race.c</vt:lpstr>
      <vt:lpstr>Fork “race”</vt:lpstr>
      <vt:lpstr>Process Management</vt:lpstr>
      <vt:lpstr>fork2.c – parent waits for child to finish</vt:lpstr>
      <vt:lpstr>Process Management</vt:lpstr>
      <vt:lpstr>Process Management</vt:lpstr>
      <vt:lpstr>fork3.c</vt:lpstr>
      <vt:lpstr>Shell</vt:lpstr>
      <vt:lpstr>Process Management</vt:lpstr>
      <vt:lpstr>inf_loop.c</vt:lpstr>
      <vt:lpstr>Common POSIX Signals</vt:lpstr>
      <vt:lpstr>Administrivia</vt:lpstr>
      <vt:lpstr>Reminder: Definitions</vt:lpstr>
      <vt:lpstr>Threads Motivation</vt:lpstr>
      <vt:lpstr>Silly Example for Threads</vt:lpstr>
      <vt:lpstr>Adding Threads</vt:lpstr>
      <vt:lpstr>More Practical Motivation</vt:lpstr>
      <vt:lpstr>Little Better Example for Threads?</vt:lpstr>
      <vt:lpstr>Voluntarily Giving Up Control</vt:lpstr>
      <vt:lpstr>Adding Threads</vt:lpstr>
      <vt:lpstr>Thread State</vt:lpstr>
      <vt:lpstr>Shared vs. Per-Thread State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Memory Footprint: Two-Threads</vt:lpstr>
      <vt:lpstr>Actual Thread Operations</vt:lpstr>
      <vt:lpstr>Dispatch Loop</vt:lpstr>
      <vt:lpstr>Running a thread</vt:lpstr>
      <vt:lpstr>Internal Events</vt:lpstr>
      <vt:lpstr>Stack for Yielding Thread</vt:lpstr>
      <vt:lpstr>What Do the Stacks Look Like?</vt:lpstr>
      <vt:lpstr>Saving/Restoring state (often called “Context Switch)</vt:lpstr>
      <vt:lpstr>Switch Details (continued)</vt:lpstr>
      <vt:lpstr>Aren't we still switching contexts?</vt:lpstr>
      <vt:lpstr>Processes vs. Threads</vt:lpstr>
      <vt:lpstr>Processes vs. Threads</vt:lpstr>
      <vt:lpstr>What happens when thread blocks on I/O?</vt:lpstr>
      <vt:lpstr>External Events</vt:lpstr>
      <vt:lpstr>Interrupt Controller</vt:lpstr>
      <vt:lpstr>Example: Network Interrupt</vt:lpstr>
      <vt:lpstr>Use of Timer Interrupt to Return Control</vt:lpstr>
      <vt:lpstr>Hardware context switch support in x86</vt:lpstr>
      <vt:lpstr>Pintos: Kernel Crossing on Syscall or Interrupt</vt:lpstr>
      <vt:lpstr>Pintos: Context Switch – Scheduling</vt:lpstr>
      <vt:lpstr>ThreadFork(): Create a New Thread</vt:lpstr>
      <vt:lpstr>How do we initialize TCB and Stack?</vt:lpstr>
      <vt:lpstr>How does Thread get started?</vt:lpstr>
      <vt:lpstr>What does ThreadRoot() look like?</vt:lpstr>
      <vt:lpstr>Multiprocessing vs Multiprogramming</vt:lpstr>
      <vt:lpstr>Correctness for systems with concurrent threads</vt:lpstr>
      <vt:lpstr>Interactions Complicate Debugging</vt:lpstr>
      <vt:lpstr>Why allow cooperating threads?</vt:lpstr>
      <vt:lpstr>High-level Example: Web Server</vt:lpstr>
      <vt:lpstr>Threaded Web Server</vt:lpstr>
      <vt:lpstr>Thread Pools</vt:lpstr>
      <vt:lpstr>ATM Bank Server</vt:lpstr>
      <vt:lpstr>ATM bank server example</vt:lpstr>
      <vt:lpstr>Event Driven Version of ATM server</vt:lpstr>
      <vt:lpstr>Can Threads Make This Easier?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John Kubiatowicz</cp:lastModifiedBy>
  <cp:revision>586</cp:revision>
  <cp:lastPrinted>2020-02-13T18:30:58Z</cp:lastPrinted>
  <dcterms:created xsi:type="dcterms:W3CDTF">1995-08-12T11:37:26Z</dcterms:created>
  <dcterms:modified xsi:type="dcterms:W3CDTF">2020-02-13T18:31:33Z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