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56" r:id="rId2"/>
    <p:sldId id="837" r:id="rId3"/>
    <p:sldId id="838" r:id="rId4"/>
    <p:sldId id="839" r:id="rId5"/>
    <p:sldId id="752" r:id="rId6"/>
    <p:sldId id="851" r:id="rId7"/>
    <p:sldId id="757" r:id="rId8"/>
    <p:sldId id="758" r:id="rId9"/>
    <p:sldId id="765" r:id="rId10"/>
    <p:sldId id="759" r:id="rId11"/>
    <p:sldId id="760" r:id="rId12"/>
    <p:sldId id="766" r:id="rId13"/>
    <p:sldId id="767" r:id="rId14"/>
    <p:sldId id="768" r:id="rId15"/>
    <p:sldId id="761" r:id="rId16"/>
    <p:sldId id="762" r:id="rId17"/>
    <p:sldId id="763" r:id="rId18"/>
    <p:sldId id="849" r:id="rId19"/>
    <p:sldId id="764" r:id="rId20"/>
    <p:sldId id="850" r:id="rId21"/>
    <p:sldId id="806" r:id="rId22"/>
    <p:sldId id="807" r:id="rId23"/>
    <p:sldId id="808" r:id="rId24"/>
    <p:sldId id="809" r:id="rId25"/>
    <p:sldId id="810" r:id="rId26"/>
    <p:sldId id="840" r:id="rId27"/>
    <p:sldId id="841" r:id="rId28"/>
    <p:sldId id="842" r:id="rId29"/>
    <p:sldId id="843" r:id="rId30"/>
    <p:sldId id="844" r:id="rId31"/>
    <p:sldId id="845" r:id="rId32"/>
    <p:sldId id="847" r:id="rId33"/>
    <p:sldId id="848" r:id="rId34"/>
    <p:sldId id="795" r:id="rId35"/>
    <p:sldId id="796" r:id="rId36"/>
    <p:sldId id="797" r:id="rId37"/>
    <p:sldId id="798" r:id="rId38"/>
    <p:sldId id="799" r:id="rId39"/>
    <p:sldId id="800" r:id="rId40"/>
    <p:sldId id="801" r:id="rId41"/>
    <p:sldId id="802" r:id="rId42"/>
    <p:sldId id="803" r:id="rId43"/>
    <p:sldId id="804" r:id="rId44"/>
    <p:sldId id="805" r:id="rId45"/>
    <p:sldId id="811" r:id="rId46"/>
    <p:sldId id="812" r:id="rId47"/>
    <p:sldId id="813" r:id="rId48"/>
    <p:sldId id="814" r:id="rId49"/>
    <p:sldId id="815" r:id="rId50"/>
    <p:sldId id="816" r:id="rId51"/>
    <p:sldId id="817" r:id="rId52"/>
    <p:sldId id="818" r:id="rId53"/>
    <p:sldId id="819" r:id="rId54"/>
    <p:sldId id="820" r:id="rId55"/>
    <p:sldId id="821" r:id="rId56"/>
    <p:sldId id="822" r:id="rId57"/>
    <p:sldId id="823" r:id="rId58"/>
    <p:sldId id="824" r:id="rId59"/>
    <p:sldId id="825" r:id="rId60"/>
    <p:sldId id="826" r:id="rId61"/>
    <p:sldId id="827" r:id="rId62"/>
    <p:sldId id="828" r:id="rId63"/>
    <p:sldId id="829" r:id="rId64"/>
    <p:sldId id="830" r:id="rId65"/>
    <p:sldId id="831" r:id="rId66"/>
    <p:sldId id="832" r:id="rId67"/>
    <p:sldId id="833" r:id="rId68"/>
    <p:sldId id="834" r:id="rId69"/>
    <p:sldId id="852" r:id="rId70"/>
    <p:sldId id="853" r:id="rId71"/>
    <p:sldId id="854" r:id="rId72"/>
    <p:sldId id="835" r:id="rId73"/>
    <p:sldId id="836" r:id="rId74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40E2"/>
    <a:srgbClr val="75FF75"/>
    <a:srgbClr val="FF9B9B"/>
    <a:srgbClr val="FF3399"/>
    <a:srgbClr val="233AE1"/>
    <a:srgbClr val="1C31CA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1195" autoAdjust="0"/>
    <p:restoredTop sz="95337" autoAdjust="0"/>
  </p:normalViewPr>
  <p:slideViewPr>
    <p:cSldViewPr>
      <p:cViewPr varScale="1">
        <p:scale>
          <a:sx n="137" d="100"/>
          <a:sy n="137" d="100"/>
        </p:scale>
        <p:origin x="11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09.588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533 86 37,'0'0'20,"0"0"-3,0 0-1,0 0-2,-9-14-2,9 14-2,-19-8-3,19 8 0,-28-14-2,11 5-1,-8 6 0,3-8 0,-9 8 0,3-7-1,-3 7 0,-1-2 1,-6 4-2,6-2 0,-3 1 1,3 2-2,-1 2 1,5-1-1,2 2 0,6 0 0,4 1 0,1-1 0,15-3-1,-16 9 1,16-9 0,0 0 0,8 19 0,-8-19 0,22 18 0,-5-5-1,3 1 1,2 5-1,-1-1 0,3 2 1,-1 4-1,2 1 1,-3-2-1,-2 2 1,-5 0-1,1-3 1,-4-2-1,-4-1 1,-2-2-1,-4-2 1,-5 1-1,3-16 0,-11 18 1,11-18-1,-24 16 1,24-16-1,-21 8 0,21-8 0,-16 3 1,16-3-1,0 0 0,0 0 1,2 20-1,-2-20 0,20 30 1,-6-13-1,-2 3 0,2 0 0,-1 2 0,-7 1 0,-1-1 0,-4-2 0,-5-1 1,-1-2-1,-4 2 0,-1-3 0,1-1 0,9-15 0,-19 23 0,19-23 0,-17 21-2,17-21-1,-18 9-4,2-1-10,-3-7-19,19-1 1,-24-3-1,24 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0.854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288 39 26,'0'0'16,"0"0"-1,0 0-2,11-19 0,-11 19 0,0 0-3,-17-14-1,17 14-1,-25-8-2,10 10-1,-2-4-1,-5 7 0,1 1-1,-6 4 0,7-1-1,-5 3 1,3 1-1,-3-1 0,6-1 1,2 3-1,17-14 0,-19 20 1,19-20 1,-8 22-2,8-22 0,11 21 0,-11-21 0,20 23 0,-7-6-1,-1-3 0,4 5-1,0 1 1,-2 0-1,-2 3 1,1-1 0,-4 0 0,1-3-1,-3 3 2,-3-5-1,-3 1 0,-1-2 0,-3 1 0,-3-3-1,-1 2 1,7-16 0,-17 24-1,17-24 1,-14 18 0,14-18-1,-11 15 1,11-15 0,0 16 0,0-16 0,10 22 0,-3-7 0,1 5 1,5-1-1,1 4 0,-5-1-1,-3 0 1,1 1 0,-7-1 0,0-2-1,-2-3 1,-4 1 0,0-4-1,1 0 1,5-14-2,-9 18 1,9-18-1,-5 14-2,5-14-2,0 0-7,0 0-19,0 0-6,0 0 2,0 0-3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2.166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1564 236 36,'0'0'17,"0"0"-3,-1-14-1,1 14-1,0 0-3,0 0-1,-9-17-1,9 17-1,0 0 0,-21-14-1,21 14-1,-21-20-1,21 20 0,-30-21 0,14 7-2,-2 5 1,1-6-1,-4 4 1,3 0 0,1 0 0,3 0 0,-2 2 0,16 9 1,-26-19 0,26 19-1,-19-17 1,19 17-1,0 0 0,-17-15 0,17 15 0,0 0-1,0 0 0,0 0-1,-16-8 1,16 8 0,0 0 0,-15 9 0,15-9 1,-14 23-1,4-7 1,4 1 0,0 5 0,1-2-1,-2 6 1,0-2-1,0 0 0,2-2 0,-3-2 0,2-3 0,-2-1 0,8-16 0,-23 20-1,23-20 1,-20 6-1,20-6 1,-28-1-1,14-4 0,-2-3 0,16 8 0,-25-15 0,25 15 0,-23-17-1,23 17 1,-16-13 0,16 13 0,0 0-1,-14-6 1,14 6 0,0 0 0,0 0 0,-12 14 1,12-14-1,-6 22 0,1-8 0,0 4 0,1 1 0,-1 3 1,-3 1-1,0 0 0,2 2 0,-5 0 0,0 0 0,-1-1 1,-4 3-1,1-2 0,-7-4 0,-3 0 1,-6-4-1,-3-3 0,-10-7 1,-7-7 0,-8-3 1,-5-11-1,-4-1 1,1-7 1,-8-6-1,5-1 1,5 1-1,10 0 0,10 5 0,9 2 0,7 6 0,9 6-1,20 9 0,0 0 0,0 0 0,0 0-1,0 0-1,0 0-1,25 10-4,-25-10-5,0 0-28,18 16-2,-18-16 2,0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3.604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8 26 33,'0'0'26,"-8"-16"-6,8 16-2,0 0-3,17-11-3,-1 8-3,0 8-2,3-4-1,10 7-1,1-3-2,-2 7 1,7-5-1,-6 5 1,2-4-1,-7 3 2,3-3-2,-11 3 0,0-5-1,-16-6 1,19 16-1,-19-16 0,0 18 0,0-18 0,-14 24 0,0-7 0,2 0-1,-6 5 1,6-1 0,-2 2-1,4-3 0,-1 2 1,6-1-1,2 1 0,6-4 0,4 1 0,2-2 1,4 2-1,4-2 0,4-1-1,1-3 1,4-2 0,-3-2-1,1-4 0,0-1 1,-2-2-1,-4-4 0,-3 2 0,0 0 0,-15 0 0,18 0 0,-18 0 1,8 14-1,-8-14 1,-3 29 0,2-12-1,-1 3 2,0 4-1,2-2 1,2 3-1,9 0 1,6 1-1,6-1 0,2 2 1,7-2-1,-4-2-1,2-4 1,-3-2-1,-7-4-1,-6-5-3,-14-8-1,14 8-5,-14-8-9,-19 11-21,19-11 2,0 0-2,0 0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4.635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638 343 23,'0'0'25,"0"0"0,0 0-6,-9-22-2,9 22-4,-14-20 0,14 20-3,-23-31-2,6 15-1,0-4-1,-6 2 0,-1-2-1,-7 1-1,0-7-1,-7 4 1,-1-3-2,-3 5 0,0 0 0,1 1-1,2 2 0,5 7 0,3-1 0,6 8 0,8 0 0,1 6 0,16-3 0,-12 17 1,12-3 0,3 7 0,6 4 0,7 8 0,2 1 0,3 4-1,2 3 1,0 0-1,0 0 0,-4-3 0,-5-4 0,-5-3-1,-4-7 0,-4-3 1,-7-7-1,6-14 0,-22 19 0,5-18 1,-1-1-1,-1-4 0,-2 1 0,-1-2 0,5 2 0,1 0 0,16 3-1,-18 3 1,18-3 1,-6 22-1,9-5 0,-2 3 0,2 0 0,-1 5 0,-2-1 0,-3 1 0,0-3 0,-2 0 0,-4-2 0,-4-2 0,2-2 1,1-2-1,10-14-1,-19 20 1,19-20-1,-11 14-1,11-14-3,0 0-7,0 0-20,0 0-6,0 0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5.901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0 590 14,'0'0'22,"0"0"2,0 0-8,0 0-1,0 0-2,0 0-1,0 0-1,0 0-2,0 0-1,0 0-2,0 0 0,0 0-1,14-12 0,-14 12 0,0 0-1,17-16 0,-17 16 0,14-11-1,-14 11 0,19-9-1,-19 9 0,30-9 0,-13 2 0,3 3-1,2-1 0,5 0 1,1-1 0,1 2 0,-1-1-1,0 2 1,-1-2 0,-2-2-1,-5 5 1,-4-6-1,-16 8 0,18-8-1,-18 8 0,3-15 1,-3 15-1,-12-19 0,12 19 0,-22-26-1,11 9 2,-4 2-1,1-2 0,1 0 0,4-1 0,3 3 0,6 15 1,-10-23-1,10 23 0,3-14 0,-3 14 1,16-6-1,-16 6 0,28-2 0,-8 5 0,5 0 0,2-1 0,-1 1 0,-1-2 0,2-2 0,-2-2 1,-5-6-1,-6-4 0,-5-1 0,-1-4 0,1-6 0,-2 0 0,-3-1 0,4 2 0,0-1 0,4 3 0,2 1 0,2 4-1,-16 16 0,25-20-3,-25 20-2,23-16-8,-23 16-19,0 0-3,0 0-1,-15 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7.416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440 17 33,'-19'-8'13,"19"8"-2,0 0 0,0 0-2,0 0 1,-19-8-3,19 8 1,0 0-1,-14-2-1,14 2 0,0 0 0,-20 21-1,20-21-1,-6 20 1,3-6-1,-2 5 0,5-2 0,-1 3 0,2-4 0,1 5 1,2-3 0,-2 6-1,6-5 0,-2 1-1,6-1 0,-2 3 0,4-2-1,-3 2 0,3-2-1,-4-1 0,1 3 0,-5-2 0,1-3 0,-4 0 0,-2-1-1,-2-2 1,1-14 0,-13 23-1,13-23 1,-21 16 0,4-8 0,-2-1 0,-4 0 0,-1-3 0,1 1-1,-2 0 1,-4-2 0,2 0 0,2-3-1,4 5 1,2-1-1,4 4 0,15-8 1,-21 22-1,21-5 1,5 5-1,1 1 0,4 4 1,0 1-1,-2 0 0,1 0 1,-2 1-1,-7-1 0,-3-1 0,-5-2 1,-6-2-1,-3 0 0,-5 2 1,-1-1 0,-1-1-1,3-1 1,2 4 0,2-1 0,3 0 0,5-1 0,4-3-1,2 0-1,3-6-3,-8 6-6,8-21-29,0 0 2,0 0-1,0 0-1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8.479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28 36,'0'0'15,"20"-15"0,-20 15-2,31-10 0,-12 6-2,4 2-1,0 5-2,9-3-1,-1 6-1,5-3-1,-5 5-1,1-2 0,-4 4-1,2-2 0,-8-2-1,-2 3-1,-5-1 1,-15-8-1,19 14 0,-19-14 0,5 19 1,-5-19 0,-11 28 0,2-13 2,-9 4-1,4 0-1,-4 7 1,1-2 0,0 4-1,4-3 0,1 1-1,5-1 0,6 2 1,2-3-1,3-2 0,6-1 1,3-1-1,1-1-1,5-2 1,-1 0 0,2-3-1,-1 1 0,1 3 1,-4-4-1,3 4 0,-7-2 0,1 4 0,-9-4 0,-1 6 0,-4-2 1,-2 2 0,0 3 0,-5-2 1,3 3 0,-3 1 0,10 3 0,4 4 1,8 0-1,3 7 0,3-1 0,4 7 0,4-2 0,-2 5-1,1-5 0,-5-1 0,-4-2 0,-4-5-1,-1-4 0,-4-6 0,-4-3-2,-2-5-1,-5 0-3,2-19-12,2 17-21,-2-17 1,0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6257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87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41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00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9374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465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9955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606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0642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Execution model: each thread runs on a dedicated virtual processor with unpredictable and variable speed.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7D3955F-9E14-2048-A3C7-B473A3FD983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50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Yield is for really nice people – Ever see two people at the supermarket checkout line? You first, no you first, …</a:t>
            </a:r>
          </a:p>
        </p:txBody>
      </p:sp>
    </p:spTree>
    <p:extLst>
      <p:ext uri="{BB962C8B-B14F-4D97-AF65-F5344CB8AC3E}">
        <p14:creationId xmlns:p14="http://schemas.microsoft.com/office/powerpoint/2010/main" val="2402781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Execution model: each thread runs on a dedicated virtual processor with unpredictable and variable speed.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7D3955F-9E14-2048-A3C7-B473A3FD983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227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ea typeface="Gulim" charset="0"/>
              <a:cs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235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ea typeface="Gulim" charset="0"/>
              <a:cs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144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07070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42357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Adding printf statements can cause stack overruns or changing timing/interleaving</a:t>
            </a:r>
          </a:p>
          <a:p>
            <a:r>
              <a:rPr lang="en-US" altLang="ko-KR" smtClean="0">
                <a:ea typeface="Gulim" panose="020B0600000101010101" pitchFamily="34" charset="-127"/>
              </a:rPr>
              <a:t>What if non-deterministic error only occurs once a week? You’re pulling all-nighters to find it, your eyelids droop, and whiz, the error happens and you missed it.</a:t>
            </a:r>
          </a:p>
        </p:txBody>
      </p:sp>
    </p:spTree>
    <p:extLst>
      <p:ext uri="{BB962C8B-B14F-4D97-AF65-F5344CB8AC3E}">
        <p14:creationId xmlns:p14="http://schemas.microsoft.com/office/powerpoint/2010/main" val="19501767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17592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Expensive to start new process, heavyweight context switch overhead (changing address spaces)</a:t>
            </a:r>
          </a:p>
        </p:txBody>
      </p:sp>
    </p:spTree>
    <p:extLst>
      <p:ext uri="{BB962C8B-B14F-4D97-AF65-F5344CB8AC3E}">
        <p14:creationId xmlns:p14="http://schemas.microsoft.com/office/powerpoint/2010/main" val="10878493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43091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1506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40331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05795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877542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2808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954736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X could be (13, 5, 3)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70291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799778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66278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45466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84303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You’re sitting in class, hot day, milk does a body good. Go home, no milk, so go to store</a:t>
            </a:r>
          </a:p>
          <a:p>
            <a:r>
              <a:rPr lang="en-US" altLang="en-US" smtClean="0"/>
              <a:t>Roommate leaves class late because prof is more long-winded than I am. Has same idea, but result is too much milk!</a:t>
            </a:r>
          </a:p>
          <a:p>
            <a:r>
              <a:rPr lang="en-US" altLang="en-US" smtClean="0"/>
              <a:t>Problem: two cooperating threads, not cooperating properly</a:t>
            </a:r>
          </a:p>
        </p:txBody>
      </p:sp>
    </p:spTree>
    <p:extLst>
      <p:ext uri="{BB962C8B-B14F-4D97-AF65-F5344CB8AC3E}">
        <p14:creationId xmlns:p14="http://schemas.microsoft.com/office/powerpoint/2010/main" val="2193268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41872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72321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232544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266622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* This</a:t>
            </a:r>
            <a:r>
              <a:rPr lang="en-US" altLang="en-US" baseline="0" dirty="0" smtClean="0"/>
              <a:t> is a fate worse than failure! Code that usually works is way worse than outright broken code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29699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* This</a:t>
            </a:r>
            <a:r>
              <a:rPr lang="en-US" altLang="en-US" baseline="0" dirty="0" smtClean="0"/>
              <a:t> is a fate worse than failure! Code that usually works is way worse than outright broken code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57033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* This</a:t>
            </a:r>
            <a:r>
              <a:rPr lang="en-US" altLang="en-US" baseline="0" dirty="0" smtClean="0"/>
              <a:t> is a fate worse than failure! Code that usually works is way worse than outright broken code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03483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00677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55555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2274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48778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399744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8342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41474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695553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61164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72380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15839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23022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2165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Patterson’s a nice guy, so he gives up the body after using it for awhile and let’s John </a:t>
            </a:r>
            <a:r>
              <a:rPr lang="en-US" altLang="ko-KR" dirty="0" err="1" smtClean="0">
                <a:ea typeface="Gulim" panose="020B0600000101010101" pitchFamily="34" charset="-127"/>
              </a:rPr>
              <a:t>Kubitowicz</a:t>
            </a:r>
            <a:r>
              <a:rPr lang="en-US" altLang="ko-KR" dirty="0" smtClean="0">
                <a:ea typeface="Gulim" panose="020B0600000101010101" pitchFamily="34" charset="-127"/>
              </a:rPr>
              <a:t> have it.</a:t>
            </a:r>
          </a:p>
          <a:p>
            <a:r>
              <a:rPr lang="en-US" altLang="ko-KR" dirty="0" smtClean="0">
                <a:ea typeface="Gulim" panose="020B0600000101010101" pitchFamily="34" charset="-127"/>
              </a:rPr>
              <a:t>But </a:t>
            </a:r>
            <a:r>
              <a:rPr lang="en-US" altLang="ko-KR" dirty="0" err="1" smtClean="0">
                <a:ea typeface="Gulim" panose="020B0600000101010101" pitchFamily="34" charset="-127"/>
              </a:rPr>
              <a:t>Kubi’s</a:t>
            </a:r>
            <a:r>
              <a:rPr lang="en-US" altLang="ko-KR" dirty="0" smtClean="0">
                <a:ea typeface="Gulim" panose="020B0600000101010101" pitchFamily="34" charset="-127"/>
              </a:rPr>
              <a:t> not so nice, so he won’t give up control…</a:t>
            </a:r>
          </a:p>
          <a:p>
            <a:endParaRPr lang="en-US" altLang="ko-KR" dirty="0" smtClean="0"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If you want to wake up for a final, you set your clock, or ask your roommate to pour water over your head – OS does the same</a:t>
            </a:r>
          </a:p>
        </p:txBody>
      </p:sp>
    </p:spTree>
    <p:extLst>
      <p:ext uri="{BB962C8B-B14F-4D97-AF65-F5344CB8AC3E}">
        <p14:creationId xmlns:p14="http://schemas.microsoft.com/office/powerpoint/2010/main" val="1980691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4258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0912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Gill Sans" charset="0"/>
                <a:ea typeface="Gill Sans" charset="0"/>
                <a:cs typeface="Gill San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Gill Sans" charset="0"/>
                <a:ea typeface="Gill Sans" charset="0"/>
                <a:cs typeface="Gill San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997509" y="6551613"/>
            <a:ext cx="888045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t>Lec</a:t>
            </a:r>
            <a:r>
              <a:rPr lang="en-US" altLang="en-US" sz="1400" b="0" i="0" dirty="0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altLang="en-US" sz="1400" b="0" i="0" dirty="0" smtClean="0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t>5.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681575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t>2/4/20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3028159" y="6550025"/>
            <a:ext cx="3316911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t>Kubiatowicz CS162 ©</a:t>
            </a:r>
            <a:r>
              <a:rPr lang="en-US" sz="1400" b="0" i="0" smtClean="0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t>UCB </a:t>
            </a:r>
            <a:r>
              <a:rPr lang="en-US" sz="1400" b="0" i="0" smtClean="0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t>Spring </a:t>
            </a:r>
            <a:r>
              <a:rPr lang="en-US" sz="1400" b="0" i="0" dirty="0" smtClean="0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t>2020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pubs.opengroup.org/onlinepubs/7908799/xsh/pthread_exit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customXml" Target="../ink/ink6.xml"/><Relationship Id="rId18" Type="http://schemas.openxmlformats.org/officeDocument/2006/relationships/image" Target="../media/image25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2.emf"/><Relationship Id="rId17" Type="http://schemas.openxmlformats.org/officeDocument/2006/relationships/customXml" Target="../ink/ink8.xml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21.emf"/><Relationship Id="rId4" Type="http://schemas.openxmlformats.org/officeDocument/2006/relationships/image" Target="../media/image180.emf"/><Relationship Id="rId9" Type="http://schemas.openxmlformats.org/officeDocument/2006/relationships/customXml" Target="../ink/ink4.xml"/><Relationship Id="rId14" Type="http://schemas.openxmlformats.org/officeDocument/2006/relationships/image" Target="../media/image23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</a:t>
            </a:r>
            <a:r>
              <a:rPr lang="en-US" altLang="en-US" sz="3000" dirty="0"/>
              <a:t>5</a:t>
            </a:r>
            <a:r>
              <a:rPr lang="en-US" altLang="en-US" sz="3000" dirty="0" smtClean="0"/>
              <a:t/>
            </a:r>
            <a:br>
              <a:rPr lang="en-US" altLang="en-US" sz="3000" dirty="0" smtClean="0"/>
            </a:br>
            <a:r>
              <a:rPr lang="en-US" altLang="en-US" sz="3000" dirty="0" smtClean="0"/>
              <a:t/>
            </a:r>
            <a:br>
              <a:rPr lang="en-US" altLang="en-US" sz="3000" dirty="0" smtClean="0"/>
            </a:br>
            <a:r>
              <a:rPr lang="en-US" altLang="en-US" sz="3000" dirty="0" smtClean="0"/>
              <a:t>Concurrency and Mutual Exclusion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February 4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2020</a:t>
            </a:r>
          </a:p>
          <a:p>
            <a:pPr marL="285750" indent="-285750"/>
            <a:r>
              <a:rPr lang="en-US" altLang="en-US" dirty="0" smtClean="0"/>
              <a:t>Prof. John </a:t>
            </a:r>
            <a:r>
              <a:rPr lang="en-US" altLang="en-US" dirty="0" err="1" smtClean="0"/>
              <a:t>Kubiatowicz</a:t>
            </a:r>
            <a:endParaRPr lang="en-US" altLang="en-US" dirty="0" smtClean="0"/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1" name="Text Box 3"/>
          <p:cNvSpPr txBox="1">
            <a:spLocks noChangeArrowheads="1"/>
          </p:cNvSpPr>
          <p:nvPr/>
        </p:nvSpPr>
        <p:spPr bwMode="auto">
          <a:xfrm>
            <a:off x="1169988" y="1227942"/>
            <a:ext cx="2657475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/>
            <a:r>
              <a:rPr lang="en-US" altLang="ko-KR" b="0" dirty="0" smtClean="0">
                <a:latin typeface="Consolas" charset="0"/>
                <a:ea typeface="Consolas" charset="0"/>
                <a:cs typeface="Consolas" charset="0"/>
              </a:rPr>
              <a:t>	...</a:t>
            </a:r>
          </a:p>
          <a:p>
            <a:pPr algn="l"/>
            <a:r>
              <a:rPr lang="en-US" altLang="ko-KR" b="0" dirty="0" smtClean="0">
                <a:latin typeface="Consolas" charset="0"/>
                <a:ea typeface="Consolas" charset="0"/>
                <a:cs typeface="Consolas" charset="0"/>
              </a:rPr>
              <a:t>add 	$r1,$r2,$r3</a:t>
            </a:r>
          </a:p>
          <a:p>
            <a:pPr algn="l"/>
            <a:r>
              <a:rPr lang="en-US" altLang="ko-KR" b="0" dirty="0" err="1" smtClean="0">
                <a:latin typeface="Consolas" charset="0"/>
                <a:ea typeface="Consolas" charset="0"/>
                <a:cs typeface="Consolas" charset="0"/>
              </a:rPr>
              <a:t>subi</a:t>
            </a:r>
            <a:r>
              <a:rPr lang="en-US" altLang="ko-KR" b="0" dirty="0" smtClean="0">
                <a:latin typeface="Consolas" charset="0"/>
                <a:ea typeface="Consolas" charset="0"/>
                <a:cs typeface="Consolas" charset="0"/>
              </a:rPr>
              <a:t> 	$r4,$r1,#4</a:t>
            </a:r>
          </a:p>
          <a:p>
            <a:pPr algn="l"/>
            <a:r>
              <a:rPr lang="en-US" altLang="ko-KR" b="0" dirty="0" err="1" smtClean="0">
                <a:latin typeface="Consolas" charset="0"/>
                <a:ea typeface="Consolas" charset="0"/>
                <a:cs typeface="Consolas" charset="0"/>
              </a:rPr>
              <a:t>slli</a:t>
            </a:r>
            <a:r>
              <a:rPr lang="en-US" altLang="ko-KR" b="0" dirty="0" smtClean="0">
                <a:latin typeface="Consolas" charset="0"/>
                <a:ea typeface="Consolas" charset="0"/>
                <a:cs typeface="Consolas" charset="0"/>
              </a:rPr>
              <a:t> 	$r4,$r4,#2</a:t>
            </a:r>
          </a:p>
          <a:p>
            <a:pPr algn="l"/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2000" b="0" dirty="0" smtClean="0">
                <a:latin typeface="Consolas" charset="0"/>
                <a:ea typeface="Consolas" charset="0"/>
                <a:cs typeface="Consolas" charset="0"/>
              </a:rPr>
              <a:t>...</a:t>
            </a:r>
          </a:p>
        </p:txBody>
      </p:sp>
      <p:grpSp>
        <p:nvGrpSpPr>
          <p:cNvPr id="380945" name="Group 17"/>
          <p:cNvGrpSpPr>
            <a:grpSpLocks/>
          </p:cNvGrpSpPr>
          <p:nvPr/>
        </p:nvGrpSpPr>
        <p:grpSpPr bwMode="auto">
          <a:xfrm rot="-391188">
            <a:off x="3422318" y="1213342"/>
            <a:ext cx="2219325" cy="1016000"/>
            <a:chOff x="2093" y="908"/>
            <a:chExt cx="1398" cy="640"/>
          </a:xfrm>
        </p:grpSpPr>
        <p:sp>
          <p:nvSpPr>
            <p:cNvPr id="28691" name="Line 9"/>
            <p:cNvSpPr>
              <a:spLocks noChangeShapeType="1"/>
            </p:cNvSpPr>
            <p:nvPr/>
          </p:nvSpPr>
          <p:spPr bwMode="auto">
            <a:xfrm rot="-2286349">
              <a:off x="2093" y="1301"/>
              <a:ext cx="1398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8692" name="Text Box 10"/>
            <p:cNvSpPr txBox="1">
              <a:spLocks noChangeArrowheads="1"/>
            </p:cNvSpPr>
            <p:nvPr/>
          </p:nvSpPr>
          <p:spPr bwMode="auto">
            <a:xfrm rot="19313651">
              <a:off x="2185" y="908"/>
              <a:ext cx="1087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PC saved</a:t>
              </a:r>
            </a:p>
            <a:p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Disable All </a:t>
              </a:r>
              <a:r>
                <a:rPr lang="en-US" altLang="ko-KR" sz="2000" b="0" dirty="0" err="1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Ints</a:t>
              </a:r>
              <a:endParaRPr lang="en-US" altLang="ko-KR" sz="2000" b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endParaRPr>
            </a:p>
            <a:p>
              <a:r>
                <a:rPr lang="en-US" altLang="ko-KR" sz="2000" b="0" dirty="0" smtClean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Kernel </a:t>
              </a:r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Mode</a:t>
              </a:r>
            </a:p>
          </p:txBody>
        </p:sp>
      </p:grpSp>
      <p:grpSp>
        <p:nvGrpSpPr>
          <p:cNvPr id="380946" name="Group 18"/>
          <p:cNvGrpSpPr>
            <a:grpSpLocks/>
          </p:cNvGrpSpPr>
          <p:nvPr/>
        </p:nvGrpSpPr>
        <p:grpSpPr bwMode="auto">
          <a:xfrm rot="483410">
            <a:off x="3327760" y="3721036"/>
            <a:ext cx="2286000" cy="923926"/>
            <a:chOff x="2064" y="2472"/>
            <a:chExt cx="1440" cy="582"/>
          </a:xfrm>
        </p:grpSpPr>
        <p:sp>
          <p:nvSpPr>
            <p:cNvPr id="28689" name="Line 11"/>
            <p:cNvSpPr>
              <a:spLocks noChangeShapeType="1"/>
            </p:cNvSpPr>
            <p:nvPr/>
          </p:nvSpPr>
          <p:spPr bwMode="auto">
            <a:xfrm rot="2461539" flipH="1">
              <a:off x="2064" y="2686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8690" name="Text Box 12"/>
            <p:cNvSpPr txBox="1">
              <a:spLocks noChangeArrowheads="1"/>
            </p:cNvSpPr>
            <p:nvPr/>
          </p:nvSpPr>
          <p:spPr bwMode="auto">
            <a:xfrm rot="2461539">
              <a:off x="2253" y="2472"/>
              <a:ext cx="1006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Restore PC</a:t>
              </a:r>
            </a:p>
            <a:p>
              <a:pPr>
                <a:lnSpc>
                  <a:spcPct val="90000"/>
                </a:lnSpc>
              </a:pPr>
              <a:r>
                <a:rPr lang="en-US" altLang="ko-KR" sz="2000" b="0" dirty="0" smtClean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Enable all </a:t>
              </a:r>
              <a:r>
                <a:rPr lang="en-US" altLang="ko-KR" sz="2000" b="0" dirty="0" err="1" smtClean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Ints</a:t>
              </a:r>
              <a:endParaRPr lang="en-US" altLang="ko-KR" sz="2000" b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endParaRPr>
            </a:p>
            <a:p>
              <a:pPr>
                <a:lnSpc>
                  <a:spcPct val="90000"/>
                </a:lnSpc>
              </a:pPr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User </a:t>
              </a:r>
              <a:r>
                <a:rPr lang="en-US" altLang="ko-KR" sz="2000" b="0" dirty="0" smtClean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Mode</a:t>
              </a:r>
              <a:endParaRPr lang="en-US" altLang="ko-KR" sz="2000" b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80952" name="Group 24"/>
          <p:cNvGrpSpPr>
            <a:grpSpLocks/>
          </p:cNvGrpSpPr>
          <p:nvPr/>
        </p:nvGrpSpPr>
        <p:grpSpPr bwMode="auto">
          <a:xfrm>
            <a:off x="5314953" y="587375"/>
            <a:ext cx="3670302" cy="4770438"/>
            <a:chOff x="3398" y="380"/>
            <a:chExt cx="2312" cy="3005"/>
          </a:xfrm>
        </p:grpSpPr>
        <p:sp>
          <p:nvSpPr>
            <p:cNvPr id="28686" name="Text Box 4"/>
            <p:cNvSpPr txBox="1">
              <a:spLocks noChangeArrowheads="1"/>
            </p:cNvSpPr>
            <p:nvPr/>
          </p:nvSpPr>
          <p:spPr bwMode="auto">
            <a:xfrm>
              <a:off x="3398" y="380"/>
              <a:ext cx="1980" cy="3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Raise </a:t>
              </a:r>
              <a:r>
                <a:rPr lang="en-US" altLang="ko-KR" sz="2000" b="0" dirty="0" smtClean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priority </a:t>
              </a: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	</a:t>
              </a:r>
              <a:r>
                <a:rPr lang="en-US" altLang="ko-KR" sz="2000" b="0" dirty="0" smtClean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(set mask)</a:t>
              </a: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ko-KR" sz="20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Reenable</a:t>
              </a:r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 All </a:t>
              </a:r>
              <a:r>
                <a:rPr lang="en-US" altLang="ko-KR" sz="20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Ints</a:t>
              </a: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Save registers</a:t>
              </a: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Dispatch to Handler</a:t>
              </a:r>
            </a:p>
            <a:p>
              <a:pPr>
                <a:lnSpc>
                  <a:spcPct val="50000"/>
                </a:lnSpc>
              </a:pPr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  <a:sym typeface="Symbol" panose="05050102010706020507" pitchFamily="18" charset="2"/>
                </a:rPr>
                <a:t></a:t>
              </a:r>
            </a:p>
            <a:p>
              <a:pPr algn="l"/>
              <a:r>
                <a:rPr lang="en-US" altLang="ko-KR" b="0" dirty="0" smtClean="0">
                  <a:solidFill>
                    <a:schemeClr val="accent2"/>
                  </a:solidFill>
                  <a:latin typeface="Consolas" charset="0"/>
                  <a:ea typeface="Consolas" charset="0"/>
                  <a:cs typeface="Consolas" charset="0"/>
                </a:rPr>
                <a:t>Transfer </a:t>
              </a:r>
              <a:r>
                <a:rPr lang="en-US" altLang="ko-KR" b="0" dirty="0">
                  <a:solidFill>
                    <a:schemeClr val="accent2"/>
                  </a:solidFill>
                  <a:latin typeface="Consolas" charset="0"/>
                  <a:ea typeface="Consolas" charset="0"/>
                  <a:cs typeface="Consolas" charset="0"/>
                </a:rPr>
                <a:t>Network Packet </a:t>
              </a:r>
              <a:r>
                <a:rPr lang="en-US" altLang="ko-KR" b="0" dirty="0" smtClean="0">
                  <a:solidFill>
                    <a:schemeClr val="accent2"/>
                  </a:solidFill>
                  <a:latin typeface="Consolas" charset="0"/>
                  <a:ea typeface="Consolas" charset="0"/>
                  <a:cs typeface="Consolas" charset="0"/>
                </a:rPr>
                <a:t>	from </a:t>
              </a:r>
              <a:r>
                <a:rPr lang="en-US" altLang="ko-KR" b="0" dirty="0">
                  <a:solidFill>
                    <a:schemeClr val="accent2"/>
                  </a:solidFill>
                  <a:latin typeface="Consolas" charset="0"/>
                  <a:ea typeface="Consolas" charset="0"/>
                  <a:cs typeface="Consolas" charset="0"/>
                </a:rPr>
                <a:t>hardware</a:t>
              </a:r>
              <a:br>
                <a:rPr lang="en-US" altLang="ko-KR" b="0" dirty="0">
                  <a:solidFill>
                    <a:schemeClr val="accent2"/>
                  </a:solidFill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ko-KR" b="0" dirty="0">
                  <a:solidFill>
                    <a:schemeClr val="accent2"/>
                  </a:solidFill>
                  <a:latin typeface="Consolas" charset="0"/>
                  <a:ea typeface="Consolas" charset="0"/>
                  <a:cs typeface="Consolas" charset="0"/>
                </a:rPr>
                <a:t>to Kernel Buffers</a:t>
              </a:r>
            </a:p>
            <a:p>
              <a:pPr>
                <a:lnSpc>
                  <a:spcPct val="50000"/>
                </a:lnSpc>
              </a:pPr>
              <a:r>
                <a:rPr lang="en-US" altLang="ko-KR" sz="2000" b="0" dirty="0" smtClean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  <a:sym typeface="Symbol" panose="05050102010706020507" pitchFamily="18" charset="2"/>
                </a:rPr>
                <a:t></a:t>
              </a: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Restore registers</a:t>
              </a: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Clear current </a:t>
              </a:r>
              <a:r>
                <a:rPr lang="en-US" altLang="ko-KR" sz="20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Int</a:t>
              </a: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Disable All </a:t>
              </a:r>
              <a:r>
                <a:rPr lang="en-US" altLang="ko-KR" sz="20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Ints</a:t>
              </a: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Restore </a:t>
              </a:r>
              <a:r>
                <a:rPr lang="en-US" altLang="ko-KR" sz="2000" b="0" dirty="0" smtClean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priority </a:t>
              </a: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	</a:t>
              </a:r>
              <a:r>
                <a:rPr lang="en-US" altLang="ko-KR" sz="2000" b="0" dirty="0" smtClean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(clear Mask)</a:t>
              </a: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RTI</a:t>
              </a:r>
            </a:p>
          </p:txBody>
        </p:sp>
        <p:sp>
          <p:nvSpPr>
            <p:cNvPr id="28687" name="AutoShape 13"/>
            <p:cNvSpPr>
              <a:spLocks/>
            </p:cNvSpPr>
            <p:nvPr/>
          </p:nvSpPr>
          <p:spPr bwMode="auto">
            <a:xfrm>
              <a:off x="5182" y="605"/>
              <a:ext cx="288" cy="2496"/>
            </a:xfrm>
            <a:prstGeom prst="rightBrace">
              <a:avLst>
                <a:gd name="adj1" fmla="val 72222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88" name="Text Box 14"/>
            <p:cNvSpPr txBox="1">
              <a:spLocks noChangeArrowheads="1"/>
            </p:cNvSpPr>
            <p:nvPr/>
          </p:nvSpPr>
          <p:spPr bwMode="auto">
            <a:xfrm rot="16200000">
              <a:off x="4724" y="1765"/>
              <a:ext cx="16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ko-KR" altLang="en-US" sz="2400" b="0" dirty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“</a:t>
              </a:r>
              <a:r>
                <a:rPr lang="en-US" altLang="ko-KR" sz="2400" b="0" dirty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Interrupt Handler”</a:t>
              </a:r>
            </a:p>
          </p:txBody>
        </p:sp>
      </p:grpSp>
      <p:sp>
        <p:nvSpPr>
          <p:cNvPr id="28678" name="Rectangle 15"/>
          <p:cNvSpPr>
            <a:spLocks noGrp="1" noChangeArrowheads="1"/>
          </p:cNvSpPr>
          <p:nvPr>
            <p:ph type="title"/>
          </p:nvPr>
        </p:nvSpPr>
        <p:spPr>
          <a:xfrm>
            <a:off x="765175" y="227013"/>
            <a:ext cx="7540625" cy="3683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Example: Network Interrupt</a:t>
            </a:r>
          </a:p>
        </p:txBody>
      </p:sp>
      <p:sp>
        <p:nvSpPr>
          <p:cNvPr id="380947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320675" y="5221288"/>
            <a:ext cx="8534400" cy="15240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An interrupt is a hardware-invoked context switch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No separate step to choose what to run next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Always run the interrupt handler immediately</a:t>
            </a:r>
          </a:p>
          <a:p>
            <a:endParaRPr lang="ko-KR" altLang="en-US" dirty="0" smtClean="0">
              <a:ea typeface="굴림" panose="020B0600000101010101" pitchFamily="34" charset="-127"/>
            </a:endParaRPr>
          </a:p>
        </p:txBody>
      </p:sp>
      <p:grpSp>
        <p:nvGrpSpPr>
          <p:cNvPr id="380954" name="Group 26"/>
          <p:cNvGrpSpPr>
            <a:grpSpLocks/>
          </p:cNvGrpSpPr>
          <p:nvPr/>
        </p:nvGrpSpPr>
        <p:grpSpPr bwMode="auto">
          <a:xfrm>
            <a:off x="76200" y="1597025"/>
            <a:ext cx="3794127" cy="2433639"/>
            <a:chOff x="100" y="1006"/>
            <a:chExt cx="2390" cy="1533"/>
          </a:xfrm>
        </p:grpSpPr>
        <p:grpSp>
          <p:nvGrpSpPr>
            <p:cNvPr id="28682" name="Group 20"/>
            <p:cNvGrpSpPr>
              <a:grpSpLocks/>
            </p:cNvGrpSpPr>
            <p:nvPr/>
          </p:nvGrpSpPr>
          <p:grpSpPr bwMode="auto">
            <a:xfrm>
              <a:off x="100" y="1006"/>
              <a:ext cx="725" cy="1533"/>
              <a:chOff x="121" y="1006"/>
              <a:chExt cx="725" cy="1533"/>
            </a:xfrm>
          </p:grpSpPr>
          <p:sp>
            <p:nvSpPr>
              <p:cNvPr id="28684" name="AutoShape 5"/>
              <p:cNvSpPr>
                <a:spLocks noChangeArrowheads="1"/>
              </p:cNvSpPr>
              <p:nvPr/>
            </p:nvSpPr>
            <p:spPr bwMode="auto">
              <a:xfrm>
                <a:off x="396" y="1565"/>
                <a:ext cx="450" cy="480"/>
              </a:xfrm>
              <a:prstGeom prst="rightArrow">
                <a:avLst>
                  <a:gd name="adj1" fmla="val 37500"/>
                  <a:gd name="adj2" fmla="val 59333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en-US" alt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8685" name="Text Box 6"/>
              <p:cNvSpPr txBox="1">
                <a:spLocks noChangeArrowheads="1"/>
              </p:cNvSpPr>
              <p:nvPr/>
            </p:nvSpPr>
            <p:spPr bwMode="auto">
              <a:xfrm rot="16200000">
                <a:off x="-500" y="1627"/>
                <a:ext cx="153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2400" b="0" dirty="0">
                    <a:solidFill>
                      <a:srgbClr val="2A40E2"/>
                    </a:solidFill>
                    <a:latin typeface="Gill Sans" charset="0"/>
                    <a:ea typeface="Gill Sans" charset="0"/>
                    <a:cs typeface="Gill Sans" charset="0"/>
                  </a:rPr>
                  <a:t>External Interrupt</a:t>
                </a:r>
              </a:p>
            </p:txBody>
          </p:sp>
        </p:grpSp>
        <p:sp>
          <p:nvSpPr>
            <p:cNvPr id="28683" name="Text Box 23"/>
            <p:cNvSpPr txBox="1">
              <a:spLocks noChangeArrowheads="1"/>
            </p:cNvSpPr>
            <p:nvPr/>
          </p:nvSpPr>
          <p:spPr bwMode="auto">
            <a:xfrm>
              <a:off x="816" y="1638"/>
              <a:ext cx="167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/>
              <a:r>
                <a:rPr lang="en-US" altLang="ko-KR" sz="28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Pipeline </a:t>
              </a:r>
              <a:r>
                <a:rPr lang="en-US" altLang="ko-KR" sz="2800" b="0" dirty="0" smtClean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Flush</a:t>
              </a:r>
            </a:p>
          </p:txBody>
        </p:sp>
      </p:grpSp>
      <p:sp>
        <p:nvSpPr>
          <p:cNvPr id="380950" name="Text Box 22"/>
          <p:cNvSpPr txBox="1">
            <a:spLocks noChangeArrowheads="1"/>
          </p:cNvSpPr>
          <p:nvPr/>
        </p:nvSpPr>
        <p:spPr bwMode="auto">
          <a:xfrm>
            <a:off x="1169988" y="2967281"/>
            <a:ext cx="2657475" cy="165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/>
            <a:r>
              <a:rPr lang="en-US" altLang="ko-KR" b="0" dirty="0" smtClean="0">
                <a:latin typeface="Consolas" charset="0"/>
                <a:ea typeface="Consolas" charset="0"/>
                <a:cs typeface="Consolas" charset="0"/>
              </a:rPr>
              <a:t>	...</a:t>
            </a:r>
          </a:p>
          <a:p>
            <a:pPr algn="l"/>
            <a:r>
              <a:rPr lang="en-US" altLang="ko-KR" b="0" dirty="0" err="1" smtClean="0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$r2,0($r4)</a:t>
            </a:r>
          </a:p>
          <a:p>
            <a:pPr algn="l"/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$r3,4($r4)</a:t>
            </a:r>
          </a:p>
          <a:p>
            <a:pPr algn="l"/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add	$r2,$r2,$r3</a:t>
            </a:r>
          </a:p>
          <a:p>
            <a:pPr algn="l"/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sw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8($r4),$r2</a:t>
            </a:r>
          </a:p>
          <a:p>
            <a:pPr>
              <a:lnSpc>
                <a:spcPct val="50000"/>
              </a:lnSpc>
            </a:pPr>
            <a:r>
              <a:rPr lang="en-US" altLang="ko-KR" sz="2000" b="0" dirty="0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...</a:t>
            </a:r>
            <a:endParaRPr lang="en-US" altLang="ko-KR" sz="2000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497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8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8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/>
      <p:bldP spid="380947" grpId="0" build="p"/>
      <p:bldP spid="3809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Use of Timer Interrupt to Return Control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838200"/>
            <a:ext cx="8229600" cy="5773738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Solution to our dispatcher problem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Use the timer interrupt to force scheduling decisions</a:t>
            </a: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r>
              <a:rPr lang="en-US" altLang="ko-KR" dirty="0" smtClean="0">
                <a:ea typeface="굴림" panose="020B0600000101010101" pitchFamily="34" charset="-127"/>
              </a:rPr>
              <a:t>Timer Interrupt routine:</a:t>
            </a:r>
          </a:p>
          <a:p>
            <a:pPr marL="0" indent="0">
              <a:buNone/>
            </a:pPr>
            <a:r>
              <a:rPr lang="en-US" altLang="ko-KR" dirty="0" smtClean="0">
                <a:ea typeface="굴림" panose="020B0600000101010101" pitchFamily="34" charset="-127"/>
              </a:rPr>
              <a:t/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	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TimerInterrupt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 {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  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DoPeriodicHouseKeeping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();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  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run_new_thread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();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}</a:t>
            </a:r>
          </a:p>
        </p:txBody>
      </p:sp>
      <p:grpSp>
        <p:nvGrpSpPr>
          <p:cNvPr id="381966" name="Group 14"/>
          <p:cNvGrpSpPr>
            <a:grpSpLocks/>
          </p:cNvGrpSpPr>
          <p:nvPr/>
        </p:nvGrpSpPr>
        <p:grpSpPr bwMode="auto">
          <a:xfrm>
            <a:off x="1928813" y="1752600"/>
            <a:ext cx="4325939" cy="1776413"/>
            <a:chOff x="1107" y="576"/>
            <a:chExt cx="2725" cy="1119"/>
          </a:xfrm>
        </p:grpSpPr>
        <p:sp>
          <p:nvSpPr>
            <p:cNvPr id="29701" name="Rectangle 4"/>
            <p:cNvSpPr>
              <a:spLocks noChangeArrowheads="1"/>
            </p:cNvSpPr>
            <p:nvPr/>
          </p:nvSpPr>
          <p:spPr bwMode="auto">
            <a:xfrm>
              <a:off x="2208" y="576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Some Routine</a:t>
              </a:r>
            </a:p>
          </p:txBody>
        </p:sp>
        <p:grpSp>
          <p:nvGrpSpPr>
            <p:cNvPr id="29702" name="Group 5"/>
            <p:cNvGrpSpPr>
              <a:grpSpLocks/>
            </p:cNvGrpSpPr>
            <p:nvPr/>
          </p:nvGrpSpPr>
          <p:grpSpPr bwMode="auto">
            <a:xfrm>
              <a:off x="1107" y="736"/>
              <a:ext cx="2349" cy="959"/>
              <a:chOff x="1292" y="1056"/>
              <a:chExt cx="2356" cy="1056"/>
            </a:xfrm>
          </p:grpSpPr>
          <p:sp>
            <p:nvSpPr>
              <p:cNvPr id="29706" name="Rectangle 6"/>
              <p:cNvSpPr>
                <a:spLocks noChangeArrowheads="1"/>
              </p:cNvSpPr>
              <p:nvPr/>
            </p:nvSpPr>
            <p:spPr bwMode="auto">
              <a:xfrm flipV="1">
                <a:off x="2400" y="1584"/>
                <a:ext cx="1248" cy="240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dirty="0" err="1">
                    <a:latin typeface="Consolas" charset="0"/>
                    <a:ea typeface="Consolas" charset="0"/>
                    <a:cs typeface="Consolas" charset="0"/>
                  </a:rPr>
                  <a:t>run_new_thread</a:t>
                </a:r>
                <a:endParaRPr lang="en-US" altLang="ko-KR" dirty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29707" name="Rectangle 7"/>
              <p:cNvSpPr>
                <a:spLocks noChangeArrowheads="1"/>
              </p:cNvSpPr>
              <p:nvPr/>
            </p:nvSpPr>
            <p:spPr bwMode="auto">
              <a:xfrm flipV="1">
                <a:off x="2400" y="1248"/>
                <a:ext cx="1248" cy="336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dirty="0" err="1">
                    <a:latin typeface="Consolas" charset="0"/>
                    <a:ea typeface="Consolas" charset="0"/>
                    <a:cs typeface="Consolas" charset="0"/>
                  </a:rPr>
                  <a:t>TimerInterrupt</a:t>
                </a:r>
                <a:endParaRPr lang="en-US" altLang="ko-KR" dirty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29708" name="Arc 8"/>
              <p:cNvSpPr>
                <a:spLocks/>
              </p:cNvSpPr>
              <p:nvPr/>
            </p:nvSpPr>
            <p:spPr bwMode="auto">
              <a:xfrm flipH="1">
                <a:off x="2112" y="1056"/>
                <a:ext cx="288" cy="384"/>
              </a:xfrm>
              <a:custGeom>
                <a:avLst/>
                <a:gdLst>
                  <a:gd name="T0" fmla="*/ 0 w 21600"/>
                  <a:gd name="T1" fmla="*/ 0 h 43068"/>
                  <a:gd name="T2" fmla="*/ 0 w 21600"/>
                  <a:gd name="T3" fmla="*/ 3 h 43068"/>
                  <a:gd name="T4" fmla="*/ 0 w 21600"/>
                  <a:gd name="T5" fmla="*/ 2 h 430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9" name="Text Box 9"/>
              <p:cNvSpPr txBox="1">
                <a:spLocks noChangeArrowheads="1"/>
              </p:cNvSpPr>
              <p:nvPr/>
            </p:nvSpPr>
            <p:spPr bwMode="auto">
              <a:xfrm>
                <a:off x="1292" y="1152"/>
                <a:ext cx="653" cy="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Interrupt</a:t>
                </a:r>
              </a:p>
            </p:txBody>
          </p:sp>
          <p:sp>
            <p:nvSpPr>
              <p:cNvPr id="29710" name="Rectangle 10"/>
              <p:cNvSpPr>
                <a:spLocks noChangeArrowheads="1"/>
              </p:cNvSpPr>
              <p:nvPr/>
            </p:nvSpPr>
            <p:spPr bwMode="auto">
              <a:xfrm>
                <a:off x="2400" y="1824"/>
                <a:ext cx="1248" cy="288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>
                    <a:latin typeface="Consolas" charset="0"/>
                    <a:ea typeface="Consolas" charset="0"/>
                    <a:cs typeface="Consolas" charset="0"/>
                  </a:rPr>
                  <a:t>switch</a:t>
                </a:r>
              </a:p>
            </p:txBody>
          </p:sp>
        </p:grpSp>
        <p:grpSp>
          <p:nvGrpSpPr>
            <p:cNvPr id="29703" name="Group 11"/>
            <p:cNvGrpSpPr>
              <a:grpSpLocks/>
            </p:cNvGrpSpPr>
            <p:nvPr/>
          </p:nvGrpSpPr>
          <p:grpSpPr bwMode="auto">
            <a:xfrm>
              <a:off x="3599" y="627"/>
              <a:ext cx="233" cy="1046"/>
              <a:chOff x="4606" y="816"/>
              <a:chExt cx="234" cy="1152"/>
            </a:xfrm>
          </p:grpSpPr>
          <p:sp>
            <p:nvSpPr>
              <p:cNvPr id="29704" name="Text Box 12"/>
              <p:cNvSpPr txBox="1">
                <a:spLocks noChangeArrowheads="1"/>
              </p:cNvSpPr>
              <p:nvPr/>
            </p:nvSpPr>
            <p:spPr bwMode="auto">
              <a:xfrm rot="5400000">
                <a:off x="4234" y="1273"/>
                <a:ext cx="977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29705" name="Line 13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1898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A3CFDF3-9C4B-1041-B420-7796D64F6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965200"/>
            <a:ext cx="4182939" cy="2362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4A6403-F55B-F944-A600-7FA604E74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65" y="152400"/>
            <a:ext cx="8131470" cy="533400"/>
          </a:xfrm>
        </p:spPr>
        <p:txBody>
          <a:bodyPr/>
          <a:lstStyle/>
          <a:p>
            <a:r>
              <a:rPr lang="en-US" dirty="0"/>
              <a:t>Hardware context switch </a:t>
            </a:r>
            <a:r>
              <a:rPr lang="en-US" dirty="0" smtClean="0"/>
              <a:t>support in x86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0E095-75A1-2C45-83DA-F4D9DB6A7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45" y="965200"/>
            <a:ext cx="4182939" cy="5410200"/>
          </a:xfrm>
        </p:spPr>
        <p:txBody>
          <a:bodyPr/>
          <a:lstStyle/>
          <a:p>
            <a:r>
              <a:rPr lang="en-US" sz="2000" dirty="0" err="1"/>
              <a:t>Syscall</a:t>
            </a:r>
            <a:r>
              <a:rPr lang="en-US" sz="2000" dirty="0"/>
              <a:t>/</a:t>
            </a:r>
            <a:r>
              <a:rPr lang="en-US" sz="2000" dirty="0" err="1"/>
              <a:t>Intr</a:t>
            </a:r>
            <a:r>
              <a:rPr lang="en-US" sz="2000" dirty="0"/>
              <a:t> (U </a:t>
            </a:r>
            <a:r>
              <a:rPr lang="en-US" sz="2000" dirty="0">
                <a:sym typeface="Wingdings" pitchFamily="2" charset="2"/>
              </a:rPr>
              <a:t> K)</a:t>
            </a:r>
            <a:endParaRPr lang="en-US" sz="2000" dirty="0"/>
          </a:p>
          <a:p>
            <a:pPr lvl="1"/>
            <a:r>
              <a:rPr lang="en-US" sz="1400" dirty="0"/>
              <a:t>PL 3 </a:t>
            </a:r>
            <a:r>
              <a:rPr lang="en-US" sz="1400" dirty="0">
                <a:sym typeface="Wingdings" pitchFamily="2" charset="2"/>
              </a:rPr>
              <a:t> 0; </a:t>
            </a:r>
          </a:p>
          <a:p>
            <a:pPr lvl="1"/>
            <a:r>
              <a:rPr lang="en-US" sz="1400" dirty="0">
                <a:sym typeface="Wingdings" pitchFamily="2" charset="2"/>
              </a:rPr>
              <a:t>TSS  EFLAGS, CS:EIP; </a:t>
            </a:r>
          </a:p>
          <a:p>
            <a:pPr lvl="1"/>
            <a:r>
              <a:rPr lang="en-US" sz="1400" dirty="0">
                <a:sym typeface="Wingdings" pitchFamily="2" charset="2"/>
              </a:rPr>
              <a:t>SS:SP  k-thread stack (TSS PL 0); </a:t>
            </a:r>
          </a:p>
          <a:p>
            <a:pPr lvl="1"/>
            <a:r>
              <a:rPr lang="en-US" sz="1400" dirty="0">
                <a:sym typeface="Wingdings" pitchFamily="2" charset="2"/>
              </a:rPr>
              <a:t>push (old) SS:ESP onto (new) k-stack</a:t>
            </a:r>
          </a:p>
          <a:p>
            <a:pPr lvl="1"/>
            <a:r>
              <a:rPr lang="en-US" sz="1400" dirty="0">
                <a:sym typeface="Wingdings" pitchFamily="2" charset="2"/>
              </a:rPr>
              <a:t>push (old) </a:t>
            </a:r>
            <a:r>
              <a:rPr lang="en-US" sz="1400" dirty="0" err="1">
                <a:sym typeface="Wingdings" pitchFamily="2" charset="2"/>
              </a:rPr>
              <a:t>eflags</a:t>
            </a:r>
            <a:r>
              <a:rPr lang="en-US" sz="1400" dirty="0">
                <a:sym typeface="Wingdings" pitchFamily="2" charset="2"/>
              </a:rPr>
              <a:t>, </a:t>
            </a:r>
            <a:r>
              <a:rPr lang="en-US" sz="1400" dirty="0" err="1">
                <a:sym typeface="Wingdings" pitchFamily="2" charset="2"/>
              </a:rPr>
              <a:t>cs:eip</a:t>
            </a:r>
            <a:r>
              <a:rPr lang="en-US" sz="1400" dirty="0">
                <a:sym typeface="Wingdings" pitchFamily="2" charset="2"/>
              </a:rPr>
              <a:t>, &lt;err&gt;</a:t>
            </a:r>
          </a:p>
          <a:p>
            <a:pPr lvl="1"/>
            <a:r>
              <a:rPr lang="en-US" sz="1400" dirty="0">
                <a:sym typeface="Wingdings" pitchFamily="2" charset="2"/>
              </a:rPr>
              <a:t>CS:EIP  &lt;k target handler&gt;</a:t>
            </a:r>
          </a:p>
          <a:p>
            <a:r>
              <a:rPr lang="en-US" sz="2000" dirty="0">
                <a:sym typeface="Wingdings" pitchFamily="2" charset="2"/>
              </a:rPr>
              <a:t>Then</a:t>
            </a:r>
          </a:p>
          <a:p>
            <a:pPr lvl="1"/>
            <a:r>
              <a:rPr lang="en-US" sz="1400" i="1" dirty="0">
                <a:sym typeface="Wingdings" pitchFamily="2" charset="2"/>
              </a:rPr>
              <a:t>Handler then saves other regs, </a:t>
            </a:r>
            <a:r>
              <a:rPr lang="en-US" sz="1400" i="1" dirty="0" err="1">
                <a:sym typeface="Wingdings" pitchFamily="2" charset="2"/>
              </a:rPr>
              <a:t>etc</a:t>
            </a:r>
            <a:endParaRPr lang="en-US" sz="1400" i="1" dirty="0">
              <a:sym typeface="Wingdings" pitchFamily="2" charset="2"/>
            </a:endParaRPr>
          </a:p>
          <a:p>
            <a:pPr lvl="1"/>
            <a:r>
              <a:rPr lang="en-US" sz="1400" i="1" dirty="0">
                <a:sym typeface="Wingdings" pitchFamily="2" charset="2"/>
              </a:rPr>
              <a:t>Does all its works, possibly choosing other threads, changing PTBR (CR3)</a:t>
            </a:r>
          </a:p>
          <a:p>
            <a:pPr lvl="1"/>
            <a:endParaRPr lang="en-US" sz="1400" i="1" dirty="0">
              <a:sym typeface="Wingdings" pitchFamily="2" charset="2"/>
            </a:endParaRPr>
          </a:p>
          <a:p>
            <a:pPr lvl="1"/>
            <a:r>
              <a:rPr lang="en-US" sz="1400" dirty="0">
                <a:sym typeface="Wingdings" pitchFamily="2" charset="2"/>
              </a:rPr>
              <a:t>kernel thread has set up user GPRs</a:t>
            </a:r>
            <a:endParaRPr lang="en-US" sz="1400" i="1" dirty="0">
              <a:sym typeface="Wingdings" pitchFamily="2" charset="2"/>
            </a:endParaRPr>
          </a:p>
          <a:p>
            <a:r>
              <a:rPr lang="en-US" sz="2000" dirty="0" err="1"/>
              <a:t>iret</a:t>
            </a:r>
            <a:r>
              <a:rPr lang="en-US" sz="2000" dirty="0"/>
              <a:t>  (K </a:t>
            </a:r>
            <a:r>
              <a:rPr lang="en-US" sz="2000" dirty="0">
                <a:sym typeface="Wingdings" pitchFamily="2" charset="2"/>
              </a:rPr>
              <a:t> U)</a:t>
            </a:r>
            <a:endParaRPr lang="en-US" sz="1400" dirty="0"/>
          </a:p>
          <a:p>
            <a:pPr lvl="1"/>
            <a:r>
              <a:rPr lang="en-US" sz="1400" dirty="0"/>
              <a:t>PL 0 </a:t>
            </a:r>
            <a:r>
              <a:rPr lang="en-US" sz="1400" dirty="0">
                <a:sym typeface="Wingdings" pitchFamily="2" charset="2"/>
              </a:rPr>
              <a:t> 3; </a:t>
            </a:r>
          </a:p>
          <a:p>
            <a:pPr lvl="1"/>
            <a:r>
              <a:rPr lang="en-US" sz="1400" dirty="0" err="1">
                <a:sym typeface="Wingdings" pitchFamily="2" charset="2"/>
              </a:rPr>
              <a:t>Eflags</a:t>
            </a:r>
            <a:r>
              <a:rPr lang="en-US" sz="1400" dirty="0">
                <a:sym typeface="Wingdings" pitchFamily="2" charset="2"/>
              </a:rPr>
              <a:t>, CS:EIP  popped off k-stack</a:t>
            </a:r>
          </a:p>
          <a:p>
            <a:pPr lvl="1"/>
            <a:r>
              <a:rPr lang="en-US" sz="1400" dirty="0">
                <a:sym typeface="Wingdings" pitchFamily="2" charset="2"/>
              </a:rPr>
              <a:t>SS:SP  user thread stack (TSS PL 3);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87F542-7A70-D446-ABF4-CF0AFBC33876}"/>
              </a:ext>
            </a:extLst>
          </p:cNvPr>
          <p:cNvSpPr txBox="1"/>
          <p:nvPr/>
        </p:nvSpPr>
        <p:spPr>
          <a:xfrm>
            <a:off x="762000" y="6019800"/>
            <a:ext cx="28360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pg</a:t>
            </a:r>
            <a:r>
              <a:rPr lang="en-US" sz="1100" dirty="0"/>
              <a:t> 2,942 of 4,922 of x86 reference manual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0680FF-7977-DE42-9BC2-E609BBA10B6E}"/>
              </a:ext>
            </a:extLst>
          </p:cNvPr>
          <p:cNvSpPr txBox="1"/>
          <p:nvPr/>
        </p:nvSpPr>
        <p:spPr>
          <a:xfrm>
            <a:off x="5913912" y="589181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Pintos: </a:t>
            </a:r>
            <a:r>
              <a:rPr lang="en-US" dirty="0" err="1">
                <a:highlight>
                  <a:srgbClr val="FFFF00"/>
                </a:highlight>
              </a:rPr>
              <a:t>tss.c</a:t>
            </a:r>
            <a:r>
              <a:rPr lang="en-US" dirty="0">
                <a:highlight>
                  <a:srgbClr val="FFFF00"/>
                </a:highlight>
              </a:rPr>
              <a:t>, </a:t>
            </a:r>
            <a:r>
              <a:rPr lang="en-US" dirty="0" err="1">
                <a:highlight>
                  <a:srgbClr val="FFFF00"/>
                </a:highlight>
              </a:rPr>
              <a:t>intr-stubs.S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2774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Freeform 144">
            <a:extLst>
              <a:ext uri="{FF2B5EF4-FFF2-40B4-BE49-F238E27FC236}">
                <a16:creationId xmlns:a16="http://schemas.microsoft.com/office/drawing/2014/main" id="{85A649A4-EFD6-854D-81BB-1F6B3E9FE1C3}"/>
              </a:ext>
            </a:extLst>
          </p:cNvPr>
          <p:cNvSpPr/>
          <p:nvPr/>
        </p:nvSpPr>
        <p:spPr bwMode="auto">
          <a:xfrm>
            <a:off x="140043" y="2924432"/>
            <a:ext cx="8583827" cy="2718487"/>
          </a:xfrm>
          <a:custGeom>
            <a:avLst/>
            <a:gdLst>
              <a:gd name="connsiteX0" fmla="*/ 7364627 w 8583827"/>
              <a:gd name="connsiteY0" fmla="*/ 790833 h 2718487"/>
              <a:gd name="connsiteX1" fmla="*/ 7771027 w 8583827"/>
              <a:gd name="connsiteY1" fmla="*/ 790833 h 2718487"/>
              <a:gd name="connsiteX2" fmla="*/ 8201811 w 8583827"/>
              <a:gd name="connsiteY2" fmla="*/ 790833 h 2718487"/>
              <a:gd name="connsiteX3" fmla="*/ 8583827 w 8583827"/>
              <a:gd name="connsiteY3" fmla="*/ 790833 h 2718487"/>
              <a:gd name="connsiteX4" fmla="*/ 8583827 w 8583827"/>
              <a:gd name="connsiteY4" fmla="*/ 1422456 h 2718487"/>
              <a:gd name="connsiteX5" fmla="*/ 8583827 w 8583827"/>
              <a:gd name="connsiteY5" fmla="*/ 2036202 h 2718487"/>
              <a:gd name="connsiteX6" fmla="*/ 8583827 w 8583827"/>
              <a:gd name="connsiteY6" fmla="*/ 2578444 h 2718487"/>
              <a:gd name="connsiteX7" fmla="*/ 7839895 w 8583827"/>
              <a:gd name="connsiteY7" fmla="*/ 2578444 h 2718487"/>
              <a:gd name="connsiteX8" fmla="*/ 7267640 w 8583827"/>
              <a:gd name="connsiteY8" fmla="*/ 2578444 h 2718487"/>
              <a:gd name="connsiteX9" fmla="*/ 6952900 w 8583827"/>
              <a:gd name="connsiteY9" fmla="*/ 2578444 h 2718487"/>
              <a:gd name="connsiteX10" fmla="*/ 6294806 w 8583827"/>
              <a:gd name="connsiteY10" fmla="*/ 2578444 h 2718487"/>
              <a:gd name="connsiteX11" fmla="*/ 5980066 w 8583827"/>
              <a:gd name="connsiteY11" fmla="*/ 2578444 h 2718487"/>
              <a:gd name="connsiteX12" fmla="*/ 5407811 w 8583827"/>
              <a:gd name="connsiteY12" fmla="*/ 2578444 h 2718487"/>
              <a:gd name="connsiteX13" fmla="*/ 4663879 w 8583827"/>
              <a:gd name="connsiteY13" fmla="*/ 2578444 h 2718487"/>
              <a:gd name="connsiteX14" fmla="*/ 3919948 w 8583827"/>
              <a:gd name="connsiteY14" fmla="*/ 2578444 h 2718487"/>
              <a:gd name="connsiteX15" fmla="*/ 3261854 w 8583827"/>
              <a:gd name="connsiteY15" fmla="*/ 2578444 h 2718487"/>
              <a:gd name="connsiteX16" fmla="*/ 2775437 w 8583827"/>
              <a:gd name="connsiteY16" fmla="*/ 2578444 h 2718487"/>
              <a:gd name="connsiteX17" fmla="*/ 2460697 w 8583827"/>
              <a:gd name="connsiteY17" fmla="*/ 2578444 h 2718487"/>
              <a:gd name="connsiteX18" fmla="*/ 1974280 w 8583827"/>
              <a:gd name="connsiteY18" fmla="*/ 2578444 h 2718487"/>
              <a:gd name="connsiteX19" fmla="*/ 1316187 w 8583827"/>
              <a:gd name="connsiteY19" fmla="*/ 2578444 h 2718487"/>
              <a:gd name="connsiteX20" fmla="*/ 572255 w 8583827"/>
              <a:gd name="connsiteY20" fmla="*/ 2578444 h 2718487"/>
              <a:gd name="connsiteX21" fmla="*/ 0 w 8583827"/>
              <a:gd name="connsiteY21" fmla="*/ 2578444 h 2718487"/>
              <a:gd name="connsiteX22" fmla="*/ 0 w 8583827"/>
              <a:gd name="connsiteY22" fmla="*/ 2718487 h 2718487"/>
              <a:gd name="connsiteX23" fmla="*/ 0 w 8583827"/>
              <a:gd name="connsiteY23" fmla="*/ 2211366 h 2718487"/>
              <a:gd name="connsiteX24" fmla="*/ 0 w 8583827"/>
              <a:gd name="connsiteY24" fmla="*/ 1723027 h 2718487"/>
              <a:gd name="connsiteX25" fmla="*/ 0 w 8583827"/>
              <a:gd name="connsiteY25" fmla="*/ 1309817 h 2718487"/>
              <a:gd name="connsiteX26" fmla="*/ 0 w 8583827"/>
              <a:gd name="connsiteY26" fmla="*/ 840260 h 2718487"/>
              <a:gd name="connsiteX27" fmla="*/ 156519 w 8583827"/>
              <a:gd name="connsiteY27" fmla="*/ 840260 h 2718487"/>
              <a:gd name="connsiteX28" fmla="*/ 668583 w 8583827"/>
              <a:gd name="connsiteY28" fmla="*/ 840260 h 2718487"/>
              <a:gd name="connsiteX29" fmla="*/ 1201983 w 8583827"/>
              <a:gd name="connsiteY29" fmla="*/ 840260 h 2718487"/>
              <a:gd name="connsiteX30" fmla="*/ 1714047 w 8583827"/>
              <a:gd name="connsiteY30" fmla="*/ 840260 h 2718487"/>
              <a:gd name="connsiteX31" fmla="*/ 2290119 w 8583827"/>
              <a:gd name="connsiteY31" fmla="*/ 840260 h 2718487"/>
              <a:gd name="connsiteX32" fmla="*/ 2290119 w 8583827"/>
              <a:gd name="connsiteY32" fmla="*/ 505227 h 2718487"/>
              <a:gd name="connsiteX33" fmla="*/ 2290119 w 8583827"/>
              <a:gd name="connsiteY33" fmla="*/ 156519 h 2718487"/>
              <a:gd name="connsiteX34" fmla="*/ 2800709 w 8583827"/>
              <a:gd name="connsiteY34" fmla="*/ 156519 h 2718487"/>
              <a:gd name="connsiteX35" fmla="*/ 3210304 w 8583827"/>
              <a:gd name="connsiteY35" fmla="*/ 156519 h 2718487"/>
              <a:gd name="connsiteX36" fmla="*/ 3821890 w 8583827"/>
              <a:gd name="connsiteY36" fmla="*/ 156519 h 2718487"/>
              <a:gd name="connsiteX37" fmla="*/ 4382978 w 8583827"/>
              <a:gd name="connsiteY37" fmla="*/ 156519 h 2718487"/>
              <a:gd name="connsiteX38" fmla="*/ 4994565 w 8583827"/>
              <a:gd name="connsiteY38" fmla="*/ 156519 h 2718487"/>
              <a:gd name="connsiteX39" fmla="*/ 5555653 w 8583827"/>
              <a:gd name="connsiteY39" fmla="*/ 156519 h 2718487"/>
              <a:gd name="connsiteX40" fmla="*/ 6167239 w 8583827"/>
              <a:gd name="connsiteY40" fmla="*/ 156519 h 2718487"/>
              <a:gd name="connsiteX41" fmla="*/ 6778826 w 8583827"/>
              <a:gd name="connsiteY41" fmla="*/ 156519 h 2718487"/>
              <a:gd name="connsiteX42" fmla="*/ 7339914 w 8583827"/>
              <a:gd name="connsiteY42" fmla="*/ 156519 h 2718487"/>
              <a:gd name="connsiteX43" fmla="*/ 7339914 w 8583827"/>
              <a:gd name="connsiteY43" fmla="*/ 0 h 2718487"/>
              <a:gd name="connsiteX44" fmla="*/ 7352271 w 8583827"/>
              <a:gd name="connsiteY44" fmla="*/ 395417 h 2718487"/>
              <a:gd name="connsiteX45" fmla="*/ 7364627 w 8583827"/>
              <a:gd name="connsiteY45" fmla="*/ 790833 h 271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583827" h="2718487" fill="none" extrusionOk="0">
                <a:moveTo>
                  <a:pt x="7364627" y="790833"/>
                </a:moveTo>
                <a:cubicBezTo>
                  <a:pt x="7454116" y="751545"/>
                  <a:pt x="7664465" y="804350"/>
                  <a:pt x="7771027" y="790833"/>
                </a:cubicBezTo>
                <a:cubicBezTo>
                  <a:pt x="7877589" y="777316"/>
                  <a:pt x="8001504" y="813290"/>
                  <a:pt x="8201811" y="790833"/>
                </a:cubicBezTo>
                <a:cubicBezTo>
                  <a:pt x="8402118" y="768376"/>
                  <a:pt x="8494468" y="796573"/>
                  <a:pt x="8583827" y="790833"/>
                </a:cubicBezTo>
                <a:cubicBezTo>
                  <a:pt x="8641930" y="980021"/>
                  <a:pt x="8572030" y="1266852"/>
                  <a:pt x="8583827" y="1422456"/>
                </a:cubicBezTo>
                <a:cubicBezTo>
                  <a:pt x="8595624" y="1578060"/>
                  <a:pt x="8555095" y="1837274"/>
                  <a:pt x="8583827" y="2036202"/>
                </a:cubicBezTo>
                <a:cubicBezTo>
                  <a:pt x="8612559" y="2235130"/>
                  <a:pt x="8541771" y="2369891"/>
                  <a:pt x="8583827" y="2578444"/>
                </a:cubicBezTo>
                <a:cubicBezTo>
                  <a:pt x="8288181" y="2628546"/>
                  <a:pt x="8069741" y="2524868"/>
                  <a:pt x="7839895" y="2578444"/>
                </a:cubicBezTo>
                <a:cubicBezTo>
                  <a:pt x="7610049" y="2632020"/>
                  <a:pt x="7487335" y="2533227"/>
                  <a:pt x="7267640" y="2578444"/>
                </a:cubicBezTo>
                <a:cubicBezTo>
                  <a:pt x="7047945" y="2623661"/>
                  <a:pt x="7087281" y="2574354"/>
                  <a:pt x="6952900" y="2578444"/>
                </a:cubicBezTo>
                <a:cubicBezTo>
                  <a:pt x="6818519" y="2582534"/>
                  <a:pt x="6433429" y="2500178"/>
                  <a:pt x="6294806" y="2578444"/>
                </a:cubicBezTo>
                <a:cubicBezTo>
                  <a:pt x="6156183" y="2656710"/>
                  <a:pt x="6115902" y="2564438"/>
                  <a:pt x="5980066" y="2578444"/>
                </a:cubicBezTo>
                <a:cubicBezTo>
                  <a:pt x="5844230" y="2592450"/>
                  <a:pt x="5600534" y="2534854"/>
                  <a:pt x="5407811" y="2578444"/>
                </a:cubicBezTo>
                <a:cubicBezTo>
                  <a:pt x="5215089" y="2622034"/>
                  <a:pt x="4879569" y="2532558"/>
                  <a:pt x="4663879" y="2578444"/>
                </a:cubicBezTo>
                <a:cubicBezTo>
                  <a:pt x="4448189" y="2624330"/>
                  <a:pt x="4177159" y="2554223"/>
                  <a:pt x="3919948" y="2578444"/>
                </a:cubicBezTo>
                <a:cubicBezTo>
                  <a:pt x="3662737" y="2602665"/>
                  <a:pt x="3436196" y="2552800"/>
                  <a:pt x="3261854" y="2578444"/>
                </a:cubicBezTo>
                <a:cubicBezTo>
                  <a:pt x="3087512" y="2604088"/>
                  <a:pt x="2976891" y="2553972"/>
                  <a:pt x="2775437" y="2578444"/>
                </a:cubicBezTo>
                <a:cubicBezTo>
                  <a:pt x="2573983" y="2602916"/>
                  <a:pt x="2567998" y="2547010"/>
                  <a:pt x="2460697" y="2578444"/>
                </a:cubicBezTo>
                <a:cubicBezTo>
                  <a:pt x="2353396" y="2609878"/>
                  <a:pt x="2135111" y="2530590"/>
                  <a:pt x="1974280" y="2578444"/>
                </a:cubicBezTo>
                <a:cubicBezTo>
                  <a:pt x="1813449" y="2626298"/>
                  <a:pt x="1521994" y="2507487"/>
                  <a:pt x="1316187" y="2578444"/>
                </a:cubicBezTo>
                <a:cubicBezTo>
                  <a:pt x="1110380" y="2649401"/>
                  <a:pt x="915720" y="2500872"/>
                  <a:pt x="572255" y="2578444"/>
                </a:cubicBezTo>
                <a:cubicBezTo>
                  <a:pt x="228790" y="2656016"/>
                  <a:pt x="276958" y="2567890"/>
                  <a:pt x="0" y="2578444"/>
                </a:cubicBezTo>
                <a:cubicBezTo>
                  <a:pt x="14861" y="2640600"/>
                  <a:pt x="-5980" y="2659060"/>
                  <a:pt x="0" y="2718487"/>
                </a:cubicBezTo>
                <a:cubicBezTo>
                  <a:pt x="-25441" y="2591595"/>
                  <a:pt x="54796" y="2320331"/>
                  <a:pt x="0" y="2211366"/>
                </a:cubicBezTo>
                <a:cubicBezTo>
                  <a:pt x="-54796" y="2102401"/>
                  <a:pt x="25934" y="1959090"/>
                  <a:pt x="0" y="1723027"/>
                </a:cubicBezTo>
                <a:cubicBezTo>
                  <a:pt x="-25934" y="1486964"/>
                  <a:pt x="37098" y="1456633"/>
                  <a:pt x="0" y="1309817"/>
                </a:cubicBezTo>
                <a:cubicBezTo>
                  <a:pt x="-37098" y="1163001"/>
                  <a:pt x="41136" y="1012201"/>
                  <a:pt x="0" y="840260"/>
                </a:cubicBezTo>
                <a:cubicBezTo>
                  <a:pt x="46629" y="840096"/>
                  <a:pt x="123872" y="857921"/>
                  <a:pt x="156519" y="840260"/>
                </a:cubicBezTo>
                <a:cubicBezTo>
                  <a:pt x="340142" y="803783"/>
                  <a:pt x="465825" y="865453"/>
                  <a:pt x="668583" y="840260"/>
                </a:cubicBezTo>
                <a:cubicBezTo>
                  <a:pt x="871341" y="815067"/>
                  <a:pt x="996505" y="861796"/>
                  <a:pt x="1201983" y="840260"/>
                </a:cubicBezTo>
                <a:cubicBezTo>
                  <a:pt x="1407461" y="818724"/>
                  <a:pt x="1520139" y="848477"/>
                  <a:pt x="1714047" y="840260"/>
                </a:cubicBezTo>
                <a:cubicBezTo>
                  <a:pt x="1907955" y="832043"/>
                  <a:pt x="2073742" y="900040"/>
                  <a:pt x="2290119" y="840260"/>
                </a:cubicBezTo>
                <a:cubicBezTo>
                  <a:pt x="2264000" y="732151"/>
                  <a:pt x="2321381" y="611008"/>
                  <a:pt x="2290119" y="505227"/>
                </a:cubicBezTo>
                <a:cubicBezTo>
                  <a:pt x="2258857" y="399446"/>
                  <a:pt x="2293882" y="288384"/>
                  <a:pt x="2290119" y="156519"/>
                </a:cubicBezTo>
                <a:cubicBezTo>
                  <a:pt x="2508382" y="130194"/>
                  <a:pt x="2666759" y="166684"/>
                  <a:pt x="2800709" y="156519"/>
                </a:cubicBezTo>
                <a:cubicBezTo>
                  <a:pt x="2934659" y="146354"/>
                  <a:pt x="3093536" y="167699"/>
                  <a:pt x="3210304" y="156519"/>
                </a:cubicBezTo>
                <a:cubicBezTo>
                  <a:pt x="3327072" y="145339"/>
                  <a:pt x="3584223" y="195563"/>
                  <a:pt x="3821890" y="156519"/>
                </a:cubicBezTo>
                <a:cubicBezTo>
                  <a:pt x="4059557" y="117475"/>
                  <a:pt x="4174410" y="159828"/>
                  <a:pt x="4382978" y="156519"/>
                </a:cubicBezTo>
                <a:cubicBezTo>
                  <a:pt x="4591546" y="153210"/>
                  <a:pt x="4757775" y="202296"/>
                  <a:pt x="4994565" y="156519"/>
                </a:cubicBezTo>
                <a:cubicBezTo>
                  <a:pt x="5231355" y="110742"/>
                  <a:pt x="5310222" y="161103"/>
                  <a:pt x="5555653" y="156519"/>
                </a:cubicBezTo>
                <a:cubicBezTo>
                  <a:pt x="5801084" y="151935"/>
                  <a:pt x="5947111" y="160907"/>
                  <a:pt x="6167239" y="156519"/>
                </a:cubicBezTo>
                <a:cubicBezTo>
                  <a:pt x="6387367" y="152131"/>
                  <a:pt x="6524023" y="215296"/>
                  <a:pt x="6778826" y="156519"/>
                </a:cubicBezTo>
                <a:cubicBezTo>
                  <a:pt x="7033629" y="97742"/>
                  <a:pt x="7142942" y="203163"/>
                  <a:pt x="7339914" y="156519"/>
                </a:cubicBezTo>
                <a:cubicBezTo>
                  <a:pt x="7328736" y="101210"/>
                  <a:pt x="7350606" y="67433"/>
                  <a:pt x="7339914" y="0"/>
                </a:cubicBezTo>
                <a:cubicBezTo>
                  <a:pt x="7380085" y="170547"/>
                  <a:pt x="7332098" y="203590"/>
                  <a:pt x="7352271" y="395417"/>
                </a:cubicBezTo>
                <a:cubicBezTo>
                  <a:pt x="7372443" y="587244"/>
                  <a:pt x="7343299" y="601148"/>
                  <a:pt x="7364627" y="790833"/>
                </a:cubicBezTo>
                <a:close/>
              </a:path>
              <a:path w="8583827" h="2718487" stroke="0" extrusionOk="0">
                <a:moveTo>
                  <a:pt x="7364627" y="790833"/>
                </a:moveTo>
                <a:cubicBezTo>
                  <a:pt x="7513244" y="765056"/>
                  <a:pt x="7591377" y="799915"/>
                  <a:pt x="7758835" y="790833"/>
                </a:cubicBezTo>
                <a:cubicBezTo>
                  <a:pt x="7926293" y="781751"/>
                  <a:pt x="7951720" y="793683"/>
                  <a:pt x="8128659" y="790833"/>
                </a:cubicBezTo>
                <a:cubicBezTo>
                  <a:pt x="8305598" y="787983"/>
                  <a:pt x="8467000" y="835209"/>
                  <a:pt x="8583827" y="790833"/>
                </a:cubicBezTo>
                <a:cubicBezTo>
                  <a:pt x="8644702" y="1017456"/>
                  <a:pt x="8521705" y="1171014"/>
                  <a:pt x="8583827" y="1368827"/>
                </a:cubicBezTo>
                <a:cubicBezTo>
                  <a:pt x="8645949" y="1566640"/>
                  <a:pt x="8578832" y="1663807"/>
                  <a:pt x="8583827" y="1928945"/>
                </a:cubicBezTo>
                <a:cubicBezTo>
                  <a:pt x="8588822" y="2194083"/>
                  <a:pt x="8535619" y="2364028"/>
                  <a:pt x="8583827" y="2578444"/>
                </a:cubicBezTo>
                <a:cubicBezTo>
                  <a:pt x="8358085" y="2581890"/>
                  <a:pt x="8273486" y="2527546"/>
                  <a:pt x="8011572" y="2578444"/>
                </a:cubicBezTo>
                <a:cubicBezTo>
                  <a:pt x="7749658" y="2629342"/>
                  <a:pt x="7634626" y="2542451"/>
                  <a:pt x="7267640" y="2578444"/>
                </a:cubicBezTo>
                <a:cubicBezTo>
                  <a:pt x="6900654" y="2614437"/>
                  <a:pt x="7031278" y="2574924"/>
                  <a:pt x="6952900" y="2578444"/>
                </a:cubicBezTo>
                <a:cubicBezTo>
                  <a:pt x="6874522" y="2581964"/>
                  <a:pt x="6655294" y="2545431"/>
                  <a:pt x="6380645" y="2578444"/>
                </a:cubicBezTo>
                <a:cubicBezTo>
                  <a:pt x="6105997" y="2611457"/>
                  <a:pt x="6030796" y="2546122"/>
                  <a:pt x="5808390" y="2578444"/>
                </a:cubicBezTo>
                <a:cubicBezTo>
                  <a:pt x="5585984" y="2610766"/>
                  <a:pt x="5432784" y="2572805"/>
                  <a:pt x="5321973" y="2578444"/>
                </a:cubicBezTo>
                <a:cubicBezTo>
                  <a:pt x="5211162" y="2584083"/>
                  <a:pt x="4809562" y="2512752"/>
                  <a:pt x="4578041" y="2578444"/>
                </a:cubicBezTo>
                <a:cubicBezTo>
                  <a:pt x="4346520" y="2644136"/>
                  <a:pt x="4104351" y="2525652"/>
                  <a:pt x="3834109" y="2578444"/>
                </a:cubicBezTo>
                <a:cubicBezTo>
                  <a:pt x="3563867" y="2631236"/>
                  <a:pt x="3517079" y="2547740"/>
                  <a:pt x="3433531" y="2578444"/>
                </a:cubicBezTo>
                <a:cubicBezTo>
                  <a:pt x="3349983" y="2609148"/>
                  <a:pt x="3119371" y="2520073"/>
                  <a:pt x="2861276" y="2578444"/>
                </a:cubicBezTo>
                <a:cubicBezTo>
                  <a:pt x="2603181" y="2636815"/>
                  <a:pt x="2446356" y="2496424"/>
                  <a:pt x="2117344" y="2578444"/>
                </a:cubicBezTo>
                <a:cubicBezTo>
                  <a:pt x="1788332" y="2660464"/>
                  <a:pt x="1755770" y="2519402"/>
                  <a:pt x="1545089" y="2578444"/>
                </a:cubicBezTo>
                <a:cubicBezTo>
                  <a:pt x="1334409" y="2637486"/>
                  <a:pt x="1309055" y="2574667"/>
                  <a:pt x="1230349" y="2578444"/>
                </a:cubicBezTo>
                <a:cubicBezTo>
                  <a:pt x="1151643" y="2582221"/>
                  <a:pt x="935042" y="2534727"/>
                  <a:pt x="829770" y="2578444"/>
                </a:cubicBezTo>
                <a:cubicBezTo>
                  <a:pt x="724498" y="2622161"/>
                  <a:pt x="400095" y="2492409"/>
                  <a:pt x="0" y="2578444"/>
                </a:cubicBezTo>
                <a:cubicBezTo>
                  <a:pt x="5030" y="2613387"/>
                  <a:pt x="-11606" y="2669068"/>
                  <a:pt x="0" y="2718487"/>
                </a:cubicBezTo>
                <a:cubicBezTo>
                  <a:pt x="-24643" y="2602806"/>
                  <a:pt x="20196" y="2413975"/>
                  <a:pt x="0" y="2248930"/>
                </a:cubicBezTo>
                <a:cubicBezTo>
                  <a:pt x="-20196" y="2083885"/>
                  <a:pt x="12709" y="1915117"/>
                  <a:pt x="0" y="1779374"/>
                </a:cubicBezTo>
                <a:cubicBezTo>
                  <a:pt x="-12709" y="1643631"/>
                  <a:pt x="49797" y="1417368"/>
                  <a:pt x="0" y="1309817"/>
                </a:cubicBezTo>
                <a:cubicBezTo>
                  <a:pt x="-49797" y="1202266"/>
                  <a:pt x="4145" y="981881"/>
                  <a:pt x="0" y="840260"/>
                </a:cubicBezTo>
                <a:cubicBezTo>
                  <a:pt x="56960" y="822798"/>
                  <a:pt x="80831" y="844371"/>
                  <a:pt x="156519" y="840260"/>
                </a:cubicBezTo>
                <a:cubicBezTo>
                  <a:pt x="291765" y="801310"/>
                  <a:pt x="527183" y="878799"/>
                  <a:pt x="647247" y="840260"/>
                </a:cubicBezTo>
                <a:cubicBezTo>
                  <a:pt x="767311" y="801721"/>
                  <a:pt x="920036" y="855823"/>
                  <a:pt x="1116639" y="840260"/>
                </a:cubicBezTo>
                <a:cubicBezTo>
                  <a:pt x="1313242" y="824697"/>
                  <a:pt x="1551483" y="883176"/>
                  <a:pt x="1671375" y="840260"/>
                </a:cubicBezTo>
                <a:cubicBezTo>
                  <a:pt x="1791267" y="797344"/>
                  <a:pt x="2088826" y="903505"/>
                  <a:pt x="2290119" y="840260"/>
                </a:cubicBezTo>
                <a:cubicBezTo>
                  <a:pt x="2280887" y="718077"/>
                  <a:pt x="2324055" y="630366"/>
                  <a:pt x="2290119" y="491552"/>
                </a:cubicBezTo>
                <a:cubicBezTo>
                  <a:pt x="2256183" y="352738"/>
                  <a:pt x="2314422" y="306704"/>
                  <a:pt x="2290119" y="156519"/>
                </a:cubicBezTo>
                <a:cubicBezTo>
                  <a:pt x="2449853" y="102237"/>
                  <a:pt x="2550554" y="200437"/>
                  <a:pt x="2750211" y="156519"/>
                </a:cubicBezTo>
                <a:cubicBezTo>
                  <a:pt x="2949868" y="112601"/>
                  <a:pt x="3053490" y="197305"/>
                  <a:pt x="3159806" y="156519"/>
                </a:cubicBezTo>
                <a:cubicBezTo>
                  <a:pt x="3266123" y="115733"/>
                  <a:pt x="3467498" y="203197"/>
                  <a:pt x="3619898" y="156519"/>
                </a:cubicBezTo>
                <a:cubicBezTo>
                  <a:pt x="3772298" y="109841"/>
                  <a:pt x="4003150" y="197345"/>
                  <a:pt x="4130489" y="156519"/>
                </a:cubicBezTo>
                <a:cubicBezTo>
                  <a:pt x="4257828" y="115693"/>
                  <a:pt x="4520338" y="180821"/>
                  <a:pt x="4691577" y="156519"/>
                </a:cubicBezTo>
                <a:cubicBezTo>
                  <a:pt x="4862816" y="132217"/>
                  <a:pt x="4947938" y="211654"/>
                  <a:pt x="5151670" y="156519"/>
                </a:cubicBezTo>
                <a:cubicBezTo>
                  <a:pt x="5355402" y="101384"/>
                  <a:pt x="5571128" y="178754"/>
                  <a:pt x="5813754" y="156519"/>
                </a:cubicBezTo>
                <a:cubicBezTo>
                  <a:pt x="6056380" y="134284"/>
                  <a:pt x="6100881" y="211021"/>
                  <a:pt x="6374842" y="156519"/>
                </a:cubicBezTo>
                <a:cubicBezTo>
                  <a:pt x="6648803" y="102017"/>
                  <a:pt x="7093082" y="185012"/>
                  <a:pt x="7339914" y="156519"/>
                </a:cubicBezTo>
                <a:cubicBezTo>
                  <a:pt x="7324031" y="98978"/>
                  <a:pt x="7342698" y="60721"/>
                  <a:pt x="7339914" y="0"/>
                </a:cubicBezTo>
                <a:cubicBezTo>
                  <a:pt x="7383508" y="150291"/>
                  <a:pt x="7318348" y="310059"/>
                  <a:pt x="7352271" y="395417"/>
                </a:cubicBezTo>
                <a:cubicBezTo>
                  <a:pt x="7386194" y="480775"/>
                  <a:pt x="7324439" y="604922"/>
                  <a:pt x="7364627" y="790833"/>
                </a:cubicBezTo>
                <a:close/>
              </a:path>
            </a:pathLst>
          </a:cu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7364627 w 8583827"/>
                      <a:gd name="connsiteY0" fmla="*/ 790833 h 2718487"/>
                      <a:gd name="connsiteX1" fmla="*/ 8583827 w 8583827"/>
                      <a:gd name="connsiteY1" fmla="*/ 790833 h 2718487"/>
                      <a:gd name="connsiteX2" fmla="*/ 8583827 w 8583827"/>
                      <a:gd name="connsiteY2" fmla="*/ 2578444 h 2718487"/>
                      <a:gd name="connsiteX3" fmla="*/ 0 w 8583827"/>
                      <a:gd name="connsiteY3" fmla="*/ 2578444 h 2718487"/>
                      <a:gd name="connsiteX4" fmla="*/ 0 w 8583827"/>
                      <a:gd name="connsiteY4" fmla="*/ 2718487 h 2718487"/>
                      <a:gd name="connsiteX5" fmla="*/ 0 w 8583827"/>
                      <a:gd name="connsiteY5" fmla="*/ 840260 h 2718487"/>
                      <a:gd name="connsiteX6" fmla="*/ 156519 w 8583827"/>
                      <a:gd name="connsiteY6" fmla="*/ 840260 h 2718487"/>
                      <a:gd name="connsiteX7" fmla="*/ 2290119 w 8583827"/>
                      <a:gd name="connsiteY7" fmla="*/ 840260 h 2718487"/>
                      <a:gd name="connsiteX8" fmla="*/ 2290119 w 8583827"/>
                      <a:gd name="connsiteY8" fmla="*/ 156519 h 2718487"/>
                      <a:gd name="connsiteX9" fmla="*/ 7339914 w 8583827"/>
                      <a:gd name="connsiteY9" fmla="*/ 156519 h 2718487"/>
                      <a:gd name="connsiteX10" fmla="*/ 7339914 w 8583827"/>
                      <a:gd name="connsiteY10" fmla="*/ 0 h 2718487"/>
                      <a:gd name="connsiteX11" fmla="*/ 7364627 w 8583827"/>
                      <a:gd name="connsiteY11" fmla="*/ 790833 h 2718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583827" h="2718487">
                        <a:moveTo>
                          <a:pt x="7364627" y="790833"/>
                        </a:moveTo>
                        <a:lnTo>
                          <a:pt x="8583827" y="790833"/>
                        </a:lnTo>
                        <a:lnTo>
                          <a:pt x="8583827" y="2578444"/>
                        </a:lnTo>
                        <a:lnTo>
                          <a:pt x="0" y="2578444"/>
                        </a:lnTo>
                        <a:lnTo>
                          <a:pt x="0" y="2718487"/>
                        </a:lnTo>
                        <a:lnTo>
                          <a:pt x="0" y="840260"/>
                        </a:lnTo>
                        <a:lnTo>
                          <a:pt x="156519" y="840260"/>
                        </a:lnTo>
                        <a:lnTo>
                          <a:pt x="2290119" y="840260"/>
                        </a:lnTo>
                        <a:lnTo>
                          <a:pt x="2290119" y="156519"/>
                        </a:lnTo>
                        <a:lnTo>
                          <a:pt x="7339914" y="156519"/>
                        </a:lnTo>
                        <a:lnTo>
                          <a:pt x="7339914" y="0"/>
                        </a:lnTo>
                        <a:lnTo>
                          <a:pt x="7364627" y="790833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E3D51-8715-824C-B29E-DA8984E09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r>
              <a:rPr lang="en-US" dirty="0" smtClean="0"/>
              <a:t>Pintos: Kernel Crossing on </a:t>
            </a:r>
            <a:r>
              <a:rPr lang="en-US" dirty="0" err="1" smtClean="0"/>
              <a:t>Syscall</a:t>
            </a:r>
            <a:r>
              <a:rPr lang="en-US" dirty="0" smtClean="0"/>
              <a:t> or Interrupt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C6B4CF-8B5E-DC4D-BFF9-970F3C7B9EF9}"/>
              </a:ext>
            </a:extLst>
          </p:cNvPr>
          <p:cNvSpPr txBox="1"/>
          <p:nvPr/>
        </p:nvSpPr>
        <p:spPr>
          <a:xfrm>
            <a:off x="360139" y="1405612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  <a:p>
            <a:r>
              <a:rPr lang="en-US" dirty="0"/>
              <a:t>code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38DFA5-E545-1141-AC87-DD2396098B10}"/>
              </a:ext>
            </a:extLst>
          </p:cNvPr>
          <p:cNvSpPr/>
          <p:nvPr/>
        </p:nvSpPr>
        <p:spPr bwMode="auto">
          <a:xfrm>
            <a:off x="302741" y="2052882"/>
            <a:ext cx="799601" cy="874931"/>
          </a:xfrm>
          <a:prstGeom prst="rect">
            <a:avLst/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8B4544-CB9C-8448-9B97-03F93542672C}"/>
              </a:ext>
            </a:extLst>
          </p:cNvPr>
          <p:cNvSpPr/>
          <p:nvPr/>
        </p:nvSpPr>
        <p:spPr bwMode="auto">
          <a:xfrm>
            <a:off x="1345278" y="1677470"/>
            <a:ext cx="799601" cy="1250343"/>
          </a:xfrm>
          <a:prstGeom prst="rect">
            <a:avLst/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E6CF60-1D4B-4C4D-8E55-717E89E71D78}"/>
              </a:ext>
            </a:extLst>
          </p:cNvPr>
          <p:cNvSpPr txBox="1"/>
          <p:nvPr/>
        </p:nvSpPr>
        <p:spPr>
          <a:xfrm>
            <a:off x="1383441" y="1074391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  <a:p>
            <a:r>
              <a:rPr lang="en-US" dirty="0"/>
              <a:t>stack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C9EEDC-5B12-5345-99CF-4D5F20CDE45B}"/>
              </a:ext>
            </a:extLst>
          </p:cNvPr>
          <p:cNvSpPr/>
          <p:nvPr/>
        </p:nvSpPr>
        <p:spPr bwMode="auto">
          <a:xfrm>
            <a:off x="1219200" y="4112542"/>
            <a:ext cx="987552" cy="84045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CF4C19-E64A-D54E-92B3-EE814985DA1B}"/>
              </a:ext>
            </a:extLst>
          </p:cNvPr>
          <p:cNvSpPr/>
          <p:nvPr/>
        </p:nvSpPr>
        <p:spPr bwMode="auto">
          <a:xfrm>
            <a:off x="304800" y="4100186"/>
            <a:ext cx="799601" cy="4904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D35298-022E-6E41-94DB-6ACB4D7C09AF}"/>
              </a:ext>
            </a:extLst>
          </p:cNvPr>
          <p:cNvSpPr/>
          <p:nvPr/>
        </p:nvSpPr>
        <p:spPr bwMode="auto">
          <a:xfrm>
            <a:off x="1345375" y="3824487"/>
            <a:ext cx="799406" cy="13063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C6B48F-EA3C-0243-81D6-E6CD8159128C}"/>
              </a:ext>
            </a:extLst>
          </p:cNvPr>
          <p:cNvSpPr txBox="1"/>
          <p:nvPr/>
        </p:nvSpPr>
        <p:spPr>
          <a:xfrm>
            <a:off x="1463591" y="3766773"/>
            <a:ext cx="5629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PTBR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719FF2-596F-604C-9D4E-989A62C9F9D0}"/>
              </a:ext>
            </a:extLst>
          </p:cNvPr>
          <p:cNvSpPr/>
          <p:nvPr/>
        </p:nvSpPr>
        <p:spPr bwMode="auto">
          <a:xfrm>
            <a:off x="1219298" y="4962554"/>
            <a:ext cx="987552" cy="45278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A144A2-0BDC-3042-87ED-21097EBA3F1F}"/>
              </a:ext>
            </a:extLst>
          </p:cNvPr>
          <p:cNvSpPr txBox="1"/>
          <p:nvPr/>
        </p:nvSpPr>
        <p:spPr>
          <a:xfrm>
            <a:off x="1498856" y="5180147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TCB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25E74B-24DA-B54B-B6BC-072155358B0B}"/>
              </a:ext>
            </a:extLst>
          </p:cNvPr>
          <p:cNvSpPr txBox="1"/>
          <p:nvPr/>
        </p:nvSpPr>
        <p:spPr>
          <a:xfrm>
            <a:off x="337484" y="4639388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</a:t>
            </a:r>
          </a:p>
          <a:p>
            <a:r>
              <a:rPr lang="en-US" dirty="0"/>
              <a:t>code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26C4E4-657B-2D4B-A44E-372E5E3183FF}"/>
              </a:ext>
            </a:extLst>
          </p:cNvPr>
          <p:cNvSpPr txBox="1"/>
          <p:nvPr/>
        </p:nvSpPr>
        <p:spPr>
          <a:xfrm>
            <a:off x="1319319" y="5477470"/>
            <a:ext cx="851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</a:t>
            </a:r>
          </a:p>
          <a:p>
            <a:r>
              <a:rPr lang="en-US" dirty="0"/>
              <a:t>thread</a:t>
            </a:r>
          </a:p>
          <a:p>
            <a:r>
              <a:rPr lang="en-US" dirty="0"/>
              <a:t>stack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BCFB84-E8D6-8A49-A6AA-F535A6BBA4AE}"/>
              </a:ext>
            </a:extLst>
          </p:cNvPr>
          <p:cNvSpPr/>
          <p:nvPr/>
        </p:nvSpPr>
        <p:spPr bwMode="auto">
          <a:xfrm>
            <a:off x="2743297" y="3834072"/>
            <a:ext cx="799406" cy="13063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096250-90AC-604D-9352-8D05481B7AE8}"/>
              </a:ext>
            </a:extLst>
          </p:cNvPr>
          <p:cNvSpPr txBox="1"/>
          <p:nvPr/>
        </p:nvSpPr>
        <p:spPr>
          <a:xfrm>
            <a:off x="2861513" y="3776358"/>
            <a:ext cx="5629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PTBR</a:t>
            </a: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4A700F90-AC80-2248-9D0A-DDBFE819F2D3}"/>
              </a:ext>
            </a:extLst>
          </p:cNvPr>
          <p:cNvSpPr/>
          <p:nvPr/>
        </p:nvSpPr>
        <p:spPr bwMode="auto">
          <a:xfrm>
            <a:off x="972065" y="2784389"/>
            <a:ext cx="494270" cy="378941"/>
          </a:xfrm>
          <a:custGeom>
            <a:avLst/>
            <a:gdLst>
              <a:gd name="connsiteX0" fmla="*/ 494270 w 494270"/>
              <a:gd name="connsiteY0" fmla="*/ 378941 h 378941"/>
              <a:gd name="connsiteX1" fmla="*/ 74140 w 494270"/>
              <a:gd name="connsiteY1" fmla="*/ 304800 h 378941"/>
              <a:gd name="connsiteX2" fmla="*/ 172994 w 494270"/>
              <a:gd name="connsiteY2" fmla="*/ 189470 h 378941"/>
              <a:gd name="connsiteX3" fmla="*/ 0 w 494270"/>
              <a:gd name="connsiteY3" fmla="*/ 0 h 37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270" h="378941">
                <a:moveTo>
                  <a:pt x="494270" y="378941"/>
                </a:moveTo>
                <a:cubicBezTo>
                  <a:pt x="310978" y="357659"/>
                  <a:pt x="127686" y="336378"/>
                  <a:pt x="74140" y="304800"/>
                </a:cubicBezTo>
                <a:cubicBezTo>
                  <a:pt x="20594" y="273222"/>
                  <a:pt x="185351" y="240270"/>
                  <a:pt x="172994" y="189470"/>
                </a:cubicBezTo>
                <a:cubicBezTo>
                  <a:pt x="160637" y="138670"/>
                  <a:pt x="80318" y="69335"/>
                  <a:pt x="0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E8C160B6-CD1E-844F-A3CC-3C95B3FADEF9}"/>
              </a:ext>
            </a:extLst>
          </p:cNvPr>
          <p:cNvSpPr/>
          <p:nvPr/>
        </p:nvSpPr>
        <p:spPr bwMode="auto">
          <a:xfrm>
            <a:off x="1985319" y="2315267"/>
            <a:ext cx="374066" cy="1056728"/>
          </a:xfrm>
          <a:custGeom>
            <a:avLst/>
            <a:gdLst>
              <a:gd name="connsiteX0" fmla="*/ 82378 w 374066"/>
              <a:gd name="connsiteY0" fmla="*/ 1021057 h 1056728"/>
              <a:gd name="connsiteX1" fmla="*/ 247135 w 374066"/>
              <a:gd name="connsiteY1" fmla="*/ 1021057 h 1056728"/>
              <a:gd name="connsiteX2" fmla="*/ 362465 w 374066"/>
              <a:gd name="connsiteY2" fmla="*/ 650355 h 1056728"/>
              <a:gd name="connsiteX3" fmla="*/ 354227 w 374066"/>
              <a:gd name="connsiteY3" fmla="*/ 246701 h 1056728"/>
              <a:gd name="connsiteX4" fmla="*/ 222422 w 374066"/>
              <a:gd name="connsiteY4" fmla="*/ 24279 h 1056728"/>
              <a:gd name="connsiteX5" fmla="*/ 0 w 374066"/>
              <a:gd name="connsiteY5" fmla="*/ 16041 h 1056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66" h="1056728">
                <a:moveTo>
                  <a:pt x="82378" y="1021057"/>
                </a:moveTo>
                <a:cubicBezTo>
                  <a:pt x="141416" y="1051949"/>
                  <a:pt x="200454" y="1082841"/>
                  <a:pt x="247135" y="1021057"/>
                </a:cubicBezTo>
                <a:cubicBezTo>
                  <a:pt x="293816" y="959273"/>
                  <a:pt x="344616" y="779414"/>
                  <a:pt x="362465" y="650355"/>
                </a:cubicBezTo>
                <a:cubicBezTo>
                  <a:pt x="380314" y="521296"/>
                  <a:pt x="377567" y="351047"/>
                  <a:pt x="354227" y="246701"/>
                </a:cubicBezTo>
                <a:cubicBezTo>
                  <a:pt x="330887" y="142355"/>
                  <a:pt x="281460" y="62722"/>
                  <a:pt x="222422" y="24279"/>
                </a:cubicBezTo>
                <a:cubicBezTo>
                  <a:pt x="163384" y="-14164"/>
                  <a:pt x="81692" y="938"/>
                  <a:pt x="0" y="16041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D8A7F2C-004F-6D44-AAB5-E88CA8F6D440}"/>
              </a:ext>
            </a:extLst>
          </p:cNvPr>
          <p:cNvGrpSpPr/>
          <p:nvPr/>
        </p:nvGrpSpPr>
        <p:grpSpPr>
          <a:xfrm>
            <a:off x="1029730" y="3091190"/>
            <a:ext cx="2854974" cy="1436823"/>
            <a:chOff x="1029730" y="3091190"/>
            <a:chExt cx="2854974" cy="143682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9B3661D-05E6-5D47-B8AA-3826887EB674}"/>
                </a:ext>
              </a:extLst>
            </p:cNvPr>
            <p:cNvGrpSpPr/>
            <p:nvPr/>
          </p:nvGrpSpPr>
          <p:grpSpPr>
            <a:xfrm>
              <a:off x="2743297" y="3091190"/>
              <a:ext cx="799406" cy="590482"/>
              <a:chOff x="1295399" y="2990918"/>
              <a:chExt cx="799406" cy="590482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CC924B1-FC96-AA42-B3E3-4E54FCFE9C08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FF3B5FB-8010-C643-BEDE-5D3FA36CC276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18977BB-36DB-9749-ADF1-D1F632E7FCFC}"/>
                  </a:ext>
                </a:extLst>
              </p:cNvPr>
              <p:cNvSpPr txBox="1"/>
              <p:nvPr/>
            </p:nvSpPr>
            <p:spPr>
              <a:xfrm>
                <a:off x="1347892" y="2990918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353E762-A039-8E47-A49A-A08F0A581F89}"/>
                  </a:ext>
                </a:extLst>
              </p:cNvPr>
              <p:cNvSpPr txBox="1"/>
              <p:nvPr/>
            </p:nvSpPr>
            <p:spPr>
              <a:xfrm>
                <a:off x="1347892" y="3143318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ss:esp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ABF37D6-223F-4A42-B00A-5175FC0F4938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9623F6E-BD88-874A-87BE-053EFA7D8BE5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A6DE78B-6D97-2C4B-A162-9E3A5DB6578F}"/>
                </a:ext>
              </a:extLst>
            </p:cNvPr>
            <p:cNvSpPr/>
            <p:nvPr/>
          </p:nvSpPr>
          <p:spPr bwMode="auto">
            <a:xfrm>
              <a:off x="3476368" y="3317905"/>
              <a:ext cx="408336" cy="1210108"/>
            </a:xfrm>
            <a:custGeom>
              <a:avLst/>
              <a:gdLst>
                <a:gd name="connsiteX0" fmla="*/ 0 w 408336"/>
                <a:gd name="connsiteY0" fmla="*/ 18419 h 1240802"/>
                <a:gd name="connsiteX1" fmla="*/ 172994 w 408336"/>
                <a:gd name="connsiteY1" fmla="*/ 59609 h 1240802"/>
                <a:gd name="connsiteX2" fmla="*/ 378940 w 408336"/>
                <a:gd name="connsiteY2" fmla="*/ 512690 h 1240802"/>
                <a:gd name="connsiteX3" fmla="*/ 370702 w 408336"/>
                <a:gd name="connsiteY3" fmla="*/ 1130527 h 1240802"/>
                <a:gd name="connsiteX4" fmla="*/ 41189 w 408336"/>
                <a:gd name="connsiteY4" fmla="*/ 1237619 h 124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336" h="1240802">
                  <a:moveTo>
                    <a:pt x="0" y="18419"/>
                  </a:moveTo>
                  <a:cubicBezTo>
                    <a:pt x="54918" y="-2175"/>
                    <a:pt x="109837" y="-22769"/>
                    <a:pt x="172994" y="59609"/>
                  </a:cubicBezTo>
                  <a:cubicBezTo>
                    <a:pt x="236151" y="141987"/>
                    <a:pt x="345989" y="334204"/>
                    <a:pt x="378940" y="512690"/>
                  </a:cubicBezTo>
                  <a:cubicBezTo>
                    <a:pt x="411891" y="691176"/>
                    <a:pt x="426994" y="1009706"/>
                    <a:pt x="370702" y="1130527"/>
                  </a:cubicBezTo>
                  <a:cubicBezTo>
                    <a:pt x="314410" y="1251348"/>
                    <a:pt x="177799" y="1244483"/>
                    <a:pt x="41189" y="123761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212C31F-E40E-8246-B828-D9EE0F9C59E9}"/>
                </a:ext>
              </a:extLst>
            </p:cNvPr>
            <p:cNvSpPr/>
            <p:nvPr/>
          </p:nvSpPr>
          <p:spPr bwMode="auto">
            <a:xfrm>
              <a:off x="1029730" y="3208172"/>
              <a:ext cx="1779373" cy="1166120"/>
            </a:xfrm>
            <a:custGeom>
              <a:avLst/>
              <a:gdLst>
                <a:gd name="connsiteX0" fmla="*/ 1779373 w 1779373"/>
                <a:gd name="connsiteY0" fmla="*/ 4585 h 1166120"/>
                <a:gd name="connsiteX1" fmla="*/ 1458097 w 1779373"/>
                <a:gd name="connsiteY1" fmla="*/ 144628 h 1166120"/>
                <a:gd name="connsiteX2" fmla="*/ 1408670 w 1779373"/>
                <a:gd name="connsiteY2" fmla="*/ 960174 h 1166120"/>
                <a:gd name="connsiteX3" fmla="*/ 0 w 1779373"/>
                <a:gd name="connsiteY3" fmla="*/ 1166120 h 116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9373" h="1166120">
                  <a:moveTo>
                    <a:pt x="1779373" y="4585"/>
                  </a:moveTo>
                  <a:cubicBezTo>
                    <a:pt x="1649627" y="-5026"/>
                    <a:pt x="1519881" y="-14637"/>
                    <a:pt x="1458097" y="144628"/>
                  </a:cubicBezTo>
                  <a:cubicBezTo>
                    <a:pt x="1396313" y="303893"/>
                    <a:pt x="1651686" y="789925"/>
                    <a:pt x="1408670" y="960174"/>
                  </a:cubicBezTo>
                  <a:cubicBezTo>
                    <a:pt x="1165654" y="1130423"/>
                    <a:pt x="582827" y="1148271"/>
                    <a:pt x="0" y="116612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F22DAFA-12D0-4841-995E-1F6E252E931F}"/>
              </a:ext>
            </a:extLst>
          </p:cNvPr>
          <p:cNvCxnSpPr>
            <a:cxnSpLocks/>
          </p:cNvCxnSpPr>
          <p:nvPr/>
        </p:nvCxnSpPr>
        <p:spPr bwMode="auto">
          <a:xfrm>
            <a:off x="1345278" y="2209800"/>
            <a:ext cx="79960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7173A1AB-DD59-C24E-A73B-E39E3A07DF54}"/>
              </a:ext>
            </a:extLst>
          </p:cNvPr>
          <p:cNvGrpSpPr/>
          <p:nvPr/>
        </p:nvGrpSpPr>
        <p:grpSpPr>
          <a:xfrm>
            <a:off x="2743200" y="4169497"/>
            <a:ext cx="799601" cy="402503"/>
            <a:chOff x="2743200" y="4169497"/>
            <a:chExt cx="799601" cy="402503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BAFEF38-3B99-BD40-8D4A-9DE97C961B25}"/>
                </a:ext>
              </a:extLst>
            </p:cNvPr>
            <p:cNvSpPr/>
            <p:nvPr/>
          </p:nvSpPr>
          <p:spPr bwMode="auto">
            <a:xfrm>
              <a:off x="2743297" y="432100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99B6E3B-BCB1-A040-8D50-A78006A1DC83}"/>
                </a:ext>
              </a:extLst>
            </p:cNvPr>
            <p:cNvSpPr txBox="1"/>
            <p:nvPr/>
          </p:nvSpPr>
          <p:spPr>
            <a:xfrm>
              <a:off x="2795790" y="4169497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E41C988-4A49-1E48-A63B-E6112A67614F}"/>
                </a:ext>
              </a:extLst>
            </p:cNvPr>
            <p:cNvSpPr txBox="1"/>
            <p:nvPr/>
          </p:nvSpPr>
          <p:spPr>
            <a:xfrm>
              <a:off x="2795790" y="4310390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C5F4072-2C5A-024F-997D-34076D131E13}"/>
                </a:ext>
              </a:extLst>
            </p:cNvPr>
            <p:cNvSpPr/>
            <p:nvPr/>
          </p:nvSpPr>
          <p:spPr bwMode="auto">
            <a:xfrm>
              <a:off x="2743297" y="4205310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5BB0FA4-F278-3747-B6AA-33E0C7FFCA6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43200" y="44958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2667000" y="1687055"/>
            <a:ext cx="990600" cy="3779676"/>
            <a:chOff x="2667000" y="1687055"/>
            <a:chExt cx="990600" cy="377967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DD8F49B-A9E8-AC43-93BB-DEA9586DF472}"/>
                </a:ext>
              </a:extLst>
            </p:cNvPr>
            <p:cNvSpPr/>
            <p:nvPr/>
          </p:nvSpPr>
          <p:spPr bwMode="auto">
            <a:xfrm>
              <a:off x="2667000" y="4122127"/>
              <a:ext cx="990600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004A5B7-206D-8F45-B65C-8E8BC9D83577}"/>
                </a:ext>
              </a:extLst>
            </p:cNvPr>
            <p:cNvSpPr/>
            <p:nvPr/>
          </p:nvSpPr>
          <p:spPr bwMode="auto">
            <a:xfrm>
              <a:off x="2667000" y="4972139"/>
              <a:ext cx="990600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C1827D3-2218-424E-B7D2-02EC44DC2439}"/>
                </a:ext>
              </a:extLst>
            </p:cNvPr>
            <p:cNvSpPr txBox="1"/>
            <p:nvPr/>
          </p:nvSpPr>
          <p:spPr>
            <a:xfrm>
              <a:off x="2896778" y="5189732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</a:rPr>
                <a:t>TCB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D87064E-0275-8A49-BA70-1BBE33CC1D92}"/>
                </a:ext>
              </a:extLst>
            </p:cNvPr>
            <p:cNvGrpSpPr/>
            <p:nvPr/>
          </p:nvGrpSpPr>
          <p:grpSpPr>
            <a:xfrm>
              <a:off x="2743200" y="1687055"/>
              <a:ext cx="799601" cy="1250343"/>
              <a:chOff x="2743200" y="1687055"/>
              <a:chExt cx="799601" cy="1250343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D2709D0-4716-DA42-AC89-667333D9DF7F}"/>
                  </a:ext>
                </a:extLst>
              </p:cNvPr>
              <p:cNvSpPr/>
              <p:nvPr/>
            </p:nvSpPr>
            <p:spPr bwMode="auto">
              <a:xfrm>
                <a:off x="2743200" y="1687055"/>
                <a:ext cx="799601" cy="1250343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CD7B63BC-1361-7249-8E98-8F0B9608E66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743200" y="2209800"/>
                <a:ext cx="799601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</p:grp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9C3CBBAF-78A6-E949-A8C4-1799FF00DB7D}"/>
              </a:ext>
            </a:extLst>
          </p:cNvPr>
          <p:cNvSpPr txBox="1"/>
          <p:nvPr/>
        </p:nvSpPr>
        <p:spPr>
          <a:xfrm rot="16200000">
            <a:off x="1458840" y="5051887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syscall</a:t>
            </a:r>
            <a:r>
              <a:rPr lang="en-US" i="1" dirty="0">
                <a:solidFill>
                  <a:srgbClr val="FF0000"/>
                </a:solidFill>
              </a:rPr>
              <a:t> / interrupt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1EDBBA-C6F8-E646-A373-31C8571E23B6}"/>
              </a:ext>
            </a:extLst>
          </p:cNvPr>
          <p:cNvGrpSpPr/>
          <p:nvPr/>
        </p:nvGrpSpPr>
        <p:grpSpPr>
          <a:xfrm>
            <a:off x="3735757" y="1687055"/>
            <a:ext cx="1687929" cy="3779676"/>
            <a:chOff x="3735757" y="1687055"/>
            <a:chExt cx="1687929" cy="3779676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C053E64-A4D6-FC4B-99E4-3E6029FF00E9}"/>
                </a:ext>
              </a:extLst>
            </p:cNvPr>
            <p:cNvSpPr/>
            <p:nvPr/>
          </p:nvSpPr>
          <p:spPr bwMode="auto">
            <a:xfrm>
              <a:off x="4282182" y="1687055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087BECC-8ABF-AE42-9DA3-D405B58BB8BB}"/>
                </a:ext>
              </a:extLst>
            </p:cNvPr>
            <p:cNvGrpSpPr/>
            <p:nvPr/>
          </p:nvGrpSpPr>
          <p:grpSpPr>
            <a:xfrm>
              <a:off x="4282279" y="3102697"/>
              <a:ext cx="799406" cy="578975"/>
              <a:chOff x="1295399" y="3002425"/>
              <a:chExt cx="799406" cy="578975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CF2EF460-71E9-1A42-B537-E820E285C937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17705C8-24E3-8748-8261-1C5CFEA04695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rgbClr val="FF9B9B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FD0C8A7-54CC-F345-887D-12A07B2FA7A2}"/>
                  </a:ext>
                </a:extLst>
              </p:cNvPr>
              <p:cNvSpPr txBox="1"/>
              <p:nvPr/>
            </p:nvSpPr>
            <p:spPr>
              <a:xfrm>
                <a:off x="1347892" y="3002425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AF52A51-358D-574A-BC31-4A1C82B2D1FF}"/>
                  </a:ext>
                </a:extLst>
              </p:cNvPr>
              <p:cNvSpPr txBox="1"/>
              <p:nvPr/>
            </p:nvSpPr>
            <p:spPr>
              <a:xfrm>
                <a:off x="1347892" y="3143318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ss:esp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177E2FF-4CD6-5B4C-A12A-67CE15FDE8D6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DD596F0-2CC8-8A4C-B3AE-B8B320F83BB2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DA8C4ED-FA78-6241-92B1-AE3FC9DE1253}"/>
                </a:ext>
              </a:extLst>
            </p:cNvPr>
            <p:cNvSpPr/>
            <p:nvPr/>
          </p:nvSpPr>
          <p:spPr bwMode="auto">
            <a:xfrm>
              <a:off x="4205982" y="4122127"/>
              <a:ext cx="990600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E2906B5-2A05-6D4A-8436-F1D5EB7D5543}"/>
                </a:ext>
              </a:extLst>
            </p:cNvPr>
            <p:cNvSpPr/>
            <p:nvPr/>
          </p:nvSpPr>
          <p:spPr bwMode="auto">
            <a:xfrm>
              <a:off x="4282279" y="3834072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D0DCF28-842F-2B46-B722-E61242116795}"/>
                </a:ext>
              </a:extLst>
            </p:cNvPr>
            <p:cNvSpPr txBox="1"/>
            <p:nvPr/>
          </p:nvSpPr>
          <p:spPr>
            <a:xfrm>
              <a:off x="4400495" y="3776358"/>
              <a:ext cx="56297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PTBR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013F611-7359-994E-B074-62304F83BA1A}"/>
                </a:ext>
              </a:extLst>
            </p:cNvPr>
            <p:cNvSpPr/>
            <p:nvPr/>
          </p:nvSpPr>
          <p:spPr bwMode="auto">
            <a:xfrm>
              <a:off x="4205982" y="4972139"/>
              <a:ext cx="990600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5BAC136-A3D8-7447-8615-86BE295D61C2}"/>
                </a:ext>
              </a:extLst>
            </p:cNvPr>
            <p:cNvSpPr txBox="1"/>
            <p:nvPr/>
          </p:nvSpPr>
          <p:spPr>
            <a:xfrm>
              <a:off x="4435760" y="5189732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</a:rPr>
                <a:t>TCB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AFB59A9-EDDC-2C4E-98A9-F938C23FAE6B}"/>
                </a:ext>
              </a:extLst>
            </p:cNvPr>
            <p:cNvSpPr/>
            <p:nvPr/>
          </p:nvSpPr>
          <p:spPr bwMode="auto">
            <a:xfrm>
              <a:off x="4282279" y="432100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3B3474B-36CD-8348-9069-80228BDF1B0C}"/>
                </a:ext>
              </a:extLst>
            </p:cNvPr>
            <p:cNvSpPr txBox="1"/>
            <p:nvPr/>
          </p:nvSpPr>
          <p:spPr>
            <a:xfrm>
              <a:off x="4334772" y="4157990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67AA72C-C1FA-AB40-A341-6710820C7CA1}"/>
                </a:ext>
              </a:extLst>
            </p:cNvPr>
            <p:cNvSpPr txBox="1"/>
            <p:nvPr/>
          </p:nvSpPr>
          <p:spPr>
            <a:xfrm>
              <a:off x="4334772" y="4310390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46FF603-ED63-2D4E-B389-D05FBFBA1126}"/>
                </a:ext>
              </a:extLst>
            </p:cNvPr>
            <p:cNvSpPr/>
            <p:nvPr/>
          </p:nvSpPr>
          <p:spPr bwMode="auto">
            <a:xfrm>
              <a:off x="4282279" y="4205310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E985FC88-8CB2-7D4D-9CFB-D83583DAD497}"/>
                </a:ext>
              </a:extLst>
            </p:cNvPr>
            <p:cNvSpPr/>
            <p:nvPr/>
          </p:nvSpPr>
          <p:spPr bwMode="auto">
            <a:xfrm>
              <a:off x="5015350" y="3317904"/>
              <a:ext cx="408336" cy="1531815"/>
            </a:xfrm>
            <a:custGeom>
              <a:avLst/>
              <a:gdLst>
                <a:gd name="connsiteX0" fmla="*/ 0 w 408336"/>
                <a:gd name="connsiteY0" fmla="*/ 18419 h 1240802"/>
                <a:gd name="connsiteX1" fmla="*/ 172994 w 408336"/>
                <a:gd name="connsiteY1" fmla="*/ 59609 h 1240802"/>
                <a:gd name="connsiteX2" fmla="*/ 378940 w 408336"/>
                <a:gd name="connsiteY2" fmla="*/ 512690 h 1240802"/>
                <a:gd name="connsiteX3" fmla="*/ 370702 w 408336"/>
                <a:gd name="connsiteY3" fmla="*/ 1130527 h 1240802"/>
                <a:gd name="connsiteX4" fmla="*/ 41189 w 408336"/>
                <a:gd name="connsiteY4" fmla="*/ 1237619 h 124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336" h="1240802">
                  <a:moveTo>
                    <a:pt x="0" y="18419"/>
                  </a:moveTo>
                  <a:cubicBezTo>
                    <a:pt x="54918" y="-2175"/>
                    <a:pt x="109837" y="-22769"/>
                    <a:pt x="172994" y="59609"/>
                  </a:cubicBezTo>
                  <a:cubicBezTo>
                    <a:pt x="236151" y="141987"/>
                    <a:pt x="345989" y="334204"/>
                    <a:pt x="378940" y="512690"/>
                  </a:cubicBezTo>
                  <a:cubicBezTo>
                    <a:pt x="411891" y="691176"/>
                    <a:pt x="426994" y="1009706"/>
                    <a:pt x="370702" y="1130527"/>
                  </a:cubicBezTo>
                  <a:cubicBezTo>
                    <a:pt x="314410" y="1251348"/>
                    <a:pt x="177799" y="1244483"/>
                    <a:pt x="41189" y="123761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90C9CDE-DD85-954C-882A-2030D0A1F46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82182" y="48006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6FBAAD4-8D80-E746-88BC-256CC899B0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82182" y="22098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483DDF8-30B7-3644-93E3-635610E8EB09}"/>
                </a:ext>
              </a:extLst>
            </p:cNvPr>
            <p:cNvSpPr/>
            <p:nvPr/>
          </p:nvSpPr>
          <p:spPr bwMode="auto">
            <a:xfrm>
              <a:off x="4282279" y="4619134"/>
              <a:ext cx="799406" cy="13063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376A0F5-1120-F346-B1F5-0B5D885830BB}"/>
                </a:ext>
              </a:extLst>
            </p:cNvPr>
            <p:cNvSpPr/>
            <p:nvPr/>
          </p:nvSpPr>
          <p:spPr bwMode="auto">
            <a:xfrm>
              <a:off x="4282279" y="4478412"/>
              <a:ext cx="799406" cy="1306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8F54D91-B45D-0D47-ABE1-72ECBA6D38DB}"/>
                </a:ext>
              </a:extLst>
            </p:cNvPr>
            <p:cNvSpPr txBox="1"/>
            <p:nvPr/>
          </p:nvSpPr>
          <p:spPr>
            <a:xfrm rot="16200000">
              <a:off x="3544999" y="4929045"/>
              <a:ext cx="7200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saves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9E3355A-8CAB-7E49-B5AC-A8E0C0CD8E25}"/>
              </a:ext>
            </a:extLst>
          </p:cNvPr>
          <p:cNvGrpSpPr/>
          <p:nvPr/>
        </p:nvGrpSpPr>
        <p:grpSpPr>
          <a:xfrm>
            <a:off x="6154824" y="1661017"/>
            <a:ext cx="1280515" cy="3779676"/>
            <a:chOff x="6154824" y="1661017"/>
            <a:chExt cx="1280515" cy="3779676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953B2F4-B7BD-F242-A833-338CE31BB906}"/>
                </a:ext>
              </a:extLst>
            </p:cNvPr>
            <p:cNvSpPr/>
            <p:nvPr/>
          </p:nvSpPr>
          <p:spPr bwMode="auto">
            <a:xfrm>
              <a:off x="6231024" y="1661017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13CA2A8-4DE9-FE4D-9655-9A93535CB310}"/>
                </a:ext>
              </a:extLst>
            </p:cNvPr>
            <p:cNvSpPr/>
            <p:nvPr/>
          </p:nvSpPr>
          <p:spPr bwMode="auto">
            <a:xfrm>
              <a:off x="6154824" y="4096089"/>
              <a:ext cx="990600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2CC0F5F-6438-5043-8458-1C60F7E02BB5}"/>
                </a:ext>
              </a:extLst>
            </p:cNvPr>
            <p:cNvSpPr/>
            <p:nvPr/>
          </p:nvSpPr>
          <p:spPr bwMode="auto">
            <a:xfrm>
              <a:off x="6231121" y="380803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2CB7B2F-44FA-8649-A1DC-3C02767BDAC7}"/>
                </a:ext>
              </a:extLst>
            </p:cNvPr>
            <p:cNvSpPr txBox="1"/>
            <p:nvPr/>
          </p:nvSpPr>
          <p:spPr>
            <a:xfrm>
              <a:off x="6349337" y="3750320"/>
              <a:ext cx="56297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PTBR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6B5292D-CCE6-8E4C-BAED-02371C55C940}"/>
                </a:ext>
              </a:extLst>
            </p:cNvPr>
            <p:cNvSpPr/>
            <p:nvPr/>
          </p:nvSpPr>
          <p:spPr bwMode="auto">
            <a:xfrm>
              <a:off x="6154824" y="4946101"/>
              <a:ext cx="990600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9C69E81-0FD7-6A4B-A0E8-E8CC65C4E164}"/>
                </a:ext>
              </a:extLst>
            </p:cNvPr>
            <p:cNvSpPr txBox="1"/>
            <p:nvPr/>
          </p:nvSpPr>
          <p:spPr>
            <a:xfrm>
              <a:off x="6384602" y="5163694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TCB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0E35F6D-8359-0342-AF7E-0EAFB873D604}"/>
                </a:ext>
              </a:extLst>
            </p:cNvPr>
            <p:cNvSpPr/>
            <p:nvPr/>
          </p:nvSpPr>
          <p:spPr bwMode="auto">
            <a:xfrm>
              <a:off x="6231121" y="4294966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AFAE287-49EB-8545-95D6-0E53102FC09A}"/>
                </a:ext>
              </a:extLst>
            </p:cNvPr>
            <p:cNvSpPr txBox="1"/>
            <p:nvPr/>
          </p:nvSpPr>
          <p:spPr>
            <a:xfrm>
              <a:off x="6283614" y="4114800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CA35ABA-6879-A44E-92E1-3A8464C4610D}"/>
                </a:ext>
              </a:extLst>
            </p:cNvPr>
            <p:cNvSpPr txBox="1"/>
            <p:nvPr/>
          </p:nvSpPr>
          <p:spPr>
            <a:xfrm>
              <a:off x="6283614" y="4267200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0BA5D41-BF4E-DA43-BF0E-B72A419183D4}"/>
                </a:ext>
              </a:extLst>
            </p:cNvPr>
            <p:cNvSpPr/>
            <p:nvPr/>
          </p:nvSpPr>
          <p:spPr bwMode="auto">
            <a:xfrm>
              <a:off x="6231121" y="4179272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B3856BC-7F4F-B148-B49F-7C821E6B0FA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56504" y="4491088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D644164-0F71-CC4F-B72D-B31D316D52E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31024" y="2183762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C18B9AD-022F-A24F-93F9-C444A608FDDF}"/>
                </a:ext>
              </a:extLst>
            </p:cNvPr>
            <p:cNvGrpSpPr/>
            <p:nvPr/>
          </p:nvGrpSpPr>
          <p:grpSpPr>
            <a:xfrm>
              <a:off x="6230999" y="3102697"/>
              <a:ext cx="799406" cy="577354"/>
              <a:chOff x="1295399" y="3004046"/>
              <a:chExt cx="799406" cy="577354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D5452364-44F9-534F-A503-05BC9DA63E51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E51B0B3-82A3-D748-BC2F-9952967E36F5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9FE1BC08-64F6-D146-A56D-F0D1D41B022C}"/>
                  </a:ext>
                </a:extLst>
              </p:cNvPr>
              <p:cNvSpPr txBox="1"/>
              <p:nvPr/>
            </p:nvSpPr>
            <p:spPr>
              <a:xfrm>
                <a:off x="1347892" y="3004046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040AFDD-3C4C-7945-9249-DD0136B6D7AD}"/>
                  </a:ext>
                </a:extLst>
              </p:cNvPr>
              <p:cNvSpPr txBox="1"/>
              <p:nvPr/>
            </p:nvSpPr>
            <p:spPr>
              <a:xfrm>
                <a:off x="1347892" y="3144939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ss:esp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5AE38C4-63C2-9C4B-AF54-6CC7F5ED7FD1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08ADF4B-6BB3-A843-BED2-24E16BAA2648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A83BB106-A14C-C347-B010-6E9F50804708}"/>
                </a:ext>
              </a:extLst>
            </p:cNvPr>
            <p:cNvSpPr/>
            <p:nvPr/>
          </p:nvSpPr>
          <p:spPr bwMode="auto">
            <a:xfrm>
              <a:off x="7027003" y="3329195"/>
              <a:ext cx="408336" cy="1210108"/>
            </a:xfrm>
            <a:custGeom>
              <a:avLst/>
              <a:gdLst>
                <a:gd name="connsiteX0" fmla="*/ 0 w 408336"/>
                <a:gd name="connsiteY0" fmla="*/ 18419 h 1240802"/>
                <a:gd name="connsiteX1" fmla="*/ 172994 w 408336"/>
                <a:gd name="connsiteY1" fmla="*/ 59609 h 1240802"/>
                <a:gd name="connsiteX2" fmla="*/ 378940 w 408336"/>
                <a:gd name="connsiteY2" fmla="*/ 512690 h 1240802"/>
                <a:gd name="connsiteX3" fmla="*/ 370702 w 408336"/>
                <a:gd name="connsiteY3" fmla="*/ 1130527 h 1240802"/>
                <a:gd name="connsiteX4" fmla="*/ 41189 w 408336"/>
                <a:gd name="connsiteY4" fmla="*/ 1237619 h 124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336" h="1240802">
                  <a:moveTo>
                    <a:pt x="0" y="18419"/>
                  </a:moveTo>
                  <a:cubicBezTo>
                    <a:pt x="54918" y="-2175"/>
                    <a:pt x="109837" y="-22769"/>
                    <a:pt x="172994" y="59609"/>
                  </a:cubicBezTo>
                  <a:cubicBezTo>
                    <a:pt x="236151" y="141987"/>
                    <a:pt x="345989" y="334204"/>
                    <a:pt x="378940" y="512690"/>
                  </a:cubicBezTo>
                  <a:cubicBezTo>
                    <a:pt x="411891" y="691176"/>
                    <a:pt x="426994" y="1009706"/>
                    <a:pt x="370702" y="1130527"/>
                  </a:cubicBezTo>
                  <a:cubicBezTo>
                    <a:pt x="314410" y="1251348"/>
                    <a:pt x="177799" y="1244483"/>
                    <a:pt x="41189" y="123761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590DEF45-90E3-F849-9DFD-A1905BC90801}"/>
              </a:ext>
            </a:extLst>
          </p:cNvPr>
          <p:cNvSpPr txBox="1"/>
          <p:nvPr/>
        </p:nvSpPr>
        <p:spPr>
          <a:xfrm rot="16200000" flipH="1">
            <a:off x="6754584" y="4932887"/>
            <a:ext cx="129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iret</a:t>
            </a:r>
            <a:endParaRPr lang="en-US" i="1" dirty="0">
              <a:solidFill>
                <a:srgbClr val="FF0000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7203B0F-DC66-2D46-9C93-02C0F4C8F787}"/>
              </a:ext>
            </a:extLst>
          </p:cNvPr>
          <p:cNvGrpSpPr/>
          <p:nvPr/>
        </p:nvGrpSpPr>
        <p:grpSpPr>
          <a:xfrm>
            <a:off x="7543800" y="1633188"/>
            <a:ext cx="1121541" cy="3779676"/>
            <a:chOff x="7543800" y="1633188"/>
            <a:chExt cx="1121541" cy="3779676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2DF9196-9ED4-FA4C-96BF-BB14EDA8DD1A}"/>
                </a:ext>
              </a:extLst>
            </p:cNvPr>
            <p:cNvSpPr/>
            <p:nvPr/>
          </p:nvSpPr>
          <p:spPr bwMode="auto">
            <a:xfrm>
              <a:off x="7651234" y="1633188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F4F7AEA7-4591-3D44-A095-3D54815C3F1C}"/>
                </a:ext>
              </a:extLst>
            </p:cNvPr>
            <p:cNvGrpSpPr/>
            <p:nvPr/>
          </p:nvGrpSpPr>
          <p:grpSpPr>
            <a:xfrm>
              <a:off x="7651331" y="3026497"/>
              <a:ext cx="799406" cy="601308"/>
              <a:chOff x="1295399" y="2980092"/>
              <a:chExt cx="799406" cy="601308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1F8B8EE2-40A3-E74A-BB47-5ED949AC830F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6996F594-A7C2-8241-ABF3-61538BD2C759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39DDCCFA-3FA8-554C-B49A-A13545A3950F}"/>
                  </a:ext>
                </a:extLst>
              </p:cNvPr>
              <p:cNvSpPr txBox="1"/>
              <p:nvPr/>
            </p:nvSpPr>
            <p:spPr>
              <a:xfrm>
                <a:off x="1347892" y="2980092"/>
                <a:ext cx="694421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chemeClr val="accent5">
                        <a:lumMod val="50000"/>
                      </a:schemeClr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18647A6-E8E2-F248-88CE-5099589E5AF1}"/>
                  </a:ext>
                </a:extLst>
              </p:cNvPr>
              <p:cNvSpPr txBox="1"/>
              <p:nvPr/>
            </p:nvSpPr>
            <p:spPr>
              <a:xfrm>
                <a:off x="1347892" y="3120985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chemeClr val="accent5">
                        <a:lumMod val="50000"/>
                      </a:schemeClr>
                    </a:solidFill>
                    <a:latin typeface="Courier" pitchFamily="2" charset="0"/>
                  </a:rPr>
                  <a:t>ss:esp</a:t>
                </a:r>
                <a:endParaRPr lang="en-US" sz="1100" dirty="0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5B527C41-9D51-E042-B6FA-9A13F663D127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9E296EB-9596-3E46-8F0E-2DDA06A65C70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BE306BA-ED7F-504D-9157-7C1A19D76D1D}"/>
                </a:ext>
              </a:extLst>
            </p:cNvPr>
            <p:cNvSpPr/>
            <p:nvPr/>
          </p:nvSpPr>
          <p:spPr bwMode="auto">
            <a:xfrm>
              <a:off x="7543800" y="4068260"/>
              <a:ext cx="987552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DCD7910A-0DE4-CD44-9F92-73105DF9CE8F}"/>
                </a:ext>
              </a:extLst>
            </p:cNvPr>
            <p:cNvSpPr/>
            <p:nvPr/>
          </p:nvSpPr>
          <p:spPr bwMode="auto">
            <a:xfrm>
              <a:off x="7651331" y="3780205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A9FB7EB3-F7C6-8E44-86FB-66BD3079A5F1}"/>
                </a:ext>
              </a:extLst>
            </p:cNvPr>
            <p:cNvSpPr txBox="1"/>
            <p:nvPr/>
          </p:nvSpPr>
          <p:spPr>
            <a:xfrm>
              <a:off x="7769547" y="3722491"/>
              <a:ext cx="56297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PTBR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E2E23EFA-BAF1-B04D-95E0-DAD235812B8F}"/>
                </a:ext>
              </a:extLst>
            </p:cNvPr>
            <p:cNvSpPr/>
            <p:nvPr/>
          </p:nvSpPr>
          <p:spPr bwMode="auto">
            <a:xfrm>
              <a:off x="7543898" y="4918272"/>
              <a:ext cx="987552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0BAC5EAD-1998-3049-89C9-2E4AF0A6C2E6}"/>
                </a:ext>
              </a:extLst>
            </p:cNvPr>
            <p:cNvSpPr txBox="1"/>
            <p:nvPr/>
          </p:nvSpPr>
          <p:spPr>
            <a:xfrm>
              <a:off x="7804812" y="5135865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TCB</a:t>
              </a:r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D02B7AC1-12A2-F14A-A83A-97060C44AF0B}"/>
                </a:ext>
              </a:extLst>
            </p:cNvPr>
            <p:cNvSpPr/>
            <p:nvPr/>
          </p:nvSpPr>
          <p:spPr bwMode="auto">
            <a:xfrm>
              <a:off x="8291275" y="2270985"/>
              <a:ext cx="374066" cy="1056728"/>
            </a:xfrm>
            <a:custGeom>
              <a:avLst/>
              <a:gdLst>
                <a:gd name="connsiteX0" fmla="*/ 82378 w 374066"/>
                <a:gd name="connsiteY0" fmla="*/ 1021057 h 1056728"/>
                <a:gd name="connsiteX1" fmla="*/ 247135 w 374066"/>
                <a:gd name="connsiteY1" fmla="*/ 1021057 h 1056728"/>
                <a:gd name="connsiteX2" fmla="*/ 362465 w 374066"/>
                <a:gd name="connsiteY2" fmla="*/ 650355 h 1056728"/>
                <a:gd name="connsiteX3" fmla="*/ 354227 w 374066"/>
                <a:gd name="connsiteY3" fmla="*/ 246701 h 1056728"/>
                <a:gd name="connsiteX4" fmla="*/ 222422 w 374066"/>
                <a:gd name="connsiteY4" fmla="*/ 24279 h 1056728"/>
                <a:gd name="connsiteX5" fmla="*/ 0 w 374066"/>
                <a:gd name="connsiteY5" fmla="*/ 16041 h 105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066" h="1056728">
                  <a:moveTo>
                    <a:pt x="82378" y="1021057"/>
                  </a:moveTo>
                  <a:cubicBezTo>
                    <a:pt x="141416" y="1051949"/>
                    <a:pt x="200454" y="1082841"/>
                    <a:pt x="247135" y="1021057"/>
                  </a:cubicBezTo>
                  <a:cubicBezTo>
                    <a:pt x="293816" y="959273"/>
                    <a:pt x="344616" y="779414"/>
                    <a:pt x="362465" y="650355"/>
                  </a:cubicBezTo>
                  <a:cubicBezTo>
                    <a:pt x="380314" y="521296"/>
                    <a:pt x="377567" y="351047"/>
                    <a:pt x="354227" y="246701"/>
                  </a:cubicBezTo>
                  <a:cubicBezTo>
                    <a:pt x="330887" y="142355"/>
                    <a:pt x="281460" y="62722"/>
                    <a:pt x="222422" y="24279"/>
                  </a:cubicBezTo>
                  <a:cubicBezTo>
                    <a:pt x="163384" y="-14164"/>
                    <a:pt x="81692" y="938"/>
                    <a:pt x="0" y="16041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5086631-4E4F-3F44-9AF1-DA752BD886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51234" y="2165518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0F9B417-0659-D647-B9BA-BB3D12191A6C}"/>
              </a:ext>
            </a:extLst>
          </p:cNvPr>
          <p:cNvGrpSpPr/>
          <p:nvPr/>
        </p:nvGrpSpPr>
        <p:grpSpPr>
          <a:xfrm>
            <a:off x="5307481" y="3774521"/>
            <a:ext cx="835124" cy="1681814"/>
            <a:chOff x="5307481" y="3774521"/>
            <a:chExt cx="835124" cy="168181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10E854C-7496-0741-A556-46EE1E290EA5}"/>
                </a:ext>
              </a:extLst>
            </p:cNvPr>
            <p:cNvSpPr txBox="1"/>
            <p:nvPr/>
          </p:nvSpPr>
          <p:spPr>
            <a:xfrm rot="16200000">
              <a:off x="4889097" y="4699397"/>
              <a:ext cx="11753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processing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AB7C3B7-6F70-A448-8C40-1CEE0212BE78}"/>
                </a:ext>
              </a:extLst>
            </p:cNvPr>
            <p:cNvSpPr txBox="1"/>
            <p:nvPr/>
          </p:nvSpPr>
          <p:spPr>
            <a:xfrm rot="16200000">
              <a:off x="5138804" y="4439768"/>
              <a:ext cx="16690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ready to resume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CD6165F6-2EB8-394A-BA39-DE02573F8A69}"/>
                </a:ext>
              </a:extLst>
            </p:cNvPr>
            <p:cNvSpPr txBox="1"/>
            <p:nvPr/>
          </p:nvSpPr>
          <p:spPr>
            <a:xfrm>
              <a:off x="5488891" y="483195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0780B40-E646-F34C-8107-EB7F074C8441}"/>
              </a:ext>
            </a:extLst>
          </p:cNvPr>
          <p:cNvGrpSpPr/>
          <p:nvPr/>
        </p:nvGrpSpPr>
        <p:grpSpPr>
          <a:xfrm>
            <a:off x="1345375" y="3102697"/>
            <a:ext cx="799406" cy="569390"/>
            <a:chOff x="1295399" y="3012010"/>
            <a:chExt cx="799406" cy="569390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6EB6B20-B811-9947-A8E9-DBFC02592824}"/>
                </a:ext>
              </a:extLst>
            </p:cNvPr>
            <p:cNvSpPr/>
            <p:nvPr/>
          </p:nvSpPr>
          <p:spPr bwMode="auto">
            <a:xfrm>
              <a:off x="1295399" y="316369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13AA28DD-1A95-BD41-AA37-14956BA4B60C}"/>
                </a:ext>
              </a:extLst>
            </p:cNvPr>
            <p:cNvSpPr/>
            <p:nvPr/>
          </p:nvSpPr>
          <p:spPr bwMode="auto">
            <a:xfrm>
              <a:off x="1295399" y="3450766"/>
              <a:ext cx="799406" cy="13063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1644A7A-4D3A-B84C-8598-F71483347401}"/>
                </a:ext>
              </a:extLst>
            </p:cNvPr>
            <p:cNvSpPr txBox="1"/>
            <p:nvPr/>
          </p:nvSpPr>
          <p:spPr>
            <a:xfrm>
              <a:off x="1347892" y="3012010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32FA5290-6245-7B4A-9435-C06D9C300B74}"/>
                </a:ext>
              </a:extLst>
            </p:cNvPr>
            <p:cNvSpPr txBox="1"/>
            <p:nvPr/>
          </p:nvSpPr>
          <p:spPr>
            <a:xfrm>
              <a:off x="1347892" y="3152903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01DA6690-C561-364C-9C32-4C2E4D0930FB}"/>
                </a:ext>
              </a:extLst>
            </p:cNvPr>
            <p:cNvSpPr/>
            <p:nvPr/>
          </p:nvSpPr>
          <p:spPr bwMode="auto">
            <a:xfrm>
              <a:off x="1295399" y="3310044"/>
              <a:ext cx="799406" cy="1306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6B4292E-F474-774C-AB73-68C468ABD445}"/>
                </a:ext>
              </a:extLst>
            </p:cNvPr>
            <p:cNvSpPr/>
            <p:nvPr/>
          </p:nvSpPr>
          <p:spPr bwMode="auto">
            <a:xfrm>
              <a:off x="1295399" y="3048000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49" name="Right Arrow 148"/>
          <p:cNvSpPr/>
          <p:nvPr/>
        </p:nvSpPr>
        <p:spPr bwMode="auto">
          <a:xfrm>
            <a:off x="2559305" y="746554"/>
            <a:ext cx="2738449" cy="457200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446624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91" grpId="0"/>
      <p:bldP spid="1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Freeform 144">
            <a:extLst>
              <a:ext uri="{FF2B5EF4-FFF2-40B4-BE49-F238E27FC236}">
                <a16:creationId xmlns:a16="http://schemas.microsoft.com/office/drawing/2014/main" id="{85A649A4-EFD6-854D-81BB-1F6B3E9FE1C3}"/>
              </a:ext>
            </a:extLst>
          </p:cNvPr>
          <p:cNvSpPr/>
          <p:nvPr/>
        </p:nvSpPr>
        <p:spPr bwMode="auto">
          <a:xfrm>
            <a:off x="140043" y="2924432"/>
            <a:ext cx="8583827" cy="2718487"/>
          </a:xfrm>
          <a:custGeom>
            <a:avLst/>
            <a:gdLst>
              <a:gd name="connsiteX0" fmla="*/ 7364627 w 8583827"/>
              <a:gd name="connsiteY0" fmla="*/ 790833 h 2718487"/>
              <a:gd name="connsiteX1" fmla="*/ 7771027 w 8583827"/>
              <a:gd name="connsiteY1" fmla="*/ 790833 h 2718487"/>
              <a:gd name="connsiteX2" fmla="*/ 8201811 w 8583827"/>
              <a:gd name="connsiteY2" fmla="*/ 790833 h 2718487"/>
              <a:gd name="connsiteX3" fmla="*/ 8583827 w 8583827"/>
              <a:gd name="connsiteY3" fmla="*/ 790833 h 2718487"/>
              <a:gd name="connsiteX4" fmla="*/ 8583827 w 8583827"/>
              <a:gd name="connsiteY4" fmla="*/ 1422456 h 2718487"/>
              <a:gd name="connsiteX5" fmla="*/ 8583827 w 8583827"/>
              <a:gd name="connsiteY5" fmla="*/ 2036202 h 2718487"/>
              <a:gd name="connsiteX6" fmla="*/ 8583827 w 8583827"/>
              <a:gd name="connsiteY6" fmla="*/ 2578444 h 2718487"/>
              <a:gd name="connsiteX7" fmla="*/ 7839895 w 8583827"/>
              <a:gd name="connsiteY7" fmla="*/ 2578444 h 2718487"/>
              <a:gd name="connsiteX8" fmla="*/ 7267640 w 8583827"/>
              <a:gd name="connsiteY8" fmla="*/ 2578444 h 2718487"/>
              <a:gd name="connsiteX9" fmla="*/ 6952900 w 8583827"/>
              <a:gd name="connsiteY9" fmla="*/ 2578444 h 2718487"/>
              <a:gd name="connsiteX10" fmla="*/ 6294806 w 8583827"/>
              <a:gd name="connsiteY10" fmla="*/ 2578444 h 2718487"/>
              <a:gd name="connsiteX11" fmla="*/ 5980066 w 8583827"/>
              <a:gd name="connsiteY11" fmla="*/ 2578444 h 2718487"/>
              <a:gd name="connsiteX12" fmla="*/ 5407811 w 8583827"/>
              <a:gd name="connsiteY12" fmla="*/ 2578444 h 2718487"/>
              <a:gd name="connsiteX13" fmla="*/ 4663879 w 8583827"/>
              <a:gd name="connsiteY13" fmla="*/ 2578444 h 2718487"/>
              <a:gd name="connsiteX14" fmla="*/ 3919948 w 8583827"/>
              <a:gd name="connsiteY14" fmla="*/ 2578444 h 2718487"/>
              <a:gd name="connsiteX15" fmla="*/ 3261854 w 8583827"/>
              <a:gd name="connsiteY15" fmla="*/ 2578444 h 2718487"/>
              <a:gd name="connsiteX16" fmla="*/ 2775437 w 8583827"/>
              <a:gd name="connsiteY16" fmla="*/ 2578444 h 2718487"/>
              <a:gd name="connsiteX17" fmla="*/ 2460697 w 8583827"/>
              <a:gd name="connsiteY17" fmla="*/ 2578444 h 2718487"/>
              <a:gd name="connsiteX18" fmla="*/ 1974280 w 8583827"/>
              <a:gd name="connsiteY18" fmla="*/ 2578444 h 2718487"/>
              <a:gd name="connsiteX19" fmla="*/ 1316187 w 8583827"/>
              <a:gd name="connsiteY19" fmla="*/ 2578444 h 2718487"/>
              <a:gd name="connsiteX20" fmla="*/ 572255 w 8583827"/>
              <a:gd name="connsiteY20" fmla="*/ 2578444 h 2718487"/>
              <a:gd name="connsiteX21" fmla="*/ 0 w 8583827"/>
              <a:gd name="connsiteY21" fmla="*/ 2578444 h 2718487"/>
              <a:gd name="connsiteX22" fmla="*/ 0 w 8583827"/>
              <a:gd name="connsiteY22" fmla="*/ 2718487 h 2718487"/>
              <a:gd name="connsiteX23" fmla="*/ 0 w 8583827"/>
              <a:gd name="connsiteY23" fmla="*/ 2211366 h 2718487"/>
              <a:gd name="connsiteX24" fmla="*/ 0 w 8583827"/>
              <a:gd name="connsiteY24" fmla="*/ 1723027 h 2718487"/>
              <a:gd name="connsiteX25" fmla="*/ 0 w 8583827"/>
              <a:gd name="connsiteY25" fmla="*/ 1309817 h 2718487"/>
              <a:gd name="connsiteX26" fmla="*/ 0 w 8583827"/>
              <a:gd name="connsiteY26" fmla="*/ 840260 h 2718487"/>
              <a:gd name="connsiteX27" fmla="*/ 156519 w 8583827"/>
              <a:gd name="connsiteY27" fmla="*/ 840260 h 2718487"/>
              <a:gd name="connsiteX28" fmla="*/ 668583 w 8583827"/>
              <a:gd name="connsiteY28" fmla="*/ 840260 h 2718487"/>
              <a:gd name="connsiteX29" fmla="*/ 1201983 w 8583827"/>
              <a:gd name="connsiteY29" fmla="*/ 840260 h 2718487"/>
              <a:gd name="connsiteX30" fmla="*/ 1714047 w 8583827"/>
              <a:gd name="connsiteY30" fmla="*/ 840260 h 2718487"/>
              <a:gd name="connsiteX31" fmla="*/ 2290119 w 8583827"/>
              <a:gd name="connsiteY31" fmla="*/ 840260 h 2718487"/>
              <a:gd name="connsiteX32" fmla="*/ 2290119 w 8583827"/>
              <a:gd name="connsiteY32" fmla="*/ 505227 h 2718487"/>
              <a:gd name="connsiteX33" fmla="*/ 2290119 w 8583827"/>
              <a:gd name="connsiteY33" fmla="*/ 156519 h 2718487"/>
              <a:gd name="connsiteX34" fmla="*/ 2800709 w 8583827"/>
              <a:gd name="connsiteY34" fmla="*/ 156519 h 2718487"/>
              <a:gd name="connsiteX35" fmla="*/ 3210304 w 8583827"/>
              <a:gd name="connsiteY35" fmla="*/ 156519 h 2718487"/>
              <a:gd name="connsiteX36" fmla="*/ 3821890 w 8583827"/>
              <a:gd name="connsiteY36" fmla="*/ 156519 h 2718487"/>
              <a:gd name="connsiteX37" fmla="*/ 4382978 w 8583827"/>
              <a:gd name="connsiteY37" fmla="*/ 156519 h 2718487"/>
              <a:gd name="connsiteX38" fmla="*/ 4994565 w 8583827"/>
              <a:gd name="connsiteY38" fmla="*/ 156519 h 2718487"/>
              <a:gd name="connsiteX39" fmla="*/ 5555653 w 8583827"/>
              <a:gd name="connsiteY39" fmla="*/ 156519 h 2718487"/>
              <a:gd name="connsiteX40" fmla="*/ 6167239 w 8583827"/>
              <a:gd name="connsiteY40" fmla="*/ 156519 h 2718487"/>
              <a:gd name="connsiteX41" fmla="*/ 6778826 w 8583827"/>
              <a:gd name="connsiteY41" fmla="*/ 156519 h 2718487"/>
              <a:gd name="connsiteX42" fmla="*/ 7339914 w 8583827"/>
              <a:gd name="connsiteY42" fmla="*/ 156519 h 2718487"/>
              <a:gd name="connsiteX43" fmla="*/ 7339914 w 8583827"/>
              <a:gd name="connsiteY43" fmla="*/ 0 h 2718487"/>
              <a:gd name="connsiteX44" fmla="*/ 7352271 w 8583827"/>
              <a:gd name="connsiteY44" fmla="*/ 395417 h 2718487"/>
              <a:gd name="connsiteX45" fmla="*/ 7364627 w 8583827"/>
              <a:gd name="connsiteY45" fmla="*/ 790833 h 271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583827" h="2718487" fill="none" extrusionOk="0">
                <a:moveTo>
                  <a:pt x="7364627" y="790833"/>
                </a:moveTo>
                <a:cubicBezTo>
                  <a:pt x="7454116" y="751545"/>
                  <a:pt x="7664465" y="804350"/>
                  <a:pt x="7771027" y="790833"/>
                </a:cubicBezTo>
                <a:cubicBezTo>
                  <a:pt x="7877589" y="777316"/>
                  <a:pt x="8001504" y="813290"/>
                  <a:pt x="8201811" y="790833"/>
                </a:cubicBezTo>
                <a:cubicBezTo>
                  <a:pt x="8402118" y="768376"/>
                  <a:pt x="8494468" y="796573"/>
                  <a:pt x="8583827" y="790833"/>
                </a:cubicBezTo>
                <a:cubicBezTo>
                  <a:pt x="8641930" y="980021"/>
                  <a:pt x="8572030" y="1266852"/>
                  <a:pt x="8583827" y="1422456"/>
                </a:cubicBezTo>
                <a:cubicBezTo>
                  <a:pt x="8595624" y="1578060"/>
                  <a:pt x="8555095" y="1837274"/>
                  <a:pt x="8583827" y="2036202"/>
                </a:cubicBezTo>
                <a:cubicBezTo>
                  <a:pt x="8612559" y="2235130"/>
                  <a:pt x="8541771" y="2369891"/>
                  <a:pt x="8583827" y="2578444"/>
                </a:cubicBezTo>
                <a:cubicBezTo>
                  <a:pt x="8288181" y="2628546"/>
                  <a:pt x="8069741" y="2524868"/>
                  <a:pt x="7839895" y="2578444"/>
                </a:cubicBezTo>
                <a:cubicBezTo>
                  <a:pt x="7610049" y="2632020"/>
                  <a:pt x="7487335" y="2533227"/>
                  <a:pt x="7267640" y="2578444"/>
                </a:cubicBezTo>
                <a:cubicBezTo>
                  <a:pt x="7047945" y="2623661"/>
                  <a:pt x="7087281" y="2574354"/>
                  <a:pt x="6952900" y="2578444"/>
                </a:cubicBezTo>
                <a:cubicBezTo>
                  <a:pt x="6818519" y="2582534"/>
                  <a:pt x="6433429" y="2500178"/>
                  <a:pt x="6294806" y="2578444"/>
                </a:cubicBezTo>
                <a:cubicBezTo>
                  <a:pt x="6156183" y="2656710"/>
                  <a:pt x="6115902" y="2564438"/>
                  <a:pt x="5980066" y="2578444"/>
                </a:cubicBezTo>
                <a:cubicBezTo>
                  <a:pt x="5844230" y="2592450"/>
                  <a:pt x="5600534" y="2534854"/>
                  <a:pt x="5407811" y="2578444"/>
                </a:cubicBezTo>
                <a:cubicBezTo>
                  <a:pt x="5215089" y="2622034"/>
                  <a:pt x="4879569" y="2532558"/>
                  <a:pt x="4663879" y="2578444"/>
                </a:cubicBezTo>
                <a:cubicBezTo>
                  <a:pt x="4448189" y="2624330"/>
                  <a:pt x="4177159" y="2554223"/>
                  <a:pt x="3919948" y="2578444"/>
                </a:cubicBezTo>
                <a:cubicBezTo>
                  <a:pt x="3662737" y="2602665"/>
                  <a:pt x="3436196" y="2552800"/>
                  <a:pt x="3261854" y="2578444"/>
                </a:cubicBezTo>
                <a:cubicBezTo>
                  <a:pt x="3087512" y="2604088"/>
                  <a:pt x="2976891" y="2553972"/>
                  <a:pt x="2775437" y="2578444"/>
                </a:cubicBezTo>
                <a:cubicBezTo>
                  <a:pt x="2573983" y="2602916"/>
                  <a:pt x="2567998" y="2547010"/>
                  <a:pt x="2460697" y="2578444"/>
                </a:cubicBezTo>
                <a:cubicBezTo>
                  <a:pt x="2353396" y="2609878"/>
                  <a:pt x="2135111" y="2530590"/>
                  <a:pt x="1974280" y="2578444"/>
                </a:cubicBezTo>
                <a:cubicBezTo>
                  <a:pt x="1813449" y="2626298"/>
                  <a:pt x="1521994" y="2507487"/>
                  <a:pt x="1316187" y="2578444"/>
                </a:cubicBezTo>
                <a:cubicBezTo>
                  <a:pt x="1110380" y="2649401"/>
                  <a:pt x="915720" y="2500872"/>
                  <a:pt x="572255" y="2578444"/>
                </a:cubicBezTo>
                <a:cubicBezTo>
                  <a:pt x="228790" y="2656016"/>
                  <a:pt x="276958" y="2567890"/>
                  <a:pt x="0" y="2578444"/>
                </a:cubicBezTo>
                <a:cubicBezTo>
                  <a:pt x="14861" y="2640600"/>
                  <a:pt x="-5980" y="2659060"/>
                  <a:pt x="0" y="2718487"/>
                </a:cubicBezTo>
                <a:cubicBezTo>
                  <a:pt x="-25441" y="2591595"/>
                  <a:pt x="54796" y="2320331"/>
                  <a:pt x="0" y="2211366"/>
                </a:cubicBezTo>
                <a:cubicBezTo>
                  <a:pt x="-54796" y="2102401"/>
                  <a:pt x="25934" y="1959090"/>
                  <a:pt x="0" y="1723027"/>
                </a:cubicBezTo>
                <a:cubicBezTo>
                  <a:pt x="-25934" y="1486964"/>
                  <a:pt x="37098" y="1456633"/>
                  <a:pt x="0" y="1309817"/>
                </a:cubicBezTo>
                <a:cubicBezTo>
                  <a:pt x="-37098" y="1163001"/>
                  <a:pt x="41136" y="1012201"/>
                  <a:pt x="0" y="840260"/>
                </a:cubicBezTo>
                <a:cubicBezTo>
                  <a:pt x="46629" y="840096"/>
                  <a:pt x="123872" y="857921"/>
                  <a:pt x="156519" y="840260"/>
                </a:cubicBezTo>
                <a:cubicBezTo>
                  <a:pt x="340142" y="803783"/>
                  <a:pt x="465825" y="865453"/>
                  <a:pt x="668583" y="840260"/>
                </a:cubicBezTo>
                <a:cubicBezTo>
                  <a:pt x="871341" y="815067"/>
                  <a:pt x="996505" y="861796"/>
                  <a:pt x="1201983" y="840260"/>
                </a:cubicBezTo>
                <a:cubicBezTo>
                  <a:pt x="1407461" y="818724"/>
                  <a:pt x="1520139" y="848477"/>
                  <a:pt x="1714047" y="840260"/>
                </a:cubicBezTo>
                <a:cubicBezTo>
                  <a:pt x="1907955" y="832043"/>
                  <a:pt x="2073742" y="900040"/>
                  <a:pt x="2290119" y="840260"/>
                </a:cubicBezTo>
                <a:cubicBezTo>
                  <a:pt x="2264000" y="732151"/>
                  <a:pt x="2321381" y="611008"/>
                  <a:pt x="2290119" y="505227"/>
                </a:cubicBezTo>
                <a:cubicBezTo>
                  <a:pt x="2258857" y="399446"/>
                  <a:pt x="2293882" y="288384"/>
                  <a:pt x="2290119" y="156519"/>
                </a:cubicBezTo>
                <a:cubicBezTo>
                  <a:pt x="2508382" y="130194"/>
                  <a:pt x="2666759" y="166684"/>
                  <a:pt x="2800709" y="156519"/>
                </a:cubicBezTo>
                <a:cubicBezTo>
                  <a:pt x="2934659" y="146354"/>
                  <a:pt x="3093536" y="167699"/>
                  <a:pt x="3210304" y="156519"/>
                </a:cubicBezTo>
                <a:cubicBezTo>
                  <a:pt x="3327072" y="145339"/>
                  <a:pt x="3584223" y="195563"/>
                  <a:pt x="3821890" y="156519"/>
                </a:cubicBezTo>
                <a:cubicBezTo>
                  <a:pt x="4059557" y="117475"/>
                  <a:pt x="4174410" y="159828"/>
                  <a:pt x="4382978" y="156519"/>
                </a:cubicBezTo>
                <a:cubicBezTo>
                  <a:pt x="4591546" y="153210"/>
                  <a:pt x="4757775" y="202296"/>
                  <a:pt x="4994565" y="156519"/>
                </a:cubicBezTo>
                <a:cubicBezTo>
                  <a:pt x="5231355" y="110742"/>
                  <a:pt x="5310222" y="161103"/>
                  <a:pt x="5555653" y="156519"/>
                </a:cubicBezTo>
                <a:cubicBezTo>
                  <a:pt x="5801084" y="151935"/>
                  <a:pt x="5947111" y="160907"/>
                  <a:pt x="6167239" y="156519"/>
                </a:cubicBezTo>
                <a:cubicBezTo>
                  <a:pt x="6387367" y="152131"/>
                  <a:pt x="6524023" y="215296"/>
                  <a:pt x="6778826" y="156519"/>
                </a:cubicBezTo>
                <a:cubicBezTo>
                  <a:pt x="7033629" y="97742"/>
                  <a:pt x="7142942" y="203163"/>
                  <a:pt x="7339914" y="156519"/>
                </a:cubicBezTo>
                <a:cubicBezTo>
                  <a:pt x="7328736" y="101210"/>
                  <a:pt x="7350606" y="67433"/>
                  <a:pt x="7339914" y="0"/>
                </a:cubicBezTo>
                <a:cubicBezTo>
                  <a:pt x="7380085" y="170547"/>
                  <a:pt x="7332098" y="203590"/>
                  <a:pt x="7352271" y="395417"/>
                </a:cubicBezTo>
                <a:cubicBezTo>
                  <a:pt x="7372443" y="587244"/>
                  <a:pt x="7343299" y="601148"/>
                  <a:pt x="7364627" y="790833"/>
                </a:cubicBezTo>
                <a:close/>
              </a:path>
              <a:path w="8583827" h="2718487" stroke="0" extrusionOk="0">
                <a:moveTo>
                  <a:pt x="7364627" y="790833"/>
                </a:moveTo>
                <a:cubicBezTo>
                  <a:pt x="7513244" y="765056"/>
                  <a:pt x="7591377" y="799915"/>
                  <a:pt x="7758835" y="790833"/>
                </a:cubicBezTo>
                <a:cubicBezTo>
                  <a:pt x="7926293" y="781751"/>
                  <a:pt x="7951720" y="793683"/>
                  <a:pt x="8128659" y="790833"/>
                </a:cubicBezTo>
                <a:cubicBezTo>
                  <a:pt x="8305598" y="787983"/>
                  <a:pt x="8467000" y="835209"/>
                  <a:pt x="8583827" y="790833"/>
                </a:cubicBezTo>
                <a:cubicBezTo>
                  <a:pt x="8644702" y="1017456"/>
                  <a:pt x="8521705" y="1171014"/>
                  <a:pt x="8583827" y="1368827"/>
                </a:cubicBezTo>
                <a:cubicBezTo>
                  <a:pt x="8645949" y="1566640"/>
                  <a:pt x="8578832" y="1663807"/>
                  <a:pt x="8583827" y="1928945"/>
                </a:cubicBezTo>
                <a:cubicBezTo>
                  <a:pt x="8588822" y="2194083"/>
                  <a:pt x="8535619" y="2364028"/>
                  <a:pt x="8583827" y="2578444"/>
                </a:cubicBezTo>
                <a:cubicBezTo>
                  <a:pt x="8358085" y="2581890"/>
                  <a:pt x="8273486" y="2527546"/>
                  <a:pt x="8011572" y="2578444"/>
                </a:cubicBezTo>
                <a:cubicBezTo>
                  <a:pt x="7749658" y="2629342"/>
                  <a:pt x="7634626" y="2542451"/>
                  <a:pt x="7267640" y="2578444"/>
                </a:cubicBezTo>
                <a:cubicBezTo>
                  <a:pt x="6900654" y="2614437"/>
                  <a:pt x="7031278" y="2574924"/>
                  <a:pt x="6952900" y="2578444"/>
                </a:cubicBezTo>
                <a:cubicBezTo>
                  <a:pt x="6874522" y="2581964"/>
                  <a:pt x="6655294" y="2545431"/>
                  <a:pt x="6380645" y="2578444"/>
                </a:cubicBezTo>
                <a:cubicBezTo>
                  <a:pt x="6105997" y="2611457"/>
                  <a:pt x="6030796" y="2546122"/>
                  <a:pt x="5808390" y="2578444"/>
                </a:cubicBezTo>
                <a:cubicBezTo>
                  <a:pt x="5585984" y="2610766"/>
                  <a:pt x="5432784" y="2572805"/>
                  <a:pt x="5321973" y="2578444"/>
                </a:cubicBezTo>
                <a:cubicBezTo>
                  <a:pt x="5211162" y="2584083"/>
                  <a:pt x="4809562" y="2512752"/>
                  <a:pt x="4578041" y="2578444"/>
                </a:cubicBezTo>
                <a:cubicBezTo>
                  <a:pt x="4346520" y="2644136"/>
                  <a:pt x="4104351" y="2525652"/>
                  <a:pt x="3834109" y="2578444"/>
                </a:cubicBezTo>
                <a:cubicBezTo>
                  <a:pt x="3563867" y="2631236"/>
                  <a:pt x="3517079" y="2547740"/>
                  <a:pt x="3433531" y="2578444"/>
                </a:cubicBezTo>
                <a:cubicBezTo>
                  <a:pt x="3349983" y="2609148"/>
                  <a:pt x="3119371" y="2520073"/>
                  <a:pt x="2861276" y="2578444"/>
                </a:cubicBezTo>
                <a:cubicBezTo>
                  <a:pt x="2603181" y="2636815"/>
                  <a:pt x="2446356" y="2496424"/>
                  <a:pt x="2117344" y="2578444"/>
                </a:cubicBezTo>
                <a:cubicBezTo>
                  <a:pt x="1788332" y="2660464"/>
                  <a:pt x="1755770" y="2519402"/>
                  <a:pt x="1545089" y="2578444"/>
                </a:cubicBezTo>
                <a:cubicBezTo>
                  <a:pt x="1334409" y="2637486"/>
                  <a:pt x="1309055" y="2574667"/>
                  <a:pt x="1230349" y="2578444"/>
                </a:cubicBezTo>
                <a:cubicBezTo>
                  <a:pt x="1151643" y="2582221"/>
                  <a:pt x="935042" y="2534727"/>
                  <a:pt x="829770" y="2578444"/>
                </a:cubicBezTo>
                <a:cubicBezTo>
                  <a:pt x="724498" y="2622161"/>
                  <a:pt x="400095" y="2492409"/>
                  <a:pt x="0" y="2578444"/>
                </a:cubicBezTo>
                <a:cubicBezTo>
                  <a:pt x="5030" y="2613387"/>
                  <a:pt x="-11606" y="2669068"/>
                  <a:pt x="0" y="2718487"/>
                </a:cubicBezTo>
                <a:cubicBezTo>
                  <a:pt x="-24643" y="2602806"/>
                  <a:pt x="20196" y="2413975"/>
                  <a:pt x="0" y="2248930"/>
                </a:cubicBezTo>
                <a:cubicBezTo>
                  <a:pt x="-20196" y="2083885"/>
                  <a:pt x="12709" y="1915117"/>
                  <a:pt x="0" y="1779374"/>
                </a:cubicBezTo>
                <a:cubicBezTo>
                  <a:pt x="-12709" y="1643631"/>
                  <a:pt x="49797" y="1417368"/>
                  <a:pt x="0" y="1309817"/>
                </a:cubicBezTo>
                <a:cubicBezTo>
                  <a:pt x="-49797" y="1202266"/>
                  <a:pt x="4145" y="981881"/>
                  <a:pt x="0" y="840260"/>
                </a:cubicBezTo>
                <a:cubicBezTo>
                  <a:pt x="56960" y="822798"/>
                  <a:pt x="80831" y="844371"/>
                  <a:pt x="156519" y="840260"/>
                </a:cubicBezTo>
                <a:cubicBezTo>
                  <a:pt x="291765" y="801310"/>
                  <a:pt x="527183" y="878799"/>
                  <a:pt x="647247" y="840260"/>
                </a:cubicBezTo>
                <a:cubicBezTo>
                  <a:pt x="767311" y="801721"/>
                  <a:pt x="920036" y="855823"/>
                  <a:pt x="1116639" y="840260"/>
                </a:cubicBezTo>
                <a:cubicBezTo>
                  <a:pt x="1313242" y="824697"/>
                  <a:pt x="1551483" y="883176"/>
                  <a:pt x="1671375" y="840260"/>
                </a:cubicBezTo>
                <a:cubicBezTo>
                  <a:pt x="1791267" y="797344"/>
                  <a:pt x="2088826" y="903505"/>
                  <a:pt x="2290119" y="840260"/>
                </a:cubicBezTo>
                <a:cubicBezTo>
                  <a:pt x="2280887" y="718077"/>
                  <a:pt x="2324055" y="630366"/>
                  <a:pt x="2290119" y="491552"/>
                </a:cubicBezTo>
                <a:cubicBezTo>
                  <a:pt x="2256183" y="352738"/>
                  <a:pt x="2314422" y="306704"/>
                  <a:pt x="2290119" y="156519"/>
                </a:cubicBezTo>
                <a:cubicBezTo>
                  <a:pt x="2449853" y="102237"/>
                  <a:pt x="2550554" y="200437"/>
                  <a:pt x="2750211" y="156519"/>
                </a:cubicBezTo>
                <a:cubicBezTo>
                  <a:pt x="2949868" y="112601"/>
                  <a:pt x="3053490" y="197305"/>
                  <a:pt x="3159806" y="156519"/>
                </a:cubicBezTo>
                <a:cubicBezTo>
                  <a:pt x="3266123" y="115733"/>
                  <a:pt x="3467498" y="203197"/>
                  <a:pt x="3619898" y="156519"/>
                </a:cubicBezTo>
                <a:cubicBezTo>
                  <a:pt x="3772298" y="109841"/>
                  <a:pt x="4003150" y="197345"/>
                  <a:pt x="4130489" y="156519"/>
                </a:cubicBezTo>
                <a:cubicBezTo>
                  <a:pt x="4257828" y="115693"/>
                  <a:pt x="4520338" y="180821"/>
                  <a:pt x="4691577" y="156519"/>
                </a:cubicBezTo>
                <a:cubicBezTo>
                  <a:pt x="4862816" y="132217"/>
                  <a:pt x="4947938" y="211654"/>
                  <a:pt x="5151670" y="156519"/>
                </a:cubicBezTo>
                <a:cubicBezTo>
                  <a:pt x="5355402" y="101384"/>
                  <a:pt x="5571128" y="178754"/>
                  <a:pt x="5813754" y="156519"/>
                </a:cubicBezTo>
                <a:cubicBezTo>
                  <a:pt x="6056380" y="134284"/>
                  <a:pt x="6100881" y="211021"/>
                  <a:pt x="6374842" y="156519"/>
                </a:cubicBezTo>
                <a:cubicBezTo>
                  <a:pt x="6648803" y="102017"/>
                  <a:pt x="7093082" y="185012"/>
                  <a:pt x="7339914" y="156519"/>
                </a:cubicBezTo>
                <a:cubicBezTo>
                  <a:pt x="7324031" y="98978"/>
                  <a:pt x="7342698" y="60721"/>
                  <a:pt x="7339914" y="0"/>
                </a:cubicBezTo>
                <a:cubicBezTo>
                  <a:pt x="7383508" y="150291"/>
                  <a:pt x="7318348" y="310059"/>
                  <a:pt x="7352271" y="395417"/>
                </a:cubicBezTo>
                <a:cubicBezTo>
                  <a:pt x="7386194" y="480775"/>
                  <a:pt x="7324439" y="604922"/>
                  <a:pt x="7364627" y="790833"/>
                </a:cubicBezTo>
                <a:close/>
              </a:path>
            </a:pathLst>
          </a:cu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7364627 w 8583827"/>
                      <a:gd name="connsiteY0" fmla="*/ 790833 h 2718487"/>
                      <a:gd name="connsiteX1" fmla="*/ 8583827 w 8583827"/>
                      <a:gd name="connsiteY1" fmla="*/ 790833 h 2718487"/>
                      <a:gd name="connsiteX2" fmla="*/ 8583827 w 8583827"/>
                      <a:gd name="connsiteY2" fmla="*/ 2578444 h 2718487"/>
                      <a:gd name="connsiteX3" fmla="*/ 0 w 8583827"/>
                      <a:gd name="connsiteY3" fmla="*/ 2578444 h 2718487"/>
                      <a:gd name="connsiteX4" fmla="*/ 0 w 8583827"/>
                      <a:gd name="connsiteY4" fmla="*/ 2718487 h 2718487"/>
                      <a:gd name="connsiteX5" fmla="*/ 0 w 8583827"/>
                      <a:gd name="connsiteY5" fmla="*/ 840260 h 2718487"/>
                      <a:gd name="connsiteX6" fmla="*/ 156519 w 8583827"/>
                      <a:gd name="connsiteY6" fmla="*/ 840260 h 2718487"/>
                      <a:gd name="connsiteX7" fmla="*/ 2290119 w 8583827"/>
                      <a:gd name="connsiteY7" fmla="*/ 840260 h 2718487"/>
                      <a:gd name="connsiteX8" fmla="*/ 2290119 w 8583827"/>
                      <a:gd name="connsiteY8" fmla="*/ 156519 h 2718487"/>
                      <a:gd name="connsiteX9" fmla="*/ 7339914 w 8583827"/>
                      <a:gd name="connsiteY9" fmla="*/ 156519 h 2718487"/>
                      <a:gd name="connsiteX10" fmla="*/ 7339914 w 8583827"/>
                      <a:gd name="connsiteY10" fmla="*/ 0 h 2718487"/>
                      <a:gd name="connsiteX11" fmla="*/ 7364627 w 8583827"/>
                      <a:gd name="connsiteY11" fmla="*/ 790833 h 2718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583827" h="2718487">
                        <a:moveTo>
                          <a:pt x="7364627" y="790833"/>
                        </a:moveTo>
                        <a:lnTo>
                          <a:pt x="8583827" y="790833"/>
                        </a:lnTo>
                        <a:lnTo>
                          <a:pt x="8583827" y="2578444"/>
                        </a:lnTo>
                        <a:lnTo>
                          <a:pt x="0" y="2578444"/>
                        </a:lnTo>
                        <a:lnTo>
                          <a:pt x="0" y="2718487"/>
                        </a:lnTo>
                        <a:lnTo>
                          <a:pt x="0" y="840260"/>
                        </a:lnTo>
                        <a:lnTo>
                          <a:pt x="156519" y="840260"/>
                        </a:lnTo>
                        <a:lnTo>
                          <a:pt x="2290119" y="840260"/>
                        </a:lnTo>
                        <a:lnTo>
                          <a:pt x="2290119" y="156519"/>
                        </a:lnTo>
                        <a:lnTo>
                          <a:pt x="7339914" y="156519"/>
                        </a:lnTo>
                        <a:lnTo>
                          <a:pt x="7339914" y="0"/>
                        </a:lnTo>
                        <a:lnTo>
                          <a:pt x="7364627" y="790833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E3D51-8715-824C-B29E-DA8984E09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Pintos: Context </a:t>
            </a:r>
            <a:r>
              <a:rPr lang="en-US" dirty="0"/>
              <a:t>Switch – Scheduling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C6B4CF-8B5E-DC4D-BFF9-970F3C7B9EF9}"/>
              </a:ext>
            </a:extLst>
          </p:cNvPr>
          <p:cNvSpPr txBox="1"/>
          <p:nvPr/>
        </p:nvSpPr>
        <p:spPr>
          <a:xfrm>
            <a:off x="360139" y="1405612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  <a:p>
            <a:r>
              <a:rPr lang="en-US" dirty="0"/>
              <a:t>code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38DFA5-E545-1141-AC87-DD2396098B10}"/>
              </a:ext>
            </a:extLst>
          </p:cNvPr>
          <p:cNvSpPr/>
          <p:nvPr/>
        </p:nvSpPr>
        <p:spPr bwMode="auto">
          <a:xfrm>
            <a:off x="302741" y="2052882"/>
            <a:ext cx="799601" cy="874931"/>
          </a:xfrm>
          <a:prstGeom prst="rect">
            <a:avLst/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8B4544-CB9C-8448-9B97-03F93542672C}"/>
              </a:ext>
            </a:extLst>
          </p:cNvPr>
          <p:cNvSpPr/>
          <p:nvPr/>
        </p:nvSpPr>
        <p:spPr bwMode="auto">
          <a:xfrm>
            <a:off x="1345278" y="1677470"/>
            <a:ext cx="799601" cy="1250343"/>
          </a:xfrm>
          <a:prstGeom prst="rect">
            <a:avLst/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E6CF60-1D4B-4C4D-8E55-717E89E71D78}"/>
              </a:ext>
            </a:extLst>
          </p:cNvPr>
          <p:cNvSpPr txBox="1"/>
          <p:nvPr/>
        </p:nvSpPr>
        <p:spPr>
          <a:xfrm>
            <a:off x="1383441" y="1074391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  <a:p>
            <a:r>
              <a:rPr lang="en-US" dirty="0"/>
              <a:t>stack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0780B40-E646-F34C-8107-EB7F074C8441}"/>
              </a:ext>
            </a:extLst>
          </p:cNvPr>
          <p:cNvGrpSpPr/>
          <p:nvPr/>
        </p:nvGrpSpPr>
        <p:grpSpPr>
          <a:xfrm>
            <a:off x="1345375" y="3091190"/>
            <a:ext cx="799406" cy="580897"/>
            <a:chOff x="1295399" y="3000503"/>
            <a:chExt cx="799406" cy="5808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6EB6B20-B811-9947-A8E9-DBFC02592824}"/>
                </a:ext>
              </a:extLst>
            </p:cNvPr>
            <p:cNvSpPr/>
            <p:nvPr/>
          </p:nvSpPr>
          <p:spPr bwMode="auto">
            <a:xfrm>
              <a:off x="1295399" y="316369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3AA28DD-1A95-BD41-AA37-14956BA4B60C}"/>
                </a:ext>
              </a:extLst>
            </p:cNvPr>
            <p:cNvSpPr/>
            <p:nvPr/>
          </p:nvSpPr>
          <p:spPr bwMode="auto">
            <a:xfrm>
              <a:off x="1295399" y="3450766"/>
              <a:ext cx="799406" cy="13063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644A7A-4D3A-B84C-8598-F71483347401}"/>
                </a:ext>
              </a:extLst>
            </p:cNvPr>
            <p:cNvSpPr txBox="1"/>
            <p:nvPr/>
          </p:nvSpPr>
          <p:spPr>
            <a:xfrm>
              <a:off x="1347892" y="3000503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FA5290-6245-7B4A-9435-C06D9C300B74}"/>
                </a:ext>
              </a:extLst>
            </p:cNvPr>
            <p:cNvSpPr txBox="1"/>
            <p:nvPr/>
          </p:nvSpPr>
          <p:spPr>
            <a:xfrm>
              <a:off x="1347892" y="3152903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1DA6690-C561-364C-9C32-4C2E4D0930FB}"/>
                </a:ext>
              </a:extLst>
            </p:cNvPr>
            <p:cNvSpPr/>
            <p:nvPr/>
          </p:nvSpPr>
          <p:spPr bwMode="auto">
            <a:xfrm>
              <a:off x="1295399" y="3310044"/>
              <a:ext cx="799406" cy="1306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6B4292E-F474-774C-AB73-68C468ABD445}"/>
                </a:ext>
              </a:extLst>
            </p:cNvPr>
            <p:cNvSpPr/>
            <p:nvPr/>
          </p:nvSpPr>
          <p:spPr bwMode="auto">
            <a:xfrm>
              <a:off x="1295399" y="3048000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6C9EEDC-5B12-5345-99CF-4D5F20CDE45B}"/>
              </a:ext>
            </a:extLst>
          </p:cNvPr>
          <p:cNvSpPr/>
          <p:nvPr/>
        </p:nvSpPr>
        <p:spPr bwMode="auto">
          <a:xfrm>
            <a:off x="1219200" y="4112542"/>
            <a:ext cx="987552" cy="84045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CF4C19-E64A-D54E-92B3-EE814985DA1B}"/>
              </a:ext>
            </a:extLst>
          </p:cNvPr>
          <p:cNvSpPr/>
          <p:nvPr/>
        </p:nvSpPr>
        <p:spPr bwMode="auto">
          <a:xfrm>
            <a:off x="304800" y="4100186"/>
            <a:ext cx="799601" cy="4904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D35298-022E-6E41-94DB-6ACB4D7C09AF}"/>
              </a:ext>
            </a:extLst>
          </p:cNvPr>
          <p:cNvSpPr/>
          <p:nvPr/>
        </p:nvSpPr>
        <p:spPr bwMode="auto">
          <a:xfrm>
            <a:off x="1345375" y="3824487"/>
            <a:ext cx="799406" cy="13063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C6B48F-EA3C-0243-81D6-E6CD8159128C}"/>
              </a:ext>
            </a:extLst>
          </p:cNvPr>
          <p:cNvSpPr txBox="1"/>
          <p:nvPr/>
        </p:nvSpPr>
        <p:spPr>
          <a:xfrm>
            <a:off x="1463591" y="3766773"/>
            <a:ext cx="5629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PTBR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719FF2-596F-604C-9D4E-989A62C9F9D0}"/>
              </a:ext>
            </a:extLst>
          </p:cNvPr>
          <p:cNvSpPr/>
          <p:nvPr/>
        </p:nvSpPr>
        <p:spPr bwMode="auto">
          <a:xfrm>
            <a:off x="1219298" y="4962554"/>
            <a:ext cx="987552" cy="45278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A144A2-0BDC-3042-87ED-21097EBA3F1F}"/>
              </a:ext>
            </a:extLst>
          </p:cNvPr>
          <p:cNvSpPr txBox="1"/>
          <p:nvPr/>
        </p:nvSpPr>
        <p:spPr>
          <a:xfrm>
            <a:off x="1498856" y="5180147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TCB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25E74B-24DA-B54B-B6BC-072155358B0B}"/>
              </a:ext>
            </a:extLst>
          </p:cNvPr>
          <p:cNvSpPr txBox="1"/>
          <p:nvPr/>
        </p:nvSpPr>
        <p:spPr>
          <a:xfrm>
            <a:off x="337484" y="4639388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</a:t>
            </a:r>
          </a:p>
          <a:p>
            <a:r>
              <a:rPr lang="en-US" dirty="0"/>
              <a:t>code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26C4E4-657B-2D4B-A44E-372E5E3183FF}"/>
              </a:ext>
            </a:extLst>
          </p:cNvPr>
          <p:cNvSpPr txBox="1"/>
          <p:nvPr/>
        </p:nvSpPr>
        <p:spPr>
          <a:xfrm>
            <a:off x="1319319" y="5477470"/>
            <a:ext cx="851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</a:t>
            </a:r>
          </a:p>
          <a:p>
            <a:r>
              <a:rPr lang="en-US" dirty="0"/>
              <a:t>thread</a:t>
            </a:r>
          </a:p>
          <a:p>
            <a:r>
              <a:rPr lang="en-US" dirty="0"/>
              <a:t>stack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DD8F49B-A9E8-AC43-93BB-DEA9586DF472}"/>
              </a:ext>
            </a:extLst>
          </p:cNvPr>
          <p:cNvSpPr/>
          <p:nvPr/>
        </p:nvSpPr>
        <p:spPr bwMode="auto">
          <a:xfrm>
            <a:off x="2667000" y="4122127"/>
            <a:ext cx="990600" cy="84045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BCFB84-E8D6-8A49-A6AA-F535A6BBA4AE}"/>
              </a:ext>
            </a:extLst>
          </p:cNvPr>
          <p:cNvSpPr/>
          <p:nvPr/>
        </p:nvSpPr>
        <p:spPr bwMode="auto">
          <a:xfrm>
            <a:off x="2743297" y="3834072"/>
            <a:ext cx="799406" cy="13063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096250-90AC-604D-9352-8D05481B7AE8}"/>
              </a:ext>
            </a:extLst>
          </p:cNvPr>
          <p:cNvSpPr txBox="1"/>
          <p:nvPr/>
        </p:nvSpPr>
        <p:spPr>
          <a:xfrm>
            <a:off x="2861513" y="3776358"/>
            <a:ext cx="5629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PTBR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004A5B7-206D-8F45-B65C-8E8BC9D83577}"/>
              </a:ext>
            </a:extLst>
          </p:cNvPr>
          <p:cNvSpPr/>
          <p:nvPr/>
        </p:nvSpPr>
        <p:spPr bwMode="auto">
          <a:xfrm>
            <a:off x="2667000" y="4972139"/>
            <a:ext cx="990600" cy="45278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1827D3-2218-424E-B7D2-02EC44DC2439}"/>
              </a:ext>
            </a:extLst>
          </p:cNvPr>
          <p:cNvSpPr txBox="1"/>
          <p:nvPr/>
        </p:nvSpPr>
        <p:spPr>
          <a:xfrm>
            <a:off x="2896778" y="518973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TCB</a:t>
            </a: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4A700F90-AC80-2248-9D0A-DDBFE819F2D3}"/>
              </a:ext>
            </a:extLst>
          </p:cNvPr>
          <p:cNvSpPr/>
          <p:nvPr/>
        </p:nvSpPr>
        <p:spPr bwMode="auto">
          <a:xfrm>
            <a:off x="972065" y="2784389"/>
            <a:ext cx="494270" cy="378941"/>
          </a:xfrm>
          <a:custGeom>
            <a:avLst/>
            <a:gdLst>
              <a:gd name="connsiteX0" fmla="*/ 494270 w 494270"/>
              <a:gd name="connsiteY0" fmla="*/ 378941 h 378941"/>
              <a:gd name="connsiteX1" fmla="*/ 74140 w 494270"/>
              <a:gd name="connsiteY1" fmla="*/ 304800 h 378941"/>
              <a:gd name="connsiteX2" fmla="*/ 172994 w 494270"/>
              <a:gd name="connsiteY2" fmla="*/ 189470 h 378941"/>
              <a:gd name="connsiteX3" fmla="*/ 0 w 494270"/>
              <a:gd name="connsiteY3" fmla="*/ 0 h 37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270" h="378941">
                <a:moveTo>
                  <a:pt x="494270" y="378941"/>
                </a:moveTo>
                <a:cubicBezTo>
                  <a:pt x="310978" y="357659"/>
                  <a:pt x="127686" y="336378"/>
                  <a:pt x="74140" y="304800"/>
                </a:cubicBezTo>
                <a:cubicBezTo>
                  <a:pt x="20594" y="273222"/>
                  <a:pt x="185351" y="240270"/>
                  <a:pt x="172994" y="189470"/>
                </a:cubicBezTo>
                <a:cubicBezTo>
                  <a:pt x="160637" y="138670"/>
                  <a:pt x="80318" y="69335"/>
                  <a:pt x="0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E8C160B6-CD1E-844F-A3CC-3C95B3FADEF9}"/>
              </a:ext>
            </a:extLst>
          </p:cNvPr>
          <p:cNvSpPr/>
          <p:nvPr/>
        </p:nvSpPr>
        <p:spPr bwMode="auto">
          <a:xfrm>
            <a:off x="1985319" y="2315267"/>
            <a:ext cx="374066" cy="1056728"/>
          </a:xfrm>
          <a:custGeom>
            <a:avLst/>
            <a:gdLst>
              <a:gd name="connsiteX0" fmla="*/ 82378 w 374066"/>
              <a:gd name="connsiteY0" fmla="*/ 1021057 h 1056728"/>
              <a:gd name="connsiteX1" fmla="*/ 247135 w 374066"/>
              <a:gd name="connsiteY1" fmla="*/ 1021057 h 1056728"/>
              <a:gd name="connsiteX2" fmla="*/ 362465 w 374066"/>
              <a:gd name="connsiteY2" fmla="*/ 650355 h 1056728"/>
              <a:gd name="connsiteX3" fmla="*/ 354227 w 374066"/>
              <a:gd name="connsiteY3" fmla="*/ 246701 h 1056728"/>
              <a:gd name="connsiteX4" fmla="*/ 222422 w 374066"/>
              <a:gd name="connsiteY4" fmla="*/ 24279 h 1056728"/>
              <a:gd name="connsiteX5" fmla="*/ 0 w 374066"/>
              <a:gd name="connsiteY5" fmla="*/ 16041 h 1056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66" h="1056728">
                <a:moveTo>
                  <a:pt x="82378" y="1021057"/>
                </a:moveTo>
                <a:cubicBezTo>
                  <a:pt x="141416" y="1051949"/>
                  <a:pt x="200454" y="1082841"/>
                  <a:pt x="247135" y="1021057"/>
                </a:cubicBezTo>
                <a:cubicBezTo>
                  <a:pt x="293816" y="959273"/>
                  <a:pt x="344616" y="779414"/>
                  <a:pt x="362465" y="650355"/>
                </a:cubicBezTo>
                <a:cubicBezTo>
                  <a:pt x="380314" y="521296"/>
                  <a:pt x="377567" y="351047"/>
                  <a:pt x="354227" y="246701"/>
                </a:cubicBezTo>
                <a:cubicBezTo>
                  <a:pt x="330887" y="142355"/>
                  <a:pt x="281460" y="62722"/>
                  <a:pt x="222422" y="24279"/>
                </a:cubicBezTo>
                <a:cubicBezTo>
                  <a:pt x="163384" y="-14164"/>
                  <a:pt x="81692" y="938"/>
                  <a:pt x="0" y="16041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D8A7F2C-004F-6D44-AAB5-E88CA8F6D440}"/>
              </a:ext>
            </a:extLst>
          </p:cNvPr>
          <p:cNvGrpSpPr/>
          <p:nvPr/>
        </p:nvGrpSpPr>
        <p:grpSpPr>
          <a:xfrm>
            <a:off x="1029730" y="3091190"/>
            <a:ext cx="2854974" cy="1436823"/>
            <a:chOff x="1029730" y="3091190"/>
            <a:chExt cx="2854974" cy="143682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9B3661D-05E6-5D47-B8AA-3826887EB674}"/>
                </a:ext>
              </a:extLst>
            </p:cNvPr>
            <p:cNvGrpSpPr/>
            <p:nvPr/>
          </p:nvGrpSpPr>
          <p:grpSpPr>
            <a:xfrm>
              <a:off x="2743297" y="3091190"/>
              <a:ext cx="799406" cy="590482"/>
              <a:chOff x="1295399" y="2990918"/>
              <a:chExt cx="799406" cy="590482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CC924B1-FC96-AA42-B3E3-4E54FCFE9C08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FF3B5FB-8010-C643-BEDE-5D3FA36CC276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18977BB-36DB-9749-ADF1-D1F632E7FCFC}"/>
                  </a:ext>
                </a:extLst>
              </p:cNvPr>
              <p:cNvSpPr txBox="1"/>
              <p:nvPr/>
            </p:nvSpPr>
            <p:spPr>
              <a:xfrm>
                <a:off x="1347892" y="2990918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353E762-A039-8E47-A49A-A08F0A581F89}"/>
                  </a:ext>
                </a:extLst>
              </p:cNvPr>
              <p:cNvSpPr txBox="1"/>
              <p:nvPr/>
            </p:nvSpPr>
            <p:spPr>
              <a:xfrm>
                <a:off x="1347892" y="3143318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ss:esp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ABF37D6-223F-4A42-B00A-5175FC0F4938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9623F6E-BD88-874A-87BE-053EFA7D8BE5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A6DE78B-6D97-2C4B-A162-9E3A5DB6578F}"/>
                </a:ext>
              </a:extLst>
            </p:cNvPr>
            <p:cNvSpPr/>
            <p:nvPr/>
          </p:nvSpPr>
          <p:spPr bwMode="auto">
            <a:xfrm>
              <a:off x="3476368" y="3317905"/>
              <a:ext cx="408336" cy="1210108"/>
            </a:xfrm>
            <a:custGeom>
              <a:avLst/>
              <a:gdLst>
                <a:gd name="connsiteX0" fmla="*/ 0 w 408336"/>
                <a:gd name="connsiteY0" fmla="*/ 18419 h 1240802"/>
                <a:gd name="connsiteX1" fmla="*/ 172994 w 408336"/>
                <a:gd name="connsiteY1" fmla="*/ 59609 h 1240802"/>
                <a:gd name="connsiteX2" fmla="*/ 378940 w 408336"/>
                <a:gd name="connsiteY2" fmla="*/ 512690 h 1240802"/>
                <a:gd name="connsiteX3" fmla="*/ 370702 w 408336"/>
                <a:gd name="connsiteY3" fmla="*/ 1130527 h 1240802"/>
                <a:gd name="connsiteX4" fmla="*/ 41189 w 408336"/>
                <a:gd name="connsiteY4" fmla="*/ 1237619 h 124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336" h="1240802">
                  <a:moveTo>
                    <a:pt x="0" y="18419"/>
                  </a:moveTo>
                  <a:cubicBezTo>
                    <a:pt x="54918" y="-2175"/>
                    <a:pt x="109837" y="-22769"/>
                    <a:pt x="172994" y="59609"/>
                  </a:cubicBezTo>
                  <a:cubicBezTo>
                    <a:pt x="236151" y="141987"/>
                    <a:pt x="345989" y="334204"/>
                    <a:pt x="378940" y="512690"/>
                  </a:cubicBezTo>
                  <a:cubicBezTo>
                    <a:pt x="411891" y="691176"/>
                    <a:pt x="426994" y="1009706"/>
                    <a:pt x="370702" y="1130527"/>
                  </a:cubicBezTo>
                  <a:cubicBezTo>
                    <a:pt x="314410" y="1251348"/>
                    <a:pt x="177799" y="1244483"/>
                    <a:pt x="41189" y="123761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212C31F-E40E-8246-B828-D9EE0F9C59E9}"/>
                </a:ext>
              </a:extLst>
            </p:cNvPr>
            <p:cNvSpPr/>
            <p:nvPr/>
          </p:nvSpPr>
          <p:spPr bwMode="auto">
            <a:xfrm>
              <a:off x="1029730" y="3208172"/>
              <a:ext cx="1779373" cy="1166120"/>
            </a:xfrm>
            <a:custGeom>
              <a:avLst/>
              <a:gdLst>
                <a:gd name="connsiteX0" fmla="*/ 1779373 w 1779373"/>
                <a:gd name="connsiteY0" fmla="*/ 4585 h 1166120"/>
                <a:gd name="connsiteX1" fmla="*/ 1458097 w 1779373"/>
                <a:gd name="connsiteY1" fmla="*/ 144628 h 1166120"/>
                <a:gd name="connsiteX2" fmla="*/ 1408670 w 1779373"/>
                <a:gd name="connsiteY2" fmla="*/ 960174 h 1166120"/>
                <a:gd name="connsiteX3" fmla="*/ 0 w 1779373"/>
                <a:gd name="connsiteY3" fmla="*/ 1166120 h 116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9373" h="1166120">
                  <a:moveTo>
                    <a:pt x="1779373" y="4585"/>
                  </a:moveTo>
                  <a:cubicBezTo>
                    <a:pt x="1649627" y="-5026"/>
                    <a:pt x="1519881" y="-14637"/>
                    <a:pt x="1458097" y="144628"/>
                  </a:cubicBezTo>
                  <a:cubicBezTo>
                    <a:pt x="1396313" y="303893"/>
                    <a:pt x="1651686" y="789925"/>
                    <a:pt x="1408670" y="960174"/>
                  </a:cubicBezTo>
                  <a:cubicBezTo>
                    <a:pt x="1165654" y="1130423"/>
                    <a:pt x="582827" y="1148271"/>
                    <a:pt x="0" y="116612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F22DAFA-12D0-4841-995E-1F6E252E931F}"/>
              </a:ext>
            </a:extLst>
          </p:cNvPr>
          <p:cNvCxnSpPr>
            <a:cxnSpLocks/>
          </p:cNvCxnSpPr>
          <p:nvPr/>
        </p:nvCxnSpPr>
        <p:spPr bwMode="auto">
          <a:xfrm>
            <a:off x="1345278" y="2209800"/>
            <a:ext cx="79960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7173A1AB-DD59-C24E-A73B-E39E3A07DF54}"/>
              </a:ext>
            </a:extLst>
          </p:cNvPr>
          <p:cNvGrpSpPr/>
          <p:nvPr/>
        </p:nvGrpSpPr>
        <p:grpSpPr>
          <a:xfrm>
            <a:off x="2743200" y="4157990"/>
            <a:ext cx="799601" cy="414010"/>
            <a:chOff x="2743200" y="4157990"/>
            <a:chExt cx="799601" cy="41401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BAFEF38-3B99-BD40-8D4A-9DE97C961B25}"/>
                </a:ext>
              </a:extLst>
            </p:cNvPr>
            <p:cNvSpPr/>
            <p:nvPr/>
          </p:nvSpPr>
          <p:spPr bwMode="auto">
            <a:xfrm>
              <a:off x="2743297" y="432100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99B6E3B-BCB1-A040-8D50-A78006A1DC83}"/>
                </a:ext>
              </a:extLst>
            </p:cNvPr>
            <p:cNvSpPr txBox="1"/>
            <p:nvPr/>
          </p:nvSpPr>
          <p:spPr>
            <a:xfrm>
              <a:off x="2795790" y="4157990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E41C988-4A49-1E48-A63B-E6112A67614F}"/>
                </a:ext>
              </a:extLst>
            </p:cNvPr>
            <p:cNvSpPr txBox="1"/>
            <p:nvPr/>
          </p:nvSpPr>
          <p:spPr>
            <a:xfrm>
              <a:off x="2795790" y="4310390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C5F4072-2C5A-024F-997D-34076D131E13}"/>
                </a:ext>
              </a:extLst>
            </p:cNvPr>
            <p:cNvSpPr/>
            <p:nvPr/>
          </p:nvSpPr>
          <p:spPr bwMode="auto">
            <a:xfrm>
              <a:off x="2743297" y="4205310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5BB0FA4-F278-3747-B6AA-33E0C7FFCA6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43200" y="44958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D87064E-0275-8A49-BA70-1BBE33CC1D92}"/>
              </a:ext>
            </a:extLst>
          </p:cNvPr>
          <p:cNvGrpSpPr/>
          <p:nvPr/>
        </p:nvGrpSpPr>
        <p:grpSpPr>
          <a:xfrm>
            <a:off x="2743200" y="1687055"/>
            <a:ext cx="799601" cy="1250343"/>
            <a:chOff x="2743200" y="1687055"/>
            <a:chExt cx="799601" cy="125034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D2709D0-4716-DA42-AC89-667333D9DF7F}"/>
                </a:ext>
              </a:extLst>
            </p:cNvPr>
            <p:cNvSpPr/>
            <p:nvPr/>
          </p:nvSpPr>
          <p:spPr bwMode="auto">
            <a:xfrm>
              <a:off x="2743200" y="1687055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D7B63BC-1361-7249-8E98-8F0B9608E6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43200" y="22098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9C3CBBAF-78A6-E949-A8C4-1799FF00DB7D}"/>
              </a:ext>
            </a:extLst>
          </p:cNvPr>
          <p:cNvSpPr txBox="1"/>
          <p:nvPr/>
        </p:nvSpPr>
        <p:spPr>
          <a:xfrm rot="16200000">
            <a:off x="1458840" y="5051887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syscall</a:t>
            </a:r>
            <a:r>
              <a:rPr lang="en-US" i="1" dirty="0">
                <a:solidFill>
                  <a:srgbClr val="FF0000"/>
                </a:solidFill>
              </a:rPr>
              <a:t> / interrupt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1EDBBA-C6F8-E646-A373-31C8571E23B6}"/>
              </a:ext>
            </a:extLst>
          </p:cNvPr>
          <p:cNvGrpSpPr/>
          <p:nvPr/>
        </p:nvGrpSpPr>
        <p:grpSpPr>
          <a:xfrm>
            <a:off x="3735757" y="1687055"/>
            <a:ext cx="1687929" cy="3779676"/>
            <a:chOff x="3735757" y="1687055"/>
            <a:chExt cx="1687929" cy="3779676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C053E64-A4D6-FC4B-99E4-3E6029FF00E9}"/>
                </a:ext>
              </a:extLst>
            </p:cNvPr>
            <p:cNvSpPr/>
            <p:nvPr/>
          </p:nvSpPr>
          <p:spPr bwMode="auto">
            <a:xfrm>
              <a:off x="4282182" y="1687055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087BECC-8ABF-AE42-9DA3-D405B58BB8BB}"/>
                </a:ext>
              </a:extLst>
            </p:cNvPr>
            <p:cNvGrpSpPr/>
            <p:nvPr/>
          </p:nvGrpSpPr>
          <p:grpSpPr>
            <a:xfrm>
              <a:off x="4282279" y="3091190"/>
              <a:ext cx="799406" cy="590482"/>
              <a:chOff x="1295399" y="2990918"/>
              <a:chExt cx="799406" cy="590482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CF2EF460-71E9-1A42-B537-E820E285C937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17705C8-24E3-8748-8261-1C5CFEA04695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rgbClr val="FF9B9B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FD0C8A7-54CC-F345-887D-12A07B2FA7A2}"/>
                  </a:ext>
                </a:extLst>
              </p:cNvPr>
              <p:cNvSpPr txBox="1"/>
              <p:nvPr/>
            </p:nvSpPr>
            <p:spPr>
              <a:xfrm>
                <a:off x="1347892" y="2990918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AF52A51-358D-574A-BC31-4A1C82B2D1FF}"/>
                  </a:ext>
                </a:extLst>
              </p:cNvPr>
              <p:cNvSpPr txBox="1"/>
              <p:nvPr/>
            </p:nvSpPr>
            <p:spPr>
              <a:xfrm>
                <a:off x="1347892" y="3143318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ss:esp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177E2FF-4CD6-5B4C-A12A-67CE15FDE8D6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DD596F0-2CC8-8A4C-B3AE-B8B320F83BB2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DA8C4ED-FA78-6241-92B1-AE3FC9DE1253}"/>
                </a:ext>
              </a:extLst>
            </p:cNvPr>
            <p:cNvSpPr/>
            <p:nvPr/>
          </p:nvSpPr>
          <p:spPr bwMode="auto">
            <a:xfrm>
              <a:off x="4205982" y="4122127"/>
              <a:ext cx="990600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E2906B5-2A05-6D4A-8436-F1D5EB7D5543}"/>
                </a:ext>
              </a:extLst>
            </p:cNvPr>
            <p:cNvSpPr/>
            <p:nvPr/>
          </p:nvSpPr>
          <p:spPr bwMode="auto">
            <a:xfrm>
              <a:off x="4282279" y="3834072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D0DCF28-842F-2B46-B722-E61242116795}"/>
                </a:ext>
              </a:extLst>
            </p:cNvPr>
            <p:cNvSpPr txBox="1"/>
            <p:nvPr/>
          </p:nvSpPr>
          <p:spPr>
            <a:xfrm>
              <a:off x="4400495" y="3776358"/>
              <a:ext cx="56297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PTBR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013F611-7359-994E-B074-62304F83BA1A}"/>
                </a:ext>
              </a:extLst>
            </p:cNvPr>
            <p:cNvSpPr/>
            <p:nvPr/>
          </p:nvSpPr>
          <p:spPr bwMode="auto">
            <a:xfrm>
              <a:off x="4205982" y="4972139"/>
              <a:ext cx="990600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5BAC136-A3D8-7447-8615-86BE295D61C2}"/>
                </a:ext>
              </a:extLst>
            </p:cNvPr>
            <p:cNvSpPr txBox="1"/>
            <p:nvPr/>
          </p:nvSpPr>
          <p:spPr>
            <a:xfrm>
              <a:off x="4435760" y="5189732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</a:rPr>
                <a:t>TCB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AFB59A9-EDDC-2C4E-98A9-F938C23FAE6B}"/>
                </a:ext>
              </a:extLst>
            </p:cNvPr>
            <p:cNvSpPr/>
            <p:nvPr/>
          </p:nvSpPr>
          <p:spPr bwMode="auto">
            <a:xfrm>
              <a:off x="4282279" y="432100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3B3474B-36CD-8348-9069-80228BDF1B0C}"/>
                </a:ext>
              </a:extLst>
            </p:cNvPr>
            <p:cNvSpPr txBox="1"/>
            <p:nvPr/>
          </p:nvSpPr>
          <p:spPr>
            <a:xfrm>
              <a:off x="4334772" y="4157990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67AA72C-C1FA-AB40-A341-6710820C7CA1}"/>
                </a:ext>
              </a:extLst>
            </p:cNvPr>
            <p:cNvSpPr txBox="1"/>
            <p:nvPr/>
          </p:nvSpPr>
          <p:spPr>
            <a:xfrm>
              <a:off x="4334772" y="4310390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46FF603-ED63-2D4E-B389-D05FBFBA1126}"/>
                </a:ext>
              </a:extLst>
            </p:cNvPr>
            <p:cNvSpPr/>
            <p:nvPr/>
          </p:nvSpPr>
          <p:spPr bwMode="auto">
            <a:xfrm>
              <a:off x="4282279" y="4205310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E985FC88-8CB2-7D4D-9CFB-D83583DAD497}"/>
                </a:ext>
              </a:extLst>
            </p:cNvPr>
            <p:cNvSpPr/>
            <p:nvPr/>
          </p:nvSpPr>
          <p:spPr bwMode="auto">
            <a:xfrm>
              <a:off x="5015350" y="3317904"/>
              <a:ext cx="408336" cy="1531815"/>
            </a:xfrm>
            <a:custGeom>
              <a:avLst/>
              <a:gdLst>
                <a:gd name="connsiteX0" fmla="*/ 0 w 408336"/>
                <a:gd name="connsiteY0" fmla="*/ 18419 h 1240802"/>
                <a:gd name="connsiteX1" fmla="*/ 172994 w 408336"/>
                <a:gd name="connsiteY1" fmla="*/ 59609 h 1240802"/>
                <a:gd name="connsiteX2" fmla="*/ 378940 w 408336"/>
                <a:gd name="connsiteY2" fmla="*/ 512690 h 1240802"/>
                <a:gd name="connsiteX3" fmla="*/ 370702 w 408336"/>
                <a:gd name="connsiteY3" fmla="*/ 1130527 h 1240802"/>
                <a:gd name="connsiteX4" fmla="*/ 41189 w 408336"/>
                <a:gd name="connsiteY4" fmla="*/ 1237619 h 124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336" h="1240802">
                  <a:moveTo>
                    <a:pt x="0" y="18419"/>
                  </a:moveTo>
                  <a:cubicBezTo>
                    <a:pt x="54918" y="-2175"/>
                    <a:pt x="109837" y="-22769"/>
                    <a:pt x="172994" y="59609"/>
                  </a:cubicBezTo>
                  <a:cubicBezTo>
                    <a:pt x="236151" y="141987"/>
                    <a:pt x="345989" y="334204"/>
                    <a:pt x="378940" y="512690"/>
                  </a:cubicBezTo>
                  <a:cubicBezTo>
                    <a:pt x="411891" y="691176"/>
                    <a:pt x="426994" y="1009706"/>
                    <a:pt x="370702" y="1130527"/>
                  </a:cubicBezTo>
                  <a:cubicBezTo>
                    <a:pt x="314410" y="1251348"/>
                    <a:pt x="177799" y="1244483"/>
                    <a:pt x="41189" y="123761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90C9CDE-DD85-954C-882A-2030D0A1F46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82182" y="48006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6FBAAD4-8D80-E746-88BC-256CC899B0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82182" y="22098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483DDF8-30B7-3644-93E3-635610E8EB09}"/>
                </a:ext>
              </a:extLst>
            </p:cNvPr>
            <p:cNvSpPr/>
            <p:nvPr/>
          </p:nvSpPr>
          <p:spPr bwMode="auto">
            <a:xfrm>
              <a:off x="4282279" y="4619134"/>
              <a:ext cx="799406" cy="13063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376A0F5-1120-F346-B1F5-0B5D885830BB}"/>
                </a:ext>
              </a:extLst>
            </p:cNvPr>
            <p:cNvSpPr/>
            <p:nvPr/>
          </p:nvSpPr>
          <p:spPr bwMode="auto">
            <a:xfrm>
              <a:off x="4282279" y="4478412"/>
              <a:ext cx="799406" cy="1306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8F54D91-B45D-0D47-ABE1-72ECBA6D38DB}"/>
                </a:ext>
              </a:extLst>
            </p:cNvPr>
            <p:cNvSpPr txBox="1"/>
            <p:nvPr/>
          </p:nvSpPr>
          <p:spPr>
            <a:xfrm rot="16200000">
              <a:off x="3544999" y="4929045"/>
              <a:ext cx="7200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saves</a:t>
              </a: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590DEF45-90E3-F849-9DFD-A1905BC90801}"/>
              </a:ext>
            </a:extLst>
          </p:cNvPr>
          <p:cNvSpPr txBox="1"/>
          <p:nvPr/>
        </p:nvSpPr>
        <p:spPr>
          <a:xfrm rot="16200000" flipH="1">
            <a:off x="6754584" y="4932887"/>
            <a:ext cx="129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iret</a:t>
            </a:r>
            <a:endParaRPr lang="en-US" i="1" dirty="0">
              <a:solidFill>
                <a:srgbClr val="FF0000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7203B0F-DC66-2D46-9C93-02C0F4C8F787}"/>
              </a:ext>
            </a:extLst>
          </p:cNvPr>
          <p:cNvGrpSpPr/>
          <p:nvPr/>
        </p:nvGrpSpPr>
        <p:grpSpPr>
          <a:xfrm>
            <a:off x="7543800" y="1633188"/>
            <a:ext cx="1121541" cy="3779676"/>
            <a:chOff x="7543800" y="1633188"/>
            <a:chExt cx="1121541" cy="3779676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2DF9196-9ED4-FA4C-96BF-BB14EDA8DD1A}"/>
                </a:ext>
              </a:extLst>
            </p:cNvPr>
            <p:cNvSpPr/>
            <p:nvPr/>
          </p:nvSpPr>
          <p:spPr bwMode="auto">
            <a:xfrm>
              <a:off x="7651234" y="1633188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F4F7AEA7-4591-3D44-A095-3D54815C3F1C}"/>
                </a:ext>
              </a:extLst>
            </p:cNvPr>
            <p:cNvGrpSpPr/>
            <p:nvPr/>
          </p:nvGrpSpPr>
          <p:grpSpPr>
            <a:xfrm>
              <a:off x="7651331" y="3026497"/>
              <a:ext cx="799406" cy="601308"/>
              <a:chOff x="1295399" y="2980092"/>
              <a:chExt cx="799406" cy="601308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1F8B8EE2-40A3-E74A-BB47-5ED949AC830F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6996F594-A7C2-8241-ABF3-61538BD2C759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rgbClr val="75FF7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39DDCCFA-3FA8-554C-B49A-A13545A3950F}"/>
                  </a:ext>
                </a:extLst>
              </p:cNvPr>
              <p:cNvSpPr txBox="1"/>
              <p:nvPr/>
            </p:nvSpPr>
            <p:spPr>
              <a:xfrm>
                <a:off x="1347892" y="2980092"/>
                <a:ext cx="694421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chemeClr val="accent2"/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chemeClr val="accent2"/>
                  </a:solidFill>
                  <a:latin typeface="Courier" pitchFamily="2" charset="0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18647A6-E8E2-F248-88CE-5099589E5AF1}"/>
                  </a:ext>
                </a:extLst>
              </p:cNvPr>
              <p:cNvSpPr txBox="1"/>
              <p:nvPr/>
            </p:nvSpPr>
            <p:spPr>
              <a:xfrm>
                <a:off x="1347892" y="3120985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chemeClr val="accent2"/>
                    </a:solidFill>
                    <a:latin typeface="Courier" pitchFamily="2" charset="0"/>
                  </a:rPr>
                  <a:t>ss:esp</a:t>
                </a:r>
                <a:endParaRPr lang="en-US" sz="1100" dirty="0">
                  <a:solidFill>
                    <a:schemeClr val="accent2"/>
                  </a:solidFill>
                  <a:latin typeface="Courier" pitchFamily="2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5B527C41-9D51-E042-B6FA-9A13F663D127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9E296EB-9596-3E46-8F0E-2DDA06A65C70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BE306BA-ED7F-504D-9157-7C1A19D76D1D}"/>
                </a:ext>
              </a:extLst>
            </p:cNvPr>
            <p:cNvSpPr/>
            <p:nvPr/>
          </p:nvSpPr>
          <p:spPr bwMode="auto">
            <a:xfrm>
              <a:off x="7543800" y="4068260"/>
              <a:ext cx="987552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DCD7910A-0DE4-CD44-9F92-73105DF9CE8F}"/>
                </a:ext>
              </a:extLst>
            </p:cNvPr>
            <p:cNvSpPr/>
            <p:nvPr/>
          </p:nvSpPr>
          <p:spPr bwMode="auto">
            <a:xfrm>
              <a:off x="7651331" y="3780205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A9FB7EB3-F7C6-8E44-86FB-66BD3079A5F1}"/>
                </a:ext>
              </a:extLst>
            </p:cNvPr>
            <p:cNvSpPr txBox="1"/>
            <p:nvPr/>
          </p:nvSpPr>
          <p:spPr>
            <a:xfrm>
              <a:off x="7769547" y="3722491"/>
              <a:ext cx="5902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PTBR’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E2E23EFA-BAF1-B04D-95E0-DAD235812B8F}"/>
                </a:ext>
              </a:extLst>
            </p:cNvPr>
            <p:cNvSpPr/>
            <p:nvPr/>
          </p:nvSpPr>
          <p:spPr bwMode="auto">
            <a:xfrm>
              <a:off x="7543898" y="4918272"/>
              <a:ext cx="987552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0BAC5EAD-1998-3049-89C9-2E4AF0A6C2E6}"/>
                </a:ext>
              </a:extLst>
            </p:cNvPr>
            <p:cNvSpPr txBox="1"/>
            <p:nvPr/>
          </p:nvSpPr>
          <p:spPr>
            <a:xfrm>
              <a:off x="7804812" y="5135865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2"/>
                  </a:solidFill>
                </a:rPr>
                <a:t>TCB</a:t>
              </a:r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D02B7AC1-12A2-F14A-A83A-97060C44AF0B}"/>
                </a:ext>
              </a:extLst>
            </p:cNvPr>
            <p:cNvSpPr/>
            <p:nvPr/>
          </p:nvSpPr>
          <p:spPr bwMode="auto">
            <a:xfrm>
              <a:off x="8291275" y="2270985"/>
              <a:ext cx="374066" cy="1056728"/>
            </a:xfrm>
            <a:custGeom>
              <a:avLst/>
              <a:gdLst>
                <a:gd name="connsiteX0" fmla="*/ 82378 w 374066"/>
                <a:gd name="connsiteY0" fmla="*/ 1021057 h 1056728"/>
                <a:gd name="connsiteX1" fmla="*/ 247135 w 374066"/>
                <a:gd name="connsiteY1" fmla="*/ 1021057 h 1056728"/>
                <a:gd name="connsiteX2" fmla="*/ 362465 w 374066"/>
                <a:gd name="connsiteY2" fmla="*/ 650355 h 1056728"/>
                <a:gd name="connsiteX3" fmla="*/ 354227 w 374066"/>
                <a:gd name="connsiteY3" fmla="*/ 246701 h 1056728"/>
                <a:gd name="connsiteX4" fmla="*/ 222422 w 374066"/>
                <a:gd name="connsiteY4" fmla="*/ 24279 h 1056728"/>
                <a:gd name="connsiteX5" fmla="*/ 0 w 374066"/>
                <a:gd name="connsiteY5" fmla="*/ 16041 h 105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066" h="1056728">
                  <a:moveTo>
                    <a:pt x="82378" y="1021057"/>
                  </a:moveTo>
                  <a:cubicBezTo>
                    <a:pt x="141416" y="1051949"/>
                    <a:pt x="200454" y="1082841"/>
                    <a:pt x="247135" y="1021057"/>
                  </a:cubicBezTo>
                  <a:cubicBezTo>
                    <a:pt x="293816" y="959273"/>
                    <a:pt x="344616" y="779414"/>
                    <a:pt x="362465" y="650355"/>
                  </a:cubicBezTo>
                  <a:cubicBezTo>
                    <a:pt x="380314" y="521296"/>
                    <a:pt x="377567" y="351047"/>
                    <a:pt x="354227" y="246701"/>
                  </a:cubicBezTo>
                  <a:cubicBezTo>
                    <a:pt x="330887" y="142355"/>
                    <a:pt x="281460" y="62722"/>
                    <a:pt x="222422" y="24279"/>
                  </a:cubicBezTo>
                  <a:cubicBezTo>
                    <a:pt x="163384" y="-14164"/>
                    <a:pt x="81692" y="938"/>
                    <a:pt x="0" y="16041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5086631-4E4F-3F44-9AF1-DA752BD886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51234" y="2165518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0F9B417-0659-D647-B9BA-BB3D12191A6C}"/>
              </a:ext>
            </a:extLst>
          </p:cNvPr>
          <p:cNvGrpSpPr/>
          <p:nvPr/>
        </p:nvGrpSpPr>
        <p:grpSpPr>
          <a:xfrm>
            <a:off x="5307481" y="3774521"/>
            <a:ext cx="835124" cy="1681814"/>
            <a:chOff x="5307481" y="3774521"/>
            <a:chExt cx="835124" cy="168181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10E854C-7496-0741-A556-46EE1E290EA5}"/>
                </a:ext>
              </a:extLst>
            </p:cNvPr>
            <p:cNvSpPr txBox="1"/>
            <p:nvPr/>
          </p:nvSpPr>
          <p:spPr>
            <a:xfrm rot="16200000">
              <a:off x="4889097" y="4699397"/>
              <a:ext cx="11753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processing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AB7C3B7-6F70-A448-8C40-1CEE0212BE78}"/>
                </a:ext>
              </a:extLst>
            </p:cNvPr>
            <p:cNvSpPr txBox="1"/>
            <p:nvPr/>
          </p:nvSpPr>
          <p:spPr>
            <a:xfrm rot="16200000">
              <a:off x="5138804" y="4439768"/>
              <a:ext cx="16690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ready to resume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CD6165F6-2EB8-394A-BA39-DE02573F8A69}"/>
                </a:ext>
              </a:extLst>
            </p:cNvPr>
            <p:cNvSpPr txBox="1"/>
            <p:nvPr/>
          </p:nvSpPr>
          <p:spPr>
            <a:xfrm>
              <a:off x="5488891" y="483195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A76BDAB-A8A1-8A49-B7B7-A15C28D40EC6}"/>
              </a:ext>
            </a:extLst>
          </p:cNvPr>
          <p:cNvSpPr txBox="1"/>
          <p:nvPr/>
        </p:nvSpPr>
        <p:spPr>
          <a:xfrm rot="16200000">
            <a:off x="5143185" y="294610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C3333"/>
                </a:solidFill>
              </a:rPr>
              <a:t>Schedule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36605" y="5484674"/>
            <a:ext cx="2351926" cy="717437"/>
            <a:chOff x="4636605" y="5484674"/>
            <a:chExt cx="2351926" cy="717437"/>
          </a:xfrm>
        </p:grpSpPr>
        <p:sp>
          <p:nvSpPr>
            <p:cNvPr id="46" name="Curved Up Arrow 45">
              <a:extLst>
                <a:ext uri="{FF2B5EF4-FFF2-40B4-BE49-F238E27FC236}">
                  <a16:creationId xmlns:a16="http://schemas.microsoft.com/office/drawing/2014/main" id="{A29BA8FA-B27E-2740-AA06-534AA29871AF}"/>
                </a:ext>
              </a:extLst>
            </p:cNvPr>
            <p:cNvSpPr/>
            <p:nvPr/>
          </p:nvSpPr>
          <p:spPr bwMode="auto">
            <a:xfrm>
              <a:off x="5161317" y="5484674"/>
              <a:ext cx="1188020" cy="376881"/>
            </a:xfrm>
            <a:prstGeom prst="curvedUp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A204082-66FF-6244-A6E3-DCC6BACA406E}"/>
                </a:ext>
              </a:extLst>
            </p:cNvPr>
            <p:cNvSpPr txBox="1"/>
            <p:nvPr/>
          </p:nvSpPr>
          <p:spPr>
            <a:xfrm>
              <a:off x="4636605" y="5832779"/>
              <a:ext cx="2351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switch kernel threads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54824" y="1041855"/>
            <a:ext cx="1280515" cy="4398838"/>
            <a:chOff x="6154824" y="1041855"/>
            <a:chExt cx="1280515" cy="4398838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953B2F4-B7BD-F242-A833-338CE31BB906}"/>
                </a:ext>
              </a:extLst>
            </p:cNvPr>
            <p:cNvSpPr/>
            <p:nvPr/>
          </p:nvSpPr>
          <p:spPr bwMode="auto">
            <a:xfrm>
              <a:off x="6231024" y="1661017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13CA2A8-4DE9-FE4D-9655-9A93535CB310}"/>
                </a:ext>
              </a:extLst>
            </p:cNvPr>
            <p:cNvSpPr/>
            <p:nvPr/>
          </p:nvSpPr>
          <p:spPr bwMode="auto">
            <a:xfrm>
              <a:off x="6154824" y="4096089"/>
              <a:ext cx="990600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2CC0F5F-6438-5043-8458-1C60F7E02BB5}"/>
                </a:ext>
              </a:extLst>
            </p:cNvPr>
            <p:cNvSpPr/>
            <p:nvPr/>
          </p:nvSpPr>
          <p:spPr bwMode="auto">
            <a:xfrm>
              <a:off x="6231121" y="380803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2CB7B2F-44FA-8649-A1DC-3C02767BDAC7}"/>
                </a:ext>
              </a:extLst>
            </p:cNvPr>
            <p:cNvSpPr txBox="1"/>
            <p:nvPr/>
          </p:nvSpPr>
          <p:spPr>
            <a:xfrm>
              <a:off x="6349337" y="3750320"/>
              <a:ext cx="5902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PTBR’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6B5292D-CCE6-8E4C-BAED-02371C55C940}"/>
                </a:ext>
              </a:extLst>
            </p:cNvPr>
            <p:cNvSpPr/>
            <p:nvPr/>
          </p:nvSpPr>
          <p:spPr bwMode="auto">
            <a:xfrm>
              <a:off x="6154824" y="4946101"/>
              <a:ext cx="990600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9C69E81-0FD7-6A4B-A0E8-E8CC65C4E164}"/>
                </a:ext>
              </a:extLst>
            </p:cNvPr>
            <p:cNvSpPr txBox="1"/>
            <p:nvPr/>
          </p:nvSpPr>
          <p:spPr>
            <a:xfrm>
              <a:off x="6384602" y="5163694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2"/>
                  </a:solidFill>
                </a:rPr>
                <a:t>TCB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0E35F6D-8359-0342-AF7E-0EAFB873D604}"/>
                </a:ext>
              </a:extLst>
            </p:cNvPr>
            <p:cNvSpPr/>
            <p:nvPr/>
          </p:nvSpPr>
          <p:spPr bwMode="auto">
            <a:xfrm>
              <a:off x="6231121" y="4294966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AFAE287-49EB-8545-95D6-0E53102FC09A}"/>
                </a:ext>
              </a:extLst>
            </p:cNvPr>
            <p:cNvSpPr txBox="1"/>
            <p:nvPr/>
          </p:nvSpPr>
          <p:spPr>
            <a:xfrm>
              <a:off x="6283614" y="4114800"/>
              <a:ext cx="77938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2"/>
                  </a:solidFill>
                  <a:latin typeface="Courier" pitchFamily="2" charset="0"/>
                </a:rPr>
                <a:t>cs:eip</a:t>
              </a:r>
              <a:r>
                <a:rPr lang="en-US" sz="1100" dirty="0">
                  <a:solidFill>
                    <a:schemeClr val="accent2"/>
                  </a:solidFill>
                  <a:latin typeface="Courier" pitchFamily="2" charset="0"/>
                </a:rPr>
                <a:t>’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CA35ABA-6879-A44E-92E1-3A8464C4610D}"/>
                </a:ext>
              </a:extLst>
            </p:cNvPr>
            <p:cNvSpPr txBox="1"/>
            <p:nvPr/>
          </p:nvSpPr>
          <p:spPr>
            <a:xfrm>
              <a:off x="6283614" y="4267200"/>
              <a:ext cx="7793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2"/>
                  </a:solidFill>
                  <a:latin typeface="Courier" pitchFamily="2" charset="0"/>
                </a:rPr>
                <a:t>ss:esp</a:t>
              </a:r>
              <a:r>
                <a:rPr lang="en-US" sz="1100" dirty="0">
                  <a:solidFill>
                    <a:schemeClr val="accent2"/>
                  </a:solidFill>
                  <a:latin typeface="Courier" pitchFamily="2" charset="0"/>
                </a:rPr>
                <a:t>’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0BA5D41-BF4E-DA43-BF0E-B72A419183D4}"/>
                </a:ext>
              </a:extLst>
            </p:cNvPr>
            <p:cNvSpPr/>
            <p:nvPr/>
          </p:nvSpPr>
          <p:spPr bwMode="auto">
            <a:xfrm>
              <a:off x="6231121" y="4179272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B3856BC-7F4F-B148-B49F-7C821E6B0FA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56504" y="4491088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D644164-0F71-CC4F-B72D-B31D316D52E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31024" y="2183762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C18B9AD-022F-A24F-93F9-C444A608FDDF}"/>
                </a:ext>
              </a:extLst>
            </p:cNvPr>
            <p:cNvGrpSpPr/>
            <p:nvPr/>
          </p:nvGrpSpPr>
          <p:grpSpPr>
            <a:xfrm>
              <a:off x="6230999" y="3102697"/>
              <a:ext cx="831874" cy="577354"/>
              <a:chOff x="1295399" y="3004046"/>
              <a:chExt cx="831874" cy="577354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D5452364-44F9-534F-A503-05BC9DA63E51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E51B0B3-82A3-D748-BC2F-9952967E36F5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rgbClr val="FF9B9B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9FE1BC08-64F6-D146-A56D-F0D1D41B022C}"/>
                  </a:ext>
                </a:extLst>
              </p:cNvPr>
              <p:cNvSpPr txBox="1"/>
              <p:nvPr/>
            </p:nvSpPr>
            <p:spPr>
              <a:xfrm>
                <a:off x="1347892" y="3004046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040AFDD-3C4C-7945-9249-DD0136B6D7AD}"/>
                  </a:ext>
                </a:extLst>
              </p:cNvPr>
              <p:cNvSpPr txBox="1"/>
              <p:nvPr/>
            </p:nvSpPr>
            <p:spPr>
              <a:xfrm>
                <a:off x="1347892" y="3144939"/>
                <a:ext cx="77938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ss:esp</a:t>
                </a:r>
                <a:r>
                  <a:rPr lang="en-US" sz="1100" dirty="0">
                    <a:solidFill>
                      <a:srgbClr val="FF0000"/>
                    </a:solidFill>
                    <a:latin typeface="Courier" pitchFamily="2" charset="0"/>
                  </a:rPr>
                  <a:t>’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5AE38C4-63C2-9C4B-AF54-6CC7F5ED7FD1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08ADF4B-6BB3-A843-BED2-24E16BAA2648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A83BB106-A14C-C347-B010-6E9F50804708}"/>
                </a:ext>
              </a:extLst>
            </p:cNvPr>
            <p:cNvSpPr/>
            <p:nvPr/>
          </p:nvSpPr>
          <p:spPr bwMode="auto">
            <a:xfrm>
              <a:off x="7027003" y="3329195"/>
              <a:ext cx="408336" cy="1210108"/>
            </a:xfrm>
            <a:custGeom>
              <a:avLst/>
              <a:gdLst>
                <a:gd name="connsiteX0" fmla="*/ 0 w 408336"/>
                <a:gd name="connsiteY0" fmla="*/ 18419 h 1240802"/>
                <a:gd name="connsiteX1" fmla="*/ 172994 w 408336"/>
                <a:gd name="connsiteY1" fmla="*/ 59609 h 1240802"/>
                <a:gd name="connsiteX2" fmla="*/ 378940 w 408336"/>
                <a:gd name="connsiteY2" fmla="*/ 512690 h 1240802"/>
                <a:gd name="connsiteX3" fmla="*/ 370702 w 408336"/>
                <a:gd name="connsiteY3" fmla="*/ 1130527 h 1240802"/>
                <a:gd name="connsiteX4" fmla="*/ 41189 w 408336"/>
                <a:gd name="connsiteY4" fmla="*/ 1237619 h 124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336" h="1240802">
                  <a:moveTo>
                    <a:pt x="0" y="18419"/>
                  </a:moveTo>
                  <a:cubicBezTo>
                    <a:pt x="54918" y="-2175"/>
                    <a:pt x="109837" y="-22769"/>
                    <a:pt x="172994" y="59609"/>
                  </a:cubicBezTo>
                  <a:cubicBezTo>
                    <a:pt x="236151" y="141987"/>
                    <a:pt x="345989" y="334204"/>
                    <a:pt x="378940" y="512690"/>
                  </a:cubicBezTo>
                  <a:cubicBezTo>
                    <a:pt x="411891" y="691176"/>
                    <a:pt x="426994" y="1009706"/>
                    <a:pt x="370702" y="1130527"/>
                  </a:cubicBezTo>
                  <a:cubicBezTo>
                    <a:pt x="314410" y="1251348"/>
                    <a:pt x="177799" y="1244483"/>
                    <a:pt x="41189" y="123761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F707B5FF-DFFF-6049-9336-B5CCD5AF5880}"/>
                </a:ext>
              </a:extLst>
            </p:cNvPr>
            <p:cNvSpPr txBox="1"/>
            <p:nvPr/>
          </p:nvSpPr>
          <p:spPr>
            <a:xfrm>
              <a:off x="6311544" y="1041855"/>
              <a:ext cx="7318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user’</a:t>
              </a:r>
            </a:p>
            <a:p>
              <a:r>
                <a:rPr lang="en-US" dirty="0"/>
                <a:t>stack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E4BD64D2-C9FD-D844-8A4A-0DCE4FCD4244}"/>
              </a:ext>
            </a:extLst>
          </p:cNvPr>
          <p:cNvSpPr txBox="1"/>
          <p:nvPr/>
        </p:nvSpPr>
        <p:spPr>
          <a:xfrm>
            <a:off x="6710194" y="6280541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Pintos: </a:t>
            </a:r>
            <a:r>
              <a:rPr lang="en-US" dirty="0" err="1">
                <a:highlight>
                  <a:srgbClr val="FFFF00"/>
                </a:highlight>
              </a:rPr>
              <a:t>switch.S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42" name="Right Arrow 141"/>
          <p:cNvSpPr/>
          <p:nvPr/>
        </p:nvSpPr>
        <p:spPr bwMode="auto">
          <a:xfrm>
            <a:off x="2559305" y="746554"/>
            <a:ext cx="2738449" cy="457200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380839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ThreadFork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 smtClean="0"/>
              <a:t>: Create a New Thread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925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ThreadFork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 </a:t>
            </a:r>
            <a:r>
              <a:rPr lang="en-US" altLang="ko-KR" dirty="0" smtClean="0">
                <a:ea typeface="굴림" panose="020B0600000101010101" pitchFamily="34" charset="-127"/>
              </a:rPr>
              <a:t>is a user-level procedure that creates a new thread and places it on ready queue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endParaRPr lang="en-US" altLang="ko-KR" dirty="0" smtClean="0">
              <a:ea typeface="굴림" panose="020B0600000101010101" pitchFamily="34" charset="-127"/>
            </a:endParaRPr>
          </a:p>
          <a:p>
            <a:r>
              <a:rPr lang="en-US" altLang="ko-KR" dirty="0" smtClean="0">
                <a:ea typeface="굴림" panose="020B0600000101010101" pitchFamily="34" charset="-127"/>
              </a:rPr>
              <a:t>Arguments to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ThreadFork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Pointer to application routine (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fcnPtr</a:t>
            </a:r>
            <a:r>
              <a:rPr lang="en-US" altLang="ko-KR" dirty="0" smtClean="0">
                <a:ea typeface="굴림" panose="020B0600000101010101" pitchFamily="34" charset="-127"/>
              </a:rPr>
              <a:t>)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Pointer to array of arguments (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fcnArgPtr</a:t>
            </a:r>
            <a:r>
              <a:rPr lang="en-US" altLang="ko-KR" dirty="0" smtClean="0">
                <a:ea typeface="굴림" panose="020B0600000101010101" pitchFamily="34" charset="-127"/>
              </a:rPr>
              <a:t>)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Size of stack to allocate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endParaRPr lang="en-US" altLang="ko-KR" dirty="0" smtClean="0">
              <a:ea typeface="굴림" panose="020B0600000101010101" pitchFamily="34" charset="-127"/>
            </a:endParaRPr>
          </a:p>
          <a:p>
            <a:r>
              <a:rPr lang="en-US" altLang="ko-KR" dirty="0" smtClean="0">
                <a:ea typeface="굴림" panose="020B0600000101010101" pitchFamily="34" charset="-127"/>
              </a:rPr>
              <a:t>Implementation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Sanity check arguments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Enter Kernel-mode and Sanity Check arguments again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Allocate new Stack and TCB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Initialize TCB and place on ready list (Runnable)</a:t>
            </a:r>
          </a:p>
        </p:txBody>
      </p:sp>
    </p:spTree>
    <p:extLst>
      <p:ext uri="{BB962C8B-B14F-4D97-AF65-F5344CB8AC3E}">
        <p14:creationId xmlns:p14="http://schemas.microsoft.com/office/powerpoint/2010/main" val="3934921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5334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How do we initialize TCB and Stack?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762000"/>
            <a:ext cx="8839200" cy="3581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Initialize Register fields of TCB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Stack pointer made to point at stack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PC return address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 OS (</a:t>
            </a: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asm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) routine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ThreadRoot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()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Two </a:t>
            </a: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arg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 registers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(say </a:t>
            </a: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rdi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 and </a:t>
            </a: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rsi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 for x86)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initialized to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fcnPtr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 and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fcnArgPtr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, respectively</a:t>
            </a:r>
          </a:p>
          <a:p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Initialize stack data?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No. Important part of stack frame is in registers (</a:t>
            </a: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ra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)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Think of stack frame as just before body of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ThreadRoot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()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really gets started</a:t>
            </a:r>
          </a:p>
        </p:txBody>
      </p:sp>
      <p:grpSp>
        <p:nvGrpSpPr>
          <p:cNvPr id="392213" name="Group 21"/>
          <p:cNvGrpSpPr>
            <a:grpSpLocks/>
          </p:cNvGrpSpPr>
          <p:nvPr/>
        </p:nvGrpSpPr>
        <p:grpSpPr bwMode="auto">
          <a:xfrm>
            <a:off x="2133601" y="4129085"/>
            <a:ext cx="3819027" cy="2214560"/>
            <a:chOff x="2169" y="2704"/>
            <a:chExt cx="1705" cy="1395"/>
          </a:xfrm>
        </p:grpSpPr>
        <p:sp>
          <p:nvSpPr>
            <p:cNvPr id="15365" name="Rectangle 4"/>
            <p:cNvSpPr>
              <a:spLocks noChangeArrowheads="1"/>
            </p:cNvSpPr>
            <p:nvPr/>
          </p:nvSpPr>
          <p:spPr bwMode="auto">
            <a:xfrm>
              <a:off x="2169" y="2752"/>
              <a:ext cx="1344" cy="224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dirty="0" err="1">
                  <a:latin typeface="Consolas" charset="0"/>
                  <a:ea typeface="Consolas" charset="0"/>
                  <a:cs typeface="Consolas" charset="0"/>
                </a:rPr>
                <a:t>ThreadRoot</a:t>
              </a:r>
              <a:r>
                <a:rPr lang="en-US" altLang="ko-KR" sz="2400" dirty="0">
                  <a:latin typeface="Consolas" charset="0"/>
                  <a:ea typeface="Consolas" charset="0"/>
                  <a:cs typeface="Consolas" charset="0"/>
                </a:rPr>
                <a:t> stub</a:t>
              </a:r>
            </a:p>
          </p:txBody>
        </p:sp>
        <p:sp>
          <p:nvSpPr>
            <p:cNvPr id="15366" name="Text Box 5"/>
            <p:cNvSpPr txBox="1">
              <a:spLocks noChangeArrowheads="1"/>
            </p:cNvSpPr>
            <p:nvPr/>
          </p:nvSpPr>
          <p:spPr bwMode="auto">
            <a:xfrm>
              <a:off x="2361" y="3808"/>
              <a:ext cx="7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Initial Stack</a:t>
              </a:r>
            </a:p>
          </p:txBody>
        </p:sp>
        <p:grpSp>
          <p:nvGrpSpPr>
            <p:cNvPr id="15367" name="Group 6"/>
            <p:cNvGrpSpPr>
              <a:grpSpLocks/>
            </p:cNvGrpSpPr>
            <p:nvPr/>
          </p:nvGrpSpPr>
          <p:grpSpPr bwMode="auto">
            <a:xfrm>
              <a:off x="3657" y="2704"/>
              <a:ext cx="217" cy="1145"/>
              <a:chOff x="4608" y="760"/>
              <a:chExt cx="218" cy="1261"/>
            </a:xfrm>
          </p:grpSpPr>
          <p:sp>
            <p:nvSpPr>
              <p:cNvPr id="15368" name="Text Box 7"/>
              <p:cNvSpPr txBox="1">
                <a:spLocks noChangeArrowheads="1"/>
              </p:cNvSpPr>
              <p:nvPr/>
            </p:nvSpPr>
            <p:spPr bwMode="auto">
              <a:xfrm rot="5400000">
                <a:off x="4092" y="1287"/>
                <a:ext cx="1261" cy="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400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15369" name="Line 8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1818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How does Thread get started?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175250"/>
            <a:ext cx="8305800" cy="15240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Need to construct a new kernel thread that is ready to run when switch goe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s to it</a:t>
            </a:r>
          </a:p>
          <a:p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Note that switch doesn’t know any difference between new or preexisting thread!</a:t>
            </a:r>
            <a:endParaRPr lang="en-US" altLang="ko-KR" dirty="0" smtClean="0">
              <a:ea typeface="굴림" panose="020B0600000101010101" pitchFamily="34" charset="-127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3810000" y="4489450"/>
            <a:ext cx="1828800" cy="533400"/>
          </a:xfrm>
          <a:prstGeom prst="curvedUpArrow">
            <a:avLst>
              <a:gd name="adj1" fmla="val 101429"/>
              <a:gd name="adj2" fmla="val 137143"/>
              <a:gd name="adj3" fmla="val 33333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pSp>
        <p:nvGrpSpPr>
          <p:cNvPr id="5125" name="Group 32"/>
          <p:cNvGrpSpPr>
            <a:grpSpLocks/>
          </p:cNvGrpSpPr>
          <p:nvPr/>
        </p:nvGrpSpPr>
        <p:grpSpPr bwMode="auto">
          <a:xfrm>
            <a:off x="1824039" y="757238"/>
            <a:ext cx="2595564" cy="3732212"/>
            <a:chOff x="1149" y="505"/>
            <a:chExt cx="1635" cy="2351"/>
          </a:xfrm>
        </p:grpSpPr>
        <p:grpSp>
          <p:nvGrpSpPr>
            <p:cNvPr id="5129" name="Group 7"/>
            <p:cNvGrpSpPr>
              <a:grpSpLocks/>
            </p:cNvGrpSpPr>
            <p:nvPr/>
          </p:nvGrpSpPr>
          <p:grpSpPr bwMode="auto">
            <a:xfrm flipH="1">
              <a:off x="1149" y="1320"/>
              <a:ext cx="291" cy="1152"/>
              <a:chOff x="4599" y="816"/>
              <a:chExt cx="291" cy="1152"/>
            </a:xfrm>
          </p:grpSpPr>
          <p:sp>
            <p:nvSpPr>
              <p:cNvPr id="5137" name="Text Box 8"/>
              <p:cNvSpPr txBox="1">
                <a:spLocks noChangeArrowheads="1"/>
              </p:cNvSpPr>
              <p:nvPr/>
            </p:nvSpPr>
            <p:spPr bwMode="auto">
              <a:xfrm rot="5400000">
                <a:off x="4172" y="1243"/>
                <a:ext cx="1145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5138" name="Line 9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536" y="1176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nsolas" charset="0"/>
                  <a:ea typeface="Consolas" charset="0"/>
                  <a:cs typeface="Consolas" charset="0"/>
                </a:rPr>
                <a:t>A</a:t>
              </a:r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1536" y="156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nsolas" charset="0"/>
                  <a:ea typeface="Consolas" charset="0"/>
                  <a:cs typeface="Consolas" charset="0"/>
                </a:rPr>
                <a:t>B(while)</a:t>
              </a:r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1536" y="1896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>
              <a:off x="1536" y="2232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en-US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1536" y="2520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  <p:sp>
          <p:nvSpPr>
            <p:cNvPr id="5135" name="Rectangle 23"/>
            <p:cNvSpPr>
              <a:spLocks noChangeArrowheads="1"/>
            </p:cNvSpPr>
            <p:nvPr/>
          </p:nvSpPr>
          <p:spPr bwMode="auto">
            <a:xfrm>
              <a:off x="1536" y="816"/>
              <a:ext cx="1248" cy="384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ThreadRoot</a:t>
              </a:r>
              <a:endParaRPr lang="en-US" altLang="en-US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5136" name="Text Box 24"/>
            <p:cNvSpPr txBox="1">
              <a:spLocks noChangeArrowheads="1"/>
            </p:cNvSpPr>
            <p:nvPr/>
          </p:nvSpPr>
          <p:spPr bwMode="auto">
            <a:xfrm>
              <a:off x="1584" y="505"/>
              <a:ext cx="119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Other Thread</a:t>
              </a:r>
            </a:p>
          </p:txBody>
        </p:sp>
      </p:grpSp>
      <p:grpSp>
        <p:nvGrpSpPr>
          <p:cNvPr id="5126" name="Group 33"/>
          <p:cNvGrpSpPr>
            <a:grpSpLocks/>
          </p:cNvGrpSpPr>
          <p:nvPr/>
        </p:nvGrpSpPr>
        <p:grpSpPr bwMode="auto">
          <a:xfrm>
            <a:off x="5168900" y="3505200"/>
            <a:ext cx="2146300" cy="965200"/>
            <a:chOff x="3256" y="2208"/>
            <a:chExt cx="1352" cy="608"/>
          </a:xfrm>
        </p:grpSpPr>
        <p:sp>
          <p:nvSpPr>
            <p:cNvPr id="5127" name="Rectangle 16"/>
            <p:cNvSpPr>
              <a:spLocks noChangeArrowheads="1"/>
            </p:cNvSpPr>
            <p:nvPr/>
          </p:nvSpPr>
          <p:spPr bwMode="auto">
            <a:xfrm>
              <a:off x="3256" y="2564"/>
              <a:ext cx="1352" cy="252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ThreadRoot</a:t>
              </a:r>
              <a:r>
                <a:rPr lang="en-US" altLang="en-US" dirty="0">
                  <a:latin typeface="Consolas" charset="0"/>
                  <a:ea typeface="Consolas" charset="0"/>
                  <a:cs typeface="Consolas" charset="0"/>
                </a:rPr>
                <a:t> stub</a:t>
              </a:r>
            </a:p>
          </p:txBody>
        </p:sp>
        <p:sp>
          <p:nvSpPr>
            <p:cNvPr id="5128" name="Text Box 25"/>
            <p:cNvSpPr txBox="1">
              <a:spLocks noChangeArrowheads="1"/>
            </p:cNvSpPr>
            <p:nvPr/>
          </p:nvSpPr>
          <p:spPr bwMode="auto">
            <a:xfrm>
              <a:off x="3394" y="2208"/>
              <a:ext cx="10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New Thread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3928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886700" cy="372904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How does a thread get started?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30DDEA-CFF4-C541-8E65-D191EC87D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727085"/>
            <a:ext cx="8799743" cy="19765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How </a:t>
            </a:r>
            <a:r>
              <a:rPr lang="en-US" dirty="0"/>
              <a:t>do we make a </a:t>
            </a:r>
            <a:r>
              <a:rPr lang="en-US" b="1" i="1" dirty="0"/>
              <a:t>new</a:t>
            </a:r>
            <a:r>
              <a:rPr lang="en-US" i="1" dirty="0"/>
              <a:t> </a:t>
            </a:r>
            <a:r>
              <a:rPr lang="en-US" dirty="0"/>
              <a:t>thread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Setup TCB/kernel thread to point at new user stack and </a:t>
            </a:r>
            <a:r>
              <a:rPr lang="en-US" dirty="0" err="1" smtClean="0">
                <a:solidFill>
                  <a:srgbClr val="FF0000"/>
                </a:solidFill>
              </a:rPr>
              <a:t>ThreadRoot</a:t>
            </a:r>
            <a:r>
              <a:rPr lang="en-US" dirty="0" smtClean="0">
                <a:solidFill>
                  <a:srgbClr val="FF0000"/>
                </a:solidFill>
              </a:rPr>
              <a:t> code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Put pointers to start function and </a:t>
            </a:r>
            <a:r>
              <a:rPr lang="en-US" dirty="0" err="1" smtClean="0">
                <a:solidFill>
                  <a:srgbClr val="FF0000"/>
                </a:solidFill>
              </a:rPr>
              <a:t>args</a:t>
            </a:r>
            <a:r>
              <a:rPr lang="en-US" dirty="0" smtClean="0">
                <a:solidFill>
                  <a:srgbClr val="FF0000"/>
                </a:solidFill>
              </a:rPr>
              <a:t> in registers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This depends heavily on the calling convention (i.e. RISC-V vs x86)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Eventually,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run_new_thread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()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will select this TCB and return into beginning of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ThreadRoot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()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This really starts the new thread</a:t>
            </a:r>
          </a:p>
          <a:p>
            <a:endParaRPr lang="en-US" dirty="0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2269329" y="4112821"/>
            <a:ext cx="1438274" cy="533400"/>
          </a:xfrm>
          <a:prstGeom prst="curvedUpArrow">
            <a:avLst>
              <a:gd name="adj1" fmla="val 101429"/>
              <a:gd name="adj2" fmla="val 137143"/>
              <a:gd name="adj3" fmla="val 33333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pSp>
        <p:nvGrpSpPr>
          <p:cNvPr id="5125" name="Group 32"/>
          <p:cNvGrpSpPr>
            <a:grpSpLocks/>
          </p:cNvGrpSpPr>
          <p:nvPr/>
        </p:nvGrpSpPr>
        <p:grpSpPr bwMode="auto">
          <a:xfrm>
            <a:off x="357187" y="661596"/>
            <a:ext cx="2595564" cy="3451225"/>
            <a:chOff x="1149" y="682"/>
            <a:chExt cx="1635" cy="2174"/>
          </a:xfrm>
        </p:grpSpPr>
        <p:grpSp>
          <p:nvGrpSpPr>
            <p:cNvPr id="5129" name="Group 7"/>
            <p:cNvGrpSpPr>
              <a:grpSpLocks/>
            </p:cNvGrpSpPr>
            <p:nvPr/>
          </p:nvGrpSpPr>
          <p:grpSpPr bwMode="auto">
            <a:xfrm flipH="1">
              <a:off x="1149" y="1320"/>
              <a:ext cx="291" cy="1152"/>
              <a:chOff x="4599" y="816"/>
              <a:chExt cx="291" cy="1152"/>
            </a:xfrm>
          </p:grpSpPr>
          <p:sp>
            <p:nvSpPr>
              <p:cNvPr id="5137" name="Text Box 8"/>
              <p:cNvSpPr txBox="1">
                <a:spLocks noChangeArrowheads="1"/>
              </p:cNvSpPr>
              <p:nvPr/>
            </p:nvSpPr>
            <p:spPr bwMode="auto">
              <a:xfrm rot="5400000">
                <a:off x="4172" y="1243"/>
                <a:ext cx="1145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5138" name="Line 9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536" y="1176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nsolas" charset="0"/>
                  <a:ea typeface="Consolas" charset="0"/>
                  <a:cs typeface="Consolas" charset="0"/>
                </a:rPr>
                <a:t>A</a:t>
              </a:r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1536" y="156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Consolas" charset="0"/>
                  <a:ea typeface="Consolas" charset="0"/>
                  <a:cs typeface="Consolas" charset="0"/>
                </a:rPr>
                <a:t>B(while)</a:t>
              </a:r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1536" y="1896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>
              <a:off x="1536" y="2232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en-US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1536" y="2520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  <p:sp>
          <p:nvSpPr>
            <p:cNvPr id="5136" name="Text Box 24"/>
            <p:cNvSpPr txBox="1">
              <a:spLocks noChangeArrowheads="1"/>
            </p:cNvSpPr>
            <p:nvPr/>
          </p:nvSpPr>
          <p:spPr bwMode="auto">
            <a:xfrm>
              <a:off x="1536" y="682"/>
              <a:ext cx="119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Other Thread</a:t>
              </a:r>
            </a:p>
          </p:txBody>
        </p:sp>
      </p:grpSp>
      <p:grpSp>
        <p:nvGrpSpPr>
          <p:cNvPr id="5126" name="Group 33"/>
          <p:cNvGrpSpPr>
            <a:grpSpLocks/>
          </p:cNvGrpSpPr>
          <p:nvPr/>
        </p:nvGrpSpPr>
        <p:grpSpPr bwMode="auto">
          <a:xfrm>
            <a:off x="3115471" y="3346864"/>
            <a:ext cx="2146300" cy="782638"/>
            <a:chOff x="3256" y="2323"/>
            <a:chExt cx="1352" cy="493"/>
          </a:xfrm>
        </p:grpSpPr>
        <p:sp>
          <p:nvSpPr>
            <p:cNvPr id="5127" name="Rectangle 16"/>
            <p:cNvSpPr>
              <a:spLocks noChangeArrowheads="1"/>
            </p:cNvSpPr>
            <p:nvPr/>
          </p:nvSpPr>
          <p:spPr bwMode="auto">
            <a:xfrm>
              <a:off x="3256" y="2564"/>
              <a:ext cx="1352" cy="252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ThreadRoot</a:t>
              </a:r>
              <a:r>
                <a:rPr lang="en-US" altLang="en-US" dirty="0">
                  <a:latin typeface="Consolas" charset="0"/>
                  <a:ea typeface="Consolas" charset="0"/>
                  <a:cs typeface="Consolas" charset="0"/>
                </a:rPr>
                <a:t> stub</a:t>
              </a:r>
            </a:p>
          </p:txBody>
        </p:sp>
        <p:sp>
          <p:nvSpPr>
            <p:cNvPr id="5128" name="Text Box 25"/>
            <p:cNvSpPr txBox="1">
              <a:spLocks noChangeArrowheads="1"/>
            </p:cNvSpPr>
            <p:nvPr/>
          </p:nvSpPr>
          <p:spPr bwMode="auto">
            <a:xfrm>
              <a:off x="3309" y="2323"/>
              <a:ext cx="10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New Thread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8F9976A-0395-424C-B799-10A712ADA530}"/>
              </a:ext>
            </a:extLst>
          </p:cNvPr>
          <p:cNvSpPr txBox="1"/>
          <p:nvPr/>
        </p:nvSpPr>
        <p:spPr>
          <a:xfrm>
            <a:off x="3565526" y="885094"/>
            <a:ext cx="5562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SetupNewThread</a:t>
            </a:r>
            <a:r>
              <a:rPr lang="en-US" sz="20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1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tNew</a:t>
            </a:r>
            <a:r>
              <a:rPr lang="en-US" sz="20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…</a:t>
            </a:r>
            <a:endParaRPr lang="en-US" sz="2000" b="1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TCB[</a:t>
            </a:r>
            <a:r>
              <a:rPr lang="en-US" sz="2000" b="1" dirty="0" err="1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tNew</a:t>
            </a:r>
            <a:r>
              <a:rPr lang="en-US" sz="20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].</a:t>
            </a:r>
            <a:r>
              <a:rPr lang="en-US" sz="2000" b="1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regs.sp</a:t>
            </a:r>
            <a:r>
              <a:rPr lang="en-US" sz="20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2000" b="1" dirty="0" err="1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newStackPtr</a:t>
            </a:r>
            <a:r>
              <a:rPr lang="en-US" sz="20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sz="2000" b="1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TCB[</a:t>
            </a:r>
            <a:r>
              <a:rPr lang="en-US" sz="2000" b="1" dirty="0" err="1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tNew</a:t>
            </a:r>
            <a:r>
              <a:rPr lang="en-US" sz="20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].</a:t>
            </a:r>
            <a:r>
              <a:rPr lang="en-US" sz="2000" b="1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regs.retpc</a:t>
            </a:r>
            <a:r>
              <a:rPr lang="en-US" sz="20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&amp;</a:t>
            </a:r>
            <a:r>
              <a:rPr lang="en-US" sz="2000" b="1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ThreadRoot</a:t>
            </a:r>
            <a:r>
              <a:rPr lang="en-US" sz="20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TCB[</a:t>
            </a:r>
            <a:r>
              <a:rPr lang="en-US" sz="2000" b="1" dirty="0" err="1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tNew</a:t>
            </a:r>
            <a:r>
              <a:rPr lang="en-US" sz="20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].regs.r0 = </a:t>
            </a:r>
            <a:r>
              <a:rPr lang="en-US" sz="2000" b="1" dirty="0" err="1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fcnPtr</a:t>
            </a:r>
            <a:r>
              <a:rPr lang="en-US" sz="20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20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TCB[</a:t>
            </a:r>
            <a:r>
              <a:rPr lang="en-US" sz="2000" b="1" dirty="0" err="1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tNew</a:t>
            </a:r>
            <a:r>
              <a:rPr lang="en-US" sz="20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].regs.r1 = </a:t>
            </a:r>
            <a:r>
              <a:rPr lang="en-US" sz="2000" dirty="0" err="1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fcnArgPtr</a:t>
            </a:r>
            <a:endParaRPr lang="en-US" sz="2000" b="1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EFFA1B5B-26C4-B84D-808E-53EE555A2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048148"/>
            <a:ext cx="1981201" cy="400050"/>
          </a:xfrm>
          <a:prstGeom prst="rect">
            <a:avLst/>
          </a:prstGeom>
          <a:solidFill>
            <a:srgbClr val="FF00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 err="1">
                <a:latin typeface="Consolas" charset="0"/>
                <a:ea typeface="Consolas" charset="0"/>
                <a:cs typeface="Consolas" charset="0"/>
              </a:rPr>
              <a:t>ThreadRoot</a:t>
            </a:r>
            <a:endParaRPr lang="en-US" alt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93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3058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What does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ThreadRoot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 smtClean="0">
                <a:ea typeface="굴림" panose="020B0600000101010101" pitchFamily="34" charset="-127"/>
              </a:rPr>
              <a:t> look like?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860425"/>
            <a:ext cx="8559800" cy="58451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ThreadRoot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 </a:t>
            </a:r>
            <a:r>
              <a:rPr lang="en-US" altLang="ko-KR" dirty="0" smtClean="0">
                <a:ea typeface="굴림" panose="020B0600000101010101" pitchFamily="34" charset="-127"/>
              </a:rPr>
              <a:t>is the root for the thread routine: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dirty="0" smtClean="0">
                <a:ea typeface="굴림" panose="020B0600000101010101" pitchFamily="34" charset="-127"/>
              </a:rPr>
              <a:t>	  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ThreadRoot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fcnPTR,fcnArgPtr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    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DoStartupHousekeeping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    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UserModeSwitch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(); /* enter user mode */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     Call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fcnPtr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fcnArgPtr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    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ThreadFinish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  }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Startup Housekeeping 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Includes things like recording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start time of thread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Other statistics</a:t>
            </a:r>
            <a:endParaRPr lang="en-US" altLang="ko-KR" sz="14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Stack will grow and shrink with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execution of thread</a:t>
            </a:r>
            <a:endParaRPr lang="en-US" altLang="ko-KR" sz="16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Final return from thread returns into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ThreadRoot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 smtClean="0">
                <a:ea typeface="굴림" panose="020B0600000101010101" pitchFamily="34" charset="-127"/>
              </a:rPr>
              <a:t>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which calls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ThreadFinish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 lvl="1">
              <a:lnSpc>
                <a:spcPct val="80000"/>
              </a:lnSpc>
            </a:pP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ThreadFinish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 </a:t>
            </a:r>
            <a:r>
              <a:rPr lang="en-US" altLang="ko-KR" dirty="0" smtClean="0">
                <a:ea typeface="굴림" panose="020B0600000101010101" pitchFamily="34" charset="-127"/>
              </a:rPr>
              <a:t>wake up sleeping threads</a:t>
            </a:r>
          </a:p>
        </p:txBody>
      </p:sp>
      <p:grpSp>
        <p:nvGrpSpPr>
          <p:cNvPr id="393227" name="Group 11"/>
          <p:cNvGrpSpPr>
            <a:grpSpLocks/>
          </p:cNvGrpSpPr>
          <p:nvPr/>
        </p:nvGrpSpPr>
        <p:grpSpPr bwMode="auto">
          <a:xfrm>
            <a:off x="5929313" y="2559050"/>
            <a:ext cx="2835276" cy="2162177"/>
            <a:chOff x="2136" y="2703"/>
            <a:chExt cx="1786" cy="1362"/>
          </a:xfrm>
        </p:grpSpPr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2160" y="2752"/>
              <a:ext cx="1344" cy="272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ThreadRoot</a:t>
              </a:r>
              <a:endParaRPr lang="en-US" altLang="en-US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2136" y="3774"/>
              <a:ext cx="1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Running Stack</a:t>
              </a:r>
            </a:p>
          </p:txBody>
        </p:sp>
        <p:grpSp>
          <p:nvGrpSpPr>
            <p:cNvPr id="6151" name="Group 7"/>
            <p:cNvGrpSpPr>
              <a:grpSpLocks/>
            </p:cNvGrpSpPr>
            <p:nvPr/>
          </p:nvGrpSpPr>
          <p:grpSpPr bwMode="auto">
            <a:xfrm>
              <a:off x="3631" y="2703"/>
              <a:ext cx="291" cy="1145"/>
              <a:chOff x="4577" y="759"/>
              <a:chExt cx="292" cy="1261"/>
            </a:xfrm>
          </p:grpSpPr>
          <p:sp>
            <p:nvSpPr>
              <p:cNvPr id="6153" name="Text Box 8"/>
              <p:cNvSpPr txBox="1">
                <a:spLocks noChangeArrowheads="1"/>
              </p:cNvSpPr>
              <p:nvPr/>
            </p:nvSpPr>
            <p:spPr bwMode="auto">
              <a:xfrm rot="5400000">
                <a:off x="4092" y="1244"/>
                <a:ext cx="1261" cy="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6154" name="Line 9"/>
              <p:cNvSpPr>
                <a:spLocks noChangeShapeType="1"/>
              </p:cNvSpPr>
              <p:nvPr/>
            </p:nvSpPr>
            <p:spPr bwMode="auto">
              <a:xfrm>
                <a:off x="4579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2" name="Rectangle 10"/>
            <p:cNvSpPr>
              <a:spLocks noChangeArrowheads="1"/>
            </p:cNvSpPr>
            <p:nvPr/>
          </p:nvSpPr>
          <p:spPr bwMode="auto">
            <a:xfrm>
              <a:off x="2160" y="3024"/>
              <a:ext cx="1344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Consolas" charset="0"/>
                  <a:ea typeface="Consolas" charset="0"/>
                  <a:cs typeface="Consolas" charset="0"/>
                </a:rPr>
                <a:t>Thread </a:t>
              </a:r>
              <a:r>
                <a:rPr lang="en-US" altLang="en-US" dirty="0" smtClean="0">
                  <a:latin typeface="Consolas" charset="0"/>
                  <a:ea typeface="Consolas" charset="0"/>
                  <a:cs typeface="Consolas" charset="0"/>
                </a:rPr>
                <a:t>Code</a:t>
              </a:r>
              <a:br>
                <a:rPr lang="en-US" altLang="en-US" dirty="0" smtClean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dirty="0" smtClean="0">
                  <a:latin typeface="Consolas" charset="0"/>
                  <a:ea typeface="Consolas" charset="0"/>
                  <a:cs typeface="Consolas" charset="0"/>
                </a:rPr>
                <a:t>*</a:t>
              </a:r>
              <a:r>
                <a:rPr lang="en-US" altLang="en-US" dirty="0" err="1" smtClean="0">
                  <a:latin typeface="Consolas" charset="0"/>
                  <a:ea typeface="Consolas" charset="0"/>
                  <a:cs typeface="Consolas" charset="0"/>
                </a:rPr>
                <a:t>fcnPtr</a:t>
              </a:r>
              <a:r>
                <a:rPr lang="en-US" altLang="en-US" dirty="0" smtClean="0">
                  <a:latin typeface="Consolas" charset="0"/>
                  <a:ea typeface="Consolas" charset="0"/>
                  <a:cs typeface="Consolas" charset="0"/>
                </a:rPr>
                <a:t>()</a:t>
              </a:r>
              <a:endParaRPr lang="en-US" altLang="en-US" dirty="0">
                <a:latin typeface="Consolas" charset="0"/>
                <a:ea typeface="Consolas" charset="0"/>
                <a:cs typeface="Consola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5367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Fork, Wait, and (optional) Exec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1450" y="4038600"/>
            <a:ext cx="8801100" cy="2590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Return value from Fork: integer</a:t>
            </a:r>
          </a:p>
          <a:p>
            <a:pPr lvl="1"/>
            <a:r>
              <a:rPr lang="en-US" dirty="0"/>
              <a:t>When &gt; 0: </a:t>
            </a:r>
            <a:r>
              <a:rPr lang="en-US" dirty="0" smtClean="0"/>
              <a:t>return </a:t>
            </a:r>
            <a:r>
              <a:rPr lang="en-US" dirty="0"/>
              <a:t>value is </a:t>
            </a:r>
            <a:r>
              <a:rPr lang="en-US" dirty="0" err="1"/>
              <a:t>pid</a:t>
            </a:r>
            <a:r>
              <a:rPr lang="en-US" dirty="0"/>
              <a:t> of new </a:t>
            </a:r>
            <a:r>
              <a:rPr lang="en-US" dirty="0" smtClean="0"/>
              <a:t>child (</a:t>
            </a:r>
            <a:r>
              <a:rPr lang="en-US" dirty="0"/>
              <a:t>Running in </a:t>
            </a:r>
            <a:r>
              <a:rPr lang="en-US" dirty="0" smtClean="0">
                <a:solidFill>
                  <a:srgbClr val="FF0000"/>
                </a:solidFill>
              </a:rPr>
              <a:t>Parent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When = 0: </a:t>
            </a:r>
            <a:r>
              <a:rPr lang="en-US" dirty="0" smtClean="0"/>
              <a:t>Running </a:t>
            </a:r>
            <a:r>
              <a:rPr lang="en-US" dirty="0"/>
              <a:t>in new </a:t>
            </a:r>
            <a:r>
              <a:rPr lang="en-US" dirty="0">
                <a:solidFill>
                  <a:srgbClr val="FF0000"/>
                </a:solidFill>
              </a:rPr>
              <a:t>Child</a:t>
            </a:r>
            <a:r>
              <a:rPr lang="en-US" dirty="0"/>
              <a:t> process</a:t>
            </a:r>
          </a:p>
          <a:p>
            <a:pPr lvl="1"/>
            <a:r>
              <a:rPr lang="en-US" dirty="0"/>
              <a:t>When &lt; </a:t>
            </a:r>
            <a:r>
              <a:rPr lang="en-US" dirty="0" smtClean="0"/>
              <a:t>0: Error</a:t>
            </a:r>
            <a:r>
              <a:rPr lang="en-US" dirty="0"/>
              <a:t>!  Must handle </a:t>
            </a:r>
            <a:r>
              <a:rPr lang="en-US" dirty="0" smtClean="0"/>
              <a:t>somehow</a:t>
            </a:r>
          </a:p>
          <a:p>
            <a:r>
              <a:rPr lang="en-US" dirty="0" smtClean="0"/>
              <a:t>Wait() system call: wait for next child to exit</a:t>
            </a:r>
          </a:p>
          <a:p>
            <a:pPr lvl="1"/>
            <a:r>
              <a:rPr lang="en-US" dirty="0" smtClean="0"/>
              <a:t>Return value is PID of terminating child</a:t>
            </a:r>
          </a:p>
          <a:p>
            <a:pPr lvl="1"/>
            <a:r>
              <a:rPr lang="en-US" dirty="0" smtClean="0"/>
              <a:t>Argument is pointer to integer variable to hold exit status</a:t>
            </a:r>
          </a:p>
          <a:p>
            <a:r>
              <a:rPr lang="en-US" dirty="0" smtClean="0"/>
              <a:t>Exec() family of calls: replace process with new executable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1214" y="777150"/>
            <a:ext cx="8762999" cy="31700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cpid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= fork();</a:t>
            </a:r>
          </a:p>
          <a:p>
            <a:r>
              <a:rPr lang="en-US" dirty="0">
                <a:latin typeface="Courier"/>
                <a:cs typeface="Courier"/>
              </a:rPr>
              <a:t>  if (</a:t>
            </a:r>
            <a:r>
              <a:rPr lang="en-US" dirty="0" err="1">
                <a:latin typeface="Courier"/>
                <a:cs typeface="Courier"/>
              </a:rPr>
              <a:t>cpid</a:t>
            </a:r>
            <a:r>
              <a:rPr lang="en-US" dirty="0">
                <a:latin typeface="Courier"/>
                <a:cs typeface="Courier"/>
              </a:rPr>
              <a:t> &gt; 0) {            </a:t>
            </a:r>
            <a:r>
              <a:rPr lang="en-US" dirty="0" smtClean="0">
                <a:latin typeface="Courier"/>
                <a:cs typeface="Courier"/>
              </a:rPr>
              <a:t>   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// 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Parent 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Process</a:t>
            </a:r>
            <a:endParaRPr lang="en-US" dirty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mypid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dirty="0" err="1">
                <a:latin typeface="Courier"/>
                <a:cs typeface="Courier"/>
              </a:rPr>
              <a:t>getpid</a:t>
            </a:r>
            <a:r>
              <a:rPr lang="en-US" dirty="0">
                <a:latin typeface="Courier"/>
                <a:cs typeface="Courier"/>
              </a:rPr>
              <a:t>();</a:t>
            </a: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printf</a:t>
            </a:r>
            <a:r>
              <a:rPr lang="en-US" dirty="0">
                <a:latin typeface="Courier"/>
                <a:cs typeface="Courier"/>
              </a:rPr>
              <a:t>("[%d] parent of [%d]\n", </a:t>
            </a:r>
            <a:r>
              <a:rPr lang="en-US" dirty="0" err="1">
                <a:latin typeface="Courier"/>
                <a:cs typeface="Courier"/>
              </a:rPr>
              <a:t>mypid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cpid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sz="2000" b="1" dirty="0" err="1">
                <a:solidFill>
                  <a:srgbClr val="FF0000"/>
                </a:solidFill>
                <a:latin typeface="Courier"/>
                <a:cs typeface="Courier"/>
              </a:rPr>
              <a:t>tcpid</a:t>
            </a:r>
            <a:r>
              <a:rPr lang="en-US" sz="2000" b="1" dirty="0">
                <a:solidFill>
                  <a:srgbClr val="FF0000"/>
                </a:solidFill>
                <a:latin typeface="Courier"/>
                <a:cs typeface="Courier"/>
              </a:rPr>
              <a:t> = wait(&amp;status);</a:t>
            </a:r>
            <a:endParaRPr lang="en-US" b="1" dirty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printf</a:t>
            </a:r>
            <a:r>
              <a:rPr lang="en-US" dirty="0">
                <a:latin typeface="Courier"/>
                <a:cs typeface="Courier"/>
              </a:rPr>
              <a:t>("[%d] bye %d\n", </a:t>
            </a:r>
            <a:r>
              <a:rPr lang="en-US" dirty="0" err="1">
                <a:latin typeface="Courier"/>
                <a:cs typeface="Courier"/>
              </a:rPr>
              <a:t>mypid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tcpid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 } </a:t>
            </a:r>
            <a:r>
              <a:rPr lang="en-US" dirty="0" smtClean="0">
                <a:latin typeface="Courier"/>
                <a:cs typeface="Courier"/>
              </a:rPr>
              <a:t>else </a:t>
            </a:r>
            <a:r>
              <a:rPr lang="en-US" dirty="0">
                <a:latin typeface="Courier"/>
                <a:cs typeface="Courier"/>
              </a:rPr>
              <a:t>if (</a:t>
            </a:r>
            <a:r>
              <a:rPr lang="en-US" dirty="0" err="1">
                <a:latin typeface="Courier"/>
                <a:cs typeface="Courier"/>
              </a:rPr>
              <a:t>cpid</a:t>
            </a:r>
            <a:r>
              <a:rPr lang="en-US" dirty="0">
                <a:latin typeface="Courier"/>
                <a:cs typeface="Courier"/>
              </a:rPr>
              <a:t> == 0) {    </a:t>
            </a:r>
            <a:r>
              <a:rPr lang="en-US" dirty="0" smtClean="0">
                <a:latin typeface="Courier"/>
                <a:cs typeface="Courier"/>
              </a:rPr>
              <a:t>   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// 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Child Process </a:t>
            </a: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mypid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dirty="0" err="1">
                <a:latin typeface="Courier"/>
                <a:cs typeface="Courier"/>
              </a:rPr>
              <a:t>getpid</a:t>
            </a:r>
            <a:r>
              <a:rPr lang="en-US" dirty="0">
                <a:latin typeface="Courier"/>
                <a:cs typeface="Courier"/>
              </a:rPr>
              <a:t>();</a:t>
            </a: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printf</a:t>
            </a:r>
            <a:r>
              <a:rPr lang="en-US" dirty="0">
                <a:latin typeface="Courier"/>
                <a:cs typeface="Courier"/>
              </a:rPr>
              <a:t>("[%d] child\n", </a:t>
            </a:r>
            <a:r>
              <a:rPr lang="en-US" dirty="0" err="1">
                <a:latin typeface="Courier"/>
                <a:cs typeface="Courier"/>
              </a:rPr>
              <a:t>mypid</a:t>
            </a:r>
            <a:r>
              <a:rPr lang="en-US" dirty="0" smtClean="0">
                <a:latin typeface="Courier"/>
                <a:cs typeface="Courier"/>
              </a:rPr>
              <a:t>);</a:t>
            </a:r>
          </a:p>
          <a:p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en-US" dirty="0" err="1" smtClean="0">
                <a:solidFill>
                  <a:srgbClr val="FF0000"/>
                </a:solidFill>
                <a:latin typeface="Courier"/>
                <a:cs typeface="Courier"/>
              </a:rPr>
              <a:t>execl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(filename,(char *)0);  // Opt: start new program</a:t>
            </a:r>
            <a:endParaRPr lang="en-US" dirty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smtClean="0">
                <a:latin typeface="Courier"/>
                <a:cs typeface="Courier"/>
              </a:rPr>
              <a:t>} else { // Error! }</a:t>
            </a:r>
          </a:p>
        </p:txBody>
      </p:sp>
    </p:spTree>
    <p:extLst>
      <p:ext uri="{BB962C8B-B14F-4D97-AF65-F5344CB8AC3E}">
        <p14:creationId xmlns:p14="http://schemas.microsoft.com/office/powerpoint/2010/main" val="2355845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458200" cy="5562600"/>
          </a:xfrm>
        </p:spPr>
        <p:txBody>
          <a:bodyPr/>
          <a:lstStyle/>
          <a:p>
            <a:r>
              <a:rPr lang="en-US" dirty="0" smtClean="0"/>
              <a:t>Group Creation Deadline is TONIGHT!</a:t>
            </a:r>
          </a:p>
          <a:p>
            <a:pPr lvl="1"/>
            <a:r>
              <a:rPr lang="en-US" dirty="0" smtClean="0"/>
              <a:t>Need 4 people in a group</a:t>
            </a:r>
          </a:p>
          <a:p>
            <a:pPr lvl="1"/>
            <a:r>
              <a:rPr lang="en-US" dirty="0" smtClean="0"/>
              <a:t>If you signup with less, we may end up adding another person to your group!</a:t>
            </a:r>
          </a:p>
          <a:p>
            <a:r>
              <a:rPr lang="en-US" dirty="0" smtClean="0"/>
              <a:t>All members of a group need to have the same TA</a:t>
            </a:r>
          </a:p>
          <a:p>
            <a:pPr lvl="1"/>
            <a:r>
              <a:rPr lang="en-US" dirty="0"/>
              <a:t>Priority for same section; if cannot make this work, keep same TA</a:t>
            </a:r>
          </a:p>
          <a:p>
            <a:pPr lvl="1"/>
            <a:r>
              <a:rPr lang="en-US" dirty="0"/>
              <a:t>Remember: Your TA needs to see you in section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98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5F084-3F10-2D4B-9A78-2BF4C60BD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2640"/>
            <a:ext cx="7886700" cy="609600"/>
          </a:xfrm>
        </p:spPr>
        <p:txBody>
          <a:bodyPr/>
          <a:lstStyle/>
          <a:p>
            <a:r>
              <a:rPr lang="en-US" dirty="0"/>
              <a:t>Kernel-Supported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04665-3D07-A845-B6AD-6B4442AE3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800375"/>
            <a:ext cx="7886700" cy="4351338"/>
          </a:xfrm>
        </p:spPr>
        <p:txBody>
          <a:bodyPr/>
          <a:lstStyle/>
          <a:p>
            <a:r>
              <a:rPr lang="en-US" dirty="0"/>
              <a:t>Each thread has a </a:t>
            </a:r>
            <a:r>
              <a:rPr lang="en-US" b="1" dirty="0"/>
              <a:t>thread control block</a:t>
            </a:r>
          </a:p>
          <a:p>
            <a:pPr lvl="1"/>
            <a:r>
              <a:rPr lang="en-US" dirty="0"/>
              <a:t>CPU registers, including PC, pointer to stack</a:t>
            </a:r>
          </a:p>
          <a:p>
            <a:pPr lvl="1"/>
            <a:r>
              <a:rPr lang="en-US" dirty="0"/>
              <a:t>Scheduling info: priority, etc.</a:t>
            </a:r>
          </a:p>
          <a:p>
            <a:pPr lvl="1"/>
            <a:r>
              <a:rPr lang="en-US" dirty="0"/>
              <a:t>Pointer to </a:t>
            </a:r>
            <a:r>
              <a:rPr lang="en-US" b="1" dirty="0"/>
              <a:t>Process control block</a:t>
            </a:r>
          </a:p>
          <a:p>
            <a:r>
              <a:rPr lang="en-US" dirty="0"/>
              <a:t>OS scheduler uses TCBs, not PCBs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54368C-0085-4E49-BAA1-8851042F7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762" y="3182453"/>
            <a:ext cx="6594475" cy="292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56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4F244-474E-134D-A32E-CC6479AFA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886700" cy="685800"/>
          </a:xfrm>
        </p:spPr>
        <p:txBody>
          <a:bodyPr/>
          <a:lstStyle/>
          <a:p>
            <a:r>
              <a:rPr lang="en-US" dirty="0"/>
              <a:t>Kernel-Supported User Threads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7CB266-FA8F-4441-9E85-19F7864295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3"/>
          <a:stretch/>
        </p:blipFill>
        <p:spPr>
          <a:xfrm>
            <a:off x="1156494" y="914400"/>
            <a:ext cx="6831012" cy="551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8671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DC1-945F-F343-8EBA-A3ADDBF7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492124"/>
          </a:xfrm>
        </p:spPr>
        <p:txBody>
          <a:bodyPr>
            <a:normAutofit fontScale="90000"/>
          </a:bodyPr>
          <a:lstStyle/>
          <a:p>
            <a:r>
              <a:rPr lang="en-US" dirty="0"/>
              <a:t>User-level Multithreading: </a:t>
            </a:r>
            <a:r>
              <a:rPr lang="en-US" i="1" dirty="0" err="1"/>
              <a:t>pthreads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39552-D62B-BD4B-92D5-ADD84D10A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80743"/>
            <a:ext cx="7886700" cy="5159693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Courier" pitchFamily="2" charset="0"/>
              </a:rPr>
              <a:t>int </a:t>
            </a:r>
            <a:r>
              <a:rPr lang="en-US" sz="1800" dirty="0" err="1">
                <a:latin typeface="Courier" pitchFamily="2" charset="0"/>
              </a:rPr>
              <a:t>pthread_create</a:t>
            </a:r>
            <a:r>
              <a:rPr lang="en-US" sz="1800" dirty="0">
                <a:latin typeface="Courier" pitchFamily="2" charset="0"/>
              </a:rPr>
              <a:t>(</a:t>
            </a:r>
            <a:r>
              <a:rPr lang="en-US" sz="1800" dirty="0" err="1">
                <a:latin typeface="Courier" pitchFamily="2" charset="0"/>
              </a:rPr>
              <a:t>pthread_t</a:t>
            </a:r>
            <a:r>
              <a:rPr lang="en-US" sz="1800" dirty="0">
                <a:latin typeface="Courier" pitchFamily="2" charset="0"/>
              </a:rPr>
              <a:t> *</a:t>
            </a:r>
            <a:r>
              <a:rPr lang="en-US" sz="1800" i="1" dirty="0">
                <a:latin typeface="Courier" pitchFamily="2" charset="0"/>
              </a:rPr>
              <a:t>thread</a:t>
            </a:r>
            <a:r>
              <a:rPr lang="en-US" sz="1800" dirty="0">
                <a:latin typeface="Courier" pitchFamily="2" charset="0"/>
              </a:rPr>
              <a:t>, 			const </a:t>
            </a:r>
            <a:r>
              <a:rPr lang="en-US" sz="1800" dirty="0" err="1">
                <a:latin typeface="Courier" pitchFamily="2" charset="0"/>
              </a:rPr>
              <a:t>pthread_attr_t</a:t>
            </a:r>
            <a:r>
              <a:rPr lang="en-US" sz="1800" dirty="0">
                <a:latin typeface="Courier" pitchFamily="2" charset="0"/>
              </a:rPr>
              <a:t> *</a:t>
            </a:r>
            <a:r>
              <a:rPr lang="en-US" sz="1800" i="1" dirty="0" err="1">
                <a:latin typeface="Courier" pitchFamily="2" charset="0"/>
              </a:rPr>
              <a:t>attr</a:t>
            </a:r>
            <a:r>
              <a:rPr lang="en-US" sz="1800" dirty="0">
                <a:latin typeface="Courier" pitchFamily="2" charset="0"/>
              </a:rPr>
              <a:t>, 			void *(*</a:t>
            </a:r>
            <a:r>
              <a:rPr lang="en-US" sz="1800" i="1" dirty="0" err="1">
                <a:latin typeface="Courier" pitchFamily="2" charset="0"/>
              </a:rPr>
              <a:t>start_routine</a:t>
            </a:r>
            <a:r>
              <a:rPr lang="en-US" sz="1800" dirty="0">
                <a:latin typeface="Courier" pitchFamily="2" charset="0"/>
              </a:rPr>
              <a:t>)(void*), void *</a:t>
            </a:r>
            <a:r>
              <a:rPr lang="en-US" sz="1800" i="1" dirty="0" err="1">
                <a:latin typeface="Courier" pitchFamily="2" charset="0"/>
              </a:rPr>
              <a:t>arg</a:t>
            </a:r>
            <a:r>
              <a:rPr lang="en-US" sz="1800" dirty="0">
                <a:latin typeface="Courier" pitchFamily="2" charset="0"/>
              </a:rPr>
              <a:t>);</a:t>
            </a:r>
          </a:p>
          <a:p>
            <a:pPr lvl="1"/>
            <a:r>
              <a:rPr lang="en-US" dirty="0"/>
              <a:t>thread is created executing </a:t>
            </a:r>
            <a:r>
              <a:rPr lang="en-US" i="1" dirty="0" err="1"/>
              <a:t>start_routine</a:t>
            </a:r>
            <a:r>
              <a:rPr lang="en-US" dirty="0"/>
              <a:t> with </a:t>
            </a:r>
            <a:r>
              <a:rPr lang="en-US" i="1" dirty="0" err="1"/>
              <a:t>arg</a:t>
            </a:r>
            <a:r>
              <a:rPr lang="en-US" dirty="0"/>
              <a:t> as its sole argument. (return is implicit call to </a:t>
            </a:r>
            <a:r>
              <a:rPr lang="en-US" dirty="0" err="1"/>
              <a:t>pthread_exit</a:t>
            </a:r>
            <a:r>
              <a:rPr lang="en-US" dirty="0"/>
              <a:t>)</a:t>
            </a:r>
          </a:p>
          <a:p>
            <a:r>
              <a:rPr lang="en-US" sz="2000" dirty="0">
                <a:latin typeface="Courier" pitchFamily="2" charset="0"/>
              </a:rPr>
              <a:t>void </a:t>
            </a:r>
            <a:r>
              <a:rPr lang="en-US" sz="2000" dirty="0" err="1">
                <a:latin typeface="Courier" pitchFamily="2" charset="0"/>
              </a:rPr>
              <a:t>pthread_exit</a:t>
            </a:r>
            <a:r>
              <a:rPr lang="en-US" sz="2000" dirty="0">
                <a:latin typeface="Courier" pitchFamily="2" charset="0"/>
              </a:rPr>
              <a:t>(void *</a:t>
            </a:r>
            <a:r>
              <a:rPr lang="en-US" sz="2000" i="1" dirty="0" err="1">
                <a:latin typeface="Courier" pitchFamily="2" charset="0"/>
              </a:rPr>
              <a:t>value_ptr</a:t>
            </a:r>
            <a:r>
              <a:rPr lang="en-US" sz="2000" dirty="0">
                <a:latin typeface="Courier" pitchFamily="2" charset="0"/>
              </a:rPr>
              <a:t>);</a:t>
            </a:r>
          </a:p>
          <a:p>
            <a:pPr lvl="1"/>
            <a:r>
              <a:rPr lang="en-US" dirty="0"/>
              <a:t>terminates and makes </a:t>
            </a:r>
            <a:r>
              <a:rPr lang="en-US" i="1" dirty="0" err="1"/>
              <a:t>value_ptr</a:t>
            </a:r>
            <a:r>
              <a:rPr lang="en-US" dirty="0"/>
              <a:t> available to any successful join</a:t>
            </a:r>
          </a:p>
          <a:p>
            <a:r>
              <a:rPr lang="en-US" sz="1800" dirty="0">
                <a:latin typeface="Courier" pitchFamily="2" charset="0"/>
              </a:rPr>
              <a:t>int </a:t>
            </a:r>
            <a:r>
              <a:rPr lang="en-US" sz="1800" dirty="0" err="1">
                <a:latin typeface="Courier" pitchFamily="2" charset="0"/>
              </a:rPr>
              <a:t>pthread_join</a:t>
            </a:r>
            <a:r>
              <a:rPr lang="en-US" sz="1800" dirty="0">
                <a:latin typeface="Courier" pitchFamily="2" charset="0"/>
              </a:rPr>
              <a:t>(</a:t>
            </a:r>
            <a:r>
              <a:rPr lang="en-US" sz="1800" dirty="0" err="1">
                <a:latin typeface="Courier" pitchFamily="2" charset="0"/>
              </a:rPr>
              <a:t>pthread_t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i="1" dirty="0">
                <a:latin typeface="Courier" pitchFamily="2" charset="0"/>
              </a:rPr>
              <a:t>thread</a:t>
            </a:r>
            <a:r>
              <a:rPr lang="en-US" sz="1800" dirty="0">
                <a:latin typeface="Courier" pitchFamily="2" charset="0"/>
              </a:rPr>
              <a:t>, void **</a:t>
            </a:r>
            <a:r>
              <a:rPr lang="en-US" sz="1800" i="1" dirty="0" err="1">
                <a:latin typeface="Courier" pitchFamily="2" charset="0"/>
              </a:rPr>
              <a:t>value_ptr</a:t>
            </a:r>
            <a:r>
              <a:rPr lang="en-US" sz="1800" dirty="0">
                <a:latin typeface="Courier" pitchFamily="2" charset="0"/>
              </a:rPr>
              <a:t>);</a:t>
            </a:r>
          </a:p>
          <a:p>
            <a:pPr lvl="1"/>
            <a:r>
              <a:rPr lang="en-US" dirty="0"/>
              <a:t>suspends execution of the calling thread until the target </a:t>
            </a:r>
            <a:r>
              <a:rPr lang="en-US" i="1" dirty="0"/>
              <a:t>thread</a:t>
            </a:r>
            <a:r>
              <a:rPr lang="en-US" dirty="0"/>
              <a:t> terminates.</a:t>
            </a:r>
          </a:p>
          <a:p>
            <a:pPr lvl="1"/>
            <a:r>
              <a:rPr lang="en-US" dirty="0"/>
              <a:t>On return with a non-NULL </a:t>
            </a:r>
            <a:r>
              <a:rPr lang="en-US" i="1" dirty="0" err="1"/>
              <a:t>value_ptr</a:t>
            </a:r>
            <a:r>
              <a:rPr lang="en-US" dirty="0"/>
              <a:t>  the value passed to </a:t>
            </a:r>
            <a:r>
              <a:rPr lang="en-US" i="1" dirty="0">
                <a:hlinkClick r:id="rId2"/>
              </a:rPr>
              <a:t>pthread_exit()</a:t>
            </a:r>
            <a:r>
              <a:rPr lang="en-US" dirty="0"/>
              <a:t> by the terminating thread is made available in the location referenced by </a:t>
            </a:r>
            <a:r>
              <a:rPr lang="en-US" i="1" dirty="0" err="1"/>
              <a:t>value_ptr</a:t>
            </a:r>
            <a:r>
              <a:rPr lang="en-US" dirty="0"/>
              <a:t>. </a:t>
            </a:r>
            <a:endParaRPr lang="en-US" sz="1800" dirty="0">
              <a:latin typeface="Courier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ABA84C-AFFB-614D-9E1E-3A8EB91BB78E}"/>
              </a:ext>
            </a:extLst>
          </p:cNvPr>
          <p:cNvSpPr/>
          <p:nvPr/>
        </p:nvSpPr>
        <p:spPr>
          <a:xfrm>
            <a:off x="628650" y="5877289"/>
            <a:ext cx="8149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man </a:t>
            </a:r>
            <a:r>
              <a:rPr lang="en-US" dirty="0" err="1">
                <a:solidFill>
                  <a:srgbClr val="FF0000"/>
                </a:solidFill>
              </a:rPr>
              <a:t>pthread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https://</a:t>
            </a:r>
            <a:r>
              <a:rPr lang="en-US" dirty="0" err="1">
                <a:solidFill>
                  <a:srgbClr val="FF0000"/>
                </a:solidFill>
              </a:rPr>
              <a:t>pubs.opengroup.org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onlinepubs</a:t>
            </a:r>
            <a:r>
              <a:rPr lang="en-US" dirty="0">
                <a:solidFill>
                  <a:srgbClr val="FF0000"/>
                </a:solidFill>
              </a:rPr>
              <a:t>/7908799/</a:t>
            </a:r>
            <a:r>
              <a:rPr lang="en-US" dirty="0" err="1">
                <a:solidFill>
                  <a:srgbClr val="FF0000"/>
                </a:solidFill>
              </a:rPr>
              <a:t>xsh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pthread.h.html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00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5E1B095-D60F-144C-9308-BC6712D30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147" y="313628"/>
            <a:ext cx="5962650" cy="65443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F6ACB-2801-E345-ABD2-A5614D86E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8" y="0"/>
            <a:ext cx="2343150" cy="1543684"/>
          </a:xfrm>
        </p:spPr>
        <p:txBody>
          <a:bodyPr>
            <a:normAutofit/>
          </a:bodyPr>
          <a:lstStyle/>
          <a:p>
            <a:r>
              <a:rPr lang="en-US" dirty="0"/>
              <a:t>Little Example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2452E2-0296-4643-A9DE-7BE7916BDF79}"/>
              </a:ext>
            </a:extLst>
          </p:cNvPr>
          <p:cNvSpPr/>
          <p:nvPr/>
        </p:nvSpPr>
        <p:spPr>
          <a:xfrm>
            <a:off x="6085504" y="2137640"/>
            <a:ext cx="1773105" cy="26867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770325-86C6-6440-86D0-4165257864BC}"/>
              </a:ext>
            </a:extLst>
          </p:cNvPr>
          <p:cNvSpPr txBox="1"/>
          <p:nvPr/>
        </p:nvSpPr>
        <p:spPr>
          <a:xfrm rot="16904997">
            <a:off x="-714006" y="3992550"/>
            <a:ext cx="3277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to tell if something is done?</a:t>
            </a:r>
          </a:p>
          <a:p>
            <a:r>
              <a:rPr lang="en-US" dirty="0"/>
              <a:t>Really done?</a:t>
            </a:r>
          </a:p>
          <a:p>
            <a:r>
              <a:rPr lang="en-US" dirty="0"/>
              <a:t>OK to reclaim its resources?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C6286E5-9C8E-134B-9C3C-C26348B8ADBC}"/>
              </a:ext>
            </a:extLst>
          </p:cNvPr>
          <p:cNvSpPr/>
          <p:nvPr/>
        </p:nvSpPr>
        <p:spPr>
          <a:xfrm>
            <a:off x="1657350" y="2483909"/>
            <a:ext cx="1043088" cy="3668888"/>
          </a:xfrm>
          <a:custGeom>
            <a:avLst/>
            <a:gdLst>
              <a:gd name="connsiteX0" fmla="*/ 930199 w 1043088"/>
              <a:gd name="connsiteY0" fmla="*/ 0 h 3668888"/>
              <a:gd name="connsiteX1" fmla="*/ 399621 w 1043088"/>
              <a:gd name="connsiteY1" fmla="*/ 530577 h 3668888"/>
              <a:gd name="connsiteX2" fmla="*/ 4510 w 1043088"/>
              <a:gd name="connsiteY2" fmla="*/ 1625600 h 3668888"/>
              <a:gd name="connsiteX3" fmla="*/ 241576 w 1043088"/>
              <a:gd name="connsiteY3" fmla="*/ 2698044 h 3668888"/>
              <a:gd name="connsiteX4" fmla="*/ 1043088 w 1043088"/>
              <a:gd name="connsiteY4" fmla="*/ 3668888 h 366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3088" h="3668888">
                <a:moveTo>
                  <a:pt x="930199" y="0"/>
                </a:moveTo>
                <a:cubicBezTo>
                  <a:pt x="742050" y="129822"/>
                  <a:pt x="553902" y="259644"/>
                  <a:pt x="399621" y="530577"/>
                </a:cubicBezTo>
                <a:cubicBezTo>
                  <a:pt x="245340" y="801510"/>
                  <a:pt x="30851" y="1264356"/>
                  <a:pt x="4510" y="1625600"/>
                </a:cubicBezTo>
                <a:cubicBezTo>
                  <a:pt x="-21831" y="1986845"/>
                  <a:pt x="68480" y="2357496"/>
                  <a:pt x="241576" y="2698044"/>
                </a:cubicBezTo>
                <a:cubicBezTo>
                  <a:pt x="414672" y="3038592"/>
                  <a:pt x="728880" y="3353740"/>
                  <a:pt x="1043088" y="3668888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537A77-146B-464E-9943-EBB8AC114C8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en-US"/>
              <a:t>9/10/19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D3DB7D-B63D-EE49-A530-82F4CA6B9A3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cs162 Fa19 L08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C6DB79-4689-634B-8A84-4895B22AFB7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24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9B58B2-0095-D341-B02B-5D083B3E54BE}"/>
              </a:ext>
            </a:extLst>
          </p:cNvPr>
          <p:cNvSpPr/>
          <p:nvPr/>
        </p:nvSpPr>
        <p:spPr>
          <a:xfrm>
            <a:off x="3228833" y="4703606"/>
            <a:ext cx="4906964" cy="365125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FB9A331-42EE-464A-B238-88DB6AAF6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472" y="136524"/>
            <a:ext cx="4876800" cy="1155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FD9345-8A09-6040-A714-58BB692E9EEB}"/>
              </a:ext>
            </a:extLst>
          </p:cNvPr>
          <p:cNvSpPr/>
          <p:nvPr/>
        </p:nvSpPr>
        <p:spPr>
          <a:xfrm>
            <a:off x="2173147" y="1498281"/>
            <a:ext cx="5836534" cy="1333023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2B7D82-3046-4B47-8900-875FD29DFCF8}"/>
              </a:ext>
            </a:extLst>
          </p:cNvPr>
          <p:cNvSpPr/>
          <p:nvPr/>
        </p:nvSpPr>
        <p:spPr>
          <a:xfrm>
            <a:off x="2375708" y="3952103"/>
            <a:ext cx="4906964" cy="280216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95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10" grpId="0" animBg="1"/>
      <p:bldP spid="15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AF790-FFC7-BF47-9130-978AF698D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537699"/>
          </a:xfrm>
        </p:spPr>
        <p:txBody>
          <a:bodyPr/>
          <a:lstStyle/>
          <a:p>
            <a:r>
              <a:rPr lang="en-US" dirty="0"/>
              <a:t>Fork-Join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0996E-EA48-CC41-A218-B4033EF66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620669"/>
            <a:ext cx="7886700" cy="1419768"/>
          </a:xfrm>
        </p:spPr>
        <p:txBody>
          <a:bodyPr/>
          <a:lstStyle/>
          <a:p>
            <a:r>
              <a:rPr lang="en-US" dirty="0"/>
              <a:t>Main thread </a:t>
            </a:r>
            <a:r>
              <a:rPr lang="en-US" i="1" dirty="0"/>
              <a:t>creates</a:t>
            </a:r>
            <a:r>
              <a:rPr lang="en-US" dirty="0"/>
              <a:t> (forks) collection of sub-threads passing them </a:t>
            </a:r>
            <a:r>
              <a:rPr lang="en-US" dirty="0" err="1"/>
              <a:t>args</a:t>
            </a:r>
            <a:r>
              <a:rPr lang="en-US" dirty="0"/>
              <a:t> to work on, </a:t>
            </a:r>
            <a:r>
              <a:rPr lang="en-US" i="1" dirty="0"/>
              <a:t>joins</a:t>
            </a:r>
            <a:r>
              <a:rPr lang="en-US" dirty="0"/>
              <a:t> with them, collecting results.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29B7190-866A-9745-A8C8-94941164DB55}"/>
              </a:ext>
            </a:extLst>
          </p:cNvPr>
          <p:cNvSpPr/>
          <p:nvPr/>
        </p:nvSpPr>
        <p:spPr>
          <a:xfrm>
            <a:off x="3946965" y="899408"/>
            <a:ext cx="219919" cy="1088020"/>
          </a:xfrm>
          <a:custGeom>
            <a:avLst/>
            <a:gdLst>
              <a:gd name="connsiteX0" fmla="*/ 115747 w 219919"/>
              <a:gd name="connsiteY0" fmla="*/ 0 h 1088020"/>
              <a:gd name="connsiteX1" fmla="*/ 127322 w 219919"/>
              <a:gd name="connsiteY1" fmla="*/ 162046 h 1088020"/>
              <a:gd name="connsiteX2" fmla="*/ 11575 w 219919"/>
              <a:gd name="connsiteY2" fmla="*/ 266218 h 1088020"/>
              <a:gd name="connsiteX3" fmla="*/ 185195 w 219919"/>
              <a:gd name="connsiteY3" fmla="*/ 381965 h 1088020"/>
              <a:gd name="connsiteX4" fmla="*/ 0 w 219919"/>
              <a:gd name="connsiteY4" fmla="*/ 590309 h 1088020"/>
              <a:gd name="connsiteX5" fmla="*/ 219919 w 219919"/>
              <a:gd name="connsiteY5" fmla="*/ 717630 h 1088020"/>
              <a:gd name="connsiteX6" fmla="*/ 115747 w 219919"/>
              <a:gd name="connsiteY6" fmla="*/ 902825 h 1088020"/>
              <a:gd name="connsiteX7" fmla="*/ 115747 w 219919"/>
              <a:gd name="connsiteY7" fmla="*/ 1088020 h 108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919" h="1088020">
                <a:moveTo>
                  <a:pt x="115747" y="0"/>
                </a:moveTo>
                <a:lnTo>
                  <a:pt x="127322" y="162046"/>
                </a:lnTo>
                <a:lnTo>
                  <a:pt x="11575" y="266218"/>
                </a:lnTo>
                <a:lnTo>
                  <a:pt x="185195" y="381965"/>
                </a:lnTo>
                <a:lnTo>
                  <a:pt x="0" y="590309"/>
                </a:lnTo>
                <a:lnTo>
                  <a:pt x="219919" y="717630"/>
                </a:lnTo>
                <a:lnTo>
                  <a:pt x="115747" y="902825"/>
                </a:lnTo>
                <a:lnTo>
                  <a:pt x="115747" y="1088020"/>
                </a:lnTo>
              </a:path>
            </a:pathLst>
          </a:custGeom>
          <a:noFill/>
          <a:ln w="2222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6490284-97EE-204B-B0CA-144E46789366}"/>
              </a:ext>
            </a:extLst>
          </p:cNvPr>
          <p:cNvSpPr/>
          <p:nvPr/>
        </p:nvSpPr>
        <p:spPr>
          <a:xfrm>
            <a:off x="2212692" y="2267150"/>
            <a:ext cx="219919" cy="1088020"/>
          </a:xfrm>
          <a:custGeom>
            <a:avLst/>
            <a:gdLst>
              <a:gd name="connsiteX0" fmla="*/ 115747 w 219919"/>
              <a:gd name="connsiteY0" fmla="*/ 0 h 1088020"/>
              <a:gd name="connsiteX1" fmla="*/ 127322 w 219919"/>
              <a:gd name="connsiteY1" fmla="*/ 162046 h 1088020"/>
              <a:gd name="connsiteX2" fmla="*/ 11575 w 219919"/>
              <a:gd name="connsiteY2" fmla="*/ 266218 h 1088020"/>
              <a:gd name="connsiteX3" fmla="*/ 185195 w 219919"/>
              <a:gd name="connsiteY3" fmla="*/ 381965 h 1088020"/>
              <a:gd name="connsiteX4" fmla="*/ 0 w 219919"/>
              <a:gd name="connsiteY4" fmla="*/ 590309 h 1088020"/>
              <a:gd name="connsiteX5" fmla="*/ 219919 w 219919"/>
              <a:gd name="connsiteY5" fmla="*/ 717630 h 1088020"/>
              <a:gd name="connsiteX6" fmla="*/ 115747 w 219919"/>
              <a:gd name="connsiteY6" fmla="*/ 902825 h 1088020"/>
              <a:gd name="connsiteX7" fmla="*/ 115747 w 219919"/>
              <a:gd name="connsiteY7" fmla="*/ 1088020 h 108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919" h="1088020">
                <a:moveTo>
                  <a:pt x="115747" y="0"/>
                </a:moveTo>
                <a:lnTo>
                  <a:pt x="127322" y="162046"/>
                </a:lnTo>
                <a:lnTo>
                  <a:pt x="11575" y="266218"/>
                </a:lnTo>
                <a:lnTo>
                  <a:pt x="185195" y="381965"/>
                </a:lnTo>
                <a:lnTo>
                  <a:pt x="0" y="590309"/>
                </a:lnTo>
                <a:lnTo>
                  <a:pt x="219919" y="717630"/>
                </a:lnTo>
                <a:lnTo>
                  <a:pt x="115747" y="902825"/>
                </a:lnTo>
                <a:lnTo>
                  <a:pt x="115747" y="1088020"/>
                </a:ln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CE0F0BF-6124-704B-9A32-BBA1C2293B8C}"/>
              </a:ext>
            </a:extLst>
          </p:cNvPr>
          <p:cNvSpPr/>
          <p:nvPr/>
        </p:nvSpPr>
        <p:spPr>
          <a:xfrm>
            <a:off x="3028948" y="2267150"/>
            <a:ext cx="219919" cy="857491"/>
          </a:xfrm>
          <a:custGeom>
            <a:avLst/>
            <a:gdLst>
              <a:gd name="connsiteX0" fmla="*/ 115747 w 219919"/>
              <a:gd name="connsiteY0" fmla="*/ 0 h 1088020"/>
              <a:gd name="connsiteX1" fmla="*/ 127322 w 219919"/>
              <a:gd name="connsiteY1" fmla="*/ 162046 h 1088020"/>
              <a:gd name="connsiteX2" fmla="*/ 11575 w 219919"/>
              <a:gd name="connsiteY2" fmla="*/ 266218 h 1088020"/>
              <a:gd name="connsiteX3" fmla="*/ 185195 w 219919"/>
              <a:gd name="connsiteY3" fmla="*/ 381965 h 1088020"/>
              <a:gd name="connsiteX4" fmla="*/ 0 w 219919"/>
              <a:gd name="connsiteY4" fmla="*/ 590309 h 1088020"/>
              <a:gd name="connsiteX5" fmla="*/ 219919 w 219919"/>
              <a:gd name="connsiteY5" fmla="*/ 717630 h 1088020"/>
              <a:gd name="connsiteX6" fmla="*/ 115747 w 219919"/>
              <a:gd name="connsiteY6" fmla="*/ 902825 h 1088020"/>
              <a:gd name="connsiteX7" fmla="*/ 115747 w 219919"/>
              <a:gd name="connsiteY7" fmla="*/ 1088020 h 108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919" h="1088020">
                <a:moveTo>
                  <a:pt x="115747" y="0"/>
                </a:moveTo>
                <a:lnTo>
                  <a:pt x="127322" y="162046"/>
                </a:lnTo>
                <a:lnTo>
                  <a:pt x="11575" y="266218"/>
                </a:lnTo>
                <a:lnTo>
                  <a:pt x="185195" y="381965"/>
                </a:lnTo>
                <a:lnTo>
                  <a:pt x="0" y="590309"/>
                </a:lnTo>
                <a:lnTo>
                  <a:pt x="219919" y="717630"/>
                </a:lnTo>
                <a:lnTo>
                  <a:pt x="115747" y="902825"/>
                </a:lnTo>
                <a:lnTo>
                  <a:pt x="115747" y="1088020"/>
                </a:ln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C26A665-E219-E84C-AC06-4C1E78E5D1C6}"/>
              </a:ext>
            </a:extLst>
          </p:cNvPr>
          <p:cNvSpPr/>
          <p:nvPr/>
        </p:nvSpPr>
        <p:spPr>
          <a:xfrm>
            <a:off x="4668694" y="2350061"/>
            <a:ext cx="219919" cy="857491"/>
          </a:xfrm>
          <a:custGeom>
            <a:avLst/>
            <a:gdLst>
              <a:gd name="connsiteX0" fmla="*/ 115747 w 219919"/>
              <a:gd name="connsiteY0" fmla="*/ 0 h 1088020"/>
              <a:gd name="connsiteX1" fmla="*/ 127322 w 219919"/>
              <a:gd name="connsiteY1" fmla="*/ 162046 h 1088020"/>
              <a:gd name="connsiteX2" fmla="*/ 11575 w 219919"/>
              <a:gd name="connsiteY2" fmla="*/ 266218 h 1088020"/>
              <a:gd name="connsiteX3" fmla="*/ 185195 w 219919"/>
              <a:gd name="connsiteY3" fmla="*/ 381965 h 1088020"/>
              <a:gd name="connsiteX4" fmla="*/ 0 w 219919"/>
              <a:gd name="connsiteY4" fmla="*/ 590309 h 1088020"/>
              <a:gd name="connsiteX5" fmla="*/ 219919 w 219919"/>
              <a:gd name="connsiteY5" fmla="*/ 717630 h 1088020"/>
              <a:gd name="connsiteX6" fmla="*/ 115747 w 219919"/>
              <a:gd name="connsiteY6" fmla="*/ 902825 h 1088020"/>
              <a:gd name="connsiteX7" fmla="*/ 115747 w 219919"/>
              <a:gd name="connsiteY7" fmla="*/ 1088020 h 108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919" h="1088020">
                <a:moveTo>
                  <a:pt x="115747" y="0"/>
                </a:moveTo>
                <a:lnTo>
                  <a:pt x="127322" y="162046"/>
                </a:lnTo>
                <a:lnTo>
                  <a:pt x="11575" y="266218"/>
                </a:lnTo>
                <a:lnTo>
                  <a:pt x="185195" y="381965"/>
                </a:lnTo>
                <a:lnTo>
                  <a:pt x="0" y="590309"/>
                </a:lnTo>
                <a:lnTo>
                  <a:pt x="219919" y="717630"/>
                </a:lnTo>
                <a:lnTo>
                  <a:pt x="115747" y="902825"/>
                </a:lnTo>
                <a:lnTo>
                  <a:pt x="115747" y="1088020"/>
                </a:ln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65466F42-EAEF-2147-BE7E-B5EA4B4BE2B9}"/>
              </a:ext>
            </a:extLst>
          </p:cNvPr>
          <p:cNvSpPr/>
          <p:nvPr/>
        </p:nvSpPr>
        <p:spPr>
          <a:xfrm>
            <a:off x="5895131" y="2267150"/>
            <a:ext cx="219919" cy="857491"/>
          </a:xfrm>
          <a:custGeom>
            <a:avLst/>
            <a:gdLst>
              <a:gd name="connsiteX0" fmla="*/ 115747 w 219919"/>
              <a:gd name="connsiteY0" fmla="*/ 0 h 1088020"/>
              <a:gd name="connsiteX1" fmla="*/ 127322 w 219919"/>
              <a:gd name="connsiteY1" fmla="*/ 162046 h 1088020"/>
              <a:gd name="connsiteX2" fmla="*/ 11575 w 219919"/>
              <a:gd name="connsiteY2" fmla="*/ 266218 h 1088020"/>
              <a:gd name="connsiteX3" fmla="*/ 185195 w 219919"/>
              <a:gd name="connsiteY3" fmla="*/ 381965 h 1088020"/>
              <a:gd name="connsiteX4" fmla="*/ 0 w 219919"/>
              <a:gd name="connsiteY4" fmla="*/ 590309 h 1088020"/>
              <a:gd name="connsiteX5" fmla="*/ 219919 w 219919"/>
              <a:gd name="connsiteY5" fmla="*/ 717630 h 1088020"/>
              <a:gd name="connsiteX6" fmla="*/ 115747 w 219919"/>
              <a:gd name="connsiteY6" fmla="*/ 902825 h 1088020"/>
              <a:gd name="connsiteX7" fmla="*/ 115747 w 219919"/>
              <a:gd name="connsiteY7" fmla="*/ 1088020 h 108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919" h="1088020">
                <a:moveTo>
                  <a:pt x="115747" y="0"/>
                </a:moveTo>
                <a:lnTo>
                  <a:pt x="127322" y="162046"/>
                </a:lnTo>
                <a:lnTo>
                  <a:pt x="11575" y="266218"/>
                </a:lnTo>
                <a:lnTo>
                  <a:pt x="185195" y="381965"/>
                </a:lnTo>
                <a:lnTo>
                  <a:pt x="0" y="590309"/>
                </a:lnTo>
                <a:lnTo>
                  <a:pt x="219919" y="717630"/>
                </a:lnTo>
                <a:lnTo>
                  <a:pt x="115747" y="902825"/>
                </a:lnTo>
                <a:lnTo>
                  <a:pt x="115747" y="1088020"/>
                </a:ln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14A785D-1DFB-954E-8C97-68D3472C24A2}"/>
              </a:ext>
            </a:extLst>
          </p:cNvPr>
          <p:cNvSpPr/>
          <p:nvPr/>
        </p:nvSpPr>
        <p:spPr>
          <a:xfrm>
            <a:off x="3837005" y="3515287"/>
            <a:ext cx="219919" cy="972272"/>
          </a:xfrm>
          <a:custGeom>
            <a:avLst/>
            <a:gdLst>
              <a:gd name="connsiteX0" fmla="*/ 115747 w 219919"/>
              <a:gd name="connsiteY0" fmla="*/ 0 h 1088020"/>
              <a:gd name="connsiteX1" fmla="*/ 127322 w 219919"/>
              <a:gd name="connsiteY1" fmla="*/ 162046 h 1088020"/>
              <a:gd name="connsiteX2" fmla="*/ 11575 w 219919"/>
              <a:gd name="connsiteY2" fmla="*/ 266218 h 1088020"/>
              <a:gd name="connsiteX3" fmla="*/ 185195 w 219919"/>
              <a:gd name="connsiteY3" fmla="*/ 381965 h 1088020"/>
              <a:gd name="connsiteX4" fmla="*/ 0 w 219919"/>
              <a:gd name="connsiteY4" fmla="*/ 590309 h 1088020"/>
              <a:gd name="connsiteX5" fmla="*/ 219919 w 219919"/>
              <a:gd name="connsiteY5" fmla="*/ 717630 h 1088020"/>
              <a:gd name="connsiteX6" fmla="*/ 115747 w 219919"/>
              <a:gd name="connsiteY6" fmla="*/ 902825 h 1088020"/>
              <a:gd name="connsiteX7" fmla="*/ 115747 w 219919"/>
              <a:gd name="connsiteY7" fmla="*/ 1088020 h 108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919" h="1088020">
                <a:moveTo>
                  <a:pt x="115747" y="0"/>
                </a:moveTo>
                <a:lnTo>
                  <a:pt x="127322" y="162046"/>
                </a:lnTo>
                <a:lnTo>
                  <a:pt x="11575" y="266218"/>
                </a:lnTo>
                <a:lnTo>
                  <a:pt x="185195" y="381965"/>
                </a:lnTo>
                <a:lnTo>
                  <a:pt x="0" y="590309"/>
                </a:lnTo>
                <a:lnTo>
                  <a:pt x="219919" y="717630"/>
                </a:lnTo>
                <a:lnTo>
                  <a:pt x="115747" y="902825"/>
                </a:lnTo>
                <a:lnTo>
                  <a:pt x="115747" y="1088020"/>
                </a:lnTo>
              </a:path>
            </a:pathLst>
          </a:custGeom>
          <a:noFill/>
          <a:ln w="2222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F5A571-5AFE-3647-9C29-F6889FF0F89E}"/>
              </a:ext>
            </a:extLst>
          </p:cNvPr>
          <p:cNvCxnSpPr>
            <a:cxnSpLocks/>
            <a:stCxn id="7" idx="7"/>
            <a:endCxn id="8" idx="0"/>
          </p:cNvCxnSpPr>
          <p:nvPr/>
        </p:nvCxnSpPr>
        <p:spPr>
          <a:xfrm flipH="1">
            <a:off x="2328439" y="1987428"/>
            <a:ext cx="1734273" cy="27972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68BEA3-16AC-1B43-80E0-5B54AE472800}"/>
              </a:ext>
            </a:extLst>
          </p:cNvPr>
          <p:cNvCxnSpPr>
            <a:cxnSpLocks/>
            <a:stCxn id="7" idx="7"/>
          </p:cNvCxnSpPr>
          <p:nvPr/>
        </p:nvCxnSpPr>
        <p:spPr>
          <a:xfrm flipH="1">
            <a:off x="3126130" y="1987428"/>
            <a:ext cx="936582" cy="27972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A03174-6E17-AC4E-B510-39A123887DCD}"/>
              </a:ext>
            </a:extLst>
          </p:cNvPr>
          <p:cNvCxnSpPr>
            <a:cxnSpLocks/>
          </p:cNvCxnSpPr>
          <p:nvPr/>
        </p:nvCxnSpPr>
        <p:spPr>
          <a:xfrm>
            <a:off x="4069702" y="1980633"/>
            <a:ext cx="709673" cy="36263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C3BD91-324F-4F4E-A3DD-715D321C6B02}"/>
              </a:ext>
            </a:extLst>
          </p:cNvPr>
          <p:cNvCxnSpPr>
            <a:cxnSpLocks/>
          </p:cNvCxnSpPr>
          <p:nvPr/>
        </p:nvCxnSpPr>
        <p:spPr>
          <a:xfrm>
            <a:off x="4056924" y="1994179"/>
            <a:ext cx="1976860" cy="27972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1782DEB-4C73-8249-8660-71D0C41E8EAF}"/>
              </a:ext>
            </a:extLst>
          </p:cNvPr>
          <p:cNvCxnSpPr>
            <a:cxnSpLocks/>
          </p:cNvCxnSpPr>
          <p:nvPr/>
        </p:nvCxnSpPr>
        <p:spPr>
          <a:xfrm flipH="1" flipV="1">
            <a:off x="2314575" y="3353241"/>
            <a:ext cx="1632391" cy="18131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CC4E875-D8CC-484C-A098-E0390E9E1A3B}"/>
              </a:ext>
            </a:extLst>
          </p:cNvPr>
          <p:cNvCxnSpPr>
            <a:cxnSpLocks/>
          </p:cNvCxnSpPr>
          <p:nvPr/>
        </p:nvCxnSpPr>
        <p:spPr>
          <a:xfrm flipH="1" flipV="1">
            <a:off x="3138907" y="3124641"/>
            <a:ext cx="808058" cy="40991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474E974-6952-A949-91E8-4D7F9D175E51}"/>
              </a:ext>
            </a:extLst>
          </p:cNvPr>
          <p:cNvCxnSpPr>
            <a:cxnSpLocks/>
            <a:endCxn id="10" idx="7"/>
          </p:cNvCxnSpPr>
          <p:nvPr/>
        </p:nvCxnSpPr>
        <p:spPr>
          <a:xfrm flipV="1">
            <a:off x="3930811" y="3207552"/>
            <a:ext cx="853630" cy="3270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854EC2B-D32A-BA4E-B8D5-4B04F8EB4290}"/>
              </a:ext>
            </a:extLst>
          </p:cNvPr>
          <p:cNvCxnSpPr>
            <a:cxnSpLocks/>
            <a:endCxn id="11" idx="7"/>
          </p:cNvCxnSpPr>
          <p:nvPr/>
        </p:nvCxnSpPr>
        <p:spPr>
          <a:xfrm flipV="1">
            <a:off x="3938888" y="3124641"/>
            <a:ext cx="2071990" cy="4099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>
            <a:extLst>
              <a:ext uri="{FF2B5EF4-FFF2-40B4-BE49-F238E27FC236}">
                <a16:creationId xmlns:a16="http://schemas.microsoft.com/office/drawing/2014/main" id="{7265086D-1C1E-A043-886A-B57DE4B4756A}"/>
              </a:ext>
            </a:extLst>
          </p:cNvPr>
          <p:cNvSpPr/>
          <p:nvPr/>
        </p:nvSpPr>
        <p:spPr>
          <a:xfrm rot="420449">
            <a:off x="3880827" y="2024058"/>
            <a:ext cx="281958" cy="1459398"/>
          </a:xfrm>
          <a:custGeom>
            <a:avLst/>
            <a:gdLst>
              <a:gd name="connsiteX0" fmla="*/ 148399 w 281958"/>
              <a:gd name="connsiteY0" fmla="*/ 0 h 1459398"/>
              <a:gd name="connsiteX1" fmla="*/ 163239 w 281958"/>
              <a:gd name="connsiteY1" fmla="*/ 217357 h 1459398"/>
              <a:gd name="connsiteX2" fmla="*/ 14840 w 281958"/>
              <a:gd name="connsiteY2" fmla="*/ 357087 h 1459398"/>
              <a:gd name="connsiteX3" fmla="*/ 237438 w 281958"/>
              <a:gd name="connsiteY3" fmla="*/ 512342 h 1459398"/>
              <a:gd name="connsiteX4" fmla="*/ 0 w 281958"/>
              <a:gd name="connsiteY4" fmla="*/ 791801 h 1459398"/>
              <a:gd name="connsiteX5" fmla="*/ 281958 w 281958"/>
              <a:gd name="connsiteY5" fmla="*/ 962581 h 1459398"/>
              <a:gd name="connsiteX6" fmla="*/ 148399 w 281958"/>
              <a:gd name="connsiteY6" fmla="*/ 1210989 h 1459398"/>
              <a:gd name="connsiteX7" fmla="*/ 148399 w 281958"/>
              <a:gd name="connsiteY7" fmla="*/ 1459398 h 145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958" h="1459398" extrusionOk="0">
                <a:moveTo>
                  <a:pt x="148399" y="0"/>
                </a:moveTo>
                <a:cubicBezTo>
                  <a:pt x="173017" y="70156"/>
                  <a:pt x="137121" y="144851"/>
                  <a:pt x="163239" y="217357"/>
                </a:cubicBezTo>
                <a:cubicBezTo>
                  <a:pt x="119787" y="267662"/>
                  <a:pt x="50046" y="313039"/>
                  <a:pt x="14840" y="357087"/>
                </a:cubicBezTo>
                <a:cubicBezTo>
                  <a:pt x="109958" y="416154"/>
                  <a:pt x="135524" y="463125"/>
                  <a:pt x="237438" y="512342"/>
                </a:cubicBezTo>
                <a:cubicBezTo>
                  <a:pt x="208509" y="584400"/>
                  <a:pt x="17565" y="703213"/>
                  <a:pt x="0" y="791801"/>
                </a:cubicBezTo>
                <a:cubicBezTo>
                  <a:pt x="66019" y="820834"/>
                  <a:pt x="170720" y="900913"/>
                  <a:pt x="281958" y="962581"/>
                </a:cubicBezTo>
                <a:cubicBezTo>
                  <a:pt x="241098" y="1078627"/>
                  <a:pt x="174778" y="1115224"/>
                  <a:pt x="148399" y="1210989"/>
                </a:cubicBezTo>
                <a:cubicBezTo>
                  <a:pt x="174551" y="1327098"/>
                  <a:pt x="131765" y="1392723"/>
                  <a:pt x="148399" y="1459398"/>
                </a:cubicBezTo>
              </a:path>
            </a:pathLst>
          </a:custGeom>
          <a:noFill/>
          <a:ln w="22225">
            <a:solidFill>
              <a:srgbClr val="FF0000"/>
            </a:solidFill>
            <a:prstDash val="dashDot"/>
            <a:tailEnd type="triangle" w="lg" len="lg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115747 w 219919"/>
                      <a:gd name="connsiteY0" fmla="*/ 0 h 1088020"/>
                      <a:gd name="connsiteX1" fmla="*/ 127322 w 219919"/>
                      <a:gd name="connsiteY1" fmla="*/ 162046 h 1088020"/>
                      <a:gd name="connsiteX2" fmla="*/ 11575 w 219919"/>
                      <a:gd name="connsiteY2" fmla="*/ 266218 h 1088020"/>
                      <a:gd name="connsiteX3" fmla="*/ 185195 w 219919"/>
                      <a:gd name="connsiteY3" fmla="*/ 381965 h 1088020"/>
                      <a:gd name="connsiteX4" fmla="*/ 0 w 219919"/>
                      <a:gd name="connsiteY4" fmla="*/ 590309 h 1088020"/>
                      <a:gd name="connsiteX5" fmla="*/ 219919 w 219919"/>
                      <a:gd name="connsiteY5" fmla="*/ 717630 h 1088020"/>
                      <a:gd name="connsiteX6" fmla="*/ 115747 w 219919"/>
                      <a:gd name="connsiteY6" fmla="*/ 902825 h 1088020"/>
                      <a:gd name="connsiteX7" fmla="*/ 115747 w 219919"/>
                      <a:gd name="connsiteY7" fmla="*/ 1088020 h 1088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19919" h="1088020">
                        <a:moveTo>
                          <a:pt x="115747" y="0"/>
                        </a:moveTo>
                        <a:lnTo>
                          <a:pt x="127322" y="162046"/>
                        </a:lnTo>
                        <a:lnTo>
                          <a:pt x="11575" y="266218"/>
                        </a:lnTo>
                        <a:lnTo>
                          <a:pt x="185195" y="381965"/>
                        </a:lnTo>
                        <a:lnTo>
                          <a:pt x="0" y="590309"/>
                        </a:lnTo>
                        <a:lnTo>
                          <a:pt x="219919" y="717630"/>
                        </a:lnTo>
                        <a:lnTo>
                          <a:pt x="115747" y="902825"/>
                        </a:lnTo>
                        <a:lnTo>
                          <a:pt x="115747" y="1088020"/>
                        </a:ln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DF7BBB-A104-9746-ACB0-B05D75F8CADF}"/>
              </a:ext>
            </a:extLst>
          </p:cNvPr>
          <p:cNvSpPr txBox="1"/>
          <p:nvPr/>
        </p:nvSpPr>
        <p:spPr>
          <a:xfrm>
            <a:off x="4206531" y="1691885"/>
            <a:ext cx="768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8F5196-7FA6-C545-8817-1B2478F5BA99}"/>
              </a:ext>
            </a:extLst>
          </p:cNvPr>
          <p:cNvSpPr txBox="1"/>
          <p:nvPr/>
        </p:nvSpPr>
        <p:spPr>
          <a:xfrm>
            <a:off x="6071178" y="2888419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2F782C-29E9-BB40-8280-CAA17A3145DA}"/>
              </a:ext>
            </a:extLst>
          </p:cNvPr>
          <p:cNvSpPr txBox="1"/>
          <p:nvPr/>
        </p:nvSpPr>
        <p:spPr>
          <a:xfrm>
            <a:off x="4130889" y="3452153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join</a:t>
            </a:r>
          </a:p>
        </p:txBody>
      </p:sp>
    </p:spTree>
    <p:extLst>
      <p:ext uri="{BB962C8B-B14F-4D97-AF65-F5344CB8AC3E}">
        <p14:creationId xmlns:p14="http://schemas.microsoft.com/office/powerpoint/2010/main" val="1184068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52" y="4724400"/>
            <a:ext cx="8900547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Illusion: Infinite number of processors</a:t>
            </a:r>
          </a:p>
        </p:txBody>
      </p:sp>
      <p:pic>
        <p:nvPicPr>
          <p:cNvPr id="4" name="Content Placeholder 3" descr="threadAbstraction.pdf"/>
          <p:cNvPicPr>
            <a:picLocks noChangeAspect="1"/>
          </p:cNvPicPr>
          <p:nvPr/>
        </p:nvPicPr>
        <p:blipFill rotWithShape="1">
          <a:blip r:embed="rId3"/>
          <a:srcRect t="-15885" r="41543" b="-15885"/>
          <a:stretch/>
        </p:blipFill>
        <p:spPr>
          <a:xfrm>
            <a:off x="457200" y="423111"/>
            <a:ext cx="481077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32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52" y="4724400"/>
            <a:ext cx="8900547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Illusion: Infinite number of processors</a:t>
            </a:r>
          </a:p>
          <a:p>
            <a:r>
              <a:rPr lang="en-US" dirty="0" smtClean="0"/>
              <a:t>Reality: Threads execute with variable speed</a:t>
            </a:r>
          </a:p>
          <a:p>
            <a:pPr lvl="1"/>
            <a:r>
              <a:rPr lang="en-US" dirty="0" smtClean="0"/>
              <a:t>Programs must be designed to work with any schedule</a:t>
            </a:r>
          </a:p>
        </p:txBody>
      </p:sp>
      <p:pic>
        <p:nvPicPr>
          <p:cNvPr id="4" name="Content Placeholder 3" descr="threadAbstraction.pdf"/>
          <p:cNvPicPr>
            <a:picLocks noChangeAspect="1"/>
          </p:cNvPicPr>
          <p:nvPr/>
        </p:nvPicPr>
        <p:blipFill>
          <a:blip r:embed="rId3"/>
          <a:srcRect t="-15885" b="-15885"/>
          <a:stretch>
            <a:fillRect/>
          </a:stretch>
        </p:blipFill>
        <p:spPr>
          <a:xfrm>
            <a:off x="457200" y="423111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18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Programmer vs. Processor View</a:t>
            </a:r>
            <a:endParaRPr lang="en-US" dirty="0"/>
          </a:p>
        </p:txBody>
      </p:sp>
      <p:pic>
        <p:nvPicPr>
          <p:cNvPr id="4" name="Content Placeholder 3" descr="threadSuspend2.pdf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4222" r="59800"/>
          <a:stretch/>
        </p:blipFill>
        <p:spPr>
          <a:xfrm>
            <a:off x="-427637" y="1398649"/>
            <a:ext cx="4425657" cy="5744427"/>
          </a:xfrm>
        </p:spPr>
      </p:pic>
    </p:spTree>
    <p:extLst>
      <p:ext uri="{BB962C8B-B14F-4D97-AF65-F5344CB8AC3E}">
        <p14:creationId xmlns:p14="http://schemas.microsoft.com/office/powerpoint/2010/main" val="917813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Programmer vs. Processor View</a:t>
            </a:r>
            <a:endParaRPr lang="en-US" dirty="0"/>
          </a:p>
        </p:txBody>
      </p:sp>
      <p:pic>
        <p:nvPicPr>
          <p:cNvPr id="4" name="Content Placeholder 3" descr="threadSuspend2.pdf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4222" r="29434"/>
          <a:stretch/>
        </p:blipFill>
        <p:spPr>
          <a:xfrm>
            <a:off x="-427637" y="1398649"/>
            <a:ext cx="6895022" cy="5744427"/>
          </a:xfrm>
        </p:spPr>
      </p:pic>
    </p:spTree>
    <p:extLst>
      <p:ext uri="{BB962C8B-B14F-4D97-AF65-F5344CB8AC3E}">
        <p14:creationId xmlns:p14="http://schemas.microsoft.com/office/powerpoint/2010/main" val="2036816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Recall: Internal Events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4102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Blocking on I/O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The act of requesting I/O implicitly yields the CPU</a:t>
            </a:r>
          </a:p>
          <a:p>
            <a:r>
              <a:rPr lang="en-US" altLang="ko-KR" dirty="0" smtClean="0">
                <a:ea typeface="Gulim" panose="020B0600000101010101" pitchFamily="34" charset="-127"/>
              </a:rPr>
              <a:t>Waiting on a “signal” from other thread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Thread asks to wait and thus yields the CPU</a:t>
            </a:r>
          </a:p>
          <a:p>
            <a:r>
              <a:rPr lang="en-US" altLang="ko-KR" dirty="0" smtClean="0">
                <a:ea typeface="Gulim" panose="020B0600000101010101" pitchFamily="34" charset="-127"/>
              </a:rPr>
              <a:t>Thread executes a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yield()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Thread volunteers to give up CPU</a:t>
            </a:r>
          </a:p>
          <a:p>
            <a:pPr lvl="1"/>
            <a:endParaRPr lang="en-US" altLang="ko-KR" dirty="0" smtClean="0">
              <a:ea typeface="Gulim" panose="020B0600000101010101" pitchFamily="34" charset="-127"/>
            </a:endParaRPr>
          </a:p>
          <a:p>
            <a:pPr lvl="1"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</a:t>
            </a: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  <a:cs typeface="Courier New" panose="02070309020205020404" pitchFamily="49" charset="0"/>
              </a:rPr>
              <a:t>	</a:t>
            </a:r>
            <a:r>
              <a:rPr lang="en-US" altLang="ko-KR" dirty="0" err="1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computePI</a:t>
            </a:r>
            <a:r>
              <a:rPr lang="en-US" altLang="ko-KR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() {</a:t>
            </a:r>
          </a:p>
          <a:p>
            <a:pPr lvl="1"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    while(TRUE) {</a:t>
            </a:r>
          </a:p>
          <a:p>
            <a:pPr lvl="1"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       </a:t>
            </a:r>
            <a:r>
              <a:rPr lang="en-US" altLang="ko-KR" dirty="0" err="1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ComputeNextDigit</a:t>
            </a:r>
            <a:r>
              <a:rPr lang="en-US" altLang="ko-KR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();</a:t>
            </a:r>
          </a:p>
          <a:p>
            <a:pPr lvl="1"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       yield();</a:t>
            </a:r>
          </a:p>
          <a:p>
            <a:pPr lvl="1"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    }</a:t>
            </a:r>
          </a:p>
          <a:p>
            <a:pPr lvl="1"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 }</a:t>
            </a:r>
          </a:p>
        </p:txBody>
      </p:sp>
    </p:spTree>
    <p:extLst>
      <p:ext uri="{BB962C8B-B14F-4D97-AF65-F5344CB8AC3E}">
        <p14:creationId xmlns:p14="http://schemas.microsoft.com/office/powerpoint/2010/main" val="1610778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Programmer vs. Processor View</a:t>
            </a:r>
            <a:endParaRPr lang="en-US" dirty="0"/>
          </a:p>
        </p:txBody>
      </p:sp>
      <p:pic>
        <p:nvPicPr>
          <p:cNvPr id="4" name="Content Placeholder 3" descr="threadSuspend2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4222" r="-14222"/>
          <a:stretch>
            <a:fillRect/>
          </a:stretch>
        </p:blipFill>
        <p:spPr>
          <a:xfrm>
            <a:off x="-427637" y="1398649"/>
            <a:ext cx="10445144" cy="5744427"/>
          </a:xfrm>
        </p:spPr>
      </p:pic>
    </p:spTree>
    <p:extLst>
      <p:ext uri="{BB962C8B-B14F-4D97-AF65-F5344CB8AC3E}">
        <p14:creationId xmlns:p14="http://schemas.microsoft.com/office/powerpoint/2010/main" val="2177557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Executions</a:t>
            </a:r>
            <a:endParaRPr lang="en-US" dirty="0"/>
          </a:p>
        </p:txBody>
      </p:sp>
      <p:pic>
        <p:nvPicPr>
          <p:cNvPr id="6" name="Content Placeholder 5" descr="unpredictableSpeed.pdf"/>
          <p:cNvPicPr>
            <a:picLocks noGrp="1" noChangeAspect="1"/>
          </p:cNvPicPr>
          <p:nvPr>
            <p:ph idx="1"/>
          </p:nvPr>
        </p:nvPicPr>
        <p:blipFill>
          <a:blip r:embed="rId2"/>
          <a:srcRect l="-4549" r="-45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0508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ko-KR" sz="2800" dirty="0">
                <a:ea typeface="Gulim" charset="0"/>
                <a:cs typeface="Gulim" charset="0"/>
              </a:rPr>
              <a:t>Per Thread </a:t>
            </a:r>
            <a:r>
              <a:rPr lang="en-US" altLang="ko-KR" sz="2800" dirty="0" smtClean="0">
                <a:ea typeface="Gulim" charset="0"/>
                <a:cs typeface="Gulim" charset="0"/>
              </a:rPr>
              <a:t>Descriptor </a:t>
            </a:r>
            <a:br>
              <a:rPr lang="en-US" altLang="ko-KR" sz="2800" dirty="0" smtClean="0">
                <a:ea typeface="Gulim" charset="0"/>
                <a:cs typeface="Gulim" charset="0"/>
              </a:rPr>
            </a:br>
            <a:r>
              <a:rPr lang="en-US" altLang="ko-KR" sz="2800" dirty="0" smtClean="0">
                <a:ea typeface="Gulim" charset="0"/>
                <a:cs typeface="Gulim" charset="0"/>
              </a:rPr>
              <a:t>(Kernel Supported Threads)</a:t>
            </a:r>
            <a:endParaRPr lang="en-US" altLang="ko-KR" sz="2800" dirty="0">
              <a:ea typeface="Gulim" charset="0"/>
              <a:cs typeface="Gulim" charset="0"/>
            </a:endParaRP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460" y="838200"/>
            <a:ext cx="8821080" cy="5181600"/>
          </a:xfrm>
        </p:spPr>
        <p:txBody>
          <a:bodyPr>
            <a:normAutofit/>
          </a:bodyPr>
          <a:lstStyle/>
          <a:p>
            <a:r>
              <a:rPr lang="en-US" altLang="ko-KR" dirty="0">
                <a:ea typeface="Gulim" charset="0"/>
              </a:rPr>
              <a:t>Each Thread has a </a:t>
            </a:r>
            <a:r>
              <a:rPr lang="en-US" altLang="ko-KR" i="1" dirty="0">
                <a:solidFill>
                  <a:srgbClr val="FF0000"/>
                </a:solidFill>
                <a:ea typeface="Gulim" charset="0"/>
              </a:rPr>
              <a:t>Thread Control Block </a:t>
            </a:r>
            <a:r>
              <a:rPr lang="en-US" altLang="ko-KR" dirty="0">
                <a:solidFill>
                  <a:srgbClr val="FF0000"/>
                </a:solidFill>
                <a:ea typeface="Gulim" charset="0"/>
              </a:rPr>
              <a:t>(TCB)</a:t>
            </a:r>
          </a:p>
          <a:p>
            <a:pPr lvl="1"/>
            <a:r>
              <a:rPr lang="en-US" altLang="ko-KR" dirty="0">
                <a:ea typeface="Gulim" charset="0"/>
              </a:rPr>
              <a:t>Execution State: CPU registers, program counter (PC), pointer to stack (SP)</a:t>
            </a:r>
          </a:p>
          <a:p>
            <a:pPr lvl="1"/>
            <a:r>
              <a:rPr lang="en-US" altLang="ko-KR" dirty="0">
                <a:ea typeface="Gulim" charset="0"/>
              </a:rPr>
              <a:t>Scheduling info: state, priority, CPU time</a:t>
            </a:r>
          </a:p>
          <a:p>
            <a:pPr lvl="1"/>
            <a:r>
              <a:rPr lang="en-US" altLang="ko-KR" dirty="0">
                <a:ea typeface="Gulim" charset="0"/>
              </a:rPr>
              <a:t>Various Pointers (for implementing scheduling queues)</a:t>
            </a:r>
          </a:p>
          <a:p>
            <a:pPr lvl="1"/>
            <a:r>
              <a:rPr lang="en-US" altLang="ko-KR" dirty="0">
                <a:ea typeface="Gulim" charset="0"/>
              </a:rPr>
              <a:t>Pointer to enclosing process (PCB</a:t>
            </a:r>
            <a:r>
              <a:rPr lang="en-US" altLang="ko-KR" dirty="0" smtClean="0">
                <a:ea typeface="Gulim" charset="0"/>
              </a:rPr>
              <a:t>) – user threads</a:t>
            </a:r>
            <a:endParaRPr lang="en-US" altLang="ko-KR" dirty="0">
              <a:ea typeface="Gulim" charset="0"/>
            </a:endParaRPr>
          </a:p>
          <a:p>
            <a:pPr lvl="1"/>
            <a:r>
              <a:rPr lang="mr-IN" altLang="ko-KR" dirty="0" smtClean="0">
                <a:ea typeface="Gulim" charset="0"/>
              </a:rPr>
              <a:t>…</a:t>
            </a:r>
            <a:r>
              <a:rPr lang="en-US" altLang="ko-KR" dirty="0" smtClean="0">
                <a:ea typeface="Gulim" charset="0"/>
              </a:rPr>
              <a:t> </a:t>
            </a:r>
            <a:r>
              <a:rPr lang="en-US" altLang="ko-KR" dirty="0">
                <a:ea typeface="Gulim" charset="0"/>
              </a:rPr>
              <a:t>(add stuff as you find a need</a:t>
            </a:r>
            <a:r>
              <a:rPr lang="en-US" altLang="ko-KR" dirty="0" smtClean="0">
                <a:ea typeface="Gulim" charset="0"/>
              </a:rPr>
              <a:t>)</a:t>
            </a:r>
          </a:p>
          <a:p>
            <a:pPr lvl="1"/>
            <a:endParaRPr lang="en-US" altLang="ko-KR" dirty="0">
              <a:ea typeface="Gulim" charset="0"/>
            </a:endParaRPr>
          </a:p>
          <a:p>
            <a:r>
              <a:rPr lang="en-US" altLang="ko-KR" dirty="0" smtClean="0">
                <a:ea typeface="Gulim" charset="0"/>
              </a:rPr>
              <a:t>OS </a:t>
            </a:r>
            <a:r>
              <a:rPr lang="en-US" altLang="ko-KR" dirty="0">
                <a:ea typeface="Gulim" charset="0"/>
              </a:rPr>
              <a:t>Keeps track of TCBs in </a:t>
            </a:r>
            <a:r>
              <a:rPr lang="en-US" altLang="ko-KR" dirty="0" smtClean="0">
                <a:ea typeface="Gulim" charset="0"/>
              </a:rPr>
              <a:t>“kernel memory”</a:t>
            </a:r>
            <a:endParaRPr lang="en-US" altLang="ko-KR" dirty="0">
              <a:ea typeface="Gulim" charset="0"/>
            </a:endParaRPr>
          </a:p>
          <a:p>
            <a:pPr lvl="1"/>
            <a:r>
              <a:rPr lang="en-US" altLang="ko-KR" dirty="0">
                <a:ea typeface="Gulim" charset="0"/>
              </a:rPr>
              <a:t>In Array, or Linked List, or </a:t>
            </a:r>
            <a:r>
              <a:rPr lang="en-US" altLang="ko-KR" dirty="0" smtClean="0">
                <a:ea typeface="Gulim" charset="0"/>
              </a:rPr>
              <a:t>…</a:t>
            </a:r>
          </a:p>
          <a:p>
            <a:pPr lvl="1"/>
            <a:r>
              <a:rPr lang="en-US" dirty="0" smtClean="0">
                <a:ea typeface="MS PGothic" charset="0"/>
              </a:rPr>
              <a:t>I/O </a:t>
            </a:r>
            <a:r>
              <a:rPr lang="en-US" dirty="0">
                <a:ea typeface="MS PGothic" charset="0"/>
              </a:rPr>
              <a:t>state (file descriptors, network connections, </a:t>
            </a:r>
            <a:r>
              <a:rPr lang="en-US" dirty="0" err="1">
                <a:ea typeface="MS PGothic" charset="0"/>
              </a:rPr>
              <a:t>etc</a:t>
            </a:r>
            <a:r>
              <a:rPr lang="en-US" dirty="0">
                <a:ea typeface="MS PGothic" charset="0"/>
              </a:rPr>
              <a:t>)</a:t>
            </a:r>
          </a:p>
          <a:p>
            <a:pPr lvl="1"/>
            <a:endParaRPr lang="ko-KR" altLang="en-US" dirty="0">
              <a:ea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359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Gulim" charset="0"/>
                <a:cs typeface="Gulim" charset="0"/>
              </a:rPr>
              <a:t>Multithreaded Processes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1816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ea typeface="Gulim" charset="0"/>
              </a:rPr>
              <a:t>Process Control Block (PCBs) </a:t>
            </a:r>
            <a:r>
              <a:rPr lang="en-US" altLang="ko-KR" dirty="0">
                <a:ea typeface="Gulim" charset="0"/>
              </a:rPr>
              <a:t>points to multiple </a:t>
            </a:r>
            <a:r>
              <a:rPr lang="en-US" altLang="ko-KR" dirty="0" smtClean="0">
                <a:ea typeface="Gulim" charset="0"/>
              </a:rPr>
              <a:t>Thread Control Blocks (TCBs):</a:t>
            </a:r>
            <a:endParaRPr lang="en-US" altLang="ko-KR" dirty="0">
              <a:ea typeface="Gulim" charset="0"/>
            </a:endParaRPr>
          </a:p>
          <a:p>
            <a:endParaRPr lang="en-US" altLang="ko-KR" dirty="0">
              <a:ea typeface="Gulim" charset="0"/>
            </a:endParaRPr>
          </a:p>
          <a:p>
            <a:endParaRPr lang="en-US" altLang="ko-KR" dirty="0">
              <a:ea typeface="Gulim" charset="0"/>
            </a:endParaRPr>
          </a:p>
          <a:p>
            <a:endParaRPr lang="en-US" altLang="ko-KR" dirty="0">
              <a:ea typeface="Gulim" charset="0"/>
            </a:endParaRPr>
          </a:p>
          <a:p>
            <a:endParaRPr lang="en-US" altLang="ko-KR" dirty="0">
              <a:ea typeface="Gulim" charset="0"/>
            </a:endParaRPr>
          </a:p>
          <a:p>
            <a:endParaRPr lang="en-US" altLang="ko-KR" dirty="0">
              <a:ea typeface="Gulim" charset="0"/>
            </a:endParaRPr>
          </a:p>
          <a:p>
            <a:endParaRPr lang="en-US" altLang="ko-KR" dirty="0">
              <a:ea typeface="Gulim" charset="0"/>
            </a:endParaRPr>
          </a:p>
          <a:p>
            <a:endParaRPr lang="en-US" altLang="ko-KR" dirty="0" smtClean="0">
              <a:ea typeface="Gulim" charset="0"/>
            </a:endParaRPr>
          </a:p>
          <a:p>
            <a:r>
              <a:rPr lang="en-US" altLang="ko-KR" dirty="0" smtClean="0">
                <a:ea typeface="Gulim" charset="0"/>
              </a:rPr>
              <a:t>Switching </a:t>
            </a:r>
            <a:r>
              <a:rPr lang="en-US" altLang="ko-KR" dirty="0">
                <a:ea typeface="Gulim" charset="0"/>
              </a:rPr>
              <a:t>threads within a block is a simple thread switch</a:t>
            </a:r>
          </a:p>
          <a:p>
            <a:r>
              <a:rPr lang="en-US" altLang="ko-KR" dirty="0">
                <a:ea typeface="Gulim" charset="0"/>
              </a:rPr>
              <a:t>Switching threads across blocks requires changes to memory and I/O address </a:t>
            </a:r>
            <a:r>
              <a:rPr lang="en-US" altLang="ko-KR" dirty="0" smtClean="0">
                <a:ea typeface="Gulim" charset="0"/>
              </a:rPr>
              <a:t>tables</a:t>
            </a:r>
            <a:endParaRPr lang="en-US" altLang="ko-KR" dirty="0">
              <a:ea typeface="Gulim" charset="0"/>
            </a:endParaRPr>
          </a:p>
          <a:p>
            <a:pPr lvl="1"/>
            <a:endParaRPr lang="ko-KR" altLang="en-US" dirty="0">
              <a:ea typeface="Gulim" charset="0"/>
            </a:endParaRPr>
          </a:p>
        </p:txBody>
      </p:sp>
      <p:pic>
        <p:nvPicPr>
          <p:cNvPr id="3686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43545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238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Multiprocessing vs Multiprogramming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8" y="663575"/>
            <a:ext cx="8710612" cy="3413125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Remember Definitions: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Multiprocessing </a:t>
            </a: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 Multiple CPUs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Multiprogramming  Multiple Jobs or Processes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Multithreading  Multiple threads per Process</a:t>
            </a: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What does it mean to run two threads “concurrently”?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Scheduler is free to run threads in any order and interleaving: FIFO, Random, …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Dispatcher can choose to run each thread to completion or time-slice in big chunks or small chunks</a:t>
            </a:r>
          </a:p>
        </p:txBody>
      </p:sp>
      <p:grpSp>
        <p:nvGrpSpPr>
          <p:cNvPr id="400454" name="Group 70"/>
          <p:cNvGrpSpPr>
            <a:grpSpLocks/>
          </p:cNvGrpSpPr>
          <p:nvPr/>
        </p:nvGrpSpPr>
        <p:grpSpPr bwMode="auto">
          <a:xfrm>
            <a:off x="492125" y="5181600"/>
            <a:ext cx="8042275" cy="1295400"/>
            <a:chOff x="310" y="3264"/>
            <a:chExt cx="5066" cy="816"/>
          </a:xfrm>
        </p:grpSpPr>
        <p:grpSp>
          <p:nvGrpSpPr>
            <p:cNvPr id="25615" name="Group 62"/>
            <p:cNvGrpSpPr>
              <a:grpSpLocks/>
            </p:cNvGrpSpPr>
            <p:nvPr/>
          </p:nvGrpSpPr>
          <p:grpSpPr bwMode="auto">
            <a:xfrm>
              <a:off x="2160" y="3264"/>
              <a:ext cx="2640" cy="240"/>
              <a:chOff x="2208" y="3105"/>
              <a:chExt cx="2640" cy="240"/>
            </a:xfrm>
          </p:grpSpPr>
          <p:sp>
            <p:nvSpPr>
              <p:cNvPr id="25641" name="Line 10"/>
              <p:cNvSpPr>
                <a:spLocks noChangeShapeType="1"/>
              </p:cNvSpPr>
              <p:nvPr/>
            </p:nvSpPr>
            <p:spPr bwMode="auto">
              <a:xfrm>
                <a:off x="2208" y="3345"/>
                <a:ext cx="672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42" name="Line 11"/>
              <p:cNvSpPr>
                <a:spLocks noChangeShapeType="1"/>
              </p:cNvSpPr>
              <p:nvPr/>
            </p:nvSpPr>
            <p:spPr bwMode="auto">
              <a:xfrm>
                <a:off x="2880" y="3345"/>
                <a:ext cx="1488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43" name="Line 14"/>
              <p:cNvSpPr>
                <a:spLocks noChangeShapeType="1"/>
              </p:cNvSpPr>
              <p:nvPr/>
            </p:nvSpPr>
            <p:spPr bwMode="auto">
              <a:xfrm>
                <a:off x="4368" y="3345"/>
                <a:ext cx="480" cy="0"/>
              </a:xfrm>
              <a:prstGeom prst="line">
                <a:avLst/>
              </a:prstGeom>
              <a:noFill/>
              <a:ln w="76200">
                <a:solidFill>
                  <a:srgbClr val="2A40E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44" name="Text Box 20"/>
              <p:cNvSpPr txBox="1">
                <a:spLocks noChangeArrowheads="1"/>
              </p:cNvSpPr>
              <p:nvPr/>
            </p:nvSpPr>
            <p:spPr bwMode="auto">
              <a:xfrm>
                <a:off x="2386" y="3105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A</a:t>
                </a:r>
              </a:p>
            </p:txBody>
          </p:sp>
          <p:sp>
            <p:nvSpPr>
              <p:cNvPr id="25645" name="Text Box 21"/>
              <p:cNvSpPr txBox="1">
                <a:spLocks noChangeArrowheads="1"/>
              </p:cNvSpPr>
              <p:nvPr/>
            </p:nvSpPr>
            <p:spPr bwMode="auto">
              <a:xfrm>
                <a:off x="3463" y="3105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B</a:t>
                </a:r>
              </a:p>
            </p:txBody>
          </p:sp>
          <p:sp>
            <p:nvSpPr>
              <p:cNvPr id="25646" name="Text Box 22"/>
              <p:cNvSpPr txBox="1">
                <a:spLocks noChangeArrowheads="1"/>
              </p:cNvSpPr>
              <p:nvPr/>
            </p:nvSpPr>
            <p:spPr bwMode="auto">
              <a:xfrm>
                <a:off x="4472" y="3105"/>
                <a:ext cx="20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C</a:t>
                </a:r>
              </a:p>
            </p:txBody>
          </p:sp>
        </p:grpSp>
        <p:grpSp>
          <p:nvGrpSpPr>
            <p:cNvPr id="25616" name="Group 63"/>
            <p:cNvGrpSpPr>
              <a:grpSpLocks/>
            </p:cNvGrpSpPr>
            <p:nvPr/>
          </p:nvGrpSpPr>
          <p:grpSpPr bwMode="auto">
            <a:xfrm>
              <a:off x="2160" y="3600"/>
              <a:ext cx="3216" cy="358"/>
              <a:chOff x="2256" y="3552"/>
              <a:chExt cx="3216" cy="358"/>
            </a:xfrm>
          </p:grpSpPr>
          <p:sp>
            <p:nvSpPr>
              <p:cNvPr id="25619" name="Line 24"/>
              <p:cNvSpPr>
                <a:spLocks noChangeShapeType="1"/>
              </p:cNvSpPr>
              <p:nvPr/>
            </p:nvSpPr>
            <p:spPr bwMode="auto">
              <a:xfrm>
                <a:off x="3792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0" name="Line 29"/>
              <p:cNvSpPr>
                <a:spLocks noChangeShapeType="1"/>
              </p:cNvSpPr>
              <p:nvPr/>
            </p:nvSpPr>
            <p:spPr bwMode="auto">
              <a:xfrm>
                <a:off x="3792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1" name="Text Box 31"/>
              <p:cNvSpPr txBox="1">
                <a:spLocks noChangeArrowheads="1"/>
              </p:cNvSpPr>
              <p:nvPr/>
            </p:nvSpPr>
            <p:spPr bwMode="auto">
              <a:xfrm>
                <a:off x="3880" y="3552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B</a:t>
                </a:r>
              </a:p>
            </p:txBody>
          </p:sp>
          <p:sp>
            <p:nvSpPr>
              <p:cNvPr id="25622" name="Line 35"/>
              <p:cNvSpPr>
                <a:spLocks noChangeShapeType="1"/>
              </p:cNvSpPr>
              <p:nvPr/>
            </p:nvSpPr>
            <p:spPr bwMode="auto">
              <a:xfrm>
                <a:off x="2256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3" name="Line 36"/>
              <p:cNvSpPr>
                <a:spLocks noChangeShapeType="1"/>
              </p:cNvSpPr>
              <p:nvPr/>
            </p:nvSpPr>
            <p:spPr bwMode="auto">
              <a:xfrm>
                <a:off x="2256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4" name="Text Box 37"/>
              <p:cNvSpPr txBox="1">
                <a:spLocks noChangeArrowheads="1"/>
              </p:cNvSpPr>
              <p:nvPr/>
            </p:nvSpPr>
            <p:spPr bwMode="auto">
              <a:xfrm>
                <a:off x="2337" y="3552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A</a:t>
                </a:r>
              </a:p>
            </p:txBody>
          </p:sp>
          <p:sp>
            <p:nvSpPr>
              <p:cNvPr id="25625" name="Line 39"/>
              <p:cNvSpPr>
                <a:spLocks noChangeShapeType="1"/>
              </p:cNvSpPr>
              <p:nvPr/>
            </p:nvSpPr>
            <p:spPr bwMode="auto">
              <a:xfrm>
                <a:off x="3408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6" name="Line 40"/>
              <p:cNvSpPr>
                <a:spLocks noChangeShapeType="1"/>
              </p:cNvSpPr>
              <p:nvPr/>
            </p:nvSpPr>
            <p:spPr bwMode="auto">
              <a:xfrm>
                <a:off x="3408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7" name="Text Box 41"/>
              <p:cNvSpPr txBox="1">
                <a:spLocks noChangeArrowheads="1"/>
              </p:cNvSpPr>
              <p:nvPr/>
            </p:nvSpPr>
            <p:spPr bwMode="auto">
              <a:xfrm>
                <a:off x="3489" y="3552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A</a:t>
                </a:r>
              </a:p>
            </p:txBody>
          </p:sp>
          <p:sp>
            <p:nvSpPr>
              <p:cNvPr id="25628" name="Line 43"/>
              <p:cNvSpPr>
                <a:spLocks noChangeShapeType="1"/>
              </p:cNvSpPr>
              <p:nvPr/>
            </p:nvSpPr>
            <p:spPr bwMode="auto">
              <a:xfrm>
                <a:off x="3024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rgbClr val="2A40E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9" name="Line 44"/>
              <p:cNvSpPr>
                <a:spLocks noChangeShapeType="1"/>
              </p:cNvSpPr>
              <p:nvPr/>
            </p:nvSpPr>
            <p:spPr bwMode="auto">
              <a:xfrm>
                <a:off x="3024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0" name="Text Box 45"/>
              <p:cNvSpPr txBox="1">
                <a:spLocks noChangeArrowheads="1"/>
              </p:cNvSpPr>
              <p:nvPr/>
            </p:nvSpPr>
            <p:spPr bwMode="auto">
              <a:xfrm>
                <a:off x="3113" y="3552"/>
                <a:ext cx="20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C</a:t>
                </a:r>
              </a:p>
            </p:txBody>
          </p:sp>
          <p:sp>
            <p:nvSpPr>
              <p:cNvPr id="25631" name="Line 47"/>
              <p:cNvSpPr>
                <a:spLocks noChangeShapeType="1"/>
              </p:cNvSpPr>
              <p:nvPr/>
            </p:nvSpPr>
            <p:spPr bwMode="auto">
              <a:xfrm>
                <a:off x="2640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2" name="Line 48"/>
              <p:cNvSpPr>
                <a:spLocks noChangeShapeType="1"/>
              </p:cNvSpPr>
              <p:nvPr/>
            </p:nvSpPr>
            <p:spPr bwMode="auto">
              <a:xfrm>
                <a:off x="2640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3" name="Text Box 49"/>
              <p:cNvSpPr txBox="1">
                <a:spLocks noChangeArrowheads="1"/>
              </p:cNvSpPr>
              <p:nvPr/>
            </p:nvSpPr>
            <p:spPr bwMode="auto">
              <a:xfrm>
                <a:off x="2728" y="3552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B</a:t>
                </a:r>
              </a:p>
            </p:txBody>
          </p:sp>
          <p:sp>
            <p:nvSpPr>
              <p:cNvPr id="25634" name="Line 51"/>
              <p:cNvSpPr>
                <a:spLocks noChangeShapeType="1"/>
              </p:cNvSpPr>
              <p:nvPr/>
            </p:nvSpPr>
            <p:spPr bwMode="auto">
              <a:xfrm>
                <a:off x="4176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rgbClr val="2A40E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5" name="Line 52"/>
              <p:cNvSpPr>
                <a:spLocks noChangeShapeType="1"/>
              </p:cNvSpPr>
              <p:nvPr/>
            </p:nvSpPr>
            <p:spPr bwMode="auto">
              <a:xfrm>
                <a:off x="4176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6" name="Text Box 53"/>
              <p:cNvSpPr txBox="1">
                <a:spLocks noChangeArrowheads="1"/>
              </p:cNvSpPr>
              <p:nvPr/>
            </p:nvSpPr>
            <p:spPr bwMode="auto">
              <a:xfrm>
                <a:off x="4265" y="3552"/>
                <a:ext cx="20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C</a:t>
                </a:r>
              </a:p>
            </p:txBody>
          </p:sp>
          <p:sp>
            <p:nvSpPr>
              <p:cNvPr id="25637" name="Line 55"/>
              <p:cNvSpPr>
                <a:spLocks noChangeShapeType="1"/>
              </p:cNvSpPr>
              <p:nvPr/>
            </p:nvSpPr>
            <p:spPr bwMode="auto">
              <a:xfrm>
                <a:off x="4560" y="3814"/>
                <a:ext cx="912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8" name="Line 56"/>
              <p:cNvSpPr>
                <a:spLocks noChangeShapeType="1"/>
              </p:cNvSpPr>
              <p:nvPr/>
            </p:nvSpPr>
            <p:spPr bwMode="auto">
              <a:xfrm>
                <a:off x="4560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9" name="Text Box 57"/>
              <p:cNvSpPr txBox="1">
                <a:spLocks noChangeArrowheads="1"/>
              </p:cNvSpPr>
              <p:nvPr/>
            </p:nvSpPr>
            <p:spPr bwMode="auto">
              <a:xfrm>
                <a:off x="4944" y="3552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B</a:t>
                </a:r>
              </a:p>
            </p:txBody>
          </p:sp>
          <p:sp>
            <p:nvSpPr>
              <p:cNvPr id="25640" name="Line 58"/>
              <p:cNvSpPr>
                <a:spLocks noChangeShapeType="1"/>
              </p:cNvSpPr>
              <p:nvPr/>
            </p:nvSpPr>
            <p:spPr bwMode="auto">
              <a:xfrm>
                <a:off x="5464" y="3713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25617" name="AutoShape 65"/>
            <p:cNvSpPr>
              <a:spLocks/>
            </p:cNvSpPr>
            <p:nvPr/>
          </p:nvSpPr>
          <p:spPr bwMode="auto">
            <a:xfrm>
              <a:off x="1654" y="3360"/>
              <a:ext cx="384" cy="720"/>
            </a:xfrm>
            <a:prstGeom prst="leftBrace">
              <a:avLst>
                <a:gd name="adj1" fmla="val 15625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18" name="Text Box 66"/>
            <p:cNvSpPr txBox="1">
              <a:spLocks noChangeArrowheads="1"/>
            </p:cNvSpPr>
            <p:nvPr/>
          </p:nvSpPr>
          <p:spPr bwMode="auto">
            <a:xfrm>
              <a:off x="310" y="3604"/>
              <a:ext cx="13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Multiprogramming</a:t>
              </a:r>
            </a:p>
          </p:txBody>
        </p:sp>
      </p:grpSp>
      <p:grpSp>
        <p:nvGrpSpPr>
          <p:cNvPr id="400453" name="Group 69"/>
          <p:cNvGrpSpPr>
            <a:grpSpLocks/>
          </p:cNvGrpSpPr>
          <p:nvPr/>
        </p:nvGrpSpPr>
        <p:grpSpPr bwMode="auto">
          <a:xfrm>
            <a:off x="762000" y="3962400"/>
            <a:ext cx="5280025" cy="1143000"/>
            <a:chOff x="480" y="2496"/>
            <a:chExt cx="3326" cy="720"/>
          </a:xfrm>
        </p:grpSpPr>
        <p:grpSp>
          <p:nvGrpSpPr>
            <p:cNvPr id="25606" name="Group 61"/>
            <p:cNvGrpSpPr>
              <a:grpSpLocks/>
            </p:cNvGrpSpPr>
            <p:nvPr/>
          </p:nvGrpSpPr>
          <p:grpSpPr bwMode="auto">
            <a:xfrm>
              <a:off x="2112" y="2496"/>
              <a:ext cx="1694" cy="615"/>
              <a:chOff x="2208" y="2448"/>
              <a:chExt cx="1694" cy="615"/>
            </a:xfrm>
          </p:grpSpPr>
          <p:sp>
            <p:nvSpPr>
              <p:cNvPr id="25609" name="Text Box 4"/>
              <p:cNvSpPr txBox="1">
                <a:spLocks noChangeArrowheads="1"/>
              </p:cNvSpPr>
              <p:nvPr/>
            </p:nvSpPr>
            <p:spPr bwMode="auto">
              <a:xfrm>
                <a:off x="2208" y="2448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A</a:t>
                </a:r>
              </a:p>
            </p:txBody>
          </p:sp>
          <p:sp>
            <p:nvSpPr>
              <p:cNvPr id="25610" name="Line 7"/>
              <p:cNvSpPr>
                <a:spLocks noChangeShapeType="1"/>
              </p:cNvSpPr>
              <p:nvPr/>
            </p:nvSpPr>
            <p:spPr bwMode="auto">
              <a:xfrm>
                <a:off x="2414" y="2566"/>
                <a:ext cx="672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11" name="Text Box 5"/>
              <p:cNvSpPr txBox="1">
                <a:spLocks noChangeArrowheads="1"/>
              </p:cNvSpPr>
              <p:nvPr/>
            </p:nvSpPr>
            <p:spPr bwMode="auto">
              <a:xfrm>
                <a:off x="2208" y="2640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B</a:t>
                </a:r>
              </a:p>
            </p:txBody>
          </p:sp>
          <p:sp>
            <p:nvSpPr>
              <p:cNvPr id="25612" name="Line 8"/>
              <p:cNvSpPr>
                <a:spLocks noChangeShapeType="1"/>
              </p:cNvSpPr>
              <p:nvPr/>
            </p:nvSpPr>
            <p:spPr bwMode="auto">
              <a:xfrm>
                <a:off x="2414" y="2736"/>
                <a:ext cx="1488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13" name="Text Box 6"/>
              <p:cNvSpPr txBox="1">
                <a:spLocks noChangeArrowheads="1"/>
              </p:cNvSpPr>
              <p:nvPr/>
            </p:nvSpPr>
            <p:spPr bwMode="auto">
              <a:xfrm>
                <a:off x="2208" y="2832"/>
                <a:ext cx="20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C</a:t>
                </a:r>
              </a:p>
            </p:txBody>
          </p:sp>
          <p:sp>
            <p:nvSpPr>
              <p:cNvPr id="25614" name="Line 9"/>
              <p:cNvSpPr>
                <a:spLocks noChangeShapeType="1"/>
              </p:cNvSpPr>
              <p:nvPr/>
            </p:nvSpPr>
            <p:spPr bwMode="auto">
              <a:xfrm>
                <a:off x="2414" y="2928"/>
                <a:ext cx="480" cy="0"/>
              </a:xfrm>
              <a:prstGeom prst="line">
                <a:avLst/>
              </a:prstGeom>
              <a:noFill/>
              <a:ln w="76200">
                <a:solidFill>
                  <a:srgbClr val="2A40E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25607" name="Text Box 64"/>
            <p:cNvSpPr txBox="1">
              <a:spLocks noChangeArrowheads="1"/>
            </p:cNvSpPr>
            <p:nvPr/>
          </p:nvSpPr>
          <p:spPr bwMode="auto">
            <a:xfrm>
              <a:off x="480" y="2736"/>
              <a:ext cx="11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Multiprocessing</a:t>
              </a:r>
            </a:p>
          </p:txBody>
        </p:sp>
        <p:sp>
          <p:nvSpPr>
            <p:cNvPr id="25608" name="AutoShape 68"/>
            <p:cNvSpPr>
              <a:spLocks/>
            </p:cNvSpPr>
            <p:nvPr/>
          </p:nvSpPr>
          <p:spPr bwMode="auto">
            <a:xfrm>
              <a:off x="1654" y="2496"/>
              <a:ext cx="384" cy="720"/>
            </a:xfrm>
            <a:prstGeom prst="leftBrace">
              <a:avLst>
                <a:gd name="adj1" fmla="val 15625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3719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120650" y="141288"/>
            <a:ext cx="9264650" cy="533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Correctness for systems with concurrent threads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867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If dispatcher can schedule threads in any way, programs must work under all circumstances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Can you test for this?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How can you know if your program works?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solidFill>
                  <a:srgbClr val="FF0000"/>
                </a:solidFill>
                <a:ea typeface="Gulim" panose="020B0600000101010101" pitchFamily="34" charset="-127"/>
              </a:rPr>
              <a:t>Independent Threads: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No state shared with other threads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Deterministic </a:t>
            </a: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 Input state determines results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Reproducible  Can recreate Starting Conditions, I/O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Scheduling order doesn’t matter (if </a:t>
            </a:r>
            <a:r>
              <a:rPr lang="en-US" altLang="ko-KR" smtClean="0">
                <a:latin typeface="Courier New" panose="02070309020205020404" pitchFamily="49" charset="0"/>
                <a:ea typeface="Gulim" panose="020B0600000101010101" pitchFamily="34" charset="-127"/>
                <a:sym typeface="Symbol" panose="05050102010706020507" pitchFamily="18" charset="2"/>
              </a:rPr>
              <a:t>switch()</a:t>
            </a: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 works!!!)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solidFill>
                  <a:srgbClr val="FF0000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Cooperating Threads: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Shared State between multiple threads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Non-deterministic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Non-reproducible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Non-deterministic and Non-reproducible means that bugs can be intermittent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Sometimes called “Heisenbugs”</a:t>
            </a:r>
          </a:p>
        </p:txBody>
      </p:sp>
    </p:spTree>
    <p:extLst>
      <p:ext uri="{BB962C8B-B14F-4D97-AF65-F5344CB8AC3E}">
        <p14:creationId xmlns:p14="http://schemas.microsoft.com/office/powerpoint/2010/main" val="2469918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2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2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2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2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2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2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2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2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2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2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Interactions Complicate Debugging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6172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Is any program truly independent?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Every process shares the file system, OS resources, network, etc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Extreme example: buggy device driver causes thread A to crash “independent thread” B</a:t>
            </a:r>
          </a:p>
          <a:p>
            <a:pPr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You probably don’t realize how much you depend on reproducibility: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Example: Evil C compiler</a:t>
            </a:r>
          </a:p>
          <a:p>
            <a:pPr lvl="2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Modifies files behind your back by inserting errors into C program unless you insert debugging code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Example: Debugging statements can overrun stack</a:t>
            </a:r>
          </a:p>
          <a:p>
            <a:pPr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Non-deterministic errors are really difficult to find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Example: Memory layout of kernel+user programs</a:t>
            </a:r>
          </a:p>
          <a:p>
            <a:pPr lvl="2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depends on scheduling, which depends on timer/other things</a:t>
            </a:r>
          </a:p>
          <a:p>
            <a:pPr lvl="2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Original UNIX had a bunch of non-deterministic errors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Example: Something which does interesting I/O</a:t>
            </a:r>
          </a:p>
          <a:p>
            <a:pPr lvl="2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User typing of letters used to help generate secure keys</a:t>
            </a:r>
          </a:p>
          <a:p>
            <a:pPr>
              <a:lnSpc>
                <a:spcPct val="80000"/>
              </a:lnSpc>
            </a:pPr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74860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Why allow cooperating threads?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00100"/>
            <a:ext cx="8928100" cy="5829300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People cooperate; computers help/enhance people’s lives, so computers must cooperate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By analogy, the non-reproducibility/non-determinism of people is a notable problem for “carefully laid plans”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Advantage 1: Share resources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One computer, many users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One bank balance, many ATMs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What if ATMs were only updated at night?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Embedded systems (robot control: coordinate arm &amp; hand)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Advantage 2: Speedup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Overlap I/O and computation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Many different file systems do read-ahead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Multiprocessors – chop up program into parallel pieces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Advantage 3: Modularity 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More important than you might think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Chop large problem up into simpler pieces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To compile, for instance, gcc calls cpp | cc1 | cc2 | as | ld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Makes system easier to extend</a:t>
            </a:r>
          </a:p>
        </p:txBody>
      </p:sp>
    </p:spTree>
    <p:extLst>
      <p:ext uri="{BB962C8B-B14F-4D97-AF65-F5344CB8AC3E}">
        <p14:creationId xmlns:p14="http://schemas.microsoft.com/office/powerpoint/2010/main" val="207873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High-level Example: Web Server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0"/>
            <a:ext cx="7924800" cy="2819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Server must handle many requests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Non-cooperating version: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dirty="0" smtClean="0">
                <a:ea typeface="Gulim" panose="020B0600000101010101" pitchFamily="34" charset="-127"/>
              </a:rPr>
              <a:t>	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serverLoop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() {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  con = 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AcceptCon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();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  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ProcessFork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ServiceWebPage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(),con);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}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What are some disadvantages of this technique?</a:t>
            </a:r>
          </a:p>
        </p:txBody>
      </p:sp>
      <p:sp>
        <p:nvSpPr>
          <p:cNvPr id="29700" name="tower"/>
          <p:cNvSpPr>
            <a:spLocks noEditPoints="1" noChangeArrowheads="1"/>
          </p:cNvSpPr>
          <p:nvPr/>
        </p:nvSpPr>
        <p:spPr bwMode="auto">
          <a:xfrm>
            <a:off x="6629400" y="762000"/>
            <a:ext cx="904875" cy="1809750"/>
          </a:xfrm>
          <a:custGeom>
            <a:avLst/>
            <a:gdLst>
              <a:gd name="T0" fmla="*/ 0 w 21600"/>
              <a:gd name="T1" fmla="*/ 182986 h 21600"/>
              <a:gd name="T2" fmla="*/ 279171 w 21600"/>
              <a:gd name="T3" fmla="*/ 0 h 21600"/>
              <a:gd name="T4" fmla="*/ 452438 w 21600"/>
              <a:gd name="T5" fmla="*/ 0 h 21600"/>
              <a:gd name="T6" fmla="*/ 904875 w 21600"/>
              <a:gd name="T7" fmla="*/ 0 h 21600"/>
              <a:gd name="T8" fmla="*/ 904875 w 21600"/>
              <a:gd name="T9" fmla="*/ 976008 h 21600"/>
              <a:gd name="T10" fmla="*/ 904875 w 21600"/>
              <a:gd name="T11" fmla="*/ 1626764 h 21600"/>
              <a:gd name="T12" fmla="*/ 635340 w 21600"/>
              <a:gd name="T13" fmla="*/ 1809750 h 21600"/>
              <a:gd name="T14" fmla="*/ 442802 w 21600"/>
              <a:gd name="T15" fmla="*/ 1809750 h 21600"/>
              <a:gd name="T16" fmla="*/ 0 w 21600"/>
              <a:gd name="T17" fmla="*/ 1809750 h 21600"/>
              <a:gd name="T18" fmla="*/ 0 w 21600"/>
              <a:gd name="T19" fmla="*/ 96587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1" name="laptop"/>
          <p:cNvSpPr>
            <a:spLocks noEditPoints="1" noChangeArrowheads="1"/>
          </p:cNvSpPr>
          <p:nvPr/>
        </p:nvSpPr>
        <p:spPr bwMode="auto">
          <a:xfrm>
            <a:off x="1676400" y="1066800"/>
            <a:ext cx="1447800" cy="1066800"/>
          </a:xfrm>
          <a:custGeom>
            <a:avLst/>
            <a:gdLst>
              <a:gd name="T0" fmla="*/ 225347 w 21600"/>
              <a:gd name="T1" fmla="*/ 0 h 21600"/>
              <a:gd name="T2" fmla="*/ 225347 w 21600"/>
              <a:gd name="T3" fmla="*/ 354267 h 21600"/>
              <a:gd name="T4" fmla="*/ 1228418 w 21600"/>
              <a:gd name="T5" fmla="*/ 0 h 21600"/>
              <a:gd name="T6" fmla="*/ 1228418 w 21600"/>
              <a:gd name="T7" fmla="*/ 354267 h 21600"/>
              <a:gd name="T8" fmla="*/ 723900 w 21600"/>
              <a:gd name="T9" fmla="*/ 0 h 21600"/>
              <a:gd name="T10" fmla="*/ 723900 w 21600"/>
              <a:gd name="T11" fmla="*/ 1066800 h 21600"/>
              <a:gd name="T12" fmla="*/ 0 w 21600"/>
              <a:gd name="T13" fmla="*/ 1066800 h 21600"/>
              <a:gd name="T14" fmla="*/ 1447800 w 21600"/>
              <a:gd name="T15" fmla="*/ 10668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Freeform 9"/>
          <p:cNvSpPr>
            <a:spLocks/>
          </p:cNvSpPr>
          <p:nvPr/>
        </p:nvSpPr>
        <p:spPr bwMode="auto">
          <a:xfrm>
            <a:off x="3276600" y="1219200"/>
            <a:ext cx="3352800" cy="241300"/>
          </a:xfrm>
          <a:custGeom>
            <a:avLst/>
            <a:gdLst>
              <a:gd name="T0" fmla="*/ 0 w 1824"/>
              <a:gd name="T1" fmla="*/ 202170 h 296"/>
              <a:gd name="T2" fmla="*/ 1323474 w 1824"/>
              <a:gd name="T3" fmla="*/ 6522 h 296"/>
              <a:gd name="T4" fmla="*/ 3352800 w 1824"/>
              <a:gd name="T5" fmla="*/ 241300 h 2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24" h="296">
                <a:moveTo>
                  <a:pt x="0" y="248"/>
                </a:moveTo>
                <a:cubicBezTo>
                  <a:pt x="208" y="124"/>
                  <a:pt x="416" y="0"/>
                  <a:pt x="720" y="8"/>
                </a:cubicBezTo>
                <a:cubicBezTo>
                  <a:pt x="1024" y="16"/>
                  <a:pt x="1424" y="156"/>
                  <a:pt x="1824" y="29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9703" name="Document"/>
          <p:cNvSpPr>
            <a:spLocks noEditPoints="1" noChangeArrowheads="1"/>
          </p:cNvSpPr>
          <p:nvPr/>
        </p:nvSpPr>
        <p:spPr bwMode="auto">
          <a:xfrm>
            <a:off x="3352800" y="1447800"/>
            <a:ext cx="676275" cy="1057275"/>
          </a:xfrm>
          <a:custGeom>
            <a:avLst/>
            <a:gdLst>
              <a:gd name="T0" fmla="*/ 336791 w 21600"/>
              <a:gd name="T1" fmla="*/ 1058841 h 21600"/>
              <a:gd name="T2" fmla="*/ 2661 w 21600"/>
              <a:gd name="T3" fmla="*/ 531036 h 21600"/>
              <a:gd name="T4" fmla="*/ 336791 w 21600"/>
              <a:gd name="T5" fmla="*/ 3965 h 21600"/>
              <a:gd name="T6" fmla="*/ 679594 w 21600"/>
              <a:gd name="T7" fmla="*/ 521393 h 21600"/>
              <a:gd name="T8" fmla="*/ 336791 w 21600"/>
              <a:gd name="T9" fmla="*/ 1058841 h 21600"/>
              <a:gd name="T10" fmla="*/ 0 w 21600"/>
              <a:gd name="T11" fmla="*/ 0 h 21600"/>
              <a:gd name="T12" fmla="*/ 676275 w 21600"/>
              <a:gd name="T13" fmla="*/ 0 h 21600"/>
              <a:gd name="T14" fmla="*/ 676275 w 21600"/>
              <a:gd name="T15" fmla="*/ 105727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9704" name="laptop"/>
          <p:cNvSpPr>
            <a:spLocks noEditPoints="1" noChangeArrowheads="1"/>
          </p:cNvSpPr>
          <p:nvPr/>
        </p:nvSpPr>
        <p:spPr bwMode="auto">
          <a:xfrm>
            <a:off x="4724400" y="2590800"/>
            <a:ext cx="1447800" cy="1066800"/>
          </a:xfrm>
          <a:custGeom>
            <a:avLst/>
            <a:gdLst>
              <a:gd name="T0" fmla="*/ 225347 w 21600"/>
              <a:gd name="T1" fmla="*/ 0 h 21600"/>
              <a:gd name="T2" fmla="*/ 225347 w 21600"/>
              <a:gd name="T3" fmla="*/ 354267 h 21600"/>
              <a:gd name="T4" fmla="*/ 1228418 w 21600"/>
              <a:gd name="T5" fmla="*/ 0 h 21600"/>
              <a:gd name="T6" fmla="*/ 1228418 w 21600"/>
              <a:gd name="T7" fmla="*/ 354267 h 21600"/>
              <a:gd name="T8" fmla="*/ 723900 w 21600"/>
              <a:gd name="T9" fmla="*/ 0 h 21600"/>
              <a:gd name="T10" fmla="*/ 723900 w 21600"/>
              <a:gd name="T11" fmla="*/ 1066800 h 21600"/>
              <a:gd name="T12" fmla="*/ 0 w 21600"/>
              <a:gd name="T13" fmla="*/ 1066800 h 21600"/>
              <a:gd name="T14" fmla="*/ 1447800 w 21600"/>
              <a:gd name="T15" fmla="*/ 10668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Freeform 13"/>
          <p:cNvSpPr>
            <a:spLocks/>
          </p:cNvSpPr>
          <p:nvPr/>
        </p:nvSpPr>
        <p:spPr bwMode="auto">
          <a:xfrm>
            <a:off x="5943600" y="2057400"/>
            <a:ext cx="685800" cy="609600"/>
          </a:xfrm>
          <a:custGeom>
            <a:avLst/>
            <a:gdLst>
              <a:gd name="T0" fmla="*/ 0 w 432"/>
              <a:gd name="T1" fmla="*/ 609600 h 384"/>
              <a:gd name="T2" fmla="*/ 228600 w 432"/>
              <a:gd name="T3" fmla="*/ 152400 h 384"/>
              <a:gd name="T4" fmla="*/ 685800 w 432"/>
              <a:gd name="T5" fmla="*/ 0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384">
                <a:moveTo>
                  <a:pt x="0" y="384"/>
                </a:moveTo>
                <a:cubicBezTo>
                  <a:pt x="36" y="272"/>
                  <a:pt x="72" y="160"/>
                  <a:pt x="144" y="96"/>
                </a:cubicBezTo>
                <a:cubicBezTo>
                  <a:pt x="216" y="32"/>
                  <a:pt x="324" y="16"/>
                  <a:pt x="432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9706" name="Document"/>
          <p:cNvSpPr>
            <a:spLocks noEditPoints="1" noChangeArrowheads="1"/>
          </p:cNvSpPr>
          <p:nvPr/>
        </p:nvSpPr>
        <p:spPr bwMode="auto">
          <a:xfrm>
            <a:off x="6096000" y="2667000"/>
            <a:ext cx="676275" cy="1057275"/>
          </a:xfrm>
          <a:custGeom>
            <a:avLst/>
            <a:gdLst>
              <a:gd name="T0" fmla="*/ 336791 w 21600"/>
              <a:gd name="T1" fmla="*/ 1058841 h 21600"/>
              <a:gd name="T2" fmla="*/ 2661 w 21600"/>
              <a:gd name="T3" fmla="*/ 531036 h 21600"/>
              <a:gd name="T4" fmla="*/ 336791 w 21600"/>
              <a:gd name="T5" fmla="*/ 3965 h 21600"/>
              <a:gd name="T6" fmla="*/ 679594 w 21600"/>
              <a:gd name="T7" fmla="*/ 521393 h 21600"/>
              <a:gd name="T8" fmla="*/ 336791 w 21600"/>
              <a:gd name="T9" fmla="*/ 1058841 h 21600"/>
              <a:gd name="T10" fmla="*/ 0 w 21600"/>
              <a:gd name="T11" fmla="*/ 0 h 21600"/>
              <a:gd name="T12" fmla="*/ 676275 w 21600"/>
              <a:gd name="T13" fmla="*/ 0 h 21600"/>
              <a:gd name="T14" fmla="*/ 676275 w 21600"/>
              <a:gd name="T15" fmla="*/ 105727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9707" name="Freeform 14"/>
          <p:cNvSpPr>
            <a:spLocks/>
          </p:cNvSpPr>
          <p:nvPr/>
        </p:nvSpPr>
        <p:spPr bwMode="auto">
          <a:xfrm rot="10800000">
            <a:off x="5943600" y="2209800"/>
            <a:ext cx="685800" cy="609600"/>
          </a:xfrm>
          <a:custGeom>
            <a:avLst/>
            <a:gdLst>
              <a:gd name="T0" fmla="*/ 0 w 432"/>
              <a:gd name="T1" fmla="*/ 609600 h 384"/>
              <a:gd name="T2" fmla="*/ 228600 w 432"/>
              <a:gd name="T3" fmla="*/ 152400 h 384"/>
              <a:gd name="T4" fmla="*/ 685800 w 432"/>
              <a:gd name="T5" fmla="*/ 0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384">
                <a:moveTo>
                  <a:pt x="0" y="384"/>
                </a:moveTo>
                <a:cubicBezTo>
                  <a:pt x="36" y="272"/>
                  <a:pt x="72" y="160"/>
                  <a:pt x="144" y="96"/>
                </a:cubicBezTo>
                <a:cubicBezTo>
                  <a:pt x="216" y="32"/>
                  <a:pt x="324" y="16"/>
                  <a:pt x="432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9708" name="Freeform 10"/>
          <p:cNvSpPr>
            <a:spLocks/>
          </p:cNvSpPr>
          <p:nvPr/>
        </p:nvSpPr>
        <p:spPr bwMode="auto">
          <a:xfrm rot="10800000">
            <a:off x="3200400" y="1600200"/>
            <a:ext cx="3352800" cy="228600"/>
          </a:xfrm>
          <a:custGeom>
            <a:avLst/>
            <a:gdLst>
              <a:gd name="T0" fmla="*/ 0 w 1824"/>
              <a:gd name="T1" fmla="*/ 191530 h 296"/>
              <a:gd name="T2" fmla="*/ 1323474 w 1824"/>
              <a:gd name="T3" fmla="*/ 6178 h 296"/>
              <a:gd name="T4" fmla="*/ 3352800 w 1824"/>
              <a:gd name="T5" fmla="*/ 228600 h 2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24" h="296">
                <a:moveTo>
                  <a:pt x="0" y="248"/>
                </a:moveTo>
                <a:cubicBezTo>
                  <a:pt x="208" y="124"/>
                  <a:pt x="416" y="0"/>
                  <a:pt x="720" y="8"/>
                </a:cubicBezTo>
                <a:cubicBezTo>
                  <a:pt x="1024" y="16"/>
                  <a:pt x="1424" y="156"/>
                  <a:pt x="1824" y="29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1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Threaded Web Server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07425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Now, use a single process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Multithreaded (cooperating) version: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serverLoop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() {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  connection = 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AcceptCon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();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  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ThreadFork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ServiceWebPage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(),connection);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}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Looks almost the same, but has many advantages: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Can share file caches kept in memory, results of CGI scripts, other things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Threads are </a:t>
            </a:r>
            <a:r>
              <a:rPr lang="en-US" altLang="ko-KR" i="1" dirty="0" smtClean="0">
                <a:ea typeface="Gulim" panose="020B0600000101010101" pitchFamily="34" charset="-127"/>
              </a:rPr>
              <a:t>much</a:t>
            </a:r>
            <a:r>
              <a:rPr lang="en-US" altLang="ko-KR" dirty="0" smtClean="0">
                <a:ea typeface="Gulim" panose="020B0600000101010101" pitchFamily="34" charset="-127"/>
              </a:rPr>
              <a:t> cheaper to create than processes, so this has a lower per-request overhead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Question: would a user-level (say one-to-many) thread package make sense here?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When one request blocks on disk, all block…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What about Denial of Service attacks or </a:t>
            </a:r>
            <a:r>
              <a:rPr lang="en-US" altLang="ko-KR" dirty="0" err="1" smtClean="0">
                <a:ea typeface="Gulim" panose="020B0600000101010101" pitchFamily="34" charset="-127"/>
              </a:rPr>
              <a:t>digg</a:t>
            </a:r>
            <a:r>
              <a:rPr lang="en-US" altLang="ko-KR" dirty="0" smtClean="0">
                <a:ea typeface="Gulim" panose="020B0600000101010101" pitchFamily="34" charset="-127"/>
              </a:rPr>
              <a:t> / Slash-dot effects?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ko-KR" altLang="en-US" dirty="0" smtClean="0">
              <a:ea typeface="Gulim" panose="020B0600000101010101" pitchFamily="34" charset="-127"/>
            </a:endParaRPr>
          </a:p>
        </p:txBody>
      </p:sp>
      <p:pic>
        <p:nvPicPr>
          <p:cNvPr id="406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19800"/>
            <a:ext cx="26193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6533" name="Picture 5" descr="digg-logo-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" b="24324"/>
          <a:stretch>
            <a:fillRect/>
          </a:stretch>
        </p:blipFill>
        <p:spPr bwMode="auto">
          <a:xfrm>
            <a:off x="4924425" y="6019800"/>
            <a:ext cx="13239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665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6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6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6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6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6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6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6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6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6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6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6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6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6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6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Recall: Stack for Yielding Thread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3049588"/>
            <a:ext cx="8674100" cy="3505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How do we run a new thread?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dirty="0" smtClean="0">
                <a:ea typeface="Gulim" panose="020B0600000101010101" pitchFamily="34" charset="-127"/>
              </a:rPr>
              <a:t>		</a:t>
            </a:r>
            <a:r>
              <a:rPr lang="en-US" altLang="ko-KR" sz="2000" dirty="0" err="1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run_new_thread</a:t>
            </a: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()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</a:t>
            </a:r>
            <a:r>
              <a:rPr lang="en-US" altLang="ko-KR" sz="2000" dirty="0" err="1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newThread</a:t>
            </a: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= </a:t>
            </a:r>
            <a:r>
              <a:rPr lang="en-US" altLang="ko-KR" sz="2000" dirty="0" err="1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PickNewThread</a:t>
            </a: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switch(</a:t>
            </a:r>
            <a:r>
              <a:rPr lang="en-US" altLang="ko-KR" sz="2000" dirty="0" err="1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curThread</a:t>
            </a: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, </a:t>
            </a:r>
            <a:r>
              <a:rPr lang="en-US" altLang="ko-KR" sz="2000" dirty="0" err="1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newThread</a:t>
            </a: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</a:t>
            </a:r>
            <a:r>
              <a:rPr lang="en-US" altLang="ko-KR" sz="2000" dirty="0" err="1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ThreadHouseKeeping</a:t>
            </a: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(); /* Do any cleanup */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}</a:t>
            </a:r>
          </a:p>
          <a:p>
            <a:pPr>
              <a:lnSpc>
                <a:spcPct val="80000"/>
              </a:lnSpc>
            </a:pPr>
            <a:r>
              <a:rPr lang="en-US" altLang="ko-KR" sz="2600" dirty="0" smtClean="0">
                <a:ea typeface="Gulim" panose="020B0600000101010101" pitchFamily="34" charset="-127"/>
              </a:rPr>
              <a:t>How does dispatcher switch to a new thread?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Save anything next thread may trash: PC, </a:t>
            </a:r>
            <a:r>
              <a:rPr lang="en-US" altLang="ko-KR" dirty="0" err="1" smtClean="0">
                <a:ea typeface="Gulim" panose="020B0600000101010101" pitchFamily="34" charset="-127"/>
              </a:rPr>
              <a:t>regs</a:t>
            </a:r>
            <a:r>
              <a:rPr lang="en-US" altLang="ko-KR" dirty="0" smtClean="0">
                <a:ea typeface="Gulim" panose="020B0600000101010101" pitchFamily="34" charset="-127"/>
              </a:rPr>
              <a:t>, stack pointer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Maintain isolation for each thread</a:t>
            </a: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 flipV="1">
            <a:off x="3810000" y="1219200"/>
            <a:ext cx="1974850" cy="484188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nsolas" charset="0"/>
                <a:ea typeface="Consolas" charset="0"/>
                <a:cs typeface="Consolas" charset="0"/>
              </a:rPr>
              <a:t>yield</a:t>
            </a: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 flipV="1">
            <a:off x="3811588" y="762000"/>
            <a:ext cx="1974850" cy="484188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nsolas" charset="0"/>
                <a:ea typeface="Consolas" charset="0"/>
                <a:cs typeface="Consolas" charset="0"/>
              </a:rPr>
              <a:t>ComputePI</a:t>
            </a:r>
          </a:p>
        </p:txBody>
      </p:sp>
      <p:grpSp>
        <p:nvGrpSpPr>
          <p:cNvPr id="21510" name="Group 15"/>
          <p:cNvGrpSpPr>
            <a:grpSpLocks/>
          </p:cNvGrpSpPr>
          <p:nvPr/>
        </p:nvGrpSpPr>
        <p:grpSpPr bwMode="auto">
          <a:xfrm>
            <a:off x="6018213" y="1066218"/>
            <a:ext cx="369874" cy="1661108"/>
            <a:chOff x="4606" y="816"/>
            <a:chExt cx="234" cy="1152"/>
          </a:xfrm>
        </p:grpSpPr>
        <p:sp>
          <p:nvSpPr>
            <p:cNvPr id="21517" name="Text Box 11"/>
            <p:cNvSpPr txBox="1">
              <a:spLocks noChangeArrowheads="1"/>
            </p:cNvSpPr>
            <p:nvPr/>
          </p:nvSpPr>
          <p:spPr bwMode="auto">
            <a:xfrm rot="5400000">
              <a:off x="4234" y="1273"/>
              <a:ext cx="977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Stack growth</a:t>
              </a:r>
            </a:p>
          </p:txBody>
        </p:sp>
        <p:sp>
          <p:nvSpPr>
            <p:cNvPr id="21518" name="Line 10"/>
            <p:cNvSpPr>
              <a:spLocks noChangeShapeType="1"/>
            </p:cNvSpPr>
            <p:nvPr/>
          </p:nvSpPr>
          <p:spPr bwMode="auto">
            <a:xfrm>
              <a:off x="4608" y="816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urier New"/>
                <a:cs typeface="Courier New"/>
              </a:endParaRPr>
            </a:p>
          </p:txBody>
        </p:sp>
      </p:grpSp>
      <p:grpSp>
        <p:nvGrpSpPr>
          <p:cNvPr id="364565" name="Group 21"/>
          <p:cNvGrpSpPr>
            <a:grpSpLocks/>
          </p:cNvGrpSpPr>
          <p:nvPr/>
        </p:nvGrpSpPr>
        <p:grpSpPr bwMode="auto">
          <a:xfrm>
            <a:off x="1949065" y="1435100"/>
            <a:ext cx="3831025" cy="1522413"/>
            <a:chOff x="1227" y="1056"/>
            <a:chExt cx="2421" cy="1056"/>
          </a:xfrm>
        </p:grpSpPr>
        <p:sp>
          <p:nvSpPr>
            <p:cNvPr id="21512" name="Rectangle 5"/>
            <p:cNvSpPr>
              <a:spLocks noChangeArrowheads="1"/>
            </p:cNvSpPr>
            <p:nvPr/>
          </p:nvSpPr>
          <p:spPr bwMode="auto">
            <a:xfrm flipV="1">
              <a:off x="2400" y="1584"/>
              <a:ext cx="1248" cy="24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1513" name="Rectangle 6"/>
            <p:cNvSpPr>
              <a:spLocks noChangeArrowheads="1"/>
            </p:cNvSpPr>
            <p:nvPr/>
          </p:nvSpPr>
          <p:spPr bwMode="auto">
            <a:xfrm flipV="1">
              <a:off x="2400" y="1248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kernel_yield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1514" name="Arc 13"/>
            <p:cNvSpPr>
              <a:spLocks/>
            </p:cNvSpPr>
            <p:nvPr/>
          </p:nvSpPr>
          <p:spPr bwMode="auto">
            <a:xfrm flipH="1">
              <a:off x="2112" y="1056"/>
              <a:ext cx="288" cy="384"/>
            </a:xfrm>
            <a:custGeom>
              <a:avLst/>
              <a:gdLst>
                <a:gd name="T0" fmla="*/ 0 w 21600"/>
                <a:gd name="T1" fmla="*/ 0 h 43068"/>
                <a:gd name="T2" fmla="*/ 0 w 21600"/>
                <a:gd name="T3" fmla="*/ 3 h 43068"/>
                <a:gd name="T4" fmla="*/ 0 w 21600"/>
                <a:gd name="T5" fmla="*/ 2 h 430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06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</a:path>
                <a:path w="21600" h="4306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1515" name="Text Box 14"/>
            <p:cNvSpPr txBox="1">
              <a:spLocks noChangeArrowheads="1"/>
            </p:cNvSpPr>
            <p:nvPr/>
          </p:nvSpPr>
          <p:spPr bwMode="auto">
            <a:xfrm>
              <a:off x="1227" y="1152"/>
              <a:ext cx="775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Trap to OS</a:t>
              </a:r>
            </a:p>
          </p:txBody>
        </p:sp>
        <p:sp>
          <p:nvSpPr>
            <p:cNvPr id="21516" name="Rectangle 19"/>
            <p:cNvSpPr>
              <a:spLocks noChangeArrowheads="1"/>
            </p:cNvSpPr>
            <p:nvPr/>
          </p:nvSpPr>
          <p:spPr bwMode="auto">
            <a:xfrm>
              <a:off x="2400" y="1824"/>
              <a:ext cx="1248" cy="288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058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Thread Pools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3625" cy="28956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Problem with previous version: Unbounded Threads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When web-site becomes too popular – throughput sinks</a:t>
            </a: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Instead, allocate a bounded “pool” of worker threads, representing the maximum level of multiprogramming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Tx/>
              <a:buNone/>
            </a:pPr>
            <a:r>
              <a:rPr lang="en-US" altLang="ko-KR" sz="2000" smtClean="0">
                <a:latin typeface="Courier New" panose="02070309020205020404" pitchFamily="49" charset="0"/>
                <a:ea typeface="Gulim" panose="020B0600000101010101" pitchFamily="34" charset="-127"/>
              </a:rPr>
              <a:t>		</a:t>
            </a:r>
          </a:p>
        </p:txBody>
      </p:sp>
      <p:sp>
        <p:nvSpPr>
          <p:cNvPr id="31748" name="Text Box 23"/>
          <p:cNvSpPr txBox="1">
            <a:spLocks noChangeArrowheads="1"/>
          </p:cNvSpPr>
          <p:nvPr/>
        </p:nvSpPr>
        <p:spPr bwMode="auto">
          <a:xfrm>
            <a:off x="152400" y="1447800"/>
            <a:ext cx="518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ko-KR" altLang="en-US">
              <a:ea typeface="Gulim" panose="020B0600000101010101" pitchFamily="34" charset="-127"/>
            </a:endParaRPr>
          </a:p>
        </p:txBody>
      </p:sp>
      <p:sp>
        <p:nvSpPr>
          <p:cNvPr id="408600" name="Text Box 24"/>
          <p:cNvSpPr txBox="1">
            <a:spLocks noChangeArrowheads="1"/>
          </p:cNvSpPr>
          <p:nvPr/>
        </p:nvSpPr>
        <p:spPr bwMode="auto">
          <a:xfrm>
            <a:off x="228600" y="4267200"/>
            <a:ext cx="44958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master() {</a:t>
            </a:r>
            <a:b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  </a:t>
            </a:r>
            <a:r>
              <a:rPr lang="en-US" altLang="ko-KR" dirty="0" err="1">
                <a:latin typeface="Courier New" panose="02070309020205020404" pitchFamily="49" charset="0"/>
                <a:ea typeface="Gulim" panose="020B0600000101010101" pitchFamily="34" charset="-127"/>
              </a:rPr>
              <a:t>allocThreads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(</a:t>
            </a:r>
            <a:r>
              <a:rPr lang="en-US" altLang="ko-KR" dirty="0" err="1">
                <a:latin typeface="Courier New" panose="02070309020205020404" pitchFamily="49" charset="0"/>
                <a:ea typeface="Gulim" panose="020B0600000101010101" pitchFamily="34" charset="-127"/>
              </a:rPr>
              <a:t>worker,queue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);</a:t>
            </a:r>
            <a:b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  while(TRUE) {</a:t>
            </a:r>
            <a:b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     con=</a:t>
            </a:r>
            <a:r>
              <a:rPr lang="en-US" altLang="ko-KR" dirty="0" err="1">
                <a:latin typeface="Courier New" panose="02070309020205020404" pitchFamily="49" charset="0"/>
                <a:ea typeface="Gulim" panose="020B0600000101010101" pitchFamily="34" charset="-127"/>
              </a:rPr>
              <a:t>AcceptCon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();</a:t>
            </a:r>
            <a:b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     </a:t>
            </a:r>
            <a:r>
              <a:rPr lang="en-US" altLang="ko-KR" dirty="0" err="1">
                <a:latin typeface="Courier New" panose="02070309020205020404" pitchFamily="49" charset="0"/>
                <a:ea typeface="Gulim" panose="020B0600000101010101" pitchFamily="34" charset="-127"/>
              </a:rPr>
              <a:t>Enqueue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(</a:t>
            </a:r>
            <a:r>
              <a:rPr lang="en-US" altLang="ko-KR" dirty="0" err="1">
                <a:latin typeface="Courier New" panose="02070309020205020404" pitchFamily="49" charset="0"/>
                <a:ea typeface="Gulim" panose="020B0600000101010101" pitchFamily="34" charset="-127"/>
              </a:rPr>
              <a:t>queue,con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);</a:t>
            </a:r>
            <a:b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     </a:t>
            </a:r>
            <a:r>
              <a:rPr lang="en-US" altLang="ko-KR" dirty="0" err="1">
                <a:latin typeface="Courier New" panose="02070309020205020404" pitchFamily="49" charset="0"/>
                <a:ea typeface="Gulim" panose="020B0600000101010101" pitchFamily="34" charset="-127"/>
              </a:rPr>
              <a:t>wakeUp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(queue);</a:t>
            </a:r>
            <a:b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  }</a:t>
            </a:r>
            <a:b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}</a:t>
            </a:r>
          </a:p>
        </p:txBody>
      </p:sp>
      <p:sp>
        <p:nvSpPr>
          <p:cNvPr id="408601" name="Text Box 25"/>
          <p:cNvSpPr txBox="1">
            <a:spLocks noChangeArrowheads="1"/>
          </p:cNvSpPr>
          <p:nvPr/>
        </p:nvSpPr>
        <p:spPr bwMode="auto">
          <a:xfrm>
            <a:off x="4724400" y="4152900"/>
            <a:ext cx="42672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worker(queue) {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while(TRUE) {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   con=Dequeue(queue);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   if (con==null)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      sleepOn(queue);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   else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      ServiceWebPage(con);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}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}</a:t>
            </a:r>
          </a:p>
        </p:txBody>
      </p:sp>
      <p:grpSp>
        <p:nvGrpSpPr>
          <p:cNvPr id="408603" name="Group 27"/>
          <p:cNvGrpSpPr>
            <a:grpSpLocks/>
          </p:cNvGrpSpPr>
          <p:nvPr/>
        </p:nvGrpSpPr>
        <p:grpSpPr bwMode="auto">
          <a:xfrm>
            <a:off x="1219200" y="2209800"/>
            <a:ext cx="6172200" cy="1890713"/>
            <a:chOff x="624" y="1392"/>
            <a:chExt cx="3888" cy="1191"/>
          </a:xfrm>
        </p:grpSpPr>
        <p:sp>
          <p:nvSpPr>
            <p:cNvPr id="31752" name="Rectangle 14"/>
            <p:cNvSpPr>
              <a:spLocks noChangeArrowheads="1"/>
            </p:cNvSpPr>
            <p:nvPr/>
          </p:nvSpPr>
          <p:spPr bwMode="auto">
            <a:xfrm>
              <a:off x="2496" y="1488"/>
              <a:ext cx="528" cy="672"/>
            </a:xfrm>
            <a:prstGeom prst="rect">
              <a:avLst/>
            </a:prstGeom>
            <a:solidFill>
              <a:srgbClr val="00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Master</a:t>
              </a:r>
            </a:p>
            <a:p>
              <a:r>
                <a:rPr lang="en-US" altLang="ko-KR">
                  <a:ea typeface="Gulim" panose="020B0600000101010101" pitchFamily="34" charset="-127"/>
                </a:rPr>
                <a:t>Thread</a:t>
              </a:r>
            </a:p>
          </p:txBody>
        </p:sp>
        <p:sp>
          <p:nvSpPr>
            <p:cNvPr id="31753" name="Text Box 15"/>
            <p:cNvSpPr txBox="1">
              <a:spLocks noChangeArrowheads="1"/>
            </p:cNvSpPr>
            <p:nvPr/>
          </p:nvSpPr>
          <p:spPr bwMode="auto">
            <a:xfrm>
              <a:off x="3552" y="2352"/>
              <a:ext cx="9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Thread Pool</a:t>
              </a:r>
            </a:p>
          </p:txBody>
        </p:sp>
        <p:sp>
          <p:nvSpPr>
            <p:cNvPr id="31754" name="laptop"/>
            <p:cNvSpPr>
              <a:spLocks noEditPoints="1" noChangeArrowheads="1"/>
            </p:cNvSpPr>
            <p:nvPr/>
          </p:nvSpPr>
          <p:spPr bwMode="auto">
            <a:xfrm>
              <a:off x="624" y="1728"/>
              <a:ext cx="912" cy="672"/>
            </a:xfrm>
            <a:custGeom>
              <a:avLst/>
              <a:gdLst>
                <a:gd name="T0" fmla="*/ 142 w 21600"/>
                <a:gd name="T1" fmla="*/ 0 h 21600"/>
                <a:gd name="T2" fmla="*/ 142 w 21600"/>
                <a:gd name="T3" fmla="*/ 223 h 21600"/>
                <a:gd name="T4" fmla="*/ 774 w 21600"/>
                <a:gd name="T5" fmla="*/ 0 h 21600"/>
                <a:gd name="T6" fmla="*/ 774 w 21600"/>
                <a:gd name="T7" fmla="*/ 223 h 21600"/>
                <a:gd name="T8" fmla="*/ 456 w 21600"/>
                <a:gd name="T9" fmla="*/ 0 h 21600"/>
                <a:gd name="T10" fmla="*/ 456 w 21600"/>
                <a:gd name="T11" fmla="*/ 672 h 21600"/>
                <a:gd name="T12" fmla="*/ 0 w 21600"/>
                <a:gd name="T13" fmla="*/ 672 h 21600"/>
                <a:gd name="T14" fmla="*/ 912 w 21600"/>
                <a:gd name="T15" fmla="*/ 67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453 w 21600"/>
                <a:gd name="T25" fmla="*/ 1864 h 21600"/>
                <a:gd name="T26" fmla="*/ 17313 w 21600"/>
                <a:gd name="T27" fmla="*/ 1231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5" name="Freeform 19"/>
            <p:cNvSpPr>
              <a:spLocks/>
            </p:cNvSpPr>
            <p:nvPr/>
          </p:nvSpPr>
          <p:spPr bwMode="auto">
            <a:xfrm>
              <a:off x="1488" y="2064"/>
              <a:ext cx="2304" cy="416"/>
            </a:xfrm>
            <a:custGeom>
              <a:avLst/>
              <a:gdLst>
                <a:gd name="T0" fmla="*/ 2304 w 2112"/>
                <a:gd name="T1" fmla="*/ 0 h 416"/>
                <a:gd name="T2" fmla="*/ 1937 w 2112"/>
                <a:gd name="T3" fmla="*/ 336 h 416"/>
                <a:gd name="T4" fmla="*/ 1047 w 2112"/>
                <a:gd name="T5" fmla="*/ 384 h 416"/>
                <a:gd name="T6" fmla="*/ 0 w 2112"/>
                <a:gd name="T7" fmla="*/ 144 h 4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2" h="416">
                  <a:moveTo>
                    <a:pt x="2112" y="0"/>
                  </a:moveTo>
                  <a:cubicBezTo>
                    <a:pt x="2040" y="136"/>
                    <a:pt x="1968" y="272"/>
                    <a:pt x="1776" y="336"/>
                  </a:cubicBezTo>
                  <a:cubicBezTo>
                    <a:pt x="1584" y="400"/>
                    <a:pt x="1256" y="416"/>
                    <a:pt x="960" y="384"/>
                  </a:cubicBezTo>
                  <a:cubicBezTo>
                    <a:pt x="664" y="352"/>
                    <a:pt x="332" y="248"/>
                    <a:pt x="0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1756" name="Freeform 20"/>
            <p:cNvSpPr>
              <a:spLocks/>
            </p:cNvSpPr>
            <p:nvPr/>
          </p:nvSpPr>
          <p:spPr bwMode="auto">
            <a:xfrm>
              <a:off x="1488" y="1680"/>
              <a:ext cx="1008" cy="256"/>
            </a:xfrm>
            <a:custGeom>
              <a:avLst/>
              <a:gdLst>
                <a:gd name="T0" fmla="*/ 0 w 1008"/>
                <a:gd name="T1" fmla="*/ 256 h 256"/>
                <a:gd name="T2" fmla="*/ 336 w 1008"/>
                <a:gd name="T3" fmla="*/ 16 h 256"/>
                <a:gd name="T4" fmla="*/ 1008 w 1008"/>
                <a:gd name="T5" fmla="*/ 160 h 2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8" h="256">
                  <a:moveTo>
                    <a:pt x="0" y="256"/>
                  </a:moveTo>
                  <a:cubicBezTo>
                    <a:pt x="84" y="144"/>
                    <a:pt x="168" y="32"/>
                    <a:pt x="336" y="16"/>
                  </a:cubicBezTo>
                  <a:cubicBezTo>
                    <a:pt x="504" y="0"/>
                    <a:pt x="756" y="80"/>
                    <a:pt x="1008" y="16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1757" name="Line 21"/>
            <p:cNvSpPr>
              <a:spLocks noChangeShapeType="1"/>
            </p:cNvSpPr>
            <p:nvPr/>
          </p:nvSpPr>
          <p:spPr bwMode="auto">
            <a:xfrm>
              <a:off x="3024" y="182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1758" name="Rectangle 26"/>
            <p:cNvSpPr>
              <a:spLocks noChangeArrowheads="1"/>
            </p:cNvSpPr>
            <p:nvPr/>
          </p:nvSpPr>
          <p:spPr bwMode="auto">
            <a:xfrm>
              <a:off x="3312" y="1584"/>
              <a:ext cx="192" cy="528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queue</a:t>
              </a:r>
            </a:p>
          </p:txBody>
        </p:sp>
        <p:grpSp>
          <p:nvGrpSpPr>
            <p:cNvPr id="31759" name="Group 16"/>
            <p:cNvGrpSpPr>
              <a:grpSpLocks/>
            </p:cNvGrpSpPr>
            <p:nvPr/>
          </p:nvGrpSpPr>
          <p:grpSpPr bwMode="auto">
            <a:xfrm>
              <a:off x="3504" y="1392"/>
              <a:ext cx="1008" cy="960"/>
              <a:chOff x="2784" y="624"/>
              <a:chExt cx="1008" cy="960"/>
            </a:xfrm>
          </p:grpSpPr>
          <p:sp>
            <p:nvSpPr>
              <p:cNvPr id="31760" name="Oval 4"/>
              <p:cNvSpPr>
                <a:spLocks noChangeArrowheads="1"/>
              </p:cNvSpPr>
              <p:nvPr/>
            </p:nvSpPr>
            <p:spPr bwMode="auto">
              <a:xfrm>
                <a:off x="2784" y="624"/>
                <a:ext cx="1008" cy="960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408582" name="Ink 6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043" y="837"/>
                  <a:ext cx="121" cy="173"/>
                </p14:xfrm>
              </p:contentPart>
            </mc:Choice>
            <mc:Fallback xmlns="">
              <p:pic>
                <p:nvPicPr>
                  <p:cNvPr id="408582" name="Ink 6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3037" y="831"/>
                    <a:ext cx="133" cy="1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408583" name="Ink 7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338" y="957"/>
                  <a:ext cx="68" cy="193"/>
                </p14:xfrm>
              </p:contentPart>
            </mc:Choice>
            <mc:Fallback xmlns="">
              <p:pic>
                <p:nvPicPr>
                  <p:cNvPr id="408583" name="Ink 7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332" y="951"/>
                    <a:ext cx="80" cy="2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408584" name="Ink 8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2897" y="1205"/>
                  <a:ext cx="355" cy="137"/>
                </p14:xfrm>
              </p:contentPart>
            </mc:Choice>
            <mc:Fallback xmlns="">
              <p:pic>
                <p:nvPicPr>
                  <p:cNvPr id="408584" name="Ink 8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891" y="1199"/>
                    <a:ext cx="367" cy="1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408585" name="Ink 9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2882" y="1027"/>
                  <a:ext cx="172" cy="195"/>
                </p14:xfrm>
              </p:contentPart>
            </mc:Choice>
            <mc:Fallback xmlns="">
              <p:pic>
                <p:nvPicPr>
                  <p:cNvPr id="408585" name="Ink 9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876" y="1021"/>
                    <a:ext cx="184" cy="2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408586" name="Ink 10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445" y="1284"/>
                  <a:ext cx="145" cy="176"/>
                </p14:xfrm>
              </p:contentPart>
            </mc:Choice>
            <mc:Fallback xmlns="">
              <p:pic>
                <p:nvPicPr>
                  <p:cNvPr id="408586" name="Ink 10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3439" y="1278"/>
                    <a:ext cx="157" cy="1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408587" name="Ink 11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148" y="1362"/>
                  <a:ext cx="156" cy="134"/>
                </p14:xfrm>
              </p:contentPart>
            </mc:Choice>
            <mc:Fallback xmlns="">
              <p:pic>
                <p:nvPicPr>
                  <p:cNvPr id="408587" name="Ink 11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3142" y="1356"/>
                    <a:ext cx="168" cy="1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8588" name="Ink 12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216" y="720"/>
                  <a:ext cx="108" cy="267"/>
                </p14:xfrm>
              </p:contentPart>
            </mc:Choice>
            <mc:Fallback xmlns="">
              <p:pic>
                <p:nvPicPr>
                  <p:cNvPr id="408588" name="Ink 12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3210" y="714"/>
                    <a:ext cx="120" cy="2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08589" name="Ink 13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486" y="892"/>
                  <a:ext cx="160" cy="323"/>
                </p14:xfrm>
              </p:contentPart>
            </mc:Choice>
            <mc:Fallback xmlns="">
              <p:pic>
                <p:nvPicPr>
                  <p:cNvPr id="408589" name="Ink 13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480" y="886"/>
                    <a:ext cx="172" cy="335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967517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9" grpId="0" build="p"/>
      <p:bldP spid="408600" grpId="0"/>
      <p:bldP spid="40860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ATM Bank Server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4897438"/>
            <a:ext cx="7924800" cy="160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ATM server problem: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Service a set of requests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Do so without corrupting database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Don’t hand out too much money</a:t>
            </a:r>
          </a:p>
        </p:txBody>
      </p:sp>
      <p:grpSp>
        <p:nvGrpSpPr>
          <p:cNvPr id="14340" name="Group 11"/>
          <p:cNvGrpSpPr>
            <a:grpSpLocks/>
          </p:cNvGrpSpPr>
          <p:nvPr/>
        </p:nvGrpSpPr>
        <p:grpSpPr bwMode="auto">
          <a:xfrm>
            <a:off x="1219200" y="838200"/>
            <a:ext cx="1219200" cy="1219200"/>
            <a:chOff x="3456" y="960"/>
            <a:chExt cx="1056" cy="1056"/>
          </a:xfrm>
        </p:grpSpPr>
        <p:sp>
          <p:nvSpPr>
            <p:cNvPr id="14380" name="phone3"/>
            <p:cNvSpPr>
              <a:spLocks noEditPoints="1" noChangeArrowheads="1"/>
            </p:cNvSpPr>
            <p:nvPr/>
          </p:nvSpPr>
          <p:spPr bwMode="auto">
            <a:xfrm>
              <a:off x="3456" y="960"/>
              <a:ext cx="1056" cy="1056"/>
            </a:xfrm>
            <a:custGeom>
              <a:avLst/>
              <a:gdLst>
                <a:gd name="T0" fmla="*/ 0 w 21600"/>
                <a:gd name="T1" fmla="*/ 0 h 21600"/>
                <a:gd name="T2" fmla="*/ 528 w 21600"/>
                <a:gd name="T3" fmla="*/ 0 h 21600"/>
                <a:gd name="T4" fmla="*/ 1056 w 21600"/>
                <a:gd name="T5" fmla="*/ 0 h 21600"/>
                <a:gd name="T6" fmla="*/ 1056 w 21600"/>
                <a:gd name="T7" fmla="*/ 528 h 21600"/>
                <a:gd name="T8" fmla="*/ 1056 w 21600"/>
                <a:gd name="T9" fmla="*/ 1056 h 21600"/>
                <a:gd name="T10" fmla="*/ 528 w 21600"/>
                <a:gd name="T11" fmla="*/ 1056 h 21600"/>
                <a:gd name="T12" fmla="*/ 0 w 21600"/>
                <a:gd name="T13" fmla="*/ 1056 h 21600"/>
                <a:gd name="T14" fmla="*/ 0 w 21600"/>
                <a:gd name="T15" fmla="*/ 52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5 w 21600"/>
                <a:gd name="T25" fmla="*/ 23523 h 21600"/>
                <a:gd name="T26" fmla="*/ 21395 w 21600"/>
                <a:gd name="T27" fmla="*/ 404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Rectangle 8"/>
            <p:cNvSpPr>
              <a:spLocks noChangeArrowheads="1"/>
            </p:cNvSpPr>
            <p:nvPr/>
          </p:nvSpPr>
          <p:spPr bwMode="auto">
            <a:xfrm>
              <a:off x="3504" y="1008"/>
              <a:ext cx="384" cy="960"/>
            </a:xfrm>
            <a:prstGeom prst="rect">
              <a:avLst/>
            </a:prstGeom>
            <a:solidFill>
              <a:srgbClr val="91A2D3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2" name="Rectangle 10"/>
            <p:cNvSpPr>
              <a:spLocks noChangeArrowheads="1"/>
            </p:cNvSpPr>
            <p:nvPr/>
          </p:nvSpPr>
          <p:spPr bwMode="auto">
            <a:xfrm>
              <a:off x="3552" y="1776"/>
              <a:ext cx="288" cy="96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4341" name="Group 16"/>
          <p:cNvGrpSpPr>
            <a:grpSpLocks/>
          </p:cNvGrpSpPr>
          <p:nvPr/>
        </p:nvGrpSpPr>
        <p:grpSpPr bwMode="auto">
          <a:xfrm>
            <a:off x="1676400" y="3276600"/>
            <a:ext cx="1219200" cy="1219200"/>
            <a:chOff x="3456" y="960"/>
            <a:chExt cx="1056" cy="1056"/>
          </a:xfrm>
        </p:grpSpPr>
        <p:sp>
          <p:nvSpPr>
            <p:cNvPr id="14377" name="phone3"/>
            <p:cNvSpPr>
              <a:spLocks noEditPoints="1" noChangeArrowheads="1"/>
            </p:cNvSpPr>
            <p:nvPr/>
          </p:nvSpPr>
          <p:spPr bwMode="auto">
            <a:xfrm>
              <a:off x="3456" y="960"/>
              <a:ext cx="1056" cy="1056"/>
            </a:xfrm>
            <a:custGeom>
              <a:avLst/>
              <a:gdLst>
                <a:gd name="T0" fmla="*/ 0 w 21600"/>
                <a:gd name="T1" fmla="*/ 0 h 21600"/>
                <a:gd name="T2" fmla="*/ 528 w 21600"/>
                <a:gd name="T3" fmla="*/ 0 h 21600"/>
                <a:gd name="T4" fmla="*/ 1056 w 21600"/>
                <a:gd name="T5" fmla="*/ 0 h 21600"/>
                <a:gd name="T6" fmla="*/ 1056 w 21600"/>
                <a:gd name="T7" fmla="*/ 528 h 21600"/>
                <a:gd name="T8" fmla="*/ 1056 w 21600"/>
                <a:gd name="T9" fmla="*/ 1056 h 21600"/>
                <a:gd name="T10" fmla="*/ 528 w 21600"/>
                <a:gd name="T11" fmla="*/ 1056 h 21600"/>
                <a:gd name="T12" fmla="*/ 0 w 21600"/>
                <a:gd name="T13" fmla="*/ 1056 h 21600"/>
                <a:gd name="T14" fmla="*/ 0 w 21600"/>
                <a:gd name="T15" fmla="*/ 52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5 w 21600"/>
                <a:gd name="T25" fmla="*/ 23523 h 21600"/>
                <a:gd name="T26" fmla="*/ 21395 w 21600"/>
                <a:gd name="T27" fmla="*/ 404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Rectangle 18"/>
            <p:cNvSpPr>
              <a:spLocks noChangeArrowheads="1"/>
            </p:cNvSpPr>
            <p:nvPr/>
          </p:nvSpPr>
          <p:spPr bwMode="auto">
            <a:xfrm>
              <a:off x="3504" y="1008"/>
              <a:ext cx="384" cy="960"/>
            </a:xfrm>
            <a:prstGeom prst="rect">
              <a:avLst/>
            </a:prstGeom>
            <a:solidFill>
              <a:srgbClr val="91A2D3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9" name="Rectangle 19"/>
            <p:cNvSpPr>
              <a:spLocks noChangeArrowheads="1"/>
            </p:cNvSpPr>
            <p:nvPr/>
          </p:nvSpPr>
          <p:spPr bwMode="auto">
            <a:xfrm>
              <a:off x="3552" y="1776"/>
              <a:ext cx="288" cy="96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4342" name="Group 20"/>
          <p:cNvGrpSpPr>
            <a:grpSpLocks/>
          </p:cNvGrpSpPr>
          <p:nvPr/>
        </p:nvGrpSpPr>
        <p:grpSpPr bwMode="auto">
          <a:xfrm>
            <a:off x="7239000" y="2286000"/>
            <a:ext cx="1219200" cy="1219200"/>
            <a:chOff x="3456" y="960"/>
            <a:chExt cx="1056" cy="1056"/>
          </a:xfrm>
        </p:grpSpPr>
        <p:sp>
          <p:nvSpPr>
            <p:cNvPr id="14374" name="phone3"/>
            <p:cNvSpPr>
              <a:spLocks noEditPoints="1" noChangeArrowheads="1"/>
            </p:cNvSpPr>
            <p:nvPr/>
          </p:nvSpPr>
          <p:spPr bwMode="auto">
            <a:xfrm>
              <a:off x="3456" y="960"/>
              <a:ext cx="1056" cy="1056"/>
            </a:xfrm>
            <a:custGeom>
              <a:avLst/>
              <a:gdLst>
                <a:gd name="T0" fmla="*/ 0 w 21600"/>
                <a:gd name="T1" fmla="*/ 0 h 21600"/>
                <a:gd name="T2" fmla="*/ 528 w 21600"/>
                <a:gd name="T3" fmla="*/ 0 h 21600"/>
                <a:gd name="T4" fmla="*/ 1056 w 21600"/>
                <a:gd name="T5" fmla="*/ 0 h 21600"/>
                <a:gd name="T6" fmla="*/ 1056 w 21600"/>
                <a:gd name="T7" fmla="*/ 528 h 21600"/>
                <a:gd name="T8" fmla="*/ 1056 w 21600"/>
                <a:gd name="T9" fmla="*/ 1056 h 21600"/>
                <a:gd name="T10" fmla="*/ 528 w 21600"/>
                <a:gd name="T11" fmla="*/ 1056 h 21600"/>
                <a:gd name="T12" fmla="*/ 0 w 21600"/>
                <a:gd name="T13" fmla="*/ 1056 h 21600"/>
                <a:gd name="T14" fmla="*/ 0 w 21600"/>
                <a:gd name="T15" fmla="*/ 52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5 w 21600"/>
                <a:gd name="T25" fmla="*/ 23523 h 21600"/>
                <a:gd name="T26" fmla="*/ 21395 w 21600"/>
                <a:gd name="T27" fmla="*/ 404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Rectangle 22"/>
            <p:cNvSpPr>
              <a:spLocks noChangeArrowheads="1"/>
            </p:cNvSpPr>
            <p:nvPr/>
          </p:nvSpPr>
          <p:spPr bwMode="auto">
            <a:xfrm>
              <a:off x="3504" y="1008"/>
              <a:ext cx="384" cy="960"/>
            </a:xfrm>
            <a:prstGeom prst="rect">
              <a:avLst/>
            </a:prstGeom>
            <a:solidFill>
              <a:srgbClr val="91A2D3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6" name="Rectangle 23"/>
            <p:cNvSpPr>
              <a:spLocks noChangeArrowheads="1"/>
            </p:cNvSpPr>
            <p:nvPr/>
          </p:nvSpPr>
          <p:spPr bwMode="auto">
            <a:xfrm>
              <a:off x="3552" y="1776"/>
              <a:ext cx="288" cy="96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343" name="tower"/>
          <p:cNvSpPr>
            <a:spLocks noEditPoints="1" noChangeArrowheads="1"/>
          </p:cNvSpPr>
          <p:nvPr/>
        </p:nvSpPr>
        <p:spPr bwMode="auto">
          <a:xfrm>
            <a:off x="4114800" y="914400"/>
            <a:ext cx="904875" cy="1809750"/>
          </a:xfrm>
          <a:custGeom>
            <a:avLst/>
            <a:gdLst>
              <a:gd name="T0" fmla="*/ 0 w 21600"/>
              <a:gd name="T1" fmla="*/ 182986 h 21600"/>
              <a:gd name="T2" fmla="*/ 279171 w 21600"/>
              <a:gd name="T3" fmla="*/ 0 h 21600"/>
              <a:gd name="T4" fmla="*/ 452438 w 21600"/>
              <a:gd name="T5" fmla="*/ 0 h 21600"/>
              <a:gd name="T6" fmla="*/ 904875 w 21600"/>
              <a:gd name="T7" fmla="*/ 0 h 21600"/>
              <a:gd name="T8" fmla="*/ 904875 w 21600"/>
              <a:gd name="T9" fmla="*/ 976008 h 21600"/>
              <a:gd name="T10" fmla="*/ 904875 w 21600"/>
              <a:gd name="T11" fmla="*/ 1626764 h 21600"/>
              <a:gd name="T12" fmla="*/ 635340 w 21600"/>
              <a:gd name="T13" fmla="*/ 1809750 h 21600"/>
              <a:gd name="T14" fmla="*/ 442802 w 21600"/>
              <a:gd name="T15" fmla="*/ 1809750 h 21600"/>
              <a:gd name="T16" fmla="*/ 0 w 21600"/>
              <a:gd name="T17" fmla="*/ 1809750 h 21600"/>
              <a:gd name="T18" fmla="*/ 0 w 21600"/>
              <a:gd name="T19" fmla="*/ 96587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tower"/>
          <p:cNvSpPr>
            <a:spLocks noEditPoints="1" noChangeArrowheads="1"/>
          </p:cNvSpPr>
          <p:nvPr/>
        </p:nvSpPr>
        <p:spPr bwMode="auto">
          <a:xfrm>
            <a:off x="4572000" y="1066800"/>
            <a:ext cx="904875" cy="1809750"/>
          </a:xfrm>
          <a:custGeom>
            <a:avLst/>
            <a:gdLst>
              <a:gd name="T0" fmla="*/ 0 w 21600"/>
              <a:gd name="T1" fmla="*/ 182986 h 21600"/>
              <a:gd name="T2" fmla="*/ 279171 w 21600"/>
              <a:gd name="T3" fmla="*/ 0 h 21600"/>
              <a:gd name="T4" fmla="*/ 452438 w 21600"/>
              <a:gd name="T5" fmla="*/ 0 h 21600"/>
              <a:gd name="T6" fmla="*/ 904875 w 21600"/>
              <a:gd name="T7" fmla="*/ 0 h 21600"/>
              <a:gd name="T8" fmla="*/ 904875 w 21600"/>
              <a:gd name="T9" fmla="*/ 976008 h 21600"/>
              <a:gd name="T10" fmla="*/ 904875 w 21600"/>
              <a:gd name="T11" fmla="*/ 1626764 h 21600"/>
              <a:gd name="T12" fmla="*/ 635340 w 21600"/>
              <a:gd name="T13" fmla="*/ 1809750 h 21600"/>
              <a:gd name="T14" fmla="*/ 442802 w 21600"/>
              <a:gd name="T15" fmla="*/ 1809750 h 21600"/>
              <a:gd name="T16" fmla="*/ 0 w 21600"/>
              <a:gd name="T17" fmla="*/ 1809750 h 21600"/>
              <a:gd name="T18" fmla="*/ 0 w 21600"/>
              <a:gd name="T19" fmla="*/ 96587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tower"/>
          <p:cNvSpPr>
            <a:spLocks noEditPoints="1" noChangeArrowheads="1"/>
          </p:cNvSpPr>
          <p:nvPr/>
        </p:nvSpPr>
        <p:spPr bwMode="auto">
          <a:xfrm>
            <a:off x="5029200" y="914400"/>
            <a:ext cx="904875" cy="1809750"/>
          </a:xfrm>
          <a:custGeom>
            <a:avLst/>
            <a:gdLst>
              <a:gd name="T0" fmla="*/ 0 w 21600"/>
              <a:gd name="T1" fmla="*/ 182986 h 21600"/>
              <a:gd name="T2" fmla="*/ 279171 w 21600"/>
              <a:gd name="T3" fmla="*/ 0 h 21600"/>
              <a:gd name="T4" fmla="*/ 452438 w 21600"/>
              <a:gd name="T5" fmla="*/ 0 h 21600"/>
              <a:gd name="T6" fmla="*/ 904875 w 21600"/>
              <a:gd name="T7" fmla="*/ 0 h 21600"/>
              <a:gd name="T8" fmla="*/ 904875 w 21600"/>
              <a:gd name="T9" fmla="*/ 976008 h 21600"/>
              <a:gd name="T10" fmla="*/ 904875 w 21600"/>
              <a:gd name="T11" fmla="*/ 1626764 h 21600"/>
              <a:gd name="T12" fmla="*/ 635340 w 21600"/>
              <a:gd name="T13" fmla="*/ 1809750 h 21600"/>
              <a:gd name="T14" fmla="*/ 442802 w 21600"/>
              <a:gd name="T15" fmla="*/ 1809750 h 21600"/>
              <a:gd name="T16" fmla="*/ 0 w 21600"/>
              <a:gd name="T17" fmla="*/ 1809750 h 21600"/>
              <a:gd name="T18" fmla="*/ 0 w 21600"/>
              <a:gd name="T19" fmla="*/ 96587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346" name="Group 40"/>
          <p:cNvGrpSpPr>
            <a:grpSpLocks/>
          </p:cNvGrpSpPr>
          <p:nvPr/>
        </p:nvGrpSpPr>
        <p:grpSpPr bwMode="auto">
          <a:xfrm>
            <a:off x="4572000" y="3962400"/>
            <a:ext cx="1219200" cy="1219200"/>
            <a:chOff x="3456" y="960"/>
            <a:chExt cx="1056" cy="1056"/>
          </a:xfrm>
        </p:grpSpPr>
        <p:sp>
          <p:nvSpPr>
            <p:cNvPr id="14371" name="phone3"/>
            <p:cNvSpPr>
              <a:spLocks noEditPoints="1" noChangeArrowheads="1"/>
            </p:cNvSpPr>
            <p:nvPr/>
          </p:nvSpPr>
          <p:spPr bwMode="auto">
            <a:xfrm>
              <a:off x="3456" y="960"/>
              <a:ext cx="1056" cy="1056"/>
            </a:xfrm>
            <a:custGeom>
              <a:avLst/>
              <a:gdLst>
                <a:gd name="T0" fmla="*/ 0 w 21600"/>
                <a:gd name="T1" fmla="*/ 0 h 21600"/>
                <a:gd name="T2" fmla="*/ 528 w 21600"/>
                <a:gd name="T3" fmla="*/ 0 h 21600"/>
                <a:gd name="T4" fmla="*/ 1056 w 21600"/>
                <a:gd name="T5" fmla="*/ 0 h 21600"/>
                <a:gd name="T6" fmla="*/ 1056 w 21600"/>
                <a:gd name="T7" fmla="*/ 528 h 21600"/>
                <a:gd name="T8" fmla="*/ 1056 w 21600"/>
                <a:gd name="T9" fmla="*/ 1056 h 21600"/>
                <a:gd name="T10" fmla="*/ 528 w 21600"/>
                <a:gd name="T11" fmla="*/ 1056 h 21600"/>
                <a:gd name="T12" fmla="*/ 0 w 21600"/>
                <a:gd name="T13" fmla="*/ 1056 h 21600"/>
                <a:gd name="T14" fmla="*/ 0 w 21600"/>
                <a:gd name="T15" fmla="*/ 52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5 w 21600"/>
                <a:gd name="T25" fmla="*/ 23523 h 21600"/>
                <a:gd name="T26" fmla="*/ 21395 w 21600"/>
                <a:gd name="T27" fmla="*/ 404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Rectangle 42"/>
            <p:cNvSpPr>
              <a:spLocks noChangeArrowheads="1"/>
            </p:cNvSpPr>
            <p:nvPr/>
          </p:nvSpPr>
          <p:spPr bwMode="auto">
            <a:xfrm>
              <a:off x="3504" y="1008"/>
              <a:ext cx="384" cy="960"/>
            </a:xfrm>
            <a:prstGeom prst="rect">
              <a:avLst/>
            </a:prstGeom>
            <a:solidFill>
              <a:srgbClr val="91A2D3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3" name="Rectangle 43"/>
            <p:cNvSpPr>
              <a:spLocks noChangeArrowheads="1"/>
            </p:cNvSpPr>
            <p:nvPr/>
          </p:nvSpPr>
          <p:spPr bwMode="auto">
            <a:xfrm>
              <a:off x="3552" y="1776"/>
              <a:ext cx="288" cy="96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347" name="Freeform 44"/>
          <p:cNvSpPr>
            <a:spLocks/>
          </p:cNvSpPr>
          <p:nvPr/>
        </p:nvSpPr>
        <p:spPr bwMode="auto">
          <a:xfrm>
            <a:off x="2438400" y="1117600"/>
            <a:ext cx="1676400" cy="330200"/>
          </a:xfrm>
          <a:custGeom>
            <a:avLst/>
            <a:gdLst>
              <a:gd name="T0" fmla="*/ 0 w 1008"/>
              <a:gd name="T1" fmla="*/ 177800 h 208"/>
              <a:gd name="T2" fmla="*/ 878114 w 1008"/>
              <a:gd name="T3" fmla="*/ 25400 h 208"/>
              <a:gd name="T4" fmla="*/ 16764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348" name="Freeform 49"/>
          <p:cNvSpPr>
            <a:spLocks/>
          </p:cNvSpPr>
          <p:nvPr/>
        </p:nvSpPr>
        <p:spPr bwMode="auto">
          <a:xfrm rot="10800000">
            <a:off x="2438400" y="1524000"/>
            <a:ext cx="1676400" cy="330200"/>
          </a:xfrm>
          <a:custGeom>
            <a:avLst/>
            <a:gdLst>
              <a:gd name="T0" fmla="*/ 0 w 1008"/>
              <a:gd name="T1" fmla="*/ 177800 h 208"/>
              <a:gd name="T2" fmla="*/ 878114 w 1008"/>
              <a:gd name="T3" fmla="*/ 25400 h 208"/>
              <a:gd name="T4" fmla="*/ 16764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4349" name="Group 54"/>
          <p:cNvGrpSpPr>
            <a:grpSpLocks/>
          </p:cNvGrpSpPr>
          <p:nvPr/>
        </p:nvGrpSpPr>
        <p:grpSpPr bwMode="auto">
          <a:xfrm>
            <a:off x="2590800" y="1600200"/>
            <a:ext cx="914400" cy="914400"/>
            <a:chOff x="1584" y="1200"/>
            <a:chExt cx="576" cy="576"/>
          </a:xfrm>
        </p:grpSpPr>
        <p:sp>
          <p:nvSpPr>
            <p:cNvPr id="14368" name="Freeform 52"/>
            <p:cNvSpPr>
              <a:spLocks/>
            </p:cNvSpPr>
            <p:nvPr/>
          </p:nvSpPr>
          <p:spPr bwMode="auto">
            <a:xfrm>
              <a:off x="1584" y="120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Freeform 53"/>
            <p:cNvSpPr>
              <a:spLocks/>
            </p:cNvSpPr>
            <p:nvPr/>
          </p:nvSpPr>
          <p:spPr bwMode="auto">
            <a:xfrm>
              <a:off x="1824" y="1248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Freeform 51"/>
            <p:cNvSpPr>
              <a:spLocks/>
            </p:cNvSpPr>
            <p:nvPr/>
          </p:nvSpPr>
          <p:spPr bwMode="auto">
            <a:xfrm>
              <a:off x="1680" y="144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0" name="Freeform 55"/>
          <p:cNvSpPr>
            <a:spLocks/>
          </p:cNvSpPr>
          <p:nvPr/>
        </p:nvSpPr>
        <p:spPr bwMode="auto">
          <a:xfrm rot="1001955">
            <a:off x="5867400" y="2057400"/>
            <a:ext cx="1444625" cy="330200"/>
          </a:xfrm>
          <a:custGeom>
            <a:avLst/>
            <a:gdLst>
              <a:gd name="T0" fmla="*/ 0 w 1008"/>
              <a:gd name="T1" fmla="*/ 177800 h 208"/>
              <a:gd name="T2" fmla="*/ 756708 w 1008"/>
              <a:gd name="T3" fmla="*/ 25400 h 208"/>
              <a:gd name="T4" fmla="*/ 1444625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351" name="Freeform 58"/>
          <p:cNvSpPr>
            <a:spLocks/>
          </p:cNvSpPr>
          <p:nvPr/>
        </p:nvSpPr>
        <p:spPr bwMode="auto">
          <a:xfrm rot="-9965838">
            <a:off x="5865813" y="2416175"/>
            <a:ext cx="1374775" cy="330200"/>
          </a:xfrm>
          <a:custGeom>
            <a:avLst/>
            <a:gdLst>
              <a:gd name="T0" fmla="*/ 0 w 1008"/>
              <a:gd name="T1" fmla="*/ 177800 h 208"/>
              <a:gd name="T2" fmla="*/ 720120 w 1008"/>
              <a:gd name="T3" fmla="*/ 25400 h 208"/>
              <a:gd name="T4" fmla="*/ 1374775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4352" name="Group 59"/>
          <p:cNvGrpSpPr>
            <a:grpSpLocks/>
          </p:cNvGrpSpPr>
          <p:nvPr/>
        </p:nvGrpSpPr>
        <p:grpSpPr bwMode="auto">
          <a:xfrm>
            <a:off x="5943600" y="2514600"/>
            <a:ext cx="914400" cy="914400"/>
            <a:chOff x="1584" y="1200"/>
            <a:chExt cx="576" cy="576"/>
          </a:xfrm>
        </p:grpSpPr>
        <p:sp>
          <p:nvSpPr>
            <p:cNvPr id="14365" name="Freeform 60"/>
            <p:cNvSpPr>
              <a:spLocks/>
            </p:cNvSpPr>
            <p:nvPr/>
          </p:nvSpPr>
          <p:spPr bwMode="auto">
            <a:xfrm>
              <a:off x="1584" y="120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Freeform 61"/>
            <p:cNvSpPr>
              <a:spLocks/>
            </p:cNvSpPr>
            <p:nvPr/>
          </p:nvSpPr>
          <p:spPr bwMode="auto">
            <a:xfrm>
              <a:off x="1824" y="1248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Freeform 62"/>
            <p:cNvSpPr>
              <a:spLocks/>
            </p:cNvSpPr>
            <p:nvPr/>
          </p:nvSpPr>
          <p:spPr bwMode="auto">
            <a:xfrm>
              <a:off x="1680" y="144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3" name="Freeform 63"/>
          <p:cNvSpPr>
            <a:spLocks/>
          </p:cNvSpPr>
          <p:nvPr/>
        </p:nvSpPr>
        <p:spPr bwMode="auto">
          <a:xfrm rot="5100375">
            <a:off x="4764088" y="3149600"/>
            <a:ext cx="1447800" cy="330200"/>
          </a:xfrm>
          <a:custGeom>
            <a:avLst/>
            <a:gdLst>
              <a:gd name="T0" fmla="*/ 0 w 1008"/>
              <a:gd name="T1" fmla="*/ 177800 h 208"/>
              <a:gd name="T2" fmla="*/ 758371 w 1008"/>
              <a:gd name="T3" fmla="*/ 25400 h 208"/>
              <a:gd name="T4" fmla="*/ 14478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354" name="Freeform 64"/>
          <p:cNvSpPr>
            <a:spLocks/>
          </p:cNvSpPr>
          <p:nvPr/>
        </p:nvSpPr>
        <p:spPr bwMode="auto">
          <a:xfrm rot="-5699625">
            <a:off x="4470400" y="3149600"/>
            <a:ext cx="1447800" cy="330200"/>
          </a:xfrm>
          <a:custGeom>
            <a:avLst/>
            <a:gdLst>
              <a:gd name="T0" fmla="*/ 0 w 1008"/>
              <a:gd name="T1" fmla="*/ 177800 h 208"/>
              <a:gd name="T2" fmla="*/ 758371 w 1008"/>
              <a:gd name="T3" fmla="*/ 25400 h 208"/>
              <a:gd name="T4" fmla="*/ 14478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4355" name="Group 65"/>
          <p:cNvGrpSpPr>
            <a:grpSpLocks/>
          </p:cNvGrpSpPr>
          <p:nvPr/>
        </p:nvGrpSpPr>
        <p:grpSpPr bwMode="auto">
          <a:xfrm>
            <a:off x="4495800" y="2895600"/>
            <a:ext cx="914400" cy="914400"/>
            <a:chOff x="1584" y="1200"/>
            <a:chExt cx="576" cy="576"/>
          </a:xfrm>
        </p:grpSpPr>
        <p:sp>
          <p:nvSpPr>
            <p:cNvPr id="14362" name="Freeform 66"/>
            <p:cNvSpPr>
              <a:spLocks/>
            </p:cNvSpPr>
            <p:nvPr/>
          </p:nvSpPr>
          <p:spPr bwMode="auto">
            <a:xfrm>
              <a:off x="1584" y="120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Freeform 67"/>
            <p:cNvSpPr>
              <a:spLocks/>
            </p:cNvSpPr>
            <p:nvPr/>
          </p:nvSpPr>
          <p:spPr bwMode="auto">
            <a:xfrm>
              <a:off x="1824" y="1248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Freeform 68"/>
            <p:cNvSpPr>
              <a:spLocks/>
            </p:cNvSpPr>
            <p:nvPr/>
          </p:nvSpPr>
          <p:spPr bwMode="auto">
            <a:xfrm>
              <a:off x="1680" y="144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6" name="Freeform 69"/>
          <p:cNvSpPr>
            <a:spLocks/>
          </p:cNvSpPr>
          <p:nvPr/>
        </p:nvSpPr>
        <p:spPr bwMode="auto">
          <a:xfrm rot="-2311332">
            <a:off x="2590800" y="2743200"/>
            <a:ext cx="1676400" cy="330200"/>
          </a:xfrm>
          <a:custGeom>
            <a:avLst/>
            <a:gdLst>
              <a:gd name="T0" fmla="*/ 0 w 1008"/>
              <a:gd name="T1" fmla="*/ 177800 h 208"/>
              <a:gd name="T2" fmla="*/ 878114 w 1008"/>
              <a:gd name="T3" fmla="*/ 25400 h 208"/>
              <a:gd name="T4" fmla="*/ 16764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357" name="Freeform 70"/>
          <p:cNvSpPr>
            <a:spLocks/>
          </p:cNvSpPr>
          <p:nvPr/>
        </p:nvSpPr>
        <p:spPr bwMode="auto">
          <a:xfrm rot="8288181">
            <a:off x="2743200" y="2971800"/>
            <a:ext cx="1676400" cy="330200"/>
          </a:xfrm>
          <a:custGeom>
            <a:avLst/>
            <a:gdLst>
              <a:gd name="T0" fmla="*/ 0 w 1008"/>
              <a:gd name="T1" fmla="*/ 177800 h 208"/>
              <a:gd name="T2" fmla="*/ 878114 w 1008"/>
              <a:gd name="T3" fmla="*/ 25400 h 208"/>
              <a:gd name="T4" fmla="*/ 16764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4358" name="Group 71"/>
          <p:cNvGrpSpPr>
            <a:grpSpLocks/>
          </p:cNvGrpSpPr>
          <p:nvPr/>
        </p:nvGrpSpPr>
        <p:grpSpPr bwMode="auto">
          <a:xfrm>
            <a:off x="3200400" y="3048000"/>
            <a:ext cx="914400" cy="914400"/>
            <a:chOff x="1584" y="1200"/>
            <a:chExt cx="576" cy="576"/>
          </a:xfrm>
        </p:grpSpPr>
        <p:sp>
          <p:nvSpPr>
            <p:cNvPr id="14359" name="Freeform 72"/>
            <p:cNvSpPr>
              <a:spLocks/>
            </p:cNvSpPr>
            <p:nvPr/>
          </p:nvSpPr>
          <p:spPr bwMode="auto">
            <a:xfrm>
              <a:off x="1584" y="120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Freeform 73"/>
            <p:cNvSpPr>
              <a:spLocks/>
            </p:cNvSpPr>
            <p:nvPr/>
          </p:nvSpPr>
          <p:spPr bwMode="auto">
            <a:xfrm>
              <a:off x="1824" y="1248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Freeform 74"/>
            <p:cNvSpPr>
              <a:spLocks/>
            </p:cNvSpPr>
            <p:nvPr/>
          </p:nvSpPr>
          <p:spPr bwMode="auto">
            <a:xfrm>
              <a:off x="1680" y="144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2860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ATM bank server example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462963" cy="6172200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Suppose we wanted to implement a server process to handle requests from an ATM network:</a:t>
            </a:r>
          </a:p>
          <a:p>
            <a:pPr>
              <a:lnSpc>
                <a:spcPct val="75000"/>
              </a:lnSpc>
              <a:spcBef>
                <a:spcPct val="25000"/>
              </a:spcBef>
              <a:buFontTx/>
              <a:buNone/>
            </a:pPr>
            <a:r>
              <a:rPr lang="en-US" altLang="ko-KR" dirty="0" smtClean="0">
                <a:ea typeface="굴림" panose="020B0600000101010101" pitchFamily="34" charset="-127"/>
              </a:rPr>
              <a:t>	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BankServer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() {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  while (TRUE) {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    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ReceiveRequest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(&amp;op, &amp;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, &amp;amount);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    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ProcessRequest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(op,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, amount);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  }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}</a:t>
            </a:r>
          </a:p>
          <a:p>
            <a:pPr>
              <a:lnSpc>
                <a:spcPct val="75000"/>
              </a:lnSpc>
              <a:spcBef>
                <a:spcPct val="25000"/>
              </a:spcBef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ProcessRequest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(op,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, amount) {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  if (op == deposit) Deposit(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, amount);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  else if …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}</a:t>
            </a:r>
          </a:p>
          <a:p>
            <a:pPr>
              <a:lnSpc>
                <a:spcPct val="75000"/>
              </a:lnSpc>
              <a:spcBef>
                <a:spcPct val="25000"/>
              </a:spcBef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Deposit(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, amount) {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  acct =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GetAccount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); </a:t>
            </a: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/* may use disk I/O */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  acct-&gt;balance += amount;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 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StoreAccount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(acct); </a:t>
            </a: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/* Involves disk I/O */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}</a:t>
            </a:r>
          </a:p>
          <a:p>
            <a:pPr>
              <a:lnSpc>
                <a:spcPct val="75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How could we speed this up?</a:t>
            </a:r>
          </a:p>
          <a:p>
            <a:pPr lvl="1">
              <a:lnSpc>
                <a:spcPct val="75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More than one request being processed at once</a:t>
            </a:r>
          </a:p>
          <a:p>
            <a:pPr lvl="1">
              <a:lnSpc>
                <a:spcPct val="75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Event driven (overlap computation and I/O)</a:t>
            </a:r>
          </a:p>
          <a:p>
            <a:pPr lvl="1">
              <a:lnSpc>
                <a:spcPct val="75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Multiple threads (multi-</a:t>
            </a:r>
            <a:r>
              <a:rPr lang="en-US" altLang="ko-KR" dirty="0" err="1" smtClean="0">
                <a:ea typeface="굴림" panose="020B0600000101010101" pitchFamily="34" charset="-127"/>
              </a:rPr>
              <a:t>proc</a:t>
            </a:r>
            <a:r>
              <a:rPr lang="en-US" altLang="ko-KR" dirty="0" smtClean="0">
                <a:ea typeface="굴림" panose="020B0600000101010101" pitchFamily="34" charset="-127"/>
              </a:rPr>
              <a:t>, or overlap comp and I/O)</a:t>
            </a:r>
          </a:p>
          <a:p>
            <a:pPr lvl="1">
              <a:lnSpc>
                <a:spcPct val="75000"/>
              </a:lnSpc>
              <a:spcBef>
                <a:spcPct val="25000"/>
              </a:spcBef>
            </a:pPr>
            <a:endParaRPr lang="ko-KR" altLang="en-US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9272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4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4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4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4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Event Driven Version of ATM server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6172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Suppose we only had one CPU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Still like to overlap I/O with computation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Without threads, we would have to rewrite in event-driven style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Example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dirty="0" smtClean="0">
                <a:ea typeface="굴림" panose="020B0600000101010101" pitchFamily="34" charset="-127"/>
              </a:rPr>
              <a:t>		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BankServer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() {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   while(TRUE) {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      event =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WaitForNextEvent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      if (event ==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ATMRequest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)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        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StartOnRequest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      else if (event ==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AcctAvail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)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        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ContinueRequest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      else if (event ==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AcctStored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)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        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FinishRequest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   }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}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if we missed a blocking I/O step?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if we have to split code into hundreds of pieces which could be blocking?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This technique is used for graphical programming</a:t>
            </a:r>
          </a:p>
        </p:txBody>
      </p:sp>
    </p:spTree>
    <p:extLst>
      <p:ext uri="{BB962C8B-B14F-4D97-AF65-F5344CB8AC3E}">
        <p14:creationId xmlns:p14="http://schemas.microsoft.com/office/powerpoint/2010/main" val="1658256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Can Threads Make This Easier?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727075"/>
            <a:ext cx="8875712" cy="5980113"/>
          </a:xfrm>
        </p:spPr>
        <p:txBody>
          <a:bodyPr/>
          <a:lstStyle/>
          <a:p>
            <a:pPr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Threads yield overlapped I/O and computation without “deconstructing” code into non-blocking fragments</a:t>
            </a:r>
          </a:p>
          <a:p>
            <a:pPr lvl="1"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One thread per request</a:t>
            </a:r>
          </a:p>
          <a:p>
            <a:pPr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Requests proceeds to completion, blocking as required:</a:t>
            </a:r>
          </a:p>
          <a:p>
            <a:pPr>
              <a:buFontTx/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sz="22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Deposit(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, amount) {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  acct =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GetAccount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actId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);	</a:t>
            </a: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/* May use disk I/O */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  acct-&gt;balance += amount;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 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StoreAccount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(acct); 		</a:t>
            </a: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/* Involves disk I/O */</a:t>
            </a:r>
            <a:b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}</a:t>
            </a:r>
            <a:endParaRPr lang="en-US" altLang="ko-KR" sz="2000" dirty="0" smtClean="0">
              <a:ea typeface="굴림" panose="020B0600000101010101" pitchFamily="34" charset="-127"/>
            </a:endParaRPr>
          </a:p>
          <a:p>
            <a:pPr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Unfortunately, shared state can get corrupted: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		</a:t>
            </a:r>
            <a:r>
              <a:rPr lang="en-US" altLang="ko-KR" sz="2000" u="sng" dirty="0" smtClean="0">
                <a:ea typeface="굴림" panose="020B0600000101010101" pitchFamily="34" charset="-127"/>
              </a:rPr>
              <a:t>Thread 1</a:t>
            </a:r>
            <a:r>
              <a:rPr lang="en-US" altLang="ko-KR" sz="2000" dirty="0" smtClean="0">
                <a:ea typeface="굴림" panose="020B0600000101010101" pitchFamily="34" charset="-127"/>
              </a:rPr>
              <a:t>		</a:t>
            </a:r>
            <a:r>
              <a:rPr lang="en-US" altLang="ko-KR" sz="2000" u="sng" dirty="0" smtClean="0">
                <a:ea typeface="굴림" panose="020B0600000101010101" pitchFamily="34" charset="-127"/>
              </a:rPr>
              <a:t>Thread 2</a:t>
            </a:r>
            <a:br>
              <a:rPr lang="en-US" altLang="ko-KR" sz="2000" u="sng" dirty="0" smtClean="0">
                <a:ea typeface="굴림" panose="020B0600000101010101" pitchFamily="34" charset="-127"/>
              </a:rPr>
            </a:br>
            <a:r>
              <a:rPr lang="en-US" altLang="ko-KR" sz="2000" dirty="0" smtClean="0">
                <a:ea typeface="굴림" panose="020B0600000101010101" pitchFamily="34" charset="-127"/>
              </a:rPr>
              <a:t>		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load r1, acct-&gt;balance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		load r1, acct-&gt;balance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		add r1, amount2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		store r1, acct-&gt;balance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add r1, amount1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store r1, acct-&gt;balance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endParaRPr lang="en-US" altLang="ko-KR" sz="2000" u="sng" dirty="0" smtClean="0">
              <a:latin typeface="Courier New" panose="02070309020205020404" pitchFamily="49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9202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Problem is at the Lowest </a:t>
            </a:r>
            <a:r>
              <a:rPr lang="en-US" altLang="ko-KR" dirty="0">
                <a:ea typeface="굴림" panose="020B0600000101010101" pitchFamily="34" charset="-127"/>
              </a:rPr>
              <a:t>L</a:t>
            </a:r>
            <a:r>
              <a:rPr lang="en-US" altLang="ko-KR" dirty="0" smtClean="0">
                <a:ea typeface="굴림" panose="020B0600000101010101" pitchFamily="34" charset="-127"/>
              </a:rPr>
              <a:t>evel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188" y="684213"/>
            <a:ext cx="8913812" cy="6022975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sz="2600" dirty="0" smtClean="0">
                <a:ea typeface="굴림" panose="020B0600000101010101" pitchFamily="34" charset="-127"/>
              </a:rPr>
              <a:t>Most of the time, threads are working on separate data, so scheduling doesn’t matter:</a:t>
            </a:r>
          </a:p>
          <a:p>
            <a:pPr>
              <a:lnSpc>
                <a:spcPct val="85000"/>
              </a:lnSpc>
              <a:spcBef>
                <a:spcPct val="20000"/>
              </a:spcBef>
              <a:buFontTx/>
              <a:buNone/>
              <a:tabLst>
                <a:tab pos="2228850" algn="ctr"/>
                <a:tab pos="5548313" algn="ctr"/>
              </a:tabLst>
            </a:pPr>
            <a:r>
              <a:rPr lang="en-US" altLang="ko-KR" sz="2800" dirty="0" smtClean="0">
                <a:ea typeface="굴림" panose="020B0600000101010101" pitchFamily="34" charset="-127"/>
              </a:rPr>
              <a:t>	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u="sng" dirty="0" smtClean="0">
                <a:solidFill>
                  <a:schemeClr val="hlink"/>
                </a:solidFill>
                <a:ea typeface="굴림" panose="020B0600000101010101" pitchFamily="34" charset="-127"/>
              </a:rPr>
              <a:t>Thread A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u="sng" dirty="0" smtClean="0">
                <a:solidFill>
                  <a:schemeClr val="hlink"/>
                </a:solidFill>
                <a:ea typeface="굴림" panose="020B0600000101010101" pitchFamily="34" charset="-127"/>
              </a:rPr>
              <a:t>Thread B</a:t>
            </a:r>
          </a:p>
          <a:p>
            <a:pPr>
              <a:lnSpc>
                <a:spcPct val="85000"/>
              </a:lnSpc>
              <a:spcBef>
                <a:spcPct val="20000"/>
              </a:spcBef>
              <a:buFontTx/>
              <a:buNone/>
              <a:tabLst>
                <a:tab pos="2228850" algn="ctr"/>
                <a:tab pos="5548313" algn="ctr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		x = 1;	y = 2;	</a:t>
            </a:r>
          </a:p>
          <a:p>
            <a:pPr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sz="2600" dirty="0" smtClean="0">
                <a:ea typeface="굴림" panose="020B0600000101010101" pitchFamily="34" charset="-127"/>
              </a:rPr>
              <a:t>However, what about (Initially, y = 12):</a:t>
            </a:r>
          </a:p>
          <a:p>
            <a:pPr>
              <a:lnSpc>
                <a:spcPct val="85000"/>
              </a:lnSpc>
              <a:spcBef>
                <a:spcPct val="20000"/>
              </a:spcBef>
              <a:buFontTx/>
              <a:buNone/>
              <a:tabLst>
                <a:tab pos="2228850" algn="ctr"/>
                <a:tab pos="55483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	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u="sng" dirty="0" smtClean="0">
                <a:solidFill>
                  <a:schemeClr val="hlink"/>
                </a:solidFill>
                <a:ea typeface="굴림" panose="020B0600000101010101" pitchFamily="34" charset="-127"/>
              </a:rPr>
              <a:t>Thread A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u="sng" dirty="0" smtClean="0">
                <a:solidFill>
                  <a:schemeClr val="hlink"/>
                </a:solidFill>
                <a:ea typeface="굴림" panose="020B0600000101010101" pitchFamily="34" charset="-127"/>
              </a:rPr>
              <a:t>Thread B</a:t>
            </a:r>
          </a:p>
          <a:p>
            <a:pPr>
              <a:lnSpc>
                <a:spcPct val="85000"/>
              </a:lnSpc>
              <a:spcBef>
                <a:spcPct val="20000"/>
              </a:spcBef>
              <a:buFontTx/>
              <a:buNone/>
              <a:tabLst>
                <a:tab pos="2228850" algn="ctr"/>
                <a:tab pos="5548313" algn="ctr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		x = 1;	y = 2;</a:t>
            </a:r>
          </a:p>
          <a:p>
            <a:pPr>
              <a:lnSpc>
                <a:spcPct val="85000"/>
              </a:lnSpc>
              <a:spcBef>
                <a:spcPct val="20000"/>
              </a:spcBef>
              <a:buFontTx/>
              <a:buNone/>
              <a:tabLst>
                <a:tab pos="2228850" algn="ctr"/>
                <a:tab pos="5548313" algn="ctr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		x = y+1;	y = y*2;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sz="2400" dirty="0" smtClean="0">
                <a:ea typeface="굴림" panose="020B0600000101010101" pitchFamily="34" charset="-127"/>
              </a:rPr>
              <a:t>What are the possible values of x? </a:t>
            </a:r>
          </a:p>
          <a:p>
            <a:pPr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sz="2600" dirty="0" smtClean="0">
                <a:ea typeface="굴림" panose="020B0600000101010101" pitchFamily="34" charset="-127"/>
              </a:rPr>
              <a:t>Or, what are the possible values of x below?</a:t>
            </a:r>
          </a:p>
          <a:p>
            <a:pPr>
              <a:lnSpc>
                <a:spcPct val="85000"/>
              </a:lnSpc>
              <a:spcBef>
                <a:spcPct val="20000"/>
              </a:spcBef>
              <a:buFontTx/>
              <a:buNone/>
              <a:tabLst>
                <a:tab pos="2228850" algn="ctr"/>
                <a:tab pos="55483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	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u="sng" dirty="0" smtClean="0">
                <a:solidFill>
                  <a:schemeClr val="hlink"/>
                </a:solidFill>
                <a:ea typeface="굴림" panose="020B0600000101010101" pitchFamily="34" charset="-127"/>
              </a:rPr>
              <a:t>Thread A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u="sng" dirty="0" smtClean="0">
                <a:solidFill>
                  <a:schemeClr val="hlink"/>
                </a:solidFill>
                <a:ea typeface="굴림" panose="020B0600000101010101" pitchFamily="34" charset="-127"/>
              </a:rPr>
              <a:t>Thread B</a:t>
            </a:r>
          </a:p>
          <a:p>
            <a:pPr>
              <a:lnSpc>
                <a:spcPct val="85000"/>
              </a:lnSpc>
              <a:spcBef>
                <a:spcPct val="20000"/>
              </a:spcBef>
              <a:buFontTx/>
              <a:buNone/>
              <a:tabLst>
                <a:tab pos="2228850" algn="ctr"/>
                <a:tab pos="5548313" algn="ctr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		x = 1;	x = 2;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sz="2400" dirty="0" smtClean="0">
                <a:ea typeface="굴림" panose="020B0600000101010101" pitchFamily="34" charset="-127"/>
              </a:rPr>
              <a:t>X could be 1 or 2 (non-deterministic!)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sz="2400" dirty="0" smtClean="0">
                <a:ea typeface="굴림" panose="020B0600000101010101" pitchFamily="34" charset="-127"/>
              </a:rPr>
              <a:t>Could even be 3 for serial processors: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Thread A writes 0001, B writes 0010 → scheduling order ABABABBA yields 3!</a:t>
            </a:r>
          </a:p>
        </p:txBody>
      </p:sp>
    </p:spTree>
    <p:extLst>
      <p:ext uri="{BB962C8B-B14F-4D97-AF65-F5344CB8AC3E}">
        <p14:creationId xmlns:p14="http://schemas.microsoft.com/office/powerpoint/2010/main" val="352093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Atomic Operations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988" y="914400"/>
            <a:ext cx="8609012" cy="594359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To understand a concurrent program, we need to know what the underlying indivisible operations are!</a:t>
            </a:r>
            <a:endParaRPr lang="en-US" altLang="ko-KR" sz="1100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Atomic Operation</a:t>
            </a:r>
            <a:r>
              <a:rPr lang="en-US" altLang="ko-KR" dirty="0" smtClean="0">
                <a:ea typeface="굴림" panose="020B0600000101010101" pitchFamily="34" charset="-127"/>
              </a:rPr>
              <a:t>: an operation that always runs to completion or not at all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It is </a:t>
            </a:r>
            <a:r>
              <a:rPr lang="en-US" altLang="ko-KR" i="1" dirty="0" smtClean="0">
                <a:ea typeface="굴림" panose="020B0600000101010101" pitchFamily="34" charset="-127"/>
              </a:rPr>
              <a:t>indivisible: </a:t>
            </a:r>
            <a:r>
              <a:rPr lang="en-US" altLang="ko-KR" dirty="0" smtClean="0">
                <a:ea typeface="굴림" panose="020B0600000101010101" pitchFamily="34" charset="-127"/>
              </a:rPr>
              <a:t>it cannot be stopped in the middle and state cannot be modified by someone else in the middle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Fundamental building block – if no atomic operations, then have no way for threads to work together</a:t>
            </a:r>
            <a:endParaRPr lang="en-US" altLang="ko-KR" sz="1200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On most machines, memory references and assignments (i.e. loads and stores) of words are atomic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Consequently – weird example that produces “3” on previous slide can’t happen</a:t>
            </a:r>
            <a:endParaRPr lang="en-US" altLang="ko-KR" sz="1100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Many instructions are not atomic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Double-precision floating point store often not atomic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VAX and IBM 360 had an instruction to copy a whole array</a:t>
            </a:r>
          </a:p>
          <a:p>
            <a:pPr>
              <a:lnSpc>
                <a:spcPct val="100000"/>
              </a:lnSpc>
            </a:pPr>
            <a:endParaRPr lang="ko-KR" altLang="en-US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0507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Another Concurrent Program Example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975" y="750888"/>
            <a:ext cx="8683625" cy="5878512"/>
          </a:xfrm>
        </p:spPr>
        <p:txBody>
          <a:bodyPr/>
          <a:lstStyle/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Two threads, A and B, compete with each other</a:t>
            </a:r>
          </a:p>
          <a:p>
            <a:pPr lvl="1"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One tries to increment a shared counter</a:t>
            </a:r>
          </a:p>
          <a:p>
            <a:pPr lvl="1"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The other tries to decrement the counter</a:t>
            </a:r>
          </a:p>
          <a:p>
            <a:pPr>
              <a:buFontTx/>
              <a:buNone/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			</a:t>
            </a:r>
            <a:r>
              <a:rPr lang="en-US" altLang="ko-KR" sz="2000" u="sng" dirty="0" smtClean="0">
                <a:ea typeface="굴림" panose="020B0600000101010101" pitchFamily="34" charset="-127"/>
              </a:rPr>
              <a:t>Thread A</a:t>
            </a:r>
            <a:r>
              <a:rPr lang="en-US" altLang="ko-KR" sz="2000" dirty="0" smtClean="0">
                <a:ea typeface="굴림" panose="020B0600000101010101" pitchFamily="34" charset="-127"/>
              </a:rPr>
              <a:t>		</a:t>
            </a:r>
            <a:r>
              <a:rPr lang="en-US" altLang="ko-KR" sz="2000" u="sng" dirty="0" smtClean="0">
                <a:ea typeface="굴림" panose="020B0600000101010101" pitchFamily="34" charset="-127"/>
              </a:rPr>
              <a:t>Thread B</a:t>
            </a:r>
          </a:p>
          <a:p>
            <a:pPr>
              <a:buFontTx/>
              <a:buNone/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sz="2000" dirty="0" smtClean="0">
                <a:ea typeface="굴림" panose="020B0600000101010101" pitchFamily="34" charset="-127"/>
              </a:rPr>
              <a:t>		</a:t>
            </a:r>
            <a:r>
              <a:rPr lang="en-US" altLang="ko-KR" sz="2000" dirty="0" err="1" smtClean="0">
                <a:ea typeface="굴림" panose="020B0600000101010101" pitchFamily="34" charset="-127"/>
              </a:rPr>
              <a:t>i</a:t>
            </a:r>
            <a:r>
              <a:rPr lang="en-US" altLang="ko-KR" sz="2000" dirty="0" smtClean="0">
                <a:ea typeface="굴림" panose="020B0600000101010101" pitchFamily="34" charset="-127"/>
              </a:rPr>
              <a:t> = 0;		</a:t>
            </a:r>
            <a:r>
              <a:rPr lang="en-US" altLang="ko-KR" sz="2000" dirty="0" err="1" smtClean="0">
                <a:ea typeface="굴림" panose="020B0600000101010101" pitchFamily="34" charset="-127"/>
              </a:rPr>
              <a:t>i</a:t>
            </a:r>
            <a:r>
              <a:rPr lang="en-US" altLang="ko-KR" sz="2000" dirty="0" smtClean="0">
                <a:ea typeface="굴림" panose="020B0600000101010101" pitchFamily="34" charset="-127"/>
              </a:rPr>
              <a:t> = 0;</a:t>
            </a:r>
            <a:br>
              <a:rPr lang="en-US" altLang="ko-KR" sz="2000" dirty="0" smtClean="0">
                <a:ea typeface="굴림" panose="020B0600000101010101" pitchFamily="34" charset="-127"/>
              </a:rPr>
            </a:br>
            <a:r>
              <a:rPr lang="en-US" altLang="ko-KR" sz="2000" dirty="0" smtClean="0">
                <a:ea typeface="굴림" panose="020B0600000101010101" pitchFamily="34" charset="-127"/>
              </a:rPr>
              <a:t>	while (</a:t>
            </a:r>
            <a:r>
              <a:rPr lang="en-US" altLang="ko-KR" sz="2000" dirty="0" err="1" smtClean="0">
                <a:ea typeface="굴림" panose="020B0600000101010101" pitchFamily="34" charset="-127"/>
              </a:rPr>
              <a:t>i</a:t>
            </a:r>
            <a:r>
              <a:rPr lang="en-US" altLang="ko-KR" sz="2000" dirty="0" smtClean="0">
                <a:ea typeface="굴림" panose="020B0600000101010101" pitchFamily="34" charset="-127"/>
              </a:rPr>
              <a:t> &lt; 10)	while (</a:t>
            </a:r>
            <a:r>
              <a:rPr lang="en-US" altLang="ko-KR" sz="2000" dirty="0" err="1" smtClean="0">
                <a:ea typeface="굴림" panose="020B0600000101010101" pitchFamily="34" charset="-127"/>
              </a:rPr>
              <a:t>i</a:t>
            </a:r>
            <a:r>
              <a:rPr lang="en-US" altLang="ko-KR" sz="2000" dirty="0" smtClean="0">
                <a:ea typeface="굴림" panose="020B0600000101010101" pitchFamily="34" charset="-127"/>
              </a:rPr>
              <a:t> &gt; -10)</a:t>
            </a:r>
            <a:br>
              <a:rPr lang="en-US" altLang="ko-KR" sz="2000" dirty="0" smtClean="0">
                <a:ea typeface="굴림" panose="020B0600000101010101" pitchFamily="34" charset="-127"/>
              </a:rPr>
            </a:br>
            <a:r>
              <a:rPr lang="en-US" altLang="ko-KR" sz="2000" dirty="0" smtClean="0">
                <a:ea typeface="굴림" panose="020B0600000101010101" pitchFamily="34" charset="-127"/>
              </a:rPr>
              <a:t>	   </a:t>
            </a:r>
            <a:r>
              <a:rPr lang="en-US" altLang="ko-KR" sz="2000" dirty="0" err="1" smtClean="0">
                <a:ea typeface="굴림" panose="020B0600000101010101" pitchFamily="34" charset="-127"/>
              </a:rPr>
              <a:t>i</a:t>
            </a:r>
            <a:r>
              <a:rPr lang="en-US" altLang="ko-KR" sz="2000" dirty="0" smtClean="0">
                <a:ea typeface="굴림" panose="020B0600000101010101" pitchFamily="34" charset="-127"/>
              </a:rPr>
              <a:t> = </a:t>
            </a:r>
            <a:r>
              <a:rPr lang="en-US" altLang="ko-KR" sz="2000" dirty="0" err="1" smtClean="0">
                <a:ea typeface="굴림" panose="020B0600000101010101" pitchFamily="34" charset="-127"/>
              </a:rPr>
              <a:t>i</a:t>
            </a:r>
            <a:r>
              <a:rPr lang="en-US" altLang="ko-KR" sz="2000" dirty="0" smtClean="0">
                <a:ea typeface="굴림" panose="020B0600000101010101" pitchFamily="34" charset="-127"/>
              </a:rPr>
              <a:t> + 1;	   </a:t>
            </a:r>
            <a:r>
              <a:rPr lang="en-US" altLang="ko-KR" sz="2000" dirty="0" err="1" smtClean="0">
                <a:ea typeface="굴림" panose="020B0600000101010101" pitchFamily="34" charset="-127"/>
              </a:rPr>
              <a:t>i</a:t>
            </a:r>
            <a:r>
              <a:rPr lang="en-US" altLang="ko-KR" sz="2000" dirty="0" smtClean="0">
                <a:ea typeface="굴림" panose="020B0600000101010101" pitchFamily="34" charset="-127"/>
              </a:rPr>
              <a:t> = </a:t>
            </a:r>
            <a:r>
              <a:rPr lang="en-US" altLang="ko-KR" sz="2000" dirty="0" err="1" smtClean="0">
                <a:ea typeface="굴림" panose="020B0600000101010101" pitchFamily="34" charset="-127"/>
              </a:rPr>
              <a:t>i</a:t>
            </a:r>
            <a:r>
              <a:rPr lang="en-US" altLang="ko-KR" sz="2000" dirty="0" smtClean="0">
                <a:ea typeface="굴림" panose="020B0600000101010101" pitchFamily="34" charset="-127"/>
              </a:rPr>
              <a:t> – 1;</a:t>
            </a:r>
            <a:br>
              <a:rPr lang="en-US" altLang="ko-KR" sz="2000" dirty="0" smtClean="0">
                <a:ea typeface="굴림" panose="020B0600000101010101" pitchFamily="34" charset="-127"/>
              </a:rPr>
            </a:br>
            <a:r>
              <a:rPr lang="en-US" altLang="ko-KR" sz="2000" dirty="0" smtClean="0">
                <a:ea typeface="굴림" panose="020B0600000101010101" pitchFamily="34" charset="-127"/>
              </a:rPr>
              <a:t>	</a:t>
            </a:r>
            <a:r>
              <a:rPr lang="en-US" altLang="ko-KR" sz="2000" dirty="0" err="1" smtClean="0">
                <a:ea typeface="굴림" panose="020B0600000101010101" pitchFamily="34" charset="-127"/>
              </a:rPr>
              <a:t>printf</a:t>
            </a:r>
            <a:r>
              <a:rPr lang="en-US" altLang="ko-KR" sz="2000" dirty="0" smtClean="0">
                <a:ea typeface="굴림" panose="020B0600000101010101" pitchFamily="34" charset="-127"/>
              </a:rPr>
              <a:t>(“A wins!”);	</a:t>
            </a:r>
            <a:r>
              <a:rPr lang="en-US" altLang="ko-KR" sz="2000" dirty="0" err="1" smtClean="0">
                <a:ea typeface="굴림" panose="020B0600000101010101" pitchFamily="34" charset="-127"/>
              </a:rPr>
              <a:t>printf</a:t>
            </a:r>
            <a:r>
              <a:rPr lang="en-US" altLang="ko-KR" sz="2000" dirty="0" smtClean="0">
                <a:ea typeface="굴림" panose="020B0600000101010101" pitchFamily="34" charset="-127"/>
              </a:rPr>
              <a:t>(“B wins!”);</a:t>
            </a: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Assume that memory loads and stores are atomic, but incrementing and decrementing are </a:t>
            </a:r>
            <a:r>
              <a:rPr lang="en-US" altLang="ko-KR" i="1" dirty="0" smtClean="0">
                <a:solidFill>
                  <a:schemeClr val="hlink"/>
                </a:solidFill>
                <a:ea typeface="굴림" panose="020B0600000101010101" pitchFamily="34" charset="-127"/>
              </a:rPr>
              <a:t>not</a:t>
            </a:r>
            <a:r>
              <a:rPr lang="en-US" altLang="ko-KR" dirty="0" smtClean="0">
                <a:ea typeface="굴림" panose="020B0600000101010101" pitchFamily="34" charset="-127"/>
              </a:rPr>
              <a:t> atomic </a:t>
            </a:r>
          </a:p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Who wins? Could be either</a:t>
            </a:r>
          </a:p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Is it guaranteed that someone wins? Why or why not?</a:t>
            </a:r>
          </a:p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What if both threads have their own CPU running at same speed?  Is it guaranteed that it goes on forever?</a:t>
            </a:r>
          </a:p>
        </p:txBody>
      </p:sp>
    </p:spTree>
    <p:extLst>
      <p:ext uri="{BB962C8B-B14F-4D97-AF65-F5344CB8AC3E}">
        <p14:creationId xmlns:p14="http://schemas.microsoft.com/office/powerpoint/2010/main" val="1181991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772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Hand Simulation Multiprocessor Example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815975"/>
            <a:ext cx="8686800" cy="594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Inner loop looks like this: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				</a:t>
            </a:r>
            <a:r>
              <a:rPr lang="en-US" altLang="ko-KR" sz="2000" u="sng" dirty="0" smtClean="0">
                <a:ea typeface="굴림" panose="020B0600000101010101" pitchFamily="34" charset="-127"/>
              </a:rPr>
              <a:t>Thread A</a:t>
            </a:r>
            <a:r>
              <a:rPr lang="en-US" altLang="ko-KR" sz="2000" dirty="0" smtClean="0">
                <a:ea typeface="굴림" panose="020B0600000101010101" pitchFamily="34" charset="-127"/>
              </a:rPr>
              <a:t>			</a:t>
            </a:r>
            <a:r>
              <a:rPr lang="en-US" altLang="ko-KR" sz="2000" u="sng" dirty="0" smtClean="0">
                <a:ea typeface="굴림" panose="020B0600000101010101" pitchFamily="34" charset="-127"/>
              </a:rPr>
              <a:t>Thread B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	r1=0	load	 r1, M[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]	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				r1=0	load r1, M[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]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	r1=1	add 	 r1, r1, 1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				r1=-1	sub r1, r1, 1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	M[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]=1	store r1, M[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]</a:t>
            </a:r>
          </a:p>
          <a:p>
            <a:pPr>
              <a:lnSpc>
                <a:spcPct val="50000"/>
              </a:lnSpc>
              <a:spcBef>
                <a:spcPct val="20000"/>
              </a:spcBef>
              <a:buFontTx/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				M[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]=-1	store r1, M[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]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endParaRPr lang="en-US" altLang="ko-KR" sz="2000" dirty="0" smtClean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Hand Simulation: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And we’re off.  A gets off to an early start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B says “</a:t>
            </a:r>
            <a:r>
              <a:rPr lang="en-US" altLang="ko-KR" dirty="0" err="1" smtClean="0">
                <a:ea typeface="굴림" panose="020B0600000101010101" pitchFamily="34" charset="-127"/>
              </a:rPr>
              <a:t>hmph</a:t>
            </a:r>
            <a:r>
              <a:rPr lang="en-US" altLang="ko-KR" dirty="0" smtClean="0">
                <a:ea typeface="굴림" panose="020B0600000101010101" pitchFamily="34" charset="-127"/>
              </a:rPr>
              <a:t>, better go fast” and tries really hard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A goes ahead and writes “1”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B goes and writes “-1”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A says “HUH??? I could have sworn I put a 1 there”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Could this happen on a uniprocessor?  With </a:t>
            </a:r>
            <a:r>
              <a:rPr lang="en-US" altLang="ko-KR" dirty="0" err="1" smtClean="0">
                <a:ea typeface="굴림" panose="020B0600000101010101" pitchFamily="34" charset="-127"/>
              </a:rPr>
              <a:t>Hyperthreads</a:t>
            </a:r>
            <a:r>
              <a:rPr lang="en-US" altLang="ko-KR" dirty="0" smtClean="0">
                <a:ea typeface="굴림" panose="020B0600000101010101" pitchFamily="34" charset="-127"/>
              </a:rPr>
              <a:t>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Yes!  Unlikely, but if you are depending on it not happening, it will and your system will break…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endParaRPr lang="ko-KR" altLang="en-US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5768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856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2503488"/>
            <a:ext cx="3989387" cy="292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8" y="688975"/>
            <a:ext cx="8648700" cy="613251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Threaded programs must work for all </a:t>
            </a:r>
            <a:r>
              <a:rPr lang="en-US" altLang="ko-KR" dirty="0" err="1" smtClean="0">
                <a:ea typeface="굴림" panose="020B0600000101010101" pitchFamily="34" charset="-127"/>
              </a:rPr>
              <a:t>interleavings</a:t>
            </a:r>
            <a:r>
              <a:rPr lang="en-US" altLang="ko-KR" dirty="0" smtClean="0">
                <a:ea typeface="굴림" panose="020B0600000101010101" pitchFamily="34" charset="-127"/>
              </a:rPr>
              <a:t> of thread instruction sequences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Cooperating threads inherently non-deterministic and non-reproducible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Really hard to debug unless carefully designed!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Example: Therac-25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Machine for radiation therapy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Software control of electron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accelerator and electron beam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/</a:t>
            </a:r>
            <a:b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Xray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 production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Software control of dosage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Software errors caused the </a:t>
            </a:r>
            <a:b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death of several patients</a:t>
            </a:r>
            <a:endParaRPr lang="en-US" altLang="ko-KR" dirty="0" smtClean="0">
              <a:ea typeface="굴림" panose="020B0600000101010101" pitchFamily="34" charset="-127"/>
            </a:endParaRP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 series of race conditions on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shared variables and poor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software design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“They determined that data entry speed during editing was the key factor in producing the error condition: If the prescription data was edited at a fast pace, the overdose occurred.”</a:t>
            </a: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Correctness Requirements</a:t>
            </a:r>
          </a:p>
        </p:txBody>
      </p:sp>
    </p:spTree>
    <p:extLst>
      <p:ext uri="{BB962C8B-B14F-4D97-AF65-F5344CB8AC3E}">
        <p14:creationId xmlns:p14="http://schemas.microsoft.com/office/powerpoint/2010/main" val="130573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533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Recall: Multithreaded Stack Switching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3810000" cy="5486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Consider the following code blocks:</a:t>
            </a:r>
          </a:p>
          <a:p>
            <a:pPr>
              <a:buFontTx/>
              <a:buNone/>
            </a:pPr>
            <a:r>
              <a:rPr lang="en-US" altLang="ko-KR" dirty="0" smtClean="0">
                <a:ea typeface="Gulim" panose="020B0600000101010101" pitchFamily="34" charset="-127"/>
              </a:rPr>
              <a:t>	    </a:t>
            </a: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  <a:cs typeface="Courier New" panose="02070309020205020404" pitchFamily="49" charset="0"/>
              </a:rPr>
              <a:t>	</a:t>
            </a:r>
            <a:r>
              <a:rPr lang="en-US" altLang="ko-KR" sz="2000" dirty="0" err="1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proc</a:t>
            </a: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A() {	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B();		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}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</a:t>
            </a:r>
            <a:r>
              <a:rPr lang="en-US" altLang="ko-KR" sz="2000" dirty="0" err="1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proc</a:t>
            </a: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B() {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while(TRUE) {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   yield();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}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}</a:t>
            </a:r>
          </a:p>
          <a:p>
            <a:r>
              <a:rPr lang="en-US" altLang="ko-KR" dirty="0" smtClean="0">
                <a:ea typeface="Gulim" panose="020B0600000101010101" pitchFamily="34" charset="-127"/>
              </a:rPr>
              <a:t>Suppose we have 2 threads: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Threads S and T</a:t>
            </a:r>
          </a:p>
        </p:txBody>
      </p:sp>
      <p:sp>
        <p:nvSpPr>
          <p:cNvPr id="366606" name="AutoShape 14"/>
          <p:cNvSpPr>
            <a:spLocks noChangeArrowheads="1"/>
          </p:cNvSpPr>
          <p:nvPr/>
        </p:nvSpPr>
        <p:spPr bwMode="auto">
          <a:xfrm>
            <a:off x="5791200" y="4572000"/>
            <a:ext cx="1828800" cy="533400"/>
          </a:xfrm>
          <a:prstGeom prst="curvedUpArrow">
            <a:avLst>
              <a:gd name="adj1" fmla="val 68571"/>
              <a:gd name="adj2" fmla="val 137143"/>
              <a:gd name="adj3" fmla="val 33333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endParaRPr lang="en-US" altLang="en-US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366629" name="Group 37"/>
          <p:cNvGrpSpPr>
            <a:grpSpLocks/>
          </p:cNvGrpSpPr>
          <p:nvPr/>
        </p:nvGrpSpPr>
        <p:grpSpPr bwMode="auto">
          <a:xfrm>
            <a:off x="3868738" y="1562100"/>
            <a:ext cx="2532063" cy="3009900"/>
            <a:chOff x="2437" y="984"/>
            <a:chExt cx="1595" cy="1896"/>
          </a:xfrm>
        </p:grpSpPr>
        <p:sp>
          <p:nvSpPr>
            <p:cNvPr id="22541" name="Text Box 21"/>
            <p:cNvSpPr txBox="1">
              <a:spLocks noChangeArrowheads="1"/>
            </p:cNvSpPr>
            <p:nvPr/>
          </p:nvSpPr>
          <p:spPr bwMode="auto">
            <a:xfrm>
              <a:off x="3106" y="984"/>
              <a:ext cx="64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Thread S</a:t>
              </a:r>
            </a:p>
          </p:txBody>
        </p:sp>
        <p:grpSp>
          <p:nvGrpSpPr>
            <p:cNvPr id="22542" name="Group 15"/>
            <p:cNvGrpSpPr>
              <a:grpSpLocks/>
            </p:cNvGrpSpPr>
            <p:nvPr/>
          </p:nvGrpSpPr>
          <p:grpSpPr bwMode="auto">
            <a:xfrm flipH="1">
              <a:off x="2437" y="1344"/>
              <a:ext cx="252" cy="1152"/>
              <a:chOff x="4598" y="816"/>
              <a:chExt cx="252" cy="1152"/>
            </a:xfrm>
          </p:grpSpPr>
          <p:sp>
            <p:nvSpPr>
              <p:cNvPr id="22548" name="Text Box 16"/>
              <p:cNvSpPr txBox="1">
                <a:spLocks noChangeArrowheads="1"/>
              </p:cNvSpPr>
              <p:nvPr/>
            </p:nvSpPr>
            <p:spPr bwMode="auto">
              <a:xfrm rot="5400000">
                <a:off x="4166" y="1262"/>
                <a:ext cx="111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2000" dirty="0">
                    <a:latin typeface="Consolas" charset="0"/>
                    <a:ea typeface="Consolas" charset="0"/>
                    <a:cs typeface="Consolas" charset="0"/>
                  </a:rPr>
                  <a:t>Stack </a:t>
                </a:r>
                <a:r>
                  <a:rPr lang="en-US" altLang="ko-KR" sz="2000" b="0" dirty="0">
                    <a:latin typeface="Gill Sans" charset="0"/>
                    <a:ea typeface="Gill Sans" charset="0"/>
                    <a:cs typeface="Gill Sans" charset="0"/>
                  </a:rPr>
                  <a:t>growth</a:t>
                </a:r>
              </a:p>
            </p:txBody>
          </p:sp>
          <p:sp>
            <p:nvSpPr>
              <p:cNvPr id="22549" name="Line 17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  <p:sp>
          <p:nvSpPr>
            <p:cNvPr id="22543" name="Rectangle 4"/>
            <p:cNvSpPr>
              <a:spLocks noChangeArrowheads="1"/>
            </p:cNvSpPr>
            <p:nvPr/>
          </p:nvSpPr>
          <p:spPr bwMode="auto">
            <a:xfrm>
              <a:off x="2784" y="1200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A</a:t>
              </a:r>
            </a:p>
          </p:txBody>
        </p:sp>
        <p:sp>
          <p:nvSpPr>
            <p:cNvPr id="22544" name="Rectangle 5"/>
            <p:cNvSpPr>
              <a:spLocks noChangeArrowheads="1"/>
            </p:cNvSpPr>
            <p:nvPr/>
          </p:nvSpPr>
          <p:spPr bwMode="auto">
            <a:xfrm>
              <a:off x="2784" y="1584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B(while)</a:t>
              </a:r>
            </a:p>
          </p:txBody>
        </p:sp>
        <p:sp>
          <p:nvSpPr>
            <p:cNvPr id="22545" name="Rectangle 6"/>
            <p:cNvSpPr>
              <a:spLocks noChangeArrowheads="1"/>
            </p:cNvSpPr>
            <p:nvPr/>
          </p:nvSpPr>
          <p:spPr bwMode="auto">
            <a:xfrm>
              <a:off x="2784" y="192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22546" name="Rectangle 7"/>
            <p:cNvSpPr>
              <a:spLocks noChangeArrowheads="1"/>
            </p:cNvSpPr>
            <p:nvPr/>
          </p:nvSpPr>
          <p:spPr bwMode="auto">
            <a:xfrm>
              <a:off x="2784" y="2256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2547" name="Rectangle 25"/>
            <p:cNvSpPr>
              <a:spLocks noChangeArrowheads="1"/>
            </p:cNvSpPr>
            <p:nvPr/>
          </p:nvSpPr>
          <p:spPr bwMode="auto">
            <a:xfrm>
              <a:off x="2784" y="2544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  <p:grpSp>
        <p:nvGrpSpPr>
          <p:cNvPr id="366630" name="Group 38"/>
          <p:cNvGrpSpPr>
            <a:grpSpLocks/>
          </p:cNvGrpSpPr>
          <p:nvPr/>
        </p:nvGrpSpPr>
        <p:grpSpPr bwMode="auto">
          <a:xfrm>
            <a:off x="6781800" y="1549400"/>
            <a:ext cx="1981200" cy="3022600"/>
            <a:chOff x="4272" y="976"/>
            <a:chExt cx="1248" cy="1904"/>
          </a:xfrm>
        </p:grpSpPr>
        <p:sp>
          <p:nvSpPr>
            <p:cNvPr id="22535" name="Text Box 22"/>
            <p:cNvSpPr txBox="1">
              <a:spLocks noChangeArrowheads="1"/>
            </p:cNvSpPr>
            <p:nvPr/>
          </p:nvSpPr>
          <p:spPr bwMode="auto">
            <a:xfrm>
              <a:off x="4567" y="976"/>
              <a:ext cx="64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Thread T</a:t>
              </a:r>
            </a:p>
          </p:txBody>
        </p:sp>
        <p:sp>
          <p:nvSpPr>
            <p:cNvPr id="22536" name="Rectangle 30"/>
            <p:cNvSpPr>
              <a:spLocks noChangeArrowheads="1"/>
            </p:cNvSpPr>
            <p:nvPr/>
          </p:nvSpPr>
          <p:spPr bwMode="auto">
            <a:xfrm>
              <a:off x="4272" y="1200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A</a:t>
              </a:r>
            </a:p>
          </p:txBody>
        </p:sp>
        <p:sp>
          <p:nvSpPr>
            <p:cNvPr id="22537" name="Rectangle 31"/>
            <p:cNvSpPr>
              <a:spLocks noChangeArrowheads="1"/>
            </p:cNvSpPr>
            <p:nvPr/>
          </p:nvSpPr>
          <p:spPr bwMode="auto">
            <a:xfrm>
              <a:off x="4272" y="1584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B(while)</a:t>
              </a:r>
            </a:p>
          </p:txBody>
        </p:sp>
        <p:sp>
          <p:nvSpPr>
            <p:cNvPr id="22538" name="Rectangle 32"/>
            <p:cNvSpPr>
              <a:spLocks noChangeArrowheads="1"/>
            </p:cNvSpPr>
            <p:nvPr/>
          </p:nvSpPr>
          <p:spPr bwMode="auto">
            <a:xfrm>
              <a:off x="4272" y="192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22539" name="Rectangle 33"/>
            <p:cNvSpPr>
              <a:spLocks noChangeArrowheads="1"/>
            </p:cNvSpPr>
            <p:nvPr/>
          </p:nvSpPr>
          <p:spPr bwMode="auto">
            <a:xfrm>
              <a:off x="4272" y="2256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2540" name="Rectangle 34"/>
            <p:cNvSpPr>
              <a:spLocks noChangeArrowheads="1"/>
            </p:cNvSpPr>
            <p:nvPr/>
          </p:nvSpPr>
          <p:spPr bwMode="auto">
            <a:xfrm>
              <a:off x="4272" y="2544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  <p:sp>
        <p:nvSpPr>
          <p:cNvPr id="22" name="Rectangle 3">
            <a:extLst>
              <a:ext uri="{FF2B5EF4-FFF2-40B4-BE49-F238E27FC236}">
                <a16:creationId xmlns:a16="http://schemas.microsoft.com/office/drawing/2014/main" id="{68D1C425-8AE5-614A-9EFB-68101E25797B}"/>
              </a:ext>
            </a:extLst>
          </p:cNvPr>
          <p:cNvSpPr txBox="1">
            <a:spLocks noChangeArrowheads="1"/>
          </p:cNvSpPr>
          <p:nvPr/>
        </p:nvSpPr>
        <p:spPr>
          <a:xfrm>
            <a:off x="4114800" y="5343525"/>
            <a:ext cx="5144293" cy="1057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ko-KR" b="0" dirty="0">
                <a:latin typeface="Gill Sans Light"/>
                <a:ea typeface="Consolas" charset="0"/>
                <a:cs typeface="Consolas" panose="020B0609020204030204" pitchFamily="49" charset="0"/>
              </a:rPr>
              <a:t>Thread S's switch returns to Thread T's (and vice versa)</a:t>
            </a:r>
          </a:p>
        </p:txBody>
      </p:sp>
      <p:sp>
        <p:nvSpPr>
          <p:cNvPr id="23" name="AutoShape 14">
            <a:extLst>
              <a:ext uri="{FF2B5EF4-FFF2-40B4-BE49-F238E27FC236}">
                <a16:creationId xmlns:a16="http://schemas.microsoft.com/office/drawing/2014/main" id="{BF913E49-B133-4143-970D-66400D63EF1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01493" y="4572000"/>
            <a:ext cx="1828800" cy="533400"/>
          </a:xfrm>
          <a:prstGeom prst="curvedUpArrow">
            <a:avLst>
              <a:gd name="adj1" fmla="val 68571"/>
              <a:gd name="adj2" fmla="val 137143"/>
              <a:gd name="adj3" fmla="val 33333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endParaRPr lang="en-US" altLang="en-US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99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build="p"/>
      <p:bldP spid="366606" grpId="0" animBg="1"/>
      <p:bldP spid="366606" grpId="1" animBg="1"/>
      <p:bldP spid="22" grpId="0"/>
      <p:bldP spid="2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Motivating Example: “Too Much </a:t>
            </a:r>
            <a:r>
              <a:rPr lang="en-US" altLang="ko-KR" dirty="0">
                <a:ea typeface="굴림" panose="020B0600000101010101" pitchFamily="34" charset="-127"/>
              </a:rPr>
              <a:t>M</a:t>
            </a:r>
            <a:r>
              <a:rPr lang="en-US" altLang="ko-KR" dirty="0" smtClean="0">
                <a:ea typeface="굴림" panose="020B0600000101010101" pitchFamily="34" charset="-127"/>
              </a:rPr>
              <a:t>ilk”</a:t>
            </a:r>
          </a:p>
        </p:txBody>
      </p:sp>
      <p:sp>
        <p:nvSpPr>
          <p:cNvPr id="422976" name="Rectangle 64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7315200" cy="52578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Great thing about OS’s – analogy between problems in OS and problems in real life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Help you understand real life problems better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But, computers are much stupider than people</a:t>
            </a:r>
          </a:p>
          <a:p>
            <a:r>
              <a:rPr lang="en-US" altLang="ko-KR" smtClean="0">
                <a:ea typeface="굴림" panose="020B0600000101010101" pitchFamily="34" charset="-127"/>
              </a:rPr>
              <a:t>Example: People need to coordinate:</a:t>
            </a:r>
          </a:p>
          <a:p>
            <a:endParaRPr lang="ko-KR" altLang="en-US" smtClean="0">
              <a:ea typeface="굴림" panose="020B0600000101010101" pitchFamily="34" charset="-127"/>
            </a:endParaRPr>
          </a:p>
        </p:txBody>
      </p:sp>
      <p:grpSp>
        <p:nvGrpSpPr>
          <p:cNvPr id="422984" name="Group 72"/>
          <p:cNvGrpSpPr>
            <a:grpSpLocks/>
          </p:cNvGrpSpPr>
          <p:nvPr/>
        </p:nvGrpSpPr>
        <p:grpSpPr bwMode="auto">
          <a:xfrm>
            <a:off x="304800" y="5530850"/>
            <a:ext cx="8610600" cy="365125"/>
            <a:chOff x="192" y="3484"/>
            <a:chExt cx="5424" cy="230"/>
          </a:xfrm>
        </p:grpSpPr>
        <p:sp>
          <p:nvSpPr>
            <p:cNvPr id="25647" name="Rectangle 28"/>
            <p:cNvSpPr>
              <a:spLocks noChangeArrowheads="1"/>
            </p:cNvSpPr>
            <p:nvPr/>
          </p:nvSpPr>
          <p:spPr bwMode="auto">
            <a:xfrm>
              <a:off x="3264" y="3484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Arrive home, put milk away</a:t>
              </a:r>
            </a:p>
          </p:txBody>
        </p:sp>
        <p:sp>
          <p:nvSpPr>
            <p:cNvPr id="25648" name="Rectangle 27"/>
            <p:cNvSpPr>
              <a:spLocks noChangeArrowheads="1"/>
            </p:cNvSpPr>
            <p:nvPr/>
          </p:nvSpPr>
          <p:spPr bwMode="auto">
            <a:xfrm>
              <a:off x="1008" y="3484"/>
              <a:ext cx="22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49" name="Rectangle 26"/>
            <p:cNvSpPr>
              <a:spLocks noChangeArrowheads="1"/>
            </p:cNvSpPr>
            <p:nvPr/>
          </p:nvSpPr>
          <p:spPr bwMode="auto">
            <a:xfrm>
              <a:off x="192" y="3484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3:30</a:t>
              </a:r>
            </a:p>
          </p:txBody>
        </p:sp>
      </p:grpSp>
      <p:grpSp>
        <p:nvGrpSpPr>
          <p:cNvPr id="422983" name="Group 71"/>
          <p:cNvGrpSpPr>
            <a:grpSpLocks/>
          </p:cNvGrpSpPr>
          <p:nvPr/>
        </p:nvGrpSpPr>
        <p:grpSpPr bwMode="auto">
          <a:xfrm>
            <a:off x="304800" y="5165725"/>
            <a:ext cx="8610600" cy="365125"/>
            <a:chOff x="192" y="3254"/>
            <a:chExt cx="5424" cy="230"/>
          </a:xfrm>
        </p:grpSpPr>
        <p:sp>
          <p:nvSpPr>
            <p:cNvPr id="25644" name="Rectangle 25"/>
            <p:cNvSpPr>
              <a:spLocks noChangeArrowheads="1"/>
            </p:cNvSpPr>
            <p:nvPr/>
          </p:nvSpPr>
          <p:spPr bwMode="auto">
            <a:xfrm>
              <a:off x="3264" y="3254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Buy milk</a:t>
              </a:r>
            </a:p>
          </p:txBody>
        </p:sp>
        <p:sp>
          <p:nvSpPr>
            <p:cNvPr id="25645" name="Rectangle 24"/>
            <p:cNvSpPr>
              <a:spLocks noChangeArrowheads="1"/>
            </p:cNvSpPr>
            <p:nvPr/>
          </p:nvSpPr>
          <p:spPr bwMode="auto">
            <a:xfrm>
              <a:off x="1008" y="3254"/>
              <a:ext cx="22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46" name="Rectangle 23"/>
            <p:cNvSpPr>
              <a:spLocks noChangeArrowheads="1"/>
            </p:cNvSpPr>
            <p:nvPr/>
          </p:nvSpPr>
          <p:spPr bwMode="auto">
            <a:xfrm>
              <a:off x="192" y="3254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3:25</a:t>
              </a:r>
            </a:p>
          </p:txBody>
        </p:sp>
      </p:grpSp>
      <p:grpSp>
        <p:nvGrpSpPr>
          <p:cNvPr id="422982" name="Group 70"/>
          <p:cNvGrpSpPr>
            <a:grpSpLocks/>
          </p:cNvGrpSpPr>
          <p:nvPr/>
        </p:nvGrpSpPr>
        <p:grpSpPr bwMode="auto">
          <a:xfrm>
            <a:off x="304800" y="4800600"/>
            <a:ext cx="8610600" cy="365125"/>
            <a:chOff x="192" y="3024"/>
            <a:chExt cx="5424" cy="230"/>
          </a:xfrm>
        </p:grpSpPr>
        <p:sp>
          <p:nvSpPr>
            <p:cNvPr id="25641" name="Rectangle 22"/>
            <p:cNvSpPr>
              <a:spLocks noChangeArrowheads="1"/>
            </p:cNvSpPr>
            <p:nvPr/>
          </p:nvSpPr>
          <p:spPr bwMode="auto">
            <a:xfrm>
              <a:off x="3264" y="3024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Arrive at store</a:t>
              </a:r>
            </a:p>
          </p:txBody>
        </p:sp>
        <p:sp>
          <p:nvSpPr>
            <p:cNvPr id="25642" name="Rectangle 21"/>
            <p:cNvSpPr>
              <a:spLocks noChangeArrowheads="1"/>
            </p:cNvSpPr>
            <p:nvPr/>
          </p:nvSpPr>
          <p:spPr bwMode="auto">
            <a:xfrm>
              <a:off x="1008" y="3024"/>
              <a:ext cx="22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Arrive home, put milk away</a:t>
              </a:r>
            </a:p>
          </p:txBody>
        </p:sp>
        <p:sp>
          <p:nvSpPr>
            <p:cNvPr id="25643" name="Rectangle 20"/>
            <p:cNvSpPr>
              <a:spLocks noChangeArrowheads="1"/>
            </p:cNvSpPr>
            <p:nvPr/>
          </p:nvSpPr>
          <p:spPr bwMode="auto">
            <a:xfrm>
              <a:off x="192" y="3024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3:20</a:t>
              </a:r>
            </a:p>
          </p:txBody>
        </p:sp>
      </p:grpSp>
      <p:grpSp>
        <p:nvGrpSpPr>
          <p:cNvPr id="422981" name="Group 69"/>
          <p:cNvGrpSpPr>
            <a:grpSpLocks/>
          </p:cNvGrpSpPr>
          <p:nvPr/>
        </p:nvGrpSpPr>
        <p:grpSpPr bwMode="auto">
          <a:xfrm>
            <a:off x="304800" y="4435475"/>
            <a:ext cx="8610600" cy="365125"/>
            <a:chOff x="192" y="2794"/>
            <a:chExt cx="5424" cy="230"/>
          </a:xfrm>
        </p:grpSpPr>
        <p:sp>
          <p:nvSpPr>
            <p:cNvPr id="25638" name="Rectangle 19"/>
            <p:cNvSpPr>
              <a:spLocks noChangeArrowheads="1"/>
            </p:cNvSpPr>
            <p:nvPr/>
          </p:nvSpPr>
          <p:spPr bwMode="auto">
            <a:xfrm>
              <a:off x="3264" y="2794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Leave for store</a:t>
              </a:r>
            </a:p>
          </p:txBody>
        </p:sp>
        <p:sp>
          <p:nvSpPr>
            <p:cNvPr id="25639" name="Rectangle 18"/>
            <p:cNvSpPr>
              <a:spLocks noChangeArrowheads="1"/>
            </p:cNvSpPr>
            <p:nvPr/>
          </p:nvSpPr>
          <p:spPr bwMode="auto">
            <a:xfrm>
              <a:off x="1008" y="2794"/>
              <a:ext cx="22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Buy milk</a:t>
              </a:r>
            </a:p>
          </p:txBody>
        </p:sp>
        <p:sp>
          <p:nvSpPr>
            <p:cNvPr id="25640" name="Rectangle 17"/>
            <p:cNvSpPr>
              <a:spLocks noChangeArrowheads="1"/>
            </p:cNvSpPr>
            <p:nvPr/>
          </p:nvSpPr>
          <p:spPr bwMode="auto">
            <a:xfrm>
              <a:off x="192" y="2794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3:15</a:t>
              </a:r>
            </a:p>
          </p:txBody>
        </p:sp>
      </p:grpSp>
      <p:grpSp>
        <p:nvGrpSpPr>
          <p:cNvPr id="422986" name="Group 74"/>
          <p:cNvGrpSpPr>
            <a:grpSpLocks/>
          </p:cNvGrpSpPr>
          <p:nvPr/>
        </p:nvGrpSpPr>
        <p:grpSpPr bwMode="auto">
          <a:xfrm>
            <a:off x="304800" y="3705225"/>
            <a:ext cx="8610600" cy="365125"/>
            <a:chOff x="192" y="2334"/>
            <a:chExt cx="5424" cy="230"/>
          </a:xfrm>
        </p:grpSpPr>
        <p:sp>
          <p:nvSpPr>
            <p:cNvPr id="25635" name="Rectangle 13"/>
            <p:cNvSpPr>
              <a:spLocks noChangeArrowheads="1"/>
            </p:cNvSpPr>
            <p:nvPr/>
          </p:nvSpPr>
          <p:spPr bwMode="auto">
            <a:xfrm>
              <a:off x="3264" y="2334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36" name="Rectangle 12"/>
            <p:cNvSpPr>
              <a:spLocks noChangeArrowheads="1"/>
            </p:cNvSpPr>
            <p:nvPr/>
          </p:nvSpPr>
          <p:spPr bwMode="auto">
            <a:xfrm>
              <a:off x="1008" y="2334"/>
              <a:ext cx="22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Leave for store</a:t>
              </a:r>
            </a:p>
          </p:txBody>
        </p:sp>
        <p:sp>
          <p:nvSpPr>
            <p:cNvPr id="25637" name="Rectangle 11"/>
            <p:cNvSpPr>
              <a:spLocks noChangeArrowheads="1"/>
            </p:cNvSpPr>
            <p:nvPr/>
          </p:nvSpPr>
          <p:spPr bwMode="auto">
            <a:xfrm>
              <a:off x="192" y="2334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3:05</a:t>
              </a:r>
            </a:p>
          </p:txBody>
        </p:sp>
      </p:grpSp>
      <p:grpSp>
        <p:nvGrpSpPr>
          <p:cNvPr id="422985" name="Group 73"/>
          <p:cNvGrpSpPr>
            <a:grpSpLocks/>
          </p:cNvGrpSpPr>
          <p:nvPr/>
        </p:nvGrpSpPr>
        <p:grpSpPr bwMode="auto">
          <a:xfrm>
            <a:off x="304800" y="3340100"/>
            <a:ext cx="8610600" cy="365125"/>
            <a:chOff x="192" y="2104"/>
            <a:chExt cx="5424" cy="230"/>
          </a:xfrm>
        </p:grpSpPr>
        <p:sp>
          <p:nvSpPr>
            <p:cNvPr id="25632" name="Rectangle 10"/>
            <p:cNvSpPr>
              <a:spLocks noChangeArrowheads="1"/>
            </p:cNvSpPr>
            <p:nvPr/>
          </p:nvSpPr>
          <p:spPr bwMode="auto">
            <a:xfrm>
              <a:off x="3264" y="2104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33" name="Rectangle 9"/>
            <p:cNvSpPr>
              <a:spLocks noChangeArrowheads="1"/>
            </p:cNvSpPr>
            <p:nvPr/>
          </p:nvSpPr>
          <p:spPr bwMode="auto">
            <a:xfrm>
              <a:off x="1008" y="2104"/>
              <a:ext cx="22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Look in Fridge. Out of milk</a:t>
              </a:r>
            </a:p>
          </p:txBody>
        </p:sp>
        <p:sp>
          <p:nvSpPr>
            <p:cNvPr id="25634" name="Rectangle 8"/>
            <p:cNvSpPr>
              <a:spLocks noChangeArrowheads="1"/>
            </p:cNvSpPr>
            <p:nvPr/>
          </p:nvSpPr>
          <p:spPr bwMode="auto">
            <a:xfrm>
              <a:off x="192" y="2104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3:00</a:t>
              </a:r>
            </a:p>
          </p:txBody>
        </p:sp>
      </p:grpSp>
      <p:grpSp>
        <p:nvGrpSpPr>
          <p:cNvPr id="422980" name="Group 68"/>
          <p:cNvGrpSpPr>
            <a:grpSpLocks/>
          </p:cNvGrpSpPr>
          <p:nvPr/>
        </p:nvGrpSpPr>
        <p:grpSpPr bwMode="auto">
          <a:xfrm>
            <a:off x="304800" y="4070350"/>
            <a:ext cx="8610600" cy="365125"/>
            <a:chOff x="192" y="2564"/>
            <a:chExt cx="5424" cy="230"/>
          </a:xfrm>
        </p:grpSpPr>
        <p:sp>
          <p:nvSpPr>
            <p:cNvPr id="25628" name="Rectangle 16"/>
            <p:cNvSpPr>
              <a:spLocks noChangeArrowheads="1"/>
            </p:cNvSpPr>
            <p:nvPr/>
          </p:nvSpPr>
          <p:spPr bwMode="auto">
            <a:xfrm>
              <a:off x="3264" y="2564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Look in Fridge. Out of milk</a:t>
              </a:r>
            </a:p>
          </p:txBody>
        </p:sp>
        <p:sp>
          <p:nvSpPr>
            <p:cNvPr id="25629" name="Rectangle 15"/>
            <p:cNvSpPr>
              <a:spLocks noChangeArrowheads="1"/>
            </p:cNvSpPr>
            <p:nvPr/>
          </p:nvSpPr>
          <p:spPr bwMode="auto">
            <a:xfrm>
              <a:off x="1008" y="2564"/>
              <a:ext cx="22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Arrive at store</a:t>
              </a:r>
            </a:p>
          </p:txBody>
        </p:sp>
        <p:sp>
          <p:nvSpPr>
            <p:cNvPr id="25630" name="Rectangle 14"/>
            <p:cNvSpPr>
              <a:spLocks noChangeArrowheads="1"/>
            </p:cNvSpPr>
            <p:nvPr/>
          </p:nvSpPr>
          <p:spPr bwMode="auto">
            <a:xfrm>
              <a:off x="192" y="2564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3:10</a:t>
              </a:r>
            </a:p>
          </p:txBody>
        </p:sp>
        <p:sp>
          <p:nvSpPr>
            <p:cNvPr id="25631" name="Line 33"/>
            <p:cNvSpPr>
              <a:spLocks noChangeShapeType="1"/>
            </p:cNvSpPr>
            <p:nvPr/>
          </p:nvSpPr>
          <p:spPr bwMode="auto">
            <a:xfrm>
              <a:off x="192" y="2794"/>
              <a:ext cx="5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22987" name="Group 75"/>
          <p:cNvGrpSpPr>
            <a:grpSpLocks/>
          </p:cNvGrpSpPr>
          <p:nvPr/>
        </p:nvGrpSpPr>
        <p:grpSpPr bwMode="auto">
          <a:xfrm>
            <a:off x="304800" y="2974975"/>
            <a:ext cx="8610600" cy="2921000"/>
            <a:chOff x="192" y="1874"/>
            <a:chExt cx="5424" cy="1840"/>
          </a:xfrm>
        </p:grpSpPr>
        <p:sp>
          <p:nvSpPr>
            <p:cNvPr id="25613" name="Rectangle 7"/>
            <p:cNvSpPr>
              <a:spLocks noChangeArrowheads="1"/>
            </p:cNvSpPr>
            <p:nvPr/>
          </p:nvSpPr>
          <p:spPr bwMode="auto">
            <a:xfrm>
              <a:off x="3264" y="1874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Person B</a:t>
              </a:r>
            </a:p>
          </p:txBody>
        </p:sp>
        <p:sp>
          <p:nvSpPr>
            <p:cNvPr id="25614" name="Rectangle 6"/>
            <p:cNvSpPr>
              <a:spLocks noChangeArrowheads="1"/>
            </p:cNvSpPr>
            <p:nvPr/>
          </p:nvSpPr>
          <p:spPr bwMode="auto">
            <a:xfrm>
              <a:off x="1008" y="1874"/>
              <a:ext cx="22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Person A</a:t>
              </a:r>
            </a:p>
          </p:txBody>
        </p:sp>
        <p:sp>
          <p:nvSpPr>
            <p:cNvPr id="25615" name="Rectangle 5"/>
            <p:cNvSpPr>
              <a:spLocks noChangeArrowheads="1"/>
            </p:cNvSpPr>
            <p:nvPr/>
          </p:nvSpPr>
          <p:spPr bwMode="auto">
            <a:xfrm>
              <a:off x="192" y="1874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Time</a:t>
              </a:r>
            </a:p>
          </p:txBody>
        </p:sp>
        <p:sp>
          <p:nvSpPr>
            <p:cNvPr id="25616" name="Line 29"/>
            <p:cNvSpPr>
              <a:spLocks noChangeShapeType="1"/>
            </p:cNvSpPr>
            <p:nvPr/>
          </p:nvSpPr>
          <p:spPr bwMode="auto">
            <a:xfrm>
              <a:off x="192" y="1874"/>
              <a:ext cx="542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7" name="Line 30"/>
            <p:cNvSpPr>
              <a:spLocks noChangeShapeType="1"/>
            </p:cNvSpPr>
            <p:nvPr/>
          </p:nvSpPr>
          <p:spPr bwMode="auto">
            <a:xfrm>
              <a:off x="192" y="2104"/>
              <a:ext cx="54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8" name="Line 31"/>
            <p:cNvSpPr>
              <a:spLocks noChangeShapeType="1"/>
            </p:cNvSpPr>
            <p:nvPr/>
          </p:nvSpPr>
          <p:spPr bwMode="auto">
            <a:xfrm>
              <a:off x="192" y="2334"/>
              <a:ext cx="5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9" name="Line 32"/>
            <p:cNvSpPr>
              <a:spLocks noChangeShapeType="1"/>
            </p:cNvSpPr>
            <p:nvPr/>
          </p:nvSpPr>
          <p:spPr bwMode="auto">
            <a:xfrm>
              <a:off x="192" y="2564"/>
              <a:ext cx="5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0" name="Line 34"/>
            <p:cNvSpPr>
              <a:spLocks noChangeShapeType="1"/>
            </p:cNvSpPr>
            <p:nvPr/>
          </p:nvSpPr>
          <p:spPr bwMode="auto">
            <a:xfrm>
              <a:off x="192" y="3024"/>
              <a:ext cx="5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1" name="Line 35"/>
            <p:cNvSpPr>
              <a:spLocks noChangeShapeType="1"/>
            </p:cNvSpPr>
            <p:nvPr/>
          </p:nvSpPr>
          <p:spPr bwMode="auto">
            <a:xfrm>
              <a:off x="192" y="3254"/>
              <a:ext cx="5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2" name="Line 36"/>
            <p:cNvSpPr>
              <a:spLocks noChangeShapeType="1"/>
            </p:cNvSpPr>
            <p:nvPr/>
          </p:nvSpPr>
          <p:spPr bwMode="auto">
            <a:xfrm>
              <a:off x="192" y="3484"/>
              <a:ext cx="5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3" name="Line 37"/>
            <p:cNvSpPr>
              <a:spLocks noChangeShapeType="1"/>
            </p:cNvSpPr>
            <p:nvPr/>
          </p:nvSpPr>
          <p:spPr bwMode="auto">
            <a:xfrm>
              <a:off x="192" y="3714"/>
              <a:ext cx="542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4" name="Line 38"/>
            <p:cNvSpPr>
              <a:spLocks noChangeShapeType="1"/>
            </p:cNvSpPr>
            <p:nvPr/>
          </p:nvSpPr>
          <p:spPr bwMode="auto">
            <a:xfrm>
              <a:off x="192" y="1874"/>
              <a:ext cx="0" cy="184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5" name="Line 39"/>
            <p:cNvSpPr>
              <a:spLocks noChangeShapeType="1"/>
            </p:cNvSpPr>
            <p:nvPr/>
          </p:nvSpPr>
          <p:spPr bwMode="auto">
            <a:xfrm>
              <a:off x="1008" y="1874"/>
              <a:ext cx="0" cy="18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6" name="Line 40"/>
            <p:cNvSpPr>
              <a:spLocks noChangeShapeType="1"/>
            </p:cNvSpPr>
            <p:nvPr/>
          </p:nvSpPr>
          <p:spPr bwMode="auto">
            <a:xfrm>
              <a:off x="3264" y="1874"/>
              <a:ext cx="0" cy="18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7" name="Line 41"/>
            <p:cNvSpPr>
              <a:spLocks noChangeShapeType="1"/>
            </p:cNvSpPr>
            <p:nvPr/>
          </p:nvSpPr>
          <p:spPr bwMode="auto">
            <a:xfrm>
              <a:off x="5616" y="1874"/>
              <a:ext cx="0" cy="184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pic>
        <p:nvPicPr>
          <p:cNvPr id="25612" name="Picture 65" descr="MCj025076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838200"/>
            <a:ext cx="13795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403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76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Definitions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458200" cy="57912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Synchronization</a:t>
            </a:r>
            <a:r>
              <a:rPr lang="en-US" altLang="ko-KR" dirty="0" smtClean="0">
                <a:ea typeface="굴림" panose="020B0600000101010101" pitchFamily="34" charset="-127"/>
              </a:rPr>
              <a:t>: using atomic operations to ensure cooperation between threads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For now, only loads and stores are atomic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We are going to show that its hard to build anything useful with only reads and writes</a:t>
            </a:r>
          </a:p>
          <a:p>
            <a:pPr lvl="1">
              <a:lnSpc>
                <a:spcPct val="100000"/>
              </a:lnSpc>
            </a:pPr>
            <a:endParaRPr lang="en-US" altLang="ko-KR" sz="1200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Mutual Exclusion</a:t>
            </a:r>
            <a:r>
              <a:rPr lang="en-US" altLang="ko-KR" dirty="0" smtClean="0">
                <a:ea typeface="굴림" panose="020B0600000101010101" pitchFamily="34" charset="-127"/>
              </a:rPr>
              <a:t>: ensuring that only one thread does a particular thing at a time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One thread </a:t>
            </a:r>
            <a:r>
              <a:rPr lang="en-US" altLang="ko-KR" i="1" dirty="0" smtClean="0">
                <a:ea typeface="굴림" panose="020B0600000101010101" pitchFamily="34" charset="-127"/>
              </a:rPr>
              <a:t>excludes</a:t>
            </a:r>
            <a:r>
              <a:rPr lang="en-US" altLang="ko-KR" dirty="0" smtClean="0">
                <a:ea typeface="굴림" panose="020B0600000101010101" pitchFamily="34" charset="-127"/>
              </a:rPr>
              <a:t> the other while doing its task</a:t>
            </a:r>
          </a:p>
          <a:p>
            <a:pPr lvl="1">
              <a:lnSpc>
                <a:spcPct val="100000"/>
              </a:lnSpc>
            </a:pPr>
            <a:endParaRPr lang="en-US" altLang="ko-KR" sz="1000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Critical Section</a:t>
            </a:r>
            <a:r>
              <a:rPr lang="en-US" altLang="ko-KR" dirty="0" smtClean="0">
                <a:ea typeface="굴림" panose="020B0600000101010101" pitchFamily="34" charset="-127"/>
              </a:rPr>
              <a:t>: piece of code that only one thread can execute at once. Only one thread at a time will get into this section of code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Critical section is the result of mutual exclusion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Critical section and mutual exclusion are two ways of describing the same thing</a:t>
            </a:r>
          </a:p>
        </p:txBody>
      </p:sp>
    </p:spTree>
    <p:extLst>
      <p:ext uri="{BB962C8B-B14F-4D97-AF65-F5344CB8AC3E}">
        <p14:creationId xmlns:p14="http://schemas.microsoft.com/office/powerpoint/2010/main" val="2841021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More Definitions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610600" cy="59436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Lock</a:t>
            </a:r>
            <a:r>
              <a:rPr lang="en-US" altLang="ko-KR" smtClean="0">
                <a:ea typeface="굴림" panose="020B0600000101010101" pitchFamily="34" charset="-127"/>
              </a:rPr>
              <a:t>: prevents someone from doing something</a:t>
            </a:r>
          </a:p>
          <a:p>
            <a:pPr lvl="1"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Lock before entering critical section and 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before accessing shared data</a:t>
            </a:r>
          </a:p>
          <a:p>
            <a:pPr lvl="1"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Unlock when leaving, after accessing shared data</a:t>
            </a:r>
          </a:p>
          <a:p>
            <a:pPr lvl="1"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Wait if locked</a:t>
            </a:r>
          </a:p>
          <a:p>
            <a:pPr lvl="2">
              <a:spcBef>
                <a:spcPct val="25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Important idea: all synchronization involves waiting</a:t>
            </a:r>
          </a:p>
          <a:p>
            <a:pPr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For example: fix the milk problem by putting a key on the refrigerator</a:t>
            </a:r>
          </a:p>
          <a:p>
            <a:pPr lvl="1"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Lock it and take key if you are going to go buy milk</a:t>
            </a:r>
          </a:p>
          <a:p>
            <a:pPr lvl="1"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Fixes too much: roommate angry if only wants OJ</a:t>
            </a:r>
          </a:p>
          <a:p>
            <a:pPr lvl="1">
              <a:spcBef>
                <a:spcPct val="25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spcBef>
                <a:spcPct val="25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spcBef>
                <a:spcPct val="25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spcBef>
                <a:spcPct val="25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Of Course – We don’t know how to make a lock yet</a:t>
            </a:r>
          </a:p>
        </p:txBody>
      </p:sp>
      <p:pic>
        <p:nvPicPr>
          <p:cNvPr id="427017" name="Picture 9" descr="MCj030783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914400"/>
            <a:ext cx="94773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7019" name="Group 11"/>
          <p:cNvGrpSpPr>
            <a:grpSpLocks/>
          </p:cNvGrpSpPr>
          <p:nvPr/>
        </p:nvGrpSpPr>
        <p:grpSpPr bwMode="auto">
          <a:xfrm>
            <a:off x="2297113" y="4471988"/>
            <a:ext cx="4648200" cy="1524000"/>
            <a:chOff x="1536" y="3024"/>
            <a:chExt cx="3216" cy="1148"/>
          </a:xfrm>
        </p:grpSpPr>
        <p:grpSp>
          <p:nvGrpSpPr>
            <p:cNvPr id="27654" name="Group 6"/>
            <p:cNvGrpSpPr>
              <a:grpSpLocks/>
            </p:cNvGrpSpPr>
            <p:nvPr/>
          </p:nvGrpSpPr>
          <p:grpSpPr bwMode="auto">
            <a:xfrm>
              <a:off x="1536" y="3072"/>
              <a:ext cx="826" cy="1075"/>
              <a:chOff x="3852" y="3024"/>
              <a:chExt cx="826" cy="1075"/>
            </a:xfrm>
          </p:grpSpPr>
          <p:pic>
            <p:nvPicPr>
              <p:cNvPr id="27657" name="Picture 4" descr="MCHH01153_0000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3024"/>
                <a:ext cx="742" cy="1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58" name="Picture 5" descr="MCj0307832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84148">
                <a:off x="3893" y="3213"/>
                <a:ext cx="545" cy="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7655" name="Picture 7" descr="MCj0239201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024"/>
              <a:ext cx="827" cy="1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6" name="AutoShape 10"/>
            <p:cNvSpPr>
              <a:spLocks noChangeArrowheads="1"/>
            </p:cNvSpPr>
            <p:nvPr/>
          </p:nvSpPr>
          <p:spPr bwMode="auto">
            <a:xfrm rot="596657">
              <a:off x="3072" y="3120"/>
              <a:ext cx="1680" cy="624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#$@%@#$@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871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1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Too Much Milk: Correctness Properties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Need to be careful about correctness of concurrent programs, since non-deterministic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Impulse is to start coding first, then when it doesn’t work, pull hair out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Instead, think first, then code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Always write down behavior </a:t>
            </a:r>
            <a:r>
              <a:rPr lang="en-US" altLang="ko-KR" dirty="0" smtClean="0">
                <a:ea typeface="굴림" panose="020B0600000101010101" pitchFamily="34" charset="-127"/>
              </a:rPr>
              <a:t>first</a:t>
            </a:r>
          </a:p>
          <a:p>
            <a:r>
              <a:rPr lang="en-US" altLang="ko-KR" dirty="0" smtClean="0">
                <a:ea typeface="굴림" panose="020B0600000101010101" pitchFamily="34" charset="-127"/>
              </a:rPr>
              <a:t>What are the correctness properties for the “Too much milk” problem???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Never more than one person buys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Someone buys if needed</a:t>
            </a:r>
          </a:p>
          <a:p>
            <a:r>
              <a:rPr lang="en-US" altLang="ko-KR" dirty="0" smtClean="0">
                <a:ea typeface="굴림" panose="020B0600000101010101" pitchFamily="34" charset="-127"/>
              </a:rPr>
              <a:t>Restrict ourselves to use only atomic load and store operations as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2773234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5" grpId="0" build="p" bldLvl="2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069" name="Group 13"/>
          <p:cNvGrpSpPr>
            <a:grpSpLocks/>
          </p:cNvGrpSpPr>
          <p:nvPr/>
        </p:nvGrpSpPr>
        <p:grpSpPr bwMode="auto">
          <a:xfrm>
            <a:off x="5410200" y="2667000"/>
            <a:ext cx="1676400" cy="1503363"/>
            <a:chOff x="3504" y="1584"/>
            <a:chExt cx="1056" cy="947"/>
          </a:xfrm>
        </p:grpSpPr>
        <p:pic>
          <p:nvPicPr>
            <p:cNvPr id="29701" name="Picture 8" descr="MCHH01153_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632"/>
              <a:ext cx="676" cy="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2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584"/>
              <a:ext cx="38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Too Much Milk: Solution #1</a:t>
            </a:r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49288"/>
            <a:ext cx="8915400" cy="6035675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Use a note to avoid buying too much milk: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Leave a note before buying (kind of “lock”)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Remove note after buying (kind of “unlock”)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Don’t buy if note (wait)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Suppose a computer tries this (remember, only memory read/write are atomic):</a:t>
            </a:r>
          </a:p>
          <a:p>
            <a:pPr lvl="1">
              <a:lnSpc>
                <a:spcPct val="75000"/>
              </a:lnSpc>
              <a:spcBef>
                <a:spcPct val="20000"/>
              </a:spcBef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		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		   if (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		      leave Note;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		      buy milk;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		      remove note;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		   }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	}</a:t>
            </a:r>
          </a:p>
        </p:txBody>
      </p:sp>
    </p:spTree>
    <p:extLst>
      <p:ext uri="{BB962C8B-B14F-4D97-AF65-F5344CB8AC3E}">
        <p14:creationId xmlns:p14="http://schemas.microsoft.com/office/powerpoint/2010/main" val="4195090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1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Too Much Milk: Solution #1</a:t>
            </a:r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49288"/>
            <a:ext cx="8915400" cy="6035675"/>
          </a:xfrm>
        </p:spPr>
        <p:txBody>
          <a:bodyPr>
            <a:normAutofit/>
          </a:bodyPr>
          <a:lstStyle/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Use a note to avoid buying too much milk: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Leave a note before buying (kind of “lock”)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Remove note after buying (kind of “unlock”)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Don’t buy if note (wait)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Suppose a computer tries this (remember, only memory read/write are atomic):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	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2000" dirty="0">
                <a:ea typeface="굴림" panose="020B0600000101010101" pitchFamily="34" charset="-127"/>
              </a:rPr>
              <a:t>	</a:t>
            </a:r>
            <a:r>
              <a:rPr lang="en-US" altLang="ko-KR" sz="2000" dirty="0" smtClean="0">
                <a:ea typeface="굴림" panose="020B0600000101010101" pitchFamily="34" charset="-127"/>
              </a:rPr>
              <a:t>	 </a:t>
            </a:r>
            <a:r>
              <a:rPr lang="en-US" altLang="ko-KR" sz="2000" u="sng" dirty="0" smtClean="0">
                <a:ea typeface="굴림" panose="020B0600000101010101" pitchFamily="34" charset="-127"/>
              </a:rPr>
              <a:t>Thread </a:t>
            </a:r>
            <a:r>
              <a:rPr lang="en-US" altLang="ko-KR" sz="2000" u="sng" dirty="0">
                <a:ea typeface="굴림" panose="020B0600000101010101" pitchFamily="34" charset="-127"/>
              </a:rPr>
              <a:t>A</a:t>
            </a:r>
            <a:r>
              <a:rPr lang="en-US" altLang="ko-KR" sz="2000" dirty="0">
                <a:ea typeface="굴림" panose="020B0600000101010101" pitchFamily="34" charset="-127"/>
              </a:rPr>
              <a:t>		</a:t>
            </a:r>
            <a:r>
              <a:rPr lang="en-US" altLang="ko-KR" sz="2000" u="sng" dirty="0">
                <a:ea typeface="굴림" panose="020B0600000101010101" pitchFamily="34" charset="-127"/>
              </a:rPr>
              <a:t>Thread B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18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) {	</a:t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if (</a:t>
            </a:r>
            <a:r>
              <a:rPr lang="en-US" altLang="ko-KR" sz="18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) {</a:t>
            </a:r>
            <a: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  <a:t>				   if 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1800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) {</a:t>
            </a:r>
            <a:endParaRPr lang="en-US" altLang="ko-KR" sz="1800" dirty="0" smtClean="0"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  <a:t>			   if 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1800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) {</a:t>
            </a:r>
            <a: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  <a:t>		    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  <a:t>leave Note;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  <a:t>               buy Milk;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  <a:t>               remove Note;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  <a:t>	   }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  <a:t>          }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  <a:t>					      leave 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Note;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     	      	      buy Milk;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                                           </a:t>
            </a:r>
            <a:r>
              <a:rPr lang="en-US" altLang="ko-KR" sz="1800" dirty="0" smtClean="0">
                <a:latin typeface="Consolas" charset="0"/>
                <a:ea typeface="Consolas" charset="0"/>
                <a:cs typeface="Consolas" charset="0"/>
              </a:rPr>
              <a:t>    remove 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Note;</a:t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   		   }</a:t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	}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731158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1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069" name="Group 13"/>
          <p:cNvGrpSpPr>
            <a:grpSpLocks/>
          </p:cNvGrpSpPr>
          <p:nvPr/>
        </p:nvGrpSpPr>
        <p:grpSpPr bwMode="auto">
          <a:xfrm>
            <a:off x="5410200" y="2667000"/>
            <a:ext cx="1676400" cy="1503363"/>
            <a:chOff x="3504" y="1584"/>
            <a:chExt cx="1056" cy="947"/>
          </a:xfrm>
        </p:grpSpPr>
        <p:pic>
          <p:nvPicPr>
            <p:cNvPr id="29701" name="Picture 8" descr="MCHH01153_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632"/>
              <a:ext cx="676" cy="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2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584"/>
              <a:ext cx="38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Too Much Milk: Solution #1</a:t>
            </a:r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49288"/>
            <a:ext cx="8915400" cy="6035675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Use a note to avoid buying too much milk: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Leave a note before buying (kind of “lock”)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Remove note after buying (kind of “unlock”)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Don’t buy if note (wait)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Suppose a computer tries this (remember, only memory read/write are atomic):</a:t>
            </a:r>
          </a:p>
          <a:p>
            <a:pPr lvl="1">
              <a:lnSpc>
                <a:spcPct val="75000"/>
              </a:lnSpc>
              <a:spcBef>
                <a:spcPct val="20000"/>
              </a:spcBef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		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		   if (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		      leave Note;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		      buy milk;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		      remove note;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		   }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	}</a:t>
            </a:r>
          </a:p>
          <a:p>
            <a:pPr>
              <a:lnSpc>
                <a:spcPct val="5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Result?  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Still too much milk 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but only occasionally!</a:t>
            </a: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Thread can get context switched after checking milk and note but before buying milk!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Solution makes problem worse since fails 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intermittently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Makes it really hard to debug…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Must work despite what the dispatcher does!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endParaRPr lang="ko-KR" altLang="en-US" dirty="0" smtClean="0">
              <a:latin typeface="Courier New" panose="02070309020205020404" pitchFamily="49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8265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1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Too Much Milk: Solution #1½ 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915400" cy="5959475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Clearly the Note is not quite blocking enough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Let’s try to fix this by placing note first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Another try at previous solution:</a:t>
            </a:r>
          </a:p>
          <a:p>
            <a:pPr>
              <a:lnSpc>
                <a:spcPct val="75000"/>
              </a:lnSpc>
              <a:spcBef>
                <a:spcPct val="20000"/>
              </a:spcBef>
              <a:buFontTx/>
              <a:buNone/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75000"/>
              </a:lnSpc>
              <a:spcBef>
                <a:spcPct val="20000"/>
              </a:spcBef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		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leave Note;</a:t>
            </a:r>
          </a:p>
          <a:p>
            <a:pPr lvl="1">
              <a:lnSpc>
                <a:spcPct val="75000"/>
              </a:lnSpc>
              <a:spcBef>
                <a:spcPct val="20000"/>
              </a:spcBef>
              <a:buFontTx/>
              <a:buNone/>
            </a:pP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		if (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		   if (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		      buy milk;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		   }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	}</a:t>
            </a:r>
          </a:p>
          <a:p>
            <a:pPr lvl="1">
              <a:lnSpc>
                <a:spcPct val="75000"/>
              </a:lnSpc>
              <a:spcBef>
                <a:spcPct val="20000"/>
              </a:spcBef>
              <a:buFontTx/>
              <a:buNone/>
            </a:pP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		remove Note;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endParaRPr lang="en-US" altLang="ko-KR" dirty="0" smtClean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happens here?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Well, with human, probably nothing bad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With computer: no one ever buys milk</a:t>
            </a:r>
          </a:p>
        </p:txBody>
      </p:sp>
      <p:pic>
        <p:nvPicPr>
          <p:cNvPr id="4321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24200"/>
            <a:ext cx="2227263" cy="301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929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1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Too Much Milk Solution #2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665163"/>
            <a:ext cx="8534400" cy="594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How about labeled notes? 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Now we can leave note before checking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Algorithm looks like this: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	</a:t>
            </a:r>
            <a:r>
              <a:rPr lang="en-US" altLang="ko-KR" sz="2000" dirty="0" smtClean="0">
                <a:ea typeface="굴림" panose="020B0600000101010101" pitchFamily="34" charset="-127"/>
              </a:rPr>
              <a:t>		</a:t>
            </a:r>
            <a:r>
              <a:rPr lang="en-US" altLang="ko-KR" sz="2000" u="sng" dirty="0" smtClean="0">
                <a:ea typeface="굴림" panose="020B0600000101010101" pitchFamily="34" charset="-127"/>
              </a:rPr>
              <a:t>Thread A</a:t>
            </a:r>
            <a:r>
              <a:rPr lang="en-US" altLang="ko-KR" sz="2000" dirty="0" smtClean="0">
                <a:ea typeface="굴림" panose="020B0600000101010101" pitchFamily="34" charset="-127"/>
              </a:rPr>
              <a:t>		</a:t>
            </a:r>
            <a:r>
              <a:rPr lang="en-US" altLang="ko-KR" sz="2000" u="sng" dirty="0" smtClean="0">
                <a:ea typeface="굴림" panose="020B0600000101010101" pitchFamily="34" charset="-127"/>
              </a:rPr>
              <a:t>Thread B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leave note A;	leave note B;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if (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B) {	if (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noNoteA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   if (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) {	   if (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      buy Milk;	      buy Milk;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   }		   }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}		}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remove note A;	remove note B;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Does this work?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Possible for neither thread to buy milk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Context switches at exactly the wrong times can lead each to think that the other is going to buy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Really insidious: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Extremely unlikely</a:t>
            </a:r>
            <a:r>
              <a:rPr lang="en-US" altLang="ko-KR" dirty="0" smtClean="0">
                <a:ea typeface="굴림" panose="020B0600000101010101" pitchFamily="34" charset="-127"/>
              </a:rPr>
              <a:t> this would happen, but will at worse possible time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Probably something like this in UNIX</a:t>
            </a:r>
          </a:p>
        </p:txBody>
      </p:sp>
    </p:spTree>
    <p:extLst>
      <p:ext uri="{BB962C8B-B14F-4D97-AF65-F5344CB8AC3E}">
        <p14:creationId xmlns:p14="http://schemas.microsoft.com/office/powerpoint/2010/main" val="60982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Too Much Milk Solution #2: problem!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5029200"/>
            <a:ext cx="7010400" cy="1295400"/>
          </a:xfrm>
        </p:spPr>
        <p:txBody>
          <a:bodyPr/>
          <a:lstStyle/>
          <a:p>
            <a:r>
              <a:rPr lang="en-US" altLang="ko-KR" i="1" smtClean="0">
                <a:ea typeface="굴림" panose="020B0600000101010101" pitchFamily="34" charset="-127"/>
              </a:rPr>
              <a:t>I’m</a:t>
            </a:r>
            <a:r>
              <a:rPr lang="en-US" altLang="ko-KR" smtClean="0">
                <a:ea typeface="굴림" panose="020B0600000101010101" pitchFamily="34" charset="-127"/>
              </a:rPr>
              <a:t> not getting milk, </a:t>
            </a:r>
            <a:r>
              <a:rPr lang="en-US" altLang="ko-KR" i="1" smtClean="0">
                <a:ea typeface="굴림" panose="020B0600000101010101" pitchFamily="34" charset="-127"/>
              </a:rPr>
              <a:t>You’re</a:t>
            </a:r>
            <a:r>
              <a:rPr lang="en-US" altLang="ko-KR" smtClean="0">
                <a:ea typeface="굴림" panose="020B0600000101010101" pitchFamily="34" charset="-127"/>
              </a:rPr>
              <a:t> getting milk</a:t>
            </a:r>
          </a:p>
          <a:p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This kind of lockup is called “starvation!”</a:t>
            </a:r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5562600" y="1295400"/>
            <a:ext cx="2514600" cy="2438400"/>
            <a:chOff x="3504" y="1584"/>
            <a:chExt cx="1056" cy="947"/>
          </a:xfrm>
        </p:grpSpPr>
        <p:pic>
          <p:nvPicPr>
            <p:cNvPr id="32774" name="Picture 5" descr="MCHH01153_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632"/>
              <a:ext cx="676" cy="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584"/>
              <a:ext cx="38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2773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320992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12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Goals for Today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Finish discussion of Threads</a:t>
            </a:r>
          </a:p>
          <a:p>
            <a:r>
              <a:rPr lang="en-US" altLang="ko-KR" dirty="0" smtClean="0">
                <a:ea typeface="굴림" panose="020B0600000101010101" pitchFamily="34" charset="-127"/>
              </a:rPr>
              <a:t>Concurrency and need for Synchronization Operations</a:t>
            </a:r>
          </a:p>
          <a:p>
            <a:r>
              <a:rPr lang="en-US" altLang="ko-KR" dirty="0" smtClean="0">
                <a:ea typeface="굴림" panose="020B0600000101010101" pitchFamily="34" charset="-127"/>
              </a:rPr>
              <a:t>Basic Synchronization through Locks</a:t>
            </a:r>
          </a:p>
          <a:p>
            <a:r>
              <a:rPr lang="en-US" altLang="ko-KR" dirty="0" smtClean="0">
                <a:ea typeface="굴림" panose="020B0600000101010101" pitchFamily="34" charset="-127"/>
              </a:rPr>
              <a:t>Initial Lock Implementations</a:t>
            </a:r>
          </a:p>
          <a:p>
            <a:pPr>
              <a:buFontTx/>
              <a:buNone/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endParaRPr lang="en-US" altLang="ko-KR" dirty="0" smtClean="0">
              <a:ea typeface="굴림" panose="020B0600000101010101" pitchFamily="34" charset="-127"/>
            </a:endParaRPr>
          </a:p>
          <a:p>
            <a:endParaRPr lang="ko-KR" altLang="en-US" dirty="0" smtClean="0">
              <a:ea typeface="굴림" panose="020B0600000101010101" pitchFamily="34" charset="-127"/>
            </a:endParaRPr>
          </a:p>
        </p:txBody>
      </p:sp>
      <p:pic>
        <p:nvPicPr>
          <p:cNvPr id="413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52800"/>
            <a:ext cx="2667000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042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Too Much Milk Solution #3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668338"/>
            <a:ext cx="8686800" cy="618966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Here is a possible two-note solution: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	</a:t>
            </a:r>
            <a:r>
              <a:rPr lang="en-US" altLang="ko-KR" sz="2000" dirty="0" smtClean="0">
                <a:ea typeface="굴림" panose="020B0600000101010101" pitchFamily="34" charset="-127"/>
              </a:rPr>
              <a:t>		</a:t>
            </a:r>
            <a:r>
              <a:rPr lang="en-US" altLang="ko-KR" sz="2000" u="sng" dirty="0" smtClean="0">
                <a:ea typeface="굴림" panose="020B0600000101010101" pitchFamily="34" charset="-127"/>
              </a:rPr>
              <a:t>Thread A</a:t>
            </a:r>
            <a:r>
              <a:rPr lang="en-US" altLang="ko-KR" sz="2000" dirty="0" smtClean="0">
                <a:ea typeface="굴림" panose="020B0600000101010101" pitchFamily="34" charset="-127"/>
              </a:rPr>
              <a:t>		</a:t>
            </a:r>
            <a:r>
              <a:rPr lang="en-US" altLang="ko-KR" sz="2000" u="sng" dirty="0" smtClean="0">
                <a:ea typeface="굴림" panose="020B0600000101010101" pitchFamily="34" charset="-127"/>
              </a:rPr>
              <a:t>Thread B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leave note A;	leave note B;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while (note B) {\\X 	if (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A) {\\Y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   do nothing;	   if (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}		      buy milk;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if (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) {	   }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   buy milk;	}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}		remove note B;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remove note A;</a:t>
            </a:r>
            <a:endParaRPr lang="en-US" altLang="ko-KR" dirty="0" smtClean="0"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Does this work? </a:t>
            </a: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Yes</a:t>
            </a:r>
            <a:r>
              <a:rPr lang="en-US" altLang="ko-KR" dirty="0" smtClean="0">
                <a:ea typeface="굴림" panose="020B0600000101010101" pitchFamily="34" charset="-127"/>
              </a:rPr>
              <a:t>. Both can guarantee that: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It is safe to buy, or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Other will buy, ok to quit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At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X</a:t>
            </a:r>
            <a:r>
              <a:rPr lang="en-US" altLang="ko-KR" dirty="0" smtClean="0">
                <a:ea typeface="굴림" panose="020B0600000101010101" pitchFamily="34" charset="-127"/>
              </a:rPr>
              <a:t>: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I</a:t>
            </a:r>
            <a:r>
              <a:rPr lang="en-US" altLang="ko-KR" dirty="0" smtClean="0">
                <a:ea typeface="굴림" panose="020B0600000101010101" pitchFamily="34" charset="-127"/>
              </a:rPr>
              <a:t>f no note B, safe for A to buy,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O</a:t>
            </a:r>
            <a:r>
              <a:rPr lang="en-US" altLang="ko-KR" dirty="0" smtClean="0">
                <a:ea typeface="굴림" panose="020B0600000101010101" pitchFamily="34" charset="-127"/>
              </a:rPr>
              <a:t>therwise wait to find out what will happen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At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Y</a:t>
            </a:r>
            <a:r>
              <a:rPr lang="en-US" altLang="ko-KR" dirty="0" smtClean="0">
                <a:ea typeface="굴림" panose="020B0600000101010101" pitchFamily="34" charset="-127"/>
              </a:rPr>
              <a:t>: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I</a:t>
            </a:r>
            <a:r>
              <a:rPr lang="en-US" altLang="ko-KR" dirty="0" smtClean="0">
                <a:ea typeface="굴림" panose="020B0600000101010101" pitchFamily="34" charset="-127"/>
              </a:rPr>
              <a:t>f no note A, safe for B to buy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Otherwise, A is either buying or waiting for B to quit</a:t>
            </a:r>
          </a:p>
        </p:txBody>
      </p:sp>
    </p:spTree>
    <p:extLst>
      <p:ext uri="{BB962C8B-B14F-4D97-AF65-F5344CB8AC3E}">
        <p14:creationId xmlns:p14="http://schemas.microsoft.com/office/powerpoint/2010/main" val="1018230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914400" y="1565871"/>
            <a:ext cx="2743200" cy="339129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181600" y="1565871"/>
            <a:ext cx="2743200" cy="643929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257800" y="1524000"/>
            <a:ext cx="3124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leave note B;	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A) {\\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Y</a:t>
            </a: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 if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     buy milk;	</a:t>
            </a:r>
          </a:p>
          <a:p>
            <a:pPr marL="0" indent="0"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}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}		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remove note B;</a:t>
            </a:r>
          </a:p>
          <a:p>
            <a:pPr marL="0" indent="0">
              <a:buFontTx/>
              <a:buNone/>
            </a:pP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657600" y="1752600"/>
            <a:ext cx="152400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 rot="557741">
            <a:off x="3812939" y="1568226"/>
            <a:ext cx="1083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happened</a:t>
            </a:r>
          </a:p>
          <a:p>
            <a:pPr algn="ctr"/>
            <a:r>
              <a:rPr lang="en-US" dirty="0" smtClean="0">
                <a:latin typeface="Gill Sans Light"/>
                <a:cs typeface="Gill Sans Light"/>
              </a:rPr>
              <a:t>before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3124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leave note A;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while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(note B) {\\X 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</a:t>
            </a:r>
          </a:p>
          <a:p>
            <a:pPr marL="0" indent="0"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 do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nothing;	   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};</a:t>
            </a: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if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	   </a:t>
            </a:r>
            <a:endParaRPr lang="en-US" altLang="ko-KR" sz="20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buy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milk;	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}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remove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note A;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5181600" y="1849172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914400" y="1586243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241300" y="9144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“</a:t>
            </a:r>
            <a:r>
              <a:rPr lang="en-US" altLang="ko-KR" dirty="0" smtClean="0">
                <a:latin typeface="Consolas"/>
                <a:ea typeface="굴림" panose="020B0600000101010101" pitchFamily="34" charset="-127"/>
                <a:cs typeface="Consolas"/>
              </a:rPr>
              <a:t>leave note A</a:t>
            </a:r>
            <a:r>
              <a:rPr lang="en-US" altLang="ko-KR" dirty="0" smtClean="0">
                <a:ea typeface="굴림" panose="020B0600000101010101" pitchFamily="34" charset="-127"/>
              </a:rPr>
              <a:t>” happens before “</a:t>
            </a:r>
            <a:r>
              <a:rPr lang="en-US" altLang="ko-KR" dirty="0" smtClean="0">
                <a:latin typeface="Consolas"/>
                <a:ea typeface="굴림" panose="020B0600000101010101" pitchFamily="34" charset="-127"/>
                <a:cs typeface="Consolas"/>
              </a:rPr>
              <a:t>if (</a:t>
            </a:r>
            <a:r>
              <a:rPr lang="en-US" altLang="ko-KR" dirty="0" err="1" smtClean="0">
                <a:latin typeface="Consolas"/>
                <a:ea typeface="굴림" panose="020B0600000101010101" pitchFamily="34" charset="-127"/>
                <a:cs typeface="Consolas"/>
              </a:rPr>
              <a:t>noNote</a:t>
            </a:r>
            <a:r>
              <a:rPr lang="en-US" altLang="ko-KR" dirty="0" smtClean="0">
                <a:latin typeface="Consolas"/>
                <a:ea typeface="굴림" panose="020B0600000101010101" pitchFamily="34" charset="-127"/>
                <a:cs typeface="Consolas"/>
              </a:rPr>
              <a:t> A)</a:t>
            </a:r>
            <a:r>
              <a:rPr lang="en-US" altLang="ko-KR" dirty="0" smtClean="0">
                <a:ea typeface="굴림" panose="020B0600000101010101" pitchFamily="34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7742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914400" y="1586140"/>
            <a:ext cx="2743200" cy="130946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3124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leave note A;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while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(note B) {\\X 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</a:t>
            </a:r>
          </a:p>
          <a:p>
            <a:pPr marL="0" indent="0"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 do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nothing;	   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};</a:t>
            </a: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if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	   </a:t>
            </a:r>
            <a:endParaRPr lang="en-US" altLang="ko-KR" sz="20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buy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milk;	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}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remove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note A;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181600" y="1565870"/>
            <a:ext cx="2743200" cy="643929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257800" y="1524000"/>
            <a:ext cx="3124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leave note B;	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A) {\\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Y</a:t>
            </a: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 if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     buy milk;	</a:t>
            </a:r>
          </a:p>
          <a:p>
            <a:pPr marL="0" indent="0"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}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}		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remove note B;</a:t>
            </a:r>
          </a:p>
          <a:p>
            <a:pPr marL="0" indent="0">
              <a:buFontTx/>
              <a:buNone/>
            </a:pP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657600" y="1752600"/>
            <a:ext cx="152400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ectangle 24"/>
          <p:cNvSpPr/>
          <p:nvPr/>
        </p:nvSpPr>
        <p:spPr bwMode="auto">
          <a:xfrm>
            <a:off x="914400" y="1586243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181600" y="1849172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557741">
            <a:off x="3812939" y="1568226"/>
            <a:ext cx="1083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happened</a:t>
            </a:r>
          </a:p>
          <a:p>
            <a:pPr algn="ctr"/>
            <a:r>
              <a:rPr lang="en-US" dirty="0" smtClean="0">
                <a:latin typeface="Gill Sans Light"/>
                <a:cs typeface="Gill Sans Light"/>
              </a:rPr>
              <a:t>before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41300" y="9144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“</a:t>
            </a:r>
            <a:r>
              <a:rPr lang="en-US" altLang="ko-KR" dirty="0" smtClean="0">
                <a:latin typeface="Consolas"/>
                <a:ea typeface="굴림" panose="020B0600000101010101" pitchFamily="34" charset="-127"/>
                <a:cs typeface="Consolas"/>
              </a:rPr>
              <a:t>leave note A</a:t>
            </a:r>
            <a:r>
              <a:rPr lang="en-US" altLang="ko-KR" dirty="0" smtClean="0">
                <a:ea typeface="굴림" panose="020B0600000101010101" pitchFamily="34" charset="-127"/>
              </a:rPr>
              <a:t>” happens before “</a:t>
            </a:r>
            <a:r>
              <a:rPr lang="en-US" altLang="ko-KR" dirty="0" smtClean="0">
                <a:latin typeface="Consolas"/>
                <a:ea typeface="굴림" panose="020B0600000101010101" pitchFamily="34" charset="-127"/>
                <a:cs typeface="Consolas"/>
              </a:rPr>
              <a:t>if (</a:t>
            </a:r>
            <a:r>
              <a:rPr lang="en-US" altLang="ko-KR" dirty="0" err="1" smtClean="0">
                <a:latin typeface="Consolas"/>
                <a:ea typeface="굴림" panose="020B0600000101010101" pitchFamily="34" charset="-127"/>
                <a:cs typeface="Consolas"/>
              </a:rPr>
              <a:t>noNote</a:t>
            </a:r>
            <a:r>
              <a:rPr lang="en-US" altLang="ko-KR" dirty="0" smtClean="0">
                <a:latin typeface="Consolas"/>
                <a:ea typeface="굴림" panose="020B0600000101010101" pitchFamily="34" charset="-127"/>
                <a:cs typeface="Consolas"/>
              </a:rPr>
              <a:t> A)</a:t>
            </a:r>
            <a:r>
              <a:rPr lang="en-US" altLang="ko-KR" dirty="0" smtClean="0">
                <a:ea typeface="굴림" panose="020B0600000101010101" pitchFamily="34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2185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914400" y="1586140"/>
            <a:ext cx="2743200" cy="130946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14400" y="3886200"/>
            <a:ext cx="2743200" cy="144780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3124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leave note A;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while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(note B) {\\X 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</a:t>
            </a:r>
          </a:p>
          <a:p>
            <a:pPr marL="0" indent="0"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 do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nothing;	   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};</a:t>
            </a: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if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	   </a:t>
            </a:r>
            <a:endParaRPr lang="en-US" altLang="ko-KR" sz="20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buy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milk;	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}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remove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note A;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181600" y="1565870"/>
            <a:ext cx="2743200" cy="643929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257800" y="3429000"/>
            <a:ext cx="2743200" cy="30480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257800" y="1524000"/>
            <a:ext cx="3124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leave note B;	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A) {\\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Y</a:t>
            </a: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 if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     buy milk;	</a:t>
            </a:r>
          </a:p>
          <a:p>
            <a:pPr marL="0" indent="0"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}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}		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remove note B;</a:t>
            </a:r>
          </a:p>
          <a:p>
            <a:pPr marL="0" indent="0">
              <a:buFontTx/>
              <a:buNone/>
            </a:pP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657600" y="1752600"/>
            <a:ext cx="152400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2209800" y="2971800"/>
            <a:ext cx="0" cy="8382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2209800" y="297900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0" dirty="0" smtClean="0">
                <a:latin typeface="Gill Sans Light"/>
                <a:cs typeface="Gill Sans Light"/>
              </a:rPr>
              <a:t>Wait for note B to be removed</a:t>
            </a:r>
            <a:endParaRPr lang="en-US" sz="2000" b="0" dirty="0">
              <a:latin typeface="Gill Sans Light"/>
              <a:cs typeface="Gill Sans Light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914400" y="1586243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181600" y="1849172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557741">
            <a:off x="3812939" y="1568226"/>
            <a:ext cx="1083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happened</a:t>
            </a:r>
          </a:p>
          <a:p>
            <a:pPr algn="ctr"/>
            <a:r>
              <a:rPr lang="en-US" dirty="0" smtClean="0">
                <a:latin typeface="Gill Sans Light"/>
                <a:cs typeface="Gill Sans Light"/>
              </a:rPr>
              <a:t>before</a:t>
            </a:r>
            <a:endParaRPr lang="en-US" dirty="0">
              <a:latin typeface="Gill Sans Light"/>
              <a:cs typeface="Gill Sans Light"/>
            </a:endParaRPr>
          </a:p>
        </p:txBody>
      </p:sp>
      <p:cxnSp>
        <p:nvCxnSpPr>
          <p:cNvPr id="16" name="Straight Arrow Connector 15"/>
          <p:cNvCxnSpPr>
            <a:stCxn id="7" idx="1"/>
          </p:cNvCxnSpPr>
          <p:nvPr/>
        </p:nvCxnSpPr>
        <p:spPr bwMode="auto">
          <a:xfrm flipH="1">
            <a:off x="3657600" y="3581400"/>
            <a:ext cx="160020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41300" y="9144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“</a:t>
            </a:r>
            <a:r>
              <a:rPr lang="en-US" altLang="ko-KR" dirty="0" smtClean="0">
                <a:latin typeface="Consolas"/>
                <a:ea typeface="굴림" panose="020B0600000101010101" pitchFamily="34" charset="-127"/>
                <a:cs typeface="Consolas"/>
              </a:rPr>
              <a:t>leave note A</a:t>
            </a:r>
            <a:r>
              <a:rPr lang="en-US" altLang="ko-KR" dirty="0" smtClean="0">
                <a:ea typeface="굴림" panose="020B0600000101010101" pitchFamily="34" charset="-127"/>
              </a:rPr>
              <a:t>” happens before “</a:t>
            </a:r>
            <a:r>
              <a:rPr lang="en-US" altLang="ko-KR" dirty="0" smtClean="0">
                <a:latin typeface="Consolas"/>
                <a:ea typeface="굴림" panose="020B0600000101010101" pitchFamily="34" charset="-127"/>
                <a:cs typeface="Consolas"/>
              </a:rPr>
              <a:t>if (</a:t>
            </a:r>
            <a:r>
              <a:rPr lang="en-US" altLang="ko-KR" dirty="0" err="1" smtClean="0">
                <a:latin typeface="Consolas"/>
                <a:ea typeface="굴림" panose="020B0600000101010101" pitchFamily="34" charset="-127"/>
                <a:cs typeface="Consolas"/>
              </a:rPr>
              <a:t>noNote</a:t>
            </a:r>
            <a:r>
              <a:rPr lang="en-US" altLang="ko-KR" dirty="0" smtClean="0">
                <a:latin typeface="Consolas"/>
                <a:ea typeface="굴림" panose="020B0600000101010101" pitchFamily="34" charset="-127"/>
                <a:cs typeface="Consolas"/>
              </a:rPr>
              <a:t> A)</a:t>
            </a:r>
            <a:r>
              <a:rPr lang="en-US" altLang="ko-KR" dirty="0" smtClean="0">
                <a:ea typeface="굴림" panose="020B0600000101010101" pitchFamily="34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7356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914400" y="2286000"/>
            <a:ext cx="2743200" cy="30480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181600" y="1565871"/>
            <a:ext cx="2743200" cy="643929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257800" y="1524000"/>
            <a:ext cx="3124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leave note B;	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A) {\\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Y</a:t>
            </a: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 if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     buy milk;	</a:t>
            </a:r>
          </a:p>
          <a:p>
            <a:pPr marL="0" indent="0"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}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}		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remove note B;</a:t>
            </a:r>
          </a:p>
          <a:p>
            <a:pPr marL="0" indent="0">
              <a:buFontTx/>
              <a:buNone/>
            </a:pPr>
            <a:endParaRPr lang="en-US" sz="2000" dirty="0"/>
          </a:p>
        </p:txBody>
      </p:sp>
      <p:cxnSp>
        <p:nvCxnSpPr>
          <p:cNvPr id="10" name="Straight Arrow Connector 9"/>
          <p:cNvCxnSpPr>
            <a:stCxn id="28" idx="1"/>
            <a:endCxn id="29" idx="3"/>
          </p:cNvCxnSpPr>
          <p:nvPr/>
        </p:nvCxnSpPr>
        <p:spPr bwMode="auto">
          <a:xfrm flipH="1">
            <a:off x="3657600" y="2001572"/>
            <a:ext cx="1524000" cy="436828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 rot="20770578">
            <a:off x="3812939" y="1900568"/>
            <a:ext cx="1083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happened</a:t>
            </a:r>
          </a:p>
          <a:p>
            <a:pPr algn="ctr"/>
            <a:r>
              <a:rPr lang="en-US" dirty="0" smtClean="0">
                <a:latin typeface="Gill Sans Light"/>
                <a:cs typeface="Gill Sans Light"/>
              </a:rPr>
              <a:t>before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3124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0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leave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note A;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while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(note B) {\\X 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</a:t>
            </a:r>
          </a:p>
          <a:p>
            <a:pPr marL="0" indent="0"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 do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nothing;	   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};</a:t>
            </a:r>
          </a:p>
          <a:p>
            <a:pPr marL="0" indent="0">
              <a:buNone/>
            </a:pPr>
            <a:endParaRPr lang="en-US" altLang="ko-KR" sz="20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if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	   </a:t>
            </a:r>
            <a:endParaRPr lang="en-US" altLang="ko-KR" sz="20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buy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milk;	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}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remove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note A;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5181600" y="1849172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914400" y="2286000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241300" y="9144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if (</a:t>
            </a:r>
            <a:r>
              <a:rPr lang="en-US" altLang="ko-KR" dirty="0" err="1">
                <a:latin typeface="Consolas"/>
                <a:ea typeface="굴림" panose="020B0600000101010101" pitchFamily="34" charset="-127"/>
                <a:cs typeface="Consolas"/>
              </a:rPr>
              <a:t>noNote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 A</a:t>
            </a:r>
            <a:r>
              <a:rPr lang="en-US" altLang="ko-KR" dirty="0" smtClean="0">
                <a:latin typeface="Consolas"/>
                <a:ea typeface="굴림" panose="020B0600000101010101" pitchFamily="34" charset="-127"/>
                <a:cs typeface="Consolas"/>
              </a:rPr>
              <a:t>)</a:t>
            </a:r>
            <a:r>
              <a:rPr lang="en-US" altLang="ko-KR" dirty="0" smtClean="0">
                <a:ea typeface="굴림" panose="020B0600000101010101" pitchFamily="34" charset="-127"/>
              </a:rPr>
              <a:t>” happens before 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leave note A</a:t>
            </a:r>
            <a:r>
              <a:rPr lang="en-US" altLang="ko-KR" dirty="0" smtClean="0">
                <a:ea typeface="굴림" panose="020B0600000101010101" pitchFamily="34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7472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5181600" y="1849172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81600" y="1600200"/>
            <a:ext cx="2743200" cy="216793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914400" y="2286000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14400" y="2286000"/>
            <a:ext cx="2743200" cy="129540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257800" y="1524000"/>
            <a:ext cx="3124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leave note B;	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A) {\\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Y</a:t>
            </a: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 if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     buy milk;	</a:t>
            </a:r>
          </a:p>
          <a:p>
            <a:pPr marL="0" indent="0"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}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}		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remove note B;</a:t>
            </a:r>
          </a:p>
          <a:p>
            <a:pPr marL="0" indent="0">
              <a:buFontTx/>
              <a:buNone/>
            </a:pPr>
            <a:endParaRPr lang="en-US" sz="2000" dirty="0"/>
          </a:p>
        </p:txBody>
      </p:sp>
      <p:cxnSp>
        <p:nvCxnSpPr>
          <p:cNvPr id="10" name="Straight Arrow Connector 9"/>
          <p:cNvCxnSpPr>
            <a:stCxn id="28" idx="1"/>
            <a:endCxn id="29" idx="3"/>
          </p:cNvCxnSpPr>
          <p:nvPr/>
        </p:nvCxnSpPr>
        <p:spPr bwMode="auto">
          <a:xfrm flipH="1">
            <a:off x="3657600" y="2001572"/>
            <a:ext cx="1524000" cy="436828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 rot="20770578">
            <a:off x="3812939" y="1900568"/>
            <a:ext cx="1083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happened</a:t>
            </a:r>
          </a:p>
          <a:p>
            <a:pPr algn="ctr"/>
            <a:r>
              <a:rPr lang="en-US" dirty="0" smtClean="0">
                <a:latin typeface="Gill Sans Light"/>
                <a:cs typeface="Gill Sans Light"/>
              </a:rPr>
              <a:t>before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3124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0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leave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note A;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while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(note B) {\\X 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</a:t>
            </a:r>
          </a:p>
          <a:p>
            <a:pPr marL="0" indent="0"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 do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nothing;	   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};</a:t>
            </a:r>
          </a:p>
          <a:p>
            <a:pPr marL="0" indent="0">
              <a:buNone/>
            </a:pPr>
            <a:endParaRPr lang="en-US" altLang="ko-KR" sz="20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if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	   </a:t>
            </a:r>
            <a:endParaRPr lang="en-US" altLang="ko-KR" sz="20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buy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milk;	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}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remove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note A;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241300" y="9144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if (</a:t>
            </a:r>
            <a:r>
              <a:rPr lang="en-US" altLang="ko-KR" dirty="0" err="1">
                <a:latin typeface="Consolas"/>
                <a:ea typeface="굴림" panose="020B0600000101010101" pitchFamily="34" charset="-127"/>
                <a:cs typeface="Consolas"/>
              </a:rPr>
              <a:t>noNote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 A</a:t>
            </a:r>
            <a:r>
              <a:rPr lang="en-US" altLang="ko-KR" dirty="0" smtClean="0">
                <a:latin typeface="Consolas"/>
                <a:ea typeface="굴림" panose="020B0600000101010101" pitchFamily="34" charset="-127"/>
                <a:cs typeface="Consolas"/>
              </a:rPr>
              <a:t>)</a:t>
            </a:r>
            <a:r>
              <a:rPr lang="en-US" altLang="ko-KR" dirty="0" smtClean="0">
                <a:ea typeface="굴림" panose="020B0600000101010101" pitchFamily="34" charset="-127"/>
              </a:rPr>
              <a:t>” happens before 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leave note A</a:t>
            </a:r>
            <a:r>
              <a:rPr lang="en-US" altLang="ko-KR" dirty="0" smtClean="0">
                <a:ea typeface="굴림" panose="020B0600000101010101" pitchFamily="34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9001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5181600" y="1849172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81600" y="1600200"/>
            <a:ext cx="2743200" cy="216793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914400" y="2286000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14400" y="2286000"/>
            <a:ext cx="2743200" cy="129540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14400" y="4267200"/>
            <a:ext cx="2743200" cy="38100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14400" y="5257800"/>
            <a:ext cx="2743200" cy="38100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257800" y="1524000"/>
            <a:ext cx="3124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leave note B;	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A) {\\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Y</a:t>
            </a: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 if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     buy milk;	</a:t>
            </a:r>
          </a:p>
          <a:p>
            <a:pPr marL="0" indent="0"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}</a:t>
            </a:r>
            <a:b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}		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remove note B;</a:t>
            </a:r>
          </a:p>
          <a:p>
            <a:pPr marL="0" indent="0">
              <a:buFontTx/>
              <a:buNone/>
            </a:pPr>
            <a:endParaRPr lang="en-US" sz="2000" dirty="0"/>
          </a:p>
        </p:txBody>
      </p:sp>
      <p:cxnSp>
        <p:nvCxnSpPr>
          <p:cNvPr id="10" name="Straight Arrow Connector 9"/>
          <p:cNvCxnSpPr>
            <a:stCxn id="28" idx="1"/>
            <a:endCxn id="29" idx="3"/>
          </p:cNvCxnSpPr>
          <p:nvPr/>
        </p:nvCxnSpPr>
        <p:spPr bwMode="auto">
          <a:xfrm flipH="1">
            <a:off x="3657600" y="2001572"/>
            <a:ext cx="1524000" cy="436828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 rot="20770578">
            <a:off x="3812939" y="1900568"/>
            <a:ext cx="1083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happened</a:t>
            </a:r>
          </a:p>
          <a:p>
            <a:pPr algn="ctr"/>
            <a:r>
              <a:rPr lang="en-US" dirty="0" smtClean="0">
                <a:latin typeface="Gill Sans Light"/>
                <a:cs typeface="Gill Sans Light"/>
              </a:rPr>
              <a:t>before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3124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0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leave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note A;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while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(note B) {\\X 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</a:t>
            </a:r>
          </a:p>
          <a:p>
            <a:pPr marL="0" indent="0"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 do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nothing;	   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};</a:t>
            </a:r>
          </a:p>
          <a:p>
            <a:pPr marL="0" indent="0">
              <a:buNone/>
            </a:pPr>
            <a:endParaRPr lang="en-US" altLang="ko-KR" sz="20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if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	   </a:t>
            </a:r>
            <a:endParaRPr lang="en-US" altLang="ko-KR" sz="20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buy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milk;	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}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remove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note A;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241300" y="9144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if (</a:t>
            </a:r>
            <a:r>
              <a:rPr lang="en-US" altLang="ko-KR" dirty="0" err="1">
                <a:latin typeface="Consolas"/>
                <a:ea typeface="굴림" panose="020B0600000101010101" pitchFamily="34" charset="-127"/>
                <a:cs typeface="Consolas"/>
              </a:rPr>
              <a:t>noNote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 A</a:t>
            </a:r>
            <a:r>
              <a:rPr lang="en-US" altLang="ko-KR" dirty="0" smtClean="0">
                <a:latin typeface="Consolas"/>
                <a:ea typeface="굴림" panose="020B0600000101010101" pitchFamily="34" charset="-127"/>
                <a:cs typeface="Consolas"/>
              </a:rPr>
              <a:t>)</a:t>
            </a:r>
            <a:r>
              <a:rPr lang="en-US" altLang="ko-KR" dirty="0" smtClean="0">
                <a:ea typeface="굴림" panose="020B0600000101010101" pitchFamily="34" charset="-127"/>
              </a:rPr>
              <a:t>” happens before 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leave note A</a:t>
            </a:r>
            <a:r>
              <a:rPr lang="en-US" altLang="ko-KR" dirty="0" smtClean="0">
                <a:ea typeface="굴림" panose="020B0600000101010101" pitchFamily="34" charset="-127"/>
              </a:rPr>
              <a:t>”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2286000" y="3609314"/>
            <a:ext cx="0" cy="6096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2286000" y="3578344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000" b="0" dirty="0" smtClean="0">
                <a:latin typeface="Gill Sans Light"/>
                <a:cs typeface="Gill Sans Light"/>
              </a:rPr>
              <a:t>Wait for note B to be removed</a:t>
            </a:r>
            <a:endParaRPr lang="en-US" sz="2000" b="0" dirty="0">
              <a:latin typeface="Gill Sans Light"/>
              <a:cs typeface="Gill Sans Light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3657600" y="3581400"/>
            <a:ext cx="1524000" cy="685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3233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Solution 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#3 discussion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4" y="736600"/>
            <a:ext cx="9191625" cy="612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Our solution protects a single “Critical-Section” piece of code for each thread: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	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if 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noMilk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 {	</a:t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   		   buy milk;	</a:t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	}	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Solution #3 works, but it’s really unsatisfactory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Really complex – even for this simple an example</a:t>
            </a:r>
          </a:p>
          <a:p>
            <a:pPr lvl="2"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Hard to convince yourself that this really works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A’s code is different from B’s – what if lots of threads?</a:t>
            </a:r>
          </a:p>
          <a:p>
            <a:pPr lvl="2"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Code would have to be slightly different for each thread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While A is waiting, it is consuming CPU time</a:t>
            </a:r>
          </a:p>
          <a:p>
            <a:pPr lvl="2">
              <a:lnSpc>
                <a:spcPct val="80000"/>
              </a:lnSpc>
            </a:pPr>
            <a:r>
              <a:rPr lang="en-US" altLang="ko-KR" dirty="0">
                <a:solidFill>
                  <a:schemeClr val="hlink"/>
                </a:solidFill>
                <a:latin typeface="Gill Sans Light"/>
                <a:ea typeface="굴림" charset="0"/>
                <a:cs typeface="Gill Sans Light"/>
              </a:rPr>
              <a:t>This is called “busy-waiting”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There’s a better way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Have hardware provide </a:t>
            </a:r>
            <a:r>
              <a:rPr lang="en-US" altLang="ko-KR" dirty="0" smtClean="0">
                <a:latin typeface="Gill Sans Light"/>
                <a:ea typeface="굴림" charset="0"/>
                <a:cs typeface="Gill Sans Light"/>
              </a:rPr>
              <a:t>higher</a:t>
            </a: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-</a:t>
            </a:r>
            <a:r>
              <a:rPr lang="en-US" altLang="ko-KR" dirty="0" smtClean="0">
                <a:latin typeface="Gill Sans Light"/>
                <a:ea typeface="굴림" charset="0"/>
                <a:cs typeface="Gill Sans Light"/>
              </a:rPr>
              <a:t>level </a:t>
            </a: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primitives than atomic load &amp;</a:t>
            </a:r>
            <a:r>
              <a:rPr lang="en-US" altLang="ko-KR" dirty="0" smtClean="0">
                <a:latin typeface="Gill Sans Light"/>
                <a:ea typeface="굴림" charset="0"/>
                <a:cs typeface="Gill Sans Light"/>
              </a:rPr>
              <a:t> </a:t>
            </a: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store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Build even higher-level programming abstractions on </a:t>
            </a:r>
            <a:r>
              <a:rPr lang="en-US" altLang="ko-KR" dirty="0" smtClean="0">
                <a:latin typeface="Gill Sans Light"/>
                <a:ea typeface="굴림" charset="0"/>
                <a:cs typeface="Gill Sans Light"/>
              </a:rPr>
              <a:t>this hardware </a:t>
            </a: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127853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Too Much Milk: Solution #4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88" y="736600"/>
            <a:ext cx="8710612" cy="61976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Suppose we have some sort of implementation of a lock</a:t>
            </a:r>
          </a:p>
          <a:p>
            <a:pPr lvl="1">
              <a:spcBef>
                <a:spcPct val="25000"/>
              </a:spcBef>
            </a:pPr>
            <a:r>
              <a:rPr lang="en-US" altLang="ko-KR" dirty="0" err="1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l</a:t>
            </a:r>
            <a:r>
              <a:rPr lang="en-US" altLang="ko-KR" dirty="0" err="1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ock.Acquire</a:t>
            </a:r>
            <a:r>
              <a:rPr lang="en-US" altLang="ko-KR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 smtClean="0">
                <a:ea typeface="굴림" panose="020B0600000101010101" pitchFamily="34" charset="-127"/>
              </a:rPr>
              <a:t> – wait until lock is free, then grab</a:t>
            </a:r>
          </a:p>
          <a:p>
            <a:pPr lvl="1">
              <a:spcBef>
                <a:spcPct val="25000"/>
              </a:spcBef>
            </a:pPr>
            <a:r>
              <a:rPr lang="en-US" altLang="ko-KR" dirty="0" err="1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l</a:t>
            </a:r>
            <a:r>
              <a:rPr lang="en-US" altLang="ko-KR" dirty="0" err="1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ock.Release</a:t>
            </a:r>
            <a:r>
              <a:rPr lang="en-US" altLang="ko-KR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dirty="0" smtClean="0">
                <a:ea typeface="굴림" panose="020B0600000101010101" pitchFamily="34" charset="-127"/>
              </a:rPr>
              <a:t>– Unlock, waking up anyone waiting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These must be atomic operations – if two threads are waiting for the lock and both see it’s free, only one succeeds to grab the lock</a:t>
            </a:r>
          </a:p>
          <a:p>
            <a:pPr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Then, our milk problem is easy:</a:t>
            </a:r>
          </a:p>
          <a:p>
            <a:pPr>
              <a:spcBef>
                <a:spcPct val="25000"/>
              </a:spcBef>
              <a:buFontTx/>
              <a:buNone/>
            </a:pPr>
            <a:r>
              <a:rPr lang="en-US" altLang="ko-KR" dirty="0" smtClean="0">
                <a:ea typeface="굴림" panose="020B0600000101010101" pitchFamily="34" charset="-127"/>
              </a:rPr>
              <a:t>	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milklock.Acquire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>
              <a:spcBef>
                <a:spcPct val="25000"/>
              </a:spcBef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if (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>
              <a:spcBef>
                <a:spcPct val="25000"/>
              </a:spcBef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   buy milk;</a:t>
            </a:r>
          </a:p>
          <a:p>
            <a:pPr>
              <a:spcBef>
                <a:spcPct val="25000"/>
              </a:spcBef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milklock.Release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Once again, section of code between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Acquire() </a:t>
            </a:r>
            <a:r>
              <a:rPr lang="en-US" altLang="ko-KR" dirty="0" smtClean="0">
                <a:ea typeface="굴림" panose="020B0600000101010101" pitchFamily="34" charset="-127"/>
              </a:rPr>
              <a:t>and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Release()</a:t>
            </a:r>
            <a:r>
              <a:rPr lang="en-US" altLang="ko-KR" dirty="0" smtClean="0">
                <a:ea typeface="굴림" panose="020B0600000101010101" pitchFamily="34" charset="-127"/>
              </a:rPr>
              <a:t> called a “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Critical Section</a:t>
            </a:r>
            <a:r>
              <a:rPr lang="en-US" altLang="ko-KR" dirty="0" smtClean="0">
                <a:ea typeface="굴림" panose="020B0600000101010101" pitchFamily="34" charset="-127"/>
              </a:rPr>
              <a:t>”</a:t>
            </a:r>
          </a:p>
          <a:p>
            <a:pPr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Of course, you can make this even simpler: suppose you are out of ice cream instead of milk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Skip the test since you always need more ice cream ;-) </a:t>
            </a:r>
          </a:p>
        </p:txBody>
      </p:sp>
    </p:spTree>
    <p:extLst>
      <p:ext uri="{BB962C8B-B14F-4D97-AF65-F5344CB8AC3E}">
        <p14:creationId xmlns:p14="http://schemas.microsoft.com/office/powerpoint/2010/main" val="2143392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How to Implement Locks?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750" y="685800"/>
            <a:ext cx="8756650" cy="579278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28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Lock</a:t>
            </a:r>
            <a:r>
              <a:rPr lang="en-US" altLang="ko-KR" sz="2800" dirty="0" smtClean="0">
                <a:ea typeface="굴림" panose="020B0600000101010101" pitchFamily="34" charset="-127"/>
              </a:rPr>
              <a:t>: prevents someone from doing something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Lock before entering critical section and </a:t>
            </a:r>
            <a:br>
              <a:rPr lang="en-US" altLang="ko-KR" sz="2400" dirty="0" smtClean="0">
                <a:ea typeface="굴림" panose="020B0600000101010101" pitchFamily="34" charset="-127"/>
              </a:rPr>
            </a:br>
            <a:r>
              <a:rPr lang="en-US" altLang="ko-KR" sz="2400" dirty="0" smtClean="0">
                <a:ea typeface="굴림" panose="020B0600000101010101" pitchFamily="34" charset="-127"/>
              </a:rPr>
              <a:t>before accessing shared data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Unlock when leaving, after accessing shared data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Wait if locked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Important idea: all synchronization involves waiting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Should </a:t>
            </a:r>
            <a:r>
              <a:rPr lang="en-US" altLang="ko-KR" i="1" dirty="0" smtClean="0">
                <a:solidFill>
                  <a:schemeClr val="hlink"/>
                </a:solidFill>
                <a:ea typeface="굴림" panose="020B0600000101010101" pitchFamily="34" charset="-127"/>
              </a:rPr>
              <a:t>sleep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 if waiting for a long time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Atomic Load/Store: get solution like Milk #3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Pretty complex and error prone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Hardware Lock instruction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Is this a good idea?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What about putting a task to sleep?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is the interface between the hardware and scheduler?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Complexity?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Done in the Intel 432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Each feature makes HW more complex and slow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</p:txBody>
      </p:sp>
      <p:pic>
        <p:nvPicPr>
          <p:cNvPr id="442372" name="Picture 4" descr="MCj030783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531" y="1066800"/>
            <a:ext cx="94773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937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1" name="Group 11"/>
          <p:cNvGrpSpPr>
            <a:grpSpLocks/>
          </p:cNvGrpSpPr>
          <p:nvPr/>
        </p:nvGrpSpPr>
        <p:grpSpPr bwMode="auto">
          <a:xfrm>
            <a:off x="2558664" y="1828800"/>
            <a:ext cx="3831025" cy="1522413"/>
            <a:chOff x="1227" y="1056"/>
            <a:chExt cx="2421" cy="1056"/>
          </a:xfrm>
        </p:grpSpPr>
        <p:sp>
          <p:nvSpPr>
            <p:cNvPr id="26634" name="Rectangle 12"/>
            <p:cNvSpPr>
              <a:spLocks noChangeArrowheads="1"/>
            </p:cNvSpPr>
            <p:nvPr/>
          </p:nvSpPr>
          <p:spPr bwMode="auto">
            <a:xfrm flipV="1">
              <a:off x="2400" y="1584"/>
              <a:ext cx="1248" cy="24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6635" name="Rectangle 13"/>
            <p:cNvSpPr>
              <a:spLocks noChangeArrowheads="1"/>
            </p:cNvSpPr>
            <p:nvPr/>
          </p:nvSpPr>
          <p:spPr bwMode="auto">
            <a:xfrm flipV="1">
              <a:off x="2400" y="1248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kernel_read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6636" name="Arc 14"/>
            <p:cNvSpPr>
              <a:spLocks/>
            </p:cNvSpPr>
            <p:nvPr/>
          </p:nvSpPr>
          <p:spPr bwMode="auto">
            <a:xfrm flipH="1">
              <a:off x="2112" y="1056"/>
              <a:ext cx="288" cy="384"/>
            </a:xfrm>
            <a:custGeom>
              <a:avLst/>
              <a:gdLst>
                <a:gd name="T0" fmla="*/ 0 w 21600"/>
                <a:gd name="T1" fmla="*/ 0 h 43068"/>
                <a:gd name="T2" fmla="*/ 0 w 21600"/>
                <a:gd name="T3" fmla="*/ 3 h 43068"/>
                <a:gd name="T4" fmla="*/ 0 w 21600"/>
                <a:gd name="T5" fmla="*/ 2 h 430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06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</a:path>
                <a:path w="21600" h="4306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6637" name="Text Box 15"/>
            <p:cNvSpPr txBox="1">
              <a:spLocks noChangeArrowheads="1"/>
            </p:cNvSpPr>
            <p:nvPr/>
          </p:nvSpPr>
          <p:spPr bwMode="auto">
            <a:xfrm>
              <a:off x="1227" y="1152"/>
              <a:ext cx="775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Trap to OS</a:t>
              </a:r>
            </a:p>
          </p:txBody>
        </p:sp>
        <p:sp>
          <p:nvSpPr>
            <p:cNvPr id="26638" name="Rectangle 16"/>
            <p:cNvSpPr>
              <a:spLocks noChangeArrowheads="1"/>
            </p:cNvSpPr>
            <p:nvPr/>
          </p:nvSpPr>
          <p:spPr bwMode="auto">
            <a:xfrm>
              <a:off x="2400" y="1824"/>
              <a:ext cx="1248" cy="288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533400"/>
          </a:xfrm>
        </p:spPr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What happens when thread blocks on I/O?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505200"/>
            <a:ext cx="8077200" cy="3048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What happens when a thread requests a block of data from the file system?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User code invokes a system call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Read operation is initiated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Run new thread/switch</a:t>
            </a:r>
          </a:p>
          <a:p>
            <a:pPr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Thread communication similar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Wait for Signal/Join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Networking</a:t>
            </a:r>
          </a:p>
          <a:p>
            <a:pPr lvl="1">
              <a:lnSpc>
                <a:spcPct val="80000"/>
              </a:lnSpc>
            </a:pPr>
            <a:endParaRPr lang="ko-KR" altLang="en-US" smtClean="0">
              <a:ea typeface="Gulim" panose="020B0600000101010101" pitchFamily="34" charset="-127"/>
            </a:endParaRP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4408488" y="965200"/>
            <a:ext cx="1981200" cy="609600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nsolas" charset="0"/>
                <a:ea typeface="Consolas" charset="0"/>
                <a:cs typeface="Consolas" charset="0"/>
              </a:rPr>
              <a:t>CopyFile</a:t>
            </a: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4408488" y="1574800"/>
            <a:ext cx="1981200" cy="533400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nsolas" charset="0"/>
                <a:ea typeface="Consolas" charset="0"/>
                <a:cs typeface="Consolas" charset="0"/>
              </a:rPr>
              <a:t>read</a:t>
            </a:r>
          </a:p>
        </p:txBody>
      </p:sp>
      <p:grpSp>
        <p:nvGrpSpPr>
          <p:cNvPr id="26631" name="Group 18"/>
          <p:cNvGrpSpPr>
            <a:grpSpLocks/>
          </p:cNvGrpSpPr>
          <p:nvPr/>
        </p:nvGrpSpPr>
        <p:grpSpPr bwMode="auto">
          <a:xfrm>
            <a:off x="6551613" y="1377368"/>
            <a:ext cx="369874" cy="1661107"/>
            <a:chOff x="4606" y="816"/>
            <a:chExt cx="234" cy="1152"/>
          </a:xfrm>
        </p:grpSpPr>
        <p:sp>
          <p:nvSpPr>
            <p:cNvPr id="26632" name="Text Box 19"/>
            <p:cNvSpPr txBox="1">
              <a:spLocks noChangeArrowheads="1"/>
            </p:cNvSpPr>
            <p:nvPr/>
          </p:nvSpPr>
          <p:spPr bwMode="auto">
            <a:xfrm rot="5400000">
              <a:off x="4234" y="1273"/>
              <a:ext cx="977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Stack growth</a:t>
              </a:r>
            </a:p>
          </p:txBody>
        </p:sp>
        <p:sp>
          <p:nvSpPr>
            <p:cNvPr id="26633" name="Line 20"/>
            <p:cNvSpPr>
              <a:spLocks noChangeShapeType="1"/>
            </p:cNvSpPr>
            <p:nvPr/>
          </p:nvSpPr>
          <p:spPr bwMode="auto">
            <a:xfrm>
              <a:off x="4608" y="816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559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7630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How can we build multi-instruction atomic operations?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Recall: dispatcher gets control in two ways.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Internal: Thread does something to relinquish the CPU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External: Interrupts cause dispatcher to take CPU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On a uniprocessor, can avoid context-switching by: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Avoiding internal events (although virtual memory tricky)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Preventing external events by disabling interrupts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Consequently, naïve Implementation of locks:		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LockAcquire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{ disable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Ints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; }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LockRelease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{ enable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Ints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; }</a:t>
            </a: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Problems with this approach: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Can’t let user do this!</a:t>
            </a:r>
            <a:r>
              <a:rPr lang="en-US" altLang="ko-KR" dirty="0" smtClean="0">
                <a:ea typeface="굴림" panose="020B0600000101010101" pitchFamily="34" charset="-127"/>
              </a:rPr>
              <a:t> Consider following: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LockAcquire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();</a:t>
            </a:r>
            <a:b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While(TRUE) {;}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Real-Time system—no guarantees on timing!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Critical Sections might be arbitrarily long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happens with I/O or other important events?	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“Reactor about to meltdown. Help?”</a:t>
            </a:r>
          </a:p>
        </p:txBody>
      </p:sp>
      <p:pic>
        <p:nvPicPr>
          <p:cNvPr id="444420" name="Picture 4" descr="MCj010496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267200"/>
            <a:ext cx="1825625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Naïve use of Interrupt Enable/Disable</a:t>
            </a:r>
          </a:p>
        </p:txBody>
      </p:sp>
    </p:spTree>
    <p:extLst>
      <p:ext uri="{BB962C8B-B14F-4D97-AF65-F5344CB8AC3E}">
        <p14:creationId xmlns:p14="http://schemas.microsoft.com/office/powerpoint/2010/main" val="1916658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9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altLang="ko-KR" sz="2900" dirty="0" smtClean="0">
                <a:ea typeface="굴림" panose="020B0600000101010101" pitchFamily="34" charset="-127"/>
              </a:rPr>
              <a:t>Better Implementation of Locks by Disabling Interrupts</a:t>
            </a:r>
          </a:p>
        </p:txBody>
      </p:sp>
      <p:sp>
        <p:nvSpPr>
          <p:cNvPr id="445445" name="Text Box 5"/>
          <p:cNvSpPr txBox="1">
            <a:spLocks noChangeArrowheads="1"/>
          </p:cNvSpPr>
          <p:nvPr/>
        </p:nvSpPr>
        <p:spPr bwMode="auto">
          <a:xfrm>
            <a:off x="152400" y="1981200"/>
            <a:ext cx="4581525" cy="389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900" b="0" dirty="0" err="1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1900" b="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 value = FREE;</a:t>
            </a:r>
          </a:p>
          <a:p>
            <a:pPr algn="l"/>
            <a:endParaRPr lang="en-US" altLang="en-US" sz="1900" b="0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Acquire()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disable interrupts;</a:t>
            </a:r>
            <a:b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if (value == BUSY)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put thread on wait queue;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Go to sleep();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// Enable interrupts?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 else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sz="1900" b="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value = BUSY;</a:t>
            </a:r>
            <a:br>
              <a:rPr lang="en-US" altLang="en-US" sz="1900" b="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enable interrupts;</a:t>
            </a:r>
            <a:b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445446" name="Text Box 6"/>
          <p:cNvSpPr txBox="1">
            <a:spLocks noChangeArrowheads="1"/>
          </p:cNvSpPr>
          <p:nvPr/>
        </p:nvSpPr>
        <p:spPr bwMode="auto">
          <a:xfrm>
            <a:off x="4495800" y="2057400"/>
            <a:ext cx="4648200" cy="384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sz="1900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sz="1900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Release()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disable interrupts;</a:t>
            </a: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if (anyone on wait queue)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take thread off wait queue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Place on ready queue;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 else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sz="1900" b="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value = FREE;</a:t>
            </a:r>
            <a:br>
              <a:rPr lang="en-US" altLang="en-US" sz="1900" b="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enable interrupts;</a:t>
            </a:r>
            <a:b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endParaRPr lang="en-US" altLang="en-US" sz="19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445459" name="Group 19"/>
          <p:cNvGrpSpPr>
            <a:grpSpLocks/>
          </p:cNvGrpSpPr>
          <p:nvPr/>
        </p:nvGrpSpPr>
        <p:grpSpPr bwMode="auto">
          <a:xfrm>
            <a:off x="2895600" y="1828800"/>
            <a:ext cx="609600" cy="685800"/>
            <a:chOff x="1776" y="912"/>
            <a:chExt cx="476" cy="576"/>
          </a:xfrm>
        </p:grpSpPr>
        <p:sp>
          <p:nvSpPr>
            <p:cNvPr id="12295" name="AutoShape 8"/>
            <p:cNvSpPr>
              <a:spLocks noChangeAspect="1" noChangeArrowheads="1" noTextEdit="1"/>
            </p:cNvSpPr>
            <p:nvPr/>
          </p:nvSpPr>
          <p:spPr bwMode="auto">
            <a:xfrm>
              <a:off x="1776" y="912"/>
              <a:ext cx="4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Freeform 10"/>
            <p:cNvSpPr>
              <a:spLocks/>
            </p:cNvSpPr>
            <p:nvPr/>
          </p:nvSpPr>
          <p:spPr bwMode="auto">
            <a:xfrm>
              <a:off x="1818" y="1046"/>
              <a:ext cx="434" cy="442"/>
            </a:xfrm>
            <a:custGeom>
              <a:avLst/>
              <a:gdLst>
                <a:gd name="T0" fmla="*/ 4 w 1303"/>
                <a:gd name="T1" fmla="*/ 79 h 1327"/>
                <a:gd name="T2" fmla="*/ 7 w 1303"/>
                <a:gd name="T3" fmla="*/ 86 h 1327"/>
                <a:gd name="T4" fmla="*/ 13 w 1303"/>
                <a:gd name="T5" fmla="*/ 97 h 1327"/>
                <a:gd name="T6" fmla="*/ 19 w 1303"/>
                <a:gd name="T7" fmla="*/ 109 h 1327"/>
                <a:gd name="T8" fmla="*/ 28 w 1303"/>
                <a:gd name="T9" fmla="*/ 121 h 1327"/>
                <a:gd name="T10" fmla="*/ 38 w 1303"/>
                <a:gd name="T11" fmla="*/ 132 h 1327"/>
                <a:gd name="T12" fmla="*/ 50 w 1303"/>
                <a:gd name="T13" fmla="*/ 140 h 1327"/>
                <a:gd name="T14" fmla="*/ 63 w 1303"/>
                <a:gd name="T15" fmla="*/ 145 h 1327"/>
                <a:gd name="T16" fmla="*/ 76 w 1303"/>
                <a:gd name="T17" fmla="*/ 147 h 1327"/>
                <a:gd name="T18" fmla="*/ 90 w 1303"/>
                <a:gd name="T19" fmla="*/ 146 h 1327"/>
                <a:gd name="T20" fmla="*/ 104 w 1303"/>
                <a:gd name="T21" fmla="*/ 142 h 1327"/>
                <a:gd name="T22" fmla="*/ 116 w 1303"/>
                <a:gd name="T23" fmla="*/ 136 h 1327"/>
                <a:gd name="T24" fmla="*/ 128 w 1303"/>
                <a:gd name="T25" fmla="*/ 126 h 1327"/>
                <a:gd name="T26" fmla="*/ 136 w 1303"/>
                <a:gd name="T27" fmla="*/ 116 h 1327"/>
                <a:gd name="T28" fmla="*/ 142 w 1303"/>
                <a:gd name="T29" fmla="*/ 105 h 1327"/>
                <a:gd name="T30" fmla="*/ 144 w 1303"/>
                <a:gd name="T31" fmla="*/ 94 h 1327"/>
                <a:gd name="T32" fmla="*/ 145 w 1303"/>
                <a:gd name="T33" fmla="*/ 82 h 1327"/>
                <a:gd name="T34" fmla="*/ 143 w 1303"/>
                <a:gd name="T35" fmla="*/ 71 h 1327"/>
                <a:gd name="T36" fmla="*/ 140 w 1303"/>
                <a:gd name="T37" fmla="*/ 59 h 1327"/>
                <a:gd name="T38" fmla="*/ 136 w 1303"/>
                <a:gd name="T39" fmla="*/ 48 h 1327"/>
                <a:gd name="T40" fmla="*/ 132 w 1303"/>
                <a:gd name="T41" fmla="*/ 37 h 1327"/>
                <a:gd name="T42" fmla="*/ 128 w 1303"/>
                <a:gd name="T43" fmla="*/ 27 h 1327"/>
                <a:gd name="T44" fmla="*/ 123 w 1303"/>
                <a:gd name="T45" fmla="*/ 18 h 1327"/>
                <a:gd name="T46" fmla="*/ 117 w 1303"/>
                <a:gd name="T47" fmla="*/ 11 h 1327"/>
                <a:gd name="T48" fmla="*/ 111 w 1303"/>
                <a:gd name="T49" fmla="*/ 5 h 1327"/>
                <a:gd name="T50" fmla="*/ 104 w 1303"/>
                <a:gd name="T51" fmla="*/ 1 h 1327"/>
                <a:gd name="T52" fmla="*/ 98 w 1303"/>
                <a:gd name="T53" fmla="*/ 0 h 1327"/>
                <a:gd name="T54" fmla="*/ 93 w 1303"/>
                <a:gd name="T55" fmla="*/ 0 h 1327"/>
                <a:gd name="T56" fmla="*/ 89 w 1303"/>
                <a:gd name="T57" fmla="*/ 3 h 1327"/>
                <a:gd name="T58" fmla="*/ 85 w 1303"/>
                <a:gd name="T59" fmla="*/ 6 h 1327"/>
                <a:gd name="T60" fmla="*/ 84 w 1303"/>
                <a:gd name="T61" fmla="*/ 10 h 1327"/>
                <a:gd name="T62" fmla="*/ 83 w 1303"/>
                <a:gd name="T63" fmla="*/ 15 h 1327"/>
                <a:gd name="T64" fmla="*/ 83 w 1303"/>
                <a:gd name="T65" fmla="*/ 20 h 1327"/>
                <a:gd name="T66" fmla="*/ 83 w 1303"/>
                <a:gd name="T67" fmla="*/ 25 h 1327"/>
                <a:gd name="T68" fmla="*/ 84 w 1303"/>
                <a:gd name="T69" fmla="*/ 28 h 1327"/>
                <a:gd name="T70" fmla="*/ 85 w 1303"/>
                <a:gd name="T71" fmla="*/ 32 h 1327"/>
                <a:gd name="T72" fmla="*/ 85 w 1303"/>
                <a:gd name="T73" fmla="*/ 36 h 1327"/>
                <a:gd name="T74" fmla="*/ 82 w 1303"/>
                <a:gd name="T75" fmla="*/ 40 h 1327"/>
                <a:gd name="T76" fmla="*/ 78 w 1303"/>
                <a:gd name="T77" fmla="*/ 41 h 1327"/>
                <a:gd name="T78" fmla="*/ 73 w 1303"/>
                <a:gd name="T79" fmla="*/ 43 h 1327"/>
                <a:gd name="T80" fmla="*/ 68 w 1303"/>
                <a:gd name="T81" fmla="*/ 45 h 1327"/>
                <a:gd name="T82" fmla="*/ 63 w 1303"/>
                <a:gd name="T83" fmla="*/ 47 h 1327"/>
                <a:gd name="T84" fmla="*/ 58 w 1303"/>
                <a:gd name="T85" fmla="*/ 49 h 1327"/>
                <a:gd name="T86" fmla="*/ 54 w 1303"/>
                <a:gd name="T87" fmla="*/ 52 h 1327"/>
                <a:gd name="T88" fmla="*/ 50 w 1303"/>
                <a:gd name="T89" fmla="*/ 55 h 1327"/>
                <a:gd name="T90" fmla="*/ 45 w 1303"/>
                <a:gd name="T91" fmla="*/ 57 h 1327"/>
                <a:gd name="T92" fmla="*/ 41 w 1303"/>
                <a:gd name="T93" fmla="*/ 55 h 1327"/>
                <a:gd name="T94" fmla="*/ 38 w 1303"/>
                <a:gd name="T95" fmla="*/ 52 h 1327"/>
                <a:gd name="T96" fmla="*/ 34 w 1303"/>
                <a:gd name="T97" fmla="*/ 48 h 1327"/>
                <a:gd name="T98" fmla="*/ 29 w 1303"/>
                <a:gd name="T99" fmla="*/ 44 h 1327"/>
                <a:gd name="T100" fmla="*/ 24 w 1303"/>
                <a:gd name="T101" fmla="*/ 41 h 1327"/>
                <a:gd name="T102" fmla="*/ 17 w 1303"/>
                <a:gd name="T103" fmla="*/ 40 h 1327"/>
                <a:gd name="T104" fmla="*/ 11 w 1303"/>
                <a:gd name="T105" fmla="*/ 41 h 1327"/>
                <a:gd name="T106" fmla="*/ 5 w 1303"/>
                <a:gd name="T107" fmla="*/ 45 h 1327"/>
                <a:gd name="T108" fmla="*/ 1 w 1303"/>
                <a:gd name="T109" fmla="*/ 51 h 1327"/>
                <a:gd name="T110" fmla="*/ 0 w 1303"/>
                <a:gd name="T111" fmla="*/ 58 h 1327"/>
                <a:gd name="T112" fmla="*/ 0 w 1303"/>
                <a:gd name="T113" fmla="*/ 65 h 1327"/>
                <a:gd name="T114" fmla="*/ 2 w 1303"/>
                <a:gd name="T115" fmla="*/ 71 h 1327"/>
                <a:gd name="T116" fmla="*/ 3 w 1303"/>
                <a:gd name="T117" fmla="*/ 75 h 132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03" h="1327">
                  <a:moveTo>
                    <a:pt x="28" y="680"/>
                  </a:moveTo>
                  <a:lnTo>
                    <a:pt x="28" y="681"/>
                  </a:lnTo>
                  <a:lnTo>
                    <a:pt x="30" y="684"/>
                  </a:lnTo>
                  <a:lnTo>
                    <a:pt x="30" y="686"/>
                  </a:lnTo>
                  <a:lnTo>
                    <a:pt x="30" y="688"/>
                  </a:lnTo>
                  <a:lnTo>
                    <a:pt x="33" y="691"/>
                  </a:lnTo>
                  <a:lnTo>
                    <a:pt x="34" y="697"/>
                  </a:lnTo>
                  <a:lnTo>
                    <a:pt x="36" y="698"/>
                  </a:lnTo>
                  <a:lnTo>
                    <a:pt x="36" y="704"/>
                  </a:lnTo>
                  <a:lnTo>
                    <a:pt x="37" y="708"/>
                  </a:lnTo>
                  <a:lnTo>
                    <a:pt x="40" y="714"/>
                  </a:lnTo>
                  <a:lnTo>
                    <a:pt x="43" y="720"/>
                  </a:lnTo>
                  <a:lnTo>
                    <a:pt x="44" y="725"/>
                  </a:lnTo>
                  <a:lnTo>
                    <a:pt x="47" y="733"/>
                  </a:lnTo>
                  <a:lnTo>
                    <a:pt x="51" y="740"/>
                  </a:lnTo>
                  <a:lnTo>
                    <a:pt x="53" y="745"/>
                  </a:lnTo>
                  <a:lnTo>
                    <a:pt x="55" y="752"/>
                  </a:lnTo>
                  <a:lnTo>
                    <a:pt x="60" y="761"/>
                  </a:lnTo>
                  <a:lnTo>
                    <a:pt x="64" y="769"/>
                  </a:lnTo>
                  <a:lnTo>
                    <a:pt x="67" y="778"/>
                  </a:lnTo>
                  <a:lnTo>
                    <a:pt x="70" y="785"/>
                  </a:lnTo>
                  <a:lnTo>
                    <a:pt x="74" y="795"/>
                  </a:lnTo>
                  <a:lnTo>
                    <a:pt x="80" y="804"/>
                  </a:lnTo>
                  <a:lnTo>
                    <a:pt x="84" y="812"/>
                  </a:lnTo>
                  <a:lnTo>
                    <a:pt x="87" y="822"/>
                  </a:lnTo>
                  <a:lnTo>
                    <a:pt x="92" y="832"/>
                  </a:lnTo>
                  <a:lnTo>
                    <a:pt x="98" y="842"/>
                  </a:lnTo>
                  <a:lnTo>
                    <a:pt x="101" y="852"/>
                  </a:lnTo>
                  <a:lnTo>
                    <a:pt x="108" y="861"/>
                  </a:lnTo>
                  <a:lnTo>
                    <a:pt x="114" y="872"/>
                  </a:lnTo>
                  <a:lnTo>
                    <a:pt x="118" y="883"/>
                  </a:lnTo>
                  <a:lnTo>
                    <a:pt x="124" y="893"/>
                  </a:lnTo>
                  <a:lnTo>
                    <a:pt x="129" y="903"/>
                  </a:lnTo>
                  <a:lnTo>
                    <a:pt x="136" y="915"/>
                  </a:lnTo>
                  <a:lnTo>
                    <a:pt x="142" y="926"/>
                  </a:lnTo>
                  <a:lnTo>
                    <a:pt x="148" y="936"/>
                  </a:lnTo>
                  <a:lnTo>
                    <a:pt x="153" y="947"/>
                  </a:lnTo>
                  <a:lnTo>
                    <a:pt x="161" y="959"/>
                  </a:lnTo>
                  <a:lnTo>
                    <a:pt x="168" y="969"/>
                  </a:lnTo>
                  <a:lnTo>
                    <a:pt x="173" y="980"/>
                  </a:lnTo>
                  <a:lnTo>
                    <a:pt x="180" y="991"/>
                  </a:lnTo>
                  <a:lnTo>
                    <a:pt x="189" y="1003"/>
                  </a:lnTo>
                  <a:lnTo>
                    <a:pt x="196" y="1014"/>
                  </a:lnTo>
                  <a:lnTo>
                    <a:pt x="202" y="1024"/>
                  </a:lnTo>
                  <a:lnTo>
                    <a:pt x="210" y="1035"/>
                  </a:lnTo>
                  <a:lnTo>
                    <a:pt x="219" y="1047"/>
                  </a:lnTo>
                  <a:lnTo>
                    <a:pt x="226" y="1058"/>
                  </a:lnTo>
                  <a:lnTo>
                    <a:pt x="233" y="1068"/>
                  </a:lnTo>
                  <a:lnTo>
                    <a:pt x="243" y="1078"/>
                  </a:lnTo>
                  <a:lnTo>
                    <a:pt x="250" y="1091"/>
                  </a:lnTo>
                  <a:lnTo>
                    <a:pt x="260" y="1101"/>
                  </a:lnTo>
                  <a:lnTo>
                    <a:pt x="269" y="1111"/>
                  </a:lnTo>
                  <a:lnTo>
                    <a:pt x="277" y="1122"/>
                  </a:lnTo>
                  <a:lnTo>
                    <a:pt x="286" y="1131"/>
                  </a:lnTo>
                  <a:lnTo>
                    <a:pt x="296" y="1141"/>
                  </a:lnTo>
                  <a:lnTo>
                    <a:pt x="304" y="1152"/>
                  </a:lnTo>
                  <a:lnTo>
                    <a:pt x="314" y="1161"/>
                  </a:lnTo>
                  <a:lnTo>
                    <a:pt x="324" y="1171"/>
                  </a:lnTo>
                  <a:lnTo>
                    <a:pt x="333" y="1181"/>
                  </a:lnTo>
                  <a:lnTo>
                    <a:pt x="342" y="1188"/>
                  </a:lnTo>
                  <a:lnTo>
                    <a:pt x="352" y="1199"/>
                  </a:lnTo>
                  <a:lnTo>
                    <a:pt x="362" y="1206"/>
                  </a:lnTo>
                  <a:lnTo>
                    <a:pt x="372" y="1215"/>
                  </a:lnTo>
                  <a:lnTo>
                    <a:pt x="382" y="1222"/>
                  </a:lnTo>
                  <a:lnTo>
                    <a:pt x="394" y="1230"/>
                  </a:lnTo>
                  <a:lnTo>
                    <a:pt x="405" y="1237"/>
                  </a:lnTo>
                  <a:lnTo>
                    <a:pt x="415" y="1245"/>
                  </a:lnTo>
                  <a:lnTo>
                    <a:pt x="425" y="1252"/>
                  </a:lnTo>
                  <a:lnTo>
                    <a:pt x="436" y="1259"/>
                  </a:lnTo>
                  <a:lnTo>
                    <a:pt x="448" y="1264"/>
                  </a:lnTo>
                  <a:lnTo>
                    <a:pt x="459" y="1270"/>
                  </a:lnTo>
                  <a:lnTo>
                    <a:pt x="469" y="1274"/>
                  </a:lnTo>
                  <a:lnTo>
                    <a:pt x="480" y="1281"/>
                  </a:lnTo>
                  <a:lnTo>
                    <a:pt x="492" y="1286"/>
                  </a:lnTo>
                  <a:lnTo>
                    <a:pt x="504" y="1290"/>
                  </a:lnTo>
                  <a:lnTo>
                    <a:pt x="516" y="1294"/>
                  </a:lnTo>
                  <a:lnTo>
                    <a:pt x="527" y="1299"/>
                  </a:lnTo>
                  <a:lnTo>
                    <a:pt x="539" y="1301"/>
                  </a:lnTo>
                  <a:lnTo>
                    <a:pt x="551" y="1307"/>
                  </a:lnTo>
                  <a:lnTo>
                    <a:pt x="563" y="1310"/>
                  </a:lnTo>
                  <a:lnTo>
                    <a:pt x="576" y="1313"/>
                  </a:lnTo>
                  <a:lnTo>
                    <a:pt x="587" y="1316"/>
                  </a:lnTo>
                  <a:lnTo>
                    <a:pt x="600" y="1317"/>
                  </a:lnTo>
                  <a:lnTo>
                    <a:pt x="611" y="1318"/>
                  </a:lnTo>
                  <a:lnTo>
                    <a:pt x="624" y="1321"/>
                  </a:lnTo>
                  <a:lnTo>
                    <a:pt x="637" y="1323"/>
                  </a:lnTo>
                  <a:lnTo>
                    <a:pt x="648" y="1324"/>
                  </a:lnTo>
                  <a:lnTo>
                    <a:pt x="661" y="1324"/>
                  </a:lnTo>
                  <a:lnTo>
                    <a:pt x="674" y="1326"/>
                  </a:lnTo>
                  <a:lnTo>
                    <a:pt x="686" y="1327"/>
                  </a:lnTo>
                  <a:lnTo>
                    <a:pt x="698" y="1327"/>
                  </a:lnTo>
                  <a:lnTo>
                    <a:pt x="710" y="1327"/>
                  </a:lnTo>
                  <a:lnTo>
                    <a:pt x="723" y="1327"/>
                  </a:lnTo>
                  <a:lnTo>
                    <a:pt x="736" y="1326"/>
                  </a:lnTo>
                  <a:lnTo>
                    <a:pt x="749" y="1326"/>
                  </a:lnTo>
                  <a:lnTo>
                    <a:pt x="762" y="1324"/>
                  </a:lnTo>
                  <a:lnTo>
                    <a:pt x="772" y="1323"/>
                  </a:lnTo>
                  <a:lnTo>
                    <a:pt x="786" y="1321"/>
                  </a:lnTo>
                  <a:lnTo>
                    <a:pt x="799" y="1318"/>
                  </a:lnTo>
                  <a:lnTo>
                    <a:pt x="810" y="1317"/>
                  </a:lnTo>
                  <a:lnTo>
                    <a:pt x="823" y="1314"/>
                  </a:lnTo>
                  <a:lnTo>
                    <a:pt x="836" y="1311"/>
                  </a:lnTo>
                  <a:lnTo>
                    <a:pt x="848" y="1310"/>
                  </a:lnTo>
                  <a:lnTo>
                    <a:pt x="860" y="1306"/>
                  </a:lnTo>
                  <a:lnTo>
                    <a:pt x="872" y="1301"/>
                  </a:lnTo>
                  <a:lnTo>
                    <a:pt x="885" y="1299"/>
                  </a:lnTo>
                  <a:lnTo>
                    <a:pt x="897" y="1296"/>
                  </a:lnTo>
                  <a:lnTo>
                    <a:pt x="908" y="1290"/>
                  </a:lnTo>
                  <a:lnTo>
                    <a:pt x="921" y="1287"/>
                  </a:lnTo>
                  <a:lnTo>
                    <a:pt x="934" y="1281"/>
                  </a:lnTo>
                  <a:lnTo>
                    <a:pt x="945" y="1277"/>
                  </a:lnTo>
                  <a:lnTo>
                    <a:pt x="958" y="1272"/>
                  </a:lnTo>
                  <a:lnTo>
                    <a:pt x="969" y="1266"/>
                  </a:lnTo>
                  <a:lnTo>
                    <a:pt x="980" y="1262"/>
                  </a:lnTo>
                  <a:lnTo>
                    <a:pt x="992" y="1256"/>
                  </a:lnTo>
                  <a:lnTo>
                    <a:pt x="1003" y="1249"/>
                  </a:lnTo>
                  <a:lnTo>
                    <a:pt x="1016" y="1242"/>
                  </a:lnTo>
                  <a:lnTo>
                    <a:pt x="1026" y="1235"/>
                  </a:lnTo>
                  <a:lnTo>
                    <a:pt x="1039" y="1230"/>
                  </a:lnTo>
                  <a:lnTo>
                    <a:pt x="1049" y="1222"/>
                  </a:lnTo>
                  <a:lnTo>
                    <a:pt x="1060" y="1215"/>
                  </a:lnTo>
                  <a:lnTo>
                    <a:pt x="1070" y="1206"/>
                  </a:lnTo>
                  <a:lnTo>
                    <a:pt x="1081" y="1200"/>
                  </a:lnTo>
                  <a:lnTo>
                    <a:pt x="1093" y="1190"/>
                  </a:lnTo>
                  <a:lnTo>
                    <a:pt x="1103" y="1183"/>
                  </a:lnTo>
                  <a:lnTo>
                    <a:pt x="1114" y="1175"/>
                  </a:lnTo>
                  <a:lnTo>
                    <a:pt x="1125" y="1168"/>
                  </a:lnTo>
                  <a:lnTo>
                    <a:pt x="1134" y="1158"/>
                  </a:lnTo>
                  <a:lnTo>
                    <a:pt x="1144" y="1149"/>
                  </a:lnTo>
                  <a:lnTo>
                    <a:pt x="1152" y="1139"/>
                  </a:lnTo>
                  <a:lnTo>
                    <a:pt x="1162" y="1131"/>
                  </a:lnTo>
                  <a:lnTo>
                    <a:pt x="1171" y="1122"/>
                  </a:lnTo>
                  <a:lnTo>
                    <a:pt x="1179" y="1112"/>
                  </a:lnTo>
                  <a:lnTo>
                    <a:pt x="1186" y="1104"/>
                  </a:lnTo>
                  <a:lnTo>
                    <a:pt x="1195" y="1095"/>
                  </a:lnTo>
                  <a:lnTo>
                    <a:pt x="1202" y="1084"/>
                  </a:lnTo>
                  <a:lnTo>
                    <a:pt x="1209" y="1075"/>
                  </a:lnTo>
                  <a:lnTo>
                    <a:pt x="1215" y="1067"/>
                  </a:lnTo>
                  <a:lnTo>
                    <a:pt x="1223" y="1057"/>
                  </a:lnTo>
                  <a:lnTo>
                    <a:pt x="1229" y="1047"/>
                  </a:lnTo>
                  <a:lnTo>
                    <a:pt x="1235" y="1038"/>
                  </a:lnTo>
                  <a:lnTo>
                    <a:pt x="1240" y="1028"/>
                  </a:lnTo>
                  <a:lnTo>
                    <a:pt x="1246" y="1018"/>
                  </a:lnTo>
                  <a:lnTo>
                    <a:pt x="1252" y="1008"/>
                  </a:lnTo>
                  <a:lnTo>
                    <a:pt x="1256" y="998"/>
                  </a:lnTo>
                  <a:lnTo>
                    <a:pt x="1260" y="989"/>
                  </a:lnTo>
                  <a:lnTo>
                    <a:pt x="1266" y="979"/>
                  </a:lnTo>
                  <a:lnTo>
                    <a:pt x="1269" y="969"/>
                  </a:lnTo>
                  <a:lnTo>
                    <a:pt x="1273" y="960"/>
                  </a:lnTo>
                  <a:lnTo>
                    <a:pt x="1276" y="949"/>
                  </a:lnTo>
                  <a:lnTo>
                    <a:pt x="1282" y="940"/>
                  </a:lnTo>
                  <a:lnTo>
                    <a:pt x="1283" y="929"/>
                  </a:lnTo>
                  <a:lnTo>
                    <a:pt x="1286" y="919"/>
                  </a:lnTo>
                  <a:lnTo>
                    <a:pt x="1289" y="907"/>
                  </a:lnTo>
                  <a:lnTo>
                    <a:pt x="1292" y="899"/>
                  </a:lnTo>
                  <a:lnTo>
                    <a:pt x="1293" y="888"/>
                  </a:lnTo>
                  <a:lnTo>
                    <a:pt x="1296" y="879"/>
                  </a:lnTo>
                  <a:lnTo>
                    <a:pt x="1297" y="868"/>
                  </a:lnTo>
                  <a:lnTo>
                    <a:pt x="1299" y="858"/>
                  </a:lnTo>
                  <a:lnTo>
                    <a:pt x="1300" y="848"/>
                  </a:lnTo>
                  <a:lnTo>
                    <a:pt x="1300" y="836"/>
                  </a:lnTo>
                  <a:lnTo>
                    <a:pt x="1302" y="826"/>
                  </a:lnTo>
                  <a:lnTo>
                    <a:pt x="1303" y="816"/>
                  </a:lnTo>
                  <a:lnTo>
                    <a:pt x="1303" y="805"/>
                  </a:lnTo>
                  <a:lnTo>
                    <a:pt x="1303" y="795"/>
                  </a:lnTo>
                  <a:lnTo>
                    <a:pt x="1303" y="784"/>
                  </a:lnTo>
                  <a:lnTo>
                    <a:pt x="1303" y="774"/>
                  </a:lnTo>
                  <a:lnTo>
                    <a:pt x="1303" y="764"/>
                  </a:lnTo>
                  <a:lnTo>
                    <a:pt x="1303" y="752"/>
                  </a:lnTo>
                  <a:lnTo>
                    <a:pt x="1302" y="742"/>
                  </a:lnTo>
                  <a:lnTo>
                    <a:pt x="1302" y="733"/>
                  </a:lnTo>
                  <a:lnTo>
                    <a:pt x="1300" y="721"/>
                  </a:lnTo>
                  <a:lnTo>
                    <a:pt x="1300" y="711"/>
                  </a:lnTo>
                  <a:lnTo>
                    <a:pt x="1299" y="701"/>
                  </a:lnTo>
                  <a:lnTo>
                    <a:pt x="1297" y="691"/>
                  </a:lnTo>
                  <a:lnTo>
                    <a:pt x="1296" y="680"/>
                  </a:lnTo>
                  <a:lnTo>
                    <a:pt x="1294" y="669"/>
                  </a:lnTo>
                  <a:lnTo>
                    <a:pt x="1293" y="659"/>
                  </a:lnTo>
                  <a:lnTo>
                    <a:pt x="1290" y="649"/>
                  </a:lnTo>
                  <a:lnTo>
                    <a:pt x="1289" y="637"/>
                  </a:lnTo>
                  <a:lnTo>
                    <a:pt x="1287" y="627"/>
                  </a:lnTo>
                  <a:lnTo>
                    <a:pt x="1285" y="616"/>
                  </a:lnTo>
                  <a:lnTo>
                    <a:pt x="1283" y="607"/>
                  </a:lnTo>
                  <a:lnTo>
                    <a:pt x="1280" y="596"/>
                  </a:lnTo>
                  <a:lnTo>
                    <a:pt x="1277" y="586"/>
                  </a:lnTo>
                  <a:lnTo>
                    <a:pt x="1275" y="576"/>
                  </a:lnTo>
                  <a:lnTo>
                    <a:pt x="1272" y="566"/>
                  </a:lnTo>
                  <a:lnTo>
                    <a:pt x="1269" y="555"/>
                  </a:lnTo>
                  <a:lnTo>
                    <a:pt x="1266" y="545"/>
                  </a:lnTo>
                  <a:lnTo>
                    <a:pt x="1263" y="533"/>
                  </a:lnTo>
                  <a:lnTo>
                    <a:pt x="1260" y="525"/>
                  </a:lnTo>
                  <a:lnTo>
                    <a:pt x="1256" y="515"/>
                  </a:lnTo>
                  <a:lnTo>
                    <a:pt x="1253" y="504"/>
                  </a:lnTo>
                  <a:lnTo>
                    <a:pt x="1250" y="494"/>
                  </a:lnTo>
                  <a:lnTo>
                    <a:pt x="1246" y="484"/>
                  </a:lnTo>
                  <a:lnTo>
                    <a:pt x="1243" y="474"/>
                  </a:lnTo>
                  <a:lnTo>
                    <a:pt x="1239" y="464"/>
                  </a:lnTo>
                  <a:lnTo>
                    <a:pt x="1236" y="452"/>
                  </a:lnTo>
                  <a:lnTo>
                    <a:pt x="1233" y="442"/>
                  </a:lnTo>
                  <a:lnTo>
                    <a:pt x="1229" y="432"/>
                  </a:lnTo>
                  <a:lnTo>
                    <a:pt x="1226" y="422"/>
                  </a:lnTo>
                  <a:lnTo>
                    <a:pt x="1222" y="413"/>
                  </a:lnTo>
                  <a:lnTo>
                    <a:pt x="1219" y="403"/>
                  </a:lnTo>
                  <a:lnTo>
                    <a:pt x="1213" y="393"/>
                  </a:lnTo>
                  <a:lnTo>
                    <a:pt x="1212" y="383"/>
                  </a:lnTo>
                  <a:lnTo>
                    <a:pt x="1208" y="373"/>
                  </a:lnTo>
                  <a:lnTo>
                    <a:pt x="1205" y="364"/>
                  </a:lnTo>
                  <a:lnTo>
                    <a:pt x="1201" y="354"/>
                  </a:lnTo>
                  <a:lnTo>
                    <a:pt x="1196" y="343"/>
                  </a:lnTo>
                  <a:lnTo>
                    <a:pt x="1192" y="334"/>
                  </a:lnTo>
                  <a:lnTo>
                    <a:pt x="1188" y="326"/>
                  </a:lnTo>
                  <a:lnTo>
                    <a:pt x="1185" y="316"/>
                  </a:lnTo>
                  <a:lnTo>
                    <a:pt x="1181" y="306"/>
                  </a:lnTo>
                  <a:lnTo>
                    <a:pt x="1178" y="297"/>
                  </a:lnTo>
                  <a:lnTo>
                    <a:pt x="1174" y="287"/>
                  </a:lnTo>
                  <a:lnTo>
                    <a:pt x="1169" y="279"/>
                  </a:lnTo>
                  <a:lnTo>
                    <a:pt x="1165" y="270"/>
                  </a:lnTo>
                  <a:lnTo>
                    <a:pt x="1161" y="260"/>
                  </a:lnTo>
                  <a:lnTo>
                    <a:pt x="1157" y="252"/>
                  </a:lnTo>
                  <a:lnTo>
                    <a:pt x="1152" y="243"/>
                  </a:lnTo>
                  <a:lnTo>
                    <a:pt x="1148" y="235"/>
                  </a:lnTo>
                  <a:lnTo>
                    <a:pt x="1144" y="226"/>
                  </a:lnTo>
                  <a:lnTo>
                    <a:pt x="1140" y="219"/>
                  </a:lnTo>
                  <a:lnTo>
                    <a:pt x="1135" y="209"/>
                  </a:lnTo>
                  <a:lnTo>
                    <a:pt x="1131" y="202"/>
                  </a:lnTo>
                  <a:lnTo>
                    <a:pt x="1127" y="193"/>
                  </a:lnTo>
                  <a:lnTo>
                    <a:pt x="1123" y="185"/>
                  </a:lnTo>
                  <a:lnTo>
                    <a:pt x="1117" y="178"/>
                  </a:lnTo>
                  <a:lnTo>
                    <a:pt x="1113" y="171"/>
                  </a:lnTo>
                  <a:lnTo>
                    <a:pt x="1107" y="162"/>
                  </a:lnTo>
                  <a:lnTo>
                    <a:pt x="1103" y="155"/>
                  </a:lnTo>
                  <a:lnTo>
                    <a:pt x="1098" y="148"/>
                  </a:lnTo>
                  <a:lnTo>
                    <a:pt x="1094" y="141"/>
                  </a:lnTo>
                  <a:lnTo>
                    <a:pt x="1088" y="134"/>
                  </a:lnTo>
                  <a:lnTo>
                    <a:pt x="1083" y="127"/>
                  </a:lnTo>
                  <a:lnTo>
                    <a:pt x="1078" y="120"/>
                  </a:lnTo>
                  <a:lnTo>
                    <a:pt x="1073" y="114"/>
                  </a:lnTo>
                  <a:lnTo>
                    <a:pt x="1067" y="107"/>
                  </a:lnTo>
                  <a:lnTo>
                    <a:pt x="1064" y="101"/>
                  </a:lnTo>
                  <a:lnTo>
                    <a:pt x="1057" y="95"/>
                  </a:lnTo>
                  <a:lnTo>
                    <a:pt x="1052" y="90"/>
                  </a:lnTo>
                  <a:lnTo>
                    <a:pt x="1047" y="84"/>
                  </a:lnTo>
                  <a:lnTo>
                    <a:pt x="1042" y="78"/>
                  </a:lnTo>
                  <a:lnTo>
                    <a:pt x="1036" y="73"/>
                  </a:lnTo>
                  <a:lnTo>
                    <a:pt x="1030" y="67"/>
                  </a:lnTo>
                  <a:lnTo>
                    <a:pt x="1025" y="63"/>
                  </a:lnTo>
                  <a:lnTo>
                    <a:pt x="1019" y="57"/>
                  </a:lnTo>
                  <a:lnTo>
                    <a:pt x="1013" y="53"/>
                  </a:lnTo>
                  <a:lnTo>
                    <a:pt x="1007" y="47"/>
                  </a:lnTo>
                  <a:lnTo>
                    <a:pt x="1000" y="44"/>
                  </a:lnTo>
                  <a:lnTo>
                    <a:pt x="995" y="40"/>
                  </a:lnTo>
                  <a:lnTo>
                    <a:pt x="989" y="37"/>
                  </a:lnTo>
                  <a:lnTo>
                    <a:pt x="983" y="33"/>
                  </a:lnTo>
                  <a:lnTo>
                    <a:pt x="978" y="30"/>
                  </a:lnTo>
                  <a:lnTo>
                    <a:pt x="971" y="27"/>
                  </a:lnTo>
                  <a:lnTo>
                    <a:pt x="963" y="23"/>
                  </a:lnTo>
                  <a:lnTo>
                    <a:pt x="958" y="20"/>
                  </a:lnTo>
                  <a:lnTo>
                    <a:pt x="952" y="17"/>
                  </a:lnTo>
                  <a:lnTo>
                    <a:pt x="945" y="14"/>
                  </a:lnTo>
                  <a:lnTo>
                    <a:pt x="939" y="13"/>
                  </a:lnTo>
                  <a:lnTo>
                    <a:pt x="932" y="10"/>
                  </a:lnTo>
                  <a:lnTo>
                    <a:pt x="926" y="9"/>
                  </a:lnTo>
                  <a:lnTo>
                    <a:pt x="922" y="7"/>
                  </a:lnTo>
                  <a:lnTo>
                    <a:pt x="915" y="6"/>
                  </a:lnTo>
                  <a:lnTo>
                    <a:pt x="909" y="4"/>
                  </a:lnTo>
                  <a:lnTo>
                    <a:pt x="904" y="3"/>
                  </a:lnTo>
                  <a:lnTo>
                    <a:pt x="899" y="3"/>
                  </a:lnTo>
                  <a:lnTo>
                    <a:pt x="892" y="0"/>
                  </a:lnTo>
                  <a:lnTo>
                    <a:pt x="887" y="0"/>
                  </a:lnTo>
                  <a:lnTo>
                    <a:pt x="882" y="0"/>
                  </a:lnTo>
                  <a:lnTo>
                    <a:pt x="878" y="0"/>
                  </a:lnTo>
                  <a:lnTo>
                    <a:pt x="872" y="0"/>
                  </a:lnTo>
                  <a:lnTo>
                    <a:pt x="867" y="0"/>
                  </a:lnTo>
                  <a:lnTo>
                    <a:pt x="863" y="0"/>
                  </a:lnTo>
                  <a:lnTo>
                    <a:pt x="858" y="0"/>
                  </a:lnTo>
                  <a:lnTo>
                    <a:pt x="853" y="0"/>
                  </a:lnTo>
                  <a:lnTo>
                    <a:pt x="848" y="1"/>
                  </a:lnTo>
                  <a:lnTo>
                    <a:pt x="845" y="3"/>
                  </a:lnTo>
                  <a:lnTo>
                    <a:pt x="841" y="4"/>
                  </a:lnTo>
                  <a:lnTo>
                    <a:pt x="836" y="4"/>
                  </a:lnTo>
                  <a:lnTo>
                    <a:pt x="831" y="6"/>
                  </a:lnTo>
                  <a:lnTo>
                    <a:pt x="827" y="7"/>
                  </a:lnTo>
                  <a:lnTo>
                    <a:pt x="824" y="9"/>
                  </a:lnTo>
                  <a:lnTo>
                    <a:pt x="818" y="10"/>
                  </a:lnTo>
                  <a:lnTo>
                    <a:pt x="817" y="11"/>
                  </a:lnTo>
                  <a:lnTo>
                    <a:pt x="811" y="13"/>
                  </a:lnTo>
                  <a:lnTo>
                    <a:pt x="809" y="16"/>
                  </a:lnTo>
                  <a:lnTo>
                    <a:pt x="806" y="17"/>
                  </a:lnTo>
                  <a:lnTo>
                    <a:pt x="801" y="20"/>
                  </a:lnTo>
                  <a:lnTo>
                    <a:pt x="799" y="23"/>
                  </a:lnTo>
                  <a:lnTo>
                    <a:pt x="796" y="26"/>
                  </a:lnTo>
                  <a:lnTo>
                    <a:pt x="793" y="29"/>
                  </a:lnTo>
                  <a:lnTo>
                    <a:pt x="789" y="31"/>
                  </a:lnTo>
                  <a:lnTo>
                    <a:pt x="786" y="34"/>
                  </a:lnTo>
                  <a:lnTo>
                    <a:pt x="783" y="37"/>
                  </a:lnTo>
                  <a:lnTo>
                    <a:pt x="780" y="40"/>
                  </a:lnTo>
                  <a:lnTo>
                    <a:pt x="777" y="43"/>
                  </a:lnTo>
                  <a:lnTo>
                    <a:pt x="774" y="46"/>
                  </a:lnTo>
                  <a:lnTo>
                    <a:pt x="773" y="50"/>
                  </a:lnTo>
                  <a:lnTo>
                    <a:pt x="770" y="53"/>
                  </a:lnTo>
                  <a:lnTo>
                    <a:pt x="769" y="57"/>
                  </a:lnTo>
                  <a:lnTo>
                    <a:pt x="767" y="60"/>
                  </a:lnTo>
                  <a:lnTo>
                    <a:pt x="764" y="64"/>
                  </a:lnTo>
                  <a:lnTo>
                    <a:pt x="763" y="68"/>
                  </a:lnTo>
                  <a:lnTo>
                    <a:pt x="762" y="71"/>
                  </a:lnTo>
                  <a:lnTo>
                    <a:pt x="759" y="75"/>
                  </a:lnTo>
                  <a:lnTo>
                    <a:pt x="757" y="80"/>
                  </a:lnTo>
                  <a:lnTo>
                    <a:pt x="756" y="84"/>
                  </a:lnTo>
                  <a:lnTo>
                    <a:pt x="755" y="88"/>
                  </a:lnTo>
                  <a:lnTo>
                    <a:pt x="753" y="91"/>
                  </a:lnTo>
                  <a:lnTo>
                    <a:pt x="753" y="97"/>
                  </a:lnTo>
                  <a:lnTo>
                    <a:pt x="752" y="101"/>
                  </a:lnTo>
                  <a:lnTo>
                    <a:pt x="750" y="107"/>
                  </a:lnTo>
                  <a:lnTo>
                    <a:pt x="749" y="111"/>
                  </a:lnTo>
                  <a:lnTo>
                    <a:pt x="749" y="115"/>
                  </a:lnTo>
                  <a:lnTo>
                    <a:pt x="749" y="120"/>
                  </a:lnTo>
                  <a:lnTo>
                    <a:pt x="749" y="124"/>
                  </a:lnTo>
                  <a:lnTo>
                    <a:pt x="749" y="128"/>
                  </a:lnTo>
                  <a:lnTo>
                    <a:pt x="749" y="135"/>
                  </a:lnTo>
                  <a:lnTo>
                    <a:pt x="747" y="138"/>
                  </a:lnTo>
                  <a:lnTo>
                    <a:pt x="747" y="144"/>
                  </a:lnTo>
                  <a:lnTo>
                    <a:pt x="747" y="148"/>
                  </a:lnTo>
                  <a:lnTo>
                    <a:pt x="747" y="152"/>
                  </a:lnTo>
                  <a:lnTo>
                    <a:pt x="747" y="157"/>
                  </a:lnTo>
                  <a:lnTo>
                    <a:pt x="747" y="162"/>
                  </a:lnTo>
                  <a:lnTo>
                    <a:pt x="747" y="166"/>
                  </a:lnTo>
                  <a:lnTo>
                    <a:pt x="747" y="171"/>
                  </a:lnTo>
                  <a:lnTo>
                    <a:pt x="747" y="175"/>
                  </a:lnTo>
                  <a:lnTo>
                    <a:pt x="747" y="178"/>
                  </a:lnTo>
                  <a:lnTo>
                    <a:pt x="749" y="182"/>
                  </a:lnTo>
                  <a:lnTo>
                    <a:pt x="749" y="188"/>
                  </a:lnTo>
                  <a:lnTo>
                    <a:pt x="749" y="191"/>
                  </a:lnTo>
                  <a:lnTo>
                    <a:pt x="749" y="195"/>
                  </a:lnTo>
                  <a:lnTo>
                    <a:pt x="750" y="199"/>
                  </a:lnTo>
                  <a:lnTo>
                    <a:pt x="750" y="203"/>
                  </a:lnTo>
                  <a:lnTo>
                    <a:pt x="750" y="206"/>
                  </a:lnTo>
                  <a:lnTo>
                    <a:pt x="752" y="209"/>
                  </a:lnTo>
                  <a:lnTo>
                    <a:pt x="752" y="215"/>
                  </a:lnTo>
                  <a:lnTo>
                    <a:pt x="752" y="218"/>
                  </a:lnTo>
                  <a:lnTo>
                    <a:pt x="752" y="221"/>
                  </a:lnTo>
                  <a:lnTo>
                    <a:pt x="752" y="225"/>
                  </a:lnTo>
                  <a:lnTo>
                    <a:pt x="753" y="228"/>
                  </a:lnTo>
                  <a:lnTo>
                    <a:pt x="755" y="232"/>
                  </a:lnTo>
                  <a:lnTo>
                    <a:pt x="755" y="235"/>
                  </a:lnTo>
                  <a:lnTo>
                    <a:pt x="755" y="239"/>
                  </a:lnTo>
                  <a:lnTo>
                    <a:pt x="755" y="243"/>
                  </a:lnTo>
                  <a:lnTo>
                    <a:pt x="756" y="246"/>
                  </a:lnTo>
                  <a:lnTo>
                    <a:pt x="756" y="249"/>
                  </a:lnTo>
                  <a:lnTo>
                    <a:pt x="757" y="252"/>
                  </a:lnTo>
                  <a:lnTo>
                    <a:pt x="757" y="255"/>
                  </a:lnTo>
                  <a:lnTo>
                    <a:pt x="759" y="259"/>
                  </a:lnTo>
                  <a:lnTo>
                    <a:pt x="759" y="260"/>
                  </a:lnTo>
                  <a:lnTo>
                    <a:pt x="760" y="265"/>
                  </a:lnTo>
                  <a:lnTo>
                    <a:pt x="760" y="266"/>
                  </a:lnTo>
                  <a:lnTo>
                    <a:pt x="762" y="270"/>
                  </a:lnTo>
                  <a:lnTo>
                    <a:pt x="762" y="272"/>
                  </a:lnTo>
                  <a:lnTo>
                    <a:pt x="762" y="275"/>
                  </a:lnTo>
                  <a:lnTo>
                    <a:pt x="762" y="277"/>
                  </a:lnTo>
                  <a:lnTo>
                    <a:pt x="763" y="280"/>
                  </a:lnTo>
                  <a:lnTo>
                    <a:pt x="764" y="286"/>
                  </a:lnTo>
                  <a:lnTo>
                    <a:pt x="764" y="290"/>
                  </a:lnTo>
                  <a:lnTo>
                    <a:pt x="766" y="296"/>
                  </a:lnTo>
                  <a:lnTo>
                    <a:pt x="767" y="300"/>
                  </a:lnTo>
                  <a:lnTo>
                    <a:pt x="767" y="304"/>
                  </a:lnTo>
                  <a:lnTo>
                    <a:pt x="767" y="309"/>
                  </a:lnTo>
                  <a:lnTo>
                    <a:pt x="769" y="313"/>
                  </a:lnTo>
                  <a:lnTo>
                    <a:pt x="769" y="317"/>
                  </a:lnTo>
                  <a:lnTo>
                    <a:pt x="769" y="320"/>
                  </a:lnTo>
                  <a:lnTo>
                    <a:pt x="769" y="324"/>
                  </a:lnTo>
                  <a:lnTo>
                    <a:pt x="769" y="327"/>
                  </a:lnTo>
                  <a:lnTo>
                    <a:pt x="770" y="331"/>
                  </a:lnTo>
                  <a:lnTo>
                    <a:pt x="767" y="333"/>
                  </a:lnTo>
                  <a:lnTo>
                    <a:pt x="767" y="337"/>
                  </a:lnTo>
                  <a:lnTo>
                    <a:pt x="764" y="339"/>
                  </a:lnTo>
                  <a:lnTo>
                    <a:pt x="762" y="341"/>
                  </a:lnTo>
                  <a:lnTo>
                    <a:pt x="757" y="344"/>
                  </a:lnTo>
                  <a:lnTo>
                    <a:pt x="753" y="347"/>
                  </a:lnTo>
                  <a:lnTo>
                    <a:pt x="749" y="350"/>
                  </a:lnTo>
                  <a:lnTo>
                    <a:pt x="743" y="354"/>
                  </a:lnTo>
                  <a:lnTo>
                    <a:pt x="740" y="356"/>
                  </a:lnTo>
                  <a:lnTo>
                    <a:pt x="737" y="356"/>
                  </a:lnTo>
                  <a:lnTo>
                    <a:pt x="735" y="358"/>
                  </a:lnTo>
                  <a:lnTo>
                    <a:pt x="730" y="360"/>
                  </a:lnTo>
                  <a:lnTo>
                    <a:pt x="728" y="361"/>
                  </a:lnTo>
                  <a:lnTo>
                    <a:pt x="723" y="363"/>
                  </a:lnTo>
                  <a:lnTo>
                    <a:pt x="720" y="364"/>
                  </a:lnTo>
                  <a:lnTo>
                    <a:pt x="716" y="366"/>
                  </a:lnTo>
                  <a:lnTo>
                    <a:pt x="712" y="367"/>
                  </a:lnTo>
                  <a:lnTo>
                    <a:pt x="709" y="368"/>
                  </a:lnTo>
                  <a:lnTo>
                    <a:pt x="705" y="370"/>
                  </a:lnTo>
                  <a:lnTo>
                    <a:pt x="701" y="371"/>
                  </a:lnTo>
                  <a:lnTo>
                    <a:pt x="696" y="373"/>
                  </a:lnTo>
                  <a:lnTo>
                    <a:pt x="692" y="374"/>
                  </a:lnTo>
                  <a:lnTo>
                    <a:pt x="689" y="376"/>
                  </a:lnTo>
                  <a:lnTo>
                    <a:pt x="683" y="378"/>
                  </a:lnTo>
                  <a:lnTo>
                    <a:pt x="679" y="380"/>
                  </a:lnTo>
                  <a:lnTo>
                    <a:pt x="674" y="381"/>
                  </a:lnTo>
                  <a:lnTo>
                    <a:pt x="669" y="383"/>
                  </a:lnTo>
                  <a:lnTo>
                    <a:pt x="665" y="384"/>
                  </a:lnTo>
                  <a:lnTo>
                    <a:pt x="659" y="385"/>
                  </a:lnTo>
                  <a:lnTo>
                    <a:pt x="655" y="387"/>
                  </a:lnTo>
                  <a:lnTo>
                    <a:pt x="652" y="388"/>
                  </a:lnTo>
                  <a:lnTo>
                    <a:pt x="647" y="390"/>
                  </a:lnTo>
                  <a:lnTo>
                    <a:pt x="642" y="391"/>
                  </a:lnTo>
                  <a:lnTo>
                    <a:pt x="637" y="393"/>
                  </a:lnTo>
                  <a:lnTo>
                    <a:pt x="631" y="394"/>
                  </a:lnTo>
                  <a:lnTo>
                    <a:pt x="628" y="395"/>
                  </a:lnTo>
                  <a:lnTo>
                    <a:pt x="621" y="398"/>
                  </a:lnTo>
                  <a:lnTo>
                    <a:pt x="617" y="400"/>
                  </a:lnTo>
                  <a:lnTo>
                    <a:pt x="612" y="401"/>
                  </a:lnTo>
                  <a:lnTo>
                    <a:pt x="607" y="404"/>
                  </a:lnTo>
                  <a:lnTo>
                    <a:pt x="602" y="405"/>
                  </a:lnTo>
                  <a:lnTo>
                    <a:pt x="598" y="408"/>
                  </a:lnTo>
                  <a:lnTo>
                    <a:pt x="593" y="410"/>
                  </a:lnTo>
                  <a:lnTo>
                    <a:pt x="588" y="411"/>
                  </a:lnTo>
                  <a:lnTo>
                    <a:pt x="583" y="414"/>
                  </a:lnTo>
                  <a:lnTo>
                    <a:pt x="578" y="415"/>
                  </a:lnTo>
                  <a:lnTo>
                    <a:pt x="573" y="417"/>
                  </a:lnTo>
                  <a:lnTo>
                    <a:pt x="568" y="418"/>
                  </a:lnTo>
                  <a:lnTo>
                    <a:pt x="563" y="421"/>
                  </a:lnTo>
                  <a:lnTo>
                    <a:pt x="558" y="422"/>
                  </a:lnTo>
                  <a:lnTo>
                    <a:pt x="554" y="424"/>
                  </a:lnTo>
                  <a:lnTo>
                    <a:pt x="550" y="427"/>
                  </a:lnTo>
                  <a:lnTo>
                    <a:pt x="546" y="430"/>
                  </a:lnTo>
                  <a:lnTo>
                    <a:pt x="541" y="432"/>
                  </a:lnTo>
                  <a:lnTo>
                    <a:pt x="537" y="434"/>
                  </a:lnTo>
                  <a:lnTo>
                    <a:pt x="533" y="437"/>
                  </a:lnTo>
                  <a:lnTo>
                    <a:pt x="529" y="438"/>
                  </a:lnTo>
                  <a:lnTo>
                    <a:pt x="524" y="441"/>
                  </a:lnTo>
                  <a:lnTo>
                    <a:pt x="520" y="442"/>
                  </a:lnTo>
                  <a:lnTo>
                    <a:pt x="516" y="445"/>
                  </a:lnTo>
                  <a:lnTo>
                    <a:pt x="512" y="448"/>
                  </a:lnTo>
                  <a:lnTo>
                    <a:pt x="507" y="449"/>
                  </a:lnTo>
                  <a:lnTo>
                    <a:pt x="503" y="452"/>
                  </a:lnTo>
                  <a:lnTo>
                    <a:pt x="500" y="454"/>
                  </a:lnTo>
                  <a:lnTo>
                    <a:pt x="496" y="455"/>
                  </a:lnTo>
                  <a:lnTo>
                    <a:pt x="492" y="458"/>
                  </a:lnTo>
                  <a:lnTo>
                    <a:pt x="490" y="461"/>
                  </a:lnTo>
                  <a:lnTo>
                    <a:pt x="487" y="464"/>
                  </a:lnTo>
                  <a:lnTo>
                    <a:pt x="482" y="465"/>
                  </a:lnTo>
                  <a:lnTo>
                    <a:pt x="479" y="468"/>
                  </a:lnTo>
                  <a:lnTo>
                    <a:pt x="477" y="471"/>
                  </a:lnTo>
                  <a:lnTo>
                    <a:pt x="475" y="474"/>
                  </a:lnTo>
                  <a:lnTo>
                    <a:pt x="472" y="474"/>
                  </a:lnTo>
                  <a:lnTo>
                    <a:pt x="469" y="477"/>
                  </a:lnTo>
                  <a:lnTo>
                    <a:pt x="466" y="478"/>
                  </a:lnTo>
                  <a:lnTo>
                    <a:pt x="463" y="481"/>
                  </a:lnTo>
                  <a:lnTo>
                    <a:pt x="456" y="485"/>
                  </a:lnTo>
                  <a:lnTo>
                    <a:pt x="452" y="489"/>
                  </a:lnTo>
                  <a:lnTo>
                    <a:pt x="448" y="492"/>
                  </a:lnTo>
                  <a:lnTo>
                    <a:pt x="443" y="496"/>
                  </a:lnTo>
                  <a:lnTo>
                    <a:pt x="438" y="499"/>
                  </a:lnTo>
                  <a:lnTo>
                    <a:pt x="435" y="502"/>
                  </a:lnTo>
                  <a:lnTo>
                    <a:pt x="429" y="505"/>
                  </a:lnTo>
                  <a:lnTo>
                    <a:pt x="425" y="508"/>
                  </a:lnTo>
                  <a:lnTo>
                    <a:pt x="421" y="508"/>
                  </a:lnTo>
                  <a:lnTo>
                    <a:pt x="418" y="511"/>
                  </a:lnTo>
                  <a:lnTo>
                    <a:pt x="414" y="512"/>
                  </a:lnTo>
                  <a:lnTo>
                    <a:pt x="409" y="513"/>
                  </a:lnTo>
                  <a:lnTo>
                    <a:pt x="406" y="515"/>
                  </a:lnTo>
                  <a:lnTo>
                    <a:pt x="401" y="515"/>
                  </a:lnTo>
                  <a:lnTo>
                    <a:pt x="398" y="513"/>
                  </a:lnTo>
                  <a:lnTo>
                    <a:pt x="394" y="513"/>
                  </a:lnTo>
                  <a:lnTo>
                    <a:pt x="389" y="511"/>
                  </a:lnTo>
                  <a:lnTo>
                    <a:pt x="387" y="509"/>
                  </a:lnTo>
                  <a:lnTo>
                    <a:pt x="382" y="506"/>
                  </a:lnTo>
                  <a:lnTo>
                    <a:pt x="378" y="505"/>
                  </a:lnTo>
                  <a:lnTo>
                    <a:pt x="374" y="501"/>
                  </a:lnTo>
                  <a:lnTo>
                    <a:pt x="369" y="498"/>
                  </a:lnTo>
                  <a:lnTo>
                    <a:pt x="367" y="495"/>
                  </a:lnTo>
                  <a:lnTo>
                    <a:pt x="364" y="492"/>
                  </a:lnTo>
                  <a:lnTo>
                    <a:pt x="362" y="489"/>
                  </a:lnTo>
                  <a:lnTo>
                    <a:pt x="360" y="486"/>
                  </a:lnTo>
                  <a:lnTo>
                    <a:pt x="357" y="484"/>
                  </a:lnTo>
                  <a:lnTo>
                    <a:pt x="354" y="479"/>
                  </a:lnTo>
                  <a:lnTo>
                    <a:pt x="351" y="477"/>
                  </a:lnTo>
                  <a:lnTo>
                    <a:pt x="348" y="475"/>
                  </a:lnTo>
                  <a:lnTo>
                    <a:pt x="345" y="471"/>
                  </a:lnTo>
                  <a:lnTo>
                    <a:pt x="342" y="468"/>
                  </a:lnTo>
                  <a:lnTo>
                    <a:pt x="340" y="464"/>
                  </a:lnTo>
                  <a:lnTo>
                    <a:pt x="335" y="461"/>
                  </a:lnTo>
                  <a:lnTo>
                    <a:pt x="333" y="457"/>
                  </a:lnTo>
                  <a:lnTo>
                    <a:pt x="330" y="454"/>
                  </a:lnTo>
                  <a:lnTo>
                    <a:pt x="327" y="451"/>
                  </a:lnTo>
                  <a:lnTo>
                    <a:pt x="324" y="448"/>
                  </a:lnTo>
                  <a:lnTo>
                    <a:pt x="318" y="444"/>
                  </a:lnTo>
                  <a:lnTo>
                    <a:pt x="315" y="440"/>
                  </a:lnTo>
                  <a:lnTo>
                    <a:pt x="311" y="437"/>
                  </a:lnTo>
                  <a:lnTo>
                    <a:pt x="308" y="432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1"/>
                  </a:lnTo>
                  <a:lnTo>
                    <a:pt x="291" y="418"/>
                  </a:lnTo>
                  <a:lnTo>
                    <a:pt x="287" y="414"/>
                  </a:lnTo>
                  <a:lnTo>
                    <a:pt x="283" y="411"/>
                  </a:lnTo>
                  <a:lnTo>
                    <a:pt x="279" y="408"/>
                  </a:lnTo>
                  <a:lnTo>
                    <a:pt x="276" y="404"/>
                  </a:lnTo>
                  <a:lnTo>
                    <a:pt x="270" y="401"/>
                  </a:lnTo>
                  <a:lnTo>
                    <a:pt x="266" y="397"/>
                  </a:lnTo>
                  <a:lnTo>
                    <a:pt x="261" y="394"/>
                  </a:lnTo>
                  <a:lnTo>
                    <a:pt x="257" y="391"/>
                  </a:lnTo>
                  <a:lnTo>
                    <a:pt x="252" y="387"/>
                  </a:lnTo>
                  <a:lnTo>
                    <a:pt x="247" y="384"/>
                  </a:lnTo>
                  <a:lnTo>
                    <a:pt x="242" y="381"/>
                  </a:lnTo>
                  <a:lnTo>
                    <a:pt x="237" y="380"/>
                  </a:lnTo>
                  <a:lnTo>
                    <a:pt x="232" y="376"/>
                  </a:lnTo>
                  <a:lnTo>
                    <a:pt x="227" y="373"/>
                  </a:lnTo>
                  <a:lnTo>
                    <a:pt x="223" y="371"/>
                  </a:lnTo>
                  <a:lnTo>
                    <a:pt x="217" y="370"/>
                  </a:lnTo>
                  <a:lnTo>
                    <a:pt x="212" y="367"/>
                  </a:lnTo>
                  <a:lnTo>
                    <a:pt x="207" y="364"/>
                  </a:lnTo>
                  <a:lnTo>
                    <a:pt x="202" y="364"/>
                  </a:lnTo>
                  <a:lnTo>
                    <a:pt x="196" y="361"/>
                  </a:lnTo>
                  <a:lnTo>
                    <a:pt x="192" y="361"/>
                  </a:lnTo>
                  <a:lnTo>
                    <a:pt x="185" y="358"/>
                  </a:lnTo>
                  <a:lnTo>
                    <a:pt x="179" y="358"/>
                  </a:lnTo>
                  <a:lnTo>
                    <a:pt x="175" y="357"/>
                  </a:lnTo>
                  <a:lnTo>
                    <a:pt x="168" y="356"/>
                  </a:lnTo>
                  <a:lnTo>
                    <a:pt x="163" y="356"/>
                  </a:lnTo>
                  <a:lnTo>
                    <a:pt x="156" y="356"/>
                  </a:lnTo>
                  <a:lnTo>
                    <a:pt x="151" y="356"/>
                  </a:lnTo>
                  <a:lnTo>
                    <a:pt x="145" y="356"/>
                  </a:lnTo>
                  <a:lnTo>
                    <a:pt x="139" y="356"/>
                  </a:lnTo>
                  <a:lnTo>
                    <a:pt x="134" y="356"/>
                  </a:lnTo>
                  <a:lnTo>
                    <a:pt x="128" y="358"/>
                  </a:lnTo>
                  <a:lnTo>
                    <a:pt x="121" y="358"/>
                  </a:lnTo>
                  <a:lnTo>
                    <a:pt x="117" y="360"/>
                  </a:lnTo>
                  <a:lnTo>
                    <a:pt x="109" y="361"/>
                  </a:lnTo>
                  <a:lnTo>
                    <a:pt x="104" y="364"/>
                  </a:lnTo>
                  <a:lnTo>
                    <a:pt x="98" y="366"/>
                  </a:lnTo>
                  <a:lnTo>
                    <a:pt x="91" y="370"/>
                  </a:lnTo>
                  <a:lnTo>
                    <a:pt x="85" y="371"/>
                  </a:lnTo>
                  <a:lnTo>
                    <a:pt x="80" y="376"/>
                  </a:lnTo>
                  <a:lnTo>
                    <a:pt x="71" y="380"/>
                  </a:lnTo>
                  <a:lnTo>
                    <a:pt x="67" y="383"/>
                  </a:lnTo>
                  <a:lnTo>
                    <a:pt x="61" y="385"/>
                  </a:lnTo>
                  <a:lnTo>
                    <a:pt x="55" y="390"/>
                  </a:lnTo>
                  <a:lnTo>
                    <a:pt x="50" y="394"/>
                  </a:lnTo>
                  <a:lnTo>
                    <a:pt x="46" y="398"/>
                  </a:lnTo>
                  <a:lnTo>
                    <a:pt x="41" y="404"/>
                  </a:lnTo>
                  <a:lnTo>
                    <a:pt x="37" y="410"/>
                  </a:lnTo>
                  <a:lnTo>
                    <a:pt x="33" y="414"/>
                  </a:lnTo>
                  <a:lnTo>
                    <a:pt x="30" y="418"/>
                  </a:lnTo>
                  <a:lnTo>
                    <a:pt x="26" y="424"/>
                  </a:lnTo>
                  <a:lnTo>
                    <a:pt x="23" y="430"/>
                  </a:lnTo>
                  <a:lnTo>
                    <a:pt x="20" y="435"/>
                  </a:lnTo>
                  <a:lnTo>
                    <a:pt x="17" y="441"/>
                  </a:lnTo>
                  <a:lnTo>
                    <a:pt x="14" y="448"/>
                  </a:lnTo>
                  <a:lnTo>
                    <a:pt x="13" y="452"/>
                  </a:lnTo>
                  <a:lnTo>
                    <a:pt x="11" y="458"/>
                  </a:lnTo>
                  <a:lnTo>
                    <a:pt x="9" y="465"/>
                  </a:lnTo>
                  <a:lnTo>
                    <a:pt x="7" y="471"/>
                  </a:lnTo>
                  <a:lnTo>
                    <a:pt x="6" y="478"/>
                  </a:lnTo>
                  <a:lnTo>
                    <a:pt x="4" y="484"/>
                  </a:lnTo>
                  <a:lnTo>
                    <a:pt x="3" y="491"/>
                  </a:lnTo>
                  <a:lnTo>
                    <a:pt x="3" y="498"/>
                  </a:lnTo>
                  <a:lnTo>
                    <a:pt x="3" y="504"/>
                  </a:lnTo>
                  <a:lnTo>
                    <a:pt x="1" y="509"/>
                  </a:lnTo>
                  <a:lnTo>
                    <a:pt x="0" y="516"/>
                  </a:lnTo>
                  <a:lnTo>
                    <a:pt x="0" y="523"/>
                  </a:lnTo>
                  <a:lnTo>
                    <a:pt x="0" y="529"/>
                  </a:lnTo>
                  <a:lnTo>
                    <a:pt x="0" y="535"/>
                  </a:lnTo>
                  <a:lnTo>
                    <a:pt x="0" y="542"/>
                  </a:lnTo>
                  <a:lnTo>
                    <a:pt x="1" y="549"/>
                  </a:lnTo>
                  <a:lnTo>
                    <a:pt x="1" y="555"/>
                  </a:lnTo>
                  <a:lnTo>
                    <a:pt x="1" y="560"/>
                  </a:lnTo>
                  <a:lnTo>
                    <a:pt x="3" y="568"/>
                  </a:lnTo>
                  <a:lnTo>
                    <a:pt x="3" y="573"/>
                  </a:lnTo>
                  <a:lnTo>
                    <a:pt x="4" y="580"/>
                  </a:lnTo>
                  <a:lnTo>
                    <a:pt x="4" y="585"/>
                  </a:lnTo>
                  <a:lnTo>
                    <a:pt x="6" y="590"/>
                  </a:lnTo>
                  <a:lnTo>
                    <a:pt x="6" y="596"/>
                  </a:lnTo>
                  <a:lnTo>
                    <a:pt x="7" y="603"/>
                  </a:lnTo>
                  <a:lnTo>
                    <a:pt x="9" y="607"/>
                  </a:lnTo>
                  <a:lnTo>
                    <a:pt x="9" y="613"/>
                  </a:lnTo>
                  <a:lnTo>
                    <a:pt x="10" y="617"/>
                  </a:lnTo>
                  <a:lnTo>
                    <a:pt x="11" y="624"/>
                  </a:lnTo>
                  <a:lnTo>
                    <a:pt x="13" y="629"/>
                  </a:lnTo>
                  <a:lnTo>
                    <a:pt x="14" y="633"/>
                  </a:lnTo>
                  <a:lnTo>
                    <a:pt x="14" y="637"/>
                  </a:lnTo>
                  <a:lnTo>
                    <a:pt x="16" y="643"/>
                  </a:lnTo>
                  <a:lnTo>
                    <a:pt x="17" y="646"/>
                  </a:lnTo>
                  <a:lnTo>
                    <a:pt x="19" y="651"/>
                  </a:lnTo>
                  <a:lnTo>
                    <a:pt x="19" y="654"/>
                  </a:lnTo>
                  <a:lnTo>
                    <a:pt x="20" y="659"/>
                  </a:lnTo>
                  <a:lnTo>
                    <a:pt x="20" y="661"/>
                  </a:lnTo>
                  <a:lnTo>
                    <a:pt x="23" y="664"/>
                  </a:lnTo>
                  <a:lnTo>
                    <a:pt x="23" y="667"/>
                  </a:lnTo>
                  <a:lnTo>
                    <a:pt x="24" y="670"/>
                  </a:lnTo>
                  <a:lnTo>
                    <a:pt x="26" y="673"/>
                  </a:lnTo>
                  <a:lnTo>
                    <a:pt x="27" y="677"/>
                  </a:lnTo>
                  <a:lnTo>
                    <a:pt x="27" y="680"/>
                  </a:lnTo>
                  <a:lnTo>
                    <a:pt x="28" y="680"/>
                  </a:lnTo>
                  <a:close/>
                </a:path>
              </a:pathLst>
            </a:custGeom>
            <a:solidFill>
              <a:srgbClr val="2A40E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Freeform 11"/>
            <p:cNvSpPr>
              <a:spLocks/>
            </p:cNvSpPr>
            <p:nvPr/>
          </p:nvSpPr>
          <p:spPr bwMode="auto">
            <a:xfrm>
              <a:off x="2044" y="1293"/>
              <a:ext cx="95" cy="137"/>
            </a:xfrm>
            <a:custGeom>
              <a:avLst/>
              <a:gdLst>
                <a:gd name="T0" fmla="*/ 31 w 285"/>
                <a:gd name="T1" fmla="*/ 35 h 411"/>
                <a:gd name="T2" fmla="*/ 30 w 285"/>
                <a:gd name="T3" fmla="*/ 33 h 411"/>
                <a:gd name="T4" fmla="*/ 29 w 285"/>
                <a:gd name="T5" fmla="*/ 30 h 411"/>
                <a:gd name="T6" fmla="*/ 27 w 285"/>
                <a:gd name="T7" fmla="*/ 28 h 411"/>
                <a:gd name="T8" fmla="*/ 26 w 285"/>
                <a:gd name="T9" fmla="*/ 25 h 411"/>
                <a:gd name="T10" fmla="*/ 25 w 285"/>
                <a:gd name="T11" fmla="*/ 23 h 411"/>
                <a:gd name="T12" fmla="*/ 25 w 285"/>
                <a:gd name="T13" fmla="*/ 21 h 411"/>
                <a:gd name="T14" fmla="*/ 25 w 285"/>
                <a:gd name="T15" fmla="*/ 19 h 411"/>
                <a:gd name="T16" fmla="*/ 26 w 285"/>
                <a:gd name="T17" fmla="*/ 17 h 411"/>
                <a:gd name="T18" fmla="*/ 26 w 285"/>
                <a:gd name="T19" fmla="*/ 15 h 411"/>
                <a:gd name="T20" fmla="*/ 26 w 285"/>
                <a:gd name="T21" fmla="*/ 13 h 411"/>
                <a:gd name="T22" fmla="*/ 26 w 285"/>
                <a:gd name="T23" fmla="*/ 11 h 411"/>
                <a:gd name="T24" fmla="*/ 26 w 285"/>
                <a:gd name="T25" fmla="*/ 10 h 411"/>
                <a:gd name="T26" fmla="*/ 25 w 285"/>
                <a:gd name="T27" fmla="*/ 8 h 411"/>
                <a:gd name="T28" fmla="*/ 25 w 285"/>
                <a:gd name="T29" fmla="*/ 6 h 411"/>
                <a:gd name="T30" fmla="*/ 23 w 285"/>
                <a:gd name="T31" fmla="*/ 4 h 411"/>
                <a:gd name="T32" fmla="*/ 21 w 285"/>
                <a:gd name="T33" fmla="*/ 2 h 411"/>
                <a:gd name="T34" fmla="*/ 19 w 285"/>
                <a:gd name="T35" fmla="*/ 1 h 411"/>
                <a:gd name="T36" fmla="*/ 18 w 285"/>
                <a:gd name="T37" fmla="*/ 1 h 411"/>
                <a:gd name="T38" fmla="*/ 16 w 285"/>
                <a:gd name="T39" fmla="*/ 0 h 411"/>
                <a:gd name="T40" fmla="*/ 14 w 285"/>
                <a:gd name="T41" fmla="*/ 0 h 411"/>
                <a:gd name="T42" fmla="*/ 12 w 285"/>
                <a:gd name="T43" fmla="*/ 0 h 411"/>
                <a:gd name="T44" fmla="*/ 10 w 285"/>
                <a:gd name="T45" fmla="*/ 0 h 411"/>
                <a:gd name="T46" fmla="*/ 9 w 285"/>
                <a:gd name="T47" fmla="*/ 1 h 411"/>
                <a:gd name="T48" fmla="*/ 7 w 285"/>
                <a:gd name="T49" fmla="*/ 2 h 411"/>
                <a:gd name="T50" fmla="*/ 5 w 285"/>
                <a:gd name="T51" fmla="*/ 3 h 411"/>
                <a:gd name="T52" fmla="*/ 2 w 285"/>
                <a:gd name="T53" fmla="*/ 6 h 411"/>
                <a:gd name="T54" fmla="*/ 1 w 285"/>
                <a:gd name="T55" fmla="*/ 8 h 411"/>
                <a:gd name="T56" fmla="*/ 0 w 285"/>
                <a:gd name="T57" fmla="*/ 9 h 411"/>
                <a:gd name="T58" fmla="*/ 0 w 285"/>
                <a:gd name="T59" fmla="*/ 12 h 411"/>
                <a:gd name="T60" fmla="*/ 0 w 285"/>
                <a:gd name="T61" fmla="*/ 14 h 411"/>
                <a:gd name="T62" fmla="*/ 1 w 285"/>
                <a:gd name="T63" fmla="*/ 17 h 411"/>
                <a:gd name="T64" fmla="*/ 2 w 285"/>
                <a:gd name="T65" fmla="*/ 19 h 411"/>
                <a:gd name="T66" fmla="*/ 4 w 285"/>
                <a:gd name="T67" fmla="*/ 21 h 411"/>
                <a:gd name="T68" fmla="*/ 6 w 285"/>
                <a:gd name="T69" fmla="*/ 23 h 411"/>
                <a:gd name="T70" fmla="*/ 8 w 285"/>
                <a:gd name="T71" fmla="*/ 24 h 411"/>
                <a:gd name="T72" fmla="*/ 10 w 285"/>
                <a:gd name="T73" fmla="*/ 25 h 411"/>
                <a:gd name="T74" fmla="*/ 11 w 285"/>
                <a:gd name="T75" fmla="*/ 26 h 411"/>
                <a:gd name="T76" fmla="*/ 12 w 285"/>
                <a:gd name="T77" fmla="*/ 28 h 411"/>
                <a:gd name="T78" fmla="*/ 13 w 285"/>
                <a:gd name="T79" fmla="*/ 31 h 411"/>
                <a:gd name="T80" fmla="*/ 13 w 285"/>
                <a:gd name="T81" fmla="*/ 33 h 411"/>
                <a:gd name="T82" fmla="*/ 14 w 285"/>
                <a:gd name="T83" fmla="*/ 34 h 411"/>
                <a:gd name="T84" fmla="*/ 15 w 285"/>
                <a:gd name="T85" fmla="*/ 36 h 411"/>
                <a:gd name="T86" fmla="*/ 16 w 285"/>
                <a:gd name="T87" fmla="*/ 38 h 411"/>
                <a:gd name="T88" fmla="*/ 17 w 285"/>
                <a:gd name="T89" fmla="*/ 40 h 411"/>
                <a:gd name="T90" fmla="*/ 18 w 285"/>
                <a:gd name="T91" fmla="*/ 42 h 411"/>
                <a:gd name="T92" fmla="*/ 20 w 285"/>
                <a:gd name="T93" fmla="*/ 44 h 411"/>
                <a:gd name="T94" fmla="*/ 23 w 285"/>
                <a:gd name="T95" fmla="*/ 45 h 411"/>
                <a:gd name="T96" fmla="*/ 25 w 285"/>
                <a:gd name="T97" fmla="*/ 46 h 411"/>
                <a:gd name="T98" fmla="*/ 28 w 285"/>
                <a:gd name="T99" fmla="*/ 45 h 411"/>
                <a:gd name="T100" fmla="*/ 29 w 285"/>
                <a:gd name="T101" fmla="*/ 44 h 411"/>
                <a:gd name="T102" fmla="*/ 31 w 285"/>
                <a:gd name="T103" fmla="*/ 42 h 411"/>
                <a:gd name="T104" fmla="*/ 31 w 285"/>
                <a:gd name="T105" fmla="*/ 40 h 411"/>
                <a:gd name="T106" fmla="*/ 32 w 285"/>
                <a:gd name="T107" fmla="*/ 38 h 411"/>
                <a:gd name="T108" fmla="*/ 32 w 285"/>
                <a:gd name="T109" fmla="*/ 37 h 41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85" h="411">
                  <a:moveTo>
                    <a:pt x="284" y="330"/>
                  </a:moveTo>
                  <a:lnTo>
                    <a:pt x="283" y="326"/>
                  </a:lnTo>
                  <a:lnTo>
                    <a:pt x="283" y="323"/>
                  </a:lnTo>
                  <a:lnTo>
                    <a:pt x="281" y="319"/>
                  </a:lnTo>
                  <a:lnTo>
                    <a:pt x="280" y="316"/>
                  </a:lnTo>
                  <a:lnTo>
                    <a:pt x="278" y="312"/>
                  </a:lnTo>
                  <a:lnTo>
                    <a:pt x="277" y="307"/>
                  </a:lnTo>
                  <a:lnTo>
                    <a:pt x="275" y="303"/>
                  </a:lnTo>
                  <a:lnTo>
                    <a:pt x="274" y="300"/>
                  </a:lnTo>
                  <a:lnTo>
                    <a:pt x="270" y="294"/>
                  </a:lnTo>
                  <a:lnTo>
                    <a:pt x="268" y="290"/>
                  </a:lnTo>
                  <a:lnTo>
                    <a:pt x="266" y="286"/>
                  </a:lnTo>
                  <a:lnTo>
                    <a:pt x="264" y="282"/>
                  </a:lnTo>
                  <a:lnTo>
                    <a:pt x="261" y="277"/>
                  </a:lnTo>
                  <a:lnTo>
                    <a:pt x="258" y="272"/>
                  </a:lnTo>
                  <a:lnTo>
                    <a:pt x="256" y="267"/>
                  </a:lnTo>
                  <a:lnTo>
                    <a:pt x="254" y="263"/>
                  </a:lnTo>
                  <a:lnTo>
                    <a:pt x="251" y="257"/>
                  </a:lnTo>
                  <a:lnTo>
                    <a:pt x="248" y="253"/>
                  </a:lnTo>
                  <a:lnTo>
                    <a:pt x="246" y="248"/>
                  </a:lnTo>
                  <a:lnTo>
                    <a:pt x="243" y="243"/>
                  </a:lnTo>
                  <a:lnTo>
                    <a:pt x="240" y="239"/>
                  </a:lnTo>
                  <a:lnTo>
                    <a:pt x="239" y="235"/>
                  </a:lnTo>
                  <a:lnTo>
                    <a:pt x="236" y="230"/>
                  </a:lnTo>
                  <a:lnTo>
                    <a:pt x="233" y="226"/>
                  </a:lnTo>
                  <a:lnTo>
                    <a:pt x="231" y="222"/>
                  </a:lnTo>
                  <a:lnTo>
                    <a:pt x="230" y="219"/>
                  </a:lnTo>
                  <a:lnTo>
                    <a:pt x="229" y="213"/>
                  </a:lnTo>
                  <a:lnTo>
                    <a:pt x="227" y="212"/>
                  </a:lnTo>
                  <a:lnTo>
                    <a:pt x="224" y="206"/>
                  </a:lnTo>
                  <a:lnTo>
                    <a:pt x="224" y="203"/>
                  </a:lnTo>
                  <a:lnTo>
                    <a:pt x="224" y="201"/>
                  </a:lnTo>
                  <a:lnTo>
                    <a:pt x="224" y="199"/>
                  </a:lnTo>
                  <a:lnTo>
                    <a:pt x="223" y="196"/>
                  </a:lnTo>
                  <a:lnTo>
                    <a:pt x="223" y="193"/>
                  </a:lnTo>
                  <a:lnTo>
                    <a:pt x="223" y="191"/>
                  </a:lnTo>
                  <a:lnTo>
                    <a:pt x="223" y="188"/>
                  </a:lnTo>
                  <a:lnTo>
                    <a:pt x="223" y="184"/>
                  </a:lnTo>
                  <a:lnTo>
                    <a:pt x="224" y="181"/>
                  </a:lnTo>
                  <a:lnTo>
                    <a:pt x="224" y="175"/>
                  </a:lnTo>
                  <a:lnTo>
                    <a:pt x="226" y="172"/>
                  </a:lnTo>
                  <a:lnTo>
                    <a:pt x="226" y="168"/>
                  </a:lnTo>
                  <a:lnTo>
                    <a:pt x="227" y="164"/>
                  </a:lnTo>
                  <a:lnTo>
                    <a:pt x="229" y="159"/>
                  </a:lnTo>
                  <a:lnTo>
                    <a:pt x="230" y="154"/>
                  </a:lnTo>
                  <a:lnTo>
                    <a:pt x="230" y="148"/>
                  </a:lnTo>
                  <a:lnTo>
                    <a:pt x="230" y="144"/>
                  </a:lnTo>
                  <a:lnTo>
                    <a:pt x="231" y="138"/>
                  </a:lnTo>
                  <a:lnTo>
                    <a:pt x="233" y="134"/>
                  </a:lnTo>
                  <a:lnTo>
                    <a:pt x="233" y="131"/>
                  </a:lnTo>
                  <a:lnTo>
                    <a:pt x="233" y="127"/>
                  </a:lnTo>
                  <a:lnTo>
                    <a:pt x="233" y="124"/>
                  </a:lnTo>
                  <a:lnTo>
                    <a:pt x="233" y="121"/>
                  </a:lnTo>
                  <a:lnTo>
                    <a:pt x="233" y="118"/>
                  </a:lnTo>
                  <a:lnTo>
                    <a:pt x="233" y="115"/>
                  </a:lnTo>
                  <a:lnTo>
                    <a:pt x="233" y="112"/>
                  </a:lnTo>
                  <a:lnTo>
                    <a:pt x="233" y="111"/>
                  </a:lnTo>
                  <a:lnTo>
                    <a:pt x="233" y="107"/>
                  </a:lnTo>
                  <a:lnTo>
                    <a:pt x="233" y="104"/>
                  </a:lnTo>
                  <a:lnTo>
                    <a:pt x="233" y="101"/>
                  </a:lnTo>
                  <a:lnTo>
                    <a:pt x="233" y="98"/>
                  </a:lnTo>
                  <a:lnTo>
                    <a:pt x="233" y="95"/>
                  </a:lnTo>
                  <a:lnTo>
                    <a:pt x="233" y="92"/>
                  </a:lnTo>
                  <a:lnTo>
                    <a:pt x="231" y="90"/>
                  </a:lnTo>
                  <a:lnTo>
                    <a:pt x="231" y="87"/>
                  </a:lnTo>
                  <a:lnTo>
                    <a:pt x="230" y="84"/>
                  </a:lnTo>
                  <a:lnTo>
                    <a:pt x="230" y="81"/>
                  </a:lnTo>
                  <a:lnTo>
                    <a:pt x="230" y="78"/>
                  </a:lnTo>
                  <a:lnTo>
                    <a:pt x="229" y="75"/>
                  </a:lnTo>
                  <a:lnTo>
                    <a:pt x="227" y="71"/>
                  </a:lnTo>
                  <a:lnTo>
                    <a:pt x="226" y="68"/>
                  </a:lnTo>
                  <a:lnTo>
                    <a:pt x="224" y="65"/>
                  </a:lnTo>
                  <a:lnTo>
                    <a:pt x="224" y="63"/>
                  </a:lnTo>
                  <a:lnTo>
                    <a:pt x="223" y="60"/>
                  </a:lnTo>
                  <a:lnTo>
                    <a:pt x="221" y="57"/>
                  </a:lnTo>
                  <a:lnTo>
                    <a:pt x="220" y="54"/>
                  </a:lnTo>
                  <a:lnTo>
                    <a:pt x="219" y="51"/>
                  </a:lnTo>
                  <a:lnTo>
                    <a:pt x="214" y="47"/>
                  </a:lnTo>
                  <a:lnTo>
                    <a:pt x="210" y="40"/>
                  </a:lnTo>
                  <a:lnTo>
                    <a:pt x="207" y="37"/>
                  </a:lnTo>
                  <a:lnTo>
                    <a:pt x="206" y="34"/>
                  </a:lnTo>
                  <a:lnTo>
                    <a:pt x="203" y="31"/>
                  </a:lnTo>
                  <a:lnTo>
                    <a:pt x="202" y="30"/>
                  </a:lnTo>
                  <a:lnTo>
                    <a:pt x="196" y="26"/>
                  </a:lnTo>
                  <a:lnTo>
                    <a:pt x="190" y="21"/>
                  </a:lnTo>
                  <a:lnTo>
                    <a:pt x="186" y="19"/>
                  </a:lnTo>
                  <a:lnTo>
                    <a:pt x="183" y="16"/>
                  </a:lnTo>
                  <a:lnTo>
                    <a:pt x="180" y="16"/>
                  </a:lnTo>
                  <a:lnTo>
                    <a:pt x="177" y="13"/>
                  </a:lnTo>
                  <a:lnTo>
                    <a:pt x="175" y="11"/>
                  </a:lnTo>
                  <a:lnTo>
                    <a:pt x="173" y="10"/>
                  </a:lnTo>
                  <a:lnTo>
                    <a:pt x="170" y="9"/>
                  </a:lnTo>
                  <a:lnTo>
                    <a:pt x="167" y="7"/>
                  </a:lnTo>
                  <a:lnTo>
                    <a:pt x="163" y="7"/>
                  </a:lnTo>
                  <a:lnTo>
                    <a:pt x="160" y="6"/>
                  </a:lnTo>
                  <a:lnTo>
                    <a:pt x="158" y="4"/>
                  </a:lnTo>
                  <a:lnTo>
                    <a:pt x="155" y="4"/>
                  </a:lnTo>
                  <a:lnTo>
                    <a:pt x="150" y="3"/>
                  </a:lnTo>
                  <a:lnTo>
                    <a:pt x="148" y="3"/>
                  </a:lnTo>
                  <a:lnTo>
                    <a:pt x="143" y="1"/>
                  </a:lnTo>
                  <a:lnTo>
                    <a:pt x="140" y="1"/>
                  </a:lnTo>
                  <a:lnTo>
                    <a:pt x="138" y="1"/>
                  </a:lnTo>
                  <a:lnTo>
                    <a:pt x="133" y="0"/>
                  </a:lnTo>
                  <a:lnTo>
                    <a:pt x="131" y="0"/>
                  </a:lnTo>
                  <a:lnTo>
                    <a:pt x="128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5" y="1"/>
                  </a:lnTo>
                  <a:lnTo>
                    <a:pt x="111" y="1"/>
                  </a:lnTo>
                  <a:lnTo>
                    <a:pt x="108" y="1"/>
                  </a:lnTo>
                  <a:lnTo>
                    <a:pt x="104" y="1"/>
                  </a:lnTo>
                  <a:lnTo>
                    <a:pt x="101" y="3"/>
                  </a:lnTo>
                  <a:lnTo>
                    <a:pt x="96" y="3"/>
                  </a:lnTo>
                  <a:lnTo>
                    <a:pt x="94" y="3"/>
                  </a:lnTo>
                  <a:lnTo>
                    <a:pt x="91" y="4"/>
                  </a:lnTo>
                  <a:lnTo>
                    <a:pt x="88" y="4"/>
                  </a:lnTo>
                  <a:lnTo>
                    <a:pt x="84" y="6"/>
                  </a:lnTo>
                  <a:lnTo>
                    <a:pt x="81" y="7"/>
                  </a:lnTo>
                  <a:lnTo>
                    <a:pt x="77" y="7"/>
                  </a:lnTo>
                  <a:lnTo>
                    <a:pt x="74" y="9"/>
                  </a:lnTo>
                  <a:lnTo>
                    <a:pt x="71" y="10"/>
                  </a:lnTo>
                  <a:lnTo>
                    <a:pt x="68" y="11"/>
                  </a:lnTo>
                  <a:lnTo>
                    <a:pt x="65" y="13"/>
                  </a:lnTo>
                  <a:lnTo>
                    <a:pt x="62" y="16"/>
                  </a:lnTo>
                  <a:lnTo>
                    <a:pt x="59" y="16"/>
                  </a:lnTo>
                  <a:lnTo>
                    <a:pt x="57" y="19"/>
                  </a:lnTo>
                  <a:lnTo>
                    <a:pt x="52" y="20"/>
                  </a:lnTo>
                  <a:lnTo>
                    <a:pt x="50" y="23"/>
                  </a:lnTo>
                  <a:lnTo>
                    <a:pt x="45" y="26"/>
                  </a:lnTo>
                  <a:lnTo>
                    <a:pt x="40" y="30"/>
                  </a:lnTo>
                  <a:lnTo>
                    <a:pt x="34" y="34"/>
                  </a:lnTo>
                  <a:lnTo>
                    <a:pt x="30" y="38"/>
                  </a:lnTo>
                  <a:lnTo>
                    <a:pt x="25" y="44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4" y="60"/>
                  </a:lnTo>
                  <a:lnTo>
                    <a:pt x="11" y="64"/>
                  </a:lnTo>
                  <a:lnTo>
                    <a:pt x="8" y="70"/>
                  </a:lnTo>
                  <a:lnTo>
                    <a:pt x="7" y="73"/>
                  </a:lnTo>
                  <a:lnTo>
                    <a:pt x="5" y="75"/>
                  </a:lnTo>
                  <a:lnTo>
                    <a:pt x="5" y="78"/>
                  </a:lnTo>
                  <a:lnTo>
                    <a:pt x="5" y="81"/>
                  </a:lnTo>
                  <a:lnTo>
                    <a:pt x="3" y="84"/>
                  </a:lnTo>
                  <a:lnTo>
                    <a:pt x="3" y="85"/>
                  </a:lnTo>
                  <a:lnTo>
                    <a:pt x="3" y="90"/>
                  </a:lnTo>
                  <a:lnTo>
                    <a:pt x="3" y="92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5"/>
                  </a:lnTo>
                  <a:lnTo>
                    <a:pt x="0" y="120"/>
                  </a:lnTo>
                  <a:lnTo>
                    <a:pt x="1" y="125"/>
                  </a:lnTo>
                  <a:lnTo>
                    <a:pt x="3" y="131"/>
                  </a:lnTo>
                  <a:lnTo>
                    <a:pt x="4" y="135"/>
                  </a:lnTo>
                  <a:lnTo>
                    <a:pt x="5" y="141"/>
                  </a:lnTo>
                  <a:lnTo>
                    <a:pt x="7" y="145"/>
                  </a:lnTo>
                  <a:lnTo>
                    <a:pt x="8" y="149"/>
                  </a:lnTo>
                  <a:lnTo>
                    <a:pt x="11" y="154"/>
                  </a:lnTo>
                  <a:lnTo>
                    <a:pt x="13" y="159"/>
                  </a:lnTo>
                  <a:lnTo>
                    <a:pt x="14" y="165"/>
                  </a:lnTo>
                  <a:lnTo>
                    <a:pt x="17" y="168"/>
                  </a:lnTo>
                  <a:lnTo>
                    <a:pt x="21" y="172"/>
                  </a:lnTo>
                  <a:lnTo>
                    <a:pt x="23" y="176"/>
                  </a:lnTo>
                  <a:lnTo>
                    <a:pt x="27" y="181"/>
                  </a:lnTo>
                  <a:lnTo>
                    <a:pt x="30" y="185"/>
                  </a:lnTo>
                  <a:lnTo>
                    <a:pt x="34" y="188"/>
                  </a:lnTo>
                  <a:lnTo>
                    <a:pt x="37" y="191"/>
                  </a:lnTo>
                  <a:lnTo>
                    <a:pt x="40" y="193"/>
                  </a:lnTo>
                  <a:lnTo>
                    <a:pt x="44" y="196"/>
                  </a:lnTo>
                  <a:lnTo>
                    <a:pt x="47" y="199"/>
                  </a:lnTo>
                  <a:lnTo>
                    <a:pt x="50" y="201"/>
                  </a:lnTo>
                  <a:lnTo>
                    <a:pt x="55" y="203"/>
                  </a:lnTo>
                  <a:lnTo>
                    <a:pt x="58" y="205"/>
                  </a:lnTo>
                  <a:lnTo>
                    <a:pt x="59" y="206"/>
                  </a:lnTo>
                  <a:lnTo>
                    <a:pt x="62" y="209"/>
                  </a:lnTo>
                  <a:lnTo>
                    <a:pt x="65" y="212"/>
                  </a:lnTo>
                  <a:lnTo>
                    <a:pt x="68" y="212"/>
                  </a:lnTo>
                  <a:lnTo>
                    <a:pt x="71" y="213"/>
                  </a:lnTo>
                  <a:lnTo>
                    <a:pt x="75" y="216"/>
                  </a:lnTo>
                  <a:lnTo>
                    <a:pt x="79" y="219"/>
                  </a:lnTo>
                  <a:lnTo>
                    <a:pt x="84" y="220"/>
                  </a:lnTo>
                  <a:lnTo>
                    <a:pt x="86" y="222"/>
                  </a:lnTo>
                  <a:lnTo>
                    <a:pt x="89" y="225"/>
                  </a:lnTo>
                  <a:lnTo>
                    <a:pt x="92" y="228"/>
                  </a:lnTo>
                  <a:lnTo>
                    <a:pt x="95" y="230"/>
                  </a:lnTo>
                  <a:lnTo>
                    <a:pt x="98" y="233"/>
                  </a:lnTo>
                  <a:lnTo>
                    <a:pt x="99" y="238"/>
                  </a:lnTo>
                  <a:lnTo>
                    <a:pt x="102" y="243"/>
                  </a:lnTo>
                  <a:lnTo>
                    <a:pt x="104" y="246"/>
                  </a:lnTo>
                  <a:lnTo>
                    <a:pt x="105" y="249"/>
                  </a:lnTo>
                  <a:lnTo>
                    <a:pt x="105" y="252"/>
                  </a:lnTo>
                  <a:lnTo>
                    <a:pt x="108" y="256"/>
                  </a:lnTo>
                  <a:lnTo>
                    <a:pt x="109" y="259"/>
                  </a:lnTo>
                  <a:lnTo>
                    <a:pt x="109" y="265"/>
                  </a:lnTo>
                  <a:lnTo>
                    <a:pt x="111" y="269"/>
                  </a:lnTo>
                  <a:lnTo>
                    <a:pt x="113" y="275"/>
                  </a:lnTo>
                  <a:lnTo>
                    <a:pt x="115" y="279"/>
                  </a:lnTo>
                  <a:lnTo>
                    <a:pt x="116" y="283"/>
                  </a:lnTo>
                  <a:lnTo>
                    <a:pt x="118" y="286"/>
                  </a:lnTo>
                  <a:lnTo>
                    <a:pt x="118" y="289"/>
                  </a:lnTo>
                  <a:lnTo>
                    <a:pt x="119" y="293"/>
                  </a:lnTo>
                  <a:lnTo>
                    <a:pt x="121" y="296"/>
                  </a:lnTo>
                  <a:lnTo>
                    <a:pt x="122" y="297"/>
                  </a:lnTo>
                  <a:lnTo>
                    <a:pt x="123" y="302"/>
                  </a:lnTo>
                  <a:lnTo>
                    <a:pt x="123" y="304"/>
                  </a:lnTo>
                  <a:lnTo>
                    <a:pt x="125" y="307"/>
                  </a:lnTo>
                  <a:lnTo>
                    <a:pt x="126" y="310"/>
                  </a:lnTo>
                  <a:lnTo>
                    <a:pt x="128" y="313"/>
                  </a:lnTo>
                  <a:lnTo>
                    <a:pt x="129" y="317"/>
                  </a:lnTo>
                  <a:lnTo>
                    <a:pt x="131" y="320"/>
                  </a:lnTo>
                  <a:lnTo>
                    <a:pt x="131" y="324"/>
                  </a:lnTo>
                  <a:lnTo>
                    <a:pt x="133" y="327"/>
                  </a:lnTo>
                  <a:lnTo>
                    <a:pt x="136" y="330"/>
                  </a:lnTo>
                  <a:lnTo>
                    <a:pt x="136" y="331"/>
                  </a:lnTo>
                  <a:lnTo>
                    <a:pt x="139" y="334"/>
                  </a:lnTo>
                  <a:lnTo>
                    <a:pt x="140" y="337"/>
                  </a:lnTo>
                  <a:lnTo>
                    <a:pt x="140" y="341"/>
                  </a:lnTo>
                  <a:lnTo>
                    <a:pt x="143" y="344"/>
                  </a:lnTo>
                  <a:lnTo>
                    <a:pt x="145" y="347"/>
                  </a:lnTo>
                  <a:lnTo>
                    <a:pt x="146" y="350"/>
                  </a:lnTo>
                  <a:lnTo>
                    <a:pt x="148" y="354"/>
                  </a:lnTo>
                  <a:lnTo>
                    <a:pt x="150" y="357"/>
                  </a:lnTo>
                  <a:lnTo>
                    <a:pt x="152" y="358"/>
                  </a:lnTo>
                  <a:lnTo>
                    <a:pt x="153" y="363"/>
                  </a:lnTo>
                  <a:lnTo>
                    <a:pt x="155" y="364"/>
                  </a:lnTo>
                  <a:lnTo>
                    <a:pt x="158" y="367"/>
                  </a:lnTo>
                  <a:lnTo>
                    <a:pt x="160" y="374"/>
                  </a:lnTo>
                  <a:lnTo>
                    <a:pt x="166" y="378"/>
                  </a:lnTo>
                  <a:lnTo>
                    <a:pt x="170" y="384"/>
                  </a:lnTo>
                  <a:lnTo>
                    <a:pt x="175" y="388"/>
                  </a:lnTo>
                  <a:lnTo>
                    <a:pt x="179" y="393"/>
                  </a:lnTo>
                  <a:lnTo>
                    <a:pt x="183" y="395"/>
                  </a:lnTo>
                  <a:lnTo>
                    <a:pt x="187" y="400"/>
                  </a:lnTo>
                  <a:lnTo>
                    <a:pt x="193" y="403"/>
                  </a:lnTo>
                  <a:lnTo>
                    <a:pt x="199" y="405"/>
                  </a:lnTo>
                  <a:lnTo>
                    <a:pt x="204" y="408"/>
                  </a:lnTo>
                  <a:lnTo>
                    <a:pt x="207" y="408"/>
                  </a:lnTo>
                  <a:lnTo>
                    <a:pt x="209" y="410"/>
                  </a:lnTo>
                  <a:lnTo>
                    <a:pt x="212" y="411"/>
                  </a:lnTo>
                  <a:lnTo>
                    <a:pt x="214" y="411"/>
                  </a:lnTo>
                  <a:lnTo>
                    <a:pt x="220" y="411"/>
                  </a:lnTo>
                  <a:lnTo>
                    <a:pt x="224" y="411"/>
                  </a:lnTo>
                  <a:lnTo>
                    <a:pt x="230" y="411"/>
                  </a:lnTo>
                  <a:lnTo>
                    <a:pt x="234" y="411"/>
                  </a:lnTo>
                  <a:lnTo>
                    <a:pt x="239" y="410"/>
                  </a:lnTo>
                  <a:lnTo>
                    <a:pt x="244" y="408"/>
                  </a:lnTo>
                  <a:lnTo>
                    <a:pt x="248" y="408"/>
                  </a:lnTo>
                  <a:lnTo>
                    <a:pt x="251" y="407"/>
                  </a:lnTo>
                  <a:lnTo>
                    <a:pt x="254" y="404"/>
                  </a:lnTo>
                  <a:lnTo>
                    <a:pt x="257" y="403"/>
                  </a:lnTo>
                  <a:lnTo>
                    <a:pt x="261" y="398"/>
                  </a:lnTo>
                  <a:lnTo>
                    <a:pt x="264" y="395"/>
                  </a:lnTo>
                  <a:lnTo>
                    <a:pt x="267" y="393"/>
                  </a:lnTo>
                  <a:lnTo>
                    <a:pt x="268" y="390"/>
                  </a:lnTo>
                  <a:lnTo>
                    <a:pt x="271" y="387"/>
                  </a:lnTo>
                  <a:lnTo>
                    <a:pt x="274" y="384"/>
                  </a:lnTo>
                  <a:lnTo>
                    <a:pt x="275" y="381"/>
                  </a:lnTo>
                  <a:lnTo>
                    <a:pt x="277" y="377"/>
                  </a:lnTo>
                  <a:lnTo>
                    <a:pt x="278" y="374"/>
                  </a:lnTo>
                  <a:lnTo>
                    <a:pt x="280" y="370"/>
                  </a:lnTo>
                  <a:lnTo>
                    <a:pt x="280" y="366"/>
                  </a:lnTo>
                  <a:lnTo>
                    <a:pt x="281" y="363"/>
                  </a:lnTo>
                  <a:lnTo>
                    <a:pt x="283" y="358"/>
                  </a:lnTo>
                  <a:lnTo>
                    <a:pt x="284" y="356"/>
                  </a:lnTo>
                  <a:lnTo>
                    <a:pt x="284" y="351"/>
                  </a:lnTo>
                  <a:lnTo>
                    <a:pt x="284" y="348"/>
                  </a:lnTo>
                  <a:lnTo>
                    <a:pt x="284" y="344"/>
                  </a:lnTo>
                  <a:lnTo>
                    <a:pt x="285" y="341"/>
                  </a:lnTo>
                  <a:lnTo>
                    <a:pt x="284" y="337"/>
                  </a:lnTo>
                  <a:lnTo>
                    <a:pt x="284" y="334"/>
                  </a:lnTo>
                  <a:lnTo>
                    <a:pt x="284" y="331"/>
                  </a:lnTo>
                  <a:lnTo>
                    <a:pt x="284" y="3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Freeform 12"/>
            <p:cNvSpPr>
              <a:spLocks/>
            </p:cNvSpPr>
            <p:nvPr/>
          </p:nvSpPr>
          <p:spPr bwMode="auto">
            <a:xfrm>
              <a:off x="1776" y="912"/>
              <a:ext cx="314" cy="278"/>
            </a:xfrm>
            <a:custGeom>
              <a:avLst/>
              <a:gdLst>
                <a:gd name="T0" fmla="*/ 10 w 942"/>
                <a:gd name="T1" fmla="*/ 24 h 833"/>
                <a:gd name="T2" fmla="*/ 17 w 942"/>
                <a:gd name="T3" fmla="*/ 16 h 833"/>
                <a:gd name="T4" fmla="*/ 24 w 942"/>
                <a:gd name="T5" fmla="*/ 10 h 833"/>
                <a:gd name="T6" fmla="*/ 33 w 942"/>
                <a:gd name="T7" fmla="*/ 5 h 833"/>
                <a:gd name="T8" fmla="*/ 41 w 942"/>
                <a:gd name="T9" fmla="*/ 2 h 833"/>
                <a:gd name="T10" fmla="*/ 49 w 942"/>
                <a:gd name="T11" fmla="*/ 0 h 833"/>
                <a:gd name="T12" fmla="*/ 56 w 942"/>
                <a:gd name="T13" fmla="*/ 0 h 833"/>
                <a:gd name="T14" fmla="*/ 63 w 942"/>
                <a:gd name="T15" fmla="*/ 0 h 833"/>
                <a:gd name="T16" fmla="*/ 68 w 942"/>
                <a:gd name="T17" fmla="*/ 1 h 833"/>
                <a:gd name="T18" fmla="*/ 73 w 942"/>
                <a:gd name="T19" fmla="*/ 2 h 833"/>
                <a:gd name="T20" fmla="*/ 77 w 942"/>
                <a:gd name="T21" fmla="*/ 4 h 833"/>
                <a:gd name="T22" fmla="*/ 81 w 942"/>
                <a:gd name="T23" fmla="*/ 6 h 833"/>
                <a:gd name="T24" fmla="*/ 83 w 942"/>
                <a:gd name="T25" fmla="*/ 10 h 833"/>
                <a:gd name="T26" fmla="*/ 87 w 942"/>
                <a:gd name="T27" fmla="*/ 13 h 833"/>
                <a:gd name="T28" fmla="*/ 91 w 942"/>
                <a:gd name="T29" fmla="*/ 12 h 833"/>
                <a:gd name="T30" fmla="*/ 94 w 942"/>
                <a:gd name="T31" fmla="*/ 11 h 833"/>
                <a:gd name="T32" fmla="*/ 99 w 942"/>
                <a:gd name="T33" fmla="*/ 11 h 833"/>
                <a:gd name="T34" fmla="*/ 103 w 942"/>
                <a:gd name="T35" fmla="*/ 14 h 833"/>
                <a:gd name="T36" fmla="*/ 105 w 942"/>
                <a:gd name="T37" fmla="*/ 19 h 833"/>
                <a:gd name="T38" fmla="*/ 104 w 942"/>
                <a:gd name="T39" fmla="*/ 22 h 833"/>
                <a:gd name="T40" fmla="*/ 104 w 942"/>
                <a:gd name="T41" fmla="*/ 26 h 833"/>
                <a:gd name="T42" fmla="*/ 102 w 942"/>
                <a:gd name="T43" fmla="*/ 30 h 833"/>
                <a:gd name="T44" fmla="*/ 98 w 942"/>
                <a:gd name="T45" fmla="*/ 34 h 833"/>
                <a:gd name="T46" fmla="*/ 92 w 942"/>
                <a:gd name="T47" fmla="*/ 36 h 833"/>
                <a:gd name="T48" fmla="*/ 87 w 942"/>
                <a:gd name="T49" fmla="*/ 34 h 833"/>
                <a:gd name="T50" fmla="*/ 87 w 942"/>
                <a:gd name="T51" fmla="*/ 30 h 833"/>
                <a:gd name="T52" fmla="*/ 85 w 942"/>
                <a:gd name="T53" fmla="*/ 26 h 833"/>
                <a:gd name="T54" fmla="*/ 81 w 942"/>
                <a:gd name="T55" fmla="*/ 25 h 833"/>
                <a:gd name="T56" fmla="*/ 76 w 942"/>
                <a:gd name="T57" fmla="*/ 27 h 833"/>
                <a:gd name="T58" fmla="*/ 72 w 942"/>
                <a:gd name="T59" fmla="*/ 27 h 833"/>
                <a:gd name="T60" fmla="*/ 68 w 942"/>
                <a:gd name="T61" fmla="*/ 25 h 833"/>
                <a:gd name="T62" fmla="*/ 63 w 942"/>
                <a:gd name="T63" fmla="*/ 24 h 833"/>
                <a:gd name="T64" fmla="*/ 56 w 942"/>
                <a:gd name="T65" fmla="*/ 23 h 833"/>
                <a:gd name="T66" fmla="*/ 49 w 942"/>
                <a:gd name="T67" fmla="*/ 24 h 833"/>
                <a:gd name="T68" fmla="*/ 40 w 942"/>
                <a:gd name="T69" fmla="*/ 27 h 833"/>
                <a:gd name="T70" fmla="*/ 34 w 942"/>
                <a:gd name="T71" fmla="*/ 32 h 833"/>
                <a:gd name="T72" fmla="*/ 30 w 942"/>
                <a:gd name="T73" fmla="*/ 37 h 833"/>
                <a:gd name="T74" fmla="*/ 27 w 942"/>
                <a:gd name="T75" fmla="*/ 43 h 833"/>
                <a:gd name="T76" fmla="*/ 26 w 942"/>
                <a:gd name="T77" fmla="*/ 49 h 833"/>
                <a:gd name="T78" fmla="*/ 26 w 942"/>
                <a:gd name="T79" fmla="*/ 55 h 833"/>
                <a:gd name="T80" fmla="*/ 26 w 942"/>
                <a:gd name="T81" fmla="*/ 60 h 833"/>
                <a:gd name="T82" fmla="*/ 26 w 942"/>
                <a:gd name="T83" fmla="*/ 65 h 833"/>
                <a:gd name="T84" fmla="*/ 27 w 942"/>
                <a:gd name="T85" fmla="*/ 69 h 833"/>
                <a:gd name="T86" fmla="*/ 29 w 942"/>
                <a:gd name="T87" fmla="*/ 72 h 833"/>
                <a:gd name="T88" fmla="*/ 31 w 942"/>
                <a:gd name="T89" fmla="*/ 77 h 833"/>
                <a:gd name="T90" fmla="*/ 27 w 942"/>
                <a:gd name="T91" fmla="*/ 80 h 833"/>
                <a:gd name="T92" fmla="*/ 24 w 942"/>
                <a:gd name="T93" fmla="*/ 80 h 833"/>
                <a:gd name="T94" fmla="*/ 19 w 942"/>
                <a:gd name="T95" fmla="*/ 82 h 833"/>
                <a:gd name="T96" fmla="*/ 15 w 942"/>
                <a:gd name="T97" fmla="*/ 85 h 833"/>
                <a:gd name="T98" fmla="*/ 11 w 942"/>
                <a:gd name="T99" fmla="*/ 89 h 833"/>
                <a:gd name="T100" fmla="*/ 10 w 942"/>
                <a:gd name="T101" fmla="*/ 92 h 833"/>
                <a:gd name="T102" fmla="*/ 6 w 942"/>
                <a:gd name="T103" fmla="*/ 91 h 833"/>
                <a:gd name="T104" fmla="*/ 4 w 942"/>
                <a:gd name="T105" fmla="*/ 87 h 833"/>
                <a:gd name="T106" fmla="*/ 2 w 942"/>
                <a:gd name="T107" fmla="*/ 78 h 833"/>
                <a:gd name="T108" fmla="*/ 0 w 942"/>
                <a:gd name="T109" fmla="*/ 68 h 833"/>
                <a:gd name="T110" fmla="*/ 0 w 942"/>
                <a:gd name="T111" fmla="*/ 56 h 833"/>
                <a:gd name="T112" fmla="*/ 1 w 942"/>
                <a:gd name="T113" fmla="*/ 44 h 833"/>
                <a:gd name="T114" fmla="*/ 5 w 942"/>
                <a:gd name="T115" fmla="*/ 34 h 8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42" h="833">
                  <a:moveTo>
                    <a:pt x="44" y="304"/>
                  </a:moveTo>
                  <a:lnTo>
                    <a:pt x="47" y="294"/>
                  </a:lnTo>
                  <a:lnTo>
                    <a:pt x="53" y="284"/>
                  </a:lnTo>
                  <a:lnTo>
                    <a:pt x="57" y="274"/>
                  </a:lnTo>
                  <a:lnTo>
                    <a:pt x="61" y="265"/>
                  </a:lnTo>
                  <a:lnTo>
                    <a:pt x="67" y="255"/>
                  </a:lnTo>
                  <a:lnTo>
                    <a:pt x="72" y="246"/>
                  </a:lnTo>
                  <a:lnTo>
                    <a:pt x="77" y="238"/>
                  </a:lnTo>
                  <a:lnTo>
                    <a:pt x="84" y="229"/>
                  </a:lnTo>
                  <a:lnTo>
                    <a:pt x="88" y="220"/>
                  </a:lnTo>
                  <a:lnTo>
                    <a:pt x="94" y="212"/>
                  </a:lnTo>
                  <a:lnTo>
                    <a:pt x="99" y="202"/>
                  </a:lnTo>
                  <a:lnTo>
                    <a:pt x="107" y="195"/>
                  </a:lnTo>
                  <a:lnTo>
                    <a:pt x="112" y="188"/>
                  </a:lnTo>
                  <a:lnTo>
                    <a:pt x="118" y="181"/>
                  </a:lnTo>
                  <a:lnTo>
                    <a:pt x="125" y="172"/>
                  </a:lnTo>
                  <a:lnTo>
                    <a:pt x="131" y="165"/>
                  </a:lnTo>
                  <a:lnTo>
                    <a:pt x="136" y="158"/>
                  </a:lnTo>
                  <a:lnTo>
                    <a:pt x="144" y="152"/>
                  </a:lnTo>
                  <a:lnTo>
                    <a:pt x="149" y="145"/>
                  </a:lnTo>
                  <a:lnTo>
                    <a:pt x="158" y="138"/>
                  </a:lnTo>
                  <a:lnTo>
                    <a:pt x="162" y="132"/>
                  </a:lnTo>
                  <a:lnTo>
                    <a:pt x="171" y="127"/>
                  </a:lnTo>
                  <a:lnTo>
                    <a:pt x="178" y="119"/>
                  </a:lnTo>
                  <a:lnTo>
                    <a:pt x="185" y="114"/>
                  </a:lnTo>
                  <a:lnTo>
                    <a:pt x="192" y="108"/>
                  </a:lnTo>
                  <a:lnTo>
                    <a:pt x="198" y="104"/>
                  </a:lnTo>
                  <a:lnTo>
                    <a:pt x="206" y="98"/>
                  </a:lnTo>
                  <a:lnTo>
                    <a:pt x="212" y="92"/>
                  </a:lnTo>
                  <a:lnTo>
                    <a:pt x="220" y="87"/>
                  </a:lnTo>
                  <a:lnTo>
                    <a:pt x="226" y="82"/>
                  </a:lnTo>
                  <a:lnTo>
                    <a:pt x="234" y="78"/>
                  </a:lnTo>
                  <a:lnTo>
                    <a:pt x="242" y="74"/>
                  </a:lnTo>
                  <a:lnTo>
                    <a:pt x="249" y="70"/>
                  </a:lnTo>
                  <a:lnTo>
                    <a:pt x="256" y="65"/>
                  </a:lnTo>
                  <a:lnTo>
                    <a:pt x="264" y="61"/>
                  </a:lnTo>
                  <a:lnTo>
                    <a:pt x="271" y="57"/>
                  </a:lnTo>
                  <a:lnTo>
                    <a:pt x="278" y="53"/>
                  </a:lnTo>
                  <a:lnTo>
                    <a:pt x="287" y="50"/>
                  </a:lnTo>
                  <a:lnTo>
                    <a:pt x="294" y="47"/>
                  </a:lnTo>
                  <a:lnTo>
                    <a:pt x="301" y="44"/>
                  </a:lnTo>
                  <a:lnTo>
                    <a:pt x="310" y="40"/>
                  </a:lnTo>
                  <a:lnTo>
                    <a:pt x="317" y="37"/>
                  </a:lnTo>
                  <a:lnTo>
                    <a:pt x="324" y="34"/>
                  </a:lnTo>
                  <a:lnTo>
                    <a:pt x="332" y="31"/>
                  </a:lnTo>
                  <a:lnTo>
                    <a:pt x="340" y="28"/>
                  </a:lnTo>
                  <a:lnTo>
                    <a:pt x="348" y="27"/>
                  </a:lnTo>
                  <a:lnTo>
                    <a:pt x="355" y="24"/>
                  </a:lnTo>
                  <a:lnTo>
                    <a:pt x="362" y="21"/>
                  </a:lnTo>
                  <a:lnTo>
                    <a:pt x="371" y="20"/>
                  </a:lnTo>
                  <a:lnTo>
                    <a:pt x="378" y="17"/>
                  </a:lnTo>
                  <a:lnTo>
                    <a:pt x="385" y="16"/>
                  </a:lnTo>
                  <a:lnTo>
                    <a:pt x="394" y="14"/>
                  </a:lnTo>
                  <a:lnTo>
                    <a:pt x="401" y="11"/>
                  </a:lnTo>
                  <a:lnTo>
                    <a:pt x="408" y="10"/>
                  </a:lnTo>
                  <a:lnTo>
                    <a:pt x="415" y="9"/>
                  </a:lnTo>
                  <a:lnTo>
                    <a:pt x="423" y="9"/>
                  </a:lnTo>
                  <a:lnTo>
                    <a:pt x="429" y="6"/>
                  </a:lnTo>
                  <a:lnTo>
                    <a:pt x="438" y="6"/>
                  </a:lnTo>
                  <a:lnTo>
                    <a:pt x="445" y="4"/>
                  </a:lnTo>
                  <a:lnTo>
                    <a:pt x="452" y="4"/>
                  </a:lnTo>
                  <a:lnTo>
                    <a:pt x="459" y="3"/>
                  </a:lnTo>
                  <a:lnTo>
                    <a:pt x="466" y="3"/>
                  </a:lnTo>
                  <a:lnTo>
                    <a:pt x="473" y="1"/>
                  </a:lnTo>
                  <a:lnTo>
                    <a:pt x="482" y="1"/>
                  </a:lnTo>
                  <a:lnTo>
                    <a:pt x="487" y="1"/>
                  </a:lnTo>
                  <a:lnTo>
                    <a:pt x="492" y="0"/>
                  </a:lnTo>
                  <a:lnTo>
                    <a:pt x="497" y="0"/>
                  </a:lnTo>
                  <a:lnTo>
                    <a:pt x="503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19" y="0"/>
                  </a:lnTo>
                  <a:lnTo>
                    <a:pt x="526" y="0"/>
                  </a:lnTo>
                  <a:lnTo>
                    <a:pt x="531" y="0"/>
                  </a:lnTo>
                  <a:lnTo>
                    <a:pt x="536" y="0"/>
                  </a:lnTo>
                  <a:lnTo>
                    <a:pt x="541" y="1"/>
                  </a:lnTo>
                  <a:lnTo>
                    <a:pt x="547" y="1"/>
                  </a:lnTo>
                  <a:lnTo>
                    <a:pt x="551" y="1"/>
                  </a:lnTo>
                  <a:lnTo>
                    <a:pt x="557" y="3"/>
                  </a:lnTo>
                  <a:lnTo>
                    <a:pt x="563" y="3"/>
                  </a:lnTo>
                  <a:lnTo>
                    <a:pt x="568" y="4"/>
                  </a:lnTo>
                  <a:lnTo>
                    <a:pt x="573" y="4"/>
                  </a:lnTo>
                  <a:lnTo>
                    <a:pt x="578" y="6"/>
                  </a:lnTo>
                  <a:lnTo>
                    <a:pt x="583" y="6"/>
                  </a:lnTo>
                  <a:lnTo>
                    <a:pt x="588" y="6"/>
                  </a:lnTo>
                  <a:lnTo>
                    <a:pt x="594" y="7"/>
                  </a:lnTo>
                  <a:lnTo>
                    <a:pt x="598" y="9"/>
                  </a:lnTo>
                  <a:lnTo>
                    <a:pt x="604" y="9"/>
                  </a:lnTo>
                  <a:lnTo>
                    <a:pt x="608" y="9"/>
                  </a:lnTo>
                  <a:lnTo>
                    <a:pt x="614" y="10"/>
                  </a:lnTo>
                  <a:lnTo>
                    <a:pt x="618" y="11"/>
                  </a:lnTo>
                  <a:lnTo>
                    <a:pt x="622" y="11"/>
                  </a:lnTo>
                  <a:lnTo>
                    <a:pt x="628" y="14"/>
                  </a:lnTo>
                  <a:lnTo>
                    <a:pt x="632" y="16"/>
                  </a:lnTo>
                  <a:lnTo>
                    <a:pt x="637" y="16"/>
                  </a:lnTo>
                  <a:lnTo>
                    <a:pt x="642" y="17"/>
                  </a:lnTo>
                  <a:lnTo>
                    <a:pt x="647" y="18"/>
                  </a:lnTo>
                  <a:lnTo>
                    <a:pt x="651" y="20"/>
                  </a:lnTo>
                  <a:lnTo>
                    <a:pt x="654" y="21"/>
                  </a:lnTo>
                  <a:lnTo>
                    <a:pt x="658" y="21"/>
                  </a:lnTo>
                  <a:lnTo>
                    <a:pt x="662" y="23"/>
                  </a:lnTo>
                  <a:lnTo>
                    <a:pt x="666" y="24"/>
                  </a:lnTo>
                  <a:lnTo>
                    <a:pt x="671" y="24"/>
                  </a:lnTo>
                  <a:lnTo>
                    <a:pt x="675" y="27"/>
                  </a:lnTo>
                  <a:lnTo>
                    <a:pt x="678" y="28"/>
                  </a:lnTo>
                  <a:lnTo>
                    <a:pt x="681" y="30"/>
                  </a:lnTo>
                  <a:lnTo>
                    <a:pt x="685" y="30"/>
                  </a:lnTo>
                  <a:lnTo>
                    <a:pt x="688" y="31"/>
                  </a:lnTo>
                  <a:lnTo>
                    <a:pt x="691" y="33"/>
                  </a:lnTo>
                  <a:lnTo>
                    <a:pt x="695" y="34"/>
                  </a:lnTo>
                  <a:lnTo>
                    <a:pt x="698" y="36"/>
                  </a:lnTo>
                  <a:lnTo>
                    <a:pt x="701" y="37"/>
                  </a:lnTo>
                  <a:lnTo>
                    <a:pt x="703" y="38"/>
                  </a:lnTo>
                  <a:lnTo>
                    <a:pt x="709" y="40"/>
                  </a:lnTo>
                  <a:lnTo>
                    <a:pt x="715" y="44"/>
                  </a:lnTo>
                  <a:lnTo>
                    <a:pt x="718" y="47"/>
                  </a:lnTo>
                  <a:lnTo>
                    <a:pt x="722" y="50"/>
                  </a:lnTo>
                  <a:lnTo>
                    <a:pt x="725" y="51"/>
                  </a:lnTo>
                  <a:lnTo>
                    <a:pt x="729" y="54"/>
                  </a:lnTo>
                  <a:lnTo>
                    <a:pt x="730" y="57"/>
                  </a:lnTo>
                  <a:lnTo>
                    <a:pt x="732" y="58"/>
                  </a:lnTo>
                  <a:lnTo>
                    <a:pt x="732" y="61"/>
                  </a:lnTo>
                  <a:lnTo>
                    <a:pt x="733" y="64"/>
                  </a:lnTo>
                  <a:lnTo>
                    <a:pt x="735" y="67"/>
                  </a:lnTo>
                  <a:lnTo>
                    <a:pt x="736" y="71"/>
                  </a:lnTo>
                  <a:lnTo>
                    <a:pt x="737" y="74"/>
                  </a:lnTo>
                  <a:lnTo>
                    <a:pt x="739" y="78"/>
                  </a:lnTo>
                  <a:lnTo>
                    <a:pt x="740" y="81"/>
                  </a:lnTo>
                  <a:lnTo>
                    <a:pt x="745" y="87"/>
                  </a:lnTo>
                  <a:lnTo>
                    <a:pt x="746" y="90"/>
                  </a:lnTo>
                  <a:lnTo>
                    <a:pt x="750" y="95"/>
                  </a:lnTo>
                  <a:lnTo>
                    <a:pt x="753" y="100"/>
                  </a:lnTo>
                  <a:lnTo>
                    <a:pt x="759" y="104"/>
                  </a:lnTo>
                  <a:lnTo>
                    <a:pt x="762" y="107"/>
                  </a:lnTo>
                  <a:lnTo>
                    <a:pt x="767" y="111"/>
                  </a:lnTo>
                  <a:lnTo>
                    <a:pt x="769" y="112"/>
                  </a:lnTo>
                  <a:lnTo>
                    <a:pt x="772" y="114"/>
                  </a:lnTo>
                  <a:lnTo>
                    <a:pt x="777" y="115"/>
                  </a:lnTo>
                  <a:lnTo>
                    <a:pt x="779" y="117"/>
                  </a:lnTo>
                  <a:lnTo>
                    <a:pt x="784" y="118"/>
                  </a:lnTo>
                  <a:lnTo>
                    <a:pt x="790" y="118"/>
                  </a:lnTo>
                  <a:lnTo>
                    <a:pt x="793" y="118"/>
                  </a:lnTo>
                  <a:lnTo>
                    <a:pt x="796" y="118"/>
                  </a:lnTo>
                  <a:lnTo>
                    <a:pt x="799" y="118"/>
                  </a:lnTo>
                  <a:lnTo>
                    <a:pt x="803" y="117"/>
                  </a:lnTo>
                  <a:lnTo>
                    <a:pt x="806" y="115"/>
                  </a:lnTo>
                  <a:lnTo>
                    <a:pt x="808" y="114"/>
                  </a:lnTo>
                  <a:lnTo>
                    <a:pt x="813" y="114"/>
                  </a:lnTo>
                  <a:lnTo>
                    <a:pt x="816" y="112"/>
                  </a:lnTo>
                  <a:lnTo>
                    <a:pt x="818" y="111"/>
                  </a:lnTo>
                  <a:lnTo>
                    <a:pt x="821" y="110"/>
                  </a:lnTo>
                  <a:lnTo>
                    <a:pt x="824" y="108"/>
                  </a:lnTo>
                  <a:lnTo>
                    <a:pt x="828" y="107"/>
                  </a:lnTo>
                  <a:lnTo>
                    <a:pt x="831" y="105"/>
                  </a:lnTo>
                  <a:lnTo>
                    <a:pt x="834" y="104"/>
                  </a:lnTo>
                  <a:lnTo>
                    <a:pt x="838" y="102"/>
                  </a:lnTo>
                  <a:lnTo>
                    <a:pt x="841" y="100"/>
                  </a:lnTo>
                  <a:lnTo>
                    <a:pt x="845" y="100"/>
                  </a:lnTo>
                  <a:lnTo>
                    <a:pt x="848" y="98"/>
                  </a:lnTo>
                  <a:lnTo>
                    <a:pt x="850" y="97"/>
                  </a:lnTo>
                  <a:lnTo>
                    <a:pt x="854" y="97"/>
                  </a:lnTo>
                  <a:lnTo>
                    <a:pt x="855" y="94"/>
                  </a:lnTo>
                  <a:lnTo>
                    <a:pt x="861" y="92"/>
                  </a:lnTo>
                  <a:lnTo>
                    <a:pt x="862" y="92"/>
                  </a:lnTo>
                  <a:lnTo>
                    <a:pt x="865" y="92"/>
                  </a:lnTo>
                  <a:lnTo>
                    <a:pt x="871" y="92"/>
                  </a:lnTo>
                  <a:lnTo>
                    <a:pt x="875" y="92"/>
                  </a:lnTo>
                  <a:lnTo>
                    <a:pt x="880" y="95"/>
                  </a:lnTo>
                  <a:lnTo>
                    <a:pt x="887" y="97"/>
                  </a:lnTo>
                  <a:lnTo>
                    <a:pt x="892" y="98"/>
                  </a:lnTo>
                  <a:lnTo>
                    <a:pt x="897" y="101"/>
                  </a:lnTo>
                  <a:lnTo>
                    <a:pt x="901" y="102"/>
                  </a:lnTo>
                  <a:lnTo>
                    <a:pt x="905" y="105"/>
                  </a:lnTo>
                  <a:lnTo>
                    <a:pt x="909" y="108"/>
                  </a:lnTo>
                  <a:lnTo>
                    <a:pt x="914" y="111"/>
                  </a:lnTo>
                  <a:lnTo>
                    <a:pt x="916" y="114"/>
                  </a:lnTo>
                  <a:lnTo>
                    <a:pt x="921" y="117"/>
                  </a:lnTo>
                  <a:lnTo>
                    <a:pt x="924" y="119"/>
                  </a:lnTo>
                  <a:lnTo>
                    <a:pt x="926" y="124"/>
                  </a:lnTo>
                  <a:lnTo>
                    <a:pt x="928" y="128"/>
                  </a:lnTo>
                  <a:lnTo>
                    <a:pt x="931" y="131"/>
                  </a:lnTo>
                  <a:lnTo>
                    <a:pt x="932" y="135"/>
                  </a:lnTo>
                  <a:lnTo>
                    <a:pt x="935" y="139"/>
                  </a:lnTo>
                  <a:lnTo>
                    <a:pt x="936" y="144"/>
                  </a:lnTo>
                  <a:lnTo>
                    <a:pt x="939" y="148"/>
                  </a:lnTo>
                  <a:lnTo>
                    <a:pt x="939" y="154"/>
                  </a:lnTo>
                  <a:lnTo>
                    <a:pt x="939" y="158"/>
                  </a:lnTo>
                  <a:lnTo>
                    <a:pt x="941" y="164"/>
                  </a:lnTo>
                  <a:lnTo>
                    <a:pt x="941" y="168"/>
                  </a:lnTo>
                  <a:lnTo>
                    <a:pt x="941" y="171"/>
                  </a:lnTo>
                  <a:lnTo>
                    <a:pt x="941" y="174"/>
                  </a:lnTo>
                  <a:lnTo>
                    <a:pt x="941" y="176"/>
                  </a:lnTo>
                  <a:lnTo>
                    <a:pt x="942" y="181"/>
                  </a:lnTo>
                  <a:lnTo>
                    <a:pt x="941" y="183"/>
                  </a:lnTo>
                  <a:lnTo>
                    <a:pt x="941" y="186"/>
                  </a:lnTo>
                  <a:lnTo>
                    <a:pt x="941" y="189"/>
                  </a:lnTo>
                  <a:lnTo>
                    <a:pt x="941" y="192"/>
                  </a:lnTo>
                  <a:lnTo>
                    <a:pt x="939" y="195"/>
                  </a:lnTo>
                  <a:lnTo>
                    <a:pt x="939" y="198"/>
                  </a:lnTo>
                  <a:lnTo>
                    <a:pt x="939" y="201"/>
                  </a:lnTo>
                  <a:lnTo>
                    <a:pt x="939" y="205"/>
                  </a:lnTo>
                  <a:lnTo>
                    <a:pt x="936" y="208"/>
                  </a:lnTo>
                  <a:lnTo>
                    <a:pt x="936" y="210"/>
                  </a:lnTo>
                  <a:lnTo>
                    <a:pt x="936" y="215"/>
                  </a:lnTo>
                  <a:lnTo>
                    <a:pt x="935" y="218"/>
                  </a:lnTo>
                  <a:lnTo>
                    <a:pt x="934" y="220"/>
                  </a:lnTo>
                  <a:lnTo>
                    <a:pt x="934" y="225"/>
                  </a:lnTo>
                  <a:lnTo>
                    <a:pt x="934" y="228"/>
                  </a:lnTo>
                  <a:lnTo>
                    <a:pt x="934" y="233"/>
                  </a:lnTo>
                  <a:lnTo>
                    <a:pt x="932" y="235"/>
                  </a:lnTo>
                  <a:lnTo>
                    <a:pt x="931" y="238"/>
                  </a:lnTo>
                  <a:lnTo>
                    <a:pt x="931" y="240"/>
                  </a:lnTo>
                  <a:lnTo>
                    <a:pt x="929" y="243"/>
                  </a:lnTo>
                  <a:lnTo>
                    <a:pt x="928" y="246"/>
                  </a:lnTo>
                  <a:lnTo>
                    <a:pt x="926" y="249"/>
                  </a:lnTo>
                  <a:lnTo>
                    <a:pt x="926" y="252"/>
                  </a:lnTo>
                  <a:lnTo>
                    <a:pt x="925" y="255"/>
                  </a:lnTo>
                  <a:lnTo>
                    <a:pt x="924" y="259"/>
                  </a:lnTo>
                  <a:lnTo>
                    <a:pt x="921" y="265"/>
                  </a:lnTo>
                  <a:lnTo>
                    <a:pt x="918" y="270"/>
                  </a:lnTo>
                  <a:lnTo>
                    <a:pt x="915" y="274"/>
                  </a:lnTo>
                  <a:lnTo>
                    <a:pt x="911" y="279"/>
                  </a:lnTo>
                  <a:lnTo>
                    <a:pt x="908" y="283"/>
                  </a:lnTo>
                  <a:lnTo>
                    <a:pt x="904" y="289"/>
                  </a:lnTo>
                  <a:lnTo>
                    <a:pt x="901" y="292"/>
                  </a:lnTo>
                  <a:lnTo>
                    <a:pt x="897" y="296"/>
                  </a:lnTo>
                  <a:lnTo>
                    <a:pt x="892" y="299"/>
                  </a:lnTo>
                  <a:lnTo>
                    <a:pt x="889" y="302"/>
                  </a:lnTo>
                  <a:lnTo>
                    <a:pt x="885" y="306"/>
                  </a:lnTo>
                  <a:lnTo>
                    <a:pt x="880" y="309"/>
                  </a:lnTo>
                  <a:lnTo>
                    <a:pt x="877" y="310"/>
                  </a:lnTo>
                  <a:lnTo>
                    <a:pt x="871" y="313"/>
                  </a:lnTo>
                  <a:lnTo>
                    <a:pt x="867" y="316"/>
                  </a:lnTo>
                  <a:lnTo>
                    <a:pt x="862" y="317"/>
                  </a:lnTo>
                  <a:lnTo>
                    <a:pt x="858" y="319"/>
                  </a:lnTo>
                  <a:lnTo>
                    <a:pt x="853" y="320"/>
                  </a:lnTo>
                  <a:lnTo>
                    <a:pt x="848" y="321"/>
                  </a:lnTo>
                  <a:lnTo>
                    <a:pt x="843" y="321"/>
                  </a:lnTo>
                  <a:lnTo>
                    <a:pt x="837" y="323"/>
                  </a:lnTo>
                  <a:lnTo>
                    <a:pt x="831" y="323"/>
                  </a:lnTo>
                  <a:lnTo>
                    <a:pt x="827" y="323"/>
                  </a:lnTo>
                  <a:lnTo>
                    <a:pt x="821" y="321"/>
                  </a:lnTo>
                  <a:lnTo>
                    <a:pt x="816" y="320"/>
                  </a:lnTo>
                  <a:lnTo>
                    <a:pt x="811" y="320"/>
                  </a:lnTo>
                  <a:lnTo>
                    <a:pt x="807" y="319"/>
                  </a:lnTo>
                  <a:lnTo>
                    <a:pt x="803" y="317"/>
                  </a:lnTo>
                  <a:lnTo>
                    <a:pt x="799" y="313"/>
                  </a:lnTo>
                  <a:lnTo>
                    <a:pt x="794" y="311"/>
                  </a:lnTo>
                  <a:lnTo>
                    <a:pt x="791" y="310"/>
                  </a:lnTo>
                  <a:lnTo>
                    <a:pt x="787" y="304"/>
                  </a:lnTo>
                  <a:lnTo>
                    <a:pt x="784" y="300"/>
                  </a:lnTo>
                  <a:lnTo>
                    <a:pt x="783" y="296"/>
                  </a:lnTo>
                  <a:lnTo>
                    <a:pt x="781" y="293"/>
                  </a:lnTo>
                  <a:lnTo>
                    <a:pt x="780" y="290"/>
                  </a:lnTo>
                  <a:lnTo>
                    <a:pt x="779" y="287"/>
                  </a:lnTo>
                  <a:lnTo>
                    <a:pt x="779" y="283"/>
                  </a:lnTo>
                  <a:lnTo>
                    <a:pt x="779" y="280"/>
                  </a:lnTo>
                  <a:lnTo>
                    <a:pt x="779" y="277"/>
                  </a:lnTo>
                  <a:lnTo>
                    <a:pt x="779" y="274"/>
                  </a:lnTo>
                  <a:lnTo>
                    <a:pt x="779" y="270"/>
                  </a:lnTo>
                  <a:lnTo>
                    <a:pt x="777" y="267"/>
                  </a:lnTo>
                  <a:lnTo>
                    <a:pt x="777" y="265"/>
                  </a:lnTo>
                  <a:lnTo>
                    <a:pt x="777" y="260"/>
                  </a:lnTo>
                  <a:lnTo>
                    <a:pt x="776" y="257"/>
                  </a:lnTo>
                  <a:lnTo>
                    <a:pt x="774" y="255"/>
                  </a:lnTo>
                  <a:lnTo>
                    <a:pt x="773" y="252"/>
                  </a:lnTo>
                  <a:lnTo>
                    <a:pt x="772" y="249"/>
                  </a:lnTo>
                  <a:lnTo>
                    <a:pt x="769" y="243"/>
                  </a:lnTo>
                  <a:lnTo>
                    <a:pt x="766" y="239"/>
                  </a:lnTo>
                  <a:lnTo>
                    <a:pt x="762" y="236"/>
                  </a:lnTo>
                  <a:lnTo>
                    <a:pt x="759" y="235"/>
                  </a:lnTo>
                  <a:lnTo>
                    <a:pt x="756" y="233"/>
                  </a:lnTo>
                  <a:lnTo>
                    <a:pt x="753" y="233"/>
                  </a:lnTo>
                  <a:lnTo>
                    <a:pt x="749" y="230"/>
                  </a:lnTo>
                  <a:lnTo>
                    <a:pt x="746" y="229"/>
                  </a:lnTo>
                  <a:lnTo>
                    <a:pt x="743" y="229"/>
                  </a:lnTo>
                  <a:lnTo>
                    <a:pt x="739" y="229"/>
                  </a:lnTo>
                  <a:lnTo>
                    <a:pt x="735" y="226"/>
                  </a:lnTo>
                  <a:lnTo>
                    <a:pt x="730" y="226"/>
                  </a:lnTo>
                  <a:lnTo>
                    <a:pt x="725" y="226"/>
                  </a:lnTo>
                  <a:lnTo>
                    <a:pt x="722" y="228"/>
                  </a:lnTo>
                  <a:lnTo>
                    <a:pt x="716" y="229"/>
                  </a:lnTo>
                  <a:lnTo>
                    <a:pt x="713" y="229"/>
                  </a:lnTo>
                  <a:lnTo>
                    <a:pt x="709" y="232"/>
                  </a:lnTo>
                  <a:lnTo>
                    <a:pt x="705" y="233"/>
                  </a:lnTo>
                  <a:lnTo>
                    <a:pt x="701" y="235"/>
                  </a:lnTo>
                  <a:lnTo>
                    <a:pt x="696" y="238"/>
                  </a:lnTo>
                  <a:lnTo>
                    <a:pt x="691" y="239"/>
                  </a:lnTo>
                  <a:lnTo>
                    <a:pt x="685" y="242"/>
                  </a:lnTo>
                  <a:lnTo>
                    <a:pt x="683" y="243"/>
                  </a:lnTo>
                  <a:lnTo>
                    <a:pt x="681" y="245"/>
                  </a:lnTo>
                  <a:lnTo>
                    <a:pt x="678" y="246"/>
                  </a:lnTo>
                  <a:lnTo>
                    <a:pt x="675" y="247"/>
                  </a:lnTo>
                  <a:lnTo>
                    <a:pt x="672" y="246"/>
                  </a:lnTo>
                  <a:lnTo>
                    <a:pt x="669" y="246"/>
                  </a:lnTo>
                  <a:lnTo>
                    <a:pt x="666" y="246"/>
                  </a:lnTo>
                  <a:lnTo>
                    <a:pt x="662" y="245"/>
                  </a:lnTo>
                  <a:lnTo>
                    <a:pt x="656" y="243"/>
                  </a:lnTo>
                  <a:lnTo>
                    <a:pt x="651" y="242"/>
                  </a:lnTo>
                  <a:lnTo>
                    <a:pt x="649" y="240"/>
                  </a:lnTo>
                  <a:lnTo>
                    <a:pt x="647" y="239"/>
                  </a:lnTo>
                  <a:lnTo>
                    <a:pt x="644" y="238"/>
                  </a:lnTo>
                  <a:lnTo>
                    <a:pt x="641" y="236"/>
                  </a:lnTo>
                  <a:lnTo>
                    <a:pt x="637" y="236"/>
                  </a:lnTo>
                  <a:lnTo>
                    <a:pt x="632" y="233"/>
                  </a:lnTo>
                  <a:lnTo>
                    <a:pt x="628" y="233"/>
                  </a:lnTo>
                  <a:lnTo>
                    <a:pt x="625" y="230"/>
                  </a:lnTo>
                  <a:lnTo>
                    <a:pt x="621" y="229"/>
                  </a:lnTo>
                  <a:lnTo>
                    <a:pt x="617" y="228"/>
                  </a:lnTo>
                  <a:lnTo>
                    <a:pt x="614" y="226"/>
                  </a:lnTo>
                  <a:lnTo>
                    <a:pt x="610" y="225"/>
                  </a:lnTo>
                  <a:lnTo>
                    <a:pt x="604" y="223"/>
                  </a:lnTo>
                  <a:lnTo>
                    <a:pt x="600" y="220"/>
                  </a:lnTo>
                  <a:lnTo>
                    <a:pt x="597" y="220"/>
                  </a:lnTo>
                  <a:lnTo>
                    <a:pt x="591" y="218"/>
                  </a:lnTo>
                  <a:lnTo>
                    <a:pt x="585" y="218"/>
                  </a:lnTo>
                  <a:lnTo>
                    <a:pt x="581" y="216"/>
                  </a:lnTo>
                  <a:lnTo>
                    <a:pt x="575" y="215"/>
                  </a:lnTo>
                  <a:lnTo>
                    <a:pt x="571" y="213"/>
                  </a:lnTo>
                  <a:lnTo>
                    <a:pt x="566" y="212"/>
                  </a:lnTo>
                  <a:lnTo>
                    <a:pt x="560" y="210"/>
                  </a:lnTo>
                  <a:lnTo>
                    <a:pt x="554" y="210"/>
                  </a:lnTo>
                  <a:lnTo>
                    <a:pt x="550" y="210"/>
                  </a:lnTo>
                  <a:lnTo>
                    <a:pt x="543" y="208"/>
                  </a:lnTo>
                  <a:lnTo>
                    <a:pt x="537" y="208"/>
                  </a:lnTo>
                  <a:lnTo>
                    <a:pt x="531" y="208"/>
                  </a:lnTo>
                  <a:lnTo>
                    <a:pt x="526" y="208"/>
                  </a:lnTo>
                  <a:lnTo>
                    <a:pt x="519" y="206"/>
                  </a:lnTo>
                  <a:lnTo>
                    <a:pt x="513" y="206"/>
                  </a:lnTo>
                  <a:lnTo>
                    <a:pt x="507" y="206"/>
                  </a:lnTo>
                  <a:lnTo>
                    <a:pt x="500" y="206"/>
                  </a:lnTo>
                  <a:lnTo>
                    <a:pt x="494" y="206"/>
                  </a:lnTo>
                  <a:lnTo>
                    <a:pt x="487" y="206"/>
                  </a:lnTo>
                  <a:lnTo>
                    <a:pt x="482" y="208"/>
                  </a:lnTo>
                  <a:lnTo>
                    <a:pt x="475" y="209"/>
                  </a:lnTo>
                  <a:lnTo>
                    <a:pt x="467" y="209"/>
                  </a:lnTo>
                  <a:lnTo>
                    <a:pt x="460" y="210"/>
                  </a:lnTo>
                  <a:lnTo>
                    <a:pt x="453" y="212"/>
                  </a:lnTo>
                  <a:lnTo>
                    <a:pt x="446" y="212"/>
                  </a:lnTo>
                  <a:lnTo>
                    <a:pt x="439" y="215"/>
                  </a:lnTo>
                  <a:lnTo>
                    <a:pt x="432" y="216"/>
                  </a:lnTo>
                  <a:lnTo>
                    <a:pt x="425" y="218"/>
                  </a:lnTo>
                  <a:lnTo>
                    <a:pt x="418" y="220"/>
                  </a:lnTo>
                  <a:lnTo>
                    <a:pt x="411" y="223"/>
                  </a:lnTo>
                  <a:lnTo>
                    <a:pt x="404" y="226"/>
                  </a:lnTo>
                  <a:lnTo>
                    <a:pt x="395" y="229"/>
                  </a:lnTo>
                  <a:lnTo>
                    <a:pt x="388" y="233"/>
                  </a:lnTo>
                  <a:lnTo>
                    <a:pt x="379" y="236"/>
                  </a:lnTo>
                  <a:lnTo>
                    <a:pt x="372" y="242"/>
                  </a:lnTo>
                  <a:lnTo>
                    <a:pt x="364" y="245"/>
                  </a:lnTo>
                  <a:lnTo>
                    <a:pt x="357" y="249"/>
                  </a:lnTo>
                  <a:lnTo>
                    <a:pt x="351" y="252"/>
                  </a:lnTo>
                  <a:lnTo>
                    <a:pt x="344" y="257"/>
                  </a:lnTo>
                  <a:lnTo>
                    <a:pt x="340" y="260"/>
                  </a:lnTo>
                  <a:lnTo>
                    <a:pt x="332" y="265"/>
                  </a:lnTo>
                  <a:lnTo>
                    <a:pt x="327" y="269"/>
                  </a:lnTo>
                  <a:lnTo>
                    <a:pt x="323" y="273"/>
                  </a:lnTo>
                  <a:lnTo>
                    <a:pt x="318" y="277"/>
                  </a:lnTo>
                  <a:lnTo>
                    <a:pt x="314" y="282"/>
                  </a:lnTo>
                  <a:lnTo>
                    <a:pt x="308" y="286"/>
                  </a:lnTo>
                  <a:lnTo>
                    <a:pt x="304" y="292"/>
                  </a:lnTo>
                  <a:lnTo>
                    <a:pt x="300" y="296"/>
                  </a:lnTo>
                  <a:lnTo>
                    <a:pt x="296" y="300"/>
                  </a:lnTo>
                  <a:lnTo>
                    <a:pt x="290" y="304"/>
                  </a:lnTo>
                  <a:lnTo>
                    <a:pt x="288" y="310"/>
                  </a:lnTo>
                  <a:lnTo>
                    <a:pt x="284" y="314"/>
                  </a:lnTo>
                  <a:lnTo>
                    <a:pt x="280" y="320"/>
                  </a:lnTo>
                  <a:lnTo>
                    <a:pt x="277" y="324"/>
                  </a:lnTo>
                  <a:lnTo>
                    <a:pt x="273" y="330"/>
                  </a:lnTo>
                  <a:lnTo>
                    <a:pt x="270" y="334"/>
                  </a:lnTo>
                  <a:lnTo>
                    <a:pt x="269" y="338"/>
                  </a:lnTo>
                  <a:lnTo>
                    <a:pt x="264" y="346"/>
                  </a:lnTo>
                  <a:lnTo>
                    <a:pt x="263" y="350"/>
                  </a:lnTo>
                  <a:lnTo>
                    <a:pt x="260" y="356"/>
                  </a:lnTo>
                  <a:lnTo>
                    <a:pt x="259" y="361"/>
                  </a:lnTo>
                  <a:lnTo>
                    <a:pt x="254" y="366"/>
                  </a:lnTo>
                  <a:lnTo>
                    <a:pt x="253" y="373"/>
                  </a:lnTo>
                  <a:lnTo>
                    <a:pt x="250" y="377"/>
                  </a:lnTo>
                  <a:lnTo>
                    <a:pt x="249" y="383"/>
                  </a:lnTo>
                  <a:lnTo>
                    <a:pt x="247" y="387"/>
                  </a:lnTo>
                  <a:lnTo>
                    <a:pt x="246" y="393"/>
                  </a:lnTo>
                  <a:lnTo>
                    <a:pt x="243" y="398"/>
                  </a:lnTo>
                  <a:lnTo>
                    <a:pt x="243" y="404"/>
                  </a:lnTo>
                  <a:lnTo>
                    <a:pt x="242" y="408"/>
                  </a:lnTo>
                  <a:lnTo>
                    <a:pt x="240" y="414"/>
                  </a:lnTo>
                  <a:lnTo>
                    <a:pt x="239" y="420"/>
                  </a:lnTo>
                  <a:lnTo>
                    <a:pt x="239" y="425"/>
                  </a:lnTo>
                  <a:lnTo>
                    <a:pt x="237" y="431"/>
                  </a:lnTo>
                  <a:lnTo>
                    <a:pt x="236" y="437"/>
                  </a:lnTo>
                  <a:lnTo>
                    <a:pt x="236" y="441"/>
                  </a:lnTo>
                  <a:lnTo>
                    <a:pt x="234" y="447"/>
                  </a:lnTo>
                  <a:lnTo>
                    <a:pt x="233" y="454"/>
                  </a:lnTo>
                  <a:lnTo>
                    <a:pt x="233" y="458"/>
                  </a:lnTo>
                  <a:lnTo>
                    <a:pt x="233" y="464"/>
                  </a:lnTo>
                  <a:lnTo>
                    <a:pt x="233" y="469"/>
                  </a:lnTo>
                  <a:lnTo>
                    <a:pt x="232" y="474"/>
                  </a:lnTo>
                  <a:lnTo>
                    <a:pt x="232" y="479"/>
                  </a:lnTo>
                  <a:lnTo>
                    <a:pt x="232" y="485"/>
                  </a:lnTo>
                  <a:lnTo>
                    <a:pt x="232" y="491"/>
                  </a:lnTo>
                  <a:lnTo>
                    <a:pt x="230" y="495"/>
                  </a:lnTo>
                  <a:lnTo>
                    <a:pt x="230" y="499"/>
                  </a:lnTo>
                  <a:lnTo>
                    <a:pt x="230" y="505"/>
                  </a:lnTo>
                  <a:lnTo>
                    <a:pt x="230" y="511"/>
                  </a:lnTo>
                  <a:lnTo>
                    <a:pt x="230" y="515"/>
                  </a:lnTo>
                  <a:lnTo>
                    <a:pt x="230" y="519"/>
                  </a:lnTo>
                  <a:lnTo>
                    <a:pt x="230" y="525"/>
                  </a:lnTo>
                  <a:lnTo>
                    <a:pt x="232" y="529"/>
                  </a:lnTo>
                  <a:lnTo>
                    <a:pt x="232" y="535"/>
                  </a:lnTo>
                  <a:lnTo>
                    <a:pt x="232" y="539"/>
                  </a:lnTo>
                  <a:lnTo>
                    <a:pt x="232" y="543"/>
                  </a:lnTo>
                  <a:lnTo>
                    <a:pt x="232" y="548"/>
                  </a:lnTo>
                  <a:lnTo>
                    <a:pt x="232" y="552"/>
                  </a:lnTo>
                  <a:lnTo>
                    <a:pt x="233" y="556"/>
                  </a:lnTo>
                  <a:lnTo>
                    <a:pt x="233" y="560"/>
                  </a:lnTo>
                  <a:lnTo>
                    <a:pt x="233" y="566"/>
                  </a:lnTo>
                  <a:lnTo>
                    <a:pt x="233" y="569"/>
                  </a:lnTo>
                  <a:lnTo>
                    <a:pt x="233" y="573"/>
                  </a:lnTo>
                  <a:lnTo>
                    <a:pt x="233" y="576"/>
                  </a:lnTo>
                  <a:lnTo>
                    <a:pt x="234" y="580"/>
                  </a:lnTo>
                  <a:lnTo>
                    <a:pt x="234" y="585"/>
                  </a:lnTo>
                  <a:lnTo>
                    <a:pt x="236" y="589"/>
                  </a:lnTo>
                  <a:lnTo>
                    <a:pt x="236" y="592"/>
                  </a:lnTo>
                  <a:lnTo>
                    <a:pt x="237" y="596"/>
                  </a:lnTo>
                  <a:lnTo>
                    <a:pt x="239" y="599"/>
                  </a:lnTo>
                  <a:lnTo>
                    <a:pt x="239" y="603"/>
                  </a:lnTo>
                  <a:lnTo>
                    <a:pt x="239" y="606"/>
                  </a:lnTo>
                  <a:lnTo>
                    <a:pt x="240" y="610"/>
                  </a:lnTo>
                  <a:lnTo>
                    <a:pt x="242" y="613"/>
                  </a:lnTo>
                  <a:lnTo>
                    <a:pt x="242" y="616"/>
                  </a:lnTo>
                  <a:lnTo>
                    <a:pt x="243" y="620"/>
                  </a:lnTo>
                  <a:lnTo>
                    <a:pt x="244" y="623"/>
                  </a:lnTo>
                  <a:lnTo>
                    <a:pt x="246" y="626"/>
                  </a:lnTo>
                  <a:lnTo>
                    <a:pt x="246" y="629"/>
                  </a:lnTo>
                  <a:lnTo>
                    <a:pt x="247" y="631"/>
                  </a:lnTo>
                  <a:lnTo>
                    <a:pt x="249" y="634"/>
                  </a:lnTo>
                  <a:lnTo>
                    <a:pt x="250" y="637"/>
                  </a:lnTo>
                  <a:lnTo>
                    <a:pt x="251" y="640"/>
                  </a:lnTo>
                  <a:lnTo>
                    <a:pt x="253" y="643"/>
                  </a:lnTo>
                  <a:lnTo>
                    <a:pt x="254" y="646"/>
                  </a:lnTo>
                  <a:lnTo>
                    <a:pt x="257" y="651"/>
                  </a:lnTo>
                  <a:lnTo>
                    <a:pt x="259" y="656"/>
                  </a:lnTo>
                  <a:lnTo>
                    <a:pt x="261" y="660"/>
                  </a:lnTo>
                  <a:lnTo>
                    <a:pt x="264" y="666"/>
                  </a:lnTo>
                  <a:lnTo>
                    <a:pt x="267" y="670"/>
                  </a:lnTo>
                  <a:lnTo>
                    <a:pt x="269" y="674"/>
                  </a:lnTo>
                  <a:lnTo>
                    <a:pt x="270" y="678"/>
                  </a:lnTo>
                  <a:lnTo>
                    <a:pt x="273" y="681"/>
                  </a:lnTo>
                  <a:lnTo>
                    <a:pt x="273" y="684"/>
                  </a:lnTo>
                  <a:lnTo>
                    <a:pt x="276" y="688"/>
                  </a:lnTo>
                  <a:lnTo>
                    <a:pt x="276" y="691"/>
                  </a:lnTo>
                  <a:lnTo>
                    <a:pt x="277" y="694"/>
                  </a:lnTo>
                  <a:lnTo>
                    <a:pt x="277" y="700"/>
                  </a:lnTo>
                  <a:lnTo>
                    <a:pt x="277" y="704"/>
                  </a:lnTo>
                  <a:lnTo>
                    <a:pt x="276" y="707"/>
                  </a:lnTo>
                  <a:lnTo>
                    <a:pt x="271" y="711"/>
                  </a:lnTo>
                  <a:lnTo>
                    <a:pt x="266" y="713"/>
                  </a:lnTo>
                  <a:lnTo>
                    <a:pt x="261" y="714"/>
                  </a:lnTo>
                  <a:lnTo>
                    <a:pt x="257" y="714"/>
                  </a:lnTo>
                  <a:lnTo>
                    <a:pt x="251" y="715"/>
                  </a:lnTo>
                  <a:lnTo>
                    <a:pt x="247" y="715"/>
                  </a:lnTo>
                  <a:lnTo>
                    <a:pt x="242" y="715"/>
                  </a:lnTo>
                  <a:lnTo>
                    <a:pt x="239" y="715"/>
                  </a:lnTo>
                  <a:lnTo>
                    <a:pt x="237" y="715"/>
                  </a:lnTo>
                  <a:lnTo>
                    <a:pt x="233" y="715"/>
                  </a:lnTo>
                  <a:lnTo>
                    <a:pt x="232" y="717"/>
                  </a:lnTo>
                  <a:lnTo>
                    <a:pt x="227" y="717"/>
                  </a:lnTo>
                  <a:lnTo>
                    <a:pt x="223" y="718"/>
                  </a:lnTo>
                  <a:lnTo>
                    <a:pt x="220" y="718"/>
                  </a:lnTo>
                  <a:lnTo>
                    <a:pt x="216" y="720"/>
                  </a:lnTo>
                  <a:lnTo>
                    <a:pt x="212" y="721"/>
                  </a:lnTo>
                  <a:lnTo>
                    <a:pt x="207" y="722"/>
                  </a:lnTo>
                  <a:lnTo>
                    <a:pt x="203" y="725"/>
                  </a:lnTo>
                  <a:lnTo>
                    <a:pt x="199" y="727"/>
                  </a:lnTo>
                  <a:lnTo>
                    <a:pt x="193" y="728"/>
                  </a:lnTo>
                  <a:lnTo>
                    <a:pt x="188" y="731"/>
                  </a:lnTo>
                  <a:lnTo>
                    <a:pt x="185" y="734"/>
                  </a:lnTo>
                  <a:lnTo>
                    <a:pt x="182" y="734"/>
                  </a:lnTo>
                  <a:lnTo>
                    <a:pt x="179" y="735"/>
                  </a:lnTo>
                  <a:lnTo>
                    <a:pt x="176" y="738"/>
                  </a:lnTo>
                  <a:lnTo>
                    <a:pt x="172" y="740"/>
                  </a:lnTo>
                  <a:lnTo>
                    <a:pt x="169" y="741"/>
                  </a:lnTo>
                  <a:lnTo>
                    <a:pt x="165" y="742"/>
                  </a:lnTo>
                  <a:lnTo>
                    <a:pt x="162" y="745"/>
                  </a:lnTo>
                  <a:lnTo>
                    <a:pt x="159" y="747"/>
                  </a:lnTo>
                  <a:lnTo>
                    <a:pt x="155" y="750"/>
                  </a:lnTo>
                  <a:lnTo>
                    <a:pt x="152" y="752"/>
                  </a:lnTo>
                  <a:lnTo>
                    <a:pt x="149" y="757"/>
                  </a:lnTo>
                  <a:lnTo>
                    <a:pt x="144" y="758"/>
                  </a:lnTo>
                  <a:lnTo>
                    <a:pt x="139" y="761"/>
                  </a:lnTo>
                  <a:lnTo>
                    <a:pt x="136" y="762"/>
                  </a:lnTo>
                  <a:lnTo>
                    <a:pt x="134" y="765"/>
                  </a:lnTo>
                  <a:lnTo>
                    <a:pt x="131" y="768"/>
                  </a:lnTo>
                  <a:lnTo>
                    <a:pt x="126" y="771"/>
                  </a:lnTo>
                  <a:lnTo>
                    <a:pt x="125" y="772"/>
                  </a:lnTo>
                  <a:lnTo>
                    <a:pt x="122" y="775"/>
                  </a:lnTo>
                  <a:lnTo>
                    <a:pt x="117" y="779"/>
                  </a:lnTo>
                  <a:lnTo>
                    <a:pt x="114" y="784"/>
                  </a:lnTo>
                  <a:lnTo>
                    <a:pt x="108" y="788"/>
                  </a:lnTo>
                  <a:lnTo>
                    <a:pt x="105" y="792"/>
                  </a:lnTo>
                  <a:lnTo>
                    <a:pt x="102" y="796"/>
                  </a:lnTo>
                  <a:lnTo>
                    <a:pt x="99" y="799"/>
                  </a:lnTo>
                  <a:lnTo>
                    <a:pt x="98" y="802"/>
                  </a:lnTo>
                  <a:lnTo>
                    <a:pt x="97" y="808"/>
                  </a:lnTo>
                  <a:lnTo>
                    <a:pt x="94" y="809"/>
                  </a:lnTo>
                  <a:lnTo>
                    <a:pt x="94" y="812"/>
                  </a:lnTo>
                  <a:lnTo>
                    <a:pt x="92" y="816"/>
                  </a:lnTo>
                  <a:lnTo>
                    <a:pt x="92" y="819"/>
                  </a:lnTo>
                  <a:lnTo>
                    <a:pt x="90" y="822"/>
                  </a:lnTo>
                  <a:lnTo>
                    <a:pt x="90" y="826"/>
                  </a:lnTo>
                  <a:lnTo>
                    <a:pt x="87" y="831"/>
                  </a:lnTo>
                  <a:lnTo>
                    <a:pt x="85" y="832"/>
                  </a:lnTo>
                  <a:lnTo>
                    <a:pt x="82" y="833"/>
                  </a:lnTo>
                  <a:lnTo>
                    <a:pt x="78" y="833"/>
                  </a:lnTo>
                  <a:lnTo>
                    <a:pt x="77" y="833"/>
                  </a:lnTo>
                  <a:lnTo>
                    <a:pt x="74" y="833"/>
                  </a:lnTo>
                  <a:lnTo>
                    <a:pt x="71" y="832"/>
                  </a:lnTo>
                  <a:lnTo>
                    <a:pt x="68" y="832"/>
                  </a:lnTo>
                  <a:lnTo>
                    <a:pt x="64" y="829"/>
                  </a:lnTo>
                  <a:lnTo>
                    <a:pt x="60" y="825"/>
                  </a:lnTo>
                  <a:lnTo>
                    <a:pt x="57" y="822"/>
                  </a:lnTo>
                  <a:lnTo>
                    <a:pt x="55" y="819"/>
                  </a:lnTo>
                  <a:lnTo>
                    <a:pt x="53" y="818"/>
                  </a:lnTo>
                  <a:lnTo>
                    <a:pt x="51" y="815"/>
                  </a:lnTo>
                  <a:lnTo>
                    <a:pt x="48" y="809"/>
                  </a:lnTo>
                  <a:lnTo>
                    <a:pt x="47" y="805"/>
                  </a:lnTo>
                  <a:lnTo>
                    <a:pt x="44" y="799"/>
                  </a:lnTo>
                  <a:lnTo>
                    <a:pt x="43" y="795"/>
                  </a:lnTo>
                  <a:lnTo>
                    <a:pt x="40" y="789"/>
                  </a:lnTo>
                  <a:lnTo>
                    <a:pt x="40" y="785"/>
                  </a:lnTo>
                  <a:lnTo>
                    <a:pt x="36" y="779"/>
                  </a:lnTo>
                  <a:lnTo>
                    <a:pt x="34" y="772"/>
                  </a:lnTo>
                  <a:lnTo>
                    <a:pt x="31" y="765"/>
                  </a:lnTo>
                  <a:lnTo>
                    <a:pt x="30" y="759"/>
                  </a:lnTo>
                  <a:lnTo>
                    <a:pt x="28" y="751"/>
                  </a:lnTo>
                  <a:lnTo>
                    <a:pt x="27" y="744"/>
                  </a:lnTo>
                  <a:lnTo>
                    <a:pt x="24" y="735"/>
                  </a:lnTo>
                  <a:lnTo>
                    <a:pt x="21" y="728"/>
                  </a:lnTo>
                  <a:lnTo>
                    <a:pt x="20" y="721"/>
                  </a:lnTo>
                  <a:lnTo>
                    <a:pt x="18" y="713"/>
                  </a:lnTo>
                  <a:lnTo>
                    <a:pt x="16" y="704"/>
                  </a:lnTo>
                  <a:lnTo>
                    <a:pt x="16" y="694"/>
                  </a:lnTo>
                  <a:lnTo>
                    <a:pt x="13" y="686"/>
                  </a:lnTo>
                  <a:lnTo>
                    <a:pt x="13" y="677"/>
                  </a:lnTo>
                  <a:lnTo>
                    <a:pt x="10" y="667"/>
                  </a:lnTo>
                  <a:lnTo>
                    <a:pt x="9" y="657"/>
                  </a:lnTo>
                  <a:lnTo>
                    <a:pt x="7" y="649"/>
                  </a:lnTo>
                  <a:lnTo>
                    <a:pt x="6" y="639"/>
                  </a:lnTo>
                  <a:lnTo>
                    <a:pt x="6" y="629"/>
                  </a:lnTo>
                  <a:lnTo>
                    <a:pt x="4" y="619"/>
                  </a:lnTo>
                  <a:lnTo>
                    <a:pt x="3" y="607"/>
                  </a:lnTo>
                  <a:lnTo>
                    <a:pt x="3" y="599"/>
                  </a:lnTo>
                  <a:lnTo>
                    <a:pt x="1" y="589"/>
                  </a:lnTo>
                  <a:lnTo>
                    <a:pt x="0" y="577"/>
                  </a:lnTo>
                  <a:lnTo>
                    <a:pt x="0" y="567"/>
                  </a:lnTo>
                  <a:lnTo>
                    <a:pt x="0" y="556"/>
                  </a:lnTo>
                  <a:lnTo>
                    <a:pt x="0" y="545"/>
                  </a:lnTo>
                  <a:lnTo>
                    <a:pt x="0" y="535"/>
                  </a:lnTo>
                  <a:lnTo>
                    <a:pt x="0" y="525"/>
                  </a:lnTo>
                  <a:lnTo>
                    <a:pt x="0" y="513"/>
                  </a:lnTo>
                  <a:lnTo>
                    <a:pt x="0" y="502"/>
                  </a:lnTo>
                  <a:lnTo>
                    <a:pt x="0" y="492"/>
                  </a:lnTo>
                  <a:lnTo>
                    <a:pt x="1" y="482"/>
                  </a:lnTo>
                  <a:lnTo>
                    <a:pt x="3" y="469"/>
                  </a:lnTo>
                  <a:lnTo>
                    <a:pt x="3" y="459"/>
                  </a:lnTo>
                  <a:lnTo>
                    <a:pt x="4" y="448"/>
                  </a:lnTo>
                  <a:lnTo>
                    <a:pt x="6" y="438"/>
                  </a:lnTo>
                  <a:lnTo>
                    <a:pt x="9" y="427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3" y="394"/>
                  </a:lnTo>
                  <a:lnTo>
                    <a:pt x="16" y="384"/>
                  </a:lnTo>
                  <a:lnTo>
                    <a:pt x="18" y="374"/>
                  </a:lnTo>
                  <a:lnTo>
                    <a:pt x="21" y="363"/>
                  </a:lnTo>
                  <a:lnTo>
                    <a:pt x="24" y="354"/>
                  </a:lnTo>
                  <a:lnTo>
                    <a:pt x="27" y="343"/>
                  </a:lnTo>
                  <a:lnTo>
                    <a:pt x="30" y="333"/>
                  </a:lnTo>
                  <a:lnTo>
                    <a:pt x="34" y="324"/>
                  </a:lnTo>
                  <a:lnTo>
                    <a:pt x="40" y="313"/>
                  </a:lnTo>
                  <a:lnTo>
                    <a:pt x="44" y="304"/>
                  </a:lnTo>
                  <a:close/>
                </a:path>
              </a:pathLst>
            </a:custGeom>
            <a:solidFill>
              <a:srgbClr val="2A40E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Freeform 13"/>
            <p:cNvSpPr>
              <a:spLocks/>
            </p:cNvSpPr>
            <p:nvPr/>
          </p:nvSpPr>
          <p:spPr bwMode="auto">
            <a:xfrm>
              <a:off x="1923" y="937"/>
              <a:ext cx="81" cy="29"/>
            </a:xfrm>
            <a:custGeom>
              <a:avLst/>
              <a:gdLst>
                <a:gd name="T0" fmla="*/ 9 w 243"/>
                <a:gd name="T1" fmla="*/ 0 h 87"/>
                <a:gd name="T2" fmla="*/ 10 w 243"/>
                <a:gd name="T3" fmla="*/ 0 h 87"/>
                <a:gd name="T4" fmla="*/ 12 w 243"/>
                <a:gd name="T5" fmla="*/ 0 h 87"/>
                <a:gd name="T6" fmla="*/ 13 w 243"/>
                <a:gd name="T7" fmla="*/ 0 h 87"/>
                <a:gd name="T8" fmla="*/ 14 w 243"/>
                <a:gd name="T9" fmla="*/ 0 h 87"/>
                <a:gd name="T10" fmla="*/ 15 w 243"/>
                <a:gd name="T11" fmla="*/ 0 h 87"/>
                <a:gd name="T12" fmla="*/ 17 w 243"/>
                <a:gd name="T13" fmla="*/ 0 h 87"/>
                <a:gd name="T14" fmla="*/ 18 w 243"/>
                <a:gd name="T15" fmla="*/ 0 h 87"/>
                <a:gd name="T16" fmla="*/ 19 w 243"/>
                <a:gd name="T17" fmla="*/ 1 h 87"/>
                <a:gd name="T18" fmla="*/ 21 w 243"/>
                <a:gd name="T19" fmla="*/ 1 h 87"/>
                <a:gd name="T20" fmla="*/ 22 w 243"/>
                <a:gd name="T21" fmla="*/ 2 h 87"/>
                <a:gd name="T22" fmla="*/ 24 w 243"/>
                <a:gd name="T23" fmla="*/ 3 h 87"/>
                <a:gd name="T24" fmla="*/ 25 w 243"/>
                <a:gd name="T25" fmla="*/ 3 h 87"/>
                <a:gd name="T26" fmla="*/ 26 w 243"/>
                <a:gd name="T27" fmla="*/ 4 h 87"/>
                <a:gd name="T28" fmla="*/ 27 w 243"/>
                <a:gd name="T29" fmla="*/ 5 h 87"/>
                <a:gd name="T30" fmla="*/ 26 w 243"/>
                <a:gd name="T31" fmla="*/ 6 h 87"/>
                <a:gd name="T32" fmla="*/ 25 w 243"/>
                <a:gd name="T33" fmla="*/ 7 h 87"/>
                <a:gd name="T34" fmla="*/ 24 w 243"/>
                <a:gd name="T35" fmla="*/ 7 h 87"/>
                <a:gd name="T36" fmla="*/ 23 w 243"/>
                <a:gd name="T37" fmla="*/ 6 h 87"/>
                <a:gd name="T38" fmla="*/ 22 w 243"/>
                <a:gd name="T39" fmla="*/ 6 h 87"/>
                <a:gd name="T40" fmla="*/ 20 w 243"/>
                <a:gd name="T41" fmla="*/ 6 h 87"/>
                <a:gd name="T42" fmla="*/ 19 w 243"/>
                <a:gd name="T43" fmla="*/ 6 h 87"/>
                <a:gd name="T44" fmla="*/ 18 w 243"/>
                <a:gd name="T45" fmla="*/ 5 h 87"/>
                <a:gd name="T46" fmla="*/ 16 w 243"/>
                <a:gd name="T47" fmla="*/ 5 h 87"/>
                <a:gd name="T48" fmla="*/ 15 w 243"/>
                <a:gd name="T49" fmla="*/ 5 h 87"/>
                <a:gd name="T50" fmla="*/ 13 w 243"/>
                <a:gd name="T51" fmla="*/ 6 h 87"/>
                <a:gd name="T52" fmla="*/ 11 w 243"/>
                <a:gd name="T53" fmla="*/ 6 h 87"/>
                <a:gd name="T54" fmla="*/ 10 w 243"/>
                <a:gd name="T55" fmla="*/ 7 h 87"/>
                <a:gd name="T56" fmla="*/ 9 w 243"/>
                <a:gd name="T57" fmla="*/ 7 h 87"/>
                <a:gd name="T58" fmla="*/ 7 w 243"/>
                <a:gd name="T59" fmla="*/ 8 h 87"/>
                <a:gd name="T60" fmla="*/ 6 w 243"/>
                <a:gd name="T61" fmla="*/ 9 h 87"/>
                <a:gd name="T62" fmla="*/ 5 w 243"/>
                <a:gd name="T63" fmla="*/ 9 h 87"/>
                <a:gd name="T64" fmla="*/ 4 w 243"/>
                <a:gd name="T65" fmla="*/ 9 h 87"/>
                <a:gd name="T66" fmla="*/ 3 w 243"/>
                <a:gd name="T67" fmla="*/ 10 h 87"/>
                <a:gd name="T68" fmla="*/ 1 w 243"/>
                <a:gd name="T69" fmla="*/ 9 h 87"/>
                <a:gd name="T70" fmla="*/ 0 w 243"/>
                <a:gd name="T71" fmla="*/ 8 h 87"/>
                <a:gd name="T72" fmla="*/ 0 w 243"/>
                <a:gd name="T73" fmla="*/ 7 h 87"/>
                <a:gd name="T74" fmla="*/ 0 w 243"/>
                <a:gd name="T75" fmla="*/ 6 h 87"/>
                <a:gd name="T76" fmla="*/ 1 w 243"/>
                <a:gd name="T77" fmla="*/ 4 h 87"/>
                <a:gd name="T78" fmla="*/ 2 w 243"/>
                <a:gd name="T79" fmla="*/ 4 h 87"/>
                <a:gd name="T80" fmla="*/ 3 w 243"/>
                <a:gd name="T81" fmla="*/ 3 h 87"/>
                <a:gd name="T82" fmla="*/ 4 w 243"/>
                <a:gd name="T83" fmla="*/ 2 h 87"/>
                <a:gd name="T84" fmla="*/ 5 w 243"/>
                <a:gd name="T85" fmla="*/ 2 h 87"/>
                <a:gd name="T86" fmla="*/ 7 w 243"/>
                <a:gd name="T87" fmla="*/ 1 h 87"/>
                <a:gd name="T88" fmla="*/ 8 w 243"/>
                <a:gd name="T89" fmla="*/ 1 h 87"/>
                <a:gd name="T90" fmla="*/ 9 w 243"/>
                <a:gd name="T91" fmla="*/ 1 h 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3" h="87">
                  <a:moveTo>
                    <a:pt x="77" y="6"/>
                  </a:moveTo>
                  <a:lnTo>
                    <a:pt x="80" y="4"/>
                  </a:lnTo>
                  <a:lnTo>
                    <a:pt x="83" y="3"/>
                  </a:lnTo>
                  <a:lnTo>
                    <a:pt x="86" y="3"/>
                  </a:lnTo>
                  <a:lnTo>
                    <a:pt x="90" y="3"/>
                  </a:lnTo>
                  <a:lnTo>
                    <a:pt x="94" y="1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26" y="0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1" y="0"/>
                  </a:lnTo>
                  <a:lnTo>
                    <a:pt x="145" y="1"/>
                  </a:lnTo>
                  <a:lnTo>
                    <a:pt x="150" y="3"/>
                  </a:lnTo>
                  <a:lnTo>
                    <a:pt x="154" y="3"/>
                  </a:lnTo>
                  <a:lnTo>
                    <a:pt x="157" y="3"/>
                  </a:lnTo>
                  <a:lnTo>
                    <a:pt x="161" y="4"/>
                  </a:lnTo>
                  <a:lnTo>
                    <a:pt x="165" y="6"/>
                  </a:lnTo>
                  <a:lnTo>
                    <a:pt x="170" y="7"/>
                  </a:lnTo>
                  <a:lnTo>
                    <a:pt x="175" y="7"/>
                  </a:lnTo>
                  <a:lnTo>
                    <a:pt x="180" y="10"/>
                  </a:lnTo>
                  <a:lnTo>
                    <a:pt x="182" y="11"/>
                  </a:lnTo>
                  <a:lnTo>
                    <a:pt x="188" y="13"/>
                  </a:lnTo>
                  <a:lnTo>
                    <a:pt x="192" y="16"/>
                  </a:lnTo>
                  <a:lnTo>
                    <a:pt x="197" y="17"/>
                  </a:lnTo>
                  <a:lnTo>
                    <a:pt x="202" y="18"/>
                  </a:lnTo>
                  <a:lnTo>
                    <a:pt x="207" y="21"/>
                  </a:lnTo>
                  <a:lnTo>
                    <a:pt x="211" y="23"/>
                  </a:lnTo>
                  <a:lnTo>
                    <a:pt x="214" y="26"/>
                  </a:lnTo>
                  <a:lnTo>
                    <a:pt x="218" y="27"/>
                  </a:lnTo>
                  <a:lnTo>
                    <a:pt x="221" y="28"/>
                  </a:lnTo>
                  <a:lnTo>
                    <a:pt x="224" y="31"/>
                  </a:lnTo>
                  <a:lnTo>
                    <a:pt x="228" y="33"/>
                  </a:lnTo>
                  <a:lnTo>
                    <a:pt x="231" y="36"/>
                  </a:lnTo>
                  <a:lnTo>
                    <a:pt x="235" y="37"/>
                  </a:lnTo>
                  <a:lnTo>
                    <a:pt x="238" y="40"/>
                  </a:lnTo>
                  <a:lnTo>
                    <a:pt x="241" y="43"/>
                  </a:lnTo>
                  <a:lnTo>
                    <a:pt x="243" y="45"/>
                  </a:lnTo>
                  <a:lnTo>
                    <a:pt x="243" y="50"/>
                  </a:lnTo>
                  <a:lnTo>
                    <a:pt x="241" y="54"/>
                  </a:lnTo>
                  <a:lnTo>
                    <a:pt x="238" y="55"/>
                  </a:lnTo>
                  <a:lnTo>
                    <a:pt x="235" y="57"/>
                  </a:lnTo>
                  <a:lnTo>
                    <a:pt x="232" y="58"/>
                  </a:lnTo>
                  <a:lnTo>
                    <a:pt x="228" y="60"/>
                  </a:lnTo>
                  <a:lnTo>
                    <a:pt x="222" y="60"/>
                  </a:lnTo>
                  <a:lnTo>
                    <a:pt x="216" y="60"/>
                  </a:lnTo>
                  <a:lnTo>
                    <a:pt x="214" y="60"/>
                  </a:lnTo>
                  <a:lnTo>
                    <a:pt x="211" y="60"/>
                  </a:lnTo>
                  <a:lnTo>
                    <a:pt x="208" y="60"/>
                  </a:lnTo>
                  <a:lnTo>
                    <a:pt x="205" y="58"/>
                  </a:lnTo>
                  <a:lnTo>
                    <a:pt x="202" y="57"/>
                  </a:lnTo>
                  <a:lnTo>
                    <a:pt x="198" y="57"/>
                  </a:lnTo>
                  <a:lnTo>
                    <a:pt x="194" y="55"/>
                  </a:lnTo>
                  <a:lnTo>
                    <a:pt x="191" y="54"/>
                  </a:lnTo>
                  <a:lnTo>
                    <a:pt x="188" y="54"/>
                  </a:lnTo>
                  <a:lnTo>
                    <a:pt x="184" y="53"/>
                  </a:lnTo>
                  <a:lnTo>
                    <a:pt x="181" y="53"/>
                  </a:lnTo>
                  <a:lnTo>
                    <a:pt x="177" y="51"/>
                  </a:lnTo>
                  <a:lnTo>
                    <a:pt x="174" y="50"/>
                  </a:lnTo>
                  <a:lnTo>
                    <a:pt x="168" y="50"/>
                  </a:lnTo>
                  <a:lnTo>
                    <a:pt x="164" y="47"/>
                  </a:lnTo>
                  <a:lnTo>
                    <a:pt x="161" y="47"/>
                  </a:lnTo>
                  <a:lnTo>
                    <a:pt x="157" y="47"/>
                  </a:lnTo>
                  <a:lnTo>
                    <a:pt x="151" y="45"/>
                  </a:lnTo>
                  <a:lnTo>
                    <a:pt x="148" y="45"/>
                  </a:lnTo>
                  <a:lnTo>
                    <a:pt x="143" y="47"/>
                  </a:lnTo>
                  <a:lnTo>
                    <a:pt x="138" y="47"/>
                  </a:lnTo>
                  <a:lnTo>
                    <a:pt x="133" y="47"/>
                  </a:lnTo>
                  <a:lnTo>
                    <a:pt x="128" y="47"/>
                  </a:lnTo>
                  <a:lnTo>
                    <a:pt x="124" y="50"/>
                  </a:lnTo>
                  <a:lnTo>
                    <a:pt x="118" y="51"/>
                  </a:lnTo>
                  <a:lnTo>
                    <a:pt x="113" y="53"/>
                  </a:lnTo>
                  <a:lnTo>
                    <a:pt x="108" y="54"/>
                  </a:lnTo>
                  <a:lnTo>
                    <a:pt x="103" y="57"/>
                  </a:lnTo>
                  <a:lnTo>
                    <a:pt x="100" y="58"/>
                  </a:lnTo>
                  <a:lnTo>
                    <a:pt x="97" y="60"/>
                  </a:lnTo>
                  <a:lnTo>
                    <a:pt x="94" y="60"/>
                  </a:lnTo>
                  <a:lnTo>
                    <a:pt x="93" y="63"/>
                  </a:lnTo>
                  <a:lnTo>
                    <a:pt x="86" y="64"/>
                  </a:lnTo>
                  <a:lnTo>
                    <a:pt x="81" y="67"/>
                  </a:lnTo>
                  <a:lnTo>
                    <a:pt x="76" y="68"/>
                  </a:lnTo>
                  <a:lnTo>
                    <a:pt x="72" y="71"/>
                  </a:lnTo>
                  <a:lnTo>
                    <a:pt x="67" y="71"/>
                  </a:lnTo>
                  <a:lnTo>
                    <a:pt x="63" y="74"/>
                  </a:lnTo>
                  <a:lnTo>
                    <a:pt x="57" y="75"/>
                  </a:lnTo>
                  <a:lnTo>
                    <a:pt x="53" y="78"/>
                  </a:lnTo>
                  <a:lnTo>
                    <a:pt x="49" y="78"/>
                  </a:lnTo>
                  <a:lnTo>
                    <a:pt x="46" y="81"/>
                  </a:lnTo>
                  <a:lnTo>
                    <a:pt x="42" y="81"/>
                  </a:lnTo>
                  <a:lnTo>
                    <a:pt x="39" y="84"/>
                  </a:lnTo>
                  <a:lnTo>
                    <a:pt x="36" y="84"/>
                  </a:lnTo>
                  <a:lnTo>
                    <a:pt x="32" y="85"/>
                  </a:lnTo>
                  <a:lnTo>
                    <a:pt x="29" y="85"/>
                  </a:lnTo>
                  <a:lnTo>
                    <a:pt x="26" y="87"/>
                  </a:lnTo>
                  <a:lnTo>
                    <a:pt x="23" y="87"/>
                  </a:lnTo>
                  <a:lnTo>
                    <a:pt x="20" y="87"/>
                  </a:lnTo>
                  <a:lnTo>
                    <a:pt x="15" y="87"/>
                  </a:lnTo>
                  <a:lnTo>
                    <a:pt x="10" y="85"/>
                  </a:lnTo>
                  <a:lnTo>
                    <a:pt x="6" y="82"/>
                  </a:lnTo>
                  <a:lnTo>
                    <a:pt x="3" y="80"/>
                  </a:lnTo>
                  <a:lnTo>
                    <a:pt x="2" y="75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5" y="50"/>
                  </a:lnTo>
                  <a:lnTo>
                    <a:pt x="9" y="44"/>
                  </a:lnTo>
                  <a:lnTo>
                    <a:pt x="12" y="40"/>
                  </a:lnTo>
                  <a:lnTo>
                    <a:pt x="15" y="37"/>
                  </a:lnTo>
                  <a:lnTo>
                    <a:pt x="18" y="36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6" y="28"/>
                  </a:lnTo>
                  <a:lnTo>
                    <a:pt x="29" y="26"/>
                  </a:lnTo>
                  <a:lnTo>
                    <a:pt x="32" y="24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42" y="18"/>
                  </a:lnTo>
                  <a:lnTo>
                    <a:pt x="46" y="17"/>
                  </a:lnTo>
                  <a:lnTo>
                    <a:pt x="49" y="16"/>
                  </a:lnTo>
                  <a:lnTo>
                    <a:pt x="52" y="14"/>
                  </a:lnTo>
                  <a:lnTo>
                    <a:pt x="56" y="13"/>
                  </a:lnTo>
                  <a:lnTo>
                    <a:pt x="59" y="10"/>
                  </a:lnTo>
                  <a:lnTo>
                    <a:pt x="64" y="10"/>
                  </a:lnTo>
                  <a:lnTo>
                    <a:pt x="67" y="7"/>
                  </a:lnTo>
                  <a:lnTo>
                    <a:pt x="70" y="7"/>
                  </a:lnTo>
                  <a:lnTo>
                    <a:pt x="73" y="6"/>
                  </a:lnTo>
                  <a:lnTo>
                    <a:pt x="77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Freeform 14"/>
            <p:cNvSpPr>
              <a:spLocks/>
            </p:cNvSpPr>
            <p:nvPr/>
          </p:nvSpPr>
          <p:spPr bwMode="auto">
            <a:xfrm>
              <a:off x="2190" y="1213"/>
              <a:ext cx="34" cy="110"/>
            </a:xfrm>
            <a:custGeom>
              <a:avLst/>
              <a:gdLst>
                <a:gd name="T0" fmla="*/ 2 w 102"/>
                <a:gd name="T1" fmla="*/ 12 h 330"/>
                <a:gd name="T2" fmla="*/ 2 w 102"/>
                <a:gd name="T3" fmla="*/ 13 h 330"/>
                <a:gd name="T4" fmla="*/ 2 w 102"/>
                <a:gd name="T5" fmla="*/ 14 h 330"/>
                <a:gd name="T6" fmla="*/ 2 w 102"/>
                <a:gd name="T7" fmla="*/ 16 h 330"/>
                <a:gd name="T8" fmla="*/ 2 w 102"/>
                <a:gd name="T9" fmla="*/ 17 h 330"/>
                <a:gd name="T10" fmla="*/ 2 w 102"/>
                <a:gd name="T11" fmla="*/ 19 h 330"/>
                <a:gd name="T12" fmla="*/ 2 w 102"/>
                <a:gd name="T13" fmla="*/ 20 h 330"/>
                <a:gd name="T14" fmla="*/ 2 w 102"/>
                <a:gd name="T15" fmla="*/ 22 h 330"/>
                <a:gd name="T16" fmla="*/ 2 w 102"/>
                <a:gd name="T17" fmla="*/ 23 h 330"/>
                <a:gd name="T18" fmla="*/ 2 w 102"/>
                <a:gd name="T19" fmla="*/ 25 h 330"/>
                <a:gd name="T20" fmla="*/ 2 w 102"/>
                <a:gd name="T21" fmla="*/ 27 h 330"/>
                <a:gd name="T22" fmla="*/ 2 w 102"/>
                <a:gd name="T23" fmla="*/ 28 h 330"/>
                <a:gd name="T24" fmla="*/ 2 w 102"/>
                <a:gd name="T25" fmla="*/ 29 h 330"/>
                <a:gd name="T26" fmla="*/ 2 w 102"/>
                <a:gd name="T27" fmla="*/ 30 h 330"/>
                <a:gd name="T28" fmla="*/ 2 w 102"/>
                <a:gd name="T29" fmla="*/ 32 h 330"/>
                <a:gd name="T30" fmla="*/ 2 w 102"/>
                <a:gd name="T31" fmla="*/ 33 h 330"/>
                <a:gd name="T32" fmla="*/ 2 w 102"/>
                <a:gd name="T33" fmla="*/ 34 h 330"/>
                <a:gd name="T34" fmla="*/ 3 w 102"/>
                <a:gd name="T35" fmla="*/ 35 h 330"/>
                <a:gd name="T36" fmla="*/ 4 w 102"/>
                <a:gd name="T37" fmla="*/ 36 h 330"/>
                <a:gd name="T38" fmla="*/ 5 w 102"/>
                <a:gd name="T39" fmla="*/ 36 h 330"/>
                <a:gd name="T40" fmla="*/ 7 w 102"/>
                <a:gd name="T41" fmla="*/ 36 h 330"/>
                <a:gd name="T42" fmla="*/ 8 w 102"/>
                <a:gd name="T43" fmla="*/ 36 h 330"/>
                <a:gd name="T44" fmla="*/ 9 w 102"/>
                <a:gd name="T45" fmla="*/ 35 h 330"/>
                <a:gd name="T46" fmla="*/ 10 w 102"/>
                <a:gd name="T47" fmla="*/ 34 h 330"/>
                <a:gd name="T48" fmla="*/ 11 w 102"/>
                <a:gd name="T49" fmla="*/ 33 h 330"/>
                <a:gd name="T50" fmla="*/ 11 w 102"/>
                <a:gd name="T51" fmla="*/ 31 h 330"/>
                <a:gd name="T52" fmla="*/ 11 w 102"/>
                <a:gd name="T53" fmla="*/ 30 h 330"/>
                <a:gd name="T54" fmla="*/ 11 w 102"/>
                <a:gd name="T55" fmla="*/ 28 h 330"/>
                <a:gd name="T56" fmla="*/ 11 w 102"/>
                <a:gd name="T57" fmla="*/ 27 h 330"/>
                <a:gd name="T58" fmla="*/ 11 w 102"/>
                <a:gd name="T59" fmla="*/ 25 h 330"/>
                <a:gd name="T60" fmla="*/ 11 w 102"/>
                <a:gd name="T61" fmla="*/ 24 h 330"/>
                <a:gd name="T62" fmla="*/ 11 w 102"/>
                <a:gd name="T63" fmla="*/ 23 h 330"/>
                <a:gd name="T64" fmla="*/ 11 w 102"/>
                <a:gd name="T65" fmla="*/ 22 h 330"/>
                <a:gd name="T66" fmla="*/ 10 w 102"/>
                <a:gd name="T67" fmla="*/ 21 h 330"/>
                <a:gd name="T68" fmla="*/ 10 w 102"/>
                <a:gd name="T69" fmla="*/ 19 h 330"/>
                <a:gd name="T70" fmla="*/ 10 w 102"/>
                <a:gd name="T71" fmla="*/ 18 h 330"/>
                <a:gd name="T72" fmla="*/ 9 w 102"/>
                <a:gd name="T73" fmla="*/ 16 h 330"/>
                <a:gd name="T74" fmla="*/ 9 w 102"/>
                <a:gd name="T75" fmla="*/ 14 h 330"/>
                <a:gd name="T76" fmla="*/ 8 w 102"/>
                <a:gd name="T77" fmla="*/ 13 h 330"/>
                <a:gd name="T78" fmla="*/ 8 w 102"/>
                <a:gd name="T79" fmla="*/ 11 h 330"/>
                <a:gd name="T80" fmla="*/ 7 w 102"/>
                <a:gd name="T81" fmla="*/ 9 h 330"/>
                <a:gd name="T82" fmla="*/ 7 w 102"/>
                <a:gd name="T83" fmla="*/ 8 h 330"/>
                <a:gd name="T84" fmla="*/ 6 w 102"/>
                <a:gd name="T85" fmla="*/ 6 h 330"/>
                <a:gd name="T86" fmla="*/ 6 w 102"/>
                <a:gd name="T87" fmla="*/ 5 h 330"/>
                <a:gd name="T88" fmla="*/ 5 w 102"/>
                <a:gd name="T89" fmla="*/ 3 h 330"/>
                <a:gd name="T90" fmla="*/ 4 w 102"/>
                <a:gd name="T91" fmla="*/ 2 h 330"/>
                <a:gd name="T92" fmla="*/ 4 w 102"/>
                <a:gd name="T93" fmla="*/ 2 h 330"/>
                <a:gd name="T94" fmla="*/ 3 w 102"/>
                <a:gd name="T95" fmla="*/ 0 h 330"/>
                <a:gd name="T96" fmla="*/ 2 w 102"/>
                <a:gd name="T97" fmla="*/ 0 h 330"/>
                <a:gd name="T98" fmla="*/ 0 w 102"/>
                <a:gd name="T99" fmla="*/ 2 h 330"/>
                <a:gd name="T100" fmla="*/ 0 w 102"/>
                <a:gd name="T101" fmla="*/ 2 h 330"/>
                <a:gd name="T102" fmla="*/ 0 w 102"/>
                <a:gd name="T103" fmla="*/ 4 h 330"/>
                <a:gd name="T104" fmla="*/ 0 w 102"/>
                <a:gd name="T105" fmla="*/ 5 h 330"/>
                <a:gd name="T106" fmla="*/ 0 w 102"/>
                <a:gd name="T107" fmla="*/ 6 h 330"/>
                <a:gd name="T108" fmla="*/ 1 w 102"/>
                <a:gd name="T109" fmla="*/ 7 h 330"/>
                <a:gd name="T110" fmla="*/ 1 w 102"/>
                <a:gd name="T111" fmla="*/ 9 h 330"/>
                <a:gd name="T112" fmla="*/ 2 w 102"/>
                <a:gd name="T113" fmla="*/ 9 h 330"/>
                <a:gd name="T114" fmla="*/ 2 w 102"/>
                <a:gd name="T115" fmla="*/ 11 h 3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2" h="330">
                  <a:moveTo>
                    <a:pt x="18" y="99"/>
                  </a:moveTo>
                  <a:lnTo>
                    <a:pt x="18" y="102"/>
                  </a:lnTo>
                  <a:lnTo>
                    <a:pt x="18" y="105"/>
                  </a:lnTo>
                  <a:lnTo>
                    <a:pt x="18" y="109"/>
                  </a:lnTo>
                  <a:lnTo>
                    <a:pt x="20" y="112"/>
                  </a:lnTo>
                  <a:lnTo>
                    <a:pt x="20" y="116"/>
                  </a:lnTo>
                  <a:lnTo>
                    <a:pt x="21" y="119"/>
                  </a:lnTo>
                  <a:lnTo>
                    <a:pt x="21" y="125"/>
                  </a:lnTo>
                  <a:lnTo>
                    <a:pt x="21" y="129"/>
                  </a:lnTo>
                  <a:lnTo>
                    <a:pt x="21" y="132"/>
                  </a:lnTo>
                  <a:lnTo>
                    <a:pt x="21" y="136"/>
                  </a:lnTo>
                  <a:lnTo>
                    <a:pt x="21" y="140"/>
                  </a:lnTo>
                  <a:lnTo>
                    <a:pt x="21" y="145"/>
                  </a:lnTo>
                  <a:lnTo>
                    <a:pt x="21" y="150"/>
                  </a:lnTo>
                  <a:lnTo>
                    <a:pt x="21" y="155"/>
                  </a:lnTo>
                  <a:lnTo>
                    <a:pt x="21" y="159"/>
                  </a:lnTo>
                  <a:lnTo>
                    <a:pt x="23" y="163"/>
                  </a:lnTo>
                  <a:lnTo>
                    <a:pt x="21" y="168"/>
                  </a:lnTo>
                  <a:lnTo>
                    <a:pt x="21" y="172"/>
                  </a:lnTo>
                  <a:lnTo>
                    <a:pt x="21" y="177"/>
                  </a:lnTo>
                  <a:lnTo>
                    <a:pt x="21" y="182"/>
                  </a:lnTo>
                  <a:lnTo>
                    <a:pt x="20" y="187"/>
                  </a:lnTo>
                  <a:lnTo>
                    <a:pt x="20" y="190"/>
                  </a:lnTo>
                  <a:lnTo>
                    <a:pt x="20" y="196"/>
                  </a:lnTo>
                  <a:lnTo>
                    <a:pt x="20" y="200"/>
                  </a:lnTo>
                  <a:lnTo>
                    <a:pt x="18" y="206"/>
                  </a:lnTo>
                  <a:lnTo>
                    <a:pt x="18" y="210"/>
                  </a:lnTo>
                  <a:lnTo>
                    <a:pt x="18" y="214"/>
                  </a:lnTo>
                  <a:lnTo>
                    <a:pt x="18" y="219"/>
                  </a:lnTo>
                  <a:lnTo>
                    <a:pt x="18" y="224"/>
                  </a:lnTo>
                  <a:lnTo>
                    <a:pt x="18" y="227"/>
                  </a:lnTo>
                  <a:lnTo>
                    <a:pt x="18" y="233"/>
                  </a:lnTo>
                  <a:lnTo>
                    <a:pt x="18" y="239"/>
                  </a:lnTo>
                  <a:lnTo>
                    <a:pt x="17" y="243"/>
                  </a:lnTo>
                  <a:lnTo>
                    <a:pt x="17" y="246"/>
                  </a:lnTo>
                  <a:lnTo>
                    <a:pt x="15" y="250"/>
                  </a:lnTo>
                  <a:lnTo>
                    <a:pt x="15" y="254"/>
                  </a:lnTo>
                  <a:lnTo>
                    <a:pt x="15" y="259"/>
                  </a:lnTo>
                  <a:lnTo>
                    <a:pt x="15" y="263"/>
                  </a:lnTo>
                  <a:lnTo>
                    <a:pt x="15" y="267"/>
                  </a:lnTo>
                  <a:lnTo>
                    <a:pt x="17" y="271"/>
                  </a:lnTo>
                  <a:lnTo>
                    <a:pt x="17" y="274"/>
                  </a:lnTo>
                  <a:lnTo>
                    <a:pt x="17" y="278"/>
                  </a:lnTo>
                  <a:lnTo>
                    <a:pt x="17" y="281"/>
                  </a:lnTo>
                  <a:lnTo>
                    <a:pt x="17" y="287"/>
                  </a:lnTo>
                  <a:lnTo>
                    <a:pt x="17" y="290"/>
                  </a:lnTo>
                  <a:lnTo>
                    <a:pt x="18" y="293"/>
                  </a:lnTo>
                  <a:lnTo>
                    <a:pt x="18" y="296"/>
                  </a:lnTo>
                  <a:lnTo>
                    <a:pt x="18" y="300"/>
                  </a:lnTo>
                  <a:lnTo>
                    <a:pt x="18" y="303"/>
                  </a:lnTo>
                  <a:lnTo>
                    <a:pt x="20" y="305"/>
                  </a:lnTo>
                  <a:lnTo>
                    <a:pt x="21" y="308"/>
                  </a:lnTo>
                  <a:lnTo>
                    <a:pt x="23" y="310"/>
                  </a:lnTo>
                  <a:lnTo>
                    <a:pt x="25" y="315"/>
                  </a:lnTo>
                  <a:lnTo>
                    <a:pt x="28" y="320"/>
                  </a:lnTo>
                  <a:lnTo>
                    <a:pt x="31" y="323"/>
                  </a:lnTo>
                  <a:lnTo>
                    <a:pt x="34" y="325"/>
                  </a:lnTo>
                  <a:lnTo>
                    <a:pt x="40" y="327"/>
                  </a:lnTo>
                  <a:lnTo>
                    <a:pt x="44" y="328"/>
                  </a:lnTo>
                  <a:lnTo>
                    <a:pt x="48" y="328"/>
                  </a:lnTo>
                  <a:lnTo>
                    <a:pt x="54" y="330"/>
                  </a:lnTo>
                  <a:lnTo>
                    <a:pt x="58" y="328"/>
                  </a:lnTo>
                  <a:lnTo>
                    <a:pt x="62" y="328"/>
                  </a:lnTo>
                  <a:lnTo>
                    <a:pt x="65" y="327"/>
                  </a:lnTo>
                  <a:lnTo>
                    <a:pt x="69" y="325"/>
                  </a:lnTo>
                  <a:lnTo>
                    <a:pt x="72" y="324"/>
                  </a:lnTo>
                  <a:lnTo>
                    <a:pt x="77" y="323"/>
                  </a:lnTo>
                  <a:lnTo>
                    <a:pt x="79" y="320"/>
                  </a:lnTo>
                  <a:lnTo>
                    <a:pt x="82" y="317"/>
                  </a:lnTo>
                  <a:lnTo>
                    <a:pt x="85" y="314"/>
                  </a:lnTo>
                  <a:lnTo>
                    <a:pt x="87" y="311"/>
                  </a:lnTo>
                  <a:lnTo>
                    <a:pt x="89" y="308"/>
                  </a:lnTo>
                  <a:lnTo>
                    <a:pt x="91" y="304"/>
                  </a:lnTo>
                  <a:lnTo>
                    <a:pt x="92" y="300"/>
                  </a:lnTo>
                  <a:lnTo>
                    <a:pt x="95" y="297"/>
                  </a:lnTo>
                  <a:lnTo>
                    <a:pt x="95" y="293"/>
                  </a:lnTo>
                  <a:lnTo>
                    <a:pt x="96" y="288"/>
                  </a:lnTo>
                  <a:lnTo>
                    <a:pt x="98" y="283"/>
                  </a:lnTo>
                  <a:lnTo>
                    <a:pt x="99" y="278"/>
                  </a:lnTo>
                  <a:lnTo>
                    <a:pt x="99" y="274"/>
                  </a:lnTo>
                  <a:lnTo>
                    <a:pt x="99" y="270"/>
                  </a:lnTo>
                  <a:lnTo>
                    <a:pt x="101" y="266"/>
                  </a:lnTo>
                  <a:lnTo>
                    <a:pt x="102" y="260"/>
                  </a:lnTo>
                  <a:lnTo>
                    <a:pt x="102" y="256"/>
                  </a:lnTo>
                  <a:lnTo>
                    <a:pt x="102" y="250"/>
                  </a:lnTo>
                  <a:lnTo>
                    <a:pt x="102" y="244"/>
                  </a:lnTo>
                  <a:lnTo>
                    <a:pt x="102" y="240"/>
                  </a:lnTo>
                  <a:lnTo>
                    <a:pt x="102" y="236"/>
                  </a:lnTo>
                  <a:lnTo>
                    <a:pt x="102" y="230"/>
                  </a:lnTo>
                  <a:lnTo>
                    <a:pt x="101" y="226"/>
                  </a:lnTo>
                  <a:lnTo>
                    <a:pt x="101" y="222"/>
                  </a:lnTo>
                  <a:lnTo>
                    <a:pt x="99" y="219"/>
                  </a:lnTo>
                  <a:lnTo>
                    <a:pt x="99" y="216"/>
                  </a:lnTo>
                  <a:lnTo>
                    <a:pt x="99" y="213"/>
                  </a:lnTo>
                  <a:lnTo>
                    <a:pt x="99" y="210"/>
                  </a:lnTo>
                  <a:lnTo>
                    <a:pt x="98" y="207"/>
                  </a:lnTo>
                  <a:lnTo>
                    <a:pt x="96" y="204"/>
                  </a:lnTo>
                  <a:lnTo>
                    <a:pt x="96" y="200"/>
                  </a:lnTo>
                  <a:lnTo>
                    <a:pt x="96" y="197"/>
                  </a:lnTo>
                  <a:lnTo>
                    <a:pt x="95" y="193"/>
                  </a:lnTo>
                  <a:lnTo>
                    <a:pt x="95" y="189"/>
                  </a:lnTo>
                  <a:lnTo>
                    <a:pt x="94" y="185"/>
                  </a:lnTo>
                  <a:lnTo>
                    <a:pt x="94" y="182"/>
                  </a:lnTo>
                  <a:lnTo>
                    <a:pt x="92" y="176"/>
                  </a:lnTo>
                  <a:lnTo>
                    <a:pt x="91" y="172"/>
                  </a:lnTo>
                  <a:lnTo>
                    <a:pt x="89" y="168"/>
                  </a:lnTo>
                  <a:lnTo>
                    <a:pt x="89" y="163"/>
                  </a:lnTo>
                  <a:lnTo>
                    <a:pt x="88" y="159"/>
                  </a:lnTo>
                  <a:lnTo>
                    <a:pt x="87" y="153"/>
                  </a:lnTo>
                  <a:lnTo>
                    <a:pt x="85" y="149"/>
                  </a:lnTo>
                  <a:lnTo>
                    <a:pt x="84" y="143"/>
                  </a:lnTo>
                  <a:lnTo>
                    <a:pt x="82" y="139"/>
                  </a:lnTo>
                  <a:lnTo>
                    <a:pt x="81" y="135"/>
                  </a:lnTo>
                  <a:lnTo>
                    <a:pt x="79" y="129"/>
                  </a:lnTo>
                  <a:lnTo>
                    <a:pt x="78" y="125"/>
                  </a:lnTo>
                  <a:lnTo>
                    <a:pt x="77" y="119"/>
                  </a:lnTo>
                  <a:lnTo>
                    <a:pt x="74" y="113"/>
                  </a:lnTo>
                  <a:lnTo>
                    <a:pt x="74" y="109"/>
                  </a:lnTo>
                  <a:lnTo>
                    <a:pt x="71" y="104"/>
                  </a:lnTo>
                  <a:lnTo>
                    <a:pt x="71" y="99"/>
                  </a:lnTo>
                  <a:lnTo>
                    <a:pt x="68" y="94"/>
                  </a:lnTo>
                  <a:lnTo>
                    <a:pt x="67" y="89"/>
                  </a:lnTo>
                  <a:lnTo>
                    <a:pt x="65" y="85"/>
                  </a:lnTo>
                  <a:lnTo>
                    <a:pt x="64" y="79"/>
                  </a:lnTo>
                  <a:lnTo>
                    <a:pt x="62" y="75"/>
                  </a:lnTo>
                  <a:lnTo>
                    <a:pt x="61" y="69"/>
                  </a:lnTo>
                  <a:lnTo>
                    <a:pt x="58" y="65"/>
                  </a:lnTo>
                  <a:lnTo>
                    <a:pt x="57" y="61"/>
                  </a:lnTo>
                  <a:lnTo>
                    <a:pt x="55" y="57"/>
                  </a:lnTo>
                  <a:lnTo>
                    <a:pt x="54" y="52"/>
                  </a:lnTo>
                  <a:lnTo>
                    <a:pt x="52" y="48"/>
                  </a:lnTo>
                  <a:lnTo>
                    <a:pt x="50" y="44"/>
                  </a:lnTo>
                  <a:lnTo>
                    <a:pt x="48" y="38"/>
                  </a:lnTo>
                  <a:lnTo>
                    <a:pt x="45" y="35"/>
                  </a:lnTo>
                  <a:lnTo>
                    <a:pt x="44" y="31"/>
                  </a:lnTo>
                  <a:lnTo>
                    <a:pt x="42" y="28"/>
                  </a:lnTo>
                  <a:lnTo>
                    <a:pt x="41" y="25"/>
                  </a:lnTo>
                  <a:lnTo>
                    <a:pt x="40" y="22"/>
                  </a:lnTo>
                  <a:lnTo>
                    <a:pt x="38" y="20"/>
                  </a:lnTo>
                  <a:lnTo>
                    <a:pt x="37" y="17"/>
                  </a:lnTo>
                  <a:lnTo>
                    <a:pt x="34" y="14"/>
                  </a:lnTo>
                  <a:lnTo>
                    <a:pt x="34" y="10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0" y="0"/>
                  </a:lnTo>
                  <a:lnTo>
                    <a:pt x="15" y="3"/>
                  </a:lnTo>
                  <a:lnTo>
                    <a:pt x="11" y="5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1" y="42"/>
                  </a:lnTo>
                  <a:lnTo>
                    <a:pt x="3" y="45"/>
                  </a:lnTo>
                  <a:lnTo>
                    <a:pt x="3" y="48"/>
                  </a:lnTo>
                  <a:lnTo>
                    <a:pt x="4" y="51"/>
                  </a:lnTo>
                  <a:lnTo>
                    <a:pt x="6" y="57"/>
                  </a:lnTo>
                  <a:lnTo>
                    <a:pt x="7" y="59"/>
                  </a:lnTo>
                  <a:lnTo>
                    <a:pt x="8" y="65"/>
                  </a:lnTo>
                  <a:lnTo>
                    <a:pt x="10" y="69"/>
                  </a:lnTo>
                  <a:lnTo>
                    <a:pt x="11" y="75"/>
                  </a:lnTo>
                  <a:lnTo>
                    <a:pt x="11" y="78"/>
                  </a:lnTo>
                  <a:lnTo>
                    <a:pt x="13" y="79"/>
                  </a:lnTo>
                  <a:lnTo>
                    <a:pt x="13" y="82"/>
                  </a:lnTo>
                  <a:lnTo>
                    <a:pt x="14" y="85"/>
                  </a:lnTo>
                  <a:lnTo>
                    <a:pt x="14" y="88"/>
                  </a:lnTo>
                  <a:lnTo>
                    <a:pt x="15" y="91"/>
                  </a:lnTo>
                  <a:lnTo>
                    <a:pt x="15" y="95"/>
                  </a:lnTo>
                  <a:lnTo>
                    <a:pt x="18" y="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Freeform 15"/>
            <p:cNvSpPr>
              <a:spLocks/>
            </p:cNvSpPr>
            <p:nvPr/>
          </p:nvSpPr>
          <p:spPr bwMode="auto">
            <a:xfrm>
              <a:off x="1899" y="1341"/>
              <a:ext cx="50" cy="73"/>
            </a:xfrm>
            <a:custGeom>
              <a:avLst/>
              <a:gdLst>
                <a:gd name="T0" fmla="*/ 0 w 151"/>
                <a:gd name="T1" fmla="*/ 8 h 219"/>
                <a:gd name="T2" fmla="*/ 1 w 151"/>
                <a:gd name="T3" fmla="*/ 9 h 219"/>
                <a:gd name="T4" fmla="*/ 1 w 151"/>
                <a:gd name="T5" fmla="*/ 10 h 219"/>
                <a:gd name="T6" fmla="*/ 2 w 151"/>
                <a:gd name="T7" fmla="*/ 12 h 219"/>
                <a:gd name="T8" fmla="*/ 3 w 151"/>
                <a:gd name="T9" fmla="*/ 14 h 219"/>
                <a:gd name="T10" fmla="*/ 4 w 151"/>
                <a:gd name="T11" fmla="*/ 15 h 219"/>
                <a:gd name="T12" fmla="*/ 4 w 151"/>
                <a:gd name="T13" fmla="*/ 16 h 219"/>
                <a:gd name="T14" fmla="*/ 5 w 151"/>
                <a:gd name="T15" fmla="*/ 18 h 219"/>
                <a:gd name="T16" fmla="*/ 6 w 151"/>
                <a:gd name="T17" fmla="*/ 20 h 219"/>
                <a:gd name="T18" fmla="*/ 7 w 151"/>
                <a:gd name="T19" fmla="*/ 21 h 219"/>
                <a:gd name="T20" fmla="*/ 8 w 151"/>
                <a:gd name="T21" fmla="*/ 22 h 219"/>
                <a:gd name="T22" fmla="*/ 9 w 151"/>
                <a:gd name="T23" fmla="*/ 23 h 219"/>
                <a:gd name="T24" fmla="*/ 11 w 151"/>
                <a:gd name="T25" fmla="*/ 23 h 219"/>
                <a:gd name="T26" fmla="*/ 12 w 151"/>
                <a:gd name="T27" fmla="*/ 24 h 219"/>
                <a:gd name="T28" fmla="*/ 13 w 151"/>
                <a:gd name="T29" fmla="*/ 24 h 219"/>
                <a:gd name="T30" fmla="*/ 14 w 151"/>
                <a:gd name="T31" fmla="*/ 24 h 219"/>
                <a:gd name="T32" fmla="*/ 15 w 151"/>
                <a:gd name="T33" fmla="*/ 24 h 219"/>
                <a:gd name="T34" fmla="*/ 16 w 151"/>
                <a:gd name="T35" fmla="*/ 24 h 219"/>
                <a:gd name="T36" fmla="*/ 17 w 151"/>
                <a:gd name="T37" fmla="*/ 22 h 219"/>
                <a:gd name="T38" fmla="*/ 16 w 151"/>
                <a:gd name="T39" fmla="*/ 21 h 219"/>
                <a:gd name="T40" fmla="*/ 15 w 151"/>
                <a:gd name="T41" fmla="*/ 20 h 219"/>
                <a:gd name="T42" fmla="*/ 15 w 151"/>
                <a:gd name="T43" fmla="*/ 19 h 219"/>
                <a:gd name="T44" fmla="*/ 14 w 151"/>
                <a:gd name="T45" fmla="*/ 18 h 219"/>
                <a:gd name="T46" fmla="*/ 13 w 151"/>
                <a:gd name="T47" fmla="*/ 17 h 219"/>
                <a:gd name="T48" fmla="*/ 13 w 151"/>
                <a:gd name="T49" fmla="*/ 16 h 219"/>
                <a:gd name="T50" fmla="*/ 12 w 151"/>
                <a:gd name="T51" fmla="*/ 14 h 219"/>
                <a:gd name="T52" fmla="*/ 11 w 151"/>
                <a:gd name="T53" fmla="*/ 13 h 219"/>
                <a:gd name="T54" fmla="*/ 11 w 151"/>
                <a:gd name="T55" fmla="*/ 12 h 219"/>
                <a:gd name="T56" fmla="*/ 10 w 151"/>
                <a:gd name="T57" fmla="*/ 10 h 219"/>
                <a:gd name="T58" fmla="*/ 9 w 151"/>
                <a:gd name="T59" fmla="*/ 9 h 219"/>
                <a:gd name="T60" fmla="*/ 9 w 151"/>
                <a:gd name="T61" fmla="*/ 7 h 219"/>
                <a:gd name="T62" fmla="*/ 8 w 151"/>
                <a:gd name="T63" fmla="*/ 6 h 219"/>
                <a:gd name="T64" fmla="*/ 7 w 151"/>
                <a:gd name="T65" fmla="*/ 5 h 219"/>
                <a:gd name="T66" fmla="*/ 7 w 151"/>
                <a:gd name="T67" fmla="*/ 4 h 219"/>
                <a:gd name="T68" fmla="*/ 6 w 151"/>
                <a:gd name="T69" fmla="*/ 3 h 219"/>
                <a:gd name="T70" fmla="*/ 5 w 151"/>
                <a:gd name="T71" fmla="*/ 2 h 219"/>
                <a:gd name="T72" fmla="*/ 4 w 151"/>
                <a:gd name="T73" fmla="*/ 0 h 219"/>
                <a:gd name="T74" fmla="*/ 3 w 151"/>
                <a:gd name="T75" fmla="*/ 0 h 219"/>
                <a:gd name="T76" fmla="*/ 2 w 151"/>
                <a:gd name="T77" fmla="*/ 1 h 219"/>
                <a:gd name="T78" fmla="*/ 1 w 151"/>
                <a:gd name="T79" fmla="*/ 2 h 219"/>
                <a:gd name="T80" fmla="*/ 1 w 151"/>
                <a:gd name="T81" fmla="*/ 3 h 219"/>
                <a:gd name="T82" fmla="*/ 0 w 151"/>
                <a:gd name="T83" fmla="*/ 5 h 219"/>
                <a:gd name="T84" fmla="*/ 0 w 151"/>
                <a:gd name="T85" fmla="*/ 6 h 219"/>
                <a:gd name="T86" fmla="*/ 0 w 151"/>
                <a:gd name="T87" fmla="*/ 7 h 2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1" h="219">
                  <a:moveTo>
                    <a:pt x="2" y="66"/>
                  </a:moveTo>
                  <a:lnTo>
                    <a:pt x="2" y="67"/>
                  </a:lnTo>
                  <a:lnTo>
                    <a:pt x="3" y="70"/>
                  </a:lnTo>
                  <a:lnTo>
                    <a:pt x="5" y="74"/>
                  </a:lnTo>
                  <a:lnTo>
                    <a:pt x="5" y="77"/>
                  </a:lnTo>
                  <a:lnTo>
                    <a:pt x="8" y="80"/>
                  </a:lnTo>
                  <a:lnTo>
                    <a:pt x="9" y="85"/>
                  </a:lnTo>
                  <a:lnTo>
                    <a:pt x="10" y="90"/>
                  </a:lnTo>
                  <a:lnTo>
                    <a:pt x="13" y="94"/>
                  </a:lnTo>
                  <a:lnTo>
                    <a:pt x="13" y="98"/>
                  </a:lnTo>
                  <a:lnTo>
                    <a:pt x="16" y="103"/>
                  </a:lnTo>
                  <a:lnTo>
                    <a:pt x="19" y="108"/>
                  </a:lnTo>
                  <a:lnTo>
                    <a:pt x="22" y="114"/>
                  </a:lnTo>
                  <a:lnTo>
                    <a:pt x="25" y="118"/>
                  </a:lnTo>
                  <a:lnTo>
                    <a:pt x="27" y="124"/>
                  </a:lnTo>
                  <a:lnTo>
                    <a:pt x="29" y="127"/>
                  </a:lnTo>
                  <a:lnTo>
                    <a:pt x="30" y="130"/>
                  </a:lnTo>
                  <a:lnTo>
                    <a:pt x="32" y="132"/>
                  </a:lnTo>
                  <a:lnTo>
                    <a:pt x="33" y="135"/>
                  </a:lnTo>
                  <a:lnTo>
                    <a:pt x="36" y="139"/>
                  </a:lnTo>
                  <a:lnTo>
                    <a:pt x="39" y="145"/>
                  </a:lnTo>
                  <a:lnTo>
                    <a:pt x="42" y="151"/>
                  </a:lnTo>
                  <a:lnTo>
                    <a:pt x="44" y="157"/>
                  </a:lnTo>
                  <a:lnTo>
                    <a:pt x="47" y="161"/>
                  </a:lnTo>
                  <a:lnTo>
                    <a:pt x="52" y="167"/>
                  </a:lnTo>
                  <a:lnTo>
                    <a:pt x="54" y="171"/>
                  </a:lnTo>
                  <a:lnTo>
                    <a:pt x="57" y="176"/>
                  </a:lnTo>
                  <a:lnTo>
                    <a:pt x="60" y="179"/>
                  </a:lnTo>
                  <a:lnTo>
                    <a:pt x="63" y="185"/>
                  </a:lnTo>
                  <a:lnTo>
                    <a:pt x="66" y="188"/>
                  </a:lnTo>
                  <a:lnTo>
                    <a:pt x="70" y="192"/>
                  </a:lnTo>
                  <a:lnTo>
                    <a:pt x="73" y="195"/>
                  </a:lnTo>
                  <a:lnTo>
                    <a:pt x="76" y="198"/>
                  </a:lnTo>
                  <a:lnTo>
                    <a:pt x="80" y="202"/>
                  </a:lnTo>
                  <a:lnTo>
                    <a:pt x="83" y="205"/>
                  </a:lnTo>
                  <a:lnTo>
                    <a:pt x="86" y="205"/>
                  </a:lnTo>
                  <a:lnTo>
                    <a:pt x="89" y="208"/>
                  </a:lnTo>
                  <a:lnTo>
                    <a:pt x="91" y="209"/>
                  </a:lnTo>
                  <a:lnTo>
                    <a:pt x="96" y="211"/>
                  </a:lnTo>
                  <a:lnTo>
                    <a:pt x="98" y="212"/>
                  </a:lnTo>
                  <a:lnTo>
                    <a:pt x="103" y="213"/>
                  </a:lnTo>
                  <a:lnTo>
                    <a:pt x="106" y="215"/>
                  </a:lnTo>
                  <a:lnTo>
                    <a:pt x="110" y="216"/>
                  </a:lnTo>
                  <a:lnTo>
                    <a:pt x="113" y="216"/>
                  </a:lnTo>
                  <a:lnTo>
                    <a:pt x="117" y="218"/>
                  </a:lnTo>
                  <a:lnTo>
                    <a:pt x="120" y="218"/>
                  </a:lnTo>
                  <a:lnTo>
                    <a:pt x="123" y="219"/>
                  </a:lnTo>
                  <a:lnTo>
                    <a:pt x="125" y="219"/>
                  </a:lnTo>
                  <a:lnTo>
                    <a:pt x="128" y="219"/>
                  </a:lnTo>
                  <a:lnTo>
                    <a:pt x="133" y="219"/>
                  </a:lnTo>
                  <a:lnTo>
                    <a:pt x="135" y="219"/>
                  </a:lnTo>
                  <a:lnTo>
                    <a:pt x="141" y="218"/>
                  </a:lnTo>
                  <a:lnTo>
                    <a:pt x="145" y="216"/>
                  </a:lnTo>
                  <a:lnTo>
                    <a:pt x="148" y="213"/>
                  </a:lnTo>
                  <a:lnTo>
                    <a:pt x="150" y="211"/>
                  </a:lnTo>
                  <a:lnTo>
                    <a:pt x="151" y="205"/>
                  </a:lnTo>
                  <a:lnTo>
                    <a:pt x="150" y="202"/>
                  </a:lnTo>
                  <a:lnTo>
                    <a:pt x="150" y="198"/>
                  </a:lnTo>
                  <a:lnTo>
                    <a:pt x="147" y="195"/>
                  </a:lnTo>
                  <a:lnTo>
                    <a:pt x="145" y="192"/>
                  </a:lnTo>
                  <a:lnTo>
                    <a:pt x="144" y="189"/>
                  </a:lnTo>
                  <a:lnTo>
                    <a:pt x="141" y="185"/>
                  </a:lnTo>
                  <a:lnTo>
                    <a:pt x="137" y="181"/>
                  </a:lnTo>
                  <a:lnTo>
                    <a:pt x="135" y="178"/>
                  </a:lnTo>
                  <a:lnTo>
                    <a:pt x="134" y="175"/>
                  </a:lnTo>
                  <a:lnTo>
                    <a:pt x="133" y="172"/>
                  </a:lnTo>
                  <a:lnTo>
                    <a:pt x="131" y="169"/>
                  </a:lnTo>
                  <a:lnTo>
                    <a:pt x="128" y="167"/>
                  </a:lnTo>
                  <a:lnTo>
                    <a:pt x="127" y="164"/>
                  </a:lnTo>
                  <a:lnTo>
                    <a:pt x="125" y="159"/>
                  </a:lnTo>
                  <a:lnTo>
                    <a:pt x="123" y="157"/>
                  </a:lnTo>
                  <a:lnTo>
                    <a:pt x="121" y="152"/>
                  </a:lnTo>
                  <a:lnTo>
                    <a:pt x="120" y="149"/>
                  </a:lnTo>
                  <a:lnTo>
                    <a:pt x="118" y="145"/>
                  </a:lnTo>
                  <a:lnTo>
                    <a:pt x="117" y="141"/>
                  </a:lnTo>
                  <a:lnTo>
                    <a:pt x="114" y="138"/>
                  </a:lnTo>
                  <a:lnTo>
                    <a:pt x="113" y="134"/>
                  </a:lnTo>
                  <a:lnTo>
                    <a:pt x="110" y="130"/>
                  </a:lnTo>
                  <a:lnTo>
                    <a:pt x="108" y="125"/>
                  </a:lnTo>
                  <a:lnTo>
                    <a:pt x="106" y="121"/>
                  </a:lnTo>
                  <a:lnTo>
                    <a:pt x="104" y="117"/>
                  </a:lnTo>
                  <a:lnTo>
                    <a:pt x="101" y="112"/>
                  </a:lnTo>
                  <a:lnTo>
                    <a:pt x="100" y="108"/>
                  </a:lnTo>
                  <a:lnTo>
                    <a:pt x="97" y="104"/>
                  </a:lnTo>
                  <a:lnTo>
                    <a:pt x="96" y="101"/>
                  </a:lnTo>
                  <a:lnTo>
                    <a:pt x="94" y="95"/>
                  </a:lnTo>
                  <a:lnTo>
                    <a:pt x="91" y="93"/>
                  </a:lnTo>
                  <a:lnTo>
                    <a:pt x="89" y="87"/>
                  </a:lnTo>
                  <a:lnTo>
                    <a:pt x="89" y="83"/>
                  </a:lnTo>
                  <a:lnTo>
                    <a:pt x="86" y="78"/>
                  </a:lnTo>
                  <a:lnTo>
                    <a:pt x="83" y="75"/>
                  </a:lnTo>
                  <a:lnTo>
                    <a:pt x="81" y="71"/>
                  </a:lnTo>
                  <a:lnTo>
                    <a:pt x="80" y="67"/>
                  </a:lnTo>
                  <a:lnTo>
                    <a:pt x="76" y="61"/>
                  </a:lnTo>
                  <a:lnTo>
                    <a:pt x="74" y="58"/>
                  </a:lnTo>
                  <a:lnTo>
                    <a:pt x="73" y="54"/>
                  </a:lnTo>
                  <a:lnTo>
                    <a:pt x="71" y="51"/>
                  </a:lnTo>
                  <a:lnTo>
                    <a:pt x="69" y="47"/>
                  </a:lnTo>
                  <a:lnTo>
                    <a:pt x="67" y="44"/>
                  </a:lnTo>
                  <a:lnTo>
                    <a:pt x="64" y="40"/>
                  </a:lnTo>
                  <a:lnTo>
                    <a:pt x="63" y="36"/>
                  </a:lnTo>
                  <a:lnTo>
                    <a:pt x="60" y="33"/>
                  </a:lnTo>
                  <a:lnTo>
                    <a:pt x="59" y="30"/>
                  </a:lnTo>
                  <a:lnTo>
                    <a:pt x="57" y="27"/>
                  </a:lnTo>
                  <a:lnTo>
                    <a:pt x="54" y="24"/>
                  </a:lnTo>
                  <a:lnTo>
                    <a:pt x="53" y="21"/>
                  </a:lnTo>
                  <a:lnTo>
                    <a:pt x="52" y="20"/>
                  </a:lnTo>
                  <a:lnTo>
                    <a:pt x="47" y="14"/>
                  </a:lnTo>
                  <a:lnTo>
                    <a:pt x="44" y="9"/>
                  </a:lnTo>
                  <a:lnTo>
                    <a:pt x="42" y="6"/>
                  </a:lnTo>
                  <a:lnTo>
                    <a:pt x="39" y="3"/>
                  </a:lnTo>
                  <a:lnTo>
                    <a:pt x="36" y="2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9" y="2"/>
                  </a:lnTo>
                  <a:lnTo>
                    <a:pt x="25" y="4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13" y="14"/>
                  </a:lnTo>
                  <a:lnTo>
                    <a:pt x="10" y="17"/>
                  </a:lnTo>
                  <a:lnTo>
                    <a:pt x="8" y="20"/>
                  </a:lnTo>
                  <a:lnTo>
                    <a:pt x="5" y="24"/>
                  </a:lnTo>
                  <a:lnTo>
                    <a:pt x="5" y="29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60"/>
                  </a:lnTo>
                  <a:lnTo>
                    <a:pt x="2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305800" cy="826294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Key idea: maintain a lock variable and impose mutual exclusion only during operations on that variable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427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5" grpId="0"/>
      <p:bldP spid="445446" grpId="0"/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261" name="Group 37"/>
          <p:cNvGrpSpPr>
            <a:grpSpLocks/>
          </p:cNvGrpSpPr>
          <p:nvPr/>
        </p:nvGrpSpPr>
        <p:grpSpPr bwMode="auto">
          <a:xfrm>
            <a:off x="228600" y="762000"/>
            <a:ext cx="8686800" cy="2971800"/>
            <a:chOff x="144" y="480"/>
            <a:chExt cx="5472" cy="1872"/>
          </a:xfrm>
        </p:grpSpPr>
        <p:grpSp>
          <p:nvGrpSpPr>
            <p:cNvPr id="36872" name="Group 35"/>
            <p:cNvGrpSpPr>
              <a:grpSpLocks/>
            </p:cNvGrpSpPr>
            <p:nvPr/>
          </p:nvGrpSpPr>
          <p:grpSpPr bwMode="auto">
            <a:xfrm>
              <a:off x="144" y="480"/>
              <a:ext cx="960" cy="1872"/>
              <a:chOff x="144" y="768"/>
              <a:chExt cx="960" cy="1872"/>
            </a:xfrm>
          </p:grpSpPr>
          <p:sp>
            <p:nvSpPr>
              <p:cNvPr id="36880" name="Rectangle 9"/>
              <p:cNvSpPr>
                <a:spLocks noChangeArrowheads="1"/>
              </p:cNvSpPr>
              <p:nvPr/>
            </p:nvSpPr>
            <p:spPr bwMode="auto">
              <a:xfrm>
                <a:off x="144" y="2208"/>
                <a:ext cx="960" cy="432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30000"/>
                  </a:spcBef>
                  <a:buSzPct val="100000"/>
                </a:pPr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Hardware</a:t>
                </a:r>
              </a:p>
            </p:txBody>
          </p:sp>
          <p:sp>
            <p:nvSpPr>
              <p:cNvPr id="36881" name="Rectangle 7"/>
              <p:cNvSpPr>
                <a:spLocks noChangeArrowheads="1"/>
              </p:cNvSpPr>
              <p:nvPr/>
            </p:nvSpPr>
            <p:spPr bwMode="auto">
              <a:xfrm>
                <a:off x="144" y="1296"/>
                <a:ext cx="960" cy="912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30000"/>
                  </a:spcBef>
                  <a:buSzPct val="100000"/>
                </a:pPr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Higher-level </a:t>
                </a:r>
                <a:b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</a:br>
                <a:r>
                  <a:rPr lang="en-US" altLang="en-US" sz="2400" b="0" dirty="0" smtClean="0">
                    <a:latin typeface="Gill Sans" charset="0"/>
                    <a:ea typeface="Gill Sans" charset="0"/>
                    <a:cs typeface="Gill Sans" charset="0"/>
                  </a:rPr>
                  <a:t>API</a:t>
                </a:r>
                <a:endParaRPr lang="en-US" altLang="en-US" sz="2400" b="0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6882" name="Rectangle 5"/>
              <p:cNvSpPr>
                <a:spLocks noChangeArrowheads="1"/>
              </p:cNvSpPr>
              <p:nvPr/>
            </p:nvSpPr>
            <p:spPr bwMode="auto">
              <a:xfrm>
                <a:off x="144" y="768"/>
                <a:ext cx="960" cy="528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30000"/>
                  </a:spcBef>
                  <a:buSzPct val="100000"/>
                </a:pPr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Programs</a:t>
                </a:r>
              </a:p>
            </p:txBody>
          </p:sp>
        </p:grpSp>
        <p:sp>
          <p:nvSpPr>
            <p:cNvPr id="36873" name="Line 11"/>
            <p:cNvSpPr>
              <a:spLocks noChangeShapeType="1"/>
            </p:cNvSpPr>
            <p:nvPr/>
          </p:nvSpPr>
          <p:spPr bwMode="auto">
            <a:xfrm>
              <a:off x="144" y="480"/>
              <a:ext cx="547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4" name="Line 12"/>
            <p:cNvSpPr>
              <a:spLocks noChangeShapeType="1"/>
            </p:cNvSpPr>
            <p:nvPr/>
          </p:nvSpPr>
          <p:spPr bwMode="auto">
            <a:xfrm>
              <a:off x="144" y="1008"/>
              <a:ext cx="54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5" name="Line 13"/>
            <p:cNvSpPr>
              <a:spLocks noChangeShapeType="1"/>
            </p:cNvSpPr>
            <p:nvPr/>
          </p:nvSpPr>
          <p:spPr bwMode="auto">
            <a:xfrm>
              <a:off x="144" y="1920"/>
              <a:ext cx="54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6" name="Line 14"/>
            <p:cNvSpPr>
              <a:spLocks noChangeShapeType="1"/>
            </p:cNvSpPr>
            <p:nvPr/>
          </p:nvSpPr>
          <p:spPr bwMode="auto">
            <a:xfrm>
              <a:off x="144" y="2352"/>
              <a:ext cx="547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7" name="Line 15"/>
            <p:cNvSpPr>
              <a:spLocks noChangeShapeType="1"/>
            </p:cNvSpPr>
            <p:nvPr/>
          </p:nvSpPr>
          <p:spPr bwMode="auto">
            <a:xfrm>
              <a:off x="144" y="480"/>
              <a:ext cx="0" cy="187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8" name="Line 16"/>
            <p:cNvSpPr>
              <a:spLocks noChangeShapeType="1"/>
            </p:cNvSpPr>
            <p:nvPr/>
          </p:nvSpPr>
          <p:spPr bwMode="auto">
            <a:xfrm>
              <a:off x="1104" y="480"/>
              <a:ext cx="0" cy="18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9" name="Line 17"/>
            <p:cNvSpPr>
              <a:spLocks noChangeShapeType="1"/>
            </p:cNvSpPr>
            <p:nvPr/>
          </p:nvSpPr>
          <p:spPr bwMode="auto">
            <a:xfrm>
              <a:off x="5616" y="480"/>
              <a:ext cx="0" cy="187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5334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Where are we going with synchronization?</a:t>
            </a:r>
          </a:p>
        </p:txBody>
      </p:sp>
      <p:sp>
        <p:nvSpPr>
          <p:cNvPr id="36867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228600" y="4114800"/>
            <a:ext cx="8610600" cy="21336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We are going to implement various higher-level synchronization primitives using atomic operations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Everything is pretty painful if only atomic primitives are load and store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Need to provide primitives useful at user-level</a:t>
            </a:r>
          </a:p>
        </p:txBody>
      </p:sp>
      <p:sp>
        <p:nvSpPr>
          <p:cNvPr id="436234" name="Rectangle 10"/>
          <p:cNvSpPr>
            <a:spLocks noChangeArrowheads="1"/>
          </p:cNvSpPr>
          <p:nvPr/>
        </p:nvSpPr>
        <p:spPr bwMode="auto">
          <a:xfrm>
            <a:off x="1752600" y="3048000"/>
            <a:ext cx="7162800" cy="6858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Load/Store    Disable </a:t>
            </a:r>
            <a:r>
              <a:rPr lang="en-US" altLang="en-US" sz="2400" b="0" dirty="0" err="1">
                <a:latin typeface="Gill Sans" charset="0"/>
                <a:ea typeface="Gill Sans" charset="0"/>
                <a:cs typeface="Gill Sans" charset="0"/>
              </a:rPr>
              <a:t>Ints</a:t>
            </a: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   </a:t>
            </a:r>
            <a:r>
              <a:rPr lang="en-US" altLang="en-US" sz="2400" b="0" dirty="0" err="1">
                <a:latin typeface="Gill Sans" charset="0"/>
                <a:ea typeface="Gill Sans" charset="0"/>
                <a:cs typeface="Gill Sans" charset="0"/>
              </a:rPr>
              <a:t>Test&amp;Set</a:t>
            </a: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   </a:t>
            </a:r>
            <a:r>
              <a:rPr lang="en-US" altLang="en-US" sz="2400" b="0" dirty="0" err="1" smtClean="0">
                <a:latin typeface="Gill Sans" charset="0"/>
                <a:ea typeface="Gill Sans" charset="0"/>
                <a:cs typeface="Gill Sans" charset="0"/>
              </a:rPr>
              <a:t>Compare&amp;Swap</a:t>
            </a:r>
            <a:endParaRPr lang="en-US" alt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36232" name="Rectangle 8"/>
          <p:cNvSpPr>
            <a:spLocks noChangeArrowheads="1"/>
          </p:cNvSpPr>
          <p:nvPr/>
        </p:nvSpPr>
        <p:spPr bwMode="auto">
          <a:xfrm>
            <a:off x="1752600" y="1600200"/>
            <a:ext cx="7162800" cy="1447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Locks   Semaphores   Monitors   Send/Receive</a:t>
            </a:r>
          </a:p>
        </p:txBody>
      </p:sp>
      <p:sp>
        <p:nvSpPr>
          <p:cNvPr id="436230" name="Rectangle 6"/>
          <p:cNvSpPr>
            <a:spLocks noChangeArrowheads="1"/>
          </p:cNvSpPr>
          <p:nvPr/>
        </p:nvSpPr>
        <p:spPr bwMode="auto">
          <a:xfrm>
            <a:off x="1752600" y="762000"/>
            <a:ext cx="7162800" cy="838200"/>
          </a:xfrm>
          <a:prstGeom prst="rect">
            <a:avLst/>
          </a:prstGeom>
          <a:solidFill>
            <a:srgbClr val="53FB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Shared Programs</a:t>
            </a:r>
          </a:p>
        </p:txBody>
      </p:sp>
    </p:spTree>
    <p:extLst>
      <p:ext uri="{BB962C8B-B14F-4D97-AF65-F5344CB8AC3E}">
        <p14:creationId xmlns:p14="http://schemas.microsoft.com/office/powerpoint/2010/main" val="3835483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34" grpId="0" animBg="1"/>
      <p:bldP spid="436232" grpId="0" animBg="1"/>
      <p:bldP spid="43623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305800" cy="5105400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Concurrent threads are a very useful abstraction</a:t>
            </a:r>
          </a:p>
          <a:p>
            <a:pPr lvl="1"/>
            <a:r>
              <a:rPr lang="en-US" altLang="ko-KR" dirty="0" smtClean="0"/>
              <a:t>Allow transparent overlapping of computation and I/O</a:t>
            </a:r>
          </a:p>
          <a:p>
            <a:pPr lvl="1"/>
            <a:r>
              <a:rPr lang="en-US" altLang="ko-KR" dirty="0" smtClean="0"/>
              <a:t>Allow use of parallel processing when available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Concurrent threads introduce problems when accessing shared data</a:t>
            </a:r>
          </a:p>
          <a:p>
            <a:pPr lvl="1"/>
            <a:r>
              <a:rPr lang="en-US" altLang="ko-KR" dirty="0" smtClean="0"/>
              <a:t>Programs must be insensitive to arbitrary </a:t>
            </a:r>
            <a:r>
              <a:rPr lang="en-US" altLang="ko-KR" dirty="0" err="1" smtClean="0"/>
              <a:t>interleavings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Without careful design, shared variables can become completely inconsistent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Important concept: Atomic Operations</a:t>
            </a:r>
          </a:p>
          <a:p>
            <a:pPr lvl="1"/>
            <a:r>
              <a:rPr lang="en-US" altLang="ko-KR" dirty="0" smtClean="0"/>
              <a:t>An operation that runs to completion or not at all</a:t>
            </a:r>
          </a:p>
          <a:p>
            <a:pPr lvl="1"/>
            <a:r>
              <a:rPr lang="en-US" altLang="ko-KR" dirty="0" smtClean="0"/>
              <a:t>These are the primitives on which to construct various synchronization primitives</a:t>
            </a:r>
          </a:p>
          <a:p>
            <a:pPr lvl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7720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External Events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924800" cy="57912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ea typeface="Gulim" panose="020B0600000101010101" pitchFamily="34" charset="-127"/>
              </a:rPr>
              <a:t>What happens if thread never does any I/O, never waits, and never yields control?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Could the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ComputePI</a:t>
            </a:r>
            <a:r>
              <a:rPr lang="en-US" altLang="ko-KR" dirty="0" smtClean="0">
                <a:ea typeface="Gulim" panose="020B0600000101010101" pitchFamily="34" charset="-127"/>
              </a:rPr>
              <a:t> program grab all resources and never release the processor?</a:t>
            </a:r>
          </a:p>
          <a:p>
            <a:pPr lvl="2"/>
            <a:r>
              <a:rPr lang="en-US" altLang="ko-KR" dirty="0" smtClean="0">
                <a:ea typeface="Gulim" panose="020B0600000101010101" pitchFamily="34" charset="-127"/>
              </a:rPr>
              <a:t>What if it didn’t print to console?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Must find way that dispatcher can regain control!</a:t>
            </a:r>
          </a:p>
          <a:p>
            <a:pPr lvl="4"/>
            <a:endParaRPr lang="en-US" altLang="ko-KR" dirty="0" smtClean="0"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Answer: </a:t>
            </a:r>
            <a:r>
              <a:rPr lang="en-US" altLang="ko-KR" dirty="0">
                <a:ea typeface="Gulim" panose="020B0600000101010101" pitchFamily="34" charset="-127"/>
              </a:rPr>
              <a:t>u</a:t>
            </a:r>
            <a:r>
              <a:rPr lang="en-US" altLang="ko-KR" dirty="0" smtClean="0">
                <a:ea typeface="Gulim" panose="020B0600000101010101" pitchFamily="34" charset="-127"/>
              </a:rPr>
              <a:t>tilize external </a:t>
            </a:r>
            <a:r>
              <a:rPr lang="en-US" altLang="ko-KR" dirty="0">
                <a:ea typeface="Gulim" panose="020B0600000101010101" pitchFamily="34" charset="-127"/>
              </a:rPr>
              <a:t>e</a:t>
            </a:r>
            <a:r>
              <a:rPr lang="en-US" altLang="ko-KR" dirty="0" smtClean="0">
                <a:ea typeface="Gulim" panose="020B0600000101010101" pitchFamily="34" charset="-127"/>
              </a:rPr>
              <a:t>vents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Interrupts: signals from hardware or software that stop the running code and jump to kernel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Timer: like an alarm clock that goes off every some milliseconds</a:t>
            </a:r>
          </a:p>
          <a:p>
            <a:pPr lvl="4"/>
            <a:endParaRPr lang="en-US" altLang="ko-KR" dirty="0" smtClean="0"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If we make sure that external events occur frequently enough, can ensure dispatcher runs</a:t>
            </a:r>
          </a:p>
          <a:p>
            <a:pPr lvl="1"/>
            <a:endParaRPr lang="ko-KR" altLang="en-US" dirty="0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1624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524000"/>
            <a:ext cx="1749425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Interrupt Controller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843338"/>
            <a:ext cx="8839200" cy="2913062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altLang="ko-KR" sz="2200" dirty="0" smtClean="0">
                <a:ea typeface="굴림" panose="020B0600000101010101" pitchFamily="34" charset="-127"/>
              </a:rPr>
              <a:t>Interrupts invoked with interrupt lines from devices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altLang="ko-KR" sz="2200" dirty="0" smtClean="0">
                <a:ea typeface="굴림" panose="020B0600000101010101" pitchFamily="34" charset="-127"/>
              </a:rPr>
              <a:t>Interrupt controller chooses interrupt request to honor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Interrupt identity specified with ID line </a:t>
            </a: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Mask enables/disables interrupts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Priority encoder picks highest enabled interrupt 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Software Interrupt Set/Cleared by Software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altLang="ko-KR" sz="2200" dirty="0" smtClean="0">
                <a:ea typeface="굴림" panose="020B0600000101010101" pitchFamily="34" charset="-127"/>
              </a:rPr>
              <a:t>CPU can disable all interrupts with internal flag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altLang="ko-KR" sz="2200" dirty="0" smtClean="0">
                <a:ea typeface="굴림" panose="020B0600000101010101" pitchFamily="34" charset="-127"/>
              </a:rPr>
              <a:t>Non-</a:t>
            </a:r>
            <a:r>
              <a:rPr lang="en-US" altLang="ko-KR" sz="2200" dirty="0" err="1">
                <a:ea typeface="굴림" panose="020B0600000101010101" pitchFamily="34" charset="-127"/>
              </a:rPr>
              <a:t>M</a:t>
            </a:r>
            <a:r>
              <a:rPr lang="en-US" altLang="ko-KR" sz="2200" dirty="0" err="1" smtClean="0">
                <a:ea typeface="굴림" panose="020B0600000101010101" pitchFamily="34" charset="-127"/>
              </a:rPr>
              <a:t>askable</a:t>
            </a:r>
            <a:r>
              <a:rPr lang="en-US" altLang="ko-KR" sz="2200" dirty="0" smtClean="0">
                <a:ea typeface="굴림" panose="020B0600000101010101" pitchFamily="34" charset="-127"/>
              </a:rPr>
              <a:t> </a:t>
            </a:r>
            <a:r>
              <a:rPr lang="en-US" altLang="ko-KR" sz="2200" dirty="0">
                <a:ea typeface="굴림" panose="020B0600000101010101" pitchFamily="34" charset="-127"/>
              </a:rPr>
              <a:t>I</a:t>
            </a:r>
            <a:r>
              <a:rPr lang="en-US" altLang="ko-KR" sz="2200" dirty="0" smtClean="0">
                <a:ea typeface="굴림" panose="020B0600000101010101" pitchFamily="34" charset="-127"/>
              </a:rPr>
              <a:t>nterrupt line (NMI) can’t be disabled</a:t>
            </a:r>
          </a:p>
        </p:txBody>
      </p:sp>
      <p:sp>
        <p:nvSpPr>
          <p:cNvPr id="9221" name="Text Box 55"/>
          <p:cNvSpPr txBox="1">
            <a:spLocks noChangeArrowheads="1"/>
          </p:cNvSpPr>
          <p:nvPr/>
        </p:nvSpPr>
        <p:spPr bwMode="auto">
          <a:xfrm>
            <a:off x="304800" y="3429000"/>
            <a:ext cx="10424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 dirty="0">
                <a:latin typeface="Gill Sans" charset="0"/>
                <a:ea typeface="Gill Sans" charset="0"/>
                <a:cs typeface="Gill Sans" charset="0"/>
              </a:rPr>
              <a:t>Network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3281363" y="1993384"/>
            <a:ext cx="2503487" cy="369332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9223" name="Group 60"/>
          <p:cNvGrpSpPr>
            <a:grpSpLocks/>
          </p:cNvGrpSpPr>
          <p:nvPr/>
        </p:nvGrpSpPr>
        <p:grpSpPr bwMode="auto">
          <a:xfrm>
            <a:off x="5678488" y="1465263"/>
            <a:ext cx="1155700" cy="293687"/>
            <a:chOff x="3527" y="1190"/>
            <a:chExt cx="710" cy="178"/>
          </a:xfrm>
        </p:grpSpPr>
        <p:sp>
          <p:nvSpPr>
            <p:cNvPr id="9251" name="Line 11"/>
            <p:cNvSpPr>
              <a:spLocks noChangeShapeType="1"/>
            </p:cNvSpPr>
            <p:nvPr/>
          </p:nvSpPr>
          <p:spPr bwMode="auto">
            <a:xfrm>
              <a:off x="3527" y="1190"/>
              <a:ext cx="71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52" name="Line 12"/>
            <p:cNvSpPr>
              <a:spLocks noChangeShapeType="1"/>
            </p:cNvSpPr>
            <p:nvPr/>
          </p:nvSpPr>
          <p:spPr bwMode="auto">
            <a:xfrm>
              <a:off x="3527" y="1368"/>
              <a:ext cx="66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9224" name="Line 13"/>
          <p:cNvSpPr>
            <a:spLocks noChangeShapeType="1"/>
          </p:cNvSpPr>
          <p:nvPr/>
        </p:nvSpPr>
        <p:spPr bwMode="auto">
          <a:xfrm flipH="1">
            <a:off x="6196013" y="1335088"/>
            <a:ext cx="130175" cy="258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25" name="Text Box 14"/>
          <p:cNvSpPr txBox="1">
            <a:spLocks noChangeArrowheads="1"/>
          </p:cNvSpPr>
          <p:nvPr/>
        </p:nvSpPr>
        <p:spPr bwMode="auto">
          <a:xfrm>
            <a:off x="5857875" y="1011238"/>
            <a:ext cx="6655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IntID</a:t>
            </a:r>
          </a:p>
        </p:txBody>
      </p:sp>
      <p:sp>
        <p:nvSpPr>
          <p:cNvPr id="9226" name="Text Box 15"/>
          <p:cNvSpPr txBox="1">
            <a:spLocks noChangeArrowheads="1"/>
          </p:cNvSpPr>
          <p:nvPr/>
        </p:nvSpPr>
        <p:spPr bwMode="auto">
          <a:xfrm>
            <a:off x="5654675" y="1828800"/>
            <a:ext cx="10338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Interrupt</a:t>
            </a:r>
          </a:p>
        </p:txBody>
      </p:sp>
      <p:sp>
        <p:nvSpPr>
          <p:cNvPr id="9227" name="Rectangle 16"/>
          <p:cNvSpPr>
            <a:spLocks noChangeArrowheads="1"/>
          </p:cNvSpPr>
          <p:nvPr/>
        </p:nvSpPr>
        <p:spPr bwMode="auto">
          <a:xfrm>
            <a:off x="4803775" y="779463"/>
            <a:ext cx="455613" cy="181292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Interrupt Mask</a:t>
            </a:r>
          </a:p>
        </p:txBody>
      </p:sp>
      <p:sp>
        <p:nvSpPr>
          <p:cNvPr id="9228" name="Freeform 36"/>
          <p:cNvSpPr>
            <a:spLocks/>
          </p:cNvSpPr>
          <p:nvPr/>
        </p:nvSpPr>
        <p:spPr bwMode="auto">
          <a:xfrm>
            <a:off x="4497388" y="2303463"/>
            <a:ext cx="306387" cy="714375"/>
          </a:xfrm>
          <a:custGeom>
            <a:avLst/>
            <a:gdLst>
              <a:gd name="T0" fmla="*/ 0 w 240"/>
              <a:gd name="T1" fmla="*/ 714375 h 624"/>
              <a:gd name="T2" fmla="*/ 0 w 240"/>
              <a:gd name="T3" fmla="*/ 0 h 624"/>
              <a:gd name="T4" fmla="*/ 306387 w 240"/>
              <a:gd name="T5" fmla="*/ 0 h 6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0" h="624">
                <a:moveTo>
                  <a:pt x="0" y="624"/>
                </a:moveTo>
                <a:lnTo>
                  <a:pt x="0" y="0"/>
                </a:lnTo>
                <a:lnTo>
                  <a:pt x="240" y="0"/>
                </a:ln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29" name="AutoShape 41"/>
          <p:cNvSpPr>
            <a:spLocks noChangeArrowheads="1"/>
          </p:cNvSpPr>
          <p:nvPr/>
        </p:nvSpPr>
        <p:spPr bwMode="auto">
          <a:xfrm rot="-8552390">
            <a:off x="5784850" y="2039938"/>
            <a:ext cx="1133475" cy="1011237"/>
          </a:xfrm>
          <a:custGeom>
            <a:avLst/>
            <a:gdLst>
              <a:gd name="T0" fmla="*/ 756122 w 21600"/>
              <a:gd name="T1" fmla="*/ 0 h 21600"/>
              <a:gd name="T2" fmla="*/ 756122 w 21600"/>
              <a:gd name="T3" fmla="*/ 569195 h 21600"/>
              <a:gd name="T4" fmla="*/ 76877 w 21600"/>
              <a:gd name="T5" fmla="*/ 1011237 h 21600"/>
              <a:gd name="T6" fmla="*/ 1133475 w 21600"/>
              <a:gd name="T7" fmla="*/ 28459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646 h 21600"/>
              <a:gd name="T14" fmla="*/ 19905 w 21600"/>
              <a:gd name="T15" fmla="*/ 751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409" y="0"/>
                </a:lnTo>
                <a:lnTo>
                  <a:pt x="14409" y="4646"/>
                </a:lnTo>
                <a:lnTo>
                  <a:pt x="12427" y="4646"/>
                </a:lnTo>
                <a:cubicBezTo>
                  <a:pt x="5564" y="4646"/>
                  <a:pt x="0" y="8009"/>
                  <a:pt x="0" y="12158"/>
                </a:cubicBezTo>
                <a:lnTo>
                  <a:pt x="0" y="21600"/>
                </a:lnTo>
                <a:lnTo>
                  <a:pt x="2929" y="21600"/>
                </a:lnTo>
                <a:lnTo>
                  <a:pt x="2929" y="12158"/>
                </a:lnTo>
                <a:cubicBezTo>
                  <a:pt x="2929" y="9592"/>
                  <a:pt x="7181" y="7512"/>
                  <a:pt x="12427" y="7512"/>
                </a:cubicBezTo>
                <a:lnTo>
                  <a:pt x="14409" y="7512"/>
                </a:lnTo>
                <a:lnTo>
                  <a:pt x="14409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0" name="Text Box 42"/>
          <p:cNvSpPr txBox="1">
            <a:spLocks noChangeArrowheads="1"/>
          </p:cNvSpPr>
          <p:nvPr/>
        </p:nvSpPr>
        <p:spPr bwMode="auto">
          <a:xfrm>
            <a:off x="6096000" y="2949575"/>
            <a:ext cx="9309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9231" name="Rectangle 44"/>
          <p:cNvSpPr>
            <a:spLocks noChangeArrowheads="1"/>
          </p:cNvSpPr>
          <p:nvPr/>
        </p:nvSpPr>
        <p:spPr bwMode="auto">
          <a:xfrm>
            <a:off x="4132263" y="3021013"/>
            <a:ext cx="1271587" cy="646112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Software</a:t>
            </a:r>
          </a:p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Interrupt</a:t>
            </a:r>
          </a:p>
        </p:txBody>
      </p:sp>
      <p:grpSp>
        <p:nvGrpSpPr>
          <p:cNvPr id="9232" name="Group 61"/>
          <p:cNvGrpSpPr>
            <a:grpSpLocks/>
          </p:cNvGrpSpPr>
          <p:nvPr/>
        </p:nvGrpSpPr>
        <p:grpSpPr bwMode="auto">
          <a:xfrm>
            <a:off x="7369176" y="2670176"/>
            <a:ext cx="602032" cy="950659"/>
            <a:chOff x="4578" y="2034"/>
            <a:chExt cx="413" cy="651"/>
          </a:xfrm>
        </p:grpSpPr>
        <p:sp>
          <p:nvSpPr>
            <p:cNvPr id="9249" name="Line 46"/>
            <p:cNvSpPr>
              <a:spLocks noChangeShapeType="1"/>
            </p:cNvSpPr>
            <p:nvPr/>
          </p:nvSpPr>
          <p:spPr bwMode="auto">
            <a:xfrm flipV="1">
              <a:off x="4815" y="2034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50" name="Text Box 47"/>
            <p:cNvSpPr txBox="1">
              <a:spLocks noChangeArrowheads="1"/>
            </p:cNvSpPr>
            <p:nvPr/>
          </p:nvSpPr>
          <p:spPr bwMode="auto">
            <a:xfrm>
              <a:off x="4578" y="2432"/>
              <a:ext cx="413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NMI</a:t>
              </a:r>
            </a:p>
          </p:txBody>
        </p:sp>
      </p:grpSp>
      <p:sp>
        <p:nvSpPr>
          <p:cNvPr id="9233" name="Oval 8"/>
          <p:cNvSpPr>
            <a:spLocks noChangeArrowheads="1"/>
          </p:cNvSpPr>
          <p:nvPr/>
        </p:nvSpPr>
        <p:spPr bwMode="auto">
          <a:xfrm>
            <a:off x="6764338" y="685800"/>
            <a:ext cx="1922462" cy="2036763"/>
          </a:xfrm>
          <a:prstGeom prst="ellipse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4" name="Text Box 6"/>
          <p:cNvSpPr txBox="1">
            <a:spLocks noChangeArrowheads="1"/>
          </p:cNvSpPr>
          <p:nvPr/>
        </p:nvSpPr>
        <p:spPr bwMode="auto">
          <a:xfrm>
            <a:off x="7315200" y="1143000"/>
            <a:ext cx="685800" cy="4476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32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</p:txBody>
      </p:sp>
      <p:sp>
        <p:nvSpPr>
          <p:cNvPr id="9235" name="Line 40"/>
          <p:cNvSpPr>
            <a:spLocks noChangeShapeType="1"/>
          </p:cNvSpPr>
          <p:nvPr/>
        </p:nvSpPr>
        <p:spPr bwMode="auto">
          <a:xfrm>
            <a:off x="3592513" y="1982788"/>
            <a:ext cx="12001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6" name="Line 37"/>
          <p:cNvSpPr>
            <a:spLocks noChangeShapeType="1"/>
          </p:cNvSpPr>
          <p:nvPr/>
        </p:nvSpPr>
        <p:spPr bwMode="auto">
          <a:xfrm>
            <a:off x="2971800" y="1012825"/>
            <a:ext cx="18208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7" name="Line 38"/>
          <p:cNvSpPr>
            <a:spLocks noChangeShapeType="1"/>
          </p:cNvSpPr>
          <p:nvPr/>
        </p:nvSpPr>
        <p:spPr bwMode="auto">
          <a:xfrm>
            <a:off x="2438400" y="1336675"/>
            <a:ext cx="2354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8" name="Line 39"/>
          <p:cNvSpPr>
            <a:spLocks noChangeShapeType="1"/>
          </p:cNvSpPr>
          <p:nvPr/>
        </p:nvSpPr>
        <p:spPr bwMode="auto">
          <a:xfrm>
            <a:off x="2514600" y="1658938"/>
            <a:ext cx="22780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9" name="Line 52"/>
          <p:cNvSpPr>
            <a:spLocks noChangeShapeType="1"/>
          </p:cNvSpPr>
          <p:nvPr/>
        </p:nvSpPr>
        <p:spPr bwMode="auto">
          <a:xfrm>
            <a:off x="838200" y="457200"/>
            <a:ext cx="0" cy="294163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40" name="Line 53"/>
          <p:cNvSpPr>
            <a:spLocks noChangeShapeType="1"/>
          </p:cNvSpPr>
          <p:nvPr/>
        </p:nvSpPr>
        <p:spPr bwMode="auto">
          <a:xfrm flipV="1">
            <a:off x="838200" y="2112963"/>
            <a:ext cx="533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41" name="Rectangle 59"/>
          <p:cNvSpPr>
            <a:spLocks noChangeArrowheads="1"/>
          </p:cNvSpPr>
          <p:nvPr/>
        </p:nvSpPr>
        <p:spPr bwMode="auto">
          <a:xfrm>
            <a:off x="5224463" y="779463"/>
            <a:ext cx="454025" cy="181292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Priority Encoder</a:t>
            </a:r>
          </a:p>
        </p:txBody>
      </p:sp>
      <p:sp>
        <p:nvSpPr>
          <p:cNvPr id="9242" name="Rectangle 45"/>
          <p:cNvSpPr>
            <a:spLocks noChangeArrowheads="1"/>
          </p:cNvSpPr>
          <p:nvPr/>
        </p:nvSpPr>
        <p:spPr bwMode="auto">
          <a:xfrm rot="5400000">
            <a:off x="3022601" y="2244725"/>
            <a:ext cx="1358900" cy="45402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Timer</a:t>
            </a:r>
          </a:p>
        </p:txBody>
      </p:sp>
      <p:sp>
        <p:nvSpPr>
          <p:cNvPr id="9243" name="cddrive"/>
          <p:cNvSpPr>
            <a:spLocks noEditPoints="1" noChangeArrowheads="1"/>
          </p:cNvSpPr>
          <p:nvPr/>
        </p:nvSpPr>
        <p:spPr bwMode="auto">
          <a:xfrm>
            <a:off x="1447800" y="228600"/>
            <a:ext cx="1295400" cy="647700"/>
          </a:xfrm>
          <a:custGeom>
            <a:avLst/>
            <a:gdLst>
              <a:gd name="T0" fmla="*/ 647700 w 21600"/>
              <a:gd name="T1" fmla="*/ 0 h 21600"/>
              <a:gd name="T2" fmla="*/ 1295400 w 21600"/>
              <a:gd name="T3" fmla="*/ 323850 h 21600"/>
              <a:gd name="T4" fmla="*/ 647700 w 21600"/>
              <a:gd name="T5" fmla="*/ 647700 h 21600"/>
              <a:gd name="T6" fmla="*/ 0 w 21600"/>
              <a:gd name="T7" fmla="*/ 3238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86 w 21600"/>
              <a:gd name="T13" fmla="*/ 23059 h 21600"/>
              <a:gd name="T14" fmla="*/ 21005 w 21600"/>
              <a:gd name="T15" fmla="*/ 3050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563" y="12259"/>
                </a:moveTo>
                <a:lnTo>
                  <a:pt x="2563" y="12843"/>
                </a:lnTo>
                <a:lnTo>
                  <a:pt x="2746" y="13427"/>
                </a:lnTo>
                <a:lnTo>
                  <a:pt x="2929" y="14303"/>
                </a:lnTo>
                <a:lnTo>
                  <a:pt x="3112" y="14886"/>
                </a:lnTo>
                <a:lnTo>
                  <a:pt x="3478" y="15470"/>
                </a:lnTo>
                <a:lnTo>
                  <a:pt x="3844" y="16054"/>
                </a:lnTo>
                <a:lnTo>
                  <a:pt x="4393" y="16638"/>
                </a:lnTo>
                <a:lnTo>
                  <a:pt x="4942" y="17222"/>
                </a:lnTo>
                <a:lnTo>
                  <a:pt x="5492" y="17514"/>
                </a:lnTo>
                <a:lnTo>
                  <a:pt x="6224" y="18097"/>
                </a:lnTo>
                <a:lnTo>
                  <a:pt x="6773" y="18389"/>
                </a:lnTo>
                <a:lnTo>
                  <a:pt x="7505" y="18681"/>
                </a:lnTo>
                <a:lnTo>
                  <a:pt x="8237" y="18973"/>
                </a:lnTo>
                <a:lnTo>
                  <a:pt x="9153" y="18973"/>
                </a:lnTo>
                <a:lnTo>
                  <a:pt x="9885" y="19265"/>
                </a:lnTo>
                <a:lnTo>
                  <a:pt x="10800" y="19265"/>
                </a:lnTo>
                <a:lnTo>
                  <a:pt x="11532" y="19265"/>
                </a:lnTo>
                <a:lnTo>
                  <a:pt x="12447" y="18973"/>
                </a:lnTo>
                <a:lnTo>
                  <a:pt x="13180" y="18973"/>
                </a:lnTo>
                <a:lnTo>
                  <a:pt x="13912" y="18681"/>
                </a:lnTo>
                <a:lnTo>
                  <a:pt x="14644" y="18389"/>
                </a:lnTo>
                <a:lnTo>
                  <a:pt x="15376" y="18097"/>
                </a:lnTo>
                <a:lnTo>
                  <a:pt x="16108" y="17514"/>
                </a:lnTo>
                <a:lnTo>
                  <a:pt x="16658" y="17222"/>
                </a:lnTo>
                <a:lnTo>
                  <a:pt x="17207" y="16638"/>
                </a:lnTo>
                <a:lnTo>
                  <a:pt x="17573" y="16054"/>
                </a:lnTo>
                <a:lnTo>
                  <a:pt x="18122" y="15470"/>
                </a:lnTo>
                <a:lnTo>
                  <a:pt x="18305" y="14886"/>
                </a:lnTo>
                <a:lnTo>
                  <a:pt x="18671" y="14303"/>
                </a:lnTo>
                <a:lnTo>
                  <a:pt x="18854" y="13427"/>
                </a:lnTo>
                <a:lnTo>
                  <a:pt x="19037" y="12843"/>
                </a:lnTo>
                <a:lnTo>
                  <a:pt x="19037" y="12259"/>
                </a:lnTo>
                <a:lnTo>
                  <a:pt x="2563" y="12259"/>
                </a:lnTo>
                <a:close/>
              </a:path>
              <a:path w="21600" h="21600" extrusionOk="0">
                <a:moveTo>
                  <a:pt x="2563" y="12259"/>
                </a:moveTo>
                <a:lnTo>
                  <a:pt x="9153" y="12259"/>
                </a:lnTo>
                <a:lnTo>
                  <a:pt x="9153" y="12551"/>
                </a:lnTo>
                <a:lnTo>
                  <a:pt x="9336" y="12843"/>
                </a:lnTo>
                <a:lnTo>
                  <a:pt x="9519" y="13135"/>
                </a:lnTo>
                <a:lnTo>
                  <a:pt x="9702" y="13135"/>
                </a:lnTo>
                <a:lnTo>
                  <a:pt x="9885" y="13427"/>
                </a:lnTo>
                <a:lnTo>
                  <a:pt x="10068" y="13719"/>
                </a:lnTo>
                <a:lnTo>
                  <a:pt x="10434" y="13719"/>
                </a:lnTo>
                <a:lnTo>
                  <a:pt x="10800" y="13719"/>
                </a:lnTo>
                <a:lnTo>
                  <a:pt x="10983" y="13719"/>
                </a:lnTo>
                <a:lnTo>
                  <a:pt x="11349" y="13719"/>
                </a:lnTo>
                <a:lnTo>
                  <a:pt x="11715" y="13427"/>
                </a:lnTo>
                <a:lnTo>
                  <a:pt x="11898" y="13135"/>
                </a:lnTo>
                <a:lnTo>
                  <a:pt x="12081" y="13135"/>
                </a:lnTo>
                <a:lnTo>
                  <a:pt x="12264" y="12843"/>
                </a:lnTo>
                <a:lnTo>
                  <a:pt x="12264" y="12551"/>
                </a:lnTo>
                <a:lnTo>
                  <a:pt x="12264" y="12259"/>
                </a:lnTo>
                <a:lnTo>
                  <a:pt x="9153" y="12259"/>
                </a:lnTo>
                <a:lnTo>
                  <a:pt x="2563" y="12259"/>
                </a:lnTo>
                <a:close/>
              </a:path>
              <a:path w="21600" h="21600" extrusionOk="0">
                <a:moveTo>
                  <a:pt x="21600" y="7589"/>
                </a:moveTo>
                <a:lnTo>
                  <a:pt x="17756" y="0"/>
                </a:lnTo>
                <a:lnTo>
                  <a:pt x="10800" y="0"/>
                </a:lnTo>
                <a:lnTo>
                  <a:pt x="3844" y="0"/>
                </a:lnTo>
                <a:lnTo>
                  <a:pt x="0" y="7589"/>
                </a:lnTo>
                <a:lnTo>
                  <a:pt x="0" y="10800"/>
                </a:lnTo>
                <a:lnTo>
                  <a:pt x="0" y="18097"/>
                </a:lnTo>
                <a:lnTo>
                  <a:pt x="1464" y="18097"/>
                </a:lnTo>
                <a:lnTo>
                  <a:pt x="1464" y="21600"/>
                </a:lnTo>
                <a:lnTo>
                  <a:pt x="10800" y="21600"/>
                </a:lnTo>
                <a:lnTo>
                  <a:pt x="19953" y="21600"/>
                </a:lnTo>
                <a:lnTo>
                  <a:pt x="19953" y="18097"/>
                </a:lnTo>
                <a:lnTo>
                  <a:pt x="21600" y="18097"/>
                </a:lnTo>
                <a:lnTo>
                  <a:pt x="21600" y="11092"/>
                </a:lnTo>
                <a:lnTo>
                  <a:pt x="21600" y="7589"/>
                </a:lnTo>
              </a:path>
              <a:path w="21600" h="21600" extrusionOk="0">
                <a:moveTo>
                  <a:pt x="1647" y="18097"/>
                </a:moveTo>
                <a:lnTo>
                  <a:pt x="6407" y="18097"/>
                </a:lnTo>
                <a:moveTo>
                  <a:pt x="19953" y="18097"/>
                </a:moveTo>
                <a:lnTo>
                  <a:pt x="15010" y="18097"/>
                </a:lnTo>
                <a:moveTo>
                  <a:pt x="0" y="7589"/>
                </a:moveTo>
                <a:lnTo>
                  <a:pt x="21417" y="7589"/>
                </a:lnTo>
                <a:lnTo>
                  <a:pt x="21600" y="7589"/>
                </a:lnTo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9244" name="Line 64"/>
          <p:cNvSpPr>
            <a:spLocks noChangeShapeType="1"/>
          </p:cNvSpPr>
          <p:nvPr/>
        </p:nvSpPr>
        <p:spPr bwMode="auto">
          <a:xfrm flipH="1" flipV="1">
            <a:off x="2679700" y="785813"/>
            <a:ext cx="3048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45" name="printer2"/>
          <p:cNvSpPr>
            <a:spLocks noEditPoints="1" noChangeArrowheads="1"/>
          </p:cNvSpPr>
          <p:nvPr/>
        </p:nvSpPr>
        <p:spPr bwMode="auto">
          <a:xfrm>
            <a:off x="1143000" y="990600"/>
            <a:ext cx="1285875" cy="604838"/>
          </a:xfrm>
          <a:custGeom>
            <a:avLst/>
            <a:gdLst>
              <a:gd name="T0" fmla="*/ 635377 w 21600"/>
              <a:gd name="T1" fmla="*/ 0 h 21600"/>
              <a:gd name="T2" fmla="*/ 1142167 w 21600"/>
              <a:gd name="T3" fmla="*/ 0 h 21600"/>
              <a:gd name="T4" fmla="*/ 1285875 w 21600"/>
              <a:gd name="T5" fmla="*/ 131692 h 21600"/>
              <a:gd name="T6" fmla="*/ 1285875 w 21600"/>
              <a:gd name="T7" fmla="*/ 302419 h 21600"/>
              <a:gd name="T8" fmla="*/ 1285875 w 21600"/>
              <a:gd name="T9" fmla="*/ 463373 h 21600"/>
              <a:gd name="T10" fmla="*/ 1074063 w 21600"/>
              <a:gd name="T11" fmla="*/ 604838 h 21600"/>
              <a:gd name="T12" fmla="*/ 635377 w 21600"/>
              <a:gd name="T13" fmla="*/ 604838 h 21600"/>
              <a:gd name="T14" fmla="*/ 189071 w 21600"/>
              <a:gd name="T15" fmla="*/ 604838 h 21600"/>
              <a:gd name="T16" fmla="*/ 0 w 21600"/>
              <a:gd name="T17" fmla="*/ 463373 h 21600"/>
              <a:gd name="T18" fmla="*/ 0 w 21600"/>
              <a:gd name="T19" fmla="*/ 302419 h 21600"/>
              <a:gd name="T20" fmla="*/ 0 w 21600"/>
              <a:gd name="T21" fmla="*/ 131692 h 21600"/>
              <a:gd name="T22" fmla="*/ 143708 w 21600"/>
              <a:gd name="T23" fmla="*/ 0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1397 w 21600"/>
              <a:gd name="T37" fmla="*/ 23298 h 21600"/>
              <a:gd name="T38" fmla="*/ 20266 w 21600"/>
              <a:gd name="T39" fmla="*/ 31137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 extrusionOk="0">
                <a:moveTo>
                  <a:pt x="10673" y="0"/>
                </a:moveTo>
                <a:lnTo>
                  <a:pt x="19186" y="0"/>
                </a:lnTo>
                <a:lnTo>
                  <a:pt x="21600" y="4703"/>
                </a:lnTo>
                <a:lnTo>
                  <a:pt x="21600" y="10800"/>
                </a:lnTo>
                <a:lnTo>
                  <a:pt x="21600" y="16548"/>
                </a:lnTo>
                <a:lnTo>
                  <a:pt x="18042" y="16548"/>
                </a:lnTo>
                <a:lnTo>
                  <a:pt x="18042" y="21600"/>
                </a:lnTo>
                <a:lnTo>
                  <a:pt x="10673" y="21600"/>
                </a:lnTo>
                <a:lnTo>
                  <a:pt x="3176" y="21600"/>
                </a:lnTo>
                <a:lnTo>
                  <a:pt x="3176" y="16548"/>
                </a:lnTo>
                <a:lnTo>
                  <a:pt x="0" y="16548"/>
                </a:lnTo>
                <a:lnTo>
                  <a:pt x="0" y="10800"/>
                </a:lnTo>
                <a:lnTo>
                  <a:pt x="0" y="4703"/>
                </a:lnTo>
                <a:lnTo>
                  <a:pt x="2414" y="0"/>
                </a:lnTo>
                <a:lnTo>
                  <a:pt x="10673" y="0"/>
                </a:lnTo>
                <a:close/>
              </a:path>
              <a:path w="21600" h="21600" extrusionOk="0">
                <a:moveTo>
                  <a:pt x="0" y="4703"/>
                </a:moveTo>
                <a:lnTo>
                  <a:pt x="3558" y="4703"/>
                </a:lnTo>
                <a:lnTo>
                  <a:pt x="17026" y="4703"/>
                </a:lnTo>
                <a:lnTo>
                  <a:pt x="21600" y="4703"/>
                </a:lnTo>
                <a:lnTo>
                  <a:pt x="0" y="4703"/>
                </a:lnTo>
                <a:moveTo>
                  <a:pt x="16518" y="4703"/>
                </a:moveTo>
                <a:lnTo>
                  <a:pt x="16518" y="10452"/>
                </a:lnTo>
                <a:lnTo>
                  <a:pt x="0" y="10452"/>
                </a:lnTo>
                <a:moveTo>
                  <a:pt x="4320" y="16548"/>
                </a:moveTo>
                <a:lnTo>
                  <a:pt x="4320" y="17419"/>
                </a:lnTo>
                <a:lnTo>
                  <a:pt x="4320" y="20555"/>
                </a:lnTo>
                <a:lnTo>
                  <a:pt x="4320" y="21600"/>
                </a:lnTo>
                <a:lnTo>
                  <a:pt x="4320" y="16548"/>
                </a:lnTo>
                <a:moveTo>
                  <a:pt x="16899" y="16548"/>
                </a:moveTo>
                <a:lnTo>
                  <a:pt x="16899" y="17419"/>
                </a:lnTo>
                <a:lnTo>
                  <a:pt x="16899" y="20555"/>
                </a:lnTo>
                <a:lnTo>
                  <a:pt x="16899" y="21600"/>
                </a:lnTo>
                <a:lnTo>
                  <a:pt x="16899" y="16548"/>
                </a:lnTo>
                <a:moveTo>
                  <a:pt x="15247" y="14981"/>
                </a:moveTo>
                <a:lnTo>
                  <a:pt x="15247" y="10452"/>
                </a:lnTo>
                <a:lnTo>
                  <a:pt x="16899" y="16548"/>
                </a:lnTo>
                <a:lnTo>
                  <a:pt x="18042" y="16548"/>
                </a:lnTo>
                <a:lnTo>
                  <a:pt x="16518" y="10452"/>
                </a:lnTo>
                <a:moveTo>
                  <a:pt x="15247" y="14981"/>
                </a:moveTo>
                <a:lnTo>
                  <a:pt x="15247" y="14981"/>
                </a:lnTo>
                <a:lnTo>
                  <a:pt x="16772" y="17942"/>
                </a:lnTo>
                <a:lnTo>
                  <a:pt x="4447" y="17942"/>
                </a:lnTo>
                <a:lnTo>
                  <a:pt x="5972" y="14981"/>
                </a:lnTo>
                <a:lnTo>
                  <a:pt x="5972" y="10452"/>
                </a:lnTo>
                <a:lnTo>
                  <a:pt x="4320" y="16548"/>
                </a:lnTo>
                <a:lnTo>
                  <a:pt x="3176" y="16548"/>
                </a:lnTo>
                <a:lnTo>
                  <a:pt x="4701" y="10452"/>
                </a:lnTo>
                <a:moveTo>
                  <a:pt x="20202" y="5574"/>
                </a:moveTo>
                <a:lnTo>
                  <a:pt x="20711" y="5574"/>
                </a:lnTo>
                <a:lnTo>
                  <a:pt x="20711" y="7839"/>
                </a:lnTo>
                <a:lnTo>
                  <a:pt x="20202" y="7839"/>
                </a:lnTo>
                <a:lnTo>
                  <a:pt x="20202" y="5574"/>
                </a:lnTo>
                <a:moveTo>
                  <a:pt x="5972" y="14981"/>
                </a:moveTo>
                <a:lnTo>
                  <a:pt x="7496" y="14981"/>
                </a:lnTo>
                <a:lnTo>
                  <a:pt x="13341" y="14981"/>
                </a:lnTo>
                <a:lnTo>
                  <a:pt x="15247" y="1498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9246" name="Group 68"/>
          <p:cNvGrpSpPr>
            <a:grpSpLocks/>
          </p:cNvGrpSpPr>
          <p:nvPr/>
        </p:nvGrpSpPr>
        <p:grpSpPr bwMode="auto">
          <a:xfrm>
            <a:off x="6934205" y="1828800"/>
            <a:ext cx="1390651" cy="369888"/>
            <a:chOff x="4377" y="758"/>
            <a:chExt cx="876" cy="233"/>
          </a:xfrm>
        </p:grpSpPr>
        <p:sp>
          <p:nvSpPr>
            <p:cNvPr id="9247" name="Rectangle 66"/>
            <p:cNvSpPr>
              <a:spLocks noChangeArrowheads="1"/>
            </p:cNvSpPr>
            <p:nvPr/>
          </p:nvSpPr>
          <p:spPr bwMode="auto">
            <a:xfrm>
              <a:off x="4377" y="807"/>
              <a:ext cx="144" cy="14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48" name="Text Box 67"/>
            <p:cNvSpPr txBox="1">
              <a:spLocks noChangeArrowheads="1"/>
            </p:cNvSpPr>
            <p:nvPr/>
          </p:nvSpPr>
          <p:spPr bwMode="auto">
            <a:xfrm>
              <a:off x="4506" y="758"/>
              <a:ext cx="74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Int Disable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810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43988</TotalTime>
  <Pages>60</Pages>
  <Words>6906</Words>
  <Application>Microsoft Office PowerPoint</Application>
  <PresentationFormat>On-screen Show (4:3)</PresentationFormat>
  <Paragraphs>971</Paragraphs>
  <Slides>73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8" baseType="lpstr">
      <vt:lpstr>ＭＳ Ｐゴシック</vt:lpstr>
      <vt:lpstr>ＭＳ Ｐゴシック</vt:lpstr>
      <vt:lpstr>Arial</vt:lpstr>
      <vt:lpstr>Comic Sans MS</vt:lpstr>
      <vt:lpstr>Consolas</vt:lpstr>
      <vt:lpstr>Courier</vt:lpstr>
      <vt:lpstr>Courier New</vt:lpstr>
      <vt:lpstr>Gill Sans</vt:lpstr>
      <vt:lpstr>Gill Sans Light</vt:lpstr>
      <vt:lpstr>굴림</vt:lpstr>
      <vt:lpstr>굴림</vt:lpstr>
      <vt:lpstr>Helvetica</vt:lpstr>
      <vt:lpstr>Symbol</vt:lpstr>
      <vt:lpstr>Wingdings</vt:lpstr>
      <vt:lpstr>Office</vt:lpstr>
      <vt:lpstr>CS162 Operating Systems and Systems Programming Lecture 5  Concurrency and Mutual Exclusion</vt:lpstr>
      <vt:lpstr>Recall: Fork, Wait, and (optional) Exec</vt:lpstr>
      <vt:lpstr>Recall: Internal Events</vt:lpstr>
      <vt:lpstr>Recall: Stack for Yielding Thread</vt:lpstr>
      <vt:lpstr>Recall: Multithreaded Stack Switching</vt:lpstr>
      <vt:lpstr>Goals for Today</vt:lpstr>
      <vt:lpstr>What happens when thread blocks on I/O?</vt:lpstr>
      <vt:lpstr>External Events</vt:lpstr>
      <vt:lpstr>Interrupt Controller</vt:lpstr>
      <vt:lpstr>Example: Network Interrupt</vt:lpstr>
      <vt:lpstr>Use of Timer Interrupt to Return Control</vt:lpstr>
      <vt:lpstr>Hardware context switch support in x86</vt:lpstr>
      <vt:lpstr>Pintos: Kernel Crossing on Syscall or Interrupt</vt:lpstr>
      <vt:lpstr>Pintos: Context Switch – Scheduling</vt:lpstr>
      <vt:lpstr>ThreadFork(): Create a New Thread</vt:lpstr>
      <vt:lpstr>How do we initialize TCB and Stack?</vt:lpstr>
      <vt:lpstr>How does Thread get started?</vt:lpstr>
      <vt:lpstr>How does a thread get started?</vt:lpstr>
      <vt:lpstr>What does ThreadRoot() look like?</vt:lpstr>
      <vt:lpstr>Administrivia</vt:lpstr>
      <vt:lpstr>Kernel-Supported Threads</vt:lpstr>
      <vt:lpstr>Kernel-Supported User Threads</vt:lpstr>
      <vt:lpstr>User-level Multithreading: pthreads</vt:lpstr>
      <vt:lpstr>Little Example </vt:lpstr>
      <vt:lpstr>Fork-Join Pattern</vt:lpstr>
      <vt:lpstr>Thread Abstraction</vt:lpstr>
      <vt:lpstr>Thread Abstraction</vt:lpstr>
      <vt:lpstr>Programmer vs. Processor View</vt:lpstr>
      <vt:lpstr>Programmer vs. Processor View</vt:lpstr>
      <vt:lpstr>Programmer vs. Processor View</vt:lpstr>
      <vt:lpstr>Possible Executions</vt:lpstr>
      <vt:lpstr>Per Thread Descriptor  (Kernel Supported Threads)</vt:lpstr>
      <vt:lpstr>Multithreaded Processes</vt:lpstr>
      <vt:lpstr>Multiprocessing vs Multiprogramming</vt:lpstr>
      <vt:lpstr>Correctness for systems with concurrent threads</vt:lpstr>
      <vt:lpstr>Interactions Complicate Debugging</vt:lpstr>
      <vt:lpstr>Why allow cooperating threads?</vt:lpstr>
      <vt:lpstr>High-level Example: Web Server</vt:lpstr>
      <vt:lpstr>Threaded Web Server</vt:lpstr>
      <vt:lpstr>Thread Pools</vt:lpstr>
      <vt:lpstr>ATM Bank Server</vt:lpstr>
      <vt:lpstr>ATM bank server example</vt:lpstr>
      <vt:lpstr>Event Driven Version of ATM server</vt:lpstr>
      <vt:lpstr>Can Threads Make This Easier?</vt:lpstr>
      <vt:lpstr>Problem is at the Lowest Level</vt:lpstr>
      <vt:lpstr>Atomic Operations</vt:lpstr>
      <vt:lpstr>Another Concurrent Program Example</vt:lpstr>
      <vt:lpstr>Hand Simulation Multiprocessor Example</vt:lpstr>
      <vt:lpstr>Correctness Requirements</vt:lpstr>
      <vt:lpstr>Motivating Example: “Too Much Milk”</vt:lpstr>
      <vt:lpstr>Definitions</vt:lpstr>
      <vt:lpstr>More Definitions</vt:lpstr>
      <vt:lpstr>Too Much Milk: Correctness Properties</vt:lpstr>
      <vt:lpstr>Too Much Milk: Solution #1</vt:lpstr>
      <vt:lpstr>Too Much Milk: Solution #1</vt:lpstr>
      <vt:lpstr>Too Much Milk: Solution #1</vt:lpstr>
      <vt:lpstr>Too Much Milk: Solution #1½ </vt:lpstr>
      <vt:lpstr>Too Much Milk Solution #2</vt:lpstr>
      <vt:lpstr>Too Much Milk Solution #2: problem!</vt:lpstr>
      <vt:lpstr>Too Much Milk Solution #3</vt:lpstr>
      <vt:lpstr>Case 1</vt:lpstr>
      <vt:lpstr>Case 1</vt:lpstr>
      <vt:lpstr>Case 1</vt:lpstr>
      <vt:lpstr>Case 2</vt:lpstr>
      <vt:lpstr>Case 2</vt:lpstr>
      <vt:lpstr>Case 2</vt:lpstr>
      <vt:lpstr>Solution #3 discussion</vt:lpstr>
      <vt:lpstr>Too Much Milk: Solution #4</vt:lpstr>
      <vt:lpstr>How to Implement Locks?</vt:lpstr>
      <vt:lpstr>Naïve use of Interrupt Enable/Disable</vt:lpstr>
      <vt:lpstr>Better Implementation of Locks by Disabling Interrupts</vt:lpstr>
      <vt:lpstr>Where are we going with synchronization?</vt:lpstr>
      <vt:lpstr>Summary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John Kubiatowicz</cp:lastModifiedBy>
  <cp:revision>603</cp:revision>
  <cp:lastPrinted>2020-01-31T00:15:08Z</cp:lastPrinted>
  <dcterms:created xsi:type="dcterms:W3CDTF">1995-08-12T11:37:26Z</dcterms:created>
  <dcterms:modified xsi:type="dcterms:W3CDTF">2020-02-11T21:58:54Z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