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737" r:id="rId3"/>
    <p:sldId id="736" r:id="rId4"/>
    <p:sldId id="674" r:id="rId5"/>
    <p:sldId id="675" r:id="rId6"/>
    <p:sldId id="678" r:id="rId7"/>
    <p:sldId id="730" r:id="rId8"/>
    <p:sldId id="684" r:id="rId9"/>
    <p:sldId id="687" r:id="rId10"/>
    <p:sldId id="686" r:id="rId11"/>
    <p:sldId id="691" r:id="rId12"/>
    <p:sldId id="692" r:id="rId13"/>
    <p:sldId id="690" r:id="rId14"/>
    <p:sldId id="689" r:id="rId15"/>
    <p:sldId id="697" r:id="rId16"/>
    <p:sldId id="698" r:id="rId17"/>
    <p:sldId id="699" r:id="rId18"/>
    <p:sldId id="700" r:id="rId19"/>
    <p:sldId id="701" r:id="rId20"/>
    <p:sldId id="702" r:id="rId21"/>
    <p:sldId id="703" r:id="rId22"/>
    <p:sldId id="704" r:id="rId23"/>
    <p:sldId id="705" r:id="rId24"/>
    <p:sldId id="706" r:id="rId25"/>
    <p:sldId id="707" r:id="rId26"/>
    <p:sldId id="708" r:id="rId27"/>
    <p:sldId id="709" r:id="rId28"/>
    <p:sldId id="710" r:id="rId29"/>
    <p:sldId id="711" r:id="rId30"/>
    <p:sldId id="742" r:id="rId31"/>
    <p:sldId id="744" r:id="rId32"/>
    <p:sldId id="743" r:id="rId33"/>
    <p:sldId id="715" r:id="rId34"/>
    <p:sldId id="714" r:id="rId35"/>
    <p:sldId id="741" r:id="rId36"/>
    <p:sldId id="716" r:id="rId37"/>
    <p:sldId id="717" r:id="rId38"/>
    <p:sldId id="720" r:id="rId39"/>
    <p:sldId id="721" r:id="rId40"/>
    <p:sldId id="722" r:id="rId41"/>
    <p:sldId id="723" r:id="rId42"/>
    <p:sldId id="724" r:id="rId43"/>
    <p:sldId id="725" r:id="rId44"/>
    <p:sldId id="726" r:id="rId45"/>
    <p:sldId id="729" r:id="rId46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B30811D-92B2-430C-85D6-DEA4D7724610}">
          <p14:sldIdLst>
            <p14:sldId id="256"/>
            <p14:sldId id="737"/>
            <p14:sldId id="736"/>
            <p14:sldId id="674"/>
            <p14:sldId id="675"/>
            <p14:sldId id="678"/>
            <p14:sldId id="730"/>
            <p14:sldId id="684"/>
            <p14:sldId id="687"/>
            <p14:sldId id="686"/>
            <p14:sldId id="691"/>
            <p14:sldId id="692"/>
            <p14:sldId id="690"/>
            <p14:sldId id="689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711"/>
            <p14:sldId id="742"/>
            <p14:sldId id="744"/>
            <p14:sldId id="743"/>
            <p14:sldId id="715"/>
            <p14:sldId id="714"/>
            <p14:sldId id="741"/>
            <p14:sldId id="716"/>
            <p14:sldId id="717"/>
            <p14:sldId id="720"/>
            <p14:sldId id="721"/>
            <p14:sldId id="722"/>
            <p14:sldId id="723"/>
            <p14:sldId id="724"/>
            <p14:sldId id="725"/>
            <p14:sldId id="726"/>
            <p14:sldId id="7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8623"/>
    <a:srgbClr val="9E7800"/>
    <a:srgbClr val="C49500"/>
    <a:srgbClr val="F430AB"/>
    <a:srgbClr val="E6E703"/>
    <a:srgbClr val="72AAA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64726" autoAdjust="0"/>
  </p:normalViewPr>
  <p:slideViewPr>
    <p:cSldViewPr>
      <p:cViewPr varScale="1">
        <p:scale>
          <a:sx n="44" d="100"/>
          <a:sy n="44" d="100"/>
        </p:scale>
        <p:origin x="163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08" y="6956426"/>
            <a:ext cx="827580" cy="2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88" tIns="46985" rIns="92288" bIns="46985">
            <a:spAutoFit/>
          </a:bodyPr>
          <a:lstStyle/>
          <a:p>
            <a:pPr algn="ctr" defTabSz="917312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12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79" y="6956426"/>
            <a:ext cx="856434" cy="2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88" tIns="46985" rIns="92288" bIns="46985">
            <a:spAutoFit/>
          </a:bodyPr>
          <a:lstStyle/>
          <a:p>
            <a:pPr algn="ctr" defTabSz="917312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12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1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3" tIns="46985" rIns="95643" bIns="46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917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33" tIns="45717" rIns="91433" bIns="45717"/>
          <a:lstStyle/>
          <a:p>
            <a:fld id="{BB7440CD-BA39-A148-AE3A-F33EF3E7FD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7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97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11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6515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0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40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80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0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39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40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61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85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25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1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72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33" tIns="45717" rIns="91433" bIns="45717"/>
          <a:lstStyle/>
          <a:p>
            <a:fld id="{BB7440CD-BA39-A148-AE3A-F33EF3E7FD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06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30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67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21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02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49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32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57332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39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77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12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403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746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8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24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8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982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741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993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51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8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7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9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75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8839200" y="6584564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2.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53B7B77-E462-4194-B398-F5BC3912A3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31358" y="6584564"/>
            <a:ext cx="3318453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Crooks &amp; Joseph CS162 © UCB Spring 2021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BEBE5D-DAD6-474D-9394-09D652ACF9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71" y="6552798"/>
            <a:ext cx="777438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1/21/21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295400"/>
            <a:ext cx="78486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2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Four Fundamental OS Concepts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9067800" cy="533400"/>
          </a:xfrm>
        </p:spPr>
        <p:txBody>
          <a:bodyPr/>
          <a:lstStyle/>
          <a:p>
            <a:r>
              <a:rPr lang="en-US" dirty="0"/>
              <a:t>61 is back! Instruction Fetch/Decode/Execute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838200"/>
            <a:ext cx="7620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instruction cycle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886200" y="1871246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7950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934200" y="1600200"/>
            <a:ext cx="1981200" cy="449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727738" y="2079728"/>
            <a:ext cx="2438881" cy="72151"/>
          </a:xfrm>
          <a:custGeom>
            <a:avLst/>
            <a:gdLst>
              <a:gd name="connsiteX0" fmla="*/ 0 w 2438881"/>
              <a:gd name="connsiteY0" fmla="*/ 0 h 72151"/>
              <a:gd name="connsiteX1" fmla="*/ 0 w 2438881"/>
              <a:gd name="connsiteY1" fmla="*/ 0 h 72151"/>
              <a:gd name="connsiteX2" fmla="*/ 2438881 w 2438881"/>
              <a:gd name="connsiteY2" fmla="*/ 72151 h 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881" h="72151">
                <a:moveTo>
                  <a:pt x="0" y="0"/>
                </a:moveTo>
                <a:lnTo>
                  <a:pt x="0" y="0"/>
                </a:lnTo>
                <a:lnTo>
                  <a:pt x="2438881" y="72151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00600" y="2099846"/>
            <a:ext cx="2133600" cy="186154"/>
            <a:chOff x="3276600" y="2099846"/>
            <a:chExt cx="2133600" cy="186154"/>
          </a:xfrm>
        </p:grpSpPr>
        <p:cxnSp>
          <p:nvCxnSpPr>
            <p:cNvPr id="34" name="Straight Connector 33"/>
            <p:cNvCxnSpPr>
              <a:endCxn id="8" idx="2"/>
            </p:cNvCxnSpPr>
            <p:nvPr/>
          </p:nvCxnSpPr>
          <p:spPr bwMode="auto">
            <a:xfrm flipV="1">
              <a:off x="3276600" y="20998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276600" y="2286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2286000" y="2209800"/>
            <a:ext cx="4648200" cy="457200"/>
            <a:chOff x="762000" y="2209800"/>
            <a:chExt cx="4648200" cy="457200"/>
          </a:xfrm>
        </p:grpSpPr>
        <p:sp>
          <p:nvSpPr>
            <p:cNvPr id="49" name="TextBox 48"/>
            <p:cNvSpPr txBox="1"/>
            <p:nvPr/>
          </p:nvSpPr>
          <p:spPr>
            <a:xfrm>
              <a:off x="762000" y="2209800"/>
              <a:ext cx="1991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Instruction fetch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3276600" y="24384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3276600" y="2438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279668" y="3200400"/>
            <a:ext cx="4883133" cy="3200400"/>
            <a:chOff x="755667" y="3200400"/>
            <a:chExt cx="4883133" cy="3200400"/>
          </a:xfrm>
        </p:grpSpPr>
        <p:sp>
          <p:nvSpPr>
            <p:cNvPr id="15" name="Trapezoid 14"/>
            <p:cNvSpPr/>
            <p:nvPr/>
          </p:nvSpPr>
          <p:spPr bwMode="auto">
            <a:xfrm flipV="1">
              <a:off x="2362200" y="4648200"/>
              <a:ext cx="1828800" cy="838200"/>
            </a:xfrm>
            <a:prstGeom prst="trapezoid">
              <a:avLst>
                <a:gd name="adj" fmla="val 55991"/>
              </a:avLst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3505200" y="5562600"/>
              <a:ext cx="1905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505200" y="5715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3505200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5600" y="48006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ALU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2667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810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2362200" y="59436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4" name="Straight Arrow Connector 23"/>
            <p:cNvCxnSpPr>
              <a:stCxn id="15" idx="0"/>
              <a:endCxn id="23" idx="0"/>
            </p:cNvCxnSpPr>
            <p:nvPr/>
          </p:nvCxnSpPr>
          <p:spPr bwMode="auto">
            <a:xfrm>
              <a:off x="3276600" y="54864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8" name="Straight Connector 37"/>
            <p:cNvCxnSpPr>
              <a:endCxn id="7" idx="0"/>
            </p:cNvCxnSpPr>
            <p:nvPr/>
          </p:nvCxnSpPr>
          <p:spPr bwMode="auto">
            <a:xfrm>
              <a:off x="3276600" y="32004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med"/>
            </a:ln>
            <a:effectLst/>
          </p:spPr>
        </p:cxnSp>
        <p:cxnSp>
          <p:nvCxnSpPr>
            <p:cNvPr id="40" name="Straight Connector 39"/>
            <p:cNvCxnSpPr>
              <a:stCxn id="23" idx="2"/>
            </p:cNvCxnSpPr>
            <p:nvPr/>
          </p:nvCxnSpPr>
          <p:spPr bwMode="auto">
            <a:xfrm>
              <a:off x="3276600" y="6172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133600" y="64008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2133600" y="3200400"/>
              <a:ext cx="0" cy="3200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32004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755667" y="4267200"/>
              <a:ext cx="1111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Execute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V="1">
              <a:off x="3505200" y="53764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3505200" y="57150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7315201" y="1219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9000" y="2133600"/>
            <a:ext cx="1353256" cy="40011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instruction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0" y="2590800"/>
            <a:ext cx="3200400" cy="476310"/>
            <a:chOff x="762000" y="2590800"/>
            <a:chExt cx="3200400" cy="476310"/>
          </a:xfrm>
        </p:grpSpPr>
        <p:sp>
          <p:nvSpPr>
            <p:cNvPr id="50" name="TextBox 49"/>
            <p:cNvSpPr txBox="1"/>
            <p:nvPr/>
          </p:nvSpPr>
          <p:spPr>
            <a:xfrm>
              <a:off x="762000" y="2667000"/>
              <a:ext cx="1069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Decode</a:t>
              </a: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2590800" y="26670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91828" y="25908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decode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800" y="1371600"/>
            <a:ext cx="1752600" cy="914400"/>
            <a:chOff x="2590800" y="1371600"/>
            <a:chExt cx="1752600" cy="9144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2590800" y="14478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71800" y="1371600"/>
              <a:ext cx="620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next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3276600" y="1676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343400" y="1600200"/>
              <a:ext cx="0" cy="685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Arrow Connector 75"/>
            <p:cNvCxnSpPr>
              <a:endCxn id="68" idx="3"/>
            </p:cNvCxnSpPr>
            <p:nvPr/>
          </p:nvCxnSpPr>
          <p:spPr bwMode="auto">
            <a:xfrm flipH="1">
              <a:off x="3962400" y="16002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7543800" y="53910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79445" y="1383268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</p:spTree>
    <p:extLst>
      <p:ext uri="{BB962C8B-B14F-4D97-AF65-F5344CB8AC3E}">
        <p14:creationId xmlns:p14="http://schemas.microsoft.com/office/powerpoint/2010/main" val="239008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839200" cy="533400"/>
          </a:xfrm>
        </p:spPr>
        <p:txBody>
          <a:bodyPr/>
          <a:lstStyle/>
          <a:p>
            <a:r>
              <a:rPr lang="en-US" sz="2800" dirty="0"/>
              <a:t>Illusion of Multiple Processors</a:t>
            </a:r>
            <a:endParaRPr lang="en-US" altLang="en-US" sz="2800" dirty="0"/>
          </a:p>
        </p:txBody>
      </p: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657600" y="838200"/>
            <a:ext cx="8153401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Multiplex in time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dirty="0"/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Threads are </a:t>
            </a:r>
            <a:r>
              <a:rPr lang="en-US" altLang="en-US" i="1" dirty="0">
                <a:solidFill>
                  <a:srgbClr val="FF0000"/>
                </a:solidFill>
              </a:rPr>
              <a:t>virtual cores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>
              <a:solidFill>
                <a:srgbClr val="FF0000"/>
              </a:solidFill>
            </a:endParaRPr>
          </a:p>
          <a:p>
            <a:r>
              <a:rPr lang="en-US" dirty="0"/>
              <a:t>Contents of virtual core</a:t>
            </a:r>
            <a:r>
              <a:rPr lang="en-US" dirty="0">
                <a:sym typeface="Wingdings" pitchFamily="2" charset="2"/>
              </a:rPr>
              <a:t> (thread):</a:t>
            </a:r>
          </a:p>
          <a:p>
            <a:pPr lvl="1"/>
            <a:r>
              <a:rPr lang="en-US" dirty="0">
                <a:sym typeface="Wingdings" pitchFamily="2" charset="2"/>
              </a:rPr>
              <a:t>Program counter, stack pointer</a:t>
            </a:r>
          </a:p>
          <a:p>
            <a:pPr lvl="1"/>
            <a:r>
              <a:rPr lang="en-US" dirty="0">
                <a:sym typeface="Wingdings" pitchFamily="2" charset="2"/>
              </a:rPr>
              <a:t>Registers</a:t>
            </a:r>
          </a:p>
          <a:p>
            <a:pPr lvl="1"/>
            <a:endParaRPr lang="en-US" dirty="0"/>
          </a:p>
          <a:p>
            <a:r>
              <a:rPr lang="en-US" dirty="0"/>
              <a:t>Where is “it” (the thread)?</a:t>
            </a:r>
          </a:p>
          <a:p>
            <a:pPr lvl="1"/>
            <a:r>
              <a:rPr lang="en-US" dirty="0"/>
              <a:t>On the real (physical) core, or</a:t>
            </a:r>
          </a:p>
          <a:p>
            <a:pPr lvl="1"/>
            <a:r>
              <a:rPr lang="en-US" dirty="0"/>
              <a:t>Saved in chunk of memory – called the </a:t>
            </a:r>
            <a:r>
              <a:rPr lang="en-US" i="1" dirty="0"/>
              <a:t>Thread Control Block (TCB)</a:t>
            </a:r>
            <a:endParaRPr lang="en-US" dirty="0"/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/>
          </a:p>
        </p:txBody>
      </p:sp>
      <p:grpSp>
        <p:nvGrpSpPr>
          <p:cNvPr id="21" name="Group 41">
            <a:extLst>
              <a:ext uri="{FF2B5EF4-FFF2-40B4-BE49-F238E27FC236}">
                <a16:creationId xmlns:a16="http://schemas.microsoft.com/office/drawing/2014/main" id="{E43CE560-3580-774C-9C62-4550549FCC45}"/>
              </a:ext>
            </a:extLst>
          </p:cNvPr>
          <p:cNvGrpSpPr>
            <a:grpSpLocks/>
          </p:cNvGrpSpPr>
          <p:nvPr/>
        </p:nvGrpSpPr>
        <p:grpSpPr bwMode="auto">
          <a:xfrm>
            <a:off x="3803012" y="2155824"/>
            <a:ext cx="5352027" cy="1133475"/>
            <a:chOff x="2400" y="1152"/>
            <a:chExt cx="2976" cy="714"/>
          </a:xfrm>
        </p:grpSpPr>
        <p:grpSp>
          <p:nvGrpSpPr>
            <p:cNvPr id="22" name="Group 33">
              <a:extLst>
                <a:ext uri="{FF2B5EF4-FFF2-40B4-BE49-F238E27FC236}">
                  <a16:creationId xmlns:a16="http://schemas.microsoft.com/office/drawing/2014/main" id="{B02D5E55-F6F2-4146-B078-8182DBABA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5" name="Rectangle 28">
                <a:extLst>
                  <a:ext uri="{FF2B5EF4-FFF2-40B4-BE49-F238E27FC236}">
                    <a16:creationId xmlns:a16="http://schemas.microsoft.com/office/drawing/2014/main" id="{20A2AFAC-7999-CB4C-B165-57201D66B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6" name="Rectangle 29">
                <a:extLst>
                  <a:ext uri="{FF2B5EF4-FFF2-40B4-BE49-F238E27FC236}">
                    <a16:creationId xmlns:a16="http://schemas.microsoft.com/office/drawing/2014/main" id="{90D3D2C7-EED3-0D47-BCCA-576EB2B01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FD7C6D1F-A3A2-D84A-ADF0-599BFA639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8" name="Rectangle 31">
                <a:extLst>
                  <a:ext uri="{FF2B5EF4-FFF2-40B4-BE49-F238E27FC236}">
                    <a16:creationId xmlns:a16="http://schemas.microsoft.com/office/drawing/2014/main" id="{EADCFD27-9AEA-6844-9D32-0C3A6A720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9" name="Rectangle 32">
                <a:extLst>
                  <a:ext uri="{FF2B5EF4-FFF2-40B4-BE49-F238E27FC236}">
                    <a16:creationId xmlns:a16="http://schemas.microsoft.com/office/drawing/2014/main" id="{4459F282-0932-154A-8BD3-374D7E323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23" name="Text Box 34">
              <a:extLst>
                <a:ext uri="{FF2B5EF4-FFF2-40B4-BE49-F238E27FC236}">
                  <a16:creationId xmlns:a16="http://schemas.microsoft.com/office/drawing/2014/main" id="{6DD97C3D-C652-1246-899E-781DE322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67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 dirty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24" name="Line 35">
              <a:extLst>
                <a:ext uri="{FF2B5EF4-FFF2-40B4-BE49-F238E27FC236}">
                  <a16:creationId xmlns:a16="http://schemas.microsoft.com/office/drawing/2014/main" id="{3EE8BC61-B682-6844-8D21-824945FE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1295400"/>
            <a:ext cx="2819400" cy="2221428"/>
            <a:chOff x="533400" y="1295400"/>
            <a:chExt cx="2819400" cy="2221428"/>
          </a:xfrm>
        </p:grpSpPr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8C852643-D236-E140-9B17-32A4E6568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295400"/>
              <a:ext cx="2819400" cy="1722437"/>
              <a:chOff x="490" y="451"/>
              <a:chExt cx="1776" cy="108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E4558CB-3A35-B441-81F1-F32E2E183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" y="451"/>
                <a:ext cx="546" cy="571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EC1AB1B-49A1-FB4D-81E9-667362FFA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5" y="451"/>
                <a:ext cx="546" cy="571"/>
              </a:xfrm>
              <a:prstGeom prst="ellipse">
                <a:avLst/>
              </a:prstGeom>
              <a:solidFill>
                <a:srgbClr val="00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457869-6826-8F41-9703-549F43B95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" y="451"/>
                <a:ext cx="546" cy="571"/>
              </a:xfrm>
              <a:prstGeom prst="ellipse">
                <a:avLst/>
              </a:prstGeom>
              <a:solidFill>
                <a:srgbClr val="FF66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A4218EE-9E2E-404F-B059-1B386BF0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90" y="1164"/>
                <a:ext cx="1742" cy="372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Shared Memory</a:t>
                </a:r>
              </a:p>
            </p:txBody>
          </p:sp>
          <p:sp>
            <p:nvSpPr>
              <p:cNvPr id="35" name="Line 12">
                <a:extLst>
                  <a:ext uri="{FF2B5EF4-FFF2-40B4-BE49-F238E27FC236}">
                    <a16:creationId xmlns:a16="http://schemas.microsoft.com/office/drawing/2014/main" id="{843AAEC1-5C7C-A047-9983-C7FA0F0A4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4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6" name="Line 13">
                <a:extLst>
                  <a:ext uri="{FF2B5EF4-FFF2-40B4-BE49-F238E27FC236}">
                    <a16:creationId xmlns:a16="http://schemas.microsoft.com/office/drawing/2014/main" id="{297E345B-BE1E-7D40-9645-EE96C3448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5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Line 14">
                <a:extLst>
                  <a:ext uri="{FF2B5EF4-FFF2-40B4-BE49-F238E27FC236}">
                    <a16:creationId xmlns:a16="http://schemas.microsoft.com/office/drawing/2014/main" id="{D76CBCBD-24DE-9845-ACD0-40F9F9213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8" y="1022"/>
                <a:ext cx="0" cy="14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90996" y="3147496"/>
              <a:ext cx="2334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Programmer’s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41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8CFC-E326-CE44-945D-E8B4D8A0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087" y="33736"/>
            <a:ext cx="7886700" cy="793749"/>
          </a:xfrm>
        </p:spPr>
        <p:txBody>
          <a:bodyPr>
            <a:normAutofit/>
          </a:bodyPr>
          <a:lstStyle/>
          <a:p>
            <a:r>
              <a:rPr lang="en-US" sz="2800" dirty="0"/>
              <a:t>Illusion of Multiple Processors (Continued)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513668-F797-A74B-AD2D-5BB6DC92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063" y="827485"/>
            <a:ext cx="8576144" cy="5943600"/>
          </a:xfrm>
        </p:spPr>
        <p:txBody>
          <a:bodyPr>
            <a:normAutofit/>
          </a:bodyPr>
          <a:lstStyle/>
          <a:p>
            <a:r>
              <a:rPr lang="en-US" dirty="0"/>
              <a:t>Consider:</a:t>
            </a:r>
          </a:p>
          <a:p>
            <a:pPr lvl="1"/>
            <a:r>
              <a:rPr lang="en-US" dirty="0"/>
              <a:t>At T1: vCPU1 on real core, vCPU2 in memory</a:t>
            </a:r>
          </a:p>
          <a:p>
            <a:pPr lvl="1"/>
            <a:r>
              <a:rPr lang="en-US" dirty="0"/>
              <a:t>At T2: vCPU2 on real core, vCPU1 in memory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What happened?</a:t>
            </a:r>
          </a:p>
          <a:p>
            <a:pPr lvl="1"/>
            <a:r>
              <a:rPr lang="en-US" dirty="0"/>
              <a:t>OS Ran, triggering a </a:t>
            </a:r>
            <a:r>
              <a:rPr lang="en-US" i="1" dirty="0"/>
              <a:t>context switch</a:t>
            </a:r>
          </a:p>
          <a:p>
            <a:pPr lvl="1"/>
            <a:r>
              <a:rPr lang="en-US" dirty="0"/>
              <a:t>Saved PC, SP, … in vCPU1's thread control block (memory)</a:t>
            </a:r>
          </a:p>
          <a:p>
            <a:pPr lvl="1"/>
            <a:r>
              <a:rPr lang="en-US" dirty="0"/>
              <a:t>Loaded PC, SP, … from vCPU2's TCB, jumped to PC</a:t>
            </a:r>
          </a:p>
        </p:txBody>
      </p:sp>
      <p:grpSp>
        <p:nvGrpSpPr>
          <p:cNvPr id="12" name="Group 41">
            <a:extLst>
              <a:ext uri="{FF2B5EF4-FFF2-40B4-BE49-F238E27FC236}">
                <a16:creationId xmlns:a16="http://schemas.microsoft.com/office/drawing/2014/main" id="{E43CE560-3580-774C-9C62-4550549FCC45}"/>
              </a:ext>
            </a:extLst>
          </p:cNvPr>
          <p:cNvGrpSpPr>
            <a:grpSpLocks/>
          </p:cNvGrpSpPr>
          <p:nvPr/>
        </p:nvGrpSpPr>
        <p:grpSpPr bwMode="auto">
          <a:xfrm>
            <a:off x="3748821" y="2917824"/>
            <a:ext cx="5352027" cy="1133475"/>
            <a:chOff x="2400" y="1152"/>
            <a:chExt cx="2976" cy="714"/>
          </a:xfrm>
        </p:grpSpPr>
        <p:grpSp>
          <p:nvGrpSpPr>
            <p:cNvPr id="13" name="Group 33">
              <a:extLst>
                <a:ext uri="{FF2B5EF4-FFF2-40B4-BE49-F238E27FC236}">
                  <a16:creationId xmlns:a16="http://schemas.microsoft.com/office/drawing/2014/main" id="{B02D5E55-F6F2-4146-B078-8182DBABA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16" name="Rectangle 28">
                <a:extLst>
                  <a:ext uri="{FF2B5EF4-FFF2-40B4-BE49-F238E27FC236}">
                    <a16:creationId xmlns:a16="http://schemas.microsoft.com/office/drawing/2014/main" id="{20A2AFAC-7999-CB4C-B165-57201D66B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17" name="Rectangle 29">
                <a:extLst>
                  <a:ext uri="{FF2B5EF4-FFF2-40B4-BE49-F238E27FC236}">
                    <a16:creationId xmlns:a16="http://schemas.microsoft.com/office/drawing/2014/main" id="{90D3D2C7-EED3-0D47-BCCA-576EB2B01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id="{FD7C6D1F-A3A2-D84A-ADF0-599BFA639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19" name="Rectangle 31">
                <a:extLst>
                  <a:ext uri="{FF2B5EF4-FFF2-40B4-BE49-F238E27FC236}">
                    <a16:creationId xmlns:a16="http://schemas.microsoft.com/office/drawing/2014/main" id="{EADCFD27-9AEA-6844-9D32-0C3A6A720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0" name="Rectangle 32">
                <a:extLst>
                  <a:ext uri="{FF2B5EF4-FFF2-40B4-BE49-F238E27FC236}">
                    <a16:creationId xmlns:a16="http://schemas.microsoft.com/office/drawing/2014/main" id="{4459F282-0932-154A-8BD3-374D7E323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14" name="Text Box 34">
              <a:extLst>
                <a:ext uri="{FF2B5EF4-FFF2-40B4-BE49-F238E27FC236}">
                  <a16:creationId xmlns:a16="http://schemas.microsoft.com/office/drawing/2014/main" id="{6DD97C3D-C652-1246-899E-781DE322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67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5" name="Line 35">
              <a:extLst>
                <a:ext uri="{FF2B5EF4-FFF2-40B4-BE49-F238E27FC236}">
                  <a16:creationId xmlns:a16="http://schemas.microsoft.com/office/drawing/2014/main" id="{3EE8BC61-B682-6844-8D21-824945FE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71649" y="2245357"/>
            <a:ext cx="1295542" cy="728822"/>
            <a:chOff x="4490228" y="699134"/>
            <a:chExt cx="964046" cy="728822"/>
          </a:xfrm>
        </p:grpSpPr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CF322089-E9CE-F74F-9167-E838586E9289}"/>
                </a:ext>
              </a:extLst>
            </p:cNvPr>
            <p:cNvSpPr/>
            <p:nvPr/>
          </p:nvSpPr>
          <p:spPr>
            <a:xfrm>
              <a:off x="4606438" y="1031081"/>
              <a:ext cx="226140" cy="396875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E799A4DC-795E-E446-8876-9B52634F8C42}"/>
                </a:ext>
              </a:extLst>
            </p:cNvPr>
            <p:cNvSpPr/>
            <p:nvPr/>
          </p:nvSpPr>
          <p:spPr>
            <a:xfrm>
              <a:off x="5085556" y="1031080"/>
              <a:ext cx="226140" cy="396875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C0DB79-DD02-1347-B204-029077C46595}"/>
                </a:ext>
              </a:extLst>
            </p:cNvPr>
            <p:cNvSpPr txBox="1"/>
            <p:nvPr/>
          </p:nvSpPr>
          <p:spPr>
            <a:xfrm>
              <a:off x="4490228" y="699134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AE00"/>
                  </a:solidFill>
                </a:rPr>
                <a:t>T1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759DF1-F95F-CF42-A075-19772DDA5933}"/>
                </a:ext>
              </a:extLst>
            </p:cNvPr>
            <p:cNvSpPr txBox="1"/>
            <p:nvPr/>
          </p:nvSpPr>
          <p:spPr>
            <a:xfrm>
              <a:off x="4968244" y="703896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T2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91044" y="2577214"/>
            <a:ext cx="2573035" cy="1470024"/>
            <a:chOff x="533400" y="1295400"/>
            <a:chExt cx="2819400" cy="2221428"/>
          </a:xfrm>
        </p:grpSpPr>
        <p:grpSp>
          <p:nvGrpSpPr>
            <p:cNvPr id="54" name="Group 42">
              <a:extLst>
                <a:ext uri="{FF2B5EF4-FFF2-40B4-BE49-F238E27FC236}">
                  <a16:creationId xmlns:a16="http://schemas.microsoft.com/office/drawing/2014/main" id="{8C852643-D236-E140-9B17-32A4E6568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295400"/>
              <a:ext cx="2819400" cy="1722437"/>
              <a:chOff x="490" y="451"/>
              <a:chExt cx="1776" cy="108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E4558CB-3A35-B441-81F1-F32E2E183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" y="451"/>
                <a:ext cx="546" cy="571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EC1AB1B-49A1-FB4D-81E9-667362FFA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5" y="451"/>
                <a:ext cx="546" cy="571"/>
              </a:xfrm>
              <a:prstGeom prst="ellipse">
                <a:avLst/>
              </a:prstGeom>
              <a:solidFill>
                <a:srgbClr val="00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7457869-6826-8F41-9703-549F43B95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" y="451"/>
                <a:ext cx="546" cy="571"/>
              </a:xfrm>
              <a:prstGeom prst="ellipse">
                <a:avLst/>
              </a:prstGeom>
              <a:solidFill>
                <a:srgbClr val="FF66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A4218EE-9E2E-404F-B059-1B386BF0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90" y="1164"/>
                <a:ext cx="1742" cy="372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Shared Memory</a:t>
                </a:r>
              </a:p>
            </p:txBody>
          </p:sp>
          <p:sp>
            <p:nvSpPr>
              <p:cNvPr id="60" name="Line 12">
                <a:extLst>
                  <a:ext uri="{FF2B5EF4-FFF2-40B4-BE49-F238E27FC236}">
                    <a16:creationId xmlns:a16="http://schemas.microsoft.com/office/drawing/2014/main" id="{843AAEC1-5C7C-A047-9983-C7FA0F0A4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4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Line 13">
                <a:extLst>
                  <a:ext uri="{FF2B5EF4-FFF2-40B4-BE49-F238E27FC236}">
                    <a16:creationId xmlns:a16="http://schemas.microsoft.com/office/drawing/2014/main" id="{297E345B-BE1E-7D40-9645-EE96C3448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5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Line 14">
                <a:extLst>
                  <a:ext uri="{FF2B5EF4-FFF2-40B4-BE49-F238E27FC236}">
                    <a16:creationId xmlns:a16="http://schemas.microsoft.com/office/drawing/2014/main" id="{D76CBCBD-24DE-9845-ACD0-40F9F9213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8" y="1022"/>
                <a:ext cx="0" cy="14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90996" y="3147496"/>
              <a:ext cx="2334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Programmer’s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910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1600"/>
            <a:ext cx="8839200" cy="736600"/>
          </a:xfrm>
        </p:spPr>
        <p:txBody>
          <a:bodyPr/>
          <a:lstStyle/>
          <a:p>
            <a:r>
              <a:rPr lang="en-US" dirty="0"/>
              <a:t>Multiprogramming - Multiple Threads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142" y="3120610"/>
            <a:ext cx="7483239" cy="2235087"/>
          </a:xfrm>
        </p:spPr>
        <p:txBody>
          <a:bodyPr/>
          <a:lstStyle/>
          <a:p>
            <a:r>
              <a:rPr lang="en-US" dirty="0"/>
              <a:t>Thread Control Block (TCB)</a:t>
            </a:r>
          </a:p>
          <a:p>
            <a:pPr lvl="1"/>
            <a:r>
              <a:rPr lang="en-US" dirty="0"/>
              <a:t>Holds contents of registers when thread not running</a:t>
            </a:r>
          </a:p>
          <a:p>
            <a:pPr lvl="1"/>
            <a:endParaRPr lang="en-US" dirty="0"/>
          </a:p>
          <a:p>
            <a:r>
              <a:rPr lang="en-US" dirty="0"/>
              <a:t>Where are TCBs stored?</a:t>
            </a:r>
          </a:p>
          <a:p>
            <a:pPr lvl="1"/>
            <a:r>
              <a:rPr lang="en-US" dirty="0"/>
              <a:t>For now, in the kernel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PINTOS? – read </a:t>
            </a:r>
            <a:r>
              <a:rPr lang="en-US" dirty="0" err="1">
                <a:solidFill>
                  <a:srgbClr val="FF0000"/>
                </a:solidFill>
              </a:rPr>
              <a:t>thread.h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thread.c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1066800"/>
            <a:ext cx="2819400" cy="1676400"/>
            <a:chOff x="2590800" y="1295400"/>
            <a:chExt cx="2819400" cy="1676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2667000" y="2362200"/>
              <a:ext cx="2667000" cy="6096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 Light"/>
                  <a:cs typeface="Gill Sans Light"/>
                </a:rPr>
                <a:t>OS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590800" y="1295400"/>
              <a:ext cx="762000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>
                  <a:latin typeface="Gill Sans Light"/>
                  <a:cs typeface="Gill Sans Light"/>
                </a:rPr>
                <a:t>Proc</a:t>
              </a:r>
              <a:r>
                <a:rPr lang="en-US" b="0" dirty="0">
                  <a:latin typeface="Gill Sans Light"/>
                  <a:cs typeface="Gill Sans Light"/>
                </a:rPr>
                <a:t> 1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505200" y="1295400"/>
              <a:ext cx="762000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>
                  <a:latin typeface="Gill Sans Light"/>
                  <a:cs typeface="Gill Sans Light"/>
                </a:rPr>
                <a:t>Proc</a:t>
              </a:r>
              <a:r>
                <a:rPr lang="en-US" b="0" dirty="0">
                  <a:latin typeface="Gill Sans Light"/>
                  <a:cs typeface="Gill Sans Light"/>
                </a:rPr>
                <a:t> 2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648200" y="1295400"/>
              <a:ext cx="762000" cy="7620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>
                  <a:latin typeface="Gill Sans Light"/>
                  <a:cs typeface="Gill Sans Light"/>
                </a:rPr>
                <a:t>Proc</a:t>
              </a:r>
              <a:r>
                <a:rPr lang="en-US" b="0" dirty="0">
                  <a:latin typeface="Gill Sans Light"/>
                  <a:cs typeface="Gill Sans Light"/>
                </a:rPr>
                <a:t> 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32702" y="1676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448800" y="914400"/>
            <a:ext cx="2133600" cy="5334000"/>
            <a:chOff x="6705600" y="914400"/>
            <a:chExt cx="2133600" cy="5334000"/>
          </a:xfrm>
        </p:grpSpPr>
        <p:sp>
          <p:nvSpPr>
            <p:cNvPr id="13" name="Rectangle 12"/>
            <p:cNvSpPr/>
            <p:nvPr/>
          </p:nvSpPr>
          <p:spPr bwMode="auto">
            <a:xfrm flipV="1">
              <a:off x="6705600" y="914400"/>
              <a:ext cx="2133600" cy="5334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58000" y="1203459"/>
              <a:ext cx="1828800" cy="1448897"/>
              <a:chOff x="5334000" y="1203458"/>
              <a:chExt cx="1828800" cy="1448897"/>
            </a:xfrm>
          </p:grpSpPr>
          <p:sp>
            <p:nvSpPr>
              <p:cNvPr id="48" name="Rectangle 47"/>
              <p:cNvSpPr/>
              <p:nvPr/>
            </p:nvSpPr>
            <p:spPr bwMode="auto">
              <a:xfrm flipV="1">
                <a:off x="5334000" y="2351314"/>
                <a:ext cx="1828800" cy="239486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05138" y="2313801"/>
                <a:ext cx="628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 flipV="1">
                <a:off x="5334000" y="2046514"/>
                <a:ext cx="1828800" cy="3048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505138" y="2030772"/>
                <a:ext cx="1188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 flipV="1">
                <a:off x="5334000" y="1741714"/>
                <a:ext cx="1828800" cy="3048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505138" y="1725972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 flipV="1">
                <a:off x="5334000" y="1219200"/>
                <a:ext cx="1828800" cy="3048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505138" y="1203458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 bwMode="auto">
              <a:xfrm>
                <a:off x="7045380" y="1219200"/>
                <a:ext cx="0" cy="391886"/>
              </a:xfrm>
              <a:prstGeom prst="straightConnector1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 flipV="1">
                <a:off x="7045380" y="1654628"/>
                <a:ext cx="0" cy="391886"/>
              </a:xfrm>
              <a:prstGeom prst="straightConnector1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6858000" y="2789257"/>
              <a:ext cx="1828800" cy="1448897"/>
              <a:chOff x="5334000" y="2789256"/>
              <a:chExt cx="1828800" cy="1448897"/>
            </a:xfrm>
          </p:grpSpPr>
          <p:sp>
            <p:nvSpPr>
              <p:cNvPr id="59" name="Rectangle 58"/>
              <p:cNvSpPr/>
              <p:nvPr/>
            </p:nvSpPr>
            <p:spPr bwMode="auto">
              <a:xfrm flipV="1">
                <a:off x="5334000" y="3937112"/>
                <a:ext cx="1828800" cy="239486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505138" y="3899599"/>
                <a:ext cx="628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 flipV="1">
                <a:off x="5334000" y="3632312"/>
                <a:ext cx="1828800" cy="304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505138" y="3616570"/>
                <a:ext cx="1188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 flipV="1">
                <a:off x="5334000" y="3327512"/>
                <a:ext cx="1828800" cy="304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505138" y="3311770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 flipV="1">
                <a:off x="5334000" y="2804998"/>
                <a:ext cx="1828800" cy="304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505138" y="2789256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7045380" y="2804998"/>
                <a:ext cx="0" cy="391886"/>
              </a:xfrm>
              <a:prstGeom prst="straightConnector1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8" name="Straight Arrow Connector 67"/>
              <p:cNvCxnSpPr/>
              <p:nvPr/>
            </p:nvCxnSpPr>
            <p:spPr bwMode="auto">
              <a:xfrm flipV="1">
                <a:off x="7045380" y="3240426"/>
                <a:ext cx="0" cy="391886"/>
              </a:xfrm>
              <a:prstGeom prst="straightConnector1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6858000" y="4656045"/>
              <a:ext cx="1828800" cy="1448897"/>
              <a:chOff x="5334000" y="2789256"/>
              <a:chExt cx="1828800" cy="1448897"/>
            </a:xfrm>
            <a:solidFill>
              <a:srgbClr val="FFC000"/>
            </a:solidFill>
          </p:grpSpPr>
          <p:sp>
            <p:nvSpPr>
              <p:cNvPr id="70" name="Rectangle 69"/>
              <p:cNvSpPr/>
              <p:nvPr/>
            </p:nvSpPr>
            <p:spPr bwMode="auto">
              <a:xfrm flipV="1">
                <a:off x="5334000" y="3937112"/>
                <a:ext cx="1828800" cy="23948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505138" y="3899599"/>
                <a:ext cx="628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 flipV="1">
                <a:off x="5334000" y="3632312"/>
                <a:ext cx="1828800" cy="3048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505138" y="3616570"/>
                <a:ext cx="1188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 flipV="1">
                <a:off x="5334000" y="3327512"/>
                <a:ext cx="1828800" cy="3048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505138" y="3311770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 flipV="1">
                <a:off x="5334000" y="2804998"/>
                <a:ext cx="1828800" cy="3048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505138" y="2789256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7045380" y="2804998"/>
                <a:ext cx="0" cy="39188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 flipV="1">
                <a:off x="7045380" y="3240426"/>
                <a:ext cx="0" cy="39188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029046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8C3D-1BCB-5F4E-A875-64747C90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Registers: RISC-V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B369-7B1D-CB48-AFE3-330B722C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5410201"/>
            <a:ext cx="8134350" cy="902966"/>
          </a:xfrm>
        </p:spPr>
        <p:txBody>
          <a:bodyPr>
            <a:normAutofit/>
          </a:bodyPr>
          <a:lstStyle/>
          <a:p>
            <a:r>
              <a:rPr lang="en-US" dirty="0"/>
              <a:t>cs61C does RISC-V.  Will need to learn x86…</a:t>
            </a:r>
          </a:p>
          <a:p>
            <a:r>
              <a:rPr lang="en-US" dirty="0"/>
              <a:t>Section will cover this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CB2FFD-0BF9-8F4D-8138-11B34799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1631214"/>
            <a:ext cx="2812712" cy="1615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B8B2AD-4B1D-B04E-8B25-B6489BE157B0}"/>
              </a:ext>
            </a:extLst>
          </p:cNvPr>
          <p:cNvSpPr txBox="1"/>
          <p:nvPr/>
        </p:nvSpPr>
        <p:spPr>
          <a:xfrm>
            <a:off x="1982598" y="3328436"/>
            <a:ext cx="319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Load/Store Arch (RISC-V)</a:t>
            </a:r>
          </a:p>
          <a:p>
            <a:r>
              <a:rPr lang="en-US" dirty="0"/>
              <a:t>with software conventions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618912-38C6-8647-BE99-37E24E9CB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445" y="1066800"/>
            <a:ext cx="4667501" cy="3061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1AE7E6-A789-054C-B9B6-99EB929F3077}"/>
              </a:ext>
            </a:extLst>
          </p:cNvPr>
          <p:cNvSpPr txBox="1"/>
          <p:nvPr/>
        </p:nvSpPr>
        <p:spPr>
          <a:xfrm>
            <a:off x="5547445" y="4129037"/>
            <a:ext cx="472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Complex mem-mem arch (x86) with specialized registers and “segments”</a:t>
            </a:r>
          </a:p>
        </p:txBody>
      </p:sp>
    </p:spTree>
    <p:extLst>
      <p:ext uri="{BB962C8B-B14F-4D97-AF65-F5344CB8AC3E}">
        <p14:creationId xmlns:p14="http://schemas.microsoft.com/office/powerpoint/2010/main" val="36580519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839200" cy="533400"/>
          </a:xfrm>
        </p:spPr>
        <p:txBody>
          <a:bodyPr/>
          <a:lstStyle/>
          <a:p>
            <a:r>
              <a:rPr lang="en-US" altLang="en-US" dirty="0"/>
              <a:t>Second</a:t>
            </a:r>
            <a:r>
              <a:rPr lang="en-US" altLang="en-US" sz="2800" dirty="0"/>
              <a:t> OS Concept: Address Space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785923" y="871737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67124" y="355040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90924" y="80720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sp>
        <p:nvSpPr>
          <p:cNvPr id="10" name="Rectangle 9"/>
          <p:cNvSpPr/>
          <p:nvPr/>
        </p:nvSpPr>
        <p:spPr bwMode="auto">
          <a:xfrm flipV="1">
            <a:off x="8862123" y="2929137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8692" y="324560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862123" y="2395737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34503" y="248360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Static Data</a:t>
            </a: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8862123" y="1862337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42279" y="1950205"/>
            <a:ext cx="69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heap</a:t>
            </a: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8862123" y="947937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29456" y="10358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stack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0386123" y="947937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10386123" y="1709937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0121" y="844348"/>
            <a:ext cx="8181766" cy="54864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Address space 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>
                <a:solidFill>
                  <a:srgbClr val="FF0000"/>
                </a:solidFill>
              </a:rPr>
              <a:t>the set of accessible addresses + state associated with them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For 32-bit processor: 2</a:t>
            </a:r>
            <a:r>
              <a:rPr lang="en-US" altLang="en-US" baseline="30000" dirty="0"/>
              <a:t>32</a:t>
            </a:r>
            <a:r>
              <a:rPr lang="en-US" altLang="en-US" dirty="0"/>
              <a:t> = 4 billion (10</a:t>
            </a:r>
            <a:r>
              <a:rPr lang="en-US" altLang="en-US" baseline="30000" dirty="0"/>
              <a:t>9</a:t>
            </a:r>
            <a:r>
              <a:rPr lang="en-US" altLang="en-US" dirty="0"/>
              <a:t>)  addresses</a:t>
            </a:r>
          </a:p>
          <a:p>
            <a:pPr lvl="1"/>
            <a:r>
              <a:rPr lang="en-US" altLang="en-US" dirty="0"/>
              <a:t>For 64-bit processor: 2</a:t>
            </a:r>
            <a:r>
              <a:rPr lang="en-US" altLang="en-US" baseline="30000" dirty="0"/>
              <a:t>64</a:t>
            </a:r>
            <a:r>
              <a:rPr lang="en-US" altLang="en-US" dirty="0"/>
              <a:t> = 18 quintillion (10</a:t>
            </a:r>
            <a:r>
              <a:rPr lang="en-US" altLang="en-US" baseline="30000" dirty="0"/>
              <a:t>18</a:t>
            </a:r>
            <a:r>
              <a:rPr lang="en-US" altLang="en-US" dirty="0"/>
              <a:t>) addresses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What happens when you read or write to an address?</a:t>
            </a:r>
          </a:p>
          <a:p>
            <a:pPr lvl="1"/>
            <a:r>
              <a:rPr lang="en-US" altLang="en-US" dirty="0"/>
              <a:t>Perhaps acts like regular memory</a:t>
            </a:r>
          </a:p>
          <a:p>
            <a:pPr lvl="1"/>
            <a:r>
              <a:rPr lang="en-US" altLang="en-US" dirty="0"/>
              <a:t>Perhaps causes I/O operation</a:t>
            </a:r>
          </a:p>
          <a:p>
            <a:pPr lvl="2"/>
            <a:r>
              <a:rPr lang="en-US" altLang="en-US" dirty="0"/>
              <a:t>(Memory-mapped I/O)</a:t>
            </a:r>
          </a:p>
          <a:p>
            <a:pPr lvl="1"/>
            <a:r>
              <a:rPr lang="en-US" altLang="en-US" dirty="0"/>
              <a:t>Perhaps causes exception (fault)</a:t>
            </a:r>
          </a:p>
          <a:p>
            <a:pPr lvl="1"/>
            <a:r>
              <a:rPr lang="en-US" altLang="en-US" dirty="0"/>
              <a:t>Communicates with another program</a:t>
            </a:r>
          </a:p>
          <a:p>
            <a:pPr lvl="1"/>
            <a:r>
              <a:rPr lang="en-US" altLang="en-US" dirty="0"/>
              <a:t>….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3350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Space: In a Picture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188695" y="2436394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3121" y="3503195"/>
            <a:ext cx="12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188695" y="2664994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8188" y="2360194"/>
            <a:ext cx="52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188695" y="3045994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629400" y="2057400"/>
            <a:ext cx="1828800" cy="304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43283" y="4844534"/>
            <a:ext cx="104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05413" y="1948934"/>
            <a:ext cx="10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705600" y="4114800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29400" y="4431268"/>
            <a:ext cx="172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Code Segment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705600" y="3581400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4817" y="3669268"/>
            <a:ext cx="131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Static 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705600" y="3124200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2574" y="3135868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705600" y="2133600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29952" y="2221468"/>
            <a:ext cx="72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stack</a:t>
            </a: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 bwMode="auto">
          <a:xfrm flipV="1">
            <a:off x="8173910" y="3003548"/>
            <a:ext cx="0" cy="5758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1" name="Straight Arrow Connector 40"/>
          <p:cNvCxnSpPr>
            <a:cxnSpLocks/>
          </p:cNvCxnSpPr>
          <p:nvPr/>
        </p:nvCxnSpPr>
        <p:spPr bwMode="auto">
          <a:xfrm>
            <a:off x="8160844" y="2176346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6781800" y="4191000"/>
            <a:ext cx="1447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82063" y="415724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instruction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31496" y="2664994"/>
            <a:ext cx="514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4838026" y="2436395"/>
            <a:ext cx="1864894" cy="1840468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834016" y="2593292"/>
            <a:ext cx="1973179" cy="345054"/>
          </a:xfrm>
          <a:custGeom>
            <a:avLst/>
            <a:gdLst>
              <a:gd name="connsiteX0" fmla="*/ 0 w 1973179"/>
              <a:gd name="connsiteY0" fmla="*/ 146596 h 447385"/>
              <a:gd name="connsiteX1" fmla="*/ 409074 w 1973179"/>
              <a:gd name="connsiteY1" fmla="*/ 14249 h 447385"/>
              <a:gd name="connsiteX2" fmla="*/ 1973179 w 1973179"/>
              <a:gd name="connsiteY2" fmla="*/ 447385 h 4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79" h="447385">
                <a:moveTo>
                  <a:pt x="0" y="146596"/>
                </a:moveTo>
                <a:cubicBezTo>
                  <a:pt x="40105" y="55357"/>
                  <a:pt x="80211" y="-35882"/>
                  <a:pt x="409074" y="14249"/>
                </a:cubicBezTo>
                <a:cubicBezTo>
                  <a:pt x="737937" y="64380"/>
                  <a:pt x="1355558" y="255882"/>
                  <a:pt x="1973179" y="447385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947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38A8-9EE1-EB49-8C1D-7DA51064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2014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Very Simple Multiprogramming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1F6D-E829-C948-B1B2-74499FA91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36" y="1290637"/>
            <a:ext cx="8763000" cy="5105400"/>
          </a:xfrm>
        </p:spPr>
        <p:txBody>
          <a:bodyPr/>
          <a:lstStyle/>
          <a:p>
            <a:r>
              <a:rPr lang="en-US" dirty="0"/>
              <a:t>All vCPU's share non-CPU resources</a:t>
            </a:r>
          </a:p>
          <a:p>
            <a:pPr lvl="1"/>
            <a:r>
              <a:rPr lang="en-US" dirty="0"/>
              <a:t>Memory, I/O Devices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Each thread can read/write memory</a:t>
            </a:r>
          </a:p>
          <a:p>
            <a:pPr lvl="1"/>
            <a:r>
              <a:rPr lang="en-US" dirty="0"/>
              <a:t>Perhaps data of others, including OS!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Used in early days of computing or embedded systems.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41">
            <a:extLst>
              <a:ext uri="{FF2B5EF4-FFF2-40B4-BE49-F238E27FC236}">
                <a16:creationId xmlns:a16="http://schemas.microsoft.com/office/drawing/2014/main" id="{E43CE560-3580-774C-9C62-4550549FCC45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971800"/>
            <a:ext cx="5352027" cy="1133475"/>
            <a:chOff x="2400" y="1152"/>
            <a:chExt cx="2976" cy="714"/>
          </a:xfrm>
        </p:grpSpPr>
        <p:grpSp>
          <p:nvGrpSpPr>
            <p:cNvPr id="5" name="Group 33">
              <a:extLst>
                <a:ext uri="{FF2B5EF4-FFF2-40B4-BE49-F238E27FC236}">
                  <a16:creationId xmlns:a16="http://schemas.microsoft.com/office/drawing/2014/main" id="{B02D5E55-F6F2-4146-B078-8182DBABA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8" name="Rectangle 28">
                <a:extLst>
                  <a:ext uri="{FF2B5EF4-FFF2-40B4-BE49-F238E27FC236}">
                    <a16:creationId xmlns:a16="http://schemas.microsoft.com/office/drawing/2014/main" id="{20A2AFAC-7999-CB4C-B165-57201D66B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9" name="Rectangle 29">
                <a:extLst>
                  <a:ext uri="{FF2B5EF4-FFF2-40B4-BE49-F238E27FC236}">
                    <a16:creationId xmlns:a16="http://schemas.microsoft.com/office/drawing/2014/main" id="{90D3D2C7-EED3-0D47-BCCA-576EB2B01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10" name="Rectangle 30">
                <a:extLst>
                  <a:ext uri="{FF2B5EF4-FFF2-40B4-BE49-F238E27FC236}">
                    <a16:creationId xmlns:a16="http://schemas.microsoft.com/office/drawing/2014/main" id="{FD7C6D1F-A3A2-D84A-ADF0-599BFA639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11" name="Rectangle 31">
                <a:extLst>
                  <a:ext uri="{FF2B5EF4-FFF2-40B4-BE49-F238E27FC236}">
                    <a16:creationId xmlns:a16="http://schemas.microsoft.com/office/drawing/2014/main" id="{EADCFD27-9AEA-6844-9D32-0C3A6A720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12" name="Rectangle 32">
                <a:extLst>
                  <a:ext uri="{FF2B5EF4-FFF2-40B4-BE49-F238E27FC236}">
                    <a16:creationId xmlns:a16="http://schemas.microsoft.com/office/drawing/2014/main" id="{4459F282-0932-154A-8BD3-374D7E323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6DD97C3D-C652-1246-899E-781DE322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67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7" name="Line 35">
              <a:extLst>
                <a:ext uri="{FF2B5EF4-FFF2-40B4-BE49-F238E27FC236}">
                  <a16:creationId xmlns:a16="http://schemas.microsoft.com/office/drawing/2014/main" id="{3EE8BC61-B682-6844-8D21-824945FE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054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Multiplexing has no </a:t>
            </a:r>
            <a:r>
              <a:rPr lang="en-US" baseline="0" dirty="0"/>
              <a:t>Protection!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10287000" cy="60960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OS must protect user programs from one another</a:t>
            </a:r>
          </a:p>
          <a:p>
            <a:pPr lvl="1"/>
            <a:r>
              <a:rPr lang="en-US" dirty="0"/>
              <a:t>Prevent threads owned by one user from impacting threads owned by another user</a:t>
            </a:r>
          </a:p>
          <a:p>
            <a:pPr lvl="1"/>
            <a:r>
              <a:rPr lang="en-US" dirty="0"/>
              <a:t>Example: prevent one user from stealing secret information from another user</a:t>
            </a:r>
          </a:p>
          <a:p>
            <a:pPr lvl="1"/>
            <a:endParaRPr lang="en-US" dirty="0"/>
          </a:p>
          <a:p>
            <a:r>
              <a:rPr lang="en-US" dirty="0"/>
              <a:t>OS must protect itself from user programs</a:t>
            </a:r>
          </a:p>
          <a:p>
            <a:pPr lvl="1"/>
            <a:r>
              <a:rPr lang="en-US" dirty="0"/>
              <a:t>Reliability: compromising the operating system generally causes it to crash</a:t>
            </a:r>
          </a:p>
          <a:p>
            <a:pPr lvl="1"/>
            <a:r>
              <a:rPr lang="en-US" dirty="0"/>
              <a:t>Security: limit the scope of what threads can do</a:t>
            </a:r>
          </a:p>
          <a:p>
            <a:pPr lvl="1"/>
            <a:r>
              <a:rPr lang="en-US" dirty="0"/>
              <a:t>Privacy: limit each thread to the data it is permitted to access</a:t>
            </a:r>
          </a:p>
          <a:p>
            <a:pPr lvl="1"/>
            <a:r>
              <a:rPr lang="en-US" dirty="0"/>
              <a:t>Fairness: each thread should be limited to its appropriate share of system resources (CPU, memory)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16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371600"/>
            <a:ext cx="7239000" cy="3810000"/>
          </a:xfrm>
        </p:spPr>
        <p:txBody>
          <a:bodyPr/>
          <a:lstStyle/>
          <a:p>
            <a:r>
              <a:rPr lang="en-US" dirty="0"/>
              <a:t>What can the hardware do to help the OS protect itself from programs???</a:t>
            </a:r>
          </a:p>
        </p:txBody>
      </p:sp>
    </p:spTree>
    <p:extLst>
      <p:ext uri="{BB962C8B-B14F-4D97-AF65-F5344CB8AC3E}">
        <p14:creationId xmlns:p14="http://schemas.microsoft.com/office/powerpoint/2010/main" val="27802502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FFBD-86D7-4430-8623-1A5A496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Recall: What is an Operating System?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FBDC-6D09-4175-BD95-8438526B9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617" y="914400"/>
            <a:ext cx="9114183" cy="5125137"/>
          </a:xfrm>
        </p:spPr>
        <p:txBody>
          <a:bodyPr>
            <a:normAutofit/>
          </a:bodyPr>
          <a:lstStyle/>
          <a:p>
            <a:r>
              <a:rPr lang="en-US" dirty="0"/>
              <a:t>Referee</a:t>
            </a:r>
          </a:p>
          <a:p>
            <a:pPr lvl="1"/>
            <a:r>
              <a:rPr lang="en-US" dirty="0"/>
              <a:t>Manage protection, isolation, and sharing of resources</a:t>
            </a:r>
          </a:p>
          <a:p>
            <a:pPr lvl="2"/>
            <a:r>
              <a:rPr lang="en-US" dirty="0"/>
              <a:t>Resource allocation and communication</a:t>
            </a:r>
          </a:p>
          <a:p>
            <a:r>
              <a:rPr lang="en-US" dirty="0"/>
              <a:t>Illusionist</a:t>
            </a:r>
          </a:p>
          <a:p>
            <a:pPr lvl="1"/>
            <a:r>
              <a:rPr lang="en-US" dirty="0"/>
              <a:t>Provide clean, easy-to-use abstractions of physical resources</a:t>
            </a:r>
          </a:p>
          <a:p>
            <a:pPr lvl="2"/>
            <a:r>
              <a:rPr lang="en-US" dirty="0"/>
              <a:t>Infinite memory, dedicated machine</a:t>
            </a:r>
          </a:p>
          <a:p>
            <a:pPr lvl="2"/>
            <a:r>
              <a:rPr lang="en-US" dirty="0"/>
              <a:t>Higher level objects: files, users, messages</a:t>
            </a:r>
          </a:p>
          <a:p>
            <a:pPr lvl="2"/>
            <a:r>
              <a:rPr lang="en-US" dirty="0"/>
              <a:t>Masking limitations, virtualization</a:t>
            </a:r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Common services</a:t>
            </a:r>
          </a:p>
          <a:p>
            <a:pPr lvl="2"/>
            <a:r>
              <a:rPr lang="en-US" dirty="0"/>
              <a:t>Storage, Window system, Networking</a:t>
            </a:r>
          </a:p>
          <a:p>
            <a:pPr lvl="2"/>
            <a:r>
              <a:rPr lang="en-US" dirty="0"/>
              <a:t>Sharing, Authorization</a:t>
            </a:r>
          </a:p>
          <a:p>
            <a:pPr lvl="2"/>
            <a:r>
              <a:rPr lang="en-US" dirty="0"/>
              <a:t>Look and feel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00F34-1D9D-426C-8D4D-28C7ACFC9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35" y="2591235"/>
            <a:ext cx="1291665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627E2-ECD5-465A-AECF-F32DDB1B5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08" y="1181498"/>
            <a:ext cx="1411469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B88C3A-D17E-4693-A137-D440D9027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07" y="4556775"/>
            <a:ext cx="1664252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486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1600"/>
            <a:ext cx="8305800" cy="736600"/>
          </a:xfrm>
        </p:spPr>
        <p:txBody>
          <a:bodyPr/>
          <a:lstStyle/>
          <a:p>
            <a:r>
              <a:rPr lang="en-US" dirty="0"/>
              <a:t>Simple Protection: Base and Bound (B&amp;B)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239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26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7402495" y="3501127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271390" y="99060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9459896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59896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59896" y="3364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00191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525000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78070" y="2602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91000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1100…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4191000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1000…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Base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715000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&gt;=</a:t>
              </a: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5715000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&lt;</a:t>
              </a: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5715000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676401" y="1511634"/>
            <a:ext cx="1157059" cy="3136567"/>
            <a:chOff x="152400" y="1511633"/>
            <a:chExt cx="1157059" cy="3136567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511633"/>
              <a:ext cx="366390" cy="2222167"/>
              <a:chOff x="381000" y="1511633"/>
              <a:chExt cx="366390" cy="2222167"/>
            </a:xfrm>
          </p:grpSpPr>
          <p:cxnSp>
            <p:nvCxnSpPr>
              <p:cNvPr id="68" name="Straight Arrow Connector 67"/>
              <p:cNvCxnSpPr>
                <a:endCxn id="44" idx="1"/>
              </p:cNvCxnSpPr>
              <p:nvPr/>
            </p:nvCxnSpPr>
            <p:spPr bwMode="auto">
              <a:xfrm flipV="1">
                <a:off x="381000" y="1511633"/>
                <a:ext cx="366390" cy="123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81000" y="1524000"/>
                <a:ext cx="0" cy="2209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152400" y="4001869"/>
              <a:ext cx="1069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Program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33528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0010</a:t>
              </a:r>
              <a:r>
                <a:rPr lang="mr-IN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43200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23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1600"/>
            <a:ext cx="8458200" cy="736600"/>
          </a:xfrm>
        </p:spPr>
        <p:txBody>
          <a:bodyPr/>
          <a:lstStyle/>
          <a:p>
            <a:r>
              <a:rPr lang="en-US" dirty="0"/>
              <a:t>Simple Protection: Base and Bound (B&amp;B)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239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26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7402495" y="3501127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271390" y="99060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9459896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59896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59896" y="3364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00191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525000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78070" y="2602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91000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1100…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4191000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1000…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Base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715000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&gt;=</a:t>
              </a: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5715000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&lt;</a:t>
              </a: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5715000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676401" y="1511634"/>
            <a:ext cx="1157059" cy="3136567"/>
            <a:chOff x="152400" y="1511633"/>
            <a:chExt cx="1157059" cy="3136567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511633"/>
              <a:ext cx="366390" cy="2222167"/>
              <a:chOff x="381000" y="1511633"/>
              <a:chExt cx="366390" cy="2222167"/>
            </a:xfrm>
          </p:grpSpPr>
          <p:cxnSp>
            <p:nvCxnSpPr>
              <p:cNvPr id="68" name="Straight Arrow Connector 67"/>
              <p:cNvCxnSpPr>
                <a:endCxn id="44" idx="1"/>
              </p:cNvCxnSpPr>
              <p:nvPr/>
            </p:nvCxnSpPr>
            <p:spPr bwMode="auto">
              <a:xfrm flipV="1">
                <a:off x="381000" y="1511633"/>
                <a:ext cx="366390" cy="123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81000" y="1524000"/>
                <a:ext cx="0" cy="2209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152400" y="4001869"/>
              <a:ext cx="1069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Program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33528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0010</a:t>
              </a:r>
              <a:r>
                <a:rPr lang="mr-IN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43200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" name="Rounded Rectangular Callout 3"/>
          <p:cNvSpPr/>
          <p:nvPr/>
        </p:nvSpPr>
        <p:spPr bwMode="auto">
          <a:xfrm>
            <a:off x="1643205" y="4768400"/>
            <a:ext cx="2514600" cy="762000"/>
          </a:xfrm>
          <a:prstGeom prst="wedgeRoundRectCallout">
            <a:avLst>
              <a:gd name="adj1" fmla="val 11576"/>
              <a:gd name="adj2" fmla="val -10238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Gill Sans"/>
                <a:cs typeface="Gill Sans"/>
              </a:rPr>
              <a:t>Addresses translated when program loaded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3148A-7A07-4D5A-B646-1498A73B5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407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A592-B68D-CF42-B841-44B09D96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61C Review: Relocation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553F-7A3D-E846-894B-CD162E84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923213"/>
            <a:ext cx="8953500" cy="2428406"/>
          </a:xfrm>
        </p:spPr>
        <p:txBody>
          <a:bodyPr>
            <a:normAutofit/>
          </a:bodyPr>
          <a:lstStyle/>
          <a:p>
            <a:r>
              <a:rPr lang="en-US" dirty="0"/>
              <a:t>Compiled .obj file linked together in an .exe</a:t>
            </a:r>
          </a:p>
          <a:p>
            <a:r>
              <a:rPr lang="en-US" dirty="0"/>
              <a:t>All address in the .exe are as if it were loaded at memory address 00000000</a:t>
            </a:r>
          </a:p>
          <a:p>
            <a:r>
              <a:rPr lang="en-US" dirty="0"/>
              <a:t>File contains a list of all the addresses that need to be adjusted when it is “relocated” to somewhere else.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42822-D617-724D-8740-3D7FE69D1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762" y="914400"/>
            <a:ext cx="5206238" cy="301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D3B06-DD49-C84C-ABC5-2F3221A76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440" y="2531234"/>
            <a:ext cx="3433560" cy="10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36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220200" cy="533400"/>
          </a:xfrm>
        </p:spPr>
        <p:txBody>
          <a:bodyPr/>
          <a:lstStyle/>
          <a:p>
            <a:r>
              <a:rPr lang="en-US" dirty="0"/>
              <a:t>Simple address translation with Base and Bound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162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00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7326295" y="3184659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271390" y="83820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9383696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383696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383696" y="3048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00191" y="685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33601" y="35052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61117" y="2805724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175056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6172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34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 flipV="1">
            <a:off x="5943601" y="3193868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6096000" y="3581402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3352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1905000" y="1359234"/>
            <a:ext cx="3663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6553201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  <a:endCxn id="64" idx="1"/>
          </p:cNvCxnSpPr>
          <p:nvPr/>
        </p:nvCxnSpPr>
        <p:spPr bwMode="auto">
          <a:xfrm>
            <a:off x="5943601" y="3365557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6096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72200" y="4419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5486401" y="3810001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5943601" y="4798686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1905000" y="13716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4419601" y="317505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383695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72001" y="4876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435314" y="4572001"/>
            <a:ext cx="533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Hardware relocation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34281" y="322662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84071" y="348887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4572000" y="1600200"/>
            <a:ext cx="2461027" cy="762000"/>
          </a:xfrm>
          <a:prstGeom prst="wedgeRoundRectCallout">
            <a:avLst>
              <a:gd name="adj1" fmla="val 28695"/>
              <a:gd name="adj2" fmla="val 2094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Gill Sans"/>
                <a:cs typeface="Gill Sans"/>
              </a:rPr>
              <a:t>Addresses translated </a:t>
            </a:r>
            <a:br>
              <a:rPr lang="en-US" b="0" dirty="0">
                <a:latin typeface="Gill Sans"/>
                <a:cs typeface="Gill Sans"/>
              </a:rPr>
            </a:br>
            <a:r>
              <a:rPr lang="en-US" b="0" dirty="0">
                <a:latin typeface="Gill Sans"/>
                <a:cs typeface="Gill Sans"/>
              </a:rPr>
              <a:t>on-the-fly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51753" y="37524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00191" y="247534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</p:spTree>
    <p:extLst>
      <p:ext uri="{BB962C8B-B14F-4D97-AF65-F5344CB8AC3E}">
        <p14:creationId xmlns:p14="http://schemas.microsoft.com/office/powerpoint/2010/main" val="3416775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</a:t>
            </a:r>
            <a:r>
              <a:rPr lang="en-US" baseline="0" dirty="0"/>
              <a:t> – segments and stacks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637379" y="1838091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CS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627979" y="1838091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EIP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637379" y="2142891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/>
              <a:t>S</a:t>
            </a:r>
            <a:r>
              <a:rPr lang="en-US" sz="1600" dirty="0">
                <a:latin typeface="Arial" charset="0"/>
              </a:rPr>
              <a:t>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627979" y="2142891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ESP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637379" y="2752491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/>
              <a:t>D</a:t>
            </a:r>
            <a:r>
              <a:rPr lang="en-US" sz="1600" dirty="0">
                <a:latin typeface="Arial" charset="0"/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627979" y="2981091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ECX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637379" y="2981091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/>
              <a:t>E</a:t>
            </a:r>
            <a:r>
              <a:rPr lang="en-US" sz="1600" dirty="0">
                <a:latin typeface="Arial" charset="0"/>
              </a:rPr>
              <a:t>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627979" y="3209691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EDX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627979" y="3438291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ESI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627979" y="3666891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EDI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627979" y="2523891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EAX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627979" y="2752491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EBX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1066800"/>
            <a:ext cx="2133600" cy="533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b="0"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1800" y="1143000"/>
            <a:ext cx="1905000" cy="1757264"/>
            <a:chOff x="3200400" y="1371600"/>
            <a:chExt cx="1628564" cy="2674097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52800" y="1371600"/>
              <a:ext cx="636135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code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52800" y="1989033"/>
              <a:ext cx="1336404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static data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52800" y="2522433"/>
              <a:ext cx="645728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heap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52800" y="3436834"/>
              <a:ext cx="719729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stack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1" name="Rectangle 40"/>
          <p:cNvSpPr/>
          <p:nvPr/>
        </p:nvSpPr>
        <p:spPr bwMode="auto">
          <a:xfrm>
            <a:off x="6858000" y="3108458"/>
            <a:ext cx="1828800" cy="47294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9139" y="310845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858000" y="3794258"/>
            <a:ext cx="1828800" cy="304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29138" y="3719051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static data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858000" y="4343400"/>
            <a:ext cx="1828800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29139" y="4420593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858000" y="5334000"/>
            <a:ext cx="1828800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29139" y="5377543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8569380" y="5246914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8569380" y="4495800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174676" y="29718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CS:</a:t>
            </a:r>
          </a:p>
        </p:txBody>
      </p:sp>
      <p:cxnSp>
        <p:nvCxnSpPr>
          <p:cNvPr id="66" name="Straight Arrow Connector 65"/>
          <p:cNvCxnSpPr>
            <a:stCxn id="64" idx="3"/>
          </p:cNvCxnSpPr>
          <p:nvPr/>
        </p:nvCxnSpPr>
        <p:spPr bwMode="auto">
          <a:xfrm flipV="1">
            <a:off x="5679943" y="3124202"/>
            <a:ext cx="1018733" cy="32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5708075" y="31242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5631875" y="35814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393875" y="31242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5860476" y="3200400"/>
            <a:ext cx="62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EIP: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81600" y="518160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SS:</a:t>
            </a:r>
          </a:p>
        </p:txBody>
      </p:sp>
      <p:cxnSp>
        <p:nvCxnSpPr>
          <p:cNvPr id="75" name="Straight Arrow Connector 74"/>
          <p:cNvCxnSpPr>
            <a:stCxn id="74" idx="3"/>
          </p:cNvCxnSpPr>
          <p:nvPr/>
        </p:nvCxnSpPr>
        <p:spPr bwMode="auto">
          <a:xfrm flipV="1">
            <a:off x="5629158" y="5334002"/>
            <a:ext cx="1076442" cy="32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5715000" y="53340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5638800" y="57912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6400800" y="53340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5867400" y="5410200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ESP: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524000" y="132562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Registers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161048" y="4124091"/>
            <a:ext cx="346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address, length and access rights associated with each segment register</a:t>
            </a:r>
          </a:p>
        </p:txBody>
      </p:sp>
    </p:spTree>
    <p:extLst>
      <p:ext uri="{BB962C8B-B14F-4D97-AF65-F5344CB8AC3E}">
        <p14:creationId xmlns:p14="http://schemas.microsoft.com/office/powerpoint/2010/main" val="3351909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/>
          <a:lstStyle/>
          <a:p>
            <a:r>
              <a:rPr lang="en-US" dirty="0"/>
              <a:t>Another idea: Address Space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38201"/>
            <a:ext cx="8610600" cy="13715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Program operates in an address space that is distinct from the physical memory space of the machine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0800" y="1803328"/>
            <a:ext cx="7064279" cy="3987872"/>
            <a:chOff x="2590800" y="1803328"/>
            <a:chExt cx="7064279" cy="3987872"/>
          </a:xfrm>
        </p:grpSpPr>
        <p:sp>
          <p:nvSpPr>
            <p:cNvPr id="10" name="Rectangle 9"/>
            <p:cNvSpPr/>
            <p:nvPr/>
          </p:nvSpPr>
          <p:spPr bwMode="auto">
            <a:xfrm>
              <a:off x="6934200" y="2754868"/>
              <a:ext cx="1600200" cy="2971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590800" y="2831068"/>
              <a:ext cx="1600200" cy="20574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1" y="328826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Processor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1" y="32882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10601" y="25262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0x000…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72731" y="5421868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0xFFF…</a:t>
              </a:r>
            </a:p>
          </p:txBody>
        </p:sp>
        <p:sp>
          <p:nvSpPr>
            <p:cNvPr id="14" name="Alternate Process 13"/>
            <p:cNvSpPr/>
            <p:nvPr/>
          </p:nvSpPr>
          <p:spPr bwMode="auto">
            <a:xfrm>
              <a:off x="4800600" y="3288268"/>
              <a:ext cx="1386104" cy="1143000"/>
            </a:xfrm>
            <a:prstGeom prst="flowChartAlternateProcess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r>
                <a:rPr lang="en-US" b="0" dirty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translator</a:t>
              </a:r>
            </a:p>
          </p:txBody>
        </p:sp>
        <p:cxnSp>
          <p:nvCxnSpPr>
            <p:cNvPr id="16" name="Straight Arrow Connector 15"/>
            <p:cNvCxnSpPr>
              <a:stCxn id="9" idx="3"/>
              <a:endCxn id="14" idx="1"/>
            </p:cNvCxnSpPr>
            <p:nvPr/>
          </p:nvCxnSpPr>
          <p:spPr bwMode="auto">
            <a:xfrm>
              <a:off x="4191000" y="3859768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4" idx="3"/>
            </p:cNvCxnSpPr>
            <p:nvPr/>
          </p:nvCxnSpPr>
          <p:spPr bwMode="auto">
            <a:xfrm>
              <a:off x="6186704" y="3859768"/>
              <a:ext cx="74749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 rot="17680719">
              <a:off x="3900597" y="2723348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“virtual address”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7680719">
              <a:off x="5689341" y="2647149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“physical address”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B3BBD0-655D-E642-83DE-B455548AFD75}"/>
                </a:ext>
              </a:extLst>
            </p:cNvPr>
            <p:cNvGrpSpPr/>
            <p:nvPr/>
          </p:nvGrpSpPr>
          <p:grpSpPr>
            <a:xfrm>
              <a:off x="2802483" y="3915880"/>
              <a:ext cx="1154278" cy="788729"/>
              <a:chOff x="2362200" y="3352800"/>
              <a:chExt cx="1828800" cy="10668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BE4D6B-FC7D-624D-96CE-AADC757D5032}"/>
                  </a:ext>
                </a:extLst>
              </p:cNvPr>
              <p:cNvSpPr/>
              <p:nvPr/>
            </p:nvSpPr>
            <p:spPr bwMode="auto">
              <a:xfrm>
                <a:off x="2362200" y="3352800"/>
                <a:ext cx="1828800" cy="10668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A6F3880-CEB5-FE4E-9BA4-D4B1BFC3D529}"/>
                  </a:ext>
                </a:extLst>
              </p:cNvPr>
              <p:cNvSpPr/>
              <p:nvPr/>
            </p:nvSpPr>
            <p:spPr bwMode="auto">
              <a:xfrm>
                <a:off x="2362200" y="3962400"/>
                <a:ext cx="1828800" cy="228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FBF2AE-7F0D-1A46-BBB9-257D0D7BE3F9}"/>
                  </a:ext>
                </a:extLst>
              </p:cNvPr>
              <p:cNvSpPr txBox="1"/>
              <p:nvPr/>
            </p:nvSpPr>
            <p:spPr>
              <a:xfrm>
                <a:off x="2667001" y="3505201"/>
                <a:ext cx="1318635" cy="374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latin typeface="Gill Sans" charset="0"/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81705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50DF-54AC-CD42-97B1-25A9C0E5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Paged Virtual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A831B-AAC0-2B44-8F2D-5E7CBAB32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00200"/>
            <a:ext cx="10566400" cy="5105400"/>
          </a:xfrm>
        </p:spPr>
        <p:txBody>
          <a:bodyPr/>
          <a:lstStyle/>
          <a:p>
            <a:r>
              <a:rPr lang="en-US" dirty="0"/>
              <a:t>Break the entire virtual address space into equal size chunks (i.e., pages)</a:t>
            </a:r>
          </a:p>
          <a:p>
            <a:endParaRPr lang="en-US" dirty="0"/>
          </a:p>
          <a:p>
            <a:r>
              <a:rPr lang="en-US" dirty="0"/>
              <a:t>All pages same size, so easy to place each page in memory!</a:t>
            </a:r>
          </a:p>
          <a:p>
            <a:endParaRPr lang="en-US" dirty="0"/>
          </a:p>
          <a:p>
            <a:r>
              <a:rPr lang="en-US" dirty="0"/>
              <a:t>Hardware translates address using a </a:t>
            </a:r>
            <a:r>
              <a:rPr lang="en-US" b="1" dirty="0"/>
              <a:t>page table</a:t>
            </a:r>
          </a:p>
          <a:p>
            <a:pPr lvl="1"/>
            <a:r>
              <a:rPr lang="en-US" dirty="0"/>
              <a:t>Each page has a separate base</a:t>
            </a:r>
          </a:p>
          <a:p>
            <a:pPr lvl="1"/>
            <a:r>
              <a:rPr lang="en-US" dirty="0"/>
              <a:t>The “bound” is the page size</a:t>
            </a:r>
          </a:p>
          <a:p>
            <a:pPr lvl="1"/>
            <a:r>
              <a:rPr lang="en-US" dirty="0"/>
              <a:t>Special hardware register stores pointer to page table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03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44B8-47C1-1A45-8C36-3C74835B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Paged Virtual Address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E0508-3BB9-584F-87D2-D5FE39578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158" y="4095889"/>
            <a:ext cx="9534042" cy="2494127"/>
          </a:xfrm>
        </p:spPr>
        <p:txBody>
          <a:bodyPr>
            <a:normAutofit/>
          </a:bodyPr>
          <a:lstStyle/>
          <a:p>
            <a:r>
              <a:rPr lang="en-US" dirty="0"/>
              <a:t>Instructions operate on virtual addresses</a:t>
            </a:r>
          </a:p>
          <a:p>
            <a:r>
              <a:rPr lang="en-US" dirty="0"/>
              <a:t>Translated to a physical address through a Page Table by the hardware</a:t>
            </a:r>
          </a:p>
          <a:p>
            <a:r>
              <a:rPr lang="en-US" dirty="0"/>
              <a:t>Any Page of address space can be in any (page sized) frame in memory</a:t>
            </a:r>
          </a:p>
          <a:p>
            <a:pPr lvl="1"/>
            <a:r>
              <a:rPr lang="en-US" dirty="0"/>
              <a:t>Or not-present (access generates a page fault)</a:t>
            </a:r>
          </a:p>
          <a:p>
            <a:r>
              <a:rPr lang="en-US" dirty="0"/>
              <a:t>Special register holds page table base address (of the process)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B66C0-770D-8D49-BCF5-B71EBFD79856}"/>
              </a:ext>
            </a:extLst>
          </p:cNvPr>
          <p:cNvSpPr txBox="1"/>
          <p:nvPr/>
        </p:nvSpPr>
        <p:spPr>
          <a:xfrm>
            <a:off x="1934198" y="118806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Processor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137E31-AD21-844F-B879-6F61E35FA885}"/>
              </a:ext>
            </a:extLst>
          </p:cNvPr>
          <p:cNvGrpSpPr/>
          <p:nvPr/>
        </p:nvGrpSpPr>
        <p:grpSpPr>
          <a:xfrm>
            <a:off x="2152650" y="1811904"/>
            <a:ext cx="1281510" cy="719395"/>
            <a:chOff x="615656" y="2362200"/>
            <a:chExt cx="1828800" cy="1066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2D54CD-9C50-8948-9250-2C94B57C6BA4}"/>
                </a:ext>
              </a:extLst>
            </p:cNvPr>
            <p:cNvSpPr/>
            <p:nvPr/>
          </p:nvSpPr>
          <p:spPr bwMode="auto">
            <a:xfrm>
              <a:off x="615656" y="23622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186976-7411-F74A-9351-1DB3A30BA41E}"/>
                </a:ext>
              </a:extLst>
            </p:cNvPr>
            <p:cNvSpPr/>
            <p:nvPr/>
          </p:nvSpPr>
          <p:spPr bwMode="auto">
            <a:xfrm>
              <a:off x="615656" y="29718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773857-3651-2B4D-B06C-65C1FEB1B7B6}"/>
                </a:ext>
              </a:extLst>
            </p:cNvPr>
            <p:cNvSpPr txBox="1"/>
            <p:nvPr/>
          </p:nvSpPr>
          <p:spPr>
            <a:xfrm>
              <a:off x="920456" y="2514600"/>
              <a:ext cx="1260920" cy="41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/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C3168F7-8743-064C-AAC5-B05DA1500B05}"/>
              </a:ext>
            </a:extLst>
          </p:cNvPr>
          <p:cNvSpPr/>
          <p:nvPr/>
        </p:nvSpPr>
        <p:spPr bwMode="auto">
          <a:xfrm>
            <a:off x="2168317" y="2606123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165698-BEB9-7146-9FC8-88E56DB3F7ED}"/>
              </a:ext>
            </a:extLst>
          </p:cNvPr>
          <p:cNvSpPr/>
          <p:nvPr/>
        </p:nvSpPr>
        <p:spPr bwMode="auto">
          <a:xfrm>
            <a:off x="5090978" y="1773065"/>
            <a:ext cx="1281510" cy="16661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D7E06-908B-9C46-BCC2-DB9B543FC0A2}"/>
              </a:ext>
            </a:extLst>
          </p:cNvPr>
          <p:cNvSpPr/>
          <p:nvPr/>
        </p:nvSpPr>
        <p:spPr bwMode="auto">
          <a:xfrm>
            <a:off x="5090978" y="2184147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554459-5329-6243-BE5A-78D56B633D93}"/>
              </a:ext>
            </a:extLst>
          </p:cNvPr>
          <p:cNvSpPr txBox="1"/>
          <p:nvPr/>
        </p:nvSpPr>
        <p:spPr>
          <a:xfrm>
            <a:off x="5304563" y="1875836"/>
            <a:ext cx="985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Light"/>
                <a:ea typeface="Gill Sans" charset="0"/>
                <a:cs typeface="Gill Sans" charset="0"/>
              </a:rPr>
              <a:t>Page Table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E9DE9-5E8E-E542-BF13-7CD064EB4EFA}"/>
              </a:ext>
            </a:extLst>
          </p:cNvPr>
          <p:cNvSpPr/>
          <p:nvPr/>
        </p:nvSpPr>
        <p:spPr bwMode="auto">
          <a:xfrm>
            <a:off x="7841299" y="903677"/>
            <a:ext cx="1281510" cy="335201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A3A773-A551-CA46-B58F-AAD03559AC9D}"/>
              </a:ext>
            </a:extLst>
          </p:cNvPr>
          <p:cNvSpPr/>
          <p:nvPr/>
        </p:nvSpPr>
        <p:spPr bwMode="auto">
          <a:xfrm>
            <a:off x="7841299" y="1314759"/>
            <a:ext cx="1281510" cy="5610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4A9729-2AF7-B14B-88D8-7F374889F436}"/>
              </a:ext>
            </a:extLst>
          </p:cNvPr>
          <p:cNvSpPr txBox="1"/>
          <p:nvPr/>
        </p:nvSpPr>
        <p:spPr>
          <a:xfrm>
            <a:off x="8124553" y="890588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72712E-50F0-754B-8C9E-46D01F136BAD}"/>
              </a:ext>
            </a:extLst>
          </p:cNvPr>
          <p:cNvSpPr/>
          <p:nvPr/>
        </p:nvSpPr>
        <p:spPr bwMode="auto">
          <a:xfrm>
            <a:off x="5090978" y="2342479"/>
            <a:ext cx="1281510" cy="15415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1480E-78F8-2B4C-B14A-B817A81679D8}"/>
              </a:ext>
            </a:extLst>
          </p:cNvPr>
          <p:cNvSpPr/>
          <p:nvPr/>
        </p:nvSpPr>
        <p:spPr bwMode="auto">
          <a:xfrm>
            <a:off x="5090978" y="2500751"/>
            <a:ext cx="1281510" cy="154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935A28-B6F8-4645-B7A1-4FC6487E54E8}"/>
              </a:ext>
            </a:extLst>
          </p:cNvPr>
          <p:cNvSpPr/>
          <p:nvPr/>
        </p:nvSpPr>
        <p:spPr bwMode="auto">
          <a:xfrm>
            <a:off x="5090978" y="2659083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7629CA-8194-3745-972B-A977721A2A58}"/>
              </a:ext>
            </a:extLst>
          </p:cNvPr>
          <p:cNvSpPr/>
          <p:nvPr/>
        </p:nvSpPr>
        <p:spPr bwMode="auto">
          <a:xfrm>
            <a:off x="7841299" y="2616499"/>
            <a:ext cx="1281510" cy="5610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113941-5FEB-9C4B-8CDE-65B9E9298402}"/>
              </a:ext>
            </a:extLst>
          </p:cNvPr>
          <p:cNvSpPr/>
          <p:nvPr/>
        </p:nvSpPr>
        <p:spPr bwMode="auto">
          <a:xfrm>
            <a:off x="7841299" y="3686445"/>
            <a:ext cx="1281510" cy="5610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2F0579-0B53-E047-811E-538DEC52E02B}"/>
              </a:ext>
            </a:extLst>
          </p:cNvPr>
          <p:cNvSpPr/>
          <p:nvPr/>
        </p:nvSpPr>
        <p:spPr bwMode="auto">
          <a:xfrm>
            <a:off x="7841299" y="1867481"/>
            <a:ext cx="1281510" cy="5610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4FDFD7-33F1-8147-B66F-6AF4B19B3CB4}"/>
              </a:ext>
            </a:extLst>
          </p:cNvPr>
          <p:cNvSpPr/>
          <p:nvPr/>
        </p:nvSpPr>
        <p:spPr bwMode="auto">
          <a:xfrm>
            <a:off x="5090978" y="3285025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228077-E317-EB45-8F51-850204BEC85D}"/>
              </a:ext>
            </a:extLst>
          </p:cNvPr>
          <p:cNvCxnSpPr>
            <a:cxnSpLocks/>
          </p:cNvCxnSpPr>
          <p:nvPr/>
        </p:nvCxnSpPr>
        <p:spPr>
          <a:xfrm>
            <a:off x="3549354" y="2338303"/>
            <a:ext cx="10927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7ADAF5D-C0F3-2243-B720-ED50EA4BEB9F}"/>
              </a:ext>
            </a:extLst>
          </p:cNvPr>
          <p:cNvSpPr txBox="1"/>
          <p:nvPr/>
        </p:nvSpPr>
        <p:spPr>
          <a:xfrm>
            <a:off x="2177907" y="2873476"/>
            <a:ext cx="300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Gill Sans Light"/>
              </a:rPr>
              <a:t>&lt;Virtual Address&gt; =   </a:t>
            </a:r>
          </a:p>
          <a:p>
            <a:r>
              <a:rPr lang="en-US" sz="1200" dirty="0">
                <a:solidFill>
                  <a:srgbClr val="FF0000"/>
                </a:solidFill>
                <a:latin typeface="Gill Sans Light"/>
              </a:rPr>
              <a:t>	&lt;Page #&gt; &lt;Page Offset&gt;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07BD1157-AC89-A64B-BAD0-DCBC70327336}"/>
              </a:ext>
            </a:extLst>
          </p:cNvPr>
          <p:cNvSpPr/>
          <p:nvPr/>
        </p:nvSpPr>
        <p:spPr>
          <a:xfrm>
            <a:off x="9189579" y="2616499"/>
            <a:ext cx="119641" cy="543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E1B25F-06D6-2547-8820-0B000A4795AF}"/>
              </a:ext>
            </a:extLst>
          </p:cNvPr>
          <p:cNvSpPr/>
          <p:nvPr/>
        </p:nvSpPr>
        <p:spPr bwMode="auto">
          <a:xfrm>
            <a:off x="7841299" y="2963650"/>
            <a:ext cx="1281510" cy="595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D1A700-5889-4645-97A1-A267A2EA9FC7}"/>
              </a:ext>
            </a:extLst>
          </p:cNvPr>
          <p:cNvSpPr txBox="1"/>
          <p:nvPr/>
        </p:nvSpPr>
        <p:spPr>
          <a:xfrm>
            <a:off x="9297344" y="2716639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Light"/>
              </a:rPr>
              <a:t>Page</a:t>
            </a:r>
            <a:r>
              <a:rPr lang="en-US" sz="1200" dirty="0">
                <a:latin typeface="Gill Sans Light"/>
              </a:rPr>
              <a:t> (</a:t>
            </a:r>
            <a:r>
              <a:rPr lang="en-US" sz="1200" dirty="0" err="1">
                <a:latin typeface="Gill Sans Light"/>
              </a:rPr>
              <a:t>eg</a:t>
            </a:r>
            <a:r>
              <a:rPr lang="en-US" sz="1200" dirty="0">
                <a:latin typeface="Gill Sans Light"/>
              </a:rPr>
              <a:t>, 4 kb)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D8D47C7-9C96-DD43-84ED-731638396F0A}"/>
              </a:ext>
            </a:extLst>
          </p:cNvPr>
          <p:cNvCxnSpPr/>
          <p:nvPr/>
        </p:nvCxnSpPr>
        <p:spPr>
          <a:xfrm flipH="1">
            <a:off x="3449828" y="2377142"/>
            <a:ext cx="398629" cy="60735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654CF8-6557-8B48-9B77-20F94909CAD1}"/>
              </a:ext>
            </a:extLst>
          </p:cNvPr>
          <p:cNvCxnSpPr/>
          <p:nvPr/>
        </p:nvCxnSpPr>
        <p:spPr>
          <a:xfrm>
            <a:off x="4980432" y="1773065"/>
            <a:ext cx="0" cy="565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A46E033-DE33-D943-8A5C-D6EE08EB71E7}"/>
              </a:ext>
            </a:extLst>
          </p:cNvPr>
          <p:cNvSpPr/>
          <p:nvPr/>
        </p:nvSpPr>
        <p:spPr>
          <a:xfrm>
            <a:off x="4126390" y="1839160"/>
            <a:ext cx="902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Gill Sans Light"/>
              </a:rPr>
              <a:t>&lt;Page #&gt; </a:t>
            </a:r>
            <a:endParaRPr lang="en-US" sz="1200" dirty="0">
              <a:latin typeface="Gill Sans Ligh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46DBDA-D2B7-254B-A999-F6EFF6E3360D}"/>
              </a:ext>
            </a:extLst>
          </p:cNvPr>
          <p:cNvSpPr/>
          <p:nvPr/>
        </p:nvSpPr>
        <p:spPr>
          <a:xfrm>
            <a:off x="5105400" y="2285657"/>
            <a:ext cx="1264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Gill Sans Light"/>
              </a:rPr>
              <a:t>&lt;Frame </a:t>
            </a:r>
            <a:r>
              <a:rPr lang="en-US" sz="1200" dirty="0" err="1">
                <a:solidFill>
                  <a:srgbClr val="002060"/>
                </a:solidFill>
                <a:latin typeface="Gill Sans Light"/>
              </a:rPr>
              <a:t>Addr</a:t>
            </a:r>
            <a:r>
              <a:rPr lang="en-US" sz="1200" dirty="0">
                <a:solidFill>
                  <a:srgbClr val="002060"/>
                </a:solidFill>
                <a:latin typeface="Gill Sans Light"/>
              </a:rPr>
              <a:t>&gt;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45DFD2-53DE-7047-9BF9-80D5CF9FEF01}"/>
              </a:ext>
            </a:extLst>
          </p:cNvPr>
          <p:cNvCxnSpPr>
            <a:cxnSpLocks/>
          </p:cNvCxnSpPr>
          <p:nvPr/>
        </p:nvCxnSpPr>
        <p:spPr>
          <a:xfrm>
            <a:off x="7758185" y="2611838"/>
            <a:ext cx="0" cy="411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F81082B-E18B-CB49-83AA-752D5F59C515}"/>
              </a:ext>
            </a:extLst>
          </p:cNvPr>
          <p:cNvSpPr/>
          <p:nvPr/>
        </p:nvSpPr>
        <p:spPr>
          <a:xfrm>
            <a:off x="6586716" y="2659084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Gill Sans Light"/>
              </a:rPr>
              <a:t>&lt;Page Offset&gt; </a:t>
            </a:r>
            <a:endParaRPr lang="en-US" sz="1200" dirty="0">
              <a:latin typeface="Gill Sans Light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3D08B22-EE5A-8344-AE23-6AE5A1CA9B01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6372488" y="2419557"/>
            <a:ext cx="1496242" cy="2056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DE9DA8-550E-7A45-9D52-CC349A92A06B}"/>
              </a:ext>
            </a:extLst>
          </p:cNvPr>
          <p:cNvCxnSpPr/>
          <p:nvPr/>
        </p:nvCxnSpPr>
        <p:spPr>
          <a:xfrm>
            <a:off x="5337398" y="2338303"/>
            <a:ext cx="0" cy="158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B9D7B31-C32C-DD47-80D0-72926DDEB1DB}"/>
              </a:ext>
            </a:extLst>
          </p:cNvPr>
          <p:cNvCxnSpPr>
            <a:cxnSpLocks/>
          </p:cNvCxnSpPr>
          <p:nvPr/>
        </p:nvCxnSpPr>
        <p:spPr>
          <a:xfrm flipV="1">
            <a:off x="6372489" y="1902278"/>
            <a:ext cx="1468811" cy="6871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21B6A67-9D38-FA4E-8636-07EBDC3B0C66}"/>
              </a:ext>
            </a:extLst>
          </p:cNvPr>
          <p:cNvSpPr/>
          <p:nvPr/>
        </p:nvSpPr>
        <p:spPr bwMode="auto">
          <a:xfrm>
            <a:off x="2177906" y="3564145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5CD146-F4F1-AA4C-A01F-3DDA3A8523FA}"/>
              </a:ext>
            </a:extLst>
          </p:cNvPr>
          <p:cNvSpPr txBox="1"/>
          <p:nvPr/>
        </p:nvSpPr>
        <p:spPr>
          <a:xfrm>
            <a:off x="2355156" y="2550037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Light"/>
                <a:ea typeface="Gill Sans" charset="0"/>
                <a:cs typeface="Gill Sans" charset="0"/>
              </a:rPr>
              <a:t>instruction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DBF066-84FC-894E-A5D4-EC422E695360}"/>
              </a:ext>
            </a:extLst>
          </p:cNvPr>
          <p:cNvSpPr txBox="1"/>
          <p:nvPr/>
        </p:nvSpPr>
        <p:spPr>
          <a:xfrm>
            <a:off x="2363750" y="3495357"/>
            <a:ext cx="778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Light"/>
                <a:ea typeface="Gill Sans" charset="0"/>
                <a:cs typeface="Gill Sans" charset="0"/>
              </a:rPr>
              <a:t>PT </a:t>
            </a:r>
            <a:r>
              <a:rPr lang="en-US" sz="1200" dirty="0" err="1">
                <a:latin typeface="Gill Sans Light"/>
                <a:ea typeface="Gill Sans" charset="0"/>
                <a:cs typeface="Gill Sans" charset="0"/>
              </a:rPr>
              <a:t>Addr</a:t>
            </a:r>
            <a:endParaRPr lang="en-US" sz="1200" dirty="0">
              <a:latin typeface="Gill Sans Light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20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Third OS Concept: Process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287000" cy="56388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Definition: </a:t>
            </a: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xecution environment with restricted rights</a:t>
            </a:r>
          </a:p>
          <a:p>
            <a:pPr lvl="1"/>
            <a:r>
              <a:rPr lang="en-US" altLang="en-US" dirty="0">
                <a:latin typeface="Gill Sans Light" panose="020B0302020104020203"/>
                <a:ea typeface="Gill Sans" charset="0"/>
                <a:cs typeface="Gill Sans" charset="0"/>
              </a:rPr>
              <a:t>(Protected) Address Space with One or More Threads</a:t>
            </a:r>
          </a:p>
          <a:p>
            <a:pPr lvl="1"/>
            <a:r>
              <a:rPr lang="en-US" altLang="en-US" dirty="0"/>
              <a:t>Owns memory (address space), file descriptors, sockets</a:t>
            </a:r>
          </a:p>
          <a:p>
            <a:pPr lvl="1"/>
            <a:r>
              <a:rPr lang="en-US" altLang="en-US" dirty="0"/>
              <a:t>Encapsulate one or more threads sharing process resources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Why </a:t>
            </a:r>
            <a:r>
              <a:rPr lang="en-US" altLang="en-US" dirty="0">
                <a:latin typeface="Gill Sans" charset="0"/>
                <a:ea typeface="Gill Sans" charset="0"/>
                <a:cs typeface="Gill Sans" charset="0"/>
              </a:rPr>
              <a:t>processes</a:t>
            </a:r>
            <a:r>
              <a:rPr lang="en-US" altLang="en-US" dirty="0"/>
              <a:t>? 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Protected from each other! OS Protected from them</a:t>
            </a:r>
          </a:p>
          <a:p>
            <a:pPr lvl="1"/>
            <a:r>
              <a:rPr lang="en-US" altLang="en-US" dirty="0"/>
              <a:t>Processes provides memory protection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A process is a running program, with protection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610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and Multithreaded Processes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10200" y="1345843"/>
            <a:ext cx="6003926" cy="3438409"/>
          </a:xfrm>
        </p:spPr>
        <p:txBody>
          <a:bodyPr/>
          <a:lstStyle/>
          <a:p>
            <a:r>
              <a:rPr lang="en-US" altLang="en-US" dirty="0"/>
              <a:t>Threads encapsulate </a:t>
            </a:r>
            <a:r>
              <a:rPr lang="en-US" altLang="en-US" dirty="0">
                <a:solidFill>
                  <a:srgbClr val="FF0000"/>
                </a:solidFill>
              </a:rPr>
              <a:t>concurrency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Address spaces encapsulate </a:t>
            </a:r>
            <a:r>
              <a:rPr lang="en-US" altLang="en-US" dirty="0">
                <a:solidFill>
                  <a:srgbClr val="FF0000"/>
                </a:solidFill>
              </a:rPr>
              <a:t>protection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Why have multiple threads per address space?</a:t>
            </a:r>
          </a:p>
          <a:p>
            <a:pPr lvl="1"/>
            <a:r>
              <a:rPr lang="en-US" altLang="en-US" dirty="0"/>
              <a:t>Parallelism: take advantage of actual hardware parallelism (e.g. multicore)</a:t>
            </a:r>
          </a:p>
          <a:p>
            <a:pPr lvl="1"/>
            <a:r>
              <a:rPr lang="en-US" altLang="en-US" dirty="0"/>
              <a:t>Concurrency: ease of handling I/O and other simultaneous events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52400" y="1371601"/>
            <a:ext cx="4876963" cy="2895599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6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1118850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4267200" y="4603105"/>
            <a:ext cx="712053" cy="710043"/>
            <a:chOff x="4121335" y="2654300"/>
            <a:chExt cx="712053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4121335" y="2654300"/>
              <a:ext cx="712053" cy="610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Gill Sans Light"/>
                </a:rPr>
                <a:t>PgTbl</a:t>
              </a:r>
              <a:endParaRPr lang="en-US" sz="1400" dirty="0">
                <a:latin typeface="Gill Sans Light"/>
              </a:endParaRPr>
            </a:p>
            <a:p>
              <a:pPr algn="ctr"/>
              <a:r>
                <a:rPr lang="en-US" sz="1400" dirty="0">
                  <a:latin typeface="Gill Sans Light"/>
                </a:rPr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97790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Gill Sans Light"/>
              </a:rPr>
              <a:t>Storage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315784" y="451807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31271" y="4919941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0" cy="3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044306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I/O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Ctrlr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41055" y="5905500"/>
            <a:ext cx="514594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654050" y="4314038"/>
            <a:ext cx="12992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Gill Sans Light"/>
              </a:rPr>
              <a:t>ISA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753601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ill Sans Light"/>
              </a:rPr>
              <a:t>Operating System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7B4BF93-F38E-482C-92DA-97BF83D39E26}"/>
              </a:ext>
            </a:extLst>
          </p:cNvPr>
          <p:cNvSpPr/>
          <p:nvPr/>
        </p:nvSpPr>
        <p:spPr>
          <a:xfrm>
            <a:off x="419100" y="2710529"/>
            <a:ext cx="1417802" cy="14930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Compiler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OS Protection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Processor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  <a:solidFill>
            <a:schemeClr val="accent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683893" y="5188015"/>
            <a:ext cx="412153" cy="387428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447915" cy="396832"/>
          </a:xfrm>
          <a:prstGeom prst="rect">
            <a:avLst/>
          </a:prstGeom>
          <a:solidFill>
            <a:srgbClr val="9E78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2324099" cy="1775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187471" y="2710529"/>
            <a:ext cx="4568415" cy="936847"/>
          </a:xfrm>
          <a:prstGeom prst="rect">
            <a:avLst/>
          </a:prstGeom>
          <a:solidFill>
            <a:srgbClr val="9E7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Gill Sans Light"/>
              </a:rPr>
              <a:t>Process 1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245360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Threads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160675" y="5188015"/>
            <a:ext cx="470617" cy="3802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OS</a:t>
            </a:r>
          </a:p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Gill Sans Light"/>
              </a:rPr>
              <a:t>Mem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3325648" y="3398740"/>
            <a:ext cx="155086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Address 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5000552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5814118" y="3397972"/>
            <a:ext cx="844624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Sockets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783A07-C148-43C9-84E9-1E9884CF721E}"/>
              </a:ext>
            </a:extLst>
          </p:cNvPr>
          <p:cNvSpPr/>
          <p:nvPr/>
        </p:nvSpPr>
        <p:spPr>
          <a:xfrm>
            <a:off x="6933883" y="2710529"/>
            <a:ext cx="4568415" cy="93684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Gill Sans Light"/>
              </a:rPr>
              <a:t>Process 2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BCBFF2-102E-4AC2-AE4A-CC896E9B1E66}"/>
              </a:ext>
            </a:extLst>
          </p:cNvPr>
          <p:cNvSpPr txBox="1"/>
          <p:nvPr/>
        </p:nvSpPr>
        <p:spPr>
          <a:xfrm>
            <a:off x="6977384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Threads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A8239A-9FCD-46DB-B7DA-7EA11E27E672}"/>
              </a:ext>
            </a:extLst>
          </p:cNvPr>
          <p:cNvSpPr txBox="1"/>
          <p:nvPr/>
        </p:nvSpPr>
        <p:spPr>
          <a:xfrm>
            <a:off x="8057672" y="3398740"/>
            <a:ext cx="155086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Address Spaces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23F43D-F391-40F4-9D87-D4E37AAB7342}"/>
              </a:ext>
            </a:extLst>
          </p:cNvPr>
          <p:cNvSpPr txBox="1"/>
          <p:nvPr/>
        </p:nvSpPr>
        <p:spPr>
          <a:xfrm>
            <a:off x="9732576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Files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B076CB-B81B-4687-8B6B-B76A3C75D037}"/>
              </a:ext>
            </a:extLst>
          </p:cNvPr>
          <p:cNvSpPr txBox="1"/>
          <p:nvPr/>
        </p:nvSpPr>
        <p:spPr>
          <a:xfrm>
            <a:off x="10546142" y="3397972"/>
            <a:ext cx="844624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Sockets</a:t>
            </a:r>
          </a:p>
        </p:txBody>
      </p:sp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3539163" y="1372394"/>
            <a:ext cx="2014336" cy="1471720"/>
          </a:xfrm>
          <a:prstGeom prst="foldedCorner">
            <a:avLst>
              <a:gd name="adj" fmla="val 21333"/>
            </a:avLst>
          </a:prstGeom>
          <a:solidFill>
            <a:srgbClr val="9E7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Compiled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Program 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EED07B-2876-4266-8889-B6933456A2AD}"/>
              </a:ext>
            </a:extLst>
          </p:cNvPr>
          <p:cNvSpPr/>
          <p:nvPr/>
        </p:nvSpPr>
        <p:spPr>
          <a:xfrm>
            <a:off x="3801201" y="2322568"/>
            <a:ext cx="1343751" cy="464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/>
              </a:rPr>
              <a:t>System Libs</a:t>
            </a:r>
          </a:p>
        </p:txBody>
      </p:sp>
      <p:sp>
        <p:nvSpPr>
          <p:cNvPr id="65" name="Rectangle: Folded Corner 64">
            <a:extLst>
              <a:ext uri="{FF2B5EF4-FFF2-40B4-BE49-F238E27FC236}">
                <a16:creationId xmlns:a16="http://schemas.microsoft.com/office/drawing/2014/main" id="{16EECD36-F398-4299-8CCB-C7B1EBF07062}"/>
              </a:ext>
            </a:extLst>
          </p:cNvPr>
          <p:cNvSpPr/>
          <p:nvPr/>
        </p:nvSpPr>
        <p:spPr>
          <a:xfrm>
            <a:off x="8375029" y="1366340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Compiled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Program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7B6B9A-A9A3-407F-951E-EECDC589195B}"/>
              </a:ext>
            </a:extLst>
          </p:cNvPr>
          <p:cNvSpPr/>
          <p:nvPr/>
        </p:nvSpPr>
        <p:spPr>
          <a:xfrm>
            <a:off x="8622679" y="2316514"/>
            <a:ext cx="1343751" cy="464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/>
              </a:rPr>
              <a:t>System Libs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858DB2-7003-40D8-8AF5-0334EED7323F}"/>
              </a:ext>
            </a:extLst>
          </p:cNvPr>
          <p:cNvCxnSpPr>
            <a:cxnSpLocks/>
          </p:cNvCxnSpPr>
          <p:nvPr/>
        </p:nvCxnSpPr>
        <p:spPr>
          <a:xfrm flipH="1">
            <a:off x="5443637" y="3262446"/>
            <a:ext cx="3070450" cy="2051440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991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49EC-C61A-4927-86F5-E876D067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and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81BB-AA71-414D-9413-BF69997E3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4876800"/>
          </a:xfrm>
        </p:spPr>
        <p:txBody>
          <a:bodyPr>
            <a:normAutofit/>
          </a:bodyPr>
          <a:lstStyle/>
          <a:p>
            <a:r>
              <a:rPr lang="en-US" dirty="0"/>
              <a:t>Processes provide protection and isolation</a:t>
            </a:r>
          </a:p>
          <a:p>
            <a:pPr lvl="1"/>
            <a:r>
              <a:rPr lang="en-US" dirty="0"/>
              <a:t>Reliability: bugs can only overwrite memory of process they are in</a:t>
            </a:r>
          </a:p>
          <a:p>
            <a:pPr lvl="1"/>
            <a:r>
              <a:rPr lang="en-US" dirty="0"/>
              <a:t>Security and privacy: malicious or compromised process can’t read or write other process’ data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Mechanisms:</a:t>
            </a:r>
          </a:p>
          <a:p>
            <a:pPr lvl="1"/>
            <a:r>
              <a:rPr lang="en-US" dirty="0"/>
              <a:t>Address translation: address space only contains its own data</a:t>
            </a:r>
          </a:p>
          <a:p>
            <a:pPr lvl="1"/>
            <a:r>
              <a:rPr lang="en-US" dirty="0"/>
              <a:t>BUT: why can’t a process change the page table pointer?</a:t>
            </a:r>
          </a:p>
          <a:p>
            <a:pPr lvl="2"/>
            <a:r>
              <a:rPr lang="en-US" dirty="0"/>
              <a:t>Or use I/O instructions to bypass the system?</a:t>
            </a:r>
          </a:p>
          <a:p>
            <a:pPr lvl="1"/>
            <a:r>
              <a:rPr lang="en-US" dirty="0"/>
              <a:t>Hardware must support </a:t>
            </a:r>
            <a:r>
              <a:rPr lang="en-US" b="1" dirty="0"/>
              <a:t>privilege levels</a:t>
            </a:r>
          </a:p>
        </p:txBody>
      </p:sp>
    </p:spTree>
    <p:extLst>
      <p:ext uri="{BB962C8B-B14F-4D97-AF65-F5344CB8AC3E}">
        <p14:creationId xmlns:p14="http://schemas.microsoft.com/office/powerpoint/2010/main" val="30526588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EBCE-2DB2-4932-AF1A-8F3FEFA8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OS Concept:  Dual Mode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6558F-1319-42A4-AD6F-4F24FBDB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820400" cy="3124062"/>
          </a:xfrm>
        </p:spPr>
        <p:txBody>
          <a:bodyPr>
            <a:normAutofit/>
          </a:bodyPr>
          <a:lstStyle/>
          <a:p>
            <a:r>
              <a:rPr lang="en-US" dirty="0"/>
              <a:t>Hardware provides at least </a:t>
            </a:r>
            <a:r>
              <a:rPr lang="en-US" dirty="0">
                <a:solidFill>
                  <a:srgbClr val="FF0000"/>
                </a:solidFill>
              </a:rPr>
              <a:t>two modes</a:t>
            </a:r>
            <a:endParaRPr lang="en-US" dirty="0"/>
          </a:p>
          <a:p>
            <a:pPr lvl="1" indent="-342900">
              <a:buFont typeface="+mj-lt"/>
              <a:buAutoNum type="arabicPeriod"/>
            </a:pPr>
            <a:r>
              <a:rPr lang="en-US" dirty="0"/>
              <a:t>Kernel Mode (or “supervisor” mode)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User Mode</a:t>
            </a:r>
          </a:p>
          <a:p>
            <a:pPr marL="3429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Certain operations are </a:t>
            </a:r>
            <a:r>
              <a:rPr lang="en-US" dirty="0">
                <a:solidFill>
                  <a:srgbClr val="FF0000"/>
                </a:solidFill>
              </a:rPr>
              <a:t>prohibited</a:t>
            </a:r>
            <a:r>
              <a:rPr lang="en-US" dirty="0"/>
              <a:t> when running in user mode (privileged instructions)</a:t>
            </a:r>
          </a:p>
          <a:p>
            <a:endParaRPr lang="en-US" dirty="0"/>
          </a:p>
          <a:p>
            <a:r>
              <a:rPr lang="en-US" dirty="0"/>
              <a:t>Carefully controlled transitions between user mode and kernel mode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87741-2BDD-4FAA-B56A-DEB5D17A3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4572000"/>
            <a:ext cx="64008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94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User </a:t>
            </a:r>
            <a:r>
              <a:rPr lang="en-US" dirty="0">
                <a:sym typeface="Symbol" panose="05050102010706020507" pitchFamily="18" charset="2"/>
              </a:rPr>
              <a:t> Kernel </a:t>
            </a:r>
            <a:r>
              <a:rPr lang="en-US" dirty="0"/>
              <a:t>Mode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9220200" cy="5638800"/>
          </a:xfrm>
        </p:spPr>
        <p:txBody>
          <a:bodyPr>
            <a:normAutofit/>
          </a:bodyPr>
          <a:lstStyle/>
          <a:p>
            <a:r>
              <a:rPr lang="en-US" dirty="0" err="1"/>
              <a:t>Syscall</a:t>
            </a:r>
            <a:endParaRPr lang="en-US" dirty="0"/>
          </a:p>
          <a:p>
            <a:pPr lvl="1"/>
            <a:r>
              <a:rPr lang="en-US" dirty="0"/>
              <a:t>Process requests a system service, e.g., exit</a:t>
            </a:r>
          </a:p>
          <a:p>
            <a:pPr lvl="1"/>
            <a:r>
              <a:rPr lang="en-US" dirty="0"/>
              <a:t>Like a function call, but “outside” the process</a:t>
            </a:r>
          </a:p>
          <a:p>
            <a:pPr lvl="1"/>
            <a:endParaRPr lang="en-US" dirty="0"/>
          </a:p>
          <a:p>
            <a:r>
              <a:rPr lang="en-US" dirty="0"/>
              <a:t>Interrupt</a:t>
            </a:r>
          </a:p>
          <a:p>
            <a:pPr lvl="1"/>
            <a:r>
              <a:rPr lang="en-US" dirty="0"/>
              <a:t>External asynchronous event triggers context switch</a:t>
            </a:r>
          </a:p>
          <a:p>
            <a:pPr lvl="1"/>
            <a:r>
              <a:rPr lang="en-US" dirty="0"/>
              <a:t>e. g., Timer, I/O device</a:t>
            </a:r>
          </a:p>
          <a:p>
            <a:pPr lvl="1"/>
            <a:endParaRPr lang="en-US" dirty="0"/>
          </a:p>
          <a:p>
            <a:r>
              <a:rPr lang="en-US" dirty="0"/>
              <a:t>Trap or Exception</a:t>
            </a:r>
          </a:p>
          <a:p>
            <a:pPr lvl="1"/>
            <a:r>
              <a:rPr lang="en-US" dirty="0"/>
              <a:t>Internal synchronous event in process triggers context switch</a:t>
            </a:r>
          </a:p>
          <a:p>
            <a:pPr lvl="1"/>
            <a:r>
              <a:rPr lang="en-US" dirty="0"/>
              <a:t>e.g., Protection violation (segmentation fault), Divide by zero, …</a:t>
            </a:r>
          </a:p>
        </p:txBody>
      </p:sp>
    </p:spTree>
    <p:extLst>
      <p:ext uri="{BB962C8B-B14F-4D97-AF65-F5344CB8AC3E}">
        <p14:creationId xmlns:p14="http://schemas.microsoft.com/office/powerpoint/2010/main" val="895741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 example: UNIX System Structure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1752600" y="1219200"/>
            <a:ext cx="8491538" cy="3994150"/>
            <a:chOff x="191" y="720"/>
            <a:chExt cx="5349" cy="2516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10139" r="380" b="10139"/>
            <a:stretch>
              <a:fillRect/>
            </a:stretch>
          </p:blipFill>
          <p:spPr bwMode="auto">
            <a:xfrm>
              <a:off x="1344" y="720"/>
              <a:ext cx="4176" cy="2516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260" y="945"/>
              <a:ext cx="9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User Mode</a:t>
              </a:r>
            </a:p>
          </p:txBody>
        </p:sp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207" y="1972"/>
              <a:ext cx="10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Kernel Mode</a:t>
              </a:r>
            </a:p>
          </p:txBody>
        </p:sp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191" y="1555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 flipV="1">
              <a:off x="192" y="2784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301" y="2913"/>
              <a:ext cx="8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Hardware</a:t>
              </a: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1776" y="816"/>
              <a:ext cx="9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Applications</a:t>
              </a: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1776" y="1152"/>
              <a:ext cx="10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Standard Libs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448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User/Kernel (Privileged)</a:t>
            </a:r>
            <a:r>
              <a:rPr lang="en-US" baseline="0" dirty="0"/>
              <a:t> Mode</a:t>
            </a:r>
            <a:endParaRPr lang="en-US" dirty="0"/>
          </a:p>
        </p:txBody>
      </p:sp>
      <p:sp>
        <p:nvSpPr>
          <p:cNvPr id="7" name="Block Arc 6"/>
          <p:cNvSpPr/>
          <p:nvPr/>
        </p:nvSpPr>
        <p:spPr bwMode="auto">
          <a:xfrm>
            <a:off x="2819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14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1" y="121920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User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1" y="3048000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Kernel Mode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90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3314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1054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Full HW access</a:t>
            </a: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5905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1" y="51054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Limited HW access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86201" y="2895600"/>
            <a:ext cx="900579" cy="674132"/>
            <a:chOff x="2362200" y="3048000"/>
            <a:chExt cx="900579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exec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3886201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00603" y="2165866"/>
            <a:ext cx="530167" cy="870466"/>
            <a:chOff x="2590803" y="2927866"/>
            <a:chExt cx="530167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rtn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5105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91201" y="2209804"/>
            <a:ext cx="385042" cy="826533"/>
            <a:chOff x="2971803" y="3200400"/>
            <a:chExt cx="385047" cy="58960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85047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rfi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5410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5943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172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6176244" y="2851670"/>
            <a:ext cx="376957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6629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exception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6858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912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Layers of Protection for Modern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2800" y="4419600"/>
            <a:ext cx="10566400" cy="1676400"/>
          </a:xfrm>
        </p:spPr>
        <p:txBody>
          <a:bodyPr/>
          <a:lstStyle/>
          <a:p>
            <a:r>
              <a:rPr lang="en-US" dirty="0"/>
              <a:t>Additional layers of protection through virtual machines or containers</a:t>
            </a:r>
          </a:p>
          <a:p>
            <a:pPr lvl="1"/>
            <a:r>
              <a:rPr lang="en-US" dirty="0"/>
              <a:t>Run a complete operating system in a virtual machine</a:t>
            </a:r>
          </a:p>
          <a:p>
            <a:pPr lvl="1"/>
            <a:r>
              <a:rPr lang="en-US" dirty="0"/>
              <a:t>Package all the libraries associated with an app into a container for execution</a:t>
            </a:r>
          </a:p>
          <a:p>
            <a:r>
              <a:rPr lang="en-US" dirty="0">
                <a:latin typeface="Gill Sans Light"/>
              </a:rPr>
              <a:t>More on these ideas later in the class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09BBA1-CC0C-4344-A9C7-9476D5560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143000"/>
            <a:ext cx="3813610" cy="3048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082C4F-0D19-49CF-89BF-917562269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382257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5711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991600" cy="736600"/>
          </a:xfrm>
        </p:spPr>
        <p:txBody>
          <a:bodyPr/>
          <a:lstStyle/>
          <a:p>
            <a:r>
              <a:rPr lang="en-US" dirty="0"/>
              <a:t>Tying it together: Simple B&amp;B: OS loads process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2434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2434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3874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8174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624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75834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3454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1074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1074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2683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2683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2683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9194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0303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968141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2070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5794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5794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7" name="Straight Arrow Connector 66"/>
          <p:cNvCxnSpPr>
            <a:stCxn id="65" idx="3"/>
          </p:cNvCxnSpPr>
          <p:nvPr/>
        </p:nvCxnSpPr>
        <p:spPr bwMode="auto">
          <a:xfrm flipV="1">
            <a:off x="6386740" y="990600"/>
            <a:ext cx="1371600" cy="228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455794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57941" y="3505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79506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5794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57941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8923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5794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5794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5794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89230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5794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734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374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3414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5794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0334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224940" y="990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22494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5243740" y="1676400"/>
            <a:ext cx="3200400" cy="2286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5400000" flipH="1" flipV="1">
            <a:off x="5815240" y="2857500"/>
            <a:ext cx="2514600" cy="1981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38674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8674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</p:spTree>
    <p:extLst>
      <p:ext uri="{BB962C8B-B14F-4D97-AF65-F5344CB8AC3E}">
        <p14:creationId xmlns:p14="http://schemas.microsoft.com/office/powerpoint/2010/main" val="289047450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dirty="0"/>
              <a:t>Simple B&amp;B: OS gets ready to execute process 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982271" y="4216713"/>
            <a:ext cx="3123949" cy="106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Privileged </a:t>
            </a:r>
            <a:r>
              <a:rPr lang="en-US" sz="2000" dirty="0" err="1">
                <a:solidFill>
                  <a:srgbClr val="FF0000"/>
                </a:solidFill>
              </a:rPr>
              <a:t>Inst</a:t>
            </a:r>
            <a:r>
              <a:rPr lang="en-US" sz="2000" dirty="0">
                <a:solidFill>
                  <a:srgbClr val="FF0000"/>
                </a:solidFill>
              </a:rPr>
              <a:t>: set special registers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RTU (Return To </a:t>
            </a:r>
            <a:r>
              <a:rPr lang="en-US" sz="2000" dirty="0" err="1">
                <a:solidFill>
                  <a:srgbClr val="FF0000"/>
                </a:solidFill>
              </a:rPr>
              <a:t>Usermode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1000 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5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50" y="3886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0001…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71749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91149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91149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5638549" y="1295400"/>
            <a:ext cx="3200400" cy="3048000"/>
          </a:xfrm>
          <a:prstGeom prst="curvedConnector3">
            <a:avLst>
              <a:gd name="adj1" fmla="val 9404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005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005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6095749" y="3075802"/>
            <a:ext cx="1828800" cy="962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6171949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62749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87" name="Curved Left Arrow 86"/>
          <p:cNvSpPr/>
          <p:nvPr/>
        </p:nvSpPr>
        <p:spPr bwMode="auto">
          <a:xfrm>
            <a:off x="5318277" y="4022858"/>
            <a:ext cx="244072" cy="461274"/>
          </a:xfrm>
          <a:prstGeom prst="curvedLeftArrow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6338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8238BC4-34BF-4311-BCA9-115FD2E302E4}"/>
              </a:ext>
            </a:extLst>
          </p:cNvPr>
          <p:cNvSpPr txBox="1">
            <a:spLocks/>
          </p:cNvSpPr>
          <p:nvPr/>
        </p:nvSpPr>
        <p:spPr bwMode="auto">
          <a:xfrm>
            <a:off x="1676400" y="1524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9pPr>
          </a:lstStyle>
          <a:p>
            <a:r>
              <a:rPr lang="en-US" kern="0" dirty="0"/>
              <a:t>Unprogrammed control transfers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630700-5471-4404-A4BC-5D25E4D78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362200"/>
            <a:ext cx="9220200" cy="4114800"/>
          </a:xfrm>
        </p:spPr>
        <p:txBody>
          <a:bodyPr>
            <a:normAutofit/>
          </a:bodyPr>
          <a:lstStyle/>
          <a:p>
            <a:r>
              <a:rPr lang="en-US" dirty="0"/>
              <a:t>User =&gt; Kernel mode transitions are examples of “unprogrammed control transfers”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 we know what the address of the next instruction should be?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Will require support of lookup tables</a:t>
            </a:r>
          </a:p>
        </p:txBody>
      </p:sp>
    </p:spTree>
    <p:extLst>
      <p:ext uri="{BB962C8B-B14F-4D97-AF65-F5344CB8AC3E}">
        <p14:creationId xmlns:p14="http://schemas.microsoft.com/office/powerpoint/2010/main" val="256809297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Vector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129540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38800" y="16002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22098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38800" y="2819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34290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4038600" y="12954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343400" y="1295400"/>
            <a:ext cx="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676401" y="1676400"/>
            <a:ext cx="25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interrupt number (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038600" y="2895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>
            <a:off x="6477000" y="297180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848600" y="3657601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intrpHandler_i</a:t>
            </a:r>
            <a:r>
              <a:rPr lang="en-US" sz="1600" dirty="0">
                <a:latin typeface="Courier New"/>
                <a:cs typeface="Courier New"/>
              </a:rPr>
              <a:t> () {</a:t>
            </a:r>
          </a:p>
          <a:p>
            <a:r>
              <a:rPr lang="en-US" sz="1600" dirty="0">
                <a:latin typeface="Courier New"/>
                <a:cs typeface="Courier New"/>
              </a:rPr>
              <a:t> ….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0400" y="12954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 and properties of each interrupt handler</a:t>
            </a:r>
          </a:p>
        </p:txBody>
      </p:sp>
    </p:spTree>
    <p:extLst>
      <p:ext uri="{BB962C8B-B14F-4D97-AF65-F5344CB8AC3E}">
        <p14:creationId xmlns:p14="http://schemas.microsoft.com/office/powerpoint/2010/main" val="17920451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1748546" y="233251"/>
            <a:ext cx="8839200" cy="494488"/>
          </a:xfrm>
        </p:spPr>
        <p:txBody>
          <a:bodyPr vert="horz" wrap="square" lIns="63493" tIns="25397" rIns="63493" bIns="25397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en-US" dirty="0">
                <a:latin typeface="Gill Sans Light" charset="0"/>
                <a:cs typeface="Gill Sans Light" charset="0"/>
              </a:rPr>
              <a:t>Recall: HW Functionality </a:t>
            </a:r>
            <a:r>
              <a:rPr lang="en-US" altLang="en-US" dirty="0">
                <a:latin typeface="Gill Sans Light" charset="0"/>
                <a:cs typeface="Gill Sans Light" charset="0"/>
                <a:sym typeface="Symbol" panose="05050102010706020507" pitchFamily="18" charset="2"/>
              </a:rPr>
              <a:t> </a:t>
            </a:r>
            <a:r>
              <a:rPr lang="en-US" altLang="en-US" dirty="0">
                <a:latin typeface="Gill Sans Light" charset="0"/>
                <a:cs typeface="Gill Sans Light" charset="0"/>
              </a:rPr>
              <a:t>great complexity!</a:t>
            </a:r>
          </a:p>
        </p:txBody>
      </p:sp>
      <p:sp>
        <p:nvSpPr>
          <p:cNvPr id="47108" name="Text Box 34"/>
          <p:cNvSpPr txBox="1">
            <a:spLocks noChangeArrowheads="1"/>
          </p:cNvSpPr>
          <p:nvPr/>
        </p:nvSpPr>
        <p:spPr bwMode="auto">
          <a:xfrm>
            <a:off x="4028345" y="5975490"/>
            <a:ext cx="4810905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Intel </a:t>
            </a:r>
            <a:r>
              <a:rPr lang="en-US" altLang="en-US" b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Skylake</a:t>
            </a:r>
            <a:r>
              <a:rPr lang="en-US" altLang="en-US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-X I/O Configuration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6"/>
          <a:stretch/>
        </p:blipFill>
        <p:spPr>
          <a:xfrm>
            <a:off x="3397213" y="1336920"/>
            <a:ext cx="5624512" cy="3857349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 bwMode="auto">
          <a:xfrm>
            <a:off x="7906678" y="1905001"/>
            <a:ext cx="2661774" cy="803519"/>
          </a:xfrm>
          <a:prstGeom prst="wedgeRectCallout">
            <a:avLst>
              <a:gd name="adj1" fmla="val -108780"/>
              <a:gd name="adj2" fmla="val 2728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Direct Media Interface</a:t>
            </a:r>
            <a:br>
              <a:rPr lang="en-US" sz="1600" dirty="0">
                <a:solidFill>
                  <a:srgbClr val="FF0000"/>
                </a:solidFill>
                <a:latin typeface="Gill Sans Light"/>
              </a:rPr>
            </a:br>
            <a:r>
              <a:rPr lang="en-US" sz="1600" dirty="0">
                <a:solidFill>
                  <a:srgbClr val="FF0000"/>
                </a:solidFill>
                <a:latin typeface="Gill Sans Light"/>
              </a:rPr>
              <a:t>(3.93 </a:t>
            </a:r>
            <a:r>
              <a:rPr lang="en-US" sz="1600" dirty="0" err="1">
                <a:solidFill>
                  <a:srgbClr val="FF0000"/>
                </a:solidFill>
                <a:latin typeface="Gill Sans Light"/>
              </a:rPr>
              <a:t>GBytes</a:t>
            </a:r>
            <a:r>
              <a:rPr lang="en-US" sz="1600" dirty="0">
                <a:solidFill>
                  <a:srgbClr val="FF0000"/>
                </a:solidFill>
                <a:latin typeface="Gill Sans Light"/>
              </a:rPr>
              <a:t>/sec)</a:t>
            </a: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1657106" y="1174570"/>
            <a:ext cx="2057400" cy="571500"/>
          </a:xfrm>
          <a:prstGeom prst="wedgeRectCallout">
            <a:avLst>
              <a:gd name="adj1" fmla="val 60432"/>
              <a:gd name="adj2" fmla="val 4342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Really High Speed I/O (e.g. graphics)</a:t>
            </a: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7829306" y="829380"/>
            <a:ext cx="2057400" cy="618420"/>
          </a:xfrm>
          <a:prstGeom prst="wedgeRectCallout">
            <a:avLst>
              <a:gd name="adj1" fmla="val -39055"/>
              <a:gd name="adj2" fmla="val 9513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Memory Channels</a:t>
            </a:r>
          </a:p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(High BW DRAM)</a:t>
            </a: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1580906" y="2394375"/>
            <a:ext cx="2057402" cy="56736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High-Speed I/O devices (PCI </a:t>
            </a:r>
            <a:r>
              <a:rPr lang="en-US" sz="1600" dirty="0" err="1">
                <a:solidFill>
                  <a:srgbClr val="FF0000"/>
                </a:solidFill>
                <a:latin typeface="Gill Sans Light"/>
              </a:rPr>
              <a:t>Exp</a:t>
            </a:r>
            <a:r>
              <a:rPr lang="en-US" sz="1600" dirty="0">
                <a:solidFill>
                  <a:srgbClr val="FF0000"/>
                </a:solidFill>
                <a:latin typeface="Gill Sans Light"/>
              </a:rPr>
              <a:t>)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1580905" y="3039407"/>
            <a:ext cx="2057402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Disks (8 x SATA)</a:t>
            </a: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1580904" y="3471989"/>
            <a:ext cx="2057402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Slower I/O (USB)</a:t>
            </a: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1580904" y="3904571"/>
            <a:ext cx="2057402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Integrated Ethernet</a:t>
            </a: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8806424" y="3192891"/>
            <a:ext cx="1734478" cy="354913"/>
          </a:xfrm>
          <a:prstGeom prst="wedgeRectCallout">
            <a:avLst>
              <a:gd name="adj1" fmla="val -56138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PCI/e Drives</a:t>
            </a: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8806424" y="2748228"/>
            <a:ext cx="1734478" cy="354913"/>
          </a:xfrm>
          <a:prstGeom prst="wedgeRectCallout">
            <a:avLst>
              <a:gd name="adj1" fmla="val -56138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HD Audio</a:t>
            </a: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8808769" y="3649445"/>
            <a:ext cx="1734478" cy="354913"/>
          </a:xfrm>
          <a:prstGeom prst="wedgeRectCallout">
            <a:avLst>
              <a:gd name="adj1" fmla="val -56138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RAID 0/1/5/10</a:t>
            </a:r>
          </a:p>
        </p:txBody>
      </p:sp>
      <p:sp>
        <p:nvSpPr>
          <p:cNvPr id="45" name="Rectangular Callout 44"/>
          <p:cNvSpPr/>
          <p:nvPr/>
        </p:nvSpPr>
        <p:spPr bwMode="auto">
          <a:xfrm>
            <a:off x="8819906" y="4091197"/>
            <a:ext cx="1734478" cy="557021"/>
          </a:xfrm>
          <a:prstGeom prst="wedgeRectCallout">
            <a:avLst>
              <a:gd name="adj1" fmla="val -56138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Smart Connect</a:t>
            </a:r>
            <a:br>
              <a:rPr lang="en-US" sz="1600" dirty="0">
                <a:solidFill>
                  <a:srgbClr val="FF0000"/>
                </a:solidFill>
                <a:latin typeface="Gill Sans Light"/>
              </a:rPr>
            </a:br>
            <a:r>
              <a:rPr lang="en-US" sz="1600" dirty="0">
                <a:solidFill>
                  <a:srgbClr val="FF0000"/>
                </a:solidFill>
                <a:latin typeface="Gill Sans Light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Gill Sans Light"/>
              </a:rPr>
              <a:t>autoupdate</a:t>
            </a:r>
            <a:r>
              <a:rPr lang="en-US" sz="1600" dirty="0">
                <a:solidFill>
                  <a:srgbClr val="FF0000"/>
                </a:solidFill>
                <a:latin typeface="Gill Sans Ligh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457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/>
              <a:t>Simple B&amp;B: User =&gt; Kernel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5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5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71749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91149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14949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767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767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6171949" y="3075802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6171949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71749" y="42672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</p:spTree>
    <p:extLst>
      <p:ext uri="{BB962C8B-B14F-4D97-AF65-F5344CB8AC3E}">
        <p14:creationId xmlns:p14="http://schemas.microsoft.com/office/powerpoint/2010/main" val="66132835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/>
              <a:t>Simple B&amp;B: Interrupt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49" y="3505200"/>
            <a:ext cx="8880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50" y="3886201"/>
            <a:ext cx="102944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71749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467349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14949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767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767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5408316" y="19795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6171949" y="41910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6754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60167" y="4267200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IntrpVector</a:t>
            </a:r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1600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]</a:t>
            </a: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6019549" y="3075802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90" name="Content Placeholder 18"/>
          <p:cNvSpPr txBox="1">
            <a:spLocks/>
          </p:cNvSpPr>
          <p:nvPr/>
        </p:nvSpPr>
        <p:spPr bwMode="auto">
          <a:xfrm>
            <a:off x="1143000" y="5181600"/>
            <a:ext cx="3276349" cy="121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rgbClr val="FF0000"/>
                </a:solidFill>
              </a:rPr>
              <a:t>How to save registers and set up system stack?</a:t>
            </a:r>
          </a:p>
        </p:txBody>
      </p:sp>
    </p:spTree>
    <p:extLst>
      <p:ext uri="{BB962C8B-B14F-4D97-AF65-F5344CB8AC3E}">
        <p14:creationId xmlns:p14="http://schemas.microsoft.com/office/powerpoint/2010/main" val="377098140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5749" y="28956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/>
              <a:t>Simple B&amp;B: Switch User Process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50" y="3505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50" y="3886201"/>
            <a:ext cx="1029449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0000 0248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71749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14949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14949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767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767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5867149" y="1524002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6171949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60166" y="42672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0001 0124</a:t>
            </a: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6019549" y="40870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2361950" y="2971800"/>
            <a:ext cx="902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361949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361950" y="3733801"/>
            <a:ext cx="102944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361949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514350" y="4495801"/>
            <a:ext cx="6976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762749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9448549" y="14478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69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5749" y="28956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/>
              <a:t>Simple B&amp;B: “resume”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50" y="3505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49" y="3886201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549" y="2819400"/>
            <a:ext cx="18288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91149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14949" y="594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767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767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6171949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60167" y="426720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000 0248</a:t>
            </a: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6019549" y="4419601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2361950" y="2971800"/>
            <a:ext cx="902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361949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361950" y="3733801"/>
            <a:ext cx="102944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361949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514350" y="4495801"/>
            <a:ext cx="6976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762749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304599690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Many Programs 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10237"/>
            <a:ext cx="7848600" cy="5257800"/>
          </a:xfrm>
        </p:spPr>
        <p:txBody>
          <a:bodyPr/>
          <a:lstStyle/>
          <a:p>
            <a:r>
              <a:rPr lang="en-US" dirty="0"/>
              <a:t>We have the basic mechanism to </a:t>
            </a:r>
          </a:p>
          <a:p>
            <a:pPr lvl="1"/>
            <a:r>
              <a:rPr lang="en-US" dirty="0"/>
              <a:t>switch between user processes and the kernel, </a:t>
            </a:r>
          </a:p>
          <a:p>
            <a:pPr lvl="1"/>
            <a:r>
              <a:rPr lang="en-US" dirty="0"/>
              <a:t>the kernel can switch among user processes,</a:t>
            </a:r>
          </a:p>
          <a:p>
            <a:pPr lvl="1"/>
            <a:r>
              <a:rPr lang="en-US" dirty="0"/>
              <a:t>Protect OS from user processes and processes from each other</a:t>
            </a:r>
          </a:p>
          <a:p>
            <a:endParaRPr lang="en-US" dirty="0"/>
          </a:p>
          <a:p>
            <a:r>
              <a:rPr lang="en-US" dirty="0"/>
              <a:t>How do we decide which user process to run?</a:t>
            </a:r>
          </a:p>
          <a:p>
            <a:r>
              <a:rPr lang="en-US" dirty="0"/>
              <a:t>How do we represent user processes in the OS?</a:t>
            </a:r>
          </a:p>
          <a:p>
            <a:r>
              <a:rPr lang="en-US" dirty="0"/>
              <a:t>How do we pack up the process and set it aside?</a:t>
            </a:r>
          </a:p>
          <a:p>
            <a:r>
              <a:rPr lang="en-US" dirty="0"/>
              <a:t>How do we get a stack and heap for the kernel?</a:t>
            </a:r>
          </a:p>
        </p:txBody>
      </p:sp>
    </p:spTree>
    <p:extLst>
      <p:ext uri="{BB962C8B-B14F-4D97-AF65-F5344CB8AC3E}">
        <p14:creationId xmlns:p14="http://schemas.microsoft.com/office/powerpoint/2010/main" val="1815195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736600"/>
          </a:xfrm>
        </p:spPr>
        <p:txBody>
          <a:bodyPr/>
          <a:lstStyle/>
          <a:p>
            <a:r>
              <a:rPr lang="en-US" dirty="0"/>
              <a:t>Conclusion: 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18673"/>
            <a:ext cx="10591800" cy="56388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Thread: Execution Context</a:t>
            </a:r>
          </a:p>
          <a:p>
            <a:pPr lvl="1"/>
            <a:r>
              <a:rPr lang="en-US" altLang="en-US" dirty="0"/>
              <a:t>Single thread of execution</a:t>
            </a:r>
          </a:p>
          <a:p>
            <a:pPr marL="0" indent="0">
              <a:buNone/>
            </a:pPr>
            <a:endParaRPr lang="en-US" altLang="en-US" b="1" dirty="0"/>
          </a:p>
          <a:p>
            <a:r>
              <a:rPr lang="en-US" b="1" dirty="0"/>
              <a:t>Address space </a:t>
            </a:r>
            <a:r>
              <a:rPr lang="en-US" dirty="0"/>
              <a:t>(with or w/o </a:t>
            </a:r>
            <a:r>
              <a:rPr lang="en-US" b="1" dirty="0"/>
              <a:t>translation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Set of memory addresses accessible to program (for read or write)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Process: an instance of a running program</a:t>
            </a:r>
          </a:p>
          <a:p>
            <a:pPr lvl="1"/>
            <a:r>
              <a:rPr lang="en-US" dirty="0"/>
              <a:t>Protected Address Space + One or more Threads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Dual mode operation / Protection</a:t>
            </a:r>
          </a:p>
          <a:p>
            <a:pPr lvl="1"/>
            <a:r>
              <a:rPr lang="en-US" dirty="0"/>
              <a:t>Only the “system” has the ability to access certain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0128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771650" y="745671"/>
          <a:ext cx="8648700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695950" imgH="3762375" progId="Excel.Chart.8">
                  <p:embed followColorScheme="full"/>
                </p:oleObj>
              </mc:Choice>
              <mc:Fallback>
                <p:oleObj name="Chart" r:id="rId3" imgW="6695950" imgH="3762375" progId="Excel.Chart.8">
                  <p:embed followColorScheme="full"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1650" y="745671"/>
                        <a:ext cx="8648700" cy="48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233654"/>
              </p:ext>
            </p:extLst>
          </p:nvPr>
        </p:nvGraphicFramePr>
        <p:xfrm>
          <a:off x="1771650" y="745671"/>
          <a:ext cx="8648700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6696000" imgH="3762360" progId="Excel.Chart.8">
                  <p:embed followColorScheme="full"/>
                </p:oleObj>
              </mc:Choice>
              <mc:Fallback>
                <p:oleObj name="Chart" r:id="rId5" imgW="6696000" imgH="3762360" progId="Excel.Chart.8">
                  <p:embed followColorScheme="full"/>
                  <p:pic>
                    <p:nvPicPr>
                      <p:cNvPr id="13" name="Content Placeholder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1650" y="745671"/>
                        <a:ext cx="8648700" cy="48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84960"/>
              </p:ext>
            </p:extLst>
          </p:nvPr>
        </p:nvGraphicFramePr>
        <p:xfrm>
          <a:off x="1771650" y="745671"/>
          <a:ext cx="8648700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6696000" imgH="3762360" progId="Excel.Chart.8">
                  <p:embed followColorScheme="full"/>
                </p:oleObj>
              </mc:Choice>
              <mc:Fallback>
                <p:oleObj name="Chart" r:id="rId7" imgW="6696000" imgH="3762360" progId="Excel.Chart.8">
                  <p:embed followColorScheme="full"/>
                  <p:pic>
                    <p:nvPicPr>
                      <p:cNvPr id="14" name="Content Placeholder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1650" y="745671"/>
                        <a:ext cx="8648700" cy="48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702996" y="1185592"/>
            <a:ext cx="6660060" cy="1434904"/>
            <a:chOff x="2124222" y="1153551"/>
            <a:chExt cx="6660060" cy="1434904"/>
          </a:xfrm>
        </p:grpSpPr>
        <p:sp>
          <p:nvSpPr>
            <p:cNvPr id="6" name="Freeform 5"/>
            <p:cNvSpPr/>
            <p:nvPr/>
          </p:nvSpPr>
          <p:spPr bwMode="auto">
            <a:xfrm>
              <a:off x="2124222" y="1153551"/>
              <a:ext cx="912974" cy="1434904"/>
            </a:xfrm>
            <a:custGeom>
              <a:avLst/>
              <a:gdLst>
                <a:gd name="connsiteX0" fmla="*/ 0 w 912974"/>
                <a:gd name="connsiteY0" fmla="*/ 0 h 1434904"/>
                <a:gd name="connsiteX1" fmla="*/ 766689 w 912974"/>
                <a:gd name="connsiteY1" fmla="*/ 161778 h 1434904"/>
                <a:gd name="connsiteX2" fmla="*/ 900332 w 912974"/>
                <a:gd name="connsiteY2" fmla="*/ 914400 h 1434904"/>
                <a:gd name="connsiteX3" fmla="*/ 590843 w 912974"/>
                <a:gd name="connsiteY3" fmla="*/ 1434904 h 143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2974" h="1434904">
                  <a:moveTo>
                    <a:pt x="0" y="0"/>
                  </a:moveTo>
                  <a:cubicBezTo>
                    <a:pt x="308317" y="4689"/>
                    <a:pt x="616634" y="9378"/>
                    <a:pt x="766689" y="161778"/>
                  </a:cubicBezTo>
                  <a:cubicBezTo>
                    <a:pt x="916744" y="314178"/>
                    <a:pt x="929640" y="702212"/>
                    <a:pt x="900332" y="914400"/>
                  </a:cubicBezTo>
                  <a:cubicBezTo>
                    <a:pt x="871024" y="1126588"/>
                    <a:pt x="730933" y="1280746"/>
                    <a:pt x="590843" y="1434904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37196" y="1501671"/>
              <a:ext cx="5747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Gill Sans Light"/>
                </a:rPr>
                <a:t>New Versions usually (much) larger older versions!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dirty="0"/>
              <a:t>Recall: Increasing Software Complexity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1576" y="5561237"/>
            <a:ext cx="79688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"/>
              </a:rPr>
              <a:t>Millions of Lines of Code</a:t>
            </a:r>
          </a:p>
          <a:p>
            <a:pPr algn="ctr"/>
            <a:r>
              <a:rPr lang="en-US" b="0" dirty="0">
                <a:latin typeface="Gill Sans"/>
              </a:rPr>
              <a:t>(source https://informationisbeautiful.net/visualizations/million-lines-of-code/)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33026" y="3346788"/>
            <a:ext cx="3275256" cy="1149012"/>
            <a:chOff x="5509026" y="3346788"/>
            <a:chExt cx="3275256" cy="1149012"/>
          </a:xfrm>
        </p:grpSpPr>
        <p:sp>
          <p:nvSpPr>
            <p:cNvPr id="9" name="TextBox 8"/>
            <p:cNvSpPr txBox="1"/>
            <p:nvPr/>
          </p:nvSpPr>
          <p:spPr>
            <a:xfrm>
              <a:off x="5509026" y="3346788"/>
              <a:ext cx="3275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Gill Sans Light"/>
                </a:rPr>
                <a:t>Cars getting really complex!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6705600" y="3733800"/>
              <a:ext cx="228600" cy="7620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48327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" grpId="0"/>
      <p:bldOleChart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3518-3316-5A43-94C9-8A7DE207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150" y="100952"/>
            <a:ext cx="8412480" cy="584848"/>
          </a:xfrm>
        </p:spPr>
        <p:txBody>
          <a:bodyPr>
            <a:normAutofit/>
          </a:bodyPr>
          <a:lstStyle/>
          <a:p>
            <a:r>
              <a:rPr lang="en-US" sz="2800" dirty="0"/>
              <a:t>Complexity leaks into OS if not properly designed: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59C8-D4C8-904A-AE0B-646BF3EC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3170"/>
            <a:ext cx="6477000" cy="3657600"/>
          </a:xfrm>
        </p:spPr>
        <p:txBody>
          <a:bodyPr/>
          <a:lstStyle/>
          <a:p>
            <a:r>
              <a:rPr lang="en-US" dirty="0"/>
              <a:t>Buggy device drivers</a:t>
            </a:r>
          </a:p>
          <a:p>
            <a:endParaRPr lang="en-US" dirty="0"/>
          </a:p>
          <a:p>
            <a:r>
              <a:rPr lang="en-US" dirty="0"/>
              <a:t>Holes in security model or bugs in OS lead to instability and privacy breaches</a:t>
            </a:r>
          </a:p>
          <a:p>
            <a:pPr lvl="1"/>
            <a:r>
              <a:rPr lang="en-US" dirty="0"/>
              <a:t>Meltdown (2017)</a:t>
            </a:r>
          </a:p>
          <a:p>
            <a:pPr lvl="1"/>
            <a:r>
              <a:rPr lang="en-US" dirty="0" err="1"/>
              <a:t>Spectre</a:t>
            </a:r>
            <a:r>
              <a:rPr lang="en-US" dirty="0"/>
              <a:t> (2017)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Version skew of libraries can lead to problems with application execution</a:t>
            </a:r>
          </a:p>
        </p:txBody>
      </p:sp>
      <p:pic>
        <p:nvPicPr>
          <p:cNvPr id="2050" name="Picture 2" descr="https://i2.kym-cdn.com/photos/images/newsfeed/000/176/261/Windows_9X_BSOD.png">
            <a:extLst>
              <a:ext uri="{FF2B5EF4-FFF2-40B4-BE49-F238E27FC236}">
                <a16:creationId xmlns:a16="http://schemas.microsoft.com/office/drawing/2014/main" id="{721DF9BA-65E9-2B43-BE4E-BD2B155B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33" y="1556690"/>
            <a:ext cx="2575562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hip Flaws 'Meltdown' and 'Spectre' Loom Large"/>
          <p:cNvSpPr>
            <a:spLocks noChangeAspect="1" noChangeArrowheads="1"/>
          </p:cNvSpPr>
          <p:nvPr/>
        </p:nvSpPr>
        <p:spPr bwMode="auto">
          <a:xfrm>
            <a:off x="155575" y="-7699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80" y="3824168"/>
            <a:ext cx="2689268" cy="15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47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92885-8509-40DA-A2E9-EE3FA209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19" y="1371600"/>
            <a:ext cx="10791161" cy="477885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Processor → Thread</a:t>
            </a: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Memory → Address Space</a:t>
            </a: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Disks, SSDs, … → Files</a:t>
            </a: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Networks → Sockets</a:t>
            </a: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Machines → Processes</a:t>
            </a:r>
          </a:p>
          <a:p>
            <a:pPr>
              <a:lnSpc>
                <a:spcPct val="80000"/>
              </a:lnSpc>
              <a:defRPr/>
            </a:pPr>
            <a:endParaRPr lang="en-US" kern="0" dirty="0">
              <a:latin typeface="Gill Sans Light"/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OS as an </a:t>
            </a:r>
            <a:r>
              <a:rPr lang="en-US" i="1" kern="0" dirty="0">
                <a:latin typeface="Gill Sans Light"/>
                <a:ea typeface="ＭＳ Ｐゴシック" charset="0"/>
              </a:rPr>
              <a:t>Illusionist</a:t>
            </a:r>
            <a:r>
              <a:rPr lang="en-US" kern="0" dirty="0">
                <a:latin typeface="Gill Sans Light"/>
                <a:ea typeface="ＭＳ Ｐゴシック" charset="0"/>
              </a:rPr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Remove software/hardware quirks (</a:t>
            </a:r>
            <a:r>
              <a:rPr lang="en-US" i="1" kern="0" dirty="0">
                <a:latin typeface="Gill Sans Light"/>
                <a:ea typeface="ＭＳ Ｐゴシック" charset="0"/>
              </a:rPr>
              <a:t>fight complexity)</a:t>
            </a:r>
            <a:endParaRPr lang="en-US" kern="0" dirty="0">
              <a:latin typeface="Gill Sans Light"/>
              <a:ea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Optimize for convenience, utilization, reliability, … </a:t>
            </a:r>
            <a:r>
              <a:rPr lang="en-US" i="1" kern="0" dirty="0">
                <a:latin typeface="Gill Sans Light"/>
                <a:ea typeface="ＭＳ Ｐゴシック" charset="0"/>
              </a:rPr>
              <a:t>(help the programmer)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kern="0" dirty="0">
              <a:latin typeface="Gill Sans Light"/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For any OS area (e.g. file systems, virtual memory, networking, scheduling):</a:t>
            </a:r>
          </a:p>
          <a:p>
            <a:pPr lvl="1"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What hardware interface to handle? (physical reality)</a:t>
            </a:r>
          </a:p>
          <a:p>
            <a:pPr lvl="1"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What’s software interface to provide? (nicer abstraction)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C00620-D6F4-4E4F-800D-4AE997E5101C}"/>
              </a:ext>
            </a:extLst>
          </p:cNvPr>
          <p:cNvGrpSpPr/>
          <p:nvPr/>
        </p:nvGrpSpPr>
        <p:grpSpPr>
          <a:xfrm>
            <a:off x="5095461" y="1143000"/>
            <a:ext cx="6120524" cy="1792790"/>
            <a:chOff x="5254487" y="1791728"/>
            <a:chExt cx="6120524" cy="1792790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59B24BAC-A1B4-44AA-BD8D-5BCBBC4BA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4487" y="1791728"/>
              <a:ext cx="3039658" cy="1792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68572" tIns="34286" rIns="68572" bIns="3428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4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2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r>
                <a:rPr lang="en-US" altLang="en-US" sz="2800" b="0" dirty="0">
                  <a:solidFill>
                    <a:srgbClr val="00B050"/>
                  </a:solidFill>
                  <a:latin typeface="Gill Sans Light"/>
                  <a:ea typeface="Gill Sans" charset="0"/>
                  <a:cs typeface="Gill Sans" charset="0"/>
                </a:rPr>
                <a:t>Application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r>
                <a:rPr lang="en-US" altLang="en-US" sz="2800" b="0" dirty="0">
                  <a:solidFill>
                    <a:srgbClr val="00B050"/>
                  </a:solidFill>
                  <a:latin typeface="Gill Sans Light"/>
                  <a:ea typeface="Gill Sans" charset="0"/>
                  <a:cs typeface="Gill Sans" charset="0"/>
                </a:rPr>
                <a:t>Operating System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r>
                <a:rPr lang="en-US" altLang="en-US" sz="2800" b="0" dirty="0">
                  <a:solidFill>
                    <a:srgbClr val="00B050"/>
                  </a:solidFill>
                  <a:latin typeface="Gill Sans Light"/>
                  <a:ea typeface="Gill Sans" charset="0"/>
                  <a:cs typeface="Gill Sans" charset="0"/>
                </a:rPr>
                <a:t>Hardware</a:t>
              </a:r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7DCCCD57-1A1F-4863-8290-5F4D4FCD4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530" y="3029013"/>
              <a:ext cx="25642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10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0F9B481A-4D38-4060-BDF1-24F65C3A5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530" y="2367789"/>
              <a:ext cx="25642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10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AA39F109-99B5-4531-8EC4-237E35231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3189" y="2840504"/>
              <a:ext cx="3201822" cy="377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72" tIns="34286" rIns="68572" bIns="3428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4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2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2000" b="0" dirty="0">
                  <a:latin typeface="Gill Sans Light"/>
                  <a:ea typeface="Gill Sans" charset="0"/>
                  <a:cs typeface="Gill Sans" charset="0"/>
                </a:rPr>
                <a:t>Physical Machine Interface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6D1794CA-71C2-4E77-A787-1C3EDF87B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3189" y="2179280"/>
              <a:ext cx="3184189" cy="377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72" tIns="34286" rIns="68572" bIns="3428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4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2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2000" b="0" dirty="0">
                  <a:latin typeface="Gill Sans Light"/>
                  <a:ea typeface="Gill Sans" charset="0"/>
                  <a:cs typeface="Gill Sans" charset="0"/>
                </a:rPr>
                <a:t>Abstract Machine Interface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OS </a:t>
            </a:r>
            <a:r>
              <a:rPr lang="en-US" i="1" dirty="0">
                <a:latin typeface="Gill Sans Light"/>
              </a:rPr>
              <a:t>Abstracts</a:t>
            </a:r>
            <a:r>
              <a:rPr lang="en-US" dirty="0">
                <a:latin typeface="Gill Sans Light"/>
              </a:rPr>
              <a:t> Underlying Hardware to help Tame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75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736600"/>
          </a:xfrm>
        </p:spPr>
        <p:txBody>
          <a:bodyPr/>
          <a:lstStyle/>
          <a:p>
            <a:r>
              <a:rPr lang="en-US" dirty="0"/>
              <a:t>Today: 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7521"/>
            <a:ext cx="10134600" cy="56388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Thread: Execution Context</a:t>
            </a:r>
          </a:p>
          <a:p>
            <a:pPr lvl="1"/>
            <a:r>
              <a:rPr lang="en-US" altLang="en-US" dirty="0"/>
              <a:t>Fully describes program state</a:t>
            </a:r>
          </a:p>
          <a:p>
            <a:pPr lvl="1"/>
            <a:endParaRPr lang="en-US" altLang="en-US" dirty="0"/>
          </a:p>
          <a:p>
            <a:r>
              <a:rPr lang="en-US" b="1" dirty="0"/>
              <a:t>Address space </a:t>
            </a:r>
          </a:p>
          <a:p>
            <a:pPr lvl="1"/>
            <a:r>
              <a:rPr lang="en-US" dirty="0"/>
              <a:t>Set of memory addresses accessible to program (for read or write)</a:t>
            </a:r>
          </a:p>
          <a:p>
            <a:pPr lvl="1"/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Process: an instance of a running program</a:t>
            </a:r>
          </a:p>
          <a:p>
            <a:pPr lvl="1"/>
            <a:r>
              <a:rPr lang="en-US" dirty="0"/>
              <a:t>Protected Address Space + One or more Threads</a:t>
            </a:r>
          </a:p>
          <a:p>
            <a:pPr lvl="1"/>
            <a:endParaRPr lang="en-US" dirty="0"/>
          </a:p>
          <a:p>
            <a:r>
              <a:rPr lang="en-US" b="1" dirty="0"/>
              <a:t>Dual mode operation / Protection</a:t>
            </a:r>
          </a:p>
          <a:p>
            <a:pPr lvl="1"/>
            <a:r>
              <a:rPr lang="en-US" dirty="0"/>
              <a:t>Only the “system” has the ability to access certain resources</a:t>
            </a:r>
          </a:p>
        </p:txBody>
      </p:sp>
    </p:spTree>
    <p:extLst>
      <p:ext uri="{BB962C8B-B14F-4D97-AF65-F5344CB8AC3E}">
        <p14:creationId xmlns:p14="http://schemas.microsoft.com/office/powerpoint/2010/main" val="34829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OS Concept: Thread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43940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000" b="1" dirty="0">
                <a:solidFill>
                  <a:srgbClr val="FF0000"/>
                </a:solidFill>
              </a:rPr>
              <a:t>Thread</a:t>
            </a:r>
            <a:r>
              <a:rPr lang="en-US" altLang="en-US" sz="2000" dirty="0">
                <a:solidFill>
                  <a:srgbClr val="FF0000"/>
                </a:solidFill>
              </a:rPr>
              <a:t>: Single unique execution context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/>
              <a:t>Program Counter, Registers, Execution Flags, Stack, Memory State</a:t>
            </a:r>
          </a:p>
          <a:p>
            <a:pPr lvl="1">
              <a:lnSpc>
                <a:spcPct val="100000"/>
              </a:lnSpc>
            </a:pPr>
            <a:endParaRPr lang="en-US" alt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A thread is </a:t>
            </a:r>
            <a:r>
              <a:rPr lang="en-US" sz="2000" i="1" dirty="0">
                <a:solidFill>
                  <a:srgbClr val="FF0000"/>
                </a:solidFill>
              </a:rPr>
              <a:t>executing</a:t>
            </a:r>
            <a:r>
              <a:rPr lang="en-US" sz="2000" dirty="0"/>
              <a:t> on a processor (core) when it is </a:t>
            </a:r>
            <a:r>
              <a:rPr lang="en-US" sz="2000" i="1" dirty="0">
                <a:solidFill>
                  <a:srgbClr val="FF0000"/>
                </a:solidFill>
              </a:rPr>
              <a:t>resident</a:t>
            </a:r>
            <a:r>
              <a:rPr lang="en-US" sz="2000" dirty="0"/>
              <a:t> in the processor registers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A thread is </a:t>
            </a:r>
            <a:r>
              <a:rPr lang="en-US" sz="2000" i="1" dirty="0"/>
              <a:t>suspended </a:t>
            </a:r>
            <a:r>
              <a:rPr lang="en-US" sz="2000" dirty="0"/>
              <a:t>(not </a:t>
            </a:r>
            <a:r>
              <a:rPr lang="en-US" sz="2000" i="1" dirty="0"/>
              <a:t>executing) </a:t>
            </a:r>
            <a:r>
              <a:rPr lang="en-US" sz="2000" dirty="0"/>
              <a:t>when its state </a:t>
            </a:r>
            <a:r>
              <a:rPr lang="en-US" sz="2000" i="1" dirty="0">
                <a:solidFill>
                  <a:srgbClr val="FF0000"/>
                </a:solidFill>
              </a:rPr>
              <a:t>is not </a:t>
            </a:r>
            <a:r>
              <a:rPr lang="en-US" sz="2000" dirty="0"/>
              <a:t>loaded (resident) into the processor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Processor state pointing at some other thread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Program counter register </a:t>
            </a:r>
            <a:r>
              <a:rPr lang="en-US" sz="1800" i="1" dirty="0">
                <a:solidFill>
                  <a:srgbClr val="FF0000"/>
                </a:solidFill>
              </a:rPr>
              <a:t>is not </a:t>
            </a:r>
            <a:r>
              <a:rPr lang="en-US" sz="1800" dirty="0"/>
              <a:t>pointing at next instruction from this thread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Often: a copy of the last value for each register stored in memory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4580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66324</TotalTime>
  <Pages>60</Pages>
  <Words>2615</Words>
  <Application>Microsoft Office PowerPoint</Application>
  <PresentationFormat>Widescreen</PresentationFormat>
  <Paragraphs>785</Paragraphs>
  <Slides>45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Comic Sans MS</vt:lpstr>
      <vt:lpstr>Courier New</vt:lpstr>
      <vt:lpstr>Gill Sans</vt:lpstr>
      <vt:lpstr>Gill Sans Light</vt:lpstr>
      <vt:lpstr>Office</vt:lpstr>
      <vt:lpstr>Chart</vt:lpstr>
      <vt:lpstr>CS162 Operating Systems and Systems Programming Lecture 2  Four Fundamental OS Concepts</vt:lpstr>
      <vt:lpstr>Recall: What is an Operating System?</vt:lpstr>
      <vt:lpstr>Recall: OS Protection</vt:lpstr>
      <vt:lpstr>Recall: HW Functionality  great complexity!</vt:lpstr>
      <vt:lpstr>Recall: Increasing Software Complexity</vt:lpstr>
      <vt:lpstr>Complexity leaks into OS if not properly designed:</vt:lpstr>
      <vt:lpstr>OS Abstracts Underlying Hardware to help Tame Complexity</vt:lpstr>
      <vt:lpstr>Today: Four Fundamental OS Concepts</vt:lpstr>
      <vt:lpstr>First OS Concept: Thread of Control</vt:lpstr>
      <vt:lpstr>61 is back! Instruction Fetch/Decode/Execute</vt:lpstr>
      <vt:lpstr>Illusion of Multiple Processors</vt:lpstr>
      <vt:lpstr>Illusion of Multiple Processors (Continued)</vt:lpstr>
      <vt:lpstr>Multiprogramming - Multiple Threads of Control</vt:lpstr>
      <vt:lpstr>Registers: RISC-V  x86</vt:lpstr>
      <vt:lpstr>Second OS Concept: Address Space</vt:lpstr>
      <vt:lpstr>Address Space: In a Picture</vt:lpstr>
      <vt:lpstr>Very Simple Multiprogramming</vt:lpstr>
      <vt:lpstr>Simple Multiplexing has no Protection!</vt:lpstr>
      <vt:lpstr>What can the hardware do to help the OS protect itself from programs???</vt:lpstr>
      <vt:lpstr>Simple Protection: Base and Bound (B&amp;B)</vt:lpstr>
      <vt:lpstr>Simple Protection: Base and Bound (B&amp;B)</vt:lpstr>
      <vt:lpstr>61C Review: Relocation</vt:lpstr>
      <vt:lpstr>Simple address translation with Base and Bound</vt:lpstr>
      <vt:lpstr>x86 – segments and stacks</vt:lpstr>
      <vt:lpstr>Another idea: Address Space Translation</vt:lpstr>
      <vt:lpstr>Paged Virtual Address Space</vt:lpstr>
      <vt:lpstr>Paged Virtual Address</vt:lpstr>
      <vt:lpstr>Third OS Concept: Process</vt:lpstr>
      <vt:lpstr>Single and Multithreaded Processes</vt:lpstr>
      <vt:lpstr>Protection and Isolation</vt:lpstr>
      <vt:lpstr>Fourth OS Concept:  Dual Mode Operation</vt:lpstr>
      <vt:lpstr>3 types of User  Kernel Mode Transfer</vt:lpstr>
      <vt:lpstr>For example: UNIX System Structure</vt:lpstr>
      <vt:lpstr>User/Kernel (Privileged) Mode</vt:lpstr>
      <vt:lpstr>Additional Layers of Protection for Modern Systems</vt:lpstr>
      <vt:lpstr>Tying it together: Simple B&amp;B: OS loads process</vt:lpstr>
      <vt:lpstr>Simple B&amp;B: OS gets ready to execute process </vt:lpstr>
      <vt:lpstr>PowerPoint Presentation</vt:lpstr>
      <vt:lpstr>Interrupt Vector</vt:lpstr>
      <vt:lpstr>Simple B&amp;B: User =&gt; Kernel</vt:lpstr>
      <vt:lpstr>Simple B&amp;B: Interrupt</vt:lpstr>
      <vt:lpstr>Simple B&amp;B: Switch User Process</vt:lpstr>
      <vt:lpstr>Simple B&amp;B: “resume”</vt:lpstr>
      <vt:lpstr>Running Many Programs ???</vt:lpstr>
      <vt:lpstr>Conclusion: Four Fundamental OS Concepts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Natacha Siobhan Chomley Crooks</cp:lastModifiedBy>
  <cp:revision>639</cp:revision>
  <cp:lastPrinted>2020-09-02T23:11:23Z</cp:lastPrinted>
  <dcterms:created xsi:type="dcterms:W3CDTF">1995-08-12T11:37:26Z</dcterms:created>
  <dcterms:modified xsi:type="dcterms:W3CDTF">2021-01-21T21:38:58Z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