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1543" r:id="rId3"/>
    <p:sldId id="1576" r:id="rId4"/>
    <p:sldId id="1577" r:id="rId5"/>
    <p:sldId id="1578" r:id="rId6"/>
    <p:sldId id="1579" r:id="rId7"/>
    <p:sldId id="1580" r:id="rId8"/>
    <p:sldId id="1581" r:id="rId9"/>
    <p:sldId id="1582" r:id="rId10"/>
    <p:sldId id="1583" r:id="rId11"/>
    <p:sldId id="1584" r:id="rId12"/>
    <p:sldId id="1585" r:id="rId13"/>
    <p:sldId id="1586" r:id="rId14"/>
    <p:sldId id="1587" r:id="rId15"/>
    <p:sldId id="1588" r:id="rId16"/>
    <p:sldId id="1557" r:id="rId17"/>
    <p:sldId id="1558" r:id="rId18"/>
    <p:sldId id="1559" r:id="rId19"/>
    <p:sldId id="1564" r:id="rId20"/>
    <p:sldId id="1565" r:id="rId21"/>
    <p:sldId id="1562" r:id="rId22"/>
    <p:sldId id="1563" r:id="rId23"/>
    <p:sldId id="1566" r:id="rId24"/>
    <p:sldId id="1498" r:id="rId25"/>
    <p:sldId id="1499" r:id="rId26"/>
    <p:sldId id="1500" r:id="rId27"/>
    <p:sldId id="1503" r:id="rId28"/>
    <p:sldId id="1504" r:id="rId29"/>
    <p:sldId id="1567" r:id="rId30"/>
    <p:sldId id="1506" r:id="rId31"/>
    <p:sldId id="1507" r:id="rId32"/>
    <p:sldId id="1508" r:id="rId33"/>
    <p:sldId id="1509" r:id="rId34"/>
    <p:sldId id="1510" r:id="rId35"/>
    <p:sldId id="1511" r:id="rId36"/>
    <p:sldId id="1512" r:id="rId37"/>
    <p:sldId id="1513" r:id="rId38"/>
    <p:sldId id="1514" r:id="rId39"/>
    <p:sldId id="1515" r:id="rId40"/>
    <p:sldId id="1516" r:id="rId41"/>
    <p:sldId id="1517" r:id="rId42"/>
    <p:sldId id="1589" r:id="rId43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40E2"/>
    <a:srgbClr val="FF0000"/>
    <a:srgbClr val="BCFFBC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69"/>
    <p:restoredTop sz="95005" autoAdjust="0"/>
  </p:normalViewPr>
  <p:slideViewPr>
    <p:cSldViewPr>
      <p:cViewPr varScale="1">
        <p:scale>
          <a:sx n="128" d="100"/>
          <a:sy n="128" d="100"/>
        </p:scale>
        <p:origin x="156" y="23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:ma14="http://schemas.microsoft.com/office/mac/drawingml/2011/main" xmlns="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dirty="0">
                <a:latin typeface="Comic Sans MS" charset="0"/>
                <a:cs typeface="+mn-cs"/>
              </a:rPr>
              <a:t>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764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03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5358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8315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6181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Now let's look at some key problems we face when synchronizing or scheduling concurrent tasks.</a:t>
            </a:r>
          </a:p>
        </p:txBody>
      </p:sp>
    </p:spTree>
    <p:extLst>
      <p:ext uri="{BB962C8B-B14F-4D97-AF65-F5344CB8AC3E}">
        <p14:creationId xmlns:p14="http://schemas.microsoft.com/office/powerpoint/2010/main" val="428043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878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73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59502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5997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89877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914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Body Text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28369" y="6551613"/>
            <a:ext cx="987431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12.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822639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3/1/2022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4163297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Joseph &amp; </a:t>
            </a:r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Kubiatowicz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CS162 © UCB Spring</a:t>
            </a:r>
            <a:r>
              <a:rPr lang="en-US" sz="1400" b="0" baseline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2022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tiff"/><Relationship Id="rId3" Type="http://schemas.openxmlformats.org/officeDocument/2006/relationships/image" Target="../media/image3.png"/><Relationship Id="rId21" Type="http://schemas.openxmlformats.org/officeDocument/2006/relationships/image" Target="../media/image20.tiff"/><Relationship Id="rId7" Type="http://schemas.openxmlformats.org/officeDocument/2006/relationships/hyperlink" Target="http://images.google.com/imgres?imgurl=http://static.howstuffworks.com/gif/cell-phone-nokia.jpg&amp;imgrefurl=http://electronics.howstuffworks.com/cell-phone.htm&amp;h=200&amp;w=200&amp;sz=22&amp;tbnid=ftqjm3_El-gJ:&amp;tbnh=99&amp;tbnw=99&amp;start=7&amp;prev=/images?q=cell+phone&amp;hl=en&amp;lr=&amp;ie=UTF-8" TargetMode="External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jpeg"/><Relationship Id="rId16" Type="http://schemas.openxmlformats.org/officeDocument/2006/relationships/image" Target="../media/image15.png"/><Relationship Id="rId20" Type="http://schemas.openxmlformats.org/officeDocument/2006/relationships/image" Target="../media/image19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0.jpe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tiff"/><Relationship Id="rId4" Type="http://schemas.openxmlformats.org/officeDocument/2006/relationships/image" Target="../media/image4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12</a:t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>Scheduling 3: Starvation </a:t>
            </a:r>
            <a:r>
              <a:rPr lang="en-US" sz="3000"/>
              <a:t>(Finished), Deadlock</a:t>
            </a:r>
            <a:r>
              <a:rPr lang="en-US" sz="3200" dirty="0"/>
              <a:t/>
            </a:r>
            <a:br>
              <a:rPr lang="en-US" sz="3200" dirty="0"/>
            </a:b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March 1</a:t>
            </a:r>
            <a:r>
              <a:rPr lang="en-US" altLang="en-US" baseline="30000" dirty="0">
                <a:ea typeface="Gill Sans" charset="0"/>
              </a:rPr>
              <a:t>st</a:t>
            </a:r>
            <a:r>
              <a:rPr lang="en-US" altLang="en-US" dirty="0">
                <a:ea typeface="Gill Sans" charset="0"/>
              </a:rPr>
              <a:t>, 2022</a:t>
            </a: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Anthony Joseph and John </a:t>
            </a:r>
            <a:r>
              <a:rPr lang="en-US" altLang="en-US" dirty="0" err="1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DD06F-34BC-4EDF-8007-F615E2A5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Lottery Scheduling: Simple Mechanism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79098" y="1825625"/>
                <a:ext cx="617470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𝑡𝑖𝑐𝑘𝑒𝑡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endParaRPr lang="en-US" baseline="-25000" dirty="0"/>
              </a:p>
              <a:p>
                <a:r>
                  <a:rPr lang="en-US" dirty="0"/>
                  <a:t>Pick a number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1  ..  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𝑡𝑖𝑐𝑘𝑒𝑡</m:t>
                    </m:r>
                  </m:oMath>
                </a14:m>
                <a:r>
                  <a:rPr lang="en-US" sz="2400" dirty="0">
                    <a:latin typeface="Courier" pitchFamily="2" charset="0"/>
                  </a:rPr>
                  <a:t> </a:t>
                </a:r>
                <a:r>
                  <a:rPr lang="en-US" dirty="0"/>
                  <a:t>as the random “dart”</a:t>
                </a:r>
              </a:p>
              <a:p>
                <a:r>
                  <a:rPr lang="en-US" dirty="0"/>
                  <a:t>Jobs record their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of allocated tickets</a:t>
                </a:r>
              </a:p>
              <a:p>
                <a:r>
                  <a:rPr lang="en-US" dirty="0"/>
                  <a:t>Order them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m:rPr>
                        <m:sty m:val="p"/>
                      </m:rPr>
                      <a:rPr lang="en-US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i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Select the first j such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i</m:t>
                        </m:r>
                      </m:e>
                    </m:nary>
                  </m:oMath>
                </a14:m>
                <a:r>
                  <a:rPr lang="en-US" dirty="0"/>
                  <a:t> up to j exceeds </a:t>
                </a:r>
                <a:r>
                  <a:rPr lang="en-US" i="1" dirty="0"/>
                  <a:t>d.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0B7097-7E0D-40B8-AD8C-A2AEF69055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79098" y="1825625"/>
                <a:ext cx="6174702" cy="4351338"/>
              </a:xfrm>
              <a:blipFill>
                <a:blip r:embed="rId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53DA1AD-F160-4AA4-903F-5FEC2A85922D}"/>
              </a:ext>
            </a:extLst>
          </p:cNvPr>
          <p:cNvSpPr/>
          <p:nvPr/>
        </p:nvSpPr>
        <p:spPr>
          <a:xfrm>
            <a:off x="3478245" y="3692075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EF428B-BEE3-46DF-944E-B5143ABCD17E}"/>
              </a:ext>
            </a:extLst>
          </p:cNvPr>
          <p:cNvSpPr/>
          <p:nvPr/>
        </p:nvSpPr>
        <p:spPr>
          <a:xfrm>
            <a:off x="3478245" y="4030937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3E16D-052C-4200-8936-FCB04B17E548}"/>
              </a:ext>
            </a:extLst>
          </p:cNvPr>
          <p:cNvSpPr/>
          <p:nvPr/>
        </p:nvSpPr>
        <p:spPr>
          <a:xfrm>
            <a:off x="3478245" y="4369799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49B70E-58D3-4BFD-BDAF-DC982A339775}"/>
              </a:ext>
            </a:extLst>
          </p:cNvPr>
          <p:cNvSpPr/>
          <p:nvPr/>
        </p:nvSpPr>
        <p:spPr>
          <a:xfrm>
            <a:off x="3478245" y="4708661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7915D98-02E4-4936-9B52-DC38C6B77829}"/>
              </a:ext>
            </a:extLst>
          </p:cNvPr>
          <p:cNvSpPr/>
          <p:nvPr/>
        </p:nvSpPr>
        <p:spPr>
          <a:xfrm>
            <a:off x="3478245" y="5047519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EE7BEC7-B23B-46C2-81C9-3A4AD6CF0C91}"/>
              </a:ext>
            </a:extLst>
          </p:cNvPr>
          <p:cNvSpPr/>
          <p:nvPr/>
        </p:nvSpPr>
        <p:spPr>
          <a:xfrm>
            <a:off x="3478245" y="2675489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F452CC-C17D-4C5D-806C-4146B71DDF46}"/>
              </a:ext>
            </a:extLst>
          </p:cNvPr>
          <p:cNvSpPr/>
          <p:nvPr/>
        </p:nvSpPr>
        <p:spPr>
          <a:xfrm>
            <a:off x="3478245" y="3014351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CBA45B5-E5BD-4712-9E05-63667E6AA498}"/>
              </a:ext>
            </a:extLst>
          </p:cNvPr>
          <p:cNvSpPr/>
          <p:nvPr/>
        </p:nvSpPr>
        <p:spPr>
          <a:xfrm>
            <a:off x="3478245" y="3353213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69F69-0F8F-4158-9B82-0E4BC1B4F659}"/>
              </a:ext>
            </a:extLst>
          </p:cNvPr>
          <p:cNvSpPr/>
          <p:nvPr/>
        </p:nvSpPr>
        <p:spPr>
          <a:xfrm>
            <a:off x="3478245" y="1997765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895582-EFBA-4AC9-A1FF-95B5E7550B55}"/>
              </a:ext>
            </a:extLst>
          </p:cNvPr>
          <p:cNvSpPr/>
          <p:nvPr/>
        </p:nvSpPr>
        <p:spPr>
          <a:xfrm>
            <a:off x="3478245" y="2336627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13185-84CC-48D3-86EF-AF74ADF46DC3}"/>
              </a:ext>
            </a:extLst>
          </p:cNvPr>
          <p:cNvSpPr txBox="1"/>
          <p:nvPr/>
        </p:nvSpPr>
        <p:spPr>
          <a:xfrm>
            <a:off x="4050691" y="503605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AD3884-BACD-44DA-93D8-0BB2D55CAE13}"/>
              </a:ext>
            </a:extLst>
          </p:cNvPr>
          <p:cNvSpPr txBox="1"/>
          <p:nvPr/>
        </p:nvSpPr>
        <p:spPr>
          <a:xfrm>
            <a:off x="3963830" y="1756821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20945A-C6DC-4F23-AECB-A4061870C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16356" y="3096519"/>
            <a:ext cx="1422400" cy="142240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E7C4940-F899-4C25-AA5B-E9950354CCA8}"/>
              </a:ext>
            </a:extLst>
          </p:cNvPr>
          <p:cNvCxnSpPr/>
          <p:nvPr/>
        </p:nvCxnSpPr>
        <p:spPr>
          <a:xfrm flipV="1">
            <a:off x="2025100" y="2094573"/>
            <a:ext cx="1324428" cy="1181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08AADD8-9A86-4522-822B-3231451CDEA5}"/>
              </a:ext>
            </a:extLst>
          </p:cNvPr>
          <p:cNvCxnSpPr>
            <a:cxnSpLocks/>
          </p:cNvCxnSpPr>
          <p:nvPr/>
        </p:nvCxnSpPr>
        <p:spPr>
          <a:xfrm>
            <a:off x="2038024" y="3668545"/>
            <a:ext cx="1224418" cy="1509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92284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7D230-0DAA-4754-B409-DE1E21287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Unfairness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1024D0-2256-4993-A6FA-E48DD0C77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848" y="1825625"/>
            <a:ext cx="6854951" cy="4351338"/>
          </a:xfrm>
        </p:spPr>
        <p:txBody>
          <a:bodyPr/>
          <a:lstStyle/>
          <a:p>
            <a:r>
              <a:rPr lang="en-US" dirty="0"/>
              <a:t>E.g., Given two jobs A and B of same run time (# Qs) that are each supposed to receive 50%, </a:t>
            </a:r>
          </a:p>
          <a:p>
            <a:pPr marL="0" indent="0">
              <a:buNone/>
            </a:pPr>
            <a:r>
              <a:rPr lang="en-US" dirty="0"/>
              <a:t>      U = finish time of first / finish time of last</a:t>
            </a:r>
          </a:p>
          <a:p>
            <a:r>
              <a:rPr lang="en-US" dirty="0"/>
              <a:t>As a function of run time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B61D7C-75FC-4E39-B97B-C7ECDF8E9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42" y="1825625"/>
            <a:ext cx="3519715" cy="32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527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Stride Scheduling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Achieve proportional share scheduling without resorting to randomness, and overcome the “law of small numbers” problem.</a:t>
                </a:r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r>
                  <a:rPr lang="en-US" dirty="0"/>
                  <a:t>Each job has a “pass” counter </a:t>
                </a:r>
              </a:p>
              <a:p>
                <a:r>
                  <a:rPr lang="en-US" dirty="0"/>
                  <a:t>Scheduler: pick job with lowest </a:t>
                </a:r>
                <a:r>
                  <a:rPr lang="en-US" i="1" dirty="0"/>
                  <a:t>pass</a:t>
                </a:r>
                <a:r>
                  <a:rPr lang="en-US" dirty="0"/>
                  <a:t>, runs it, add its </a:t>
                </a:r>
                <a:r>
                  <a:rPr lang="en-US" i="1" dirty="0"/>
                  <a:t>stride</a:t>
                </a:r>
                <a:r>
                  <a:rPr lang="en-US" dirty="0"/>
                  <a:t> to its </a:t>
                </a:r>
                <a:r>
                  <a:rPr lang="en-US" i="1" dirty="0"/>
                  <a:t>pass</a:t>
                </a:r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r>
                  <a:rPr lang="en-US" dirty="0"/>
                  <a:t>Some messiness of counter wrap-around, new jobs,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19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7585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Completely Fair Scheduler (CFS)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</p:spPr>
            <p:txBody>
              <a:bodyPr/>
              <a:lstStyle/>
              <a:p>
                <a:r>
                  <a:rPr lang="en-US" dirty="0">
                    <a:latin typeface="Gill Sans Light"/>
                  </a:rPr>
                  <a:t>Goal: Each process gets an equal share of CPU</a:t>
                </a:r>
              </a:p>
              <a:p>
                <a:pPr lvl="1"/>
                <a:r>
                  <a:rPr lang="en-US" i="1" dirty="0">
                    <a:latin typeface="Gill Sans Light"/>
                  </a:rPr>
                  <a:t>N</a:t>
                </a:r>
                <a:r>
                  <a:rPr lang="en-US" dirty="0">
                    <a:latin typeface="Gill Sans Light"/>
                  </a:rPr>
                  <a:t> threads “simultaneously” execute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of CPU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The </a:t>
                </a:r>
                <a:r>
                  <a:rPr lang="en-US" i="1" dirty="0">
                    <a:solidFill>
                      <a:srgbClr val="FF0000"/>
                    </a:solidFill>
                    <a:latin typeface="Gill Sans Light"/>
                  </a:rPr>
                  <a:t>model</a:t>
                </a:r>
                <a:r>
                  <a:rPr lang="en-US" dirty="0">
                    <a:latin typeface="Gill Sans Light"/>
                  </a:rPr>
                  <a:t> is somewhat like simultaneous multithreading – each thread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r>
                  <a:rPr lang="en-US" dirty="0">
                    <a:latin typeface="Gill Sans Light"/>
                  </a:rPr>
                  <a:t> of the cycles </a:t>
                </a:r>
              </a:p>
              <a:p>
                <a:endParaRPr lang="en-US" dirty="0">
                  <a:latin typeface="Gill Sans Light"/>
                </a:endParaRPr>
              </a:p>
              <a:p>
                <a:r>
                  <a:rPr lang="en-US" dirty="0">
                    <a:latin typeface="Gill Sans Light"/>
                  </a:rPr>
                  <a:t>In general, can’t do this with real hardware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OS needs to give out full CPU in time slices</a:t>
                </a:r>
              </a:p>
              <a:p>
                <a:pPr lvl="1"/>
                <a:r>
                  <a:rPr lang="en-US" dirty="0">
                    <a:latin typeface="Gill Sans Light"/>
                  </a:rPr>
                  <a:t>Thus, we must use something to keep the threads roughly in sync with one another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4FCCE4-2F94-4F2B-BBF1-F8317B7B8A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4722" y="762000"/>
                <a:ext cx="7318190" cy="4351338"/>
              </a:xfrm>
              <a:blipFill>
                <a:blip r:embed="rId2"/>
                <a:stretch>
                  <a:fillRect l="-116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7704517" y="762000"/>
            <a:ext cx="4294187" cy="3124200"/>
            <a:chOff x="921546" y="1650801"/>
            <a:chExt cx="4294187" cy="3124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E0FA7-909E-4F68-A7E8-B5B0EC7D5D31}"/>
                </a:ext>
              </a:extLst>
            </p:cNvPr>
            <p:cNvSpPr txBox="1"/>
            <p:nvPr/>
          </p:nvSpPr>
          <p:spPr>
            <a:xfrm>
              <a:off x="1734847" y="1650801"/>
              <a:ext cx="30785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0" dirty="0">
                  <a:latin typeface="Gill Sans Light"/>
                </a:rPr>
                <a:t>Model: “Perfectly” subdivided CPU: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6850CDD-EA78-4212-9CF5-0DB013325EC9}"/>
                </a:ext>
              </a:extLst>
            </p:cNvPr>
            <p:cNvGrpSpPr/>
            <p:nvPr/>
          </p:nvGrpSpPr>
          <p:grpSpPr>
            <a:xfrm>
              <a:off x="921546" y="2518547"/>
              <a:ext cx="4294187" cy="2256454"/>
              <a:chOff x="4333981" y="4158641"/>
              <a:chExt cx="4294187" cy="2256454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EC34E6A-BCFA-4ED3-A830-7B238152C0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57775" y="6415094"/>
                <a:ext cx="3214663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1D5C5ADD-7E3B-4243-9843-9F69E3EB3C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57775" y="4158641"/>
                <a:ext cx="0" cy="225645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B2F9E6B-B43D-4BA1-9592-FE1952211E4C}"/>
                  </a:ext>
                </a:extLst>
              </p:cNvPr>
              <p:cNvSpPr txBox="1"/>
              <p:nvPr/>
            </p:nvSpPr>
            <p:spPr>
              <a:xfrm rot="5400000">
                <a:off x="3445049" y="5064497"/>
                <a:ext cx="22395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>
                    <a:latin typeface="Gill Sans Light"/>
                  </a:rPr>
                  <a:t>CPU Time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8C7037D-DE33-421A-A0BD-1194A8C02EF2}"/>
                  </a:ext>
                </a:extLst>
              </p:cNvPr>
              <p:cNvSpPr/>
              <p:nvPr/>
            </p:nvSpPr>
            <p:spPr>
              <a:xfrm>
                <a:off x="4979223" y="4843463"/>
                <a:ext cx="707190" cy="1557344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1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3CE092B-B6A3-4C80-BDDA-5D59B296211A}"/>
                  </a:ext>
                </a:extLst>
              </p:cNvPr>
              <p:cNvSpPr/>
              <p:nvPr/>
            </p:nvSpPr>
            <p:spPr>
              <a:xfrm>
                <a:off x="5979373" y="4843462"/>
                <a:ext cx="707190" cy="1557344"/>
              </a:xfrm>
              <a:prstGeom prst="rect">
                <a:avLst/>
              </a:prstGeom>
              <a:solidFill>
                <a:srgbClr val="4472C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2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0E6AC74-1869-4E02-88E5-F63B607A731C}"/>
                  </a:ext>
                </a:extLst>
              </p:cNvPr>
              <p:cNvSpPr/>
              <p:nvPr/>
            </p:nvSpPr>
            <p:spPr>
              <a:xfrm>
                <a:off x="6979523" y="4843462"/>
                <a:ext cx="707190" cy="1557344"/>
              </a:xfrm>
              <a:prstGeom prst="rect">
                <a:avLst/>
              </a:prstGeom>
              <a:solidFill>
                <a:srgbClr val="00AE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latin typeface="Gill Sans Light"/>
                  </a:rPr>
                  <a:t>T</a:t>
                </a:r>
                <a:r>
                  <a:rPr lang="en-US" sz="3200" b="1" baseline="-25000" dirty="0">
                    <a:latin typeface="Gill Sans Light"/>
                  </a:rPr>
                  <a:t>3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72438" y="4379692"/>
                    <a:ext cx="555730" cy="8989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5" idx="1"/>
              </p:cNvCxnSpPr>
              <p:nvPr/>
            </p:nvCxnSpPr>
            <p:spPr>
              <a:xfrm>
                <a:off x="4857775" y="4829174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86070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Completely Fair Scheduler (CFS)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62" y="761999"/>
            <a:ext cx="7601049" cy="46728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Basic Idea: track CPU time per thread and schedule threads to match up average rate of execution</a:t>
            </a:r>
          </a:p>
          <a:p>
            <a:r>
              <a:rPr lang="en-US" b="1" dirty="0">
                <a:latin typeface="Gill Sans Light"/>
              </a:rPr>
              <a:t>Scheduling Decision:</a:t>
            </a:r>
          </a:p>
          <a:p>
            <a:pPr lvl="1"/>
            <a:r>
              <a:rPr lang="en-US" sz="2400" dirty="0">
                <a:latin typeface="Gill Sans Light"/>
              </a:rPr>
              <a:t>“Repair” illusion of complete fairness</a:t>
            </a:r>
          </a:p>
          <a:p>
            <a:pPr lvl="1"/>
            <a:r>
              <a:rPr lang="en-US" sz="2400" dirty="0">
                <a:latin typeface="Gill Sans Light"/>
              </a:rPr>
              <a:t>Choose thread with minimum CPU time</a:t>
            </a:r>
          </a:p>
          <a:p>
            <a:pPr lvl="1"/>
            <a:r>
              <a:rPr lang="en-US" sz="2400" dirty="0">
                <a:latin typeface="Gill Sans Light"/>
              </a:rPr>
              <a:t>Closely related to Fair Queueing</a:t>
            </a:r>
          </a:p>
          <a:p>
            <a:r>
              <a:rPr lang="en-US" sz="2600" dirty="0">
                <a:latin typeface="Gill Sans Light"/>
              </a:rPr>
              <a:t>Use a heap-like scheduling queue for this…</a:t>
            </a:r>
            <a:endParaRPr lang="en-US" sz="2400" dirty="0">
              <a:latin typeface="Gill Sans Light"/>
            </a:endParaRPr>
          </a:p>
          <a:p>
            <a:pPr lvl="1"/>
            <a:r>
              <a:rPr lang="en-US" sz="2400" dirty="0">
                <a:latin typeface="Gill Sans Light"/>
              </a:rPr>
              <a:t>O(log N) to add/remove threads, where N is number of threads</a:t>
            </a:r>
          </a:p>
          <a:p>
            <a:r>
              <a:rPr lang="en-US" dirty="0">
                <a:latin typeface="Gill Sans Light"/>
              </a:rPr>
              <a:t>Sleeping threads don’t advance their CPU time, so they get a boost when they wake up again…</a:t>
            </a:r>
          </a:p>
          <a:p>
            <a:pPr lvl="1"/>
            <a:r>
              <a:rPr lang="en-US" dirty="0">
                <a:solidFill>
                  <a:srgbClr val="FF0000"/>
                </a:solidFill>
                <a:latin typeface="Gill Sans Light"/>
              </a:rPr>
              <a:t>Get interactivity automatically!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9205741" y="2668399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96200" y="762000"/>
            <a:ext cx="4307071" cy="3214057"/>
            <a:chOff x="7696200" y="932182"/>
            <a:chExt cx="4307071" cy="3214057"/>
          </a:xfrm>
        </p:grpSpPr>
        <p:grpSp>
          <p:nvGrpSpPr>
            <p:cNvPr id="4" name="Group 3"/>
            <p:cNvGrpSpPr/>
            <p:nvPr/>
          </p:nvGrpSpPr>
          <p:grpSpPr>
            <a:xfrm>
              <a:off x="7696200" y="1889785"/>
              <a:ext cx="4307071" cy="2256454"/>
              <a:chOff x="7388122" y="1219200"/>
              <a:chExt cx="4307071" cy="225645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66850CDD-EA78-4212-9CF5-0DB013325EC9}"/>
                  </a:ext>
                </a:extLst>
              </p:cNvPr>
              <p:cNvGrpSpPr/>
              <p:nvPr/>
            </p:nvGrpSpPr>
            <p:grpSpPr>
              <a:xfrm>
                <a:off x="7388122" y="1219200"/>
                <a:ext cx="3750052" cy="2256454"/>
                <a:chOff x="4322386" y="4158641"/>
                <a:chExt cx="3750052" cy="2256454"/>
              </a:xfrm>
            </p:grpSpPr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6EC34E6A-BCFA-4ED3-A830-7B238152C0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7775" y="6415094"/>
                  <a:ext cx="321466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1D5C5ADD-7E3B-4243-9843-9F69E3EB3C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857775" y="4158641"/>
                  <a:ext cx="0" cy="22564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B2F9E6B-B43D-4BA1-9592-FE1952211E4C}"/>
                    </a:ext>
                  </a:extLst>
                </p:cNvPr>
                <p:cNvSpPr txBox="1"/>
                <p:nvPr/>
              </p:nvSpPr>
              <p:spPr>
                <a:xfrm rot="5400000">
                  <a:off x="3529878" y="4982492"/>
                  <a:ext cx="204668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b="1" dirty="0">
                      <a:latin typeface="Gill Sans Light"/>
                    </a:rPr>
                    <a:t>CPU Time</a:t>
                  </a:r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D8C7037D-DE33-421A-A0BD-1194A8C02EF2}"/>
                    </a:ext>
                  </a:extLst>
                </p:cNvPr>
                <p:cNvSpPr/>
                <p:nvPr/>
              </p:nvSpPr>
              <p:spPr>
                <a:xfrm>
                  <a:off x="4979223" y="4207568"/>
                  <a:ext cx="707190" cy="2193239"/>
                </a:xfrm>
                <a:prstGeom prst="rect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1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3CE092B-B6A3-4C80-BDDA-5D59B296211A}"/>
                    </a:ext>
                  </a:extLst>
                </p:cNvPr>
                <p:cNvSpPr/>
                <p:nvPr/>
              </p:nvSpPr>
              <p:spPr>
                <a:xfrm>
                  <a:off x="5979373" y="5300868"/>
                  <a:ext cx="707190" cy="1099937"/>
                </a:xfrm>
                <a:prstGeom prst="rect">
                  <a:avLst/>
                </a:prstGeom>
                <a:solidFill>
                  <a:srgbClr val="4472C4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2</a:t>
                  </a: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0E6AC74-1869-4E02-88E5-F63B607A731C}"/>
                    </a:ext>
                  </a:extLst>
                </p:cNvPr>
                <p:cNvSpPr/>
                <p:nvPr/>
              </p:nvSpPr>
              <p:spPr>
                <a:xfrm>
                  <a:off x="6979523" y="4843462"/>
                  <a:ext cx="707190" cy="1557344"/>
                </a:xfrm>
                <a:prstGeom prst="rect">
                  <a:avLst/>
                </a:prstGeom>
                <a:solidFill>
                  <a:srgbClr val="00AE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latin typeface="Gill Sans Light"/>
                    </a:rPr>
                    <a:t>T</a:t>
                  </a:r>
                  <a:r>
                    <a:rPr lang="en-US" sz="3200" b="1" baseline="-25000" dirty="0">
                      <a:latin typeface="Gill Sans Light"/>
                    </a:rPr>
                    <a:t>3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/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dirty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oMath>
                      </m:oMathPara>
                    </a14:m>
                    <a:endParaRPr lang="en-US" sz="2800" i="1" dirty="0">
                      <a:latin typeface="Gill Sans Light"/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09213C7-F22B-4E54-9DDB-C39B8187619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39463" y="1447800"/>
                    <a:ext cx="555730" cy="89896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2D8C33C-C043-48D8-8C0F-F2EC156E6903}"/>
                  </a:ext>
                </a:extLst>
              </p:cNvPr>
              <p:cNvCxnSpPr>
                <a:cxnSpLocks/>
                <a:endCxn id="18" idx="1"/>
              </p:cNvCxnSpPr>
              <p:nvPr/>
            </p:nvCxnSpPr>
            <p:spPr>
              <a:xfrm>
                <a:off x="7924800" y="1897282"/>
                <a:ext cx="3214663" cy="0"/>
              </a:xfrm>
              <a:prstGeom prst="line">
                <a:avLst/>
              </a:prstGeom>
              <a:ln w="571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/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0" dirty="0">
                      <a:latin typeface="Gill Sans Light"/>
                    </a:rPr>
                    <a:t>CFS: Average rate of execution 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a14:m>
                  <a:r>
                    <a:rPr lang="en-US" sz="2400" b="0" dirty="0">
                      <a:latin typeface="Gill Sans Light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ACE0FA7-909E-4F68-A7E8-B5B0EC7D5D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1096" y="932182"/>
                  <a:ext cx="3078561" cy="983218"/>
                </a:xfrm>
                <a:prstGeom prst="rect">
                  <a:avLst/>
                </a:prstGeom>
                <a:blipFill>
                  <a:blip r:embed="rId3"/>
                  <a:stretch>
                    <a:fillRect l="-3168" t="-4348" r="-3960" b="-5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23316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896600" cy="5105400"/>
          </a:xfrm>
        </p:spPr>
        <p:txBody>
          <a:bodyPr>
            <a:normAutofit/>
          </a:bodyPr>
          <a:lstStyle/>
          <a:p>
            <a:r>
              <a:rPr lang="en-US" dirty="0"/>
              <a:t>In addition to fairness, we want </a:t>
            </a:r>
            <a:r>
              <a:rPr lang="en-US" b="1" dirty="0"/>
              <a:t>low response time </a:t>
            </a:r>
            <a:r>
              <a:rPr lang="en-US" dirty="0"/>
              <a:t>and starvation freedom</a:t>
            </a:r>
            <a:endParaRPr lang="en-US" b="1" dirty="0"/>
          </a:p>
          <a:p>
            <a:pPr lvl="1"/>
            <a:r>
              <a:rPr lang="en-US" dirty="0"/>
              <a:t>Make sure that everyone gets to run at least a bit!</a:t>
            </a:r>
          </a:p>
          <a:p>
            <a:r>
              <a:rPr lang="en-US" dirty="0"/>
              <a:t>Constraint 1: </a:t>
            </a:r>
            <a:r>
              <a:rPr lang="en-US" i="1" dirty="0"/>
              <a:t>Target Latency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</a:rPr>
              <a:t>Period of time over which every process gets service</a:t>
            </a:r>
          </a:p>
          <a:p>
            <a:pPr lvl="1"/>
            <a:r>
              <a:rPr lang="en-US" sz="2000" dirty="0"/>
              <a:t>Quanta = </a:t>
            </a:r>
            <a:r>
              <a:rPr lang="en-US" sz="2000" dirty="0" err="1"/>
              <a:t>Target_Latency</a:t>
            </a:r>
            <a:r>
              <a:rPr lang="en-US" sz="2000" dirty="0"/>
              <a:t> / n</a:t>
            </a:r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4 Processes</a:t>
            </a:r>
          </a:p>
          <a:p>
            <a:pPr lvl="1"/>
            <a:r>
              <a:rPr lang="en-US" sz="2000" dirty="0"/>
              <a:t>Each process gets 5ms time slice</a:t>
            </a:r>
          </a:p>
          <a:p>
            <a:r>
              <a:rPr lang="en-US" dirty="0"/>
              <a:t>Target Latency: 20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lvl="1"/>
            <a:r>
              <a:rPr lang="en-US" sz="2000" dirty="0"/>
              <a:t>Each process gets </a:t>
            </a:r>
            <a:r>
              <a:rPr lang="en-US" sz="2000" dirty="0">
                <a:solidFill>
                  <a:srgbClr val="FF0000"/>
                </a:solidFill>
              </a:rPr>
              <a:t>0.1ms</a:t>
            </a:r>
            <a:r>
              <a:rPr lang="en-US" sz="2000" dirty="0"/>
              <a:t> time slice  (!!!)</a:t>
            </a:r>
          </a:p>
          <a:p>
            <a:pPr lvl="1"/>
            <a:r>
              <a:rPr lang="en-US" sz="2000" dirty="0"/>
              <a:t>Recall Round-Robin: large context switching overhead if slice gets to small</a:t>
            </a:r>
          </a:p>
          <a:p>
            <a:endParaRPr lang="en-US" sz="1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Responsiveness/Starvation Freedom</a:t>
            </a:r>
          </a:p>
        </p:txBody>
      </p:sp>
    </p:spTree>
    <p:extLst>
      <p:ext uri="{BB962C8B-B14F-4D97-AF65-F5344CB8AC3E}">
        <p14:creationId xmlns:p14="http://schemas.microsoft.com/office/powerpoint/2010/main" val="597059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914400"/>
            <a:ext cx="11150600" cy="5105400"/>
          </a:xfrm>
        </p:spPr>
        <p:txBody>
          <a:bodyPr/>
          <a:lstStyle/>
          <a:p>
            <a:r>
              <a:rPr lang="en-US" dirty="0"/>
              <a:t>Goal: Throughput</a:t>
            </a:r>
          </a:p>
          <a:p>
            <a:pPr lvl="1"/>
            <a:r>
              <a:rPr lang="en-US" dirty="0"/>
              <a:t>Avoid excessive overhead</a:t>
            </a:r>
          </a:p>
          <a:p>
            <a:r>
              <a:rPr lang="en-US" dirty="0"/>
              <a:t>Constraint 2: Minimum Granularity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Minimum length of any time slice</a:t>
            </a:r>
          </a:p>
          <a:p>
            <a:pPr lvl="1"/>
            <a:endParaRPr lang="en-US" dirty="0"/>
          </a:p>
          <a:p>
            <a:r>
              <a:rPr lang="en-US" dirty="0"/>
              <a:t>Target Latency 20 </a:t>
            </a:r>
            <a:r>
              <a:rPr lang="en-US" dirty="0" err="1"/>
              <a:t>ms</a:t>
            </a:r>
            <a:r>
              <a:rPr lang="en-US" dirty="0"/>
              <a:t>, Minimum Granularity 1 </a:t>
            </a:r>
            <a:r>
              <a:rPr lang="en-US" dirty="0" err="1"/>
              <a:t>ms</a:t>
            </a:r>
            <a:r>
              <a:rPr lang="en-US" dirty="0"/>
              <a:t>, 200 processes</a:t>
            </a:r>
          </a:p>
          <a:p>
            <a:pPr lvl="1"/>
            <a:r>
              <a:rPr lang="en-US" dirty="0"/>
              <a:t>Each process gets 1 </a:t>
            </a:r>
            <a:r>
              <a:rPr lang="en-US" dirty="0" err="1"/>
              <a:t>ms</a:t>
            </a:r>
            <a:r>
              <a:rPr lang="en-US" dirty="0"/>
              <a:t> time slice</a:t>
            </a:r>
          </a:p>
        </p:txBody>
      </p:sp>
    </p:spTree>
    <p:extLst>
      <p:ext uri="{BB962C8B-B14F-4D97-AF65-F5344CB8AC3E}">
        <p14:creationId xmlns:p14="http://schemas.microsoft.com/office/powerpoint/2010/main" val="1806010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75E7-D45E-4C51-9717-9B71F340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Priority in Unix – Being Nice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3EF4E-4606-41EB-9212-EABD7DE80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1226800" cy="5105400"/>
          </a:xfrm>
        </p:spPr>
        <p:txBody>
          <a:bodyPr/>
          <a:lstStyle/>
          <a:p>
            <a:r>
              <a:rPr lang="en-US" dirty="0"/>
              <a:t>The industrial operating systems of the 60s and 70’s provided priority to enforced desired usage policies.</a:t>
            </a:r>
          </a:p>
          <a:p>
            <a:pPr lvl="1"/>
            <a:r>
              <a:rPr lang="en-US" dirty="0"/>
              <a:t>When it was being developed at Berkeley, instead it provided ways to “be nice”.</a:t>
            </a:r>
          </a:p>
          <a:p>
            <a:r>
              <a:rPr lang="en-US" dirty="0">
                <a:latin typeface="Consolas" panose="020B0609020204030204" pitchFamily="49" charset="0"/>
              </a:rPr>
              <a:t>nice</a:t>
            </a:r>
            <a:r>
              <a:rPr lang="en-US" dirty="0"/>
              <a:t> values range from -20 to 19</a:t>
            </a:r>
          </a:p>
          <a:p>
            <a:pPr lvl="1"/>
            <a:r>
              <a:rPr lang="en-US" dirty="0"/>
              <a:t>Negative values are “not nice”</a:t>
            </a:r>
          </a:p>
          <a:p>
            <a:pPr lvl="1"/>
            <a:r>
              <a:rPr lang="en-US" dirty="0"/>
              <a:t>If you wanted to let your friends get more time, you would nice up your job</a:t>
            </a:r>
          </a:p>
          <a:p>
            <a:r>
              <a:rPr lang="en-US" dirty="0"/>
              <a:t>Scheduler puts higher nice-value tasks (lower priority) to sleep more …</a:t>
            </a:r>
          </a:p>
          <a:p>
            <a:pPr lvl="1"/>
            <a:r>
              <a:rPr lang="en-US" dirty="0"/>
              <a:t>In O(1) scheduler, this translated fairly directly to priority (and time slice)</a:t>
            </a:r>
          </a:p>
          <a:p>
            <a:r>
              <a:rPr lang="en-US" dirty="0">
                <a:solidFill>
                  <a:srgbClr val="FF0000"/>
                </a:solidFill>
              </a:rPr>
              <a:t>How does this idea translate to CFS?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Change the rate of CPU cycles given to threads to change relative priority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36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CF02E-528F-4205-9918-2807488A5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CFS: Proportional Shares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What if we want to give more CPU to some and less to others in CFS (proportional share) ?</a:t>
                </a:r>
              </a:p>
              <a:p>
                <a:pPr lvl="1"/>
                <a:r>
                  <a:rPr lang="en-US" dirty="0"/>
                  <a:t>Allow different threads to have different </a:t>
                </a:r>
                <a:r>
                  <a:rPr lang="en-US" i="1" dirty="0"/>
                  <a:t>rates</a:t>
                </a:r>
                <a:r>
                  <a:rPr lang="en-US" dirty="0"/>
                  <a:t> of execution (cycles/time)</a:t>
                </a:r>
              </a:p>
              <a:p>
                <a:r>
                  <a:rPr lang="en-US" dirty="0"/>
                  <a:t>Use weights! Key Idea: Assign a weight </a:t>
                </a:r>
                <a:r>
                  <a:rPr lang="en-US" i="1" dirty="0" err="1"/>
                  <a:t>w</a:t>
                </a:r>
                <a:r>
                  <a:rPr lang="en-US" i="1" baseline="-25000" dirty="0" err="1"/>
                  <a:t>i</a:t>
                </a:r>
                <a:r>
                  <a:rPr lang="en-US" baseline="-25000" dirty="0"/>
                  <a:t> </a:t>
                </a:r>
                <a:r>
                  <a:rPr lang="en-US" dirty="0"/>
                  <a:t>to each process </a:t>
                </a:r>
                <a:r>
                  <a:rPr lang="en-US" i="1" dirty="0"/>
                  <a:t>I </a:t>
                </a:r>
                <a:r>
                  <a:rPr lang="en-US" dirty="0"/>
                  <a:t>to compute the switching quanta 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r>
                  <a:rPr lang="en-US" i="1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/>
                  <a:t>Basic equal share: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Weighted Share: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nary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Target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Latency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Reuse </a:t>
                </a:r>
                <a:r>
                  <a:rPr lang="en-US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nice</a:t>
                </a:r>
                <a:r>
                  <a:rPr lang="en-US" dirty="0"/>
                  <a:t> value to reflect share, rather than priority,</a:t>
                </a:r>
              </a:p>
              <a:p>
                <a:pPr lvl="1"/>
                <a:r>
                  <a:rPr lang="en-US" dirty="0"/>
                  <a:t>Remember that lower nice value </a:t>
                </a:r>
                <a:r>
                  <a:rPr lang="en-US" dirty="0">
                    <a:sym typeface="Symbol" panose="05050102010706020507" pitchFamily="18" charset="2"/>
                  </a:rPr>
                  <a:t> higher priority</a:t>
                </a:r>
                <a:endParaRPr lang="en-US" dirty="0"/>
              </a:p>
              <a:p>
                <a:pPr lvl="1"/>
                <a:r>
                  <a:rPr lang="en-US" dirty="0"/>
                  <a:t>CFS uses nice values to scale weights exponentially: Weight=1024/(1.25)</a:t>
                </a:r>
                <a:r>
                  <a:rPr lang="en-US" baseline="30000" dirty="0"/>
                  <a:t>nice</a:t>
                </a:r>
              </a:p>
              <a:p>
                <a:pPr lvl="2"/>
                <a:r>
                  <a:rPr lang="en-US" dirty="0"/>
                  <a:t>Two CPU tasks separated by nice value of 5 </a:t>
                </a:r>
                <a:r>
                  <a:rPr lang="en-US" dirty="0">
                    <a:sym typeface="Symbol" panose="05050102010706020507" pitchFamily="18" charset="2"/>
                  </a:rPr>
                  <a:t> </a:t>
                </a:r>
                <a:br>
                  <a:rPr lang="en-US" dirty="0">
                    <a:sym typeface="Symbol" panose="05050102010706020507" pitchFamily="18" charset="2"/>
                  </a:rPr>
                </a:br>
                <a:r>
                  <a:rPr lang="en-US" dirty="0">
                    <a:sym typeface="Symbol" panose="05050102010706020507" pitchFamily="18" charset="2"/>
                  </a:rPr>
                  <a:t>Task with lower nice value has 3 times the weight, since (1.25)</a:t>
                </a:r>
                <a:r>
                  <a:rPr lang="en-US" baseline="30000" dirty="0">
                    <a:sym typeface="Symbol" panose="05050102010706020507" pitchFamily="18" charset="2"/>
                  </a:rPr>
                  <a:t>5 </a:t>
                </a:r>
                <a:r>
                  <a:rPr lang="en-US" dirty="0">
                    <a:sym typeface="Symbol" panose="05050102010706020507" pitchFamily="18" charset="2"/>
                  </a:rPr>
                  <a:t> 3</a:t>
                </a:r>
              </a:p>
              <a:p>
                <a:r>
                  <a:rPr lang="en-US" dirty="0">
                    <a:sym typeface="Symbol" panose="05050102010706020507" pitchFamily="18" charset="2"/>
                  </a:rPr>
                  <a:t>So, we use “Virtual Runtime” instead of CPU time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7222D6-2F40-4A08-AA08-8AE5401E1D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8200"/>
                <a:ext cx="10922000" cy="5181600"/>
              </a:xfrm>
              <a:blipFill>
                <a:blip r:embed="rId2"/>
                <a:stretch>
                  <a:fillRect l="-781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005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3B75-DDBE-4781-B635-7EC476037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6A19E-5C0B-41AD-9891-824D7CB7F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4400"/>
            <a:ext cx="10566400" cy="5105400"/>
          </a:xfrm>
        </p:spPr>
        <p:txBody>
          <a:bodyPr/>
          <a:lstStyle/>
          <a:p>
            <a:r>
              <a:rPr lang="en-US" dirty="0"/>
              <a:t>Target Latency = 20ms</a:t>
            </a:r>
          </a:p>
          <a:p>
            <a:r>
              <a:rPr lang="en-US" dirty="0"/>
              <a:t>Minimum Granularity = 1ms</a:t>
            </a:r>
          </a:p>
          <a:p>
            <a:r>
              <a:rPr lang="en-US" dirty="0"/>
              <a:t>Example: Two CPU-Bound Threads</a:t>
            </a:r>
          </a:p>
          <a:p>
            <a:pPr lvl="1"/>
            <a:r>
              <a:rPr lang="en-US" dirty="0"/>
              <a:t>Thread A has weight 1</a:t>
            </a:r>
          </a:p>
          <a:p>
            <a:pPr lvl="1"/>
            <a:r>
              <a:rPr lang="en-US" dirty="0"/>
              <a:t>Thread B has weight 4</a:t>
            </a:r>
          </a:p>
          <a:p>
            <a:r>
              <a:rPr lang="en-US" dirty="0"/>
              <a:t>Time slice for A? 4 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Time slice for B? 16 </a:t>
            </a:r>
            <a:r>
              <a:rPr lang="en-US" dirty="0" err="1"/>
              <a:t>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551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Real-Time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91662"/>
            <a:ext cx="11201400" cy="5257800"/>
          </a:xfrm>
        </p:spPr>
        <p:txBody>
          <a:bodyPr/>
          <a:lstStyle/>
          <a:p>
            <a:r>
              <a:rPr lang="en-US" dirty="0"/>
              <a:t>Goal: </a:t>
            </a:r>
            <a:r>
              <a:rPr lang="en-US" dirty="0">
                <a:solidFill>
                  <a:srgbClr val="FF0000"/>
                </a:solidFill>
              </a:rPr>
              <a:t>Predictability</a:t>
            </a:r>
            <a:r>
              <a:rPr lang="en-US" dirty="0"/>
              <a:t> of Performance!</a:t>
            </a:r>
          </a:p>
          <a:p>
            <a:pPr lvl="1"/>
            <a:r>
              <a:rPr lang="en-US" dirty="0"/>
              <a:t>We need to predict with confidence worst case response times for systems!</a:t>
            </a:r>
          </a:p>
          <a:p>
            <a:pPr lvl="1"/>
            <a:r>
              <a:rPr lang="en-US" dirty="0"/>
              <a:t>In RTS, performance guarantees are:</a:t>
            </a:r>
          </a:p>
          <a:p>
            <a:pPr lvl="2"/>
            <a:r>
              <a:rPr lang="en-US" dirty="0"/>
              <a:t>Task- and/or class centric and often ensured a priori</a:t>
            </a:r>
          </a:p>
          <a:p>
            <a:pPr lvl="1"/>
            <a:r>
              <a:rPr lang="en-US" dirty="0"/>
              <a:t>In conventional systems, performance is:</a:t>
            </a:r>
          </a:p>
          <a:p>
            <a:pPr lvl="2"/>
            <a:r>
              <a:rPr lang="en-US" dirty="0"/>
              <a:t>System/throughput oriented with post-processing (… wait and see …)</a:t>
            </a:r>
          </a:p>
          <a:p>
            <a:pPr lvl="1"/>
            <a:r>
              <a:rPr lang="en-US" dirty="0"/>
              <a:t>Real-time is about enforcing predictability, and does not equal fast computing!!!</a:t>
            </a:r>
          </a:p>
          <a:p>
            <a:r>
              <a:rPr lang="en-US" dirty="0"/>
              <a:t>Hard real-time: for time-critical safety-oriented systems</a:t>
            </a:r>
          </a:p>
          <a:p>
            <a:pPr lvl="1"/>
            <a:r>
              <a:rPr lang="en-US" dirty="0"/>
              <a:t>Meet all deadlines (if at all possible)</a:t>
            </a:r>
          </a:p>
          <a:p>
            <a:pPr lvl="1"/>
            <a:r>
              <a:rPr lang="en-US" dirty="0"/>
              <a:t>Ideally: determine in advance if this is possible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Earliest Deadline First (EDF), Least Laxity First (LLF),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Rate-</a:t>
            </a:r>
            <a:r>
              <a:rPr lang="en-US" dirty="0" err="1">
                <a:solidFill>
                  <a:srgbClr val="FF0000"/>
                </a:solidFill>
              </a:rPr>
              <a:t>Monitonic</a:t>
            </a:r>
            <a:r>
              <a:rPr lang="en-US" dirty="0">
                <a:solidFill>
                  <a:srgbClr val="FF0000"/>
                </a:solidFill>
              </a:rPr>
              <a:t> Scheduling (RMS), Deadline Monotonic Scheduling (DM)</a:t>
            </a:r>
            <a:endParaRPr lang="en-US" dirty="0"/>
          </a:p>
          <a:p>
            <a:r>
              <a:rPr lang="en-US" dirty="0"/>
              <a:t>Soft real-time: for multimedia</a:t>
            </a:r>
          </a:p>
          <a:p>
            <a:pPr lvl="1"/>
            <a:r>
              <a:rPr lang="en-US" dirty="0"/>
              <a:t>Attempt to meet deadlines with high probability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Constant Bandwidth Server (CBS)</a:t>
            </a:r>
          </a:p>
        </p:txBody>
      </p:sp>
    </p:spTree>
    <p:extLst>
      <p:ext uri="{BB962C8B-B14F-4D97-AF65-F5344CB8AC3E}">
        <p14:creationId xmlns:p14="http://schemas.microsoft.com/office/powerpoint/2010/main" val="13600291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Linux CFS: Proportional Shares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233062"/>
            <a:ext cx="11523496" cy="339633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Gill Sans Light"/>
              </a:rPr>
              <a:t>Track a thread's </a:t>
            </a:r>
            <a:r>
              <a:rPr lang="en-US" i="1" dirty="0">
                <a:latin typeface="Gill Sans Light"/>
              </a:rPr>
              <a:t>virtual</a:t>
            </a:r>
            <a:r>
              <a:rPr lang="en-US" dirty="0">
                <a:latin typeface="Gill Sans Light"/>
              </a:rPr>
              <a:t> runtime rather than its true physical runtime</a:t>
            </a:r>
          </a:p>
          <a:p>
            <a:pPr lvl="1"/>
            <a:r>
              <a:rPr lang="en-US" dirty="0">
                <a:latin typeface="Gill Sans Light"/>
              </a:rPr>
              <a:t>Higher weight: Virtual runtime increases more slowly</a:t>
            </a:r>
          </a:p>
          <a:p>
            <a:pPr lvl="1"/>
            <a:r>
              <a:rPr lang="en-US" dirty="0">
                <a:latin typeface="Gill Sans Light"/>
              </a:rPr>
              <a:t>Lower weight: Virtual runtime increases more quickly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Scheduler’s Decisions are based on Virtual CPU Time</a:t>
            </a:r>
          </a:p>
          <a:p>
            <a:r>
              <a:rPr lang="en-US" dirty="0"/>
              <a:t>Use of Red-Black tree to hold all runnable processes as sorted on </a:t>
            </a:r>
            <a:r>
              <a:rPr lang="en-US" dirty="0" err="1"/>
              <a:t>vruntime</a:t>
            </a:r>
            <a:r>
              <a:rPr lang="en-US" dirty="0"/>
              <a:t> variable</a:t>
            </a:r>
          </a:p>
          <a:p>
            <a:pPr lvl="1"/>
            <a:r>
              <a:rPr lang="en-US" dirty="0"/>
              <a:t>O(1) time to find next thread to run (top of heap!)</a:t>
            </a:r>
          </a:p>
          <a:p>
            <a:pPr lvl="1"/>
            <a:r>
              <a:rPr lang="en-US" dirty="0"/>
              <a:t>O(log N) time to perform insertions/deletions </a:t>
            </a:r>
          </a:p>
          <a:p>
            <a:pPr lvl="2"/>
            <a:r>
              <a:rPr lang="en-US" dirty="0"/>
              <a:t>Cache the item at far left (item with earliest </a:t>
            </a:r>
            <a:r>
              <a:rPr lang="en-US" dirty="0" err="1"/>
              <a:t>vruntime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When ready to schedule, grab version with smallest </a:t>
            </a:r>
            <a:r>
              <a:rPr lang="en-US" dirty="0" err="1"/>
              <a:t>vruntime</a:t>
            </a:r>
            <a:r>
              <a:rPr lang="en-US" dirty="0"/>
              <a:t> (which will be item at the far left).</a:t>
            </a:r>
          </a:p>
          <a:p>
            <a:endParaRPr lang="en-US" dirty="0">
              <a:latin typeface="Gill Sans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30262" y="762000"/>
            <a:ext cx="5023538" cy="2256454"/>
            <a:chOff x="5965751" y="928721"/>
            <a:chExt cx="5023538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7774626" y="3185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74626" y="928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5965751" y="1537559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Virtual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7933187" y="1906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9296400" y="1905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39062" y="762000"/>
            <a:ext cx="5513667" cy="2256454"/>
            <a:chOff x="253423" y="1066800"/>
            <a:chExt cx="5513667" cy="225645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3323253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1066800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53423" y="1675638"/>
              <a:ext cx="163301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latin typeface="Gill Sans Light"/>
                </a:rPr>
                <a:t>Physical</a:t>
              </a:r>
            </a:p>
            <a:p>
              <a:pPr algn="ctr"/>
              <a:r>
                <a:rPr lang="en-US" sz="2400" b="1" dirty="0">
                  <a:latin typeface="Gill Sans Light"/>
                </a:rPr>
                <a:t>CPU Time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1484404"/>
              <a:ext cx="707190" cy="1828800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B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2854005"/>
              <a:ext cx="707190" cy="457200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latin typeface="Gill Sans Light"/>
                </a:rPr>
                <a:t>A</a:t>
              </a:r>
              <a:endParaRPr lang="en-US" sz="3200" b="1" baseline="-25000" dirty="0">
                <a:latin typeface="Gill Sans Ligh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D65EC12-EA9F-4C40-B994-796BFFEE27A2}"/>
                </a:ext>
              </a:extLst>
            </p:cNvPr>
            <p:cNvSpPr txBox="1"/>
            <p:nvPr/>
          </p:nvSpPr>
          <p:spPr>
            <a:xfrm>
              <a:off x="2916326" y="1096726"/>
              <a:ext cx="17876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latin typeface="Gill Sans Light"/>
                </a:rPr>
                <a:t>16 (</a:t>
              </a:r>
              <a:r>
                <a:rPr lang="en-US" sz="2800" b="1" i="1" dirty="0" err="1">
                  <a:latin typeface="Gill Sans Light"/>
                </a:rPr>
                <a:t>w</a:t>
              </a:r>
              <a:r>
                <a:rPr lang="en-US" sz="2800" b="1" i="1" baseline="-25000" dirty="0" err="1">
                  <a:latin typeface="Gill Sans Light"/>
                </a:rPr>
                <a:t>B</a:t>
              </a:r>
              <a:r>
                <a:rPr lang="en-US" sz="2800" b="1" i="1" dirty="0">
                  <a:latin typeface="Gill Sans Light"/>
                </a:rPr>
                <a:t>=4)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A2932C1-E718-42B7-A503-219F3B840E04}"/>
                </a:ext>
              </a:extLst>
            </p:cNvPr>
            <p:cNvSpPr txBox="1"/>
            <p:nvPr/>
          </p:nvSpPr>
          <p:spPr>
            <a:xfrm>
              <a:off x="4179796" y="2377787"/>
              <a:ext cx="1587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>
                  <a:latin typeface="Gill Sans Light"/>
                </a:rPr>
                <a:t>4 (</a:t>
              </a:r>
              <a:r>
                <a:rPr lang="en-US" sz="2800" b="1" i="1" dirty="0" err="1">
                  <a:latin typeface="Gill Sans Light"/>
                </a:rPr>
                <a:t>w</a:t>
              </a:r>
              <a:r>
                <a:rPr lang="en-US" sz="2800" b="1" i="1" baseline="-25000" dirty="0" err="1">
                  <a:latin typeface="Gill Sans Light"/>
                </a:rPr>
                <a:t>A</a:t>
              </a:r>
              <a:r>
                <a:rPr lang="en-US" sz="2800" b="1" i="1" dirty="0">
                  <a:latin typeface="Gill Sans Light"/>
                </a:rPr>
                <a:t>=1)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5059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A1F61-B0CF-5D45-BD1C-A39620AD1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the Right Scheduler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C005B34-9C65-7943-8932-26DD389C676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2650" y="1143000"/>
          <a:ext cx="7886700" cy="522210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78844668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1826346348"/>
                    </a:ext>
                  </a:extLst>
                </a:gridCol>
              </a:tblGrid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31567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153338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Avg.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596290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320895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86581"/>
                  </a:ext>
                </a:extLst>
              </a:tr>
              <a:tr h="88022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Fairness – Wait Time to Get 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589084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979631"/>
                  </a:ext>
                </a:extLst>
              </a:tr>
              <a:tr h="62026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Gill Sans Light"/>
                        </a:rPr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396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9904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A Final Word On Scheduling</a:t>
            </a:r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799" cy="5867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When do the details of the scheduling policy and fairness really matter?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When there aren’t enough resources to go around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When should you simply buy a faster computer?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(Or network link, or expanded highway, or …)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One approach: Buy it when it will pay for itself in improved response time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Perhaps you’re paying for worse response time in reduced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productivity, customer angst, etc…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Might think that you should buy a faster X when X is utilized 100%,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but usually, response time goes to infinity as utilization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</a:t>
            </a:r>
            <a:r>
              <a:rPr lang="en-US" altLang="ko-KR" dirty="0">
                <a:ea typeface="굴림" panose="020B0600000101010101" pitchFamily="34" charset="-127"/>
              </a:rPr>
              <a:t>100%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An interesting implication of this curve: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Most scheduling algorithms work fine in the “linear” portion of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the load curve, fail otherwise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Argues for buying a faster X when hit “knee” of curve</a:t>
            </a:r>
          </a:p>
        </p:txBody>
      </p:sp>
      <p:grpSp>
        <p:nvGrpSpPr>
          <p:cNvPr id="634884" name="Group 4"/>
          <p:cNvGrpSpPr>
            <a:grpSpLocks/>
          </p:cNvGrpSpPr>
          <p:nvPr/>
        </p:nvGrpSpPr>
        <p:grpSpPr bwMode="auto">
          <a:xfrm>
            <a:off x="9220200" y="3886200"/>
            <a:ext cx="2471738" cy="2438399"/>
            <a:chOff x="4059" y="1677"/>
            <a:chExt cx="1557" cy="153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485" name="Rectangle 5"/>
            <p:cNvSpPr>
              <a:spLocks noChangeArrowheads="1"/>
            </p:cNvSpPr>
            <p:nvPr/>
          </p:nvSpPr>
          <p:spPr bwMode="auto">
            <a:xfrm>
              <a:off x="4098" y="1677"/>
              <a:ext cx="1518" cy="1536"/>
            </a:xfrm>
            <a:prstGeom prst="rect">
              <a:avLst/>
            </a:prstGeom>
            <a:grpFill/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6" name="Line 6"/>
            <p:cNvSpPr>
              <a:spLocks noChangeShapeType="1"/>
            </p:cNvSpPr>
            <p:nvPr/>
          </p:nvSpPr>
          <p:spPr bwMode="auto">
            <a:xfrm>
              <a:off x="4409" y="1776"/>
              <a:ext cx="0" cy="1138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7" name="Line 7"/>
            <p:cNvSpPr>
              <a:spLocks noChangeShapeType="1"/>
            </p:cNvSpPr>
            <p:nvPr/>
          </p:nvSpPr>
          <p:spPr bwMode="auto">
            <a:xfrm>
              <a:off x="4401" y="2893"/>
              <a:ext cx="1167" cy="1"/>
            </a:xfrm>
            <a:prstGeom prst="line">
              <a:avLst/>
            </a:prstGeom>
            <a:grp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612" y="2928"/>
              <a:ext cx="818" cy="25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l">
                <a:lnSpc>
                  <a:spcPct val="100000"/>
                </a:lnSpc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Utilization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 rot="5400000">
              <a:off x="3821" y="2100"/>
              <a:ext cx="84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Response</a:t>
              </a:r>
            </a:p>
            <a:p>
              <a:pPr>
                <a:spcBef>
                  <a:spcPct val="0"/>
                </a:spcBef>
                <a:buSzTx/>
              </a:pP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time</a:t>
              </a:r>
            </a:p>
          </p:txBody>
        </p:sp>
        <p:sp>
          <p:nvSpPr>
            <p:cNvPr id="20490" name="Line 10"/>
            <p:cNvSpPr>
              <a:spLocks noChangeShapeType="1"/>
            </p:cNvSpPr>
            <p:nvPr/>
          </p:nvSpPr>
          <p:spPr bwMode="auto">
            <a:xfrm>
              <a:off x="5403" y="2768"/>
              <a:ext cx="0" cy="213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 rot="5400000">
              <a:off x="5145" y="2468"/>
              <a:ext cx="487" cy="1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1800" b="0" dirty="0">
                  <a:latin typeface="Gill Sans" charset="0"/>
                  <a:ea typeface="Gill Sans" charset="0"/>
                  <a:cs typeface="Gill Sans" charset="0"/>
                </a:rPr>
                <a:t>100%</a:t>
              </a:r>
            </a:p>
          </p:txBody>
        </p:sp>
        <p:sp>
          <p:nvSpPr>
            <p:cNvPr id="20492" name="Freeform 12"/>
            <p:cNvSpPr>
              <a:spLocks/>
            </p:cNvSpPr>
            <p:nvPr/>
          </p:nvSpPr>
          <p:spPr bwMode="auto">
            <a:xfrm>
              <a:off x="4416" y="1792"/>
              <a:ext cx="987" cy="1088"/>
            </a:xfrm>
            <a:custGeom>
              <a:avLst/>
              <a:gdLst>
                <a:gd name="T0" fmla="*/ 0 w 987"/>
                <a:gd name="T1" fmla="*/ 1088 h 1088"/>
                <a:gd name="T2" fmla="*/ 288 w 987"/>
                <a:gd name="T3" fmla="*/ 992 h 1088"/>
                <a:gd name="T4" fmla="*/ 576 w 987"/>
                <a:gd name="T5" fmla="*/ 896 h 1088"/>
                <a:gd name="T6" fmla="*/ 864 w 987"/>
                <a:gd name="T7" fmla="*/ 608 h 1088"/>
                <a:gd name="T8" fmla="*/ 987 w 987"/>
                <a:gd name="T9" fmla="*/ 0 h 10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87" h="1088">
                  <a:moveTo>
                    <a:pt x="0" y="1088"/>
                  </a:moveTo>
                  <a:lnTo>
                    <a:pt x="288" y="992"/>
                  </a:lnTo>
                  <a:lnTo>
                    <a:pt x="576" y="896"/>
                  </a:lnTo>
                  <a:cubicBezTo>
                    <a:pt x="672" y="832"/>
                    <a:pt x="796" y="757"/>
                    <a:pt x="864" y="608"/>
                  </a:cubicBezTo>
                  <a:cubicBezTo>
                    <a:pt x="932" y="459"/>
                    <a:pt x="962" y="127"/>
                    <a:pt x="987" y="0"/>
                  </a:cubicBezTo>
                </a:path>
              </a:pathLst>
            </a:custGeom>
            <a:grp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0100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110744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EE41138-1E8E-8D4C-BCDD-7D4DF2913B07}"/>
              </a:ext>
            </a:extLst>
          </p:cNvPr>
          <p:cNvSpPr txBox="1">
            <a:spLocks/>
          </p:cNvSpPr>
          <p:nvPr/>
        </p:nvSpPr>
        <p:spPr bwMode="auto">
          <a:xfrm>
            <a:off x="609600" y="990600"/>
            <a:ext cx="10566400" cy="5029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Prof Joseph’s office hours: Tuesdays 1-2pm and Thursdays 12-1 (room TBD)</a:t>
            </a:r>
          </a:p>
          <a:p>
            <a:endParaRPr lang="en-US" kern="0" dirty="0"/>
          </a:p>
          <a:p>
            <a:r>
              <a:rPr lang="en-US" kern="0" dirty="0"/>
              <a:t>Project 1 (code, report, evals) all due </a:t>
            </a:r>
            <a:r>
              <a:rPr lang="en-US" kern="0" dirty="0">
                <a:solidFill>
                  <a:srgbClr val="FF0000"/>
                </a:solidFill>
              </a:rPr>
              <a:t>TODAY</a:t>
            </a:r>
            <a:r>
              <a:rPr lang="en-US" kern="0" dirty="0"/>
              <a:t> (Tuesday 3/1)</a:t>
            </a:r>
          </a:p>
          <a:p>
            <a:endParaRPr lang="en-US" kern="0" dirty="0"/>
          </a:p>
          <a:p>
            <a:r>
              <a:rPr lang="en-US" kern="0" dirty="0"/>
              <a:t>Homework 2 is due this Thursday 3/3</a:t>
            </a:r>
          </a:p>
          <a:p>
            <a:endParaRPr lang="en-US" kern="0" dirty="0"/>
          </a:p>
          <a:p>
            <a:r>
              <a:rPr lang="en-US" kern="0" dirty="0"/>
              <a:t>Midterm 2 conflict requests are due this Friday 3/4</a:t>
            </a:r>
          </a:p>
          <a:p>
            <a:pPr marL="0" indent="0"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09848331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Deadlock: A Deadly type of Starvation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710" y="797966"/>
            <a:ext cx="7236797" cy="47005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Starvation: thread waits indefinitely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Example, low-priority thread waiting for resources constantly in use by high-priority threads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Deadlock: circular waiting for resources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A owns Res 1 and is waiting for Res 2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Thread B owns Res 2 and is waiting for Res 1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Starvation but not vice versa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Starvation can end (but doesn’t have to)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Deadlock can’t end without external intervention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ko-KR" altLang="en-US" dirty="0">
              <a:ea typeface="굴림" panose="020B0600000101010101" pitchFamily="34" charset="-127"/>
            </a:endParaRPr>
          </a:p>
        </p:txBody>
      </p:sp>
      <p:grpSp>
        <p:nvGrpSpPr>
          <p:cNvPr id="518170" name="Group 26"/>
          <p:cNvGrpSpPr>
            <a:grpSpLocks/>
          </p:cNvGrpSpPr>
          <p:nvPr/>
        </p:nvGrpSpPr>
        <p:grpSpPr bwMode="auto">
          <a:xfrm>
            <a:off x="7417794" y="1190626"/>
            <a:ext cx="4417873" cy="2749550"/>
            <a:chOff x="1429" y="1743"/>
            <a:chExt cx="2558" cy="1657"/>
          </a:xfrm>
        </p:grpSpPr>
        <p:sp>
          <p:nvSpPr>
            <p:cNvPr id="25610" name="Rectangle 4"/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25611" name="Rectangle 5"/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5614" name="AutoShape 10"/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5" name="AutoShape 11"/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6" name="AutoShape 12"/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7" name="AutoShape 13"/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18" name="Text Box 14"/>
            <p:cNvSpPr txBox="1">
              <a:spLocks noChangeArrowheads="1"/>
            </p:cNvSpPr>
            <p:nvPr/>
          </p:nvSpPr>
          <p:spPr bwMode="auto">
            <a:xfrm>
              <a:off x="3412" y="1895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19" name="Text Box 17"/>
            <p:cNvSpPr txBox="1">
              <a:spLocks noChangeArrowheads="1"/>
            </p:cNvSpPr>
            <p:nvPr/>
          </p:nvSpPr>
          <p:spPr bwMode="auto">
            <a:xfrm>
              <a:off x="1598" y="2851"/>
              <a:ext cx="39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25620" name="Text Box 18"/>
            <p:cNvSpPr txBox="1">
              <a:spLocks noChangeArrowheads="1"/>
            </p:cNvSpPr>
            <p:nvPr/>
          </p:nvSpPr>
          <p:spPr bwMode="auto">
            <a:xfrm>
              <a:off x="3410" y="2759"/>
              <a:ext cx="57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>
              <a:off x="1429" y="1998"/>
              <a:ext cx="577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2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8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292ED-93F6-4847-AFFB-492F3FE44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Example: Single-Lane Bridge Crossing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AB4A653-F0C5-4F72-87EE-B525459AB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016073"/>
            <a:ext cx="7924800" cy="4902054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04041FE-A6B9-41A8-BAB6-7D52182DC6D6}"/>
              </a:ext>
            </a:extLst>
          </p:cNvPr>
          <p:cNvSpPr txBox="1"/>
          <p:nvPr/>
        </p:nvSpPr>
        <p:spPr>
          <a:xfrm>
            <a:off x="3798828" y="6019800"/>
            <a:ext cx="4594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>
                <a:latin typeface="Gill Sans Light"/>
              </a:rPr>
              <a:t>CA 140 to Yosemite National Park</a:t>
            </a:r>
          </a:p>
        </p:txBody>
      </p:sp>
    </p:spTree>
    <p:extLst>
      <p:ext uri="{BB962C8B-B14F-4D97-AF65-F5344CB8AC3E}">
        <p14:creationId xmlns:p14="http://schemas.microsoft.com/office/powerpoint/2010/main" val="284091485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Bridge Crossing Example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92" y="916342"/>
            <a:ext cx="10896600" cy="570134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Must acquire segment that they are moving into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For bridge: must acquire both halves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Traffic only in one direction at a time </a:t>
            </a: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dirty="0">
              <a:solidFill>
                <a:srgbClr val="FF0000"/>
              </a:solidFill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Deadlock:</a:t>
            </a:r>
            <a:r>
              <a:rPr lang="en-US" altLang="ko-KR" dirty="0">
                <a:ea typeface="굴림" panose="020B0600000101010101" pitchFamily="34" charset="-127"/>
              </a:rPr>
              <a:t> Shown above when two cars in opposite directions meet in middle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acquires one segment and needs next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Deadlock resolved if one car backs up (preempt resources and rollback)</a:t>
            </a:r>
          </a:p>
          <a:p>
            <a:pPr lvl="2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Several cars may have to be backed up 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Starvation (not Deadlock): 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East-going traffic really fast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no one gets to go west</a:t>
            </a:r>
          </a:p>
        </p:txBody>
      </p:sp>
      <p:grpSp>
        <p:nvGrpSpPr>
          <p:cNvPr id="27652" name="Group 461"/>
          <p:cNvGrpSpPr>
            <a:grpSpLocks/>
          </p:cNvGrpSpPr>
          <p:nvPr/>
        </p:nvGrpSpPr>
        <p:grpSpPr bwMode="auto">
          <a:xfrm>
            <a:off x="873617" y="2751932"/>
            <a:ext cx="6276975" cy="1484313"/>
            <a:chOff x="808" y="400"/>
            <a:chExt cx="3954" cy="935"/>
          </a:xfrm>
        </p:grpSpPr>
        <p:grpSp>
          <p:nvGrpSpPr>
            <p:cNvPr id="27653" name="Group 454"/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27659" name="Group 5"/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7912" name="Line 6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3" name="Line 7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4" name="Line 8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5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6" name="Line 10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660" name="Group 11"/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7907" name="Line 12"/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8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09" name="Line 14"/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0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11" name="Line 16"/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661" name="Line 20"/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62" name="Line 21"/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7663" name="Picture 64" descr="j0212957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664" name="Picture 65" descr="MCj03914140000[1]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7665" name="Group 224"/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7873" name="Freeform 188"/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4" name="Freeform 190"/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5" name="Freeform 191"/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6" name="Freeform 192"/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7" name="Freeform 193"/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8" name="Freeform 194"/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9" name="Freeform 195"/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0" name="Freeform 196"/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1" name="Freeform 197"/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2" name="Freeform 198"/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3" name="Freeform 199"/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4" name="Freeform 200"/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5" name="Freeform 201"/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6" name="Freeform 202"/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7" name="Freeform 203"/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8" name="Freeform 204"/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89" name="Freeform 205"/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0" name="Freeform 206"/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1" name="Freeform 207"/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2" name="Freeform 208"/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3" name="Freeform 209"/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4" name="Freeform 210"/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5" name="Freeform 211"/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6" name="Freeform 212"/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7" name="Freeform 213"/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8" name="Freeform 214"/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99" name="Freeform 215"/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0" name="Freeform 216"/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1" name="Freeform 217"/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2" name="Freeform 218"/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3" name="Freeform 219"/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4" name="Freeform 220"/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5" name="Freeform 221"/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06" name="Freeform 222"/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7666" name="Group 452"/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7668" name="Freeform 234"/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9" name="Freeform 247"/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0" name="Freeform 248"/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1" name="Freeform 249"/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2" name="Freeform 250"/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3" name="Freeform 251"/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4" name="Freeform 252"/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5" name="Freeform 253"/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6" name="Freeform 254"/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7" name="Freeform 255"/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8" name="Freeform 256"/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79" name="Freeform 257"/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0" name="Freeform 258"/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1" name="Freeform 259"/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2" name="Freeform 260"/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3" name="Freeform 261"/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4" name="Freeform 262"/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5" name="Freeform 263"/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6" name="Freeform 264"/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7" name="Freeform 265"/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8" name="Freeform 266"/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89" name="Freeform 267"/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0" name="Freeform 268"/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1" name="Freeform 269"/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2" name="Freeform 270"/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3" name="Freeform 271"/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4" name="Freeform 272"/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5" name="Freeform 273"/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6" name="Freeform 274"/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7" name="Freeform 275"/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8" name="Freeform 276"/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99" name="Freeform 277"/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0" name="Freeform 278"/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1" name="Freeform 279"/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2" name="Freeform 280"/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3" name="Freeform 281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4" name="Freeform 282"/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5" name="Freeform 283"/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6" name="Freeform 284"/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7" name="Freeform 285"/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8" name="Freeform 286"/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09" name="Freeform 287"/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0" name="Freeform 288"/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1" name="Freeform 289"/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2" name="Freeform 290"/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3" name="Freeform 291"/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4" name="Freeform 292"/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5" name="Freeform 293"/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6" name="Freeform 294"/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7" name="Freeform 295"/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8" name="Freeform 296"/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19" name="Freeform 297"/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0" name="Freeform 298"/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1" name="Freeform 299"/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2" name="Freeform 300"/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3" name="Freeform 301"/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4" name="Freeform 302"/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5" name="Freeform 303"/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6" name="Freeform 304"/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7" name="Freeform 305"/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8" name="Freeform 306"/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29" name="Freeform 307"/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0" name="Freeform 308"/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1" name="Freeform 309"/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2" name="Freeform 310"/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3" name="Freeform 311"/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4" name="Freeform 312"/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5" name="Freeform 313"/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6" name="Freeform 314"/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7" name="Freeform 315"/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Freeform 316"/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9" name="Freeform 317"/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0" name="Freeform 318"/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1" name="Freeform 319"/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2" name="Freeform 320"/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3" name="Freeform 321"/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4" name="Freeform 322"/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5" name="Freeform 323"/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6" name="Freeform 324"/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7" name="Freeform 325"/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8" name="Freeform 326"/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9" name="Freeform 327"/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0" name="Freeform 328"/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1" name="Freeform 329"/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2" name="Freeform 330"/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3" name="Freeform 331"/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4" name="Freeform 332"/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5" name="Freeform 333"/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6" name="Freeform 334"/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7" name="Freeform 335"/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8" name="Freeform 336"/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59" name="Freeform 337"/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0" name="Freeform 338"/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1" name="Freeform 339"/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2" name="Freeform 340"/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3" name="Freeform 341"/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4" name="Freeform 342"/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5" name="Freeform 343"/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6" name="Freeform 344"/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7" name="Freeform 345"/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8" name="Freeform 346"/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69" name="Freeform 347"/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0" name="Freeform 348"/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1" name="Freeform 349"/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2" name="Freeform 350"/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3" name="Freeform 351"/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4" name="Freeform 352"/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5" name="Freeform 353"/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6" name="Freeform 354"/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7" name="Freeform 355"/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8" name="Freeform 356"/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79" name="Freeform 357"/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0" name="Freeform 358"/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1" name="Freeform 359"/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2" name="Freeform 360"/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3" name="Freeform 361"/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4" name="Freeform 362"/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5" name="Freeform 363"/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6" name="Freeform 364"/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7" name="Freeform 365"/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8" name="Freeform 366"/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89" name="Freeform 367"/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0" name="Freeform 368"/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1" name="Freeform 369"/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2" name="Freeform 370"/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3" name="Freeform 371"/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4" name="Freeform 372"/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5" name="Freeform 373"/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6" name="Freeform 374"/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7" name="Freeform 375"/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8" name="Freeform 376"/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99" name="Freeform 377"/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0" name="Freeform 378"/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1" name="Freeform 379"/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2" name="Freeform 380"/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3" name="Freeform 381"/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4" name="Freeform 382"/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5" name="Freeform 383"/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6" name="Freeform 384"/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7" name="Freeform 385"/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8" name="Freeform 386"/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09" name="Freeform 387"/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0" name="Freeform 388"/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1" name="Freeform 389"/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2" name="Freeform 390"/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3" name="Freeform 391"/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4" name="Freeform 392"/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5" name="Freeform 393"/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6" name="Freeform 394"/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7" name="Freeform 395"/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8" name="Freeform 396"/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19" name="Freeform 397"/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0" name="Freeform 398"/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1" name="Freeform 399"/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2" name="Freeform 400"/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3" name="Freeform 401"/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4" name="Freeform 402"/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5" name="Freeform 403"/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6" name="Freeform 404"/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7" name="Freeform 405"/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8" name="Freeform 406"/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29" name="Freeform 407"/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0" name="Freeform 408"/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1" name="Freeform 409"/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2" name="Freeform 410"/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3" name="Freeform 411"/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4" name="Freeform 412"/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5" name="Freeform 413"/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6" name="Freeform 414"/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7" name="Freeform 415"/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8" name="Freeform 416"/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39" name="Freeform 417"/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0" name="Freeform 418"/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1" name="Freeform 419"/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2" name="Freeform 420"/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3" name="Freeform 421"/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4" name="Freeform 422"/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5" name="Freeform 423"/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6" name="Freeform 424"/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7" name="Freeform 425"/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8" name="Freeform 426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49" name="Freeform 427"/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0" name="Freeform 428"/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1" name="Freeform 430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2" name="Freeform 431"/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3" name="Freeform 432"/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4" name="Freeform 433"/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5" name="Freeform 434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6" name="Freeform 435"/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7" name="Freeform 436"/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8" name="Freeform 437"/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59" name="Freeform 438"/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0" name="Freeform 439"/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1" name="Freeform 440"/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2" name="Freeform 441"/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3" name="Freeform 442"/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4" name="Freeform 443"/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5" name="Freeform 444"/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6" name="Freeform 445"/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7" name="Freeform 446"/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8" name="Freeform 447"/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69" name="Freeform 448"/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0" name="Freeform 449"/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1" name="Freeform 450"/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72" name="Freeform 451"/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7667" name="Picture 45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7654" name="Group 460"/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27655" name="Line 457"/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6" name="Line 458"/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7" name="Line 459"/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7658" name="WordArt 455"/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Honk!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773245" y="1484761"/>
            <a:ext cx="4203715" cy="2912167"/>
            <a:chOff x="7773245" y="1484761"/>
            <a:chExt cx="4203715" cy="2912167"/>
          </a:xfrm>
        </p:grpSpPr>
        <p:grpSp>
          <p:nvGrpSpPr>
            <p:cNvPr id="269" name="Group 26"/>
            <p:cNvGrpSpPr>
              <a:grpSpLocks/>
            </p:cNvGrpSpPr>
            <p:nvPr/>
          </p:nvGrpSpPr>
          <p:grpSpPr bwMode="auto">
            <a:xfrm>
              <a:off x="7773245" y="1484761"/>
              <a:ext cx="4203715" cy="2912167"/>
              <a:chOff x="1533" y="1707"/>
              <a:chExt cx="2434" cy="1755"/>
            </a:xfrm>
          </p:grpSpPr>
          <p:sp>
            <p:nvSpPr>
              <p:cNvPr id="270" name="Rectangle 4"/>
              <p:cNvSpPr>
                <a:spLocks noChangeArrowheads="1"/>
              </p:cNvSpPr>
              <p:nvPr/>
            </p:nvSpPr>
            <p:spPr bwMode="auto">
              <a:xfrm>
                <a:off x="3116" y="2383"/>
                <a:ext cx="512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East</a:t>
                </a:r>
                <a:b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Half</a:t>
                </a:r>
              </a:p>
            </p:txBody>
          </p:sp>
          <p:sp>
            <p:nvSpPr>
              <p:cNvPr id="271" name="Rectangle 5"/>
              <p:cNvSpPr>
                <a:spLocks noChangeArrowheads="1"/>
              </p:cNvSpPr>
              <p:nvPr/>
            </p:nvSpPr>
            <p:spPr bwMode="auto">
              <a:xfrm>
                <a:off x="1787" y="2397"/>
                <a:ext cx="511" cy="384"/>
              </a:xfrm>
              <a:prstGeom prst="rect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West</a:t>
                </a:r>
                <a:b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Half</a:t>
                </a:r>
              </a:p>
            </p:txBody>
          </p:sp>
          <p:sp>
            <p:nvSpPr>
              <p:cNvPr id="272" name="Oval 7"/>
              <p:cNvSpPr>
                <a:spLocks noChangeArrowheads="1"/>
              </p:cNvSpPr>
              <p:nvPr/>
            </p:nvSpPr>
            <p:spPr bwMode="auto">
              <a:xfrm>
                <a:off x="2405" y="2853"/>
                <a:ext cx="597" cy="54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3" name="Oval 8"/>
              <p:cNvSpPr>
                <a:spLocks noChangeArrowheads="1"/>
              </p:cNvSpPr>
              <p:nvPr/>
            </p:nvSpPr>
            <p:spPr bwMode="auto">
              <a:xfrm>
                <a:off x="2405" y="1743"/>
                <a:ext cx="597" cy="547"/>
              </a:xfrm>
              <a:prstGeom prst="ellipse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endParaRPr lang="en-US" altLang="en-US" sz="2000" b="0" dirty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4" name="AutoShape 10"/>
              <p:cNvSpPr>
                <a:spLocks noChangeArrowheads="1"/>
              </p:cNvSpPr>
              <p:nvPr/>
            </p:nvSpPr>
            <p:spPr bwMode="auto">
              <a:xfrm>
                <a:off x="1978" y="1878"/>
                <a:ext cx="470" cy="512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09 w 21600"/>
                  <a:gd name="T13" fmla="*/ 2911 h 21600"/>
                  <a:gd name="T14" fmla="*/ 18245 w 21600"/>
                  <a:gd name="T15" fmla="*/ 9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5" name="AutoShape 11"/>
              <p:cNvSpPr>
                <a:spLocks noChangeArrowheads="1"/>
              </p:cNvSpPr>
              <p:nvPr/>
            </p:nvSpPr>
            <p:spPr bwMode="auto">
              <a:xfrm rot="5400000">
                <a:off x="3023" y="1935"/>
                <a:ext cx="469" cy="512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2911 h 21600"/>
                  <a:gd name="T14" fmla="*/ 18238 w 21600"/>
                  <a:gd name="T15" fmla="*/ 9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6" name="AutoShape 12"/>
              <p:cNvSpPr>
                <a:spLocks noChangeArrowheads="1"/>
              </p:cNvSpPr>
              <p:nvPr/>
            </p:nvSpPr>
            <p:spPr bwMode="auto">
              <a:xfrm rot="10800000">
                <a:off x="2959" y="2767"/>
                <a:ext cx="470" cy="511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09 w 21600"/>
                  <a:gd name="T13" fmla="*/ 2917 h 21600"/>
                  <a:gd name="T14" fmla="*/ 18245 w 21600"/>
                  <a:gd name="T15" fmla="*/ 9257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7" name="AutoShape 13"/>
              <p:cNvSpPr>
                <a:spLocks noChangeArrowheads="1"/>
              </p:cNvSpPr>
              <p:nvPr/>
            </p:nvSpPr>
            <p:spPr bwMode="auto">
              <a:xfrm rot="-5400000">
                <a:off x="1921" y="2704"/>
                <a:ext cx="469" cy="512"/>
              </a:xfrm>
              <a:custGeom>
                <a:avLst/>
                <a:gdLst>
                  <a:gd name="T0" fmla="*/ 7 w 21600"/>
                  <a:gd name="T1" fmla="*/ 0 h 21600"/>
                  <a:gd name="T2" fmla="*/ 7 w 21600"/>
                  <a:gd name="T3" fmla="*/ 7 h 21600"/>
                  <a:gd name="T4" fmla="*/ 2 w 21600"/>
                  <a:gd name="T5" fmla="*/ 12 h 21600"/>
                  <a:gd name="T6" fmla="*/ 10 w 21600"/>
                  <a:gd name="T7" fmla="*/ 3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35 w 21600"/>
                  <a:gd name="T13" fmla="*/ 2911 h 21600"/>
                  <a:gd name="T14" fmla="*/ 18238 w 21600"/>
                  <a:gd name="T15" fmla="*/ 923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lnTo>
                      <a:pt x="21600" y="6079"/>
                    </a:lnTo>
                    <a:close/>
                  </a:path>
                </a:pathLst>
              </a:custGeom>
              <a:solidFill>
                <a:srgbClr val="53FB2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/>
                <a:endParaRPr 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78" name="Text Box 14"/>
              <p:cNvSpPr txBox="1">
                <a:spLocks noChangeArrowheads="1"/>
              </p:cNvSpPr>
              <p:nvPr/>
            </p:nvSpPr>
            <p:spPr bwMode="auto">
              <a:xfrm>
                <a:off x="3372" y="1707"/>
                <a:ext cx="39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Wait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For</a:t>
                </a:r>
              </a:p>
            </p:txBody>
          </p:sp>
          <p:sp>
            <p:nvSpPr>
              <p:cNvPr id="279" name="Text Box 17"/>
              <p:cNvSpPr txBox="1">
                <a:spLocks noChangeArrowheads="1"/>
              </p:cNvSpPr>
              <p:nvPr/>
            </p:nvSpPr>
            <p:spPr bwMode="auto">
              <a:xfrm>
                <a:off x="1618" y="3035"/>
                <a:ext cx="39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Wait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For</a:t>
                </a:r>
              </a:p>
            </p:txBody>
          </p:sp>
          <p:sp>
            <p:nvSpPr>
              <p:cNvPr id="280" name="Text Box 18"/>
              <p:cNvSpPr txBox="1">
                <a:spLocks noChangeArrowheads="1"/>
              </p:cNvSpPr>
              <p:nvPr/>
            </p:nvSpPr>
            <p:spPr bwMode="auto">
              <a:xfrm>
                <a:off x="3390" y="2934"/>
                <a:ext cx="57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Owned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By</a:t>
                </a:r>
              </a:p>
            </p:txBody>
          </p:sp>
          <p:sp>
            <p:nvSpPr>
              <p:cNvPr id="281" name="Text Box 19"/>
              <p:cNvSpPr txBox="1">
                <a:spLocks noChangeArrowheads="1"/>
              </p:cNvSpPr>
              <p:nvPr/>
            </p:nvSpPr>
            <p:spPr bwMode="auto">
              <a:xfrm>
                <a:off x="1533" y="1784"/>
                <a:ext cx="577" cy="4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Owned</a:t>
                </a:r>
              </a:p>
              <a:p>
                <a:pPr algn="ctr"/>
                <a:r>
                  <a:rPr lang="en-US" altLang="en-US" sz="2000" b="0" dirty="0">
                    <a:latin typeface="Gill Sans" charset="0"/>
                    <a:ea typeface="Gill Sans" charset="0"/>
                    <a:cs typeface="Gill Sans" charset="0"/>
                  </a:rPr>
                  <a:t>By</a:t>
                </a:r>
              </a:p>
            </p:txBody>
          </p:sp>
        </p:grpSp>
        <p:pic>
          <p:nvPicPr>
            <p:cNvPr id="282" name="Picture 65" descr="MCj0391414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48800" y="1566951"/>
              <a:ext cx="762000" cy="733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3" name="Picture 64" descr="j0212957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07170" y="3541923"/>
              <a:ext cx="762000" cy="479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53477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5017312" y="105820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5F22D0AC-3A6A-4704-9803-14ECE4D591D8}"/>
              </a:ext>
            </a:extLst>
          </p:cNvPr>
          <p:cNvGrpSpPr>
            <a:grpSpLocks/>
          </p:cNvGrpSpPr>
          <p:nvPr/>
        </p:nvGrpSpPr>
        <p:grpSpPr bwMode="auto">
          <a:xfrm>
            <a:off x="8117466" y="1231365"/>
            <a:ext cx="3788036" cy="2135166"/>
            <a:chOff x="1438" y="1743"/>
            <a:chExt cx="2540" cy="16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2DC1B99-4C32-4207-A614-8756D50FC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10A739A-5E3D-4ACE-8F56-79F48BA7D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64C801B9-60D5-461C-BBBB-829A07C72F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8A669645-D593-4045-99DF-05E05722D7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BAB2B93B-288F-4F4E-9CEA-88B909CC3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782526E8-CBCC-4E14-ADC8-4195D804B6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61C25F39-0CCC-4757-8186-F76B1E559D8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5F04564F-B311-449C-AFAC-D81BCA105A4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B57A5980-D428-4112-806C-40B8E4669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1895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0C3ACC35-EC7C-47E8-A289-5E15C6E7F2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2851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8F7AE94E-7DEF-4EDD-93F4-421CFE68B5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" y="2759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0FD71A0C-F403-4A63-96BD-C17A114B5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1998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Deadlock with Locks</a:t>
            </a:r>
            <a:endParaRPr lang="en-US" dirty="0"/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849367" y="4187207"/>
            <a:ext cx="10566400" cy="1779118"/>
          </a:xfrm>
        </p:spPr>
        <p:txBody>
          <a:bodyPr/>
          <a:lstStyle/>
          <a:p>
            <a:r>
              <a:rPr lang="en-US" dirty="0"/>
              <a:t>This lock pattern exhibits </a:t>
            </a:r>
            <a:r>
              <a:rPr lang="en-US" i="1" dirty="0"/>
              <a:t>non-deterministic deadlock</a:t>
            </a:r>
          </a:p>
          <a:p>
            <a:pPr lvl="1"/>
            <a:r>
              <a:rPr lang="en-US" dirty="0"/>
              <a:t>Sometimes it happens, sometimes it doesn’t!</a:t>
            </a:r>
          </a:p>
          <a:p>
            <a:r>
              <a:rPr lang="en-US" dirty="0"/>
              <a:t>This is really hard to debug!</a:t>
            </a:r>
          </a:p>
        </p:txBody>
      </p:sp>
    </p:spTree>
    <p:extLst>
      <p:ext uri="{BB962C8B-B14F-4D97-AF65-F5344CB8AC3E}">
        <p14:creationId xmlns:p14="http://schemas.microsoft.com/office/powerpoint/2010/main" val="80241917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52400"/>
            <a:ext cx="79248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Deadlock with Locks: “Unlucky” Case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152651" y="990600"/>
            <a:ext cx="39433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 </a:t>
            </a:r>
            <a:r>
              <a:rPr lang="en-US" sz="2400" i="1" dirty="0">
                <a:latin typeface="Consolas" panose="020B0609020204030204" pitchFamily="49" charset="0"/>
              </a:rPr>
              <a:t>&lt;stalled&gt;</a:t>
            </a:r>
          </a:p>
          <a:p>
            <a:r>
              <a:rPr lang="en-US" sz="2400" i="1" dirty="0">
                <a:solidFill>
                  <a:srgbClr val="FF0000"/>
                </a:solidFill>
                <a:latin typeface="Consolas" panose="020B0609020204030204" pitchFamily="49" charset="0"/>
              </a:rPr>
              <a:t>&lt;unreachable&gt;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5072D-0C22-44A0-828B-64EF8A3EDB1A}"/>
              </a:ext>
            </a:extLst>
          </p:cNvPr>
          <p:cNvSpPr txBox="1"/>
          <p:nvPr/>
        </p:nvSpPr>
        <p:spPr>
          <a:xfrm>
            <a:off x="6096000" y="990600"/>
            <a:ext cx="4131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  <a:r>
              <a:rPr lang="en-US" sz="2400" i="1" dirty="0">
                <a:latin typeface="Consolas" panose="020B0609020204030204" pitchFamily="49" charset="0"/>
              </a:rPr>
              <a:t> &lt;stalled&gt;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i="1" dirty="0">
                <a:solidFill>
                  <a:srgbClr val="FF0000"/>
                </a:solidFill>
                <a:latin typeface="Consolas" panose="020B0609020204030204" pitchFamily="49" charset="0"/>
              </a:rPr>
              <a:t>&lt;unreachable&gt;</a:t>
            </a:r>
          </a:p>
          <a:p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26926CAA-D6ED-4B2A-987A-47DA1A17CDCD}"/>
              </a:ext>
            </a:extLst>
          </p:cNvPr>
          <p:cNvGrpSpPr>
            <a:grpSpLocks/>
          </p:cNvGrpSpPr>
          <p:nvPr/>
        </p:nvGrpSpPr>
        <p:grpSpPr bwMode="auto">
          <a:xfrm>
            <a:off x="8333970" y="3124200"/>
            <a:ext cx="3788036" cy="2135166"/>
            <a:chOff x="1438" y="1743"/>
            <a:chExt cx="2540" cy="16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9A86F3-CD6C-4B82-84D8-6529F1DF5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C0D0593-C232-4647-BE07-34C2AA049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A1B314C-1A7E-49E5-BC96-8DB22377B8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F03B5E66-4C16-44A8-A80A-0FDD32135E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b="0" dirty="0">
                  <a:latin typeface="Gill Sans" charset="0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6A937D1D-7948-4AEF-B920-F70AA9392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590C839E-E5CF-44BD-9B4D-1D6789FE30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024A5129-0139-4458-8632-A1D4A69258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AA92125E-80EA-42DA-A109-D17B5AA6AA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3773933A-0970-4B48-91EB-4709C45E50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4" y="1895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B11A65D3-4CFB-4047-ADA4-76446B8472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" y="2851"/>
              <a:ext cx="394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A6FA2318-E740-4E22-9B81-EAE3F3B8B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19" y="2759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A69AC366-5731-4030-B276-3C65AF4624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8" y="1998"/>
              <a:ext cx="559" cy="4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 dirty="0">
                  <a:latin typeface="Gill Sans" charset="0"/>
                  <a:ea typeface="Gill Sans" charset="0"/>
                  <a:cs typeface="Gill Sans" charset="0"/>
                </a:rPr>
                <a:t>By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12989" y="5346988"/>
            <a:ext cx="7641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 Light"/>
              </a:rPr>
              <a:t>Neither thread will get to run </a:t>
            </a:r>
            <a:r>
              <a:rPr lang="en-US" sz="3200" b="0" dirty="0">
                <a:latin typeface="Gill Sans Light"/>
                <a:sym typeface="Symbol" panose="05050102010706020507" pitchFamily="18" charset="2"/>
              </a:rPr>
              <a:t> Deadlock</a:t>
            </a:r>
            <a:endParaRPr lang="en-US" sz="32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36530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2D75-052C-4CFD-A7A4-2133F968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Locks: “Lucky” Case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268F3-C391-4505-B737-BC4CDA6D16B3}"/>
              </a:ext>
            </a:extLst>
          </p:cNvPr>
          <p:cNvSpPr txBox="1"/>
          <p:nvPr/>
        </p:nvSpPr>
        <p:spPr>
          <a:xfrm>
            <a:off x="2360625" y="990600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A</a:t>
            </a:r>
            <a:r>
              <a:rPr lang="en-US" sz="2400" dirty="0">
                <a:latin typeface="Gill Sans Light"/>
              </a:rPr>
              <a:t>: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4DF15-7C7D-4D42-8486-631F46DF5B1C}"/>
              </a:ext>
            </a:extLst>
          </p:cNvPr>
          <p:cNvSpPr txBox="1"/>
          <p:nvPr/>
        </p:nvSpPr>
        <p:spPr>
          <a:xfrm>
            <a:off x="6303974" y="990600"/>
            <a:ext cx="260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/>
              </a:rPr>
              <a:t>Thread B</a:t>
            </a:r>
            <a:r>
              <a:rPr lang="en-US" sz="2400" dirty="0">
                <a:latin typeface="Gill Sans Light"/>
              </a:rPr>
              <a:t>: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y.Acquire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b="1" dirty="0" err="1">
                <a:latin typeface="Consolas" panose="020B0609020204030204" pitchFamily="49" charset="0"/>
              </a:rPr>
              <a:t>x.Acquire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x.Release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b="1" dirty="0" err="1">
                <a:latin typeface="Consolas" panose="020B0609020204030204" pitchFamily="49" charset="0"/>
              </a:rPr>
              <a:t>y.Release</a:t>
            </a:r>
            <a:r>
              <a:rPr lang="en-US" sz="2400" b="1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57400" y="5081052"/>
            <a:ext cx="8249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dirty="0">
                <a:latin typeface="Gill Sans Light"/>
              </a:rPr>
              <a:t>Sometimes, schedule won’t trigger deadlock!</a:t>
            </a:r>
          </a:p>
        </p:txBody>
      </p:sp>
    </p:spTree>
    <p:extLst>
      <p:ext uri="{BB962C8B-B14F-4D97-AF65-F5344CB8AC3E}">
        <p14:creationId xmlns:p14="http://schemas.microsoft.com/office/powerpoint/2010/main" val="4277482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5660-DB25-46DB-A561-76802D1B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SRTF and MLFQ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1C61-A6EC-4256-8400-8B99E188E8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90946"/>
            <a:ext cx="10515600" cy="1771650"/>
          </a:xfrm>
        </p:spPr>
        <p:txBody>
          <a:bodyPr/>
          <a:lstStyle/>
          <a:p>
            <a:r>
              <a:rPr lang="en-US" dirty="0"/>
              <a:t>In SRTF, long jobs are starved in favor of short ones</a:t>
            </a:r>
          </a:p>
          <a:p>
            <a:pPr lvl="1"/>
            <a:r>
              <a:rPr lang="en-US" dirty="0"/>
              <a:t>Same fundamental problem as priority scheduling</a:t>
            </a:r>
          </a:p>
          <a:p>
            <a:r>
              <a:rPr lang="en-US" dirty="0"/>
              <a:t>MLFQ is an approximation of SRTF, so it suffers from the same problem</a:t>
            </a:r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0A0CBF3-7574-4B20-BB94-99B7152D443E}"/>
              </a:ext>
            </a:extLst>
          </p:cNvPr>
          <p:cNvGrpSpPr>
            <a:grpSpLocks/>
          </p:cNvGrpSpPr>
          <p:nvPr/>
        </p:nvGrpSpPr>
        <p:grpSpPr bwMode="auto">
          <a:xfrm>
            <a:off x="2256597" y="914400"/>
            <a:ext cx="3657600" cy="2381267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C43219A-09C9-48FD-8345-D9707BB70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B267772-DB2A-4ACB-97E1-3582ED7A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91526F2-AA20-4F8A-A790-4A793084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E5D1D2E-D7DB-4822-8B91-08C9B84724F4}"/>
              </a:ext>
            </a:extLst>
          </p:cNvPr>
          <p:cNvGrpSpPr>
            <a:grpSpLocks/>
          </p:cNvGrpSpPr>
          <p:nvPr/>
        </p:nvGrpSpPr>
        <p:grpSpPr bwMode="auto">
          <a:xfrm>
            <a:off x="5380797" y="1334517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8C7191-3B13-41C1-9AF6-D75A258C9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395CB6F2-F151-4E13-956F-775C56EDE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1F75C0B1-CA2C-4E83-A317-92194C851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96607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/>
          <p:cNvGrpSpPr/>
          <p:nvPr/>
        </p:nvGrpSpPr>
        <p:grpSpPr>
          <a:xfrm>
            <a:off x="700454" y="3429000"/>
            <a:ext cx="10649257" cy="3429000"/>
            <a:chOff x="700454" y="3429000"/>
            <a:chExt cx="10649257" cy="3429000"/>
          </a:xfrm>
        </p:grpSpPr>
        <p:grpSp>
          <p:nvGrpSpPr>
            <p:cNvPr id="178" name="Group 192"/>
            <p:cNvGrpSpPr>
              <a:grpSpLocks/>
            </p:cNvGrpSpPr>
            <p:nvPr/>
          </p:nvGrpSpPr>
          <p:grpSpPr bwMode="auto">
            <a:xfrm>
              <a:off x="5334001" y="3962400"/>
              <a:ext cx="1431925" cy="334963"/>
              <a:chOff x="460" y="3583"/>
              <a:chExt cx="902" cy="211"/>
            </a:xfrm>
          </p:grpSpPr>
          <p:sp>
            <p:nvSpPr>
              <p:cNvPr id="262" name="Arc 19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3" name="Arc 19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79" name="Group 195"/>
            <p:cNvGrpSpPr>
              <a:grpSpLocks/>
            </p:cNvGrpSpPr>
            <p:nvPr/>
          </p:nvGrpSpPr>
          <p:grpSpPr bwMode="auto">
            <a:xfrm>
              <a:off x="3763964" y="3962400"/>
              <a:ext cx="1431925" cy="334963"/>
              <a:chOff x="460" y="3583"/>
              <a:chExt cx="902" cy="211"/>
            </a:xfrm>
          </p:grpSpPr>
          <p:sp>
            <p:nvSpPr>
              <p:cNvPr id="260" name="Arc 19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61" name="Arc 19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0" name="Group 198"/>
            <p:cNvGrpSpPr>
              <a:grpSpLocks/>
            </p:cNvGrpSpPr>
            <p:nvPr/>
          </p:nvGrpSpPr>
          <p:grpSpPr bwMode="auto">
            <a:xfrm>
              <a:off x="3763964" y="4419600"/>
              <a:ext cx="1431925" cy="1603375"/>
              <a:chOff x="4381" y="2784"/>
              <a:chExt cx="902" cy="1010"/>
            </a:xfrm>
          </p:grpSpPr>
          <p:sp>
            <p:nvSpPr>
              <p:cNvPr id="256" name="Arc 199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7" name="Arc 200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8" name="Arc 201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9" name="Arc 202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1" name="Group 203"/>
            <p:cNvGrpSpPr>
              <a:grpSpLocks/>
            </p:cNvGrpSpPr>
            <p:nvPr/>
          </p:nvGrpSpPr>
          <p:grpSpPr bwMode="auto">
            <a:xfrm>
              <a:off x="6858001" y="4419600"/>
              <a:ext cx="1431925" cy="1603375"/>
              <a:chOff x="4381" y="2784"/>
              <a:chExt cx="902" cy="1010"/>
            </a:xfrm>
          </p:grpSpPr>
          <p:sp>
            <p:nvSpPr>
              <p:cNvPr id="252" name="Arc 204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3" name="Arc 205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4" name="Arc 206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5" name="Arc 207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2" name="Group 208"/>
            <p:cNvGrpSpPr>
              <a:grpSpLocks/>
            </p:cNvGrpSpPr>
            <p:nvPr/>
          </p:nvGrpSpPr>
          <p:grpSpPr bwMode="auto">
            <a:xfrm>
              <a:off x="2209801" y="3429000"/>
              <a:ext cx="1500188" cy="3429000"/>
              <a:chOff x="2374" y="2068"/>
              <a:chExt cx="945" cy="2252"/>
            </a:xfrm>
          </p:grpSpPr>
          <p:sp>
            <p:nvSpPr>
              <p:cNvPr id="250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51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3" name="Group 211"/>
            <p:cNvGrpSpPr>
              <a:grpSpLocks/>
            </p:cNvGrpSpPr>
            <p:nvPr/>
          </p:nvGrpSpPr>
          <p:grpSpPr bwMode="auto">
            <a:xfrm>
              <a:off x="8345489" y="3429000"/>
              <a:ext cx="1500188" cy="3429000"/>
              <a:chOff x="2374" y="2068"/>
              <a:chExt cx="945" cy="2252"/>
            </a:xfrm>
          </p:grpSpPr>
          <p:sp>
            <p:nvSpPr>
              <p:cNvPr id="248" name="Line 212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9" name="Line 213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4" name="Group 214"/>
            <p:cNvGrpSpPr>
              <a:grpSpLocks/>
            </p:cNvGrpSpPr>
            <p:nvPr/>
          </p:nvGrpSpPr>
          <p:grpSpPr bwMode="auto">
            <a:xfrm>
              <a:off x="8398670" y="4419600"/>
              <a:ext cx="1431925" cy="1603375"/>
              <a:chOff x="4381" y="2784"/>
              <a:chExt cx="902" cy="1010"/>
            </a:xfrm>
          </p:grpSpPr>
          <p:sp>
            <p:nvSpPr>
              <p:cNvPr id="244" name="Arc 215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5" name="Arc 216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6" name="Arc 217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7" name="Arc 218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5" name="Group 219"/>
            <p:cNvGrpSpPr>
              <a:grpSpLocks/>
            </p:cNvGrpSpPr>
            <p:nvPr/>
          </p:nvGrpSpPr>
          <p:grpSpPr bwMode="auto">
            <a:xfrm>
              <a:off x="2254251" y="4419600"/>
              <a:ext cx="1431925" cy="333375"/>
              <a:chOff x="460" y="2784"/>
              <a:chExt cx="902" cy="210"/>
            </a:xfrm>
          </p:grpSpPr>
          <p:sp>
            <p:nvSpPr>
              <p:cNvPr id="242" name="Arc 220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3" name="Arc 221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6" name="Group 222"/>
            <p:cNvGrpSpPr>
              <a:grpSpLocks/>
            </p:cNvGrpSpPr>
            <p:nvPr/>
          </p:nvGrpSpPr>
          <p:grpSpPr bwMode="auto">
            <a:xfrm>
              <a:off x="2254251" y="5688013"/>
              <a:ext cx="1431925" cy="334963"/>
              <a:chOff x="460" y="3583"/>
              <a:chExt cx="902" cy="211"/>
            </a:xfrm>
          </p:grpSpPr>
          <p:sp>
            <p:nvSpPr>
              <p:cNvPr id="240" name="Arc 22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41" name="Arc 22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7" name="Group 225"/>
            <p:cNvGrpSpPr>
              <a:grpSpLocks/>
            </p:cNvGrpSpPr>
            <p:nvPr/>
          </p:nvGrpSpPr>
          <p:grpSpPr bwMode="auto">
            <a:xfrm>
              <a:off x="2209801" y="3962400"/>
              <a:ext cx="1431925" cy="334963"/>
              <a:chOff x="460" y="3583"/>
              <a:chExt cx="902" cy="211"/>
            </a:xfrm>
          </p:grpSpPr>
          <p:sp>
            <p:nvSpPr>
              <p:cNvPr id="238" name="Arc 22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9" name="Arc 22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8" name="Group 228"/>
            <p:cNvGrpSpPr>
              <a:grpSpLocks/>
            </p:cNvGrpSpPr>
            <p:nvPr/>
          </p:nvGrpSpPr>
          <p:grpSpPr bwMode="auto">
            <a:xfrm>
              <a:off x="6858001" y="3962400"/>
              <a:ext cx="1431925" cy="334963"/>
              <a:chOff x="460" y="3583"/>
              <a:chExt cx="902" cy="211"/>
            </a:xfrm>
          </p:grpSpPr>
          <p:sp>
            <p:nvSpPr>
              <p:cNvPr id="236" name="Arc 229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7" name="Arc 230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89" name="Group 231"/>
            <p:cNvGrpSpPr>
              <a:grpSpLocks/>
            </p:cNvGrpSpPr>
            <p:nvPr/>
          </p:nvGrpSpPr>
          <p:grpSpPr bwMode="auto">
            <a:xfrm>
              <a:off x="8382795" y="3962400"/>
              <a:ext cx="1431925" cy="334963"/>
              <a:chOff x="460" y="3583"/>
              <a:chExt cx="902" cy="211"/>
            </a:xfrm>
          </p:grpSpPr>
          <p:sp>
            <p:nvSpPr>
              <p:cNvPr id="234" name="Arc 232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5" name="Arc 233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0" name="Group 234"/>
            <p:cNvGrpSpPr>
              <a:grpSpLocks/>
            </p:cNvGrpSpPr>
            <p:nvPr/>
          </p:nvGrpSpPr>
          <p:grpSpPr bwMode="auto">
            <a:xfrm>
              <a:off x="2271714" y="6096000"/>
              <a:ext cx="1431925" cy="333375"/>
              <a:chOff x="460" y="2784"/>
              <a:chExt cx="902" cy="210"/>
            </a:xfrm>
          </p:grpSpPr>
          <p:sp>
            <p:nvSpPr>
              <p:cNvPr id="232" name="Arc 23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3" name="Arc 23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1" name="Group 237"/>
            <p:cNvGrpSpPr>
              <a:grpSpLocks/>
            </p:cNvGrpSpPr>
            <p:nvPr/>
          </p:nvGrpSpPr>
          <p:grpSpPr bwMode="auto">
            <a:xfrm>
              <a:off x="3733801" y="6096000"/>
              <a:ext cx="1431925" cy="333375"/>
              <a:chOff x="460" y="2784"/>
              <a:chExt cx="902" cy="210"/>
            </a:xfrm>
          </p:grpSpPr>
          <p:sp>
            <p:nvSpPr>
              <p:cNvPr id="230" name="Arc 238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31" name="Arc 239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2" name="Group 240"/>
            <p:cNvGrpSpPr>
              <a:grpSpLocks/>
            </p:cNvGrpSpPr>
            <p:nvPr/>
          </p:nvGrpSpPr>
          <p:grpSpPr bwMode="auto">
            <a:xfrm>
              <a:off x="5334001" y="6096000"/>
              <a:ext cx="1431925" cy="333375"/>
              <a:chOff x="460" y="2784"/>
              <a:chExt cx="902" cy="210"/>
            </a:xfrm>
          </p:grpSpPr>
          <p:sp>
            <p:nvSpPr>
              <p:cNvPr id="228" name="Arc 241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9" name="Arc 242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3" name="Group 243"/>
            <p:cNvGrpSpPr>
              <a:grpSpLocks/>
            </p:cNvGrpSpPr>
            <p:nvPr/>
          </p:nvGrpSpPr>
          <p:grpSpPr bwMode="auto">
            <a:xfrm>
              <a:off x="6858001" y="6096000"/>
              <a:ext cx="1431925" cy="333375"/>
              <a:chOff x="460" y="2784"/>
              <a:chExt cx="902" cy="210"/>
            </a:xfrm>
          </p:grpSpPr>
          <p:sp>
            <p:nvSpPr>
              <p:cNvPr id="226" name="Arc 244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7" name="Arc 245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4" name="Group 246"/>
            <p:cNvGrpSpPr>
              <a:grpSpLocks/>
            </p:cNvGrpSpPr>
            <p:nvPr/>
          </p:nvGrpSpPr>
          <p:grpSpPr bwMode="auto">
            <a:xfrm>
              <a:off x="8382795" y="6096000"/>
              <a:ext cx="1431925" cy="333375"/>
              <a:chOff x="460" y="2784"/>
              <a:chExt cx="902" cy="210"/>
            </a:xfrm>
          </p:grpSpPr>
          <p:sp>
            <p:nvSpPr>
              <p:cNvPr id="224" name="Arc 247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5" name="Arc 248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5" name="Group 208"/>
            <p:cNvGrpSpPr>
              <a:grpSpLocks/>
            </p:cNvGrpSpPr>
            <p:nvPr/>
          </p:nvGrpSpPr>
          <p:grpSpPr bwMode="auto">
            <a:xfrm>
              <a:off x="705065" y="3429000"/>
              <a:ext cx="1500188" cy="3429000"/>
              <a:chOff x="2374" y="2068"/>
              <a:chExt cx="945" cy="2252"/>
            </a:xfrm>
          </p:grpSpPr>
          <p:sp>
            <p:nvSpPr>
              <p:cNvPr id="222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3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6" name="Group 208"/>
            <p:cNvGrpSpPr>
              <a:grpSpLocks/>
            </p:cNvGrpSpPr>
            <p:nvPr/>
          </p:nvGrpSpPr>
          <p:grpSpPr bwMode="auto">
            <a:xfrm>
              <a:off x="9849523" y="3429000"/>
              <a:ext cx="1500188" cy="3429000"/>
              <a:chOff x="2374" y="2068"/>
              <a:chExt cx="945" cy="2252"/>
            </a:xfrm>
          </p:grpSpPr>
          <p:sp>
            <p:nvSpPr>
              <p:cNvPr id="220" name="Line 209"/>
              <p:cNvSpPr>
                <a:spLocks noChangeShapeType="1"/>
              </p:cNvSpPr>
              <p:nvPr/>
            </p:nvSpPr>
            <p:spPr bwMode="auto">
              <a:xfrm>
                <a:off x="3319" y="2068"/>
                <a:ext cx="0" cy="2251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21" name="Line 210"/>
              <p:cNvSpPr>
                <a:spLocks noChangeShapeType="1"/>
              </p:cNvSpPr>
              <p:nvPr/>
            </p:nvSpPr>
            <p:spPr bwMode="auto">
              <a:xfrm>
                <a:off x="2374" y="2068"/>
                <a:ext cx="0" cy="2252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7" name="Group 219"/>
            <p:cNvGrpSpPr>
              <a:grpSpLocks/>
            </p:cNvGrpSpPr>
            <p:nvPr/>
          </p:nvGrpSpPr>
          <p:grpSpPr bwMode="auto">
            <a:xfrm>
              <a:off x="744904" y="4454770"/>
              <a:ext cx="1431925" cy="333375"/>
              <a:chOff x="460" y="2784"/>
              <a:chExt cx="902" cy="210"/>
            </a:xfrm>
          </p:grpSpPr>
          <p:sp>
            <p:nvSpPr>
              <p:cNvPr id="218" name="Arc 220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9" name="Arc 221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8" name="Group 222"/>
            <p:cNvGrpSpPr>
              <a:grpSpLocks/>
            </p:cNvGrpSpPr>
            <p:nvPr/>
          </p:nvGrpSpPr>
          <p:grpSpPr bwMode="auto">
            <a:xfrm>
              <a:off x="744904" y="5723183"/>
              <a:ext cx="1431925" cy="334963"/>
              <a:chOff x="460" y="3583"/>
              <a:chExt cx="902" cy="211"/>
            </a:xfrm>
          </p:grpSpPr>
          <p:sp>
            <p:nvSpPr>
              <p:cNvPr id="216" name="Arc 223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7" name="Arc 224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199" name="Group 225"/>
            <p:cNvGrpSpPr>
              <a:grpSpLocks/>
            </p:cNvGrpSpPr>
            <p:nvPr/>
          </p:nvGrpSpPr>
          <p:grpSpPr bwMode="auto">
            <a:xfrm>
              <a:off x="700454" y="3997570"/>
              <a:ext cx="1431925" cy="334963"/>
              <a:chOff x="460" y="3583"/>
              <a:chExt cx="902" cy="211"/>
            </a:xfrm>
          </p:grpSpPr>
          <p:sp>
            <p:nvSpPr>
              <p:cNvPr id="214" name="Arc 226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5" name="Arc 227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0" name="Group 234"/>
            <p:cNvGrpSpPr>
              <a:grpSpLocks/>
            </p:cNvGrpSpPr>
            <p:nvPr/>
          </p:nvGrpSpPr>
          <p:grpSpPr bwMode="auto">
            <a:xfrm>
              <a:off x="762367" y="6131170"/>
              <a:ext cx="1431925" cy="333375"/>
              <a:chOff x="460" y="2784"/>
              <a:chExt cx="902" cy="210"/>
            </a:xfrm>
          </p:grpSpPr>
          <p:sp>
            <p:nvSpPr>
              <p:cNvPr id="212" name="Arc 235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3" name="Arc 236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1" name="Group 214"/>
            <p:cNvGrpSpPr>
              <a:grpSpLocks/>
            </p:cNvGrpSpPr>
            <p:nvPr/>
          </p:nvGrpSpPr>
          <p:grpSpPr bwMode="auto">
            <a:xfrm>
              <a:off x="9895498" y="4419600"/>
              <a:ext cx="1431925" cy="1603375"/>
              <a:chOff x="4381" y="2784"/>
              <a:chExt cx="902" cy="1010"/>
            </a:xfrm>
          </p:grpSpPr>
          <p:sp>
            <p:nvSpPr>
              <p:cNvPr id="208" name="Arc 215"/>
              <p:cNvSpPr>
                <a:spLocks/>
              </p:cNvSpPr>
              <p:nvPr/>
            </p:nvSpPr>
            <p:spPr bwMode="auto">
              <a:xfrm>
                <a:off x="5063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9" name="Arc 216"/>
              <p:cNvSpPr>
                <a:spLocks/>
              </p:cNvSpPr>
              <p:nvPr/>
            </p:nvSpPr>
            <p:spPr bwMode="auto">
              <a:xfrm rot="-5400000">
                <a:off x="4386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0" name="Arc 217"/>
              <p:cNvSpPr>
                <a:spLocks/>
              </p:cNvSpPr>
              <p:nvPr/>
            </p:nvSpPr>
            <p:spPr bwMode="auto">
              <a:xfrm rot="5400000">
                <a:off x="5067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11" name="Arc 218"/>
              <p:cNvSpPr>
                <a:spLocks/>
              </p:cNvSpPr>
              <p:nvPr/>
            </p:nvSpPr>
            <p:spPr bwMode="auto">
              <a:xfrm rot="10800000">
                <a:off x="4381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2" name="Group 231"/>
            <p:cNvGrpSpPr>
              <a:grpSpLocks/>
            </p:cNvGrpSpPr>
            <p:nvPr/>
          </p:nvGrpSpPr>
          <p:grpSpPr bwMode="auto">
            <a:xfrm>
              <a:off x="9879623" y="3962400"/>
              <a:ext cx="1431925" cy="334963"/>
              <a:chOff x="460" y="3583"/>
              <a:chExt cx="902" cy="211"/>
            </a:xfrm>
          </p:grpSpPr>
          <p:sp>
            <p:nvSpPr>
              <p:cNvPr id="206" name="Arc 232"/>
              <p:cNvSpPr>
                <a:spLocks/>
              </p:cNvSpPr>
              <p:nvPr/>
            </p:nvSpPr>
            <p:spPr bwMode="auto">
              <a:xfrm rot="5400000">
                <a:off x="1146" y="3579"/>
                <a:ext cx="211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7" name="Arc 233"/>
              <p:cNvSpPr>
                <a:spLocks/>
              </p:cNvSpPr>
              <p:nvPr/>
            </p:nvSpPr>
            <p:spPr bwMode="auto">
              <a:xfrm rot="10800000">
                <a:off x="460" y="3583"/>
                <a:ext cx="220" cy="211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grpSp>
          <p:nvGrpSpPr>
            <p:cNvPr id="203" name="Group 246"/>
            <p:cNvGrpSpPr>
              <a:grpSpLocks/>
            </p:cNvGrpSpPr>
            <p:nvPr/>
          </p:nvGrpSpPr>
          <p:grpSpPr bwMode="auto">
            <a:xfrm>
              <a:off x="9879623" y="6096000"/>
              <a:ext cx="1431925" cy="333375"/>
              <a:chOff x="460" y="2784"/>
              <a:chExt cx="902" cy="210"/>
            </a:xfrm>
          </p:grpSpPr>
          <p:sp>
            <p:nvSpPr>
              <p:cNvPr id="204" name="Arc 247"/>
              <p:cNvSpPr>
                <a:spLocks/>
              </p:cNvSpPr>
              <p:nvPr/>
            </p:nvSpPr>
            <p:spPr bwMode="auto">
              <a:xfrm>
                <a:off x="1142" y="2784"/>
                <a:ext cx="220" cy="21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205" name="Arc 248"/>
              <p:cNvSpPr>
                <a:spLocks/>
              </p:cNvSpPr>
              <p:nvPr/>
            </p:nvSpPr>
            <p:spPr bwMode="auto">
              <a:xfrm rot="-5400000">
                <a:off x="465" y="2779"/>
                <a:ext cx="210" cy="220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2 h 21600"/>
                  <a:gd name="T4" fmla="*/ 0 w 21600"/>
                  <a:gd name="T5" fmla="*/ 2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bg2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</p:grp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Train Example (Wormhole-Routed Network)</a:t>
            </a:r>
          </a:p>
        </p:txBody>
      </p:sp>
      <p:sp>
        <p:nvSpPr>
          <p:cNvPr id="555150" name="Rectangle 142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1"/>
            <a:ext cx="11049000" cy="277812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Circular dependency (Deadlock!)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Each train wants to turn right, but is blocked by other trains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Similar problem to multiprocessor networks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Wormhole-Routed Network: Messages trail through network like a “worm”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Fix? Imagine grid extends in all four directions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Force ordering of channels</a:t>
            </a:r>
            <a:r>
              <a:rPr lang="en-US" altLang="ko-KR" dirty="0">
                <a:ea typeface="굴림" panose="020B0600000101010101" pitchFamily="34" charset="-127"/>
              </a:rPr>
              <a:t> (tracks)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Protocol: Always go east-west first, then north-south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Called “dimension ordering” (X then Y)</a:t>
            </a:r>
          </a:p>
        </p:txBody>
      </p:sp>
      <p:grpSp>
        <p:nvGrpSpPr>
          <p:cNvPr id="28677" name="Group 139"/>
          <p:cNvGrpSpPr>
            <a:grpSpLocks/>
          </p:cNvGrpSpPr>
          <p:nvPr/>
        </p:nvGrpSpPr>
        <p:grpSpPr bwMode="auto">
          <a:xfrm>
            <a:off x="0" y="4370388"/>
            <a:ext cx="12192000" cy="1670050"/>
            <a:chOff x="1104" y="1564"/>
            <a:chExt cx="3312" cy="1592"/>
          </a:xfrm>
        </p:grpSpPr>
        <p:sp>
          <p:nvSpPr>
            <p:cNvPr id="28790" name="Line 129"/>
            <p:cNvSpPr>
              <a:spLocks noChangeShapeType="1"/>
            </p:cNvSpPr>
            <p:nvPr/>
          </p:nvSpPr>
          <p:spPr bwMode="auto">
            <a:xfrm>
              <a:off x="1104" y="1564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91" name="Line 130"/>
            <p:cNvSpPr>
              <a:spLocks noChangeShapeType="1"/>
            </p:cNvSpPr>
            <p:nvPr/>
          </p:nvSpPr>
          <p:spPr bwMode="auto">
            <a:xfrm>
              <a:off x="1104" y="3156"/>
              <a:ext cx="331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grpSp>
        <p:nvGrpSpPr>
          <p:cNvPr id="28678" name="Group 149"/>
          <p:cNvGrpSpPr>
            <a:grpSpLocks/>
          </p:cNvGrpSpPr>
          <p:nvPr/>
        </p:nvGrpSpPr>
        <p:grpSpPr bwMode="auto">
          <a:xfrm>
            <a:off x="5292725" y="3429000"/>
            <a:ext cx="1500188" cy="3429000"/>
            <a:chOff x="2374" y="2068"/>
            <a:chExt cx="945" cy="2252"/>
          </a:xfrm>
        </p:grpSpPr>
        <p:sp>
          <p:nvSpPr>
            <p:cNvPr id="28788" name="Line 128"/>
            <p:cNvSpPr>
              <a:spLocks noChangeShapeType="1"/>
            </p:cNvSpPr>
            <p:nvPr/>
          </p:nvSpPr>
          <p:spPr bwMode="auto">
            <a:xfrm>
              <a:off x="3319" y="2068"/>
              <a:ext cx="0" cy="22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89" name="Line 133"/>
            <p:cNvSpPr>
              <a:spLocks noChangeShapeType="1"/>
            </p:cNvSpPr>
            <p:nvPr/>
          </p:nvSpPr>
          <p:spPr bwMode="auto">
            <a:xfrm>
              <a:off x="2374" y="2068"/>
              <a:ext cx="0" cy="22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8679" name="Arc 134"/>
          <p:cNvSpPr>
            <a:spLocks/>
          </p:cNvSpPr>
          <p:nvPr/>
        </p:nvSpPr>
        <p:spPr bwMode="auto">
          <a:xfrm>
            <a:off x="6408738" y="4403726"/>
            <a:ext cx="349250" cy="333375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45319 h 21600"/>
              <a:gd name="T4" fmla="*/ 0 w 21600"/>
              <a:gd name="T5" fmla="*/ 5145319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0" name="Arc 135"/>
          <p:cNvSpPr>
            <a:spLocks/>
          </p:cNvSpPr>
          <p:nvPr/>
        </p:nvSpPr>
        <p:spPr bwMode="auto">
          <a:xfrm rot="-5400000">
            <a:off x="5334001" y="4395788"/>
            <a:ext cx="333375" cy="349250"/>
          </a:xfrm>
          <a:custGeom>
            <a:avLst/>
            <a:gdLst>
              <a:gd name="T0" fmla="*/ 0 w 21600"/>
              <a:gd name="T1" fmla="*/ 0 h 21600"/>
              <a:gd name="T2" fmla="*/ 5145319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1" name="Arc 136"/>
          <p:cNvSpPr>
            <a:spLocks/>
          </p:cNvSpPr>
          <p:nvPr/>
        </p:nvSpPr>
        <p:spPr bwMode="auto">
          <a:xfrm rot="5400000">
            <a:off x="6415882" y="5664994"/>
            <a:ext cx="334962" cy="349250"/>
          </a:xfrm>
          <a:custGeom>
            <a:avLst/>
            <a:gdLst>
              <a:gd name="T0" fmla="*/ 0 w 21600"/>
              <a:gd name="T1" fmla="*/ 0 h 21600"/>
              <a:gd name="T2" fmla="*/ 5194423 w 21600"/>
              <a:gd name="T3" fmla="*/ 5647017 h 21600"/>
              <a:gd name="T4" fmla="*/ 0 w 21600"/>
              <a:gd name="T5" fmla="*/ 564701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2" name="Arc 137"/>
          <p:cNvSpPr>
            <a:spLocks/>
          </p:cNvSpPr>
          <p:nvPr/>
        </p:nvSpPr>
        <p:spPr bwMode="auto">
          <a:xfrm rot="10800000">
            <a:off x="5326063" y="5672138"/>
            <a:ext cx="349250" cy="334962"/>
          </a:xfrm>
          <a:custGeom>
            <a:avLst/>
            <a:gdLst>
              <a:gd name="T0" fmla="*/ 0 w 21600"/>
              <a:gd name="T1" fmla="*/ 0 h 21600"/>
              <a:gd name="T2" fmla="*/ 5647017 w 21600"/>
              <a:gd name="T3" fmla="*/ 5194423 h 21600"/>
              <a:gd name="T4" fmla="*/ 0 w 21600"/>
              <a:gd name="T5" fmla="*/ 5194423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28683" name="Group 84"/>
          <p:cNvGrpSpPr>
            <a:grpSpLocks/>
          </p:cNvGrpSpPr>
          <p:nvPr/>
        </p:nvGrpSpPr>
        <p:grpSpPr bwMode="auto">
          <a:xfrm rot="5400000">
            <a:off x="5951539" y="4411664"/>
            <a:ext cx="2103437" cy="350837"/>
            <a:chOff x="624" y="960"/>
            <a:chExt cx="3325" cy="531"/>
          </a:xfrm>
        </p:grpSpPr>
        <p:grpSp>
          <p:nvGrpSpPr>
            <p:cNvPr id="28767" name="Group 85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81" name="Freeform 86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Freeform 87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Freeform 88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Freeform 89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Freeform 90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Freeform 91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7" name="Freeform 92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8" name="Group 93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77" name="Freeform 94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Freeform 95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Freeform 96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Freeform 97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9" name="Group 98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70" name="Freeform 99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Freeform 100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Freeform 101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Freeform 102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Freeform 103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5" name="Freeform 104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6" name="Freeform 105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4" name="Group 106"/>
          <p:cNvGrpSpPr>
            <a:grpSpLocks/>
          </p:cNvGrpSpPr>
          <p:nvPr/>
        </p:nvGrpSpPr>
        <p:grpSpPr bwMode="auto">
          <a:xfrm rot="-5400000">
            <a:off x="4017964" y="5580064"/>
            <a:ext cx="2103437" cy="350837"/>
            <a:chOff x="624" y="960"/>
            <a:chExt cx="3325" cy="531"/>
          </a:xfrm>
        </p:grpSpPr>
        <p:grpSp>
          <p:nvGrpSpPr>
            <p:cNvPr id="28746" name="Group 107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60" name="Freeform 10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Freeform 10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Freeform 11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Freeform 11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Freeform 11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Freeform 11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6" name="Freeform 11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7" name="Group 11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56" name="Freeform 116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Freeform 117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Freeform 118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Freeform 119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8" name="Group 120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49" name="Freeform 121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Freeform 122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Freeform 123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Freeform 124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Freeform 125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Freeform 126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Freeform 127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5" name="Group 61"/>
          <p:cNvGrpSpPr>
            <a:grpSpLocks/>
          </p:cNvGrpSpPr>
          <p:nvPr/>
        </p:nvGrpSpPr>
        <p:grpSpPr bwMode="auto">
          <a:xfrm>
            <a:off x="4194175" y="3987800"/>
            <a:ext cx="2197100" cy="336550"/>
            <a:chOff x="624" y="960"/>
            <a:chExt cx="3325" cy="531"/>
          </a:xfrm>
        </p:grpSpPr>
        <p:grpSp>
          <p:nvGrpSpPr>
            <p:cNvPr id="28725" name="Group 36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39" name="Freeform 2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Freeform 2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Freeform 2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Freeform 3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Freeform 3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Freeform 3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Freeform 3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6" name="Group 35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35" name="Freeform 2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Freeform 2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Freeform 2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Freeform 34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7" name="Group 37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28" name="Freeform 38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Freeform 39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0" name="Freeform 40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Freeform 41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2" name="Freeform 42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3" name="Freeform 43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Freeform 44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8686" name="Group 62"/>
          <p:cNvGrpSpPr>
            <a:grpSpLocks/>
          </p:cNvGrpSpPr>
          <p:nvPr/>
        </p:nvGrpSpPr>
        <p:grpSpPr bwMode="auto">
          <a:xfrm flipH="1" flipV="1">
            <a:off x="5613400" y="6067425"/>
            <a:ext cx="2198688" cy="338138"/>
            <a:chOff x="624" y="960"/>
            <a:chExt cx="3325" cy="531"/>
          </a:xfrm>
        </p:grpSpPr>
        <p:grpSp>
          <p:nvGrpSpPr>
            <p:cNvPr id="28704" name="Group 63"/>
            <p:cNvGrpSpPr>
              <a:grpSpLocks/>
            </p:cNvGrpSpPr>
            <p:nvPr/>
          </p:nvGrpSpPr>
          <p:grpSpPr bwMode="auto">
            <a:xfrm>
              <a:off x="624" y="1008"/>
              <a:ext cx="1073" cy="483"/>
              <a:chOff x="2375" y="2170"/>
              <a:chExt cx="1073" cy="483"/>
            </a:xfrm>
          </p:grpSpPr>
          <p:sp>
            <p:nvSpPr>
              <p:cNvPr id="28718" name="Freeform 64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Freeform 65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Freeform 66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1" name="Freeform 67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Freeform 68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Freeform 69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4" name="Freeform 70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5" name="Group 71"/>
            <p:cNvGrpSpPr>
              <a:grpSpLocks/>
            </p:cNvGrpSpPr>
            <p:nvPr/>
          </p:nvGrpSpPr>
          <p:grpSpPr bwMode="auto">
            <a:xfrm>
              <a:off x="2832" y="960"/>
              <a:ext cx="1117" cy="518"/>
              <a:chOff x="3847" y="1511"/>
              <a:chExt cx="1117" cy="518"/>
            </a:xfrm>
          </p:grpSpPr>
          <p:sp>
            <p:nvSpPr>
              <p:cNvPr id="28714" name="Freeform 72"/>
              <p:cNvSpPr>
                <a:spLocks/>
              </p:cNvSpPr>
              <p:nvPr/>
            </p:nvSpPr>
            <p:spPr bwMode="auto">
              <a:xfrm>
                <a:off x="3847" y="1511"/>
                <a:ext cx="1117" cy="518"/>
              </a:xfrm>
              <a:custGeom>
                <a:avLst/>
                <a:gdLst>
                  <a:gd name="T0" fmla="*/ 1117 w 1117"/>
                  <a:gd name="T1" fmla="*/ 161 h 518"/>
                  <a:gd name="T2" fmla="*/ 1114 w 1117"/>
                  <a:gd name="T3" fmla="*/ 145 h 518"/>
                  <a:gd name="T4" fmla="*/ 1105 w 1117"/>
                  <a:gd name="T5" fmla="*/ 132 h 518"/>
                  <a:gd name="T6" fmla="*/ 1092 w 1117"/>
                  <a:gd name="T7" fmla="*/ 123 h 518"/>
                  <a:gd name="T8" fmla="*/ 1078 w 1117"/>
                  <a:gd name="T9" fmla="*/ 121 h 518"/>
                  <a:gd name="T10" fmla="*/ 974 w 1117"/>
                  <a:gd name="T11" fmla="*/ 71 h 518"/>
                  <a:gd name="T12" fmla="*/ 970 w 1117"/>
                  <a:gd name="T13" fmla="*/ 57 h 518"/>
                  <a:gd name="T14" fmla="*/ 962 w 1117"/>
                  <a:gd name="T15" fmla="*/ 46 h 518"/>
                  <a:gd name="T16" fmla="*/ 950 w 1117"/>
                  <a:gd name="T17" fmla="*/ 39 h 518"/>
                  <a:gd name="T18" fmla="*/ 936 w 1117"/>
                  <a:gd name="T19" fmla="*/ 35 h 518"/>
                  <a:gd name="T20" fmla="*/ 760 w 1117"/>
                  <a:gd name="T21" fmla="*/ 0 h 518"/>
                  <a:gd name="T22" fmla="*/ 588 w 1117"/>
                  <a:gd name="T23" fmla="*/ 35 h 518"/>
                  <a:gd name="T24" fmla="*/ 0 w 1117"/>
                  <a:gd name="T25" fmla="*/ 344 h 518"/>
                  <a:gd name="T26" fmla="*/ 171 w 1117"/>
                  <a:gd name="T27" fmla="*/ 465 h 518"/>
                  <a:gd name="T28" fmla="*/ 176 w 1117"/>
                  <a:gd name="T29" fmla="*/ 485 h 518"/>
                  <a:gd name="T30" fmla="*/ 188 w 1117"/>
                  <a:gd name="T31" fmla="*/ 503 h 518"/>
                  <a:gd name="T32" fmla="*/ 204 w 1117"/>
                  <a:gd name="T33" fmla="*/ 514 h 518"/>
                  <a:gd name="T34" fmla="*/ 223 w 1117"/>
                  <a:gd name="T35" fmla="*/ 518 h 518"/>
                  <a:gd name="T36" fmla="*/ 239 w 1117"/>
                  <a:gd name="T37" fmla="*/ 516 h 518"/>
                  <a:gd name="T38" fmla="*/ 253 w 1117"/>
                  <a:gd name="T39" fmla="*/ 508 h 518"/>
                  <a:gd name="T40" fmla="*/ 264 w 1117"/>
                  <a:gd name="T41" fmla="*/ 497 h 518"/>
                  <a:gd name="T42" fmla="*/ 271 w 1117"/>
                  <a:gd name="T43" fmla="*/ 482 h 518"/>
                  <a:gd name="T44" fmla="*/ 280 w 1117"/>
                  <a:gd name="T45" fmla="*/ 497 h 518"/>
                  <a:gd name="T46" fmla="*/ 291 w 1117"/>
                  <a:gd name="T47" fmla="*/ 508 h 518"/>
                  <a:gd name="T48" fmla="*/ 305 w 1117"/>
                  <a:gd name="T49" fmla="*/ 516 h 518"/>
                  <a:gd name="T50" fmla="*/ 320 w 1117"/>
                  <a:gd name="T51" fmla="*/ 518 h 518"/>
                  <a:gd name="T52" fmla="*/ 339 w 1117"/>
                  <a:gd name="T53" fmla="*/ 514 h 518"/>
                  <a:gd name="T54" fmla="*/ 356 w 1117"/>
                  <a:gd name="T55" fmla="*/ 503 h 518"/>
                  <a:gd name="T56" fmla="*/ 368 w 1117"/>
                  <a:gd name="T57" fmla="*/ 485 h 518"/>
                  <a:gd name="T58" fmla="*/ 372 w 1117"/>
                  <a:gd name="T59" fmla="*/ 465 h 518"/>
                  <a:gd name="T60" fmla="*/ 718 w 1117"/>
                  <a:gd name="T61" fmla="*/ 476 h 518"/>
                  <a:gd name="T62" fmla="*/ 727 w 1117"/>
                  <a:gd name="T63" fmla="*/ 494 h 518"/>
                  <a:gd name="T64" fmla="*/ 741 w 1117"/>
                  <a:gd name="T65" fmla="*/ 509 h 518"/>
                  <a:gd name="T66" fmla="*/ 759 w 1117"/>
                  <a:gd name="T67" fmla="*/ 517 h 518"/>
                  <a:gd name="T68" fmla="*/ 776 w 1117"/>
                  <a:gd name="T69" fmla="*/ 517 h 518"/>
                  <a:gd name="T70" fmla="*/ 792 w 1117"/>
                  <a:gd name="T71" fmla="*/ 512 h 518"/>
                  <a:gd name="T72" fmla="*/ 805 w 1117"/>
                  <a:gd name="T73" fmla="*/ 503 h 518"/>
                  <a:gd name="T74" fmla="*/ 814 w 1117"/>
                  <a:gd name="T75" fmla="*/ 490 h 518"/>
                  <a:gd name="T76" fmla="*/ 821 w 1117"/>
                  <a:gd name="T77" fmla="*/ 490 h 518"/>
                  <a:gd name="T78" fmla="*/ 831 w 1117"/>
                  <a:gd name="T79" fmla="*/ 503 h 518"/>
                  <a:gd name="T80" fmla="*/ 843 w 1117"/>
                  <a:gd name="T81" fmla="*/ 512 h 518"/>
                  <a:gd name="T82" fmla="*/ 858 w 1117"/>
                  <a:gd name="T83" fmla="*/ 517 h 518"/>
                  <a:gd name="T84" fmla="*/ 875 w 1117"/>
                  <a:gd name="T85" fmla="*/ 517 h 518"/>
                  <a:gd name="T86" fmla="*/ 894 w 1117"/>
                  <a:gd name="T87" fmla="*/ 509 h 518"/>
                  <a:gd name="T88" fmla="*/ 908 w 1117"/>
                  <a:gd name="T89" fmla="*/ 494 h 518"/>
                  <a:gd name="T90" fmla="*/ 916 w 1117"/>
                  <a:gd name="T91" fmla="*/ 476 h 518"/>
                  <a:gd name="T92" fmla="*/ 1112 w 1117"/>
                  <a:gd name="T93" fmla="*/ 465 h 518"/>
                  <a:gd name="T94" fmla="*/ 1112 w 1117"/>
                  <a:gd name="T95" fmla="*/ 351 h 51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1117" h="518">
                    <a:moveTo>
                      <a:pt x="1112" y="351"/>
                    </a:moveTo>
                    <a:lnTo>
                      <a:pt x="1117" y="161"/>
                    </a:lnTo>
                    <a:lnTo>
                      <a:pt x="1116" y="152"/>
                    </a:lnTo>
                    <a:lnTo>
                      <a:pt x="1114" y="145"/>
                    </a:lnTo>
                    <a:lnTo>
                      <a:pt x="1110" y="138"/>
                    </a:lnTo>
                    <a:lnTo>
                      <a:pt x="1105" y="132"/>
                    </a:lnTo>
                    <a:lnTo>
                      <a:pt x="1099" y="126"/>
                    </a:lnTo>
                    <a:lnTo>
                      <a:pt x="1092" y="123"/>
                    </a:lnTo>
                    <a:lnTo>
                      <a:pt x="1086" y="122"/>
                    </a:lnTo>
                    <a:lnTo>
                      <a:pt x="1078" y="121"/>
                    </a:lnTo>
                    <a:lnTo>
                      <a:pt x="990" y="121"/>
                    </a:lnTo>
                    <a:lnTo>
                      <a:pt x="974" y="71"/>
                    </a:lnTo>
                    <a:lnTo>
                      <a:pt x="973" y="64"/>
                    </a:lnTo>
                    <a:lnTo>
                      <a:pt x="970" y="57"/>
                    </a:lnTo>
                    <a:lnTo>
                      <a:pt x="966" y="52"/>
                    </a:lnTo>
                    <a:lnTo>
                      <a:pt x="962" y="46"/>
                    </a:lnTo>
                    <a:lnTo>
                      <a:pt x="956" y="42"/>
                    </a:lnTo>
                    <a:lnTo>
                      <a:pt x="950" y="39"/>
                    </a:lnTo>
                    <a:lnTo>
                      <a:pt x="943" y="36"/>
                    </a:lnTo>
                    <a:lnTo>
                      <a:pt x="936" y="35"/>
                    </a:lnTo>
                    <a:lnTo>
                      <a:pt x="792" y="35"/>
                    </a:lnTo>
                    <a:lnTo>
                      <a:pt x="760" y="0"/>
                    </a:lnTo>
                    <a:lnTo>
                      <a:pt x="618" y="0"/>
                    </a:lnTo>
                    <a:lnTo>
                      <a:pt x="588" y="35"/>
                    </a:lnTo>
                    <a:lnTo>
                      <a:pt x="44" y="35"/>
                    </a:lnTo>
                    <a:lnTo>
                      <a:pt x="0" y="344"/>
                    </a:lnTo>
                    <a:lnTo>
                      <a:pt x="73" y="465"/>
                    </a:lnTo>
                    <a:lnTo>
                      <a:pt x="171" y="465"/>
                    </a:lnTo>
                    <a:lnTo>
                      <a:pt x="172" y="476"/>
                    </a:lnTo>
                    <a:lnTo>
                      <a:pt x="176" y="485"/>
                    </a:lnTo>
                    <a:lnTo>
                      <a:pt x="181" y="494"/>
                    </a:lnTo>
                    <a:lnTo>
                      <a:pt x="188" y="503"/>
                    </a:lnTo>
                    <a:lnTo>
                      <a:pt x="195" y="509"/>
                    </a:lnTo>
                    <a:lnTo>
                      <a:pt x="204" y="514"/>
                    </a:lnTo>
                    <a:lnTo>
                      <a:pt x="214" y="517"/>
                    </a:lnTo>
                    <a:lnTo>
                      <a:pt x="223" y="518"/>
                    </a:lnTo>
                    <a:lnTo>
                      <a:pt x="231" y="517"/>
                    </a:lnTo>
                    <a:lnTo>
                      <a:pt x="239" y="516"/>
                    </a:lnTo>
                    <a:lnTo>
                      <a:pt x="246" y="512"/>
                    </a:lnTo>
                    <a:lnTo>
                      <a:pt x="253" y="508"/>
                    </a:lnTo>
                    <a:lnTo>
                      <a:pt x="258" y="503"/>
                    </a:lnTo>
                    <a:lnTo>
                      <a:pt x="264" y="497"/>
                    </a:lnTo>
                    <a:lnTo>
                      <a:pt x="268" y="490"/>
                    </a:lnTo>
                    <a:lnTo>
                      <a:pt x="271" y="482"/>
                    </a:lnTo>
                    <a:lnTo>
                      <a:pt x="274" y="490"/>
                    </a:lnTo>
                    <a:lnTo>
                      <a:pt x="280" y="497"/>
                    </a:lnTo>
                    <a:lnTo>
                      <a:pt x="284" y="503"/>
                    </a:lnTo>
                    <a:lnTo>
                      <a:pt x="291" y="508"/>
                    </a:lnTo>
                    <a:lnTo>
                      <a:pt x="297" y="512"/>
                    </a:lnTo>
                    <a:lnTo>
                      <a:pt x="305" y="516"/>
                    </a:lnTo>
                    <a:lnTo>
                      <a:pt x="312" y="517"/>
                    </a:lnTo>
                    <a:lnTo>
                      <a:pt x="320" y="518"/>
                    </a:lnTo>
                    <a:lnTo>
                      <a:pt x="330" y="517"/>
                    </a:lnTo>
                    <a:lnTo>
                      <a:pt x="339" y="514"/>
                    </a:lnTo>
                    <a:lnTo>
                      <a:pt x="348" y="509"/>
                    </a:lnTo>
                    <a:lnTo>
                      <a:pt x="356" y="503"/>
                    </a:lnTo>
                    <a:lnTo>
                      <a:pt x="362" y="494"/>
                    </a:lnTo>
                    <a:lnTo>
                      <a:pt x="368" y="485"/>
                    </a:lnTo>
                    <a:lnTo>
                      <a:pt x="371" y="476"/>
                    </a:lnTo>
                    <a:lnTo>
                      <a:pt x="372" y="465"/>
                    </a:lnTo>
                    <a:lnTo>
                      <a:pt x="717" y="465"/>
                    </a:lnTo>
                    <a:lnTo>
                      <a:pt x="718" y="476"/>
                    </a:lnTo>
                    <a:lnTo>
                      <a:pt x="721" y="485"/>
                    </a:lnTo>
                    <a:lnTo>
                      <a:pt x="727" y="494"/>
                    </a:lnTo>
                    <a:lnTo>
                      <a:pt x="733" y="503"/>
                    </a:lnTo>
                    <a:lnTo>
                      <a:pt x="741" y="509"/>
                    </a:lnTo>
                    <a:lnTo>
                      <a:pt x="749" y="514"/>
                    </a:lnTo>
                    <a:lnTo>
                      <a:pt x="759" y="517"/>
                    </a:lnTo>
                    <a:lnTo>
                      <a:pt x="769" y="518"/>
                    </a:lnTo>
                    <a:lnTo>
                      <a:pt x="776" y="517"/>
                    </a:lnTo>
                    <a:lnTo>
                      <a:pt x="784" y="516"/>
                    </a:lnTo>
                    <a:lnTo>
                      <a:pt x="792" y="512"/>
                    </a:lnTo>
                    <a:lnTo>
                      <a:pt x="798" y="508"/>
                    </a:lnTo>
                    <a:lnTo>
                      <a:pt x="805" y="503"/>
                    </a:lnTo>
                    <a:lnTo>
                      <a:pt x="810" y="497"/>
                    </a:lnTo>
                    <a:lnTo>
                      <a:pt x="814" y="490"/>
                    </a:lnTo>
                    <a:lnTo>
                      <a:pt x="818" y="482"/>
                    </a:lnTo>
                    <a:lnTo>
                      <a:pt x="821" y="490"/>
                    </a:lnTo>
                    <a:lnTo>
                      <a:pt x="825" y="497"/>
                    </a:lnTo>
                    <a:lnTo>
                      <a:pt x="831" y="503"/>
                    </a:lnTo>
                    <a:lnTo>
                      <a:pt x="836" y="508"/>
                    </a:lnTo>
                    <a:lnTo>
                      <a:pt x="843" y="512"/>
                    </a:lnTo>
                    <a:lnTo>
                      <a:pt x="850" y="516"/>
                    </a:lnTo>
                    <a:lnTo>
                      <a:pt x="858" y="517"/>
                    </a:lnTo>
                    <a:lnTo>
                      <a:pt x="865" y="518"/>
                    </a:lnTo>
                    <a:lnTo>
                      <a:pt x="875" y="517"/>
                    </a:lnTo>
                    <a:lnTo>
                      <a:pt x="885" y="514"/>
                    </a:lnTo>
                    <a:lnTo>
                      <a:pt x="894" y="509"/>
                    </a:lnTo>
                    <a:lnTo>
                      <a:pt x="901" y="503"/>
                    </a:lnTo>
                    <a:lnTo>
                      <a:pt x="908" y="494"/>
                    </a:lnTo>
                    <a:lnTo>
                      <a:pt x="913" y="485"/>
                    </a:lnTo>
                    <a:lnTo>
                      <a:pt x="916" y="476"/>
                    </a:lnTo>
                    <a:lnTo>
                      <a:pt x="917" y="465"/>
                    </a:lnTo>
                    <a:lnTo>
                      <a:pt x="1112" y="465"/>
                    </a:lnTo>
                    <a:lnTo>
                      <a:pt x="1066" y="401"/>
                    </a:lnTo>
                    <a:lnTo>
                      <a:pt x="1112" y="3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5" name="Freeform 73"/>
              <p:cNvSpPr>
                <a:spLocks/>
              </p:cNvSpPr>
              <p:nvPr/>
            </p:nvSpPr>
            <p:spPr bwMode="auto">
              <a:xfrm>
                <a:off x="3888" y="1584"/>
                <a:ext cx="1038" cy="354"/>
              </a:xfrm>
              <a:custGeom>
                <a:avLst/>
                <a:gdLst>
                  <a:gd name="T0" fmla="*/ 1033 w 1038"/>
                  <a:gd name="T1" fmla="*/ 263 h 354"/>
                  <a:gd name="T2" fmla="*/ 976 w 1038"/>
                  <a:gd name="T3" fmla="*/ 325 h 354"/>
                  <a:gd name="T4" fmla="*/ 997 w 1038"/>
                  <a:gd name="T5" fmla="*/ 354 h 354"/>
                  <a:gd name="T6" fmla="*/ 53 w 1038"/>
                  <a:gd name="T7" fmla="*/ 354 h 354"/>
                  <a:gd name="T8" fmla="*/ 12 w 1038"/>
                  <a:gd name="T9" fmla="*/ 287 h 354"/>
                  <a:gd name="T10" fmla="*/ 869 w 1038"/>
                  <a:gd name="T11" fmla="*/ 287 h 354"/>
                  <a:gd name="T12" fmla="*/ 842 w 1038"/>
                  <a:gd name="T13" fmla="*/ 249 h 354"/>
                  <a:gd name="T14" fmla="*/ 0 w 1038"/>
                  <a:gd name="T15" fmla="*/ 249 h 354"/>
                  <a:gd name="T16" fmla="*/ 36 w 1038"/>
                  <a:gd name="T17" fmla="*/ 0 h 354"/>
                  <a:gd name="T18" fmla="*/ 895 w 1038"/>
                  <a:gd name="T19" fmla="*/ 0 h 354"/>
                  <a:gd name="T20" fmla="*/ 895 w 1038"/>
                  <a:gd name="T21" fmla="*/ 0 h 354"/>
                  <a:gd name="T22" fmla="*/ 895 w 1038"/>
                  <a:gd name="T23" fmla="*/ 1 h 354"/>
                  <a:gd name="T24" fmla="*/ 895 w 1038"/>
                  <a:gd name="T25" fmla="*/ 1 h 354"/>
                  <a:gd name="T26" fmla="*/ 895 w 1038"/>
                  <a:gd name="T27" fmla="*/ 2 h 354"/>
                  <a:gd name="T28" fmla="*/ 895 w 1038"/>
                  <a:gd name="T29" fmla="*/ 5 h 354"/>
                  <a:gd name="T30" fmla="*/ 904 w 1038"/>
                  <a:gd name="T31" fmla="*/ 26 h 354"/>
                  <a:gd name="T32" fmla="*/ 788 w 1038"/>
                  <a:gd name="T33" fmla="*/ 26 h 354"/>
                  <a:gd name="T34" fmla="*/ 816 w 1038"/>
                  <a:gd name="T35" fmla="*/ 83 h 354"/>
                  <a:gd name="T36" fmla="*/ 1037 w 1038"/>
                  <a:gd name="T37" fmla="*/ 85 h 354"/>
                  <a:gd name="T38" fmla="*/ 1037 w 1038"/>
                  <a:gd name="T39" fmla="*/ 85 h 354"/>
                  <a:gd name="T40" fmla="*/ 1038 w 1038"/>
                  <a:gd name="T41" fmla="*/ 86 h 354"/>
                  <a:gd name="T42" fmla="*/ 1038 w 1038"/>
                  <a:gd name="T43" fmla="*/ 86 h 354"/>
                  <a:gd name="T44" fmla="*/ 1038 w 1038"/>
                  <a:gd name="T45" fmla="*/ 87 h 354"/>
                  <a:gd name="T46" fmla="*/ 1033 w 1038"/>
                  <a:gd name="T47" fmla="*/ 263 h 35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038" h="354">
                    <a:moveTo>
                      <a:pt x="1033" y="263"/>
                    </a:moveTo>
                    <a:lnTo>
                      <a:pt x="976" y="325"/>
                    </a:lnTo>
                    <a:lnTo>
                      <a:pt x="997" y="354"/>
                    </a:lnTo>
                    <a:lnTo>
                      <a:pt x="53" y="354"/>
                    </a:lnTo>
                    <a:lnTo>
                      <a:pt x="12" y="287"/>
                    </a:lnTo>
                    <a:lnTo>
                      <a:pt x="869" y="287"/>
                    </a:lnTo>
                    <a:lnTo>
                      <a:pt x="842" y="249"/>
                    </a:lnTo>
                    <a:lnTo>
                      <a:pt x="0" y="249"/>
                    </a:lnTo>
                    <a:lnTo>
                      <a:pt x="36" y="0"/>
                    </a:lnTo>
                    <a:lnTo>
                      <a:pt x="895" y="0"/>
                    </a:lnTo>
                    <a:lnTo>
                      <a:pt x="895" y="1"/>
                    </a:lnTo>
                    <a:lnTo>
                      <a:pt x="895" y="2"/>
                    </a:lnTo>
                    <a:lnTo>
                      <a:pt x="895" y="5"/>
                    </a:lnTo>
                    <a:lnTo>
                      <a:pt x="904" y="26"/>
                    </a:lnTo>
                    <a:lnTo>
                      <a:pt x="788" y="26"/>
                    </a:lnTo>
                    <a:lnTo>
                      <a:pt x="816" y="83"/>
                    </a:lnTo>
                    <a:lnTo>
                      <a:pt x="1037" y="85"/>
                    </a:lnTo>
                    <a:lnTo>
                      <a:pt x="1038" y="86"/>
                    </a:lnTo>
                    <a:lnTo>
                      <a:pt x="1038" y="87"/>
                    </a:lnTo>
                    <a:lnTo>
                      <a:pt x="1033" y="263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Freeform 74"/>
              <p:cNvSpPr>
                <a:spLocks/>
              </p:cNvSpPr>
              <p:nvPr/>
            </p:nvSpPr>
            <p:spPr bwMode="auto">
              <a:xfrm>
                <a:off x="4873" y="1694"/>
                <a:ext cx="35" cy="75"/>
              </a:xfrm>
              <a:custGeom>
                <a:avLst/>
                <a:gdLst>
                  <a:gd name="T0" fmla="*/ 17 w 35"/>
                  <a:gd name="T1" fmla="*/ 0 h 75"/>
                  <a:gd name="T2" fmla="*/ 11 w 35"/>
                  <a:gd name="T3" fmla="*/ 3 h 75"/>
                  <a:gd name="T4" fmla="*/ 5 w 35"/>
                  <a:gd name="T5" fmla="*/ 11 h 75"/>
                  <a:gd name="T6" fmla="*/ 1 w 35"/>
                  <a:gd name="T7" fmla="*/ 24 h 75"/>
                  <a:gd name="T8" fmla="*/ 0 w 35"/>
                  <a:gd name="T9" fmla="*/ 38 h 75"/>
                  <a:gd name="T10" fmla="*/ 1 w 35"/>
                  <a:gd name="T11" fmla="*/ 53 h 75"/>
                  <a:gd name="T12" fmla="*/ 5 w 35"/>
                  <a:gd name="T13" fmla="*/ 64 h 75"/>
                  <a:gd name="T14" fmla="*/ 11 w 35"/>
                  <a:gd name="T15" fmla="*/ 71 h 75"/>
                  <a:gd name="T16" fmla="*/ 17 w 35"/>
                  <a:gd name="T17" fmla="*/ 75 h 75"/>
                  <a:gd name="T18" fmla="*/ 24 w 35"/>
                  <a:gd name="T19" fmla="*/ 71 h 75"/>
                  <a:gd name="T20" fmla="*/ 29 w 35"/>
                  <a:gd name="T21" fmla="*/ 64 h 75"/>
                  <a:gd name="T22" fmla="*/ 34 w 35"/>
                  <a:gd name="T23" fmla="*/ 53 h 75"/>
                  <a:gd name="T24" fmla="*/ 35 w 35"/>
                  <a:gd name="T25" fmla="*/ 38 h 75"/>
                  <a:gd name="T26" fmla="*/ 34 w 35"/>
                  <a:gd name="T27" fmla="*/ 24 h 75"/>
                  <a:gd name="T28" fmla="*/ 29 w 35"/>
                  <a:gd name="T29" fmla="*/ 11 h 75"/>
                  <a:gd name="T30" fmla="*/ 24 w 35"/>
                  <a:gd name="T31" fmla="*/ 3 h 75"/>
                  <a:gd name="T32" fmla="*/ 17 w 35"/>
                  <a:gd name="T33" fmla="*/ 0 h 7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35" h="75">
                    <a:moveTo>
                      <a:pt x="17" y="0"/>
                    </a:moveTo>
                    <a:lnTo>
                      <a:pt x="11" y="3"/>
                    </a:lnTo>
                    <a:lnTo>
                      <a:pt x="5" y="11"/>
                    </a:lnTo>
                    <a:lnTo>
                      <a:pt x="1" y="24"/>
                    </a:lnTo>
                    <a:lnTo>
                      <a:pt x="0" y="38"/>
                    </a:lnTo>
                    <a:lnTo>
                      <a:pt x="1" y="53"/>
                    </a:lnTo>
                    <a:lnTo>
                      <a:pt x="5" y="64"/>
                    </a:lnTo>
                    <a:lnTo>
                      <a:pt x="11" y="71"/>
                    </a:lnTo>
                    <a:lnTo>
                      <a:pt x="17" y="75"/>
                    </a:lnTo>
                    <a:lnTo>
                      <a:pt x="24" y="71"/>
                    </a:lnTo>
                    <a:lnTo>
                      <a:pt x="29" y="64"/>
                    </a:lnTo>
                    <a:lnTo>
                      <a:pt x="34" y="53"/>
                    </a:lnTo>
                    <a:lnTo>
                      <a:pt x="35" y="38"/>
                    </a:lnTo>
                    <a:lnTo>
                      <a:pt x="34" y="24"/>
                    </a:lnTo>
                    <a:lnTo>
                      <a:pt x="29" y="11"/>
                    </a:lnTo>
                    <a:lnTo>
                      <a:pt x="24" y="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Freeform 75"/>
              <p:cNvSpPr>
                <a:spLocks/>
              </p:cNvSpPr>
              <p:nvPr/>
            </p:nvSpPr>
            <p:spPr bwMode="auto">
              <a:xfrm>
                <a:off x="4481" y="1614"/>
                <a:ext cx="189" cy="49"/>
              </a:xfrm>
              <a:custGeom>
                <a:avLst/>
                <a:gdLst>
                  <a:gd name="T0" fmla="*/ 23 w 189"/>
                  <a:gd name="T1" fmla="*/ 49 h 49"/>
                  <a:gd name="T2" fmla="*/ 0 w 189"/>
                  <a:gd name="T3" fmla="*/ 0 h 49"/>
                  <a:gd name="T4" fmla="*/ 162 w 189"/>
                  <a:gd name="T5" fmla="*/ 0 h 49"/>
                  <a:gd name="T6" fmla="*/ 189 w 189"/>
                  <a:gd name="T7" fmla="*/ 49 h 49"/>
                  <a:gd name="T8" fmla="*/ 23 w 189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89" h="49">
                    <a:moveTo>
                      <a:pt x="23" y="49"/>
                    </a:moveTo>
                    <a:lnTo>
                      <a:pt x="0" y="0"/>
                    </a:lnTo>
                    <a:lnTo>
                      <a:pt x="162" y="0"/>
                    </a:lnTo>
                    <a:lnTo>
                      <a:pt x="189" y="49"/>
                    </a:lnTo>
                    <a:lnTo>
                      <a:pt x="23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6" name="Group 76"/>
            <p:cNvGrpSpPr>
              <a:grpSpLocks/>
            </p:cNvGrpSpPr>
            <p:nvPr/>
          </p:nvGrpSpPr>
          <p:grpSpPr bwMode="auto">
            <a:xfrm>
              <a:off x="1728" y="1008"/>
              <a:ext cx="1073" cy="483"/>
              <a:chOff x="2375" y="2170"/>
              <a:chExt cx="1073" cy="483"/>
            </a:xfrm>
          </p:grpSpPr>
          <p:sp>
            <p:nvSpPr>
              <p:cNvPr id="28707" name="Freeform 77"/>
              <p:cNvSpPr>
                <a:spLocks/>
              </p:cNvSpPr>
              <p:nvPr/>
            </p:nvSpPr>
            <p:spPr bwMode="auto">
              <a:xfrm>
                <a:off x="2375" y="2170"/>
                <a:ext cx="1073" cy="483"/>
              </a:xfrm>
              <a:custGeom>
                <a:avLst/>
                <a:gdLst>
                  <a:gd name="T0" fmla="*/ 245 w 1073"/>
                  <a:gd name="T1" fmla="*/ 482 h 483"/>
                  <a:gd name="T2" fmla="*/ 260 w 1073"/>
                  <a:gd name="T3" fmla="*/ 477 h 483"/>
                  <a:gd name="T4" fmla="*/ 272 w 1073"/>
                  <a:gd name="T5" fmla="*/ 468 h 483"/>
                  <a:gd name="T6" fmla="*/ 282 w 1073"/>
                  <a:gd name="T7" fmla="*/ 455 h 483"/>
                  <a:gd name="T8" fmla="*/ 288 w 1073"/>
                  <a:gd name="T9" fmla="*/ 455 h 483"/>
                  <a:gd name="T10" fmla="*/ 298 w 1073"/>
                  <a:gd name="T11" fmla="*/ 468 h 483"/>
                  <a:gd name="T12" fmla="*/ 311 w 1073"/>
                  <a:gd name="T13" fmla="*/ 477 h 483"/>
                  <a:gd name="T14" fmla="*/ 326 w 1073"/>
                  <a:gd name="T15" fmla="*/ 482 h 483"/>
                  <a:gd name="T16" fmla="*/ 344 w 1073"/>
                  <a:gd name="T17" fmla="*/ 482 h 483"/>
                  <a:gd name="T18" fmla="*/ 362 w 1073"/>
                  <a:gd name="T19" fmla="*/ 474 h 483"/>
                  <a:gd name="T20" fmla="*/ 376 w 1073"/>
                  <a:gd name="T21" fmla="*/ 459 h 483"/>
                  <a:gd name="T22" fmla="*/ 385 w 1073"/>
                  <a:gd name="T23" fmla="*/ 441 h 483"/>
                  <a:gd name="T24" fmla="*/ 734 w 1073"/>
                  <a:gd name="T25" fmla="*/ 430 h 483"/>
                  <a:gd name="T26" fmla="*/ 739 w 1073"/>
                  <a:gd name="T27" fmla="*/ 450 h 483"/>
                  <a:gd name="T28" fmla="*/ 750 w 1073"/>
                  <a:gd name="T29" fmla="*/ 468 h 483"/>
                  <a:gd name="T30" fmla="*/ 767 w 1073"/>
                  <a:gd name="T31" fmla="*/ 479 h 483"/>
                  <a:gd name="T32" fmla="*/ 786 w 1073"/>
                  <a:gd name="T33" fmla="*/ 483 h 483"/>
                  <a:gd name="T34" fmla="*/ 801 w 1073"/>
                  <a:gd name="T35" fmla="*/ 481 h 483"/>
                  <a:gd name="T36" fmla="*/ 816 w 1073"/>
                  <a:gd name="T37" fmla="*/ 473 h 483"/>
                  <a:gd name="T38" fmla="*/ 827 w 1073"/>
                  <a:gd name="T39" fmla="*/ 462 h 483"/>
                  <a:gd name="T40" fmla="*/ 835 w 1073"/>
                  <a:gd name="T41" fmla="*/ 447 h 483"/>
                  <a:gd name="T42" fmla="*/ 843 w 1073"/>
                  <a:gd name="T43" fmla="*/ 462 h 483"/>
                  <a:gd name="T44" fmla="*/ 853 w 1073"/>
                  <a:gd name="T45" fmla="*/ 473 h 483"/>
                  <a:gd name="T46" fmla="*/ 868 w 1073"/>
                  <a:gd name="T47" fmla="*/ 481 h 483"/>
                  <a:gd name="T48" fmla="*/ 883 w 1073"/>
                  <a:gd name="T49" fmla="*/ 483 h 483"/>
                  <a:gd name="T50" fmla="*/ 902 w 1073"/>
                  <a:gd name="T51" fmla="*/ 479 h 483"/>
                  <a:gd name="T52" fmla="*/ 919 w 1073"/>
                  <a:gd name="T53" fmla="*/ 468 h 483"/>
                  <a:gd name="T54" fmla="*/ 930 w 1073"/>
                  <a:gd name="T55" fmla="*/ 450 h 483"/>
                  <a:gd name="T56" fmla="*/ 935 w 1073"/>
                  <a:gd name="T57" fmla="*/ 430 h 483"/>
                  <a:gd name="T58" fmla="*/ 994 w 1073"/>
                  <a:gd name="T59" fmla="*/ 302 h 483"/>
                  <a:gd name="T60" fmla="*/ 59 w 1073"/>
                  <a:gd name="T61" fmla="*/ 0 h 483"/>
                  <a:gd name="T62" fmla="*/ 74 w 1073"/>
                  <a:gd name="T63" fmla="*/ 430 h 483"/>
                  <a:gd name="T64" fmla="*/ 187 w 1073"/>
                  <a:gd name="T65" fmla="*/ 441 h 483"/>
                  <a:gd name="T66" fmla="*/ 195 w 1073"/>
                  <a:gd name="T67" fmla="*/ 459 h 483"/>
                  <a:gd name="T68" fmla="*/ 209 w 1073"/>
                  <a:gd name="T69" fmla="*/ 474 h 483"/>
                  <a:gd name="T70" fmla="*/ 228 w 1073"/>
                  <a:gd name="T71" fmla="*/ 482 h 48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73" h="483">
                    <a:moveTo>
                      <a:pt x="237" y="483"/>
                    </a:moveTo>
                    <a:lnTo>
                      <a:pt x="245" y="482"/>
                    </a:lnTo>
                    <a:lnTo>
                      <a:pt x="253" y="481"/>
                    </a:lnTo>
                    <a:lnTo>
                      <a:pt x="260" y="477"/>
                    </a:lnTo>
                    <a:lnTo>
                      <a:pt x="267" y="473"/>
                    </a:lnTo>
                    <a:lnTo>
                      <a:pt x="272" y="468"/>
                    </a:lnTo>
                    <a:lnTo>
                      <a:pt x="278" y="462"/>
                    </a:lnTo>
                    <a:lnTo>
                      <a:pt x="282" y="455"/>
                    </a:lnTo>
                    <a:lnTo>
                      <a:pt x="285" y="447"/>
                    </a:lnTo>
                    <a:lnTo>
                      <a:pt x="288" y="455"/>
                    </a:lnTo>
                    <a:lnTo>
                      <a:pt x="294" y="462"/>
                    </a:lnTo>
                    <a:lnTo>
                      <a:pt x="298" y="468"/>
                    </a:lnTo>
                    <a:lnTo>
                      <a:pt x="305" y="473"/>
                    </a:lnTo>
                    <a:lnTo>
                      <a:pt x="311" y="477"/>
                    </a:lnTo>
                    <a:lnTo>
                      <a:pt x="319" y="481"/>
                    </a:lnTo>
                    <a:lnTo>
                      <a:pt x="326" y="482"/>
                    </a:lnTo>
                    <a:lnTo>
                      <a:pt x="334" y="483"/>
                    </a:lnTo>
                    <a:lnTo>
                      <a:pt x="344" y="482"/>
                    </a:lnTo>
                    <a:lnTo>
                      <a:pt x="354" y="479"/>
                    </a:lnTo>
                    <a:lnTo>
                      <a:pt x="362" y="474"/>
                    </a:lnTo>
                    <a:lnTo>
                      <a:pt x="370" y="468"/>
                    </a:lnTo>
                    <a:lnTo>
                      <a:pt x="376" y="459"/>
                    </a:lnTo>
                    <a:lnTo>
                      <a:pt x="382" y="450"/>
                    </a:lnTo>
                    <a:lnTo>
                      <a:pt x="385" y="441"/>
                    </a:lnTo>
                    <a:lnTo>
                      <a:pt x="386" y="430"/>
                    </a:lnTo>
                    <a:lnTo>
                      <a:pt x="734" y="430"/>
                    </a:lnTo>
                    <a:lnTo>
                      <a:pt x="735" y="441"/>
                    </a:lnTo>
                    <a:lnTo>
                      <a:pt x="739" y="450"/>
                    </a:lnTo>
                    <a:lnTo>
                      <a:pt x="744" y="459"/>
                    </a:lnTo>
                    <a:lnTo>
                      <a:pt x="750" y="468"/>
                    </a:lnTo>
                    <a:lnTo>
                      <a:pt x="758" y="474"/>
                    </a:lnTo>
                    <a:lnTo>
                      <a:pt x="767" y="479"/>
                    </a:lnTo>
                    <a:lnTo>
                      <a:pt x="776" y="482"/>
                    </a:lnTo>
                    <a:lnTo>
                      <a:pt x="786" y="483"/>
                    </a:lnTo>
                    <a:lnTo>
                      <a:pt x="794" y="482"/>
                    </a:lnTo>
                    <a:lnTo>
                      <a:pt x="801" y="481"/>
                    </a:lnTo>
                    <a:lnTo>
                      <a:pt x="809" y="477"/>
                    </a:lnTo>
                    <a:lnTo>
                      <a:pt x="816" y="473"/>
                    </a:lnTo>
                    <a:lnTo>
                      <a:pt x="822" y="468"/>
                    </a:lnTo>
                    <a:lnTo>
                      <a:pt x="827" y="462"/>
                    </a:lnTo>
                    <a:lnTo>
                      <a:pt x="832" y="455"/>
                    </a:lnTo>
                    <a:lnTo>
                      <a:pt x="835" y="447"/>
                    </a:lnTo>
                    <a:lnTo>
                      <a:pt x="838" y="455"/>
                    </a:lnTo>
                    <a:lnTo>
                      <a:pt x="843" y="462"/>
                    </a:lnTo>
                    <a:lnTo>
                      <a:pt x="848" y="468"/>
                    </a:lnTo>
                    <a:lnTo>
                      <a:pt x="853" y="473"/>
                    </a:lnTo>
                    <a:lnTo>
                      <a:pt x="860" y="477"/>
                    </a:lnTo>
                    <a:lnTo>
                      <a:pt x="868" y="481"/>
                    </a:lnTo>
                    <a:lnTo>
                      <a:pt x="875" y="482"/>
                    </a:lnTo>
                    <a:lnTo>
                      <a:pt x="883" y="483"/>
                    </a:lnTo>
                    <a:lnTo>
                      <a:pt x="893" y="482"/>
                    </a:lnTo>
                    <a:lnTo>
                      <a:pt x="902" y="479"/>
                    </a:lnTo>
                    <a:lnTo>
                      <a:pt x="911" y="474"/>
                    </a:lnTo>
                    <a:lnTo>
                      <a:pt x="919" y="468"/>
                    </a:lnTo>
                    <a:lnTo>
                      <a:pt x="925" y="459"/>
                    </a:lnTo>
                    <a:lnTo>
                      <a:pt x="930" y="450"/>
                    </a:lnTo>
                    <a:lnTo>
                      <a:pt x="934" y="441"/>
                    </a:lnTo>
                    <a:lnTo>
                      <a:pt x="935" y="430"/>
                    </a:lnTo>
                    <a:lnTo>
                      <a:pt x="1073" y="430"/>
                    </a:lnTo>
                    <a:lnTo>
                      <a:pt x="994" y="302"/>
                    </a:lnTo>
                    <a:lnTo>
                      <a:pt x="1038" y="0"/>
                    </a:lnTo>
                    <a:lnTo>
                      <a:pt x="59" y="0"/>
                    </a:lnTo>
                    <a:lnTo>
                      <a:pt x="0" y="309"/>
                    </a:lnTo>
                    <a:lnTo>
                      <a:pt x="74" y="430"/>
                    </a:lnTo>
                    <a:lnTo>
                      <a:pt x="185" y="430"/>
                    </a:lnTo>
                    <a:lnTo>
                      <a:pt x="187" y="441"/>
                    </a:lnTo>
                    <a:lnTo>
                      <a:pt x="190" y="450"/>
                    </a:lnTo>
                    <a:lnTo>
                      <a:pt x="195" y="459"/>
                    </a:lnTo>
                    <a:lnTo>
                      <a:pt x="202" y="468"/>
                    </a:lnTo>
                    <a:lnTo>
                      <a:pt x="209" y="474"/>
                    </a:lnTo>
                    <a:lnTo>
                      <a:pt x="218" y="479"/>
                    </a:lnTo>
                    <a:lnTo>
                      <a:pt x="228" y="482"/>
                    </a:lnTo>
                    <a:lnTo>
                      <a:pt x="237" y="4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8" name="Freeform 78"/>
              <p:cNvSpPr>
                <a:spLocks/>
              </p:cNvSpPr>
              <p:nvPr/>
            </p:nvSpPr>
            <p:spPr bwMode="auto">
              <a:xfrm>
                <a:off x="2415" y="2208"/>
                <a:ext cx="965" cy="354"/>
              </a:xfrm>
              <a:custGeom>
                <a:avLst/>
                <a:gdLst>
                  <a:gd name="T0" fmla="*/ 0 w 965"/>
                  <a:gd name="T1" fmla="*/ 264 h 354"/>
                  <a:gd name="T2" fmla="*/ 50 w 965"/>
                  <a:gd name="T3" fmla="*/ 0 h 354"/>
                  <a:gd name="T4" fmla="*/ 954 w 965"/>
                  <a:gd name="T5" fmla="*/ 0 h 354"/>
                  <a:gd name="T6" fmla="*/ 918 w 965"/>
                  <a:gd name="T7" fmla="*/ 249 h 354"/>
                  <a:gd name="T8" fmla="*/ 131 w 965"/>
                  <a:gd name="T9" fmla="*/ 249 h 354"/>
                  <a:gd name="T10" fmla="*/ 161 w 965"/>
                  <a:gd name="T11" fmla="*/ 287 h 354"/>
                  <a:gd name="T12" fmla="*/ 924 w 965"/>
                  <a:gd name="T13" fmla="*/ 287 h 354"/>
                  <a:gd name="T14" fmla="*/ 965 w 965"/>
                  <a:gd name="T15" fmla="*/ 354 h 354"/>
                  <a:gd name="T16" fmla="*/ 55 w 965"/>
                  <a:gd name="T17" fmla="*/ 354 h 354"/>
                  <a:gd name="T18" fmla="*/ 0 w 965"/>
                  <a:gd name="T19" fmla="*/ 264 h 3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5" h="354">
                    <a:moveTo>
                      <a:pt x="0" y="264"/>
                    </a:moveTo>
                    <a:lnTo>
                      <a:pt x="50" y="0"/>
                    </a:lnTo>
                    <a:lnTo>
                      <a:pt x="954" y="0"/>
                    </a:lnTo>
                    <a:lnTo>
                      <a:pt x="918" y="249"/>
                    </a:lnTo>
                    <a:lnTo>
                      <a:pt x="131" y="249"/>
                    </a:lnTo>
                    <a:lnTo>
                      <a:pt x="161" y="287"/>
                    </a:lnTo>
                    <a:lnTo>
                      <a:pt x="924" y="287"/>
                    </a:lnTo>
                    <a:lnTo>
                      <a:pt x="965" y="354"/>
                    </a:lnTo>
                    <a:lnTo>
                      <a:pt x="55" y="354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3FB2E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Freeform 79"/>
              <p:cNvSpPr>
                <a:spLocks/>
              </p:cNvSpPr>
              <p:nvPr/>
            </p:nvSpPr>
            <p:spPr bwMode="auto">
              <a:xfrm>
                <a:off x="2650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2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Freeform 80"/>
              <p:cNvSpPr>
                <a:spLocks/>
              </p:cNvSpPr>
              <p:nvPr/>
            </p:nvSpPr>
            <p:spPr bwMode="auto">
              <a:xfrm>
                <a:off x="2481" y="2262"/>
                <a:ext cx="138" cy="110"/>
              </a:xfrm>
              <a:custGeom>
                <a:avLst/>
                <a:gdLst>
                  <a:gd name="T0" fmla="*/ 122 w 138"/>
                  <a:gd name="T1" fmla="*/ 110 h 110"/>
                  <a:gd name="T2" fmla="*/ 138 w 138"/>
                  <a:gd name="T3" fmla="*/ 0 h 110"/>
                  <a:gd name="T4" fmla="*/ 15 w 138"/>
                  <a:gd name="T5" fmla="*/ 0 h 110"/>
                  <a:gd name="T6" fmla="*/ 0 w 138"/>
                  <a:gd name="T7" fmla="*/ 110 h 110"/>
                  <a:gd name="T8" fmla="*/ 122 w 138"/>
                  <a:gd name="T9" fmla="*/ 11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22" y="110"/>
                    </a:moveTo>
                    <a:lnTo>
                      <a:pt x="138" y="0"/>
                    </a:lnTo>
                    <a:lnTo>
                      <a:pt x="15" y="0"/>
                    </a:lnTo>
                    <a:lnTo>
                      <a:pt x="0" y="110"/>
                    </a:lnTo>
                    <a:lnTo>
                      <a:pt x="122" y="1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1" name="Freeform 81"/>
              <p:cNvSpPr>
                <a:spLocks/>
              </p:cNvSpPr>
              <p:nvPr/>
            </p:nvSpPr>
            <p:spPr bwMode="auto">
              <a:xfrm>
                <a:off x="2820" y="2262"/>
                <a:ext cx="137" cy="110"/>
              </a:xfrm>
              <a:custGeom>
                <a:avLst/>
                <a:gdLst>
                  <a:gd name="T0" fmla="*/ 137 w 137"/>
                  <a:gd name="T1" fmla="*/ 0 h 110"/>
                  <a:gd name="T2" fmla="*/ 16 w 137"/>
                  <a:gd name="T3" fmla="*/ 0 h 110"/>
                  <a:gd name="T4" fmla="*/ 0 w 137"/>
                  <a:gd name="T5" fmla="*/ 110 h 110"/>
                  <a:gd name="T6" fmla="*/ 122 w 137"/>
                  <a:gd name="T7" fmla="*/ 110 h 110"/>
                  <a:gd name="T8" fmla="*/ 137 w 137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7" h="110">
                    <a:moveTo>
                      <a:pt x="137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2" y="110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Freeform 82"/>
              <p:cNvSpPr>
                <a:spLocks/>
              </p:cNvSpPr>
              <p:nvPr/>
            </p:nvSpPr>
            <p:spPr bwMode="auto">
              <a:xfrm>
                <a:off x="2989" y="2262"/>
                <a:ext cx="136" cy="110"/>
              </a:xfrm>
              <a:custGeom>
                <a:avLst/>
                <a:gdLst>
                  <a:gd name="T0" fmla="*/ 136 w 136"/>
                  <a:gd name="T1" fmla="*/ 0 h 110"/>
                  <a:gd name="T2" fmla="*/ 16 w 136"/>
                  <a:gd name="T3" fmla="*/ 0 h 110"/>
                  <a:gd name="T4" fmla="*/ 0 w 136"/>
                  <a:gd name="T5" fmla="*/ 110 h 110"/>
                  <a:gd name="T6" fmla="*/ 121 w 136"/>
                  <a:gd name="T7" fmla="*/ 110 h 110"/>
                  <a:gd name="T8" fmla="*/ 136 w 136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" h="110">
                    <a:moveTo>
                      <a:pt x="136" y="0"/>
                    </a:moveTo>
                    <a:lnTo>
                      <a:pt x="16" y="0"/>
                    </a:lnTo>
                    <a:lnTo>
                      <a:pt x="0" y="110"/>
                    </a:lnTo>
                    <a:lnTo>
                      <a:pt x="121" y="110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3" name="Freeform 83"/>
              <p:cNvSpPr>
                <a:spLocks/>
              </p:cNvSpPr>
              <p:nvPr/>
            </p:nvSpPr>
            <p:spPr bwMode="auto">
              <a:xfrm>
                <a:off x="3162" y="2262"/>
                <a:ext cx="138" cy="110"/>
              </a:xfrm>
              <a:custGeom>
                <a:avLst/>
                <a:gdLst>
                  <a:gd name="T0" fmla="*/ 138 w 138"/>
                  <a:gd name="T1" fmla="*/ 0 h 110"/>
                  <a:gd name="T2" fmla="*/ 17 w 138"/>
                  <a:gd name="T3" fmla="*/ 0 h 110"/>
                  <a:gd name="T4" fmla="*/ 0 w 138"/>
                  <a:gd name="T5" fmla="*/ 110 h 110"/>
                  <a:gd name="T6" fmla="*/ 123 w 138"/>
                  <a:gd name="T7" fmla="*/ 110 h 110"/>
                  <a:gd name="T8" fmla="*/ 138 w 138"/>
                  <a:gd name="T9" fmla="*/ 0 h 1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8" h="110">
                    <a:moveTo>
                      <a:pt x="138" y="0"/>
                    </a:moveTo>
                    <a:lnTo>
                      <a:pt x="17" y="0"/>
                    </a:lnTo>
                    <a:lnTo>
                      <a:pt x="0" y="110"/>
                    </a:lnTo>
                    <a:lnTo>
                      <a:pt x="123" y="110"/>
                    </a:lnTo>
                    <a:lnTo>
                      <a:pt x="1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8687" name="Picture 14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8" name="Picture 14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257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9" name="Picture 14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90" name="Picture 14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581400"/>
            <a:ext cx="425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5166" name="Group 158"/>
          <p:cNvGrpSpPr>
            <a:grpSpLocks/>
          </p:cNvGrpSpPr>
          <p:nvPr/>
        </p:nvGrpSpPr>
        <p:grpSpPr bwMode="auto">
          <a:xfrm>
            <a:off x="5029201" y="4038600"/>
            <a:ext cx="2017713" cy="2260600"/>
            <a:chOff x="2208" y="2544"/>
            <a:chExt cx="1271" cy="1424"/>
          </a:xfrm>
        </p:grpSpPr>
        <p:sp>
          <p:nvSpPr>
            <p:cNvPr id="28700" name="AutoShape 154"/>
            <p:cNvSpPr>
              <a:spLocks noChangeArrowheads="1"/>
            </p:cNvSpPr>
            <p:nvPr/>
          </p:nvSpPr>
          <p:spPr bwMode="auto">
            <a:xfrm>
              <a:off x="2208" y="268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1" name="AutoShape 155"/>
            <p:cNvSpPr>
              <a:spLocks noChangeArrowheads="1"/>
            </p:cNvSpPr>
            <p:nvPr/>
          </p:nvSpPr>
          <p:spPr bwMode="auto">
            <a:xfrm rot="5400000">
              <a:off x="3120" y="254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2" name="AutoShape 156"/>
            <p:cNvSpPr>
              <a:spLocks noChangeArrowheads="1"/>
            </p:cNvSpPr>
            <p:nvPr/>
          </p:nvSpPr>
          <p:spPr bwMode="auto">
            <a:xfrm rot="-5400000">
              <a:off x="2308" y="3728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8703" name="AutoShape 157"/>
            <p:cNvSpPr>
              <a:spLocks noChangeArrowheads="1"/>
            </p:cNvSpPr>
            <p:nvPr/>
          </p:nvSpPr>
          <p:spPr bwMode="auto">
            <a:xfrm rot="10800000">
              <a:off x="3239" y="3584"/>
              <a:ext cx="240" cy="240"/>
            </a:xfrm>
            <a:custGeom>
              <a:avLst/>
              <a:gdLst>
                <a:gd name="T0" fmla="*/ 2 w 21600"/>
                <a:gd name="T1" fmla="*/ 0 h 21600"/>
                <a:gd name="T2" fmla="*/ 2 w 21600"/>
                <a:gd name="T3" fmla="*/ 2 h 21600"/>
                <a:gd name="T4" fmla="*/ 0 w 21600"/>
                <a:gd name="T5" fmla="*/ 3 h 21600"/>
                <a:gd name="T6" fmla="*/ 3 w 21600"/>
                <a:gd name="T7" fmla="*/ 1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0 w 21600"/>
                <a:gd name="T13" fmla="*/ 2880 h 21600"/>
                <a:gd name="T14" fmla="*/ 18270 w 21600"/>
                <a:gd name="T15" fmla="*/ 927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hlink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/>
            </a:p>
          </p:txBody>
        </p:sp>
      </p:grpSp>
      <p:pic>
        <p:nvPicPr>
          <p:cNvPr id="555159" name="Picture 151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8620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5" name="Picture 177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2963" y="3866624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8" name="Picture 180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143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5189" name="Picture 181" descr="MCj0307358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2538">
            <a:off x="-790575" y="4600575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55198" name="Group 190"/>
          <p:cNvGrpSpPr>
            <a:grpSpLocks/>
          </p:cNvGrpSpPr>
          <p:nvPr/>
        </p:nvGrpSpPr>
        <p:grpSpPr bwMode="auto">
          <a:xfrm>
            <a:off x="5257800" y="4419600"/>
            <a:ext cx="1524000" cy="1511300"/>
            <a:chOff x="2352" y="2784"/>
            <a:chExt cx="960" cy="952"/>
          </a:xfrm>
        </p:grpSpPr>
        <p:sp>
          <p:nvSpPr>
            <p:cNvPr id="28697" name="AutoShape 187"/>
            <p:cNvSpPr>
              <a:spLocks noChangeArrowheads="1"/>
            </p:cNvSpPr>
            <p:nvPr/>
          </p:nvSpPr>
          <p:spPr bwMode="auto">
            <a:xfrm rot="2700000">
              <a:off x="3004" y="3428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98" name="AutoShape 189"/>
            <p:cNvSpPr>
              <a:spLocks noChangeArrowheads="1"/>
            </p:cNvSpPr>
            <p:nvPr/>
          </p:nvSpPr>
          <p:spPr bwMode="auto">
            <a:xfrm rot="-8100000">
              <a:off x="2332" y="2804"/>
              <a:ext cx="328" cy="288"/>
            </a:xfrm>
            <a:prstGeom prst="rightArrow">
              <a:avLst>
                <a:gd name="adj1" fmla="val 32065"/>
                <a:gd name="adj2" fmla="val 31024"/>
              </a:avLst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699" name="Text Box 186"/>
            <p:cNvSpPr txBox="1">
              <a:spLocks noChangeArrowheads="1"/>
            </p:cNvSpPr>
            <p:nvPr/>
          </p:nvSpPr>
          <p:spPr bwMode="auto">
            <a:xfrm rot="2700000">
              <a:off x="2384" y="3033"/>
              <a:ext cx="900" cy="4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Disallowed</a:t>
              </a:r>
            </a:p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By Rule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206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55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 0.00371 L 0.3875 0.00371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555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555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4 0.00694 L 0.32734 0.0069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55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359 -0.09306 L 0.35338 -0.06667 " pathEditMode="fixed" rAng="0" ptsTypes="AA">
                                      <p:cBhvr>
                                        <p:cTn id="48" dur="1000" fill="hold"/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131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555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34 -0.05394 L 0.35234 0.37778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555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150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0FE0-DEE6-47DC-9370-3BD8DE51C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Types of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E92DF-3D61-4D4A-BB6F-6B6674394A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Threads often block waiting for resources</a:t>
            </a:r>
          </a:p>
          <a:p>
            <a:pPr lvl="1"/>
            <a:r>
              <a:rPr lang="en-US" dirty="0"/>
              <a:t>Locks</a:t>
            </a:r>
          </a:p>
          <a:p>
            <a:pPr lvl="1"/>
            <a:r>
              <a:rPr lang="en-US" dirty="0"/>
              <a:t>Terminals</a:t>
            </a:r>
          </a:p>
          <a:p>
            <a:pPr lvl="1"/>
            <a:r>
              <a:rPr lang="en-US" dirty="0"/>
              <a:t>Printers</a:t>
            </a:r>
          </a:p>
          <a:p>
            <a:pPr lvl="1"/>
            <a:r>
              <a:rPr lang="en-US" dirty="0"/>
              <a:t>CD drives</a:t>
            </a:r>
          </a:p>
          <a:p>
            <a:pPr lvl="1"/>
            <a:r>
              <a:rPr lang="en-US" dirty="0"/>
              <a:t>Memory</a:t>
            </a:r>
          </a:p>
          <a:p>
            <a:endParaRPr lang="en-US" dirty="0"/>
          </a:p>
          <a:p>
            <a:r>
              <a:rPr lang="en-US" dirty="0"/>
              <a:t>Threads often block waiting for other threads</a:t>
            </a:r>
          </a:p>
          <a:p>
            <a:pPr lvl="1"/>
            <a:r>
              <a:rPr lang="en-US" dirty="0"/>
              <a:t>Pipes</a:t>
            </a:r>
          </a:p>
          <a:p>
            <a:pPr lvl="1"/>
            <a:r>
              <a:rPr lang="en-US" dirty="0"/>
              <a:t>Sockets</a:t>
            </a:r>
          </a:p>
          <a:p>
            <a:pPr lvl="1"/>
            <a:endParaRPr lang="en-US" dirty="0"/>
          </a:p>
          <a:p>
            <a:r>
              <a:rPr lang="en-US" dirty="0"/>
              <a:t>You can deadlock on any of these!</a:t>
            </a:r>
          </a:p>
        </p:txBody>
      </p:sp>
    </p:spTree>
    <p:extLst>
      <p:ext uri="{BB962C8B-B14F-4D97-AF65-F5344CB8AC3E}">
        <p14:creationId xmlns:p14="http://schemas.microsoft.com/office/powerpoint/2010/main" val="4086064741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Space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025889" y="990600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A: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89F9D3-732B-4A5F-80A0-C4B37EB7D78D}"/>
              </a:ext>
            </a:extLst>
          </p:cNvPr>
          <p:cNvSpPr txBox="1"/>
          <p:nvPr/>
        </p:nvSpPr>
        <p:spPr>
          <a:xfrm>
            <a:off x="1143000" y="3505200"/>
            <a:ext cx="1059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Light" panose="020B0302020104020203"/>
                <a:cs typeface="Arial" panose="020B0604020202020204" pitchFamily="34" charset="0"/>
              </a:rPr>
              <a:t>If only 2 MB of space, we get same deadlock situation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5724741" y="991935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Gill Sans Light" panose="020B0302020104020203"/>
              </a:rPr>
              <a:t>Thread B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101766321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Dining Lawyers Problem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11734800" cy="5553075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Five chopsticks/Five lawyers (really cheap restaurant)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Free-for all: Lawyer will grab any one they can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Need two chopsticks to eat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What if all grab at same time?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Deadlock!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fix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Make one of them give up a chopstick (Hah!)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Eventually everyone will get chance to eat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to prevent deadlock?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Never let lawyer take last chopstick if no hungry lawyer has two chopsticks afterwards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Can we formalize this requirement somehow?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946639" y="1447800"/>
            <a:ext cx="5092961" cy="2209800"/>
            <a:chOff x="6946639" y="1447800"/>
            <a:chExt cx="5092961" cy="2209800"/>
          </a:xfrm>
        </p:grpSpPr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1" t="522" r="11351" b="522"/>
            <a:stretch>
              <a:fillRect/>
            </a:stretch>
          </p:blipFill>
          <p:spPr bwMode="auto">
            <a:xfrm>
              <a:off x="8394439" y="1447800"/>
              <a:ext cx="2209800" cy="212090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639" y="1524000"/>
              <a:ext cx="1257300" cy="204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5962" y="1447800"/>
              <a:ext cx="1163638" cy="2209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78573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5344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Four requirements for occurrence of Deadlock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10058400" cy="5943600"/>
          </a:xfrm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Only one thread at a time can use a resource.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 holding at least one resource is waiting to acquire additional resources held by other threads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Resources are released only voluntarily by the thread holding the resource, after thread is finished with it</a:t>
            </a:r>
          </a:p>
          <a:p>
            <a:pPr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 lvl="1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There exists a set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 of waiting threads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</a:rPr>
              <a:t>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3</a:t>
            </a:r>
            <a:endParaRPr lang="en-US" altLang="ko-KR" dirty="0">
              <a:ea typeface="굴림" panose="020B0600000101010101" pitchFamily="34" charset="-127"/>
            </a:endParaRPr>
          </a:p>
          <a:p>
            <a:pPr lvl="2"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…</a:t>
            </a:r>
          </a:p>
          <a:p>
            <a:pPr lvl="2">
              <a:spcBef>
                <a:spcPct val="20000"/>
              </a:spcBef>
            </a:pP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 is waiting for a resource that is held by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endParaRPr lang="en-US" altLang="ko-KR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345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385" name="Group 49"/>
          <p:cNvGrpSpPr>
            <a:grpSpLocks/>
          </p:cNvGrpSpPr>
          <p:nvPr/>
        </p:nvGrpSpPr>
        <p:grpSpPr bwMode="auto">
          <a:xfrm>
            <a:off x="8458200" y="793230"/>
            <a:ext cx="2057400" cy="2667000"/>
            <a:chOff x="4224" y="384"/>
            <a:chExt cx="1296" cy="1680"/>
          </a:xfrm>
        </p:grpSpPr>
        <p:sp>
          <p:nvSpPr>
            <p:cNvPr id="31765" name="Rectangle 47"/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66" name="Text Box 48"/>
            <p:cNvSpPr txBox="1">
              <a:spLocks noChangeArrowheads="1"/>
            </p:cNvSpPr>
            <p:nvPr/>
          </p:nvSpPr>
          <p:spPr bwMode="auto">
            <a:xfrm>
              <a:off x="4440" y="384"/>
              <a:ext cx="98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 u="sng" dirty="0">
                  <a:latin typeface="Gill Sans" charset="0"/>
                  <a:ea typeface="Gill Sans" charset="0"/>
                  <a:cs typeface="Gill Sans" charset="0"/>
                </a:rPr>
                <a:t>Symbols</a:t>
              </a:r>
            </a:p>
          </p:txBody>
        </p:sp>
      </p:grp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546449" y="101221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Detecting Deadlock: </a:t>
            </a:r>
            <a:br>
              <a:rPr lang="en-US" altLang="ko-KR" sz="2800" dirty="0">
                <a:ea typeface="굴림" panose="020B0600000101010101" pitchFamily="34" charset="-127"/>
              </a:rPr>
            </a:br>
            <a:r>
              <a:rPr lang="en-US" altLang="ko-KR" sz="2800" dirty="0">
                <a:ea typeface="굴림" panose="020B0600000101010101" pitchFamily="34" charset="-127"/>
              </a:rPr>
              <a:t>Resource-Allocation Graph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762000"/>
            <a:ext cx="9372600" cy="5638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System Model				</a:t>
            </a:r>
            <a:endParaRPr lang="en-US" altLang="ko-KR" u="sng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A set of Threads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</a:rPr>
              <a:t>1</a:t>
            </a:r>
            <a:r>
              <a:rPr lang="en-US" altLang="ko-KR" i="1" dirty="0">
                <a:ea typeface="굴림" panose="020B0600000101010101" pitchFamily="34" charset="-127"/>
              </a:rPr>
              <a:t>, T</a:t>
            </a:r>
            <a:r>
              <a:rPr lang="en-US" altLang="ko-KR" i="1" baseline="-25000" dirty="0">
                <a:ea typeface="굴림" panose="020B0600000101010101" pitchFamily="34" charset="-127"/>
              </a:rPr>
              <a:t>2</a:t>
            </a:r>
            <a:r>
              <a:rPr lang="en-US" altLang="ko-KR" i="1" dirty="0">
                <a:ea typeface="굴림" panose="020B0600000101010101" pitchFamily="34" charset="-127"/>
              </a:rPr>
              <a:t>, </a:t>
            </a:r>
            <a:r>
              <a:rPr lang="en-US" altLang="ko-KR" dirty="0">
                <a:ea typeface="굴림" panose="020B0600000101010101" pitchFamily="34" charset="-127"/>
              </a:rPr>
              <a:t>. . .,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endParaRPr lang="en-US" altLang="ko-KR" dirty="0">
              <a:ea typeface="굴림" panose="020B0600000101010101" pitchFamily="34" charset="-127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Resource types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. . .,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m</a:t>
            </a:r>
            <a:endParaRPr lang="en-US" altLang="ko-KR" baseline="-25000" dirty="0">
              <a:ea typeface="굴림" panose="020B0600000101010101" pitchFamily="34" charset="-127"/>
            </a:endParaRPr>
          </a:p>
          <a:p>
            <a:pPr lvl="2">
              <a:buFontTx/>
              <a:buNone/>
            </a:pPr>
            <a:r>
              <a:rPr lang="en-US" altLang="ko-KR" i="1" dirty="0">
                <a:ea typeface="굴림" panose="020B0600000101010101" pitchFamily="34" charset="-127"/>
              </a:rPr>
              <a:t>	CPU cycles, memory space, I/O devices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resource type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baseline="-25000" dirty="0" err="1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has </a:t>
            </a:r>
            <a:r>
              <a:rPr lang="en-US" altLang="ko-KR" i="1" dirty="0">
                <a:ea typeface="굴림" panose="020B0600000101010101" pitchFamily="34" charset="-127"/>
              </a:rPr>
              <a:t>W</a:t>
            </a:r>
            <a:r>
              <a:rPr lang="en-US" altLang="ko-KR" baseline="-25000" dirty="0">
                <a:ea typeface="굴림" panose="020B0600000101010101" pitchFamily="34" charset="-127"/>
              </a:rPr>
              <a:t>i</a:t>
            </a:r>
            <a:r>
              <a:rPr lang="en-US" altLang="ko-KR" dirty="0">
                <a:ea typeface="굴림" panose="020B0600000101010101" pitchFamily="34" charset="-127"/>
              </a:rPr>
              <a:t> instances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Each thread utilizes a resource as follows:</a:t>
            </a:r>
          </a:p>
          <a:p>
            <a:pPr lvl="2"/>
            <a:r>
              <a:rPr lang="en-US" altLang="ko-KR" dirty="0">
                <a:latin typeface="Courier New" panose="02070309020205020404" pitchFamily="49" charset="0"/>
                <a:ea typeface="굴림" panose="020B0600000101010101" pitchFamily="34" charset="-127"/>
              </a:rPr>
              <a:t>Request() / Use() / Release()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Resource-Allocation Graph: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V is partitioned into two types: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T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n</a:t>
            </a:r>
            <a:r>
              <a:rPr lang="en-US" altLang="ko-KR" dirty="0">
                <a:ea typeface="굴림" panose="020B0600000101010101" pitchFamily="34" charset="-127"/>
              </a:rPr>
              <a:t>}, the set threads in the system.</a:t>
            </a:r>
          </a:p>
          <a:p>
            <a:pPr lvl="2"/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dirty="0">
                <a:ea typeface="굴림" panose="020B0600000101010101" pitchFamily="34" charset="-127"/>
              </a:rPr>
              <a:t> = {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1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i="1" dirty="0">
                <a:ea typeface="굴림" panose="020B0600000101010101" pitchFamily="34" charset="-127"/>
              </a:rPr>
              <a:t>R</a:t>
            </a:r>
            <a:r>
              <a:rPr lang="en-US" altLang="ko-KR" baseline="-25000" dirty="0">
                <a:ea typeface="굴림" panose="020B0600000101010101" pitchFamily="34" charset="-127"/>
              </a:rPr>
              <a:t>2</a:t>
            </a:r>
            <a:r>
              <a:rPr lang="en-US" altLang="ko-KR" dirty="0">
                <a:ea typeface="굴림" panose="020B0600000101010101" pitchFamily="34" charset="-127"/>
              </a:rPr>
              <a:t>, …,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m</a:t>
            </a:r>
            <a:r>
              <a:rPr lang="en-US" altLang="ko-KR" dirty="0">
                <a:ea typeface="굴림" panose="020B0600000101010101" pitchFamily="34" charset="-127"/>
              </a:rPr>
              <a:t>}, the set of resource types in system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/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  <p:grpSp>
        <p:nvGrpSpPr>
          <p:cNvPr id="526382" name="Group 46"/>
          <p:cNvGrpSpPr>
            <a:grpSpLocks/>
          </p:cNvGrpSpPr>
          <p:nvPr/>
        </p:nvGrpSpPr>
        <p:grpSpPr bwMode="auto">
          <a:xfrm>
            <a:off x="8763001" y="2074344"/>
            <a:ext cx="1509713" cy="1344613"/>
            <a:chOff x="4272" y="1105"/>
            <a:chExt cx="951" cy="847"/>
          </a:xfrm>
        </p:grpSpPr>
        <p:grpSp>
          <p:nvGrpSpPr>
            <p:cNvPr id="31753" name="Group 43"/>
            <p:cNvGrpSpPr>
              <a:grpSpLocks/>
            </p:cNvGrpSpPr>
            <p:nvPr/>
          </p:nvGrpSpPr>
          <p:grpSpPr bwMode="auto">
            <a:xfrm>
              <a:off x="4272" y="1152"/>
              <a:ext cx="375" cy="601"/>
              <a:chOff x="4320" y="755"/>
              <a:chExt cx="375" cy="601"/>
            </a:xfrm>
          </p:grpSpPr>
          <p:grpSp>
            <p:nvGrpSpPr>
              <p:cNvPr id="31761" name="Group 13"/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31763" name="Rectangle 14"/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4" name="Oval 15"/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62" name="Text Box 16"/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93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31754" name="Group 28"/>
            <p:cNvGrpSpPr>
              <a:grpSpLocks/>
            </p:cNvGrpSpPr>
            <p:nvPr/>
          </p:nvGrpSpPr>
          <p:grpSpPr bwMode="auto">
            <a:xfrm>
              <a:off x="4848" y="1105"/>
              <a:ext cx="375" cy="847"/>
              <a:chOff x="1584" y="2064"/>
              <a:chExt cx="384" cy="867"/>
            </a:xfrm>
          </p:grpSpPr>
          <p:grpSp>
            <p:nvGrpSpPr>
              <p:cNvPr id="31755" name="Group 29"/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31757" name="Rectangle 30"/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8" name="Oval 31"/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59" name="Oval 32"/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1760" name="Oval 33"/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1756" name="Text Box 34"/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300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526381" name="Group 45"/>
          <p:cNvGrpSpPr>
            <a:grpSpLocks/>
          </p:cNvGrpSpPr>
          <p:nvPr/>
        </p:nvGrpSpPr>
        <p:grpSpPr bwMode="auto">
          <a:xfrm>
            <a:off x="8763001" y="1325043"/>
            <a:ext cx="1509713" cy="595312"/>
            <a:chOff x="4272" y="633"/>
            <a:chExt cx="951" cy="375"/>
          </a:xfrm>
        </p:grpSpPr>
        <p:sp>
          <p:nvSpPr>
            <p:cNvPr id="31751" name="Oval 9"/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1752" name="Oval 44"/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198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6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6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228601"/>
            <a:ext cx="8267700" cy="512763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Resource-Allocation Graph Examples</a:t>
            </a:r>
          </a:p>
        </p:txBody>
      </p:sp>
      <p:grpSp>
        <p:nvGrpSpPr>
          <p:cNvPr id="528647" name="Group 263"/>
          <p:cNvGrpSpPr>
            <a:grpSpLocks/>
          </p:cNvGrpSpPr>
          <p:nvPr/>
        </p:nvGrpSpPr>
        <p:grpSpPr bwMode="auto">
          <a:xfrm>
            <a:off x="1789113" y="1754189"/>
            <a:ext cx="2925762" cy="4637089"/>
            <a:chOff x="144" y="1182"/>
            <a:chExt cx="1843" cy="2921"/>
          </a:xfrm>
        </p:grpSpPr>
        <p:grpSp>
          <p:nvGrpSpPr>
            <p:cNvPr id="32838" name="Group 256"/>
            <p:cNvGrpSpPr>
              <a:grpSpLocks/>
            </p:cNvGrpSpPr>
            <p:nvPr/>
          </p:nvGrpSpPr>
          <p:grpSpPr bwMode="auto">
            <a:xfrm>
              <a:off x="144" y="1182"/>
              <a:ext cx="1753" cy="2418"/>
              <a:chOff x="39" y="606"/>
              <a:chExt cx="1753" cy="2418"/>
            </a:xfrm>
          </p:grpSpPr>
          <p:sp>
            <p:nvSpPr>
              <p:cNvPr id="32840" name="Rectangle 198"/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41" name="Group 255"/>
              <p:cNvGrpSpPr>
                <a:grpSpLocks/>
              </p:cNvGrpSpPr>
              <p:nvPr/>
            </p:nvGrpSpPr>
            <p:grpSpPr bwMode="auto">
              <a:xfrm>
                <a:off x="143" y="606"/>
                <a:ext cx="1546" cy="2271"/>
                <a:chOff x="143" y="606"/>
                <a:chExt cx="1546" cy="2271"/>
              </a:xfrm>
            </p:grpSpPr>
            <p:sp>
              <p:nvSpPr>
                <p:cNvPr id="32842" name="Oval 6"/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3" name="Oval 7"/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44" name="Oval 8"/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45" name="Group 47"/>
                <p:cNvGrpSpPr>
                  <a:grpSpLocks/>
                </p:cNvGrpSpPr>
                <p:nvPr/>
              </p:nvGrpSpPr>
              <p:grpSpPr bwMode="auto">
                <a:xfrm>
                  <a:off x="330" y="606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71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73" name="Rectangl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4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72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6" name="Group 48"/>
                <p:cNvGrpSpPr>
                  <a:grpSpLocks/>
                </p:cNvGrpSpPr>
                <p:nvPr/>
              </p:nvGrpSpPr>
              <p:grpSpPr bwMode="auto">
                <a:xfrm>
                  <a:off x="1033" y="606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67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69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7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7" name="Group 46"/>
                <p:cNvGrpSpPr>
                  <a:grpSpLocks/>
                </p:cNvGrpSpPr>
                <p:nvPr/>
              </p:nvGrpSpPr>
              <p:grpSpPr bwMode="auto">
                <a:xfrm>
                  <a:off x="471" y="2030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62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64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5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6" name="Oval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63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48" name="Group 45"/>
                <p:cNvGrpSpPr>
                  <a:grpSpLocks/>
                </p:cNvGrpSpPr>
                <p:nvPr/>
              </p:nvGrpSpPr>
              <p:grpSpPr bwMode="auto">
                <a:xfrm>
                  <a:off x="1267" y="2030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56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58" name="Rectangle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59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0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61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57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49" name="Line 49"/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0" name="Line 50"/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1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2" name="Line 58"/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3" name="Line 59"/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4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5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39" name="Text Box 251"/>
            <p:cNvSpPr txBox="1">
              <a:spLocks noChangeArrowheads="1"/>
            </p:cNvSpPr>
            <p:nvPr/>
          </p:nvSpPr>
          <p:spPr bwMode="auto">
            <a:xfrm>
              <a:off x="392" y="3580"/>
              <a:ext cx="159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Simple Resource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</a:p>
          </p:txBody>
        </p:sp>
      </p:grpSp>
      <p:grpSp>
        <p:nvGrpSpPr>
          <p:cNvPr id="528648" name="Group 264"/>
          <p:cNvGrpSpPr>
            <a:grpSpLocks/>
          </p:cNvGrpSpPr>
          <p:nvPr/>
        </p:nvGrpSpPr>
        <p:grpSpPr bwMode="auto">
          <a:xfrm>
            <a:off x="4684713" y="1782763"/>
            <a:ext cx="2855912" cy="4608514"/>
            <a:chOff x="1968" y="1200"/>
            <a:chExt cx="1799" cy="2903"/>
          </a:xfrm>
        </p:grpSpPr>
        <p:grpSp>
          <p:nvGrpSpPr>
            <p:cNvPr id="32801" name="Group 259"/>
            <p:cNvGrpSpPr>
              <a:grpSpLocks/>
            </p:cNvGrpSpPr>
            <p:nvPr/>
          </p:nvGrpSpPr>
          <p:grpSpPr bwMode="auto">
            <a:xfrm>
              <a:off x="1968" y="1200"/>
              <a:ext cx="1753" cy="2400"/>
              <a:chOff x="1920" y="624"/>
              <a:chExt cx="1753" cy="2400"/>
            </a:xfrm>
          </p:grpSpPr>
          <p:sp>
            <p:nvSpPr>
              <p:cNvPr id="32803" name="Rectangle 199"/>
              <p:cNvSpPr>
                <a:spLocks noChangeArrowheads="1"/>
              </p:cNvSpPr>
              <p:nvPr/>
            </p:nvSpPr>
            <p:spPr bwMode="auto">
              <a:xfrm>
                <a:off x="1920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804" name="Group 197"/>
              <p:cNvGrpSpPr>
                <a:grpSpLocks/>
              </p:cNvGrpSpPr>
              <p:nvPr/>
            </p:nvGrpSpPr>
            <p:grpSpPr bwMode="auto">
              <a:xfrm>
                <a:off x="2024" y="702"/>
                <a:ext cx="1546" cy="2271"/>
                <a:chOff x="2304" y="798"/>
                <a:chExt cx="1546" cy="2271"/>
              </a:xfrm>
            </p:grpSpPr>
            <p:sp>
              <p:nvSpPr>
                <p:cNvPr id="32805" name="Oval 129"/>
                <p:cNvSpPr>
                  <a:spLocks noChangeArrowheads="1"/>
                </p:cNvSpPr>
                <p:nvPr/>
              </p:nvSpPr>
              <p:spPr bwMode="auto">
                <a:xfrm>
                  <a:off x="2304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6" name="Oval 130"/>
                <p:cNvSpPr>
                  <a:spLocks noChangeArrowheads="1"/>
                </p:cNvSpPr>
                <p:nvPr/>
              </p:nvSpPr>
              <p:spPr bwMode="auto">
                <a:xfrm>
                  <a:off x="2913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07" name="Oval 131"/>
                <p:cNvSpPr>
                  <a:spLocks noChangeArrowheads="1"/>
                </p:cNvSpPr>
                <p:nvPr/>
              </p:nvSpPr>
              <p:spPr bwMode="auto">
                <a:xfrm>
                  <a:off x="3475" y="161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808" name="Group 132"/>
                <p:cNvGrpSpPr>
                  <a:grpSpLocks/>
                </p:cNvGrpSpPr>
                <p:nvPr/>
              </p:nvGrpSpPr>
              <p:grpSpPr bwMode="auto">
                <a:xfrm>
                  <a:off x="2491" y="798"/>
                  <a:ext cx="375" cy="574"/>
                  <a:chOff x="576" y="413"/>
                  <a:chExt cx="384" cy="588"/>
                </a:xfrm>
              </p:grpSpPr>
              <p:grpSp>
                <p:nvGrpSpPr>
                  <p:cNvPr id="32834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6" name="Rectangle 1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7" name="Oval 1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5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09" name="Group 137"/>
                <p:cNvGrpSpPr>
                  <a:grpSpLocks/>
                </p:cNvGrpSpPr>
                <p:nvPr/>
              </p:nvGrpSpPr>
              <p:grpSpPr bwMode="auto">
                <a:xfrm>
                  <a:off x="3194" y="798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3283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32832" name="Rectangle 1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33" name="Oval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31" name="Text Box 1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0" name="Group 142"/>
                <p:cNvGrpSpPr>
                  <a:grpSpLocks/>
                </p:cNvGrpSpPr>
                <p:nvPr/>
              </p:nvGrpSpPr>
              <p:grpSpPr bwMode="auto">
                <a:xfrm>
                  <a:off x="2632" y="2222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82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827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8" name="Oval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9" name="Oval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6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32811" name="Group 148"/>
                <p:cNvGrpSpPr>
                  <a:grpSpLocks/>
                </p:cNvGrpSpPr>
                <p:nvPr/>
              </p:nvGrpSpPr>
              <p:grpSpPr bwMode="auto">
                <a:xfrm>
                  <a:off x="3428" y="2222"/>
                  <a:ext cx="375" cy="847"/>
                  <a:chOff x="1584" y="2064"/>
                  <a:chExt cx="384" cy="867"/>
                </a:xfrm>
              </p:grpSpPr>
              <p:grpSp>
                <p:nvGrpSpPr>
                  <p:cNvPr id="32819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32821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2" name="Oval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3" name="Oval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24" name="Oval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820" name="Text Box 1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812" name="Line 155"/>
                <p:cNvSpPr>
                  <a:spLocks noChangeShapeType="1"/>
                </p:cNvSpPr>
                <p:nvPr/>
              </p:nvSpPr>
              <p:spPr bwMode="auto">
                <a:xfrm flipV="1">
                  <a:off x="2538" y="1378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3" name="Line 156"/>
                <p:cNvSpPr>
                  <a:spLocks noChangeShapeType="1"/>
                </p:cNvSpPr>
                <p:nvPr/>
              </p:nvSpPr>
              <p:spPr bwMode="auto">
                <a:xfrm>
                  <a:off x="2687" y="1220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4" name="Line 157"/>
                <p:cNvSpPr>
                  <a:spLocks noChangeShapeType="1"/>
                </p:cNvSpPr>
                <p:nvPr/>
              </p:nvSpPr>
              <p:spPr bwMode="auto">
                <a:xfrm flipV="1">
                  <a:off x="3212" y="1393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5" name="Line 158"/>
                <p:cNvSpPr>
                  <a:spLocks noChangeShapeType="1"/>
                </p:cNvSpPr>
                <p:nvPr/>
              </p:nvSpPr>
              <p:spPr bwMode="auto">
                <a:xfrm>
                  <a:off x="3387" y="1222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6" name="Line 159"/>
                <p:cNvSpPr>
                  <a:spLocks noChangeShapeType="1"/>
                </p:cNvSpPr>
                <p:nvPr/>
              </p:nvSpPr>
              <p:spPr bwMode="auto">
                <a:xfrm flipH="1" flipV="1">
                  <a:off x="2554" y="1981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7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21" y="1985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818" name="Line 195"/>
                <p:cNvSpPr>
                  <a:spLocks noChangeShapeType="1"/>
                </p:cNvSpPr>
                <p:nvPr/>
              </p:nvSpPr>
              <p:spPr bwMode="auto">
                <a:xfrm flipH="1">
                  <a:off x="3014" y="1933"/>
                  <a:ext cx="505" cy="41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802" name="Text Box 252"/>
            <p:cNvSpPr txBox="1">
              <a:spLocks noChangeArrowheads="1"/>
            </p:cNvSpPr>
            <p:nvPr/>
          </p:nvSpPr>
          <p:spPr bwMode="auto">
            <a:xfrm>
              <a:off x="2216" y="3580"/>
              <a:ext cx="15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Deadlock</a:t>
              </a:r>
            </a:p>
          </p:txBody>
        </p:sp>
      </p:grpSp>
      <p:grpSp>
        <p:nvGrpSpPr>
          <p:cNvPr id="528649" name="Group 265"/>
          <p:cNvGrpSpPr>
            <a:grpSpLocks/>
          </p:cNvGrpSpPr>
          <p:nvPr/>
        </p:nvGrpSpPr>
        <p:grpSpPr bwMode="auto">
          <a:xfrm>
            <a:off x="7580313" y="1782764"/>
            <a:ext cx="2855912" cy="4978399"/>
            <a:chOff x="3792" y="1200"/>
            <a:chExt cx="1799" cy="3136"/>
          </a:xfrm>
        </p:grpSpPr>
        <p:grpSp>
          <p:nvGrpSpPr>
            <p:cNvPr id="32775" name="Group 248"/>
            <p:cNvGrpSpPr>
              <a:grpSpLocks/>
            </p:cNvGrpSpPr>
            <p:nvPr/>
          </p:nvGrpSpPr>
          <p:grpSpPr bwMode="auto">
            <a:xfrm>
              <a:off x="3792" y="1200"/>
              <a:ext cx="1753" cy="2400"/>
              <a:chOff x="3792" y="624"/>
              <a:chExt cx="1753" cy="2400"/>
            </a:xfrm>
          </p:grpSpPr>
          <p:sp>
            <p:nvSpPr>
              <p:cNvPr id="32777" name="Rectangle 200"/>
              <p:cNvSpPr>
                <a:spLocks noChangeArrowheads="1"/>
              </p:cNvSpPr>
              <p:nvPr/>
            </p:nvSpPr>
            <p:spPr bwMode="auto">
              <a:xfrm>
                <a:off x="3792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2778" name="Group 247"/>
              <p:cNvGrpSpPr>
                <a:grpSpLocks/>
              </p:cNvGrpSpPr>
              <p:nvPr/>
            </p:nvGrpSpPr>
            <p:grpSpPr bwMode="auto">
              <a:xfrm>
                <a:off x="3896" y="749"/>
                <a:ext cx="1471" cy="2086"/>
                <a:chOff x="3896" y="749"/>
                <a:chExt cx="1471" cy="2086"/>
              </a:xfrm>
            </p:grpSpPr>
            <p:sp>
              <p:nvSpPr>
                <p:cNvPr id="32779" name="Oval 202"/>
                <p:cNvSpPr>
                  <a:spLocks noChangeArrowheads="1"/>
                </p:cNvSpPr>
                <p:nvPr/>
              </p:nvSpPr>
              <p:spPr bwMode="auto">
                <a:xfrm>
                  <a:off x="3896" y="1631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0" name="Oval 203"/>
                <p:cNvSpPr>
                  <a:spLocks noChangeArrowheads="1"/>
                </p:cNvSpPr>
                <p:nvPr/>
              </p:nvSpPr>
              <p:spPr bwMode="auto">
                <a:xfrm>
                  <a:off x="4969" y="77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1" name="Oval 204"/>
                <p:cNvSpPr>
                  <a:spLocks noChangeArrowheads="1"/>
                </p:cNvSpPr>
                <p:nvPr/>
              </p:nvSpPr>
              <p:spPr bwMode="auto">
                <a:xfrm>
                  <a:off x="4992" y="1632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2" name="Group 215"/>
                <p:cNvGrpSpPr>
                  <a:grpSpLocks/>
                </p:cNvGrpSpPr>
                <p:nvPr/>
              </p:nvGrpSpPr>
              <p:grpSpPr bwMode="auto">
                <a:xfrm>
                  <a:off x="4368" y="2161"/>
                  <a:ext cx="375" cy="674"/>
                  <a:chOff x="672" y="2112"/>
                  <a:chExt cx="384" cy="690"/>
                </a:xfrm>
              </p:grpSpPr>
              <p:grpSp>
                <p:nvGrpSpPr>
                  <p:cNvPr id="3279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32798" name="Rectangle 2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9" name="Oval 2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800" name="Oval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7" name="Text Box 2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0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>
                        <a:latin typeface="Gill Sans" charset="0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20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3" name="Line 228"/>
                <p:cNvSpPr>
                  <a:spLocks noChangeShapeType="1"/>
                </p:cNvSpPr>
                <p:nvPr/>
              </p:nvSpPr>
              <p:spPr bwMode="auto">
                <a:xfrm flipV="1">
                  <a:off x="4178" y="1425"/>
                  <a:ext cx="184" cy="25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4" name="Line 232"/>
                <p:cNvSpPr>
                  <a:spLocks noChangeShapeType="1"/>
                </p:cNvSpPr>
                <p:nvPr/>
              </p:nvSpPr>
              <p:spPr bwMode="auto">
                <a:xfrm flipH="1" flipV="1">
                  <a:off x="4194" y="1969"/>
                  <a:ext cx="355" cy="32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5" name="Line 233"/>
                <p:cNvSpPr>
                  <a:spLocks noChangeShapeType="1"/>
                </p:cNvSpPr>
                <p:nvPr/>
              </p:nvSpPr>
              <p:spPr bwMode="auto">
                <a:xfrm>
                  <a:off x="4547" y="2437"/>
                  <a:ext cx="445" cy="15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6" name="Line 234"/>
                <p:cNvSpPr>
                  <a:spLocks noChangeShapeType="1"/>
                </p:cNvSpPr>
                <p:nvPr/>
              </p:nvSpPr>
              <p:spPr bwMode="auto">
                <a:xfrm flipH="1">
                  <a:off x="4750" y="1926"/>
                  <a:ext cx="274" cy="23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32787" name="Group 243"/>
                <p:cNvGrpSpPr>
                  <a:grpSpLocks/>
                </p:cNvGrpSpPr>
                <p:nvPr/>
              </p:nvGrpSpPr>
              <p:grpSpPr bwMode="auto">
                <a:xfrm>
                  <a:off x="4368" y="749"/>
                  <a:ext cx="375" cy="681"/>
                  <a:chOff x="4368" y="749"/>
                  <a:chExt cx="375" cy="681"/>
                </a:xfrm>
              </p:grpSpPr>
              <p:grpSp>
                <p:nvGrpSpPr>
                  <p:cNvPr id="32791" name="Group 237"/>
                  <p:cNvGrpSpPr>
                    <a:grpSpLocks/>
                  </p:cNvGrpSpPr>
                  <p:nvPr/>
                </p:nvGrpSpPr>
                <p:grpSpPr bwMode="auto">
                  <a:xfrm flipV="1">
                    <a:off x="4368" y="1008"/>
                    <a:ext cx="375" cy="422"/>
                    <a:chOff x="672" y="2064"/>
                    <a:chExt cx="384" cy="432"/>
                  </a:xfrm>
                </p:grpSpPr>
                <p:sp>
                  <p:nvSpPr>
                    <p:cNvPr id="32793" name="Rectangle 2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4" name="Oval 2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32795" name="Oval 2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2000" b="0">
                        <a:latin typeface="Gill Sans" charset="0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32792" name="Text Box 2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16" y="749"/>
                    <a:ext cx="29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2000" b="0" dirty="0">
                        <a:latin typeface="Gill Sans" charset="0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2000" b="0" baseline="-25000" dirty="0">
                        <a:latin typeface="Gill Sans" charset="0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2000" b="0" dirty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2788" name="Oval 242"/>
                <p:cNvSpPr>
                  <a:spLocks noChangeArrowheads="1"/>
                </p:cNvSpPr>
                <p:nvPr/>
              </p:nvSpPr>
              <p:spPr bwMode="auto">
                <a:xfrm>
                  <a:off x="4992" y="2448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2000" b="0">
                      <a:latin typeface="Gill Sans" charset="0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2000" b="0" baseline="-25000">
                      <a:latin typeface="Gill Sans" charset="0"/>
                      <a:ea typeface="Gill Sans" charset="0"/>
                      <a:cs typeface="Gill Sans" charset="0"/>
                    </a:rPr>
                    <a:t>4</a:t>
                  </a:r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89" name="Line 244"/>
                <p:cNvSpPr>
                  <a:spLocks noChangeShapeType="1"/>
                </p:cNvSpPr>
                <p:nvPr/>
              </p:nvSpPr>
              <p:spPr bwMode="auto">
                <a:xfrm>
                  <a:off x="4553" y="1302"/>
                  <a:ext cx="465" cy="38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2790" name="Line 245"/>
                <p:cNvSpPr>
                  <a:spLocks noChangeShapeType="1"/>
                </p:cNvSpPr>
                <p:nvPr/>
              </p:nvSpPr>
              <p:spPr bwMode="auto">
                <a:xfrm flipV="1">
                  <a:off x="4553" y="1002"/>
                  <a:ext cx="418" cy="15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32776" name="Text Box 253"/>
            <p:cNvSpPr txBox="1">
              <a:spLocks noChangeArrowheads="1"/>
            </p:cNvSpPr>
            <p:nvPr/>
          </p:nvSpPr>
          <p:spPr bwMode="auto">
            <a:xfrm>
              <a:off x="4040" y="3580"/>
              <a:ext cx="1551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Allocation Graph</a:t>
              </a:r>
              <a:b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With Cycle, but</a:t>
              </a:r>
            </a:p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No Deadlock</a:t>
              </a:r>
            </a:p>
          </p:txBody>
        </p:sp>
      </p:grpSp>
      <p:sp>
        <p:nvSpPr>
          <p:cNvPr id="32774" name="Rectangle 262"/>
          <p:cNvSpPr>
            <a:spLocks noGrp="1" noChangeArrowheads="1"/>
          </p:cNvSpPr>
          <p:nvPr>
            <p:ph type="body" idx="1"/>
          </p:nvPr>
        </p:nvSpPr>
        <p:spPr>
          <a:xfrm>
            <a:off x="2006600" y="674688"/>
            <a:ext cx="8001000" cy="1295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Model: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request edge – directed edge </a:t>
            </a:r>
            <a:r>
              <a:rPr lang="en-US" altLang="ko-KR" i="1" dirty="0">
                <a:ea typeface="굴림" panose="020B0600000101010101" pitchFamily="34" charset="-127"/>
              </a:rPr>
              <a:t>T</a:t>
            </a:r>
            <a:r>
              <a:rPr lang="en-US" altLang="ko-KR" baseline="-25000" dirty="0">
                <a:ea typeface="굴림" panose="020B0600000101010101" pitchFamily="34" charset="-127"/>
              </a:rPr>
              <a:t>1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 err="1">
                <a:ea typeface="굴림" panose="020B0600000101010101" pitchFamily="34" charset="-127"/>
                <a:sym typeface="Symbol" panose="05050102010706020507" pitchFamily="18" charset="2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  <a:sym typeface="Symbol" panose="05050102010706020507" pitchFamily="18" charset="2"/>
              </a:rPr>
              <a:t>j</a:t>
            </a:r>
            <a:endParaRPr lang="en-US" altLang="ko-KR" i="1" dirty="0">
              <a:ea typeface="굴림" panose="020B0600000101010101" pitchFamily="34" charset="-127"/>
              <a:sym typeface="Symbol" panose="05050102010706020507" pitchFamily="18" charset="2"/>
            </a:endParaRP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assignment edge </a:t>
            </a:r>
            <a:r>
              <a:rPr lang="en-US" altLang="ko-KR" dirty="0">
                <a:ea typeface="굴림" panose="020B0600000101010101" pitchFamily="34" charset="-127"/>
              </a:rPr>
              <a:t>– directed edge </a:t>
            </a:r>
            <a:r>
              <a:rPr lang="en-US" altLang="ko-KR" i="1" dirty="0" err="1">
                <a:ea typeface="굴림" panose="020B0600000101010101" pitchFamily="34" charset="-127"/>
              </a:rPr>
              <a:t>R</a:t>
            </a:r>
            <a:r>
              <a:rPr lang="en-US" altLang="ko-KR" i="1" baseline="-25000" dirty="0" err="1">
                <a:ea typeface="굴림" panose="020B0600000101010101" pitchFamily="34" charset="-127"/>
              </a:rPr>
              <a:t>j</a:t>
            </a:r>
            <a:r>
              <a:rPr lang="en-US" altLang="ko-KR" i="1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 </a:t>
            </a:r>
            <a:r>
              <a:rPr lang="en-US" altLang="ko-KR" i="1" dirty="0">
                <a:ea typeface="굴림" panose="020B0600000101010101" pitchFamily="34" charset="-127"/>
                <a:sym typeface="Symbol" panose="05050102010706020507" pitchFamily="18" charset="2"/>
              </a:rPr>
              <a:t>T</a:t>
            </a:r>
            <a:r>
              <a:rPr lang="en-US" altLang="ko-KR" i="1" baseline="-25000" dirty="0">
                <a:ea typeface="굴림" panose="020B0600000101010101" pitchFamily="34" charset="-127"/>
                <a:sym typeface="Symbol" panose="05050102010706020507" pitchFamily="18" charset="2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73796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65" name="Group 85"/>
          <p:cNvGrpSpPr>
            <a:grpSpLocks/>
          </p:cNvGrpSpPr>
          <p:nvPr/>
        </p:nvGrpSpPr>
        <p:grpSpPr bwMode="auto">
          <a:xfrm>
            <a:off x="8077201" y="3259138"/>
            <a:ext cx="2016125" cy="2760662"/>
            <a:chOff x="4320" y="1728"/>
            <a:chExt cx="1200" cy="1643"/>
          </a:xfrm>
        </p:grpSpPr>
        <p:sp>
          <p:nvSpPr>
            <p:cNvPr id="34821" name="Rectangle 59"/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34822" name="Group 84"/>
            <p:cNvGrpSpPr>
              <a:grpSpLocks/>
            </p:cNvGrpSpPr>
            <p:nvPr/>
          </p:nvGrpSpPr>
          <p:grpSpPr bwMode="auto">
            <a:xfrm>
              <a:off x="4391" y="1728"/>
              <a:ext cx="1007" cy="1560"/>
              <a:chOff x="4391" y="1728"/>
              <a:chExt cx="1007" cy="1560"/>
            </a:xfrm>
          </p:grpSpPr>
          <p:sp>
            <p:nvSpPr>
              <p:cNvPr id="34823" name="Oval 61"/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4" name="Oval 62"/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5" name="Oval 63"/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26" name="Group 64"/>
              <p:cNvGrpSpPr>
                <a:grpSpLocks/>
              </p:cNvGrpSpPr>
              <p:nvPr/>
            </p:nvGrpSpPr>
            <p:grpSpPr bwMode="auto">
              <a:xfrm>
                <a:off x="4715" y="2779"/>
                <a:ext cx="262" cy="509"/>
                <a:chOff x="672" y="2112"/>
                <a:chExt cx="391" cy="763"/>
              </a:xfrm>
            </p:grpSpPr>
            <p:grpSp>
              <p:nvGrpSpPr>
                <p:cNvPr id="34839" name="Group 65"/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34841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4843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34840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88" cy="32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b="0">
                      <a:latin typeface="Gill Sans" charset="0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27" name="Line 70"/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8" name="Line 71"/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29" name="Line 72"/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0" name="Line 73"/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34831" name="Group 75"/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34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7" name="Oval 77"/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34838" name="Oval 78"/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34832" name="Text Box 79"/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60" cy="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3" name="Oval 80"/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b="0" baseline="-25000">
                    <a:latin typeface="Gill Sans" charset="0"/>
                    <a:ea typeface="Gill Sans" charset="0"/>
                    <a:cs typeface="Gill Sans" charset="0"/>
                  </a:rPr>
                  <a:t>4</a:t>
                </a:r>
                <a:endParaRPr lang="en-US" alt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4" name="Line 81"/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34835" name="Line 82"/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34819" name="Rectangle 5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ea typeface="굴림" panose="020B0600000101010101" pitchFamily="34" charset="-127"/>
              </a:rPr>
              <a:t>Deadlock Detection Algorithm</a:t>
            </a:r>
          </a:p>
        </p:txBody>
      </p:sp>
      <p:sp>
        <p:nvSpPr>
          <p:cNvPr id="532536" name="Rectangle 56"/>
          <p:cNvSpPr>
            <a:spLocks noGrp="1" noChangeArrowheads="1"/>
          </p:cNvSpPr>
          <p:nvPr>
            <p:ph type="body" idx="1"/>
          </p:nvPr>
        </p:nvSpPr>
        <p:spPr>
          <a:xfrm>
            <a:off x="914400" y="767346"/>
            <a:ext cx="10287000" cy="5867400"/>
          </a:xfrm>
        </p:spPr>
        <p:txBody>
          <a:bodyPr/>
          <a:lstStyle/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Let [X] represent an m-</a:t>
            </a:r>
            <a:r>
              <a:rPr lang="en-US" altLang="ko-KR" dirty="0" err="1">
                <a:ea typeface="굴림" panose="020B0600000101010101" pitchFamily="34" charset="-127"/>
              </a:rPr>
              <a:t>ary</a:t>
            </a:r>
            <a:r>
              <a:rPr lang="en-US" altLang="ko-KR" dirty="0">
                <a:ea typeface="굴림" panose="020B0600000101010101" pitchFamily="34" charset="-127"/>
              </a:rPr>
              <a:t> vector of non-negative integers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(quantities of resources of each type):</a:t>
            </a:r>
          </a:p>
          <a:p>
            <a:pPr lvl="1"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 </a:t>
            </a:r>
            <a:r>
              <a:rPr lang="en-US" altLang="ko-KR" sz="1900" dirty="0">
                <a:ea typeface="굴림" panose="020B0600000101010101" pitchFamily="34" charset="-127"/>
              </a:rPr>
              <a:t>	Current free resources each type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ea typeface="굴림" panose="020B0600000101010101" pitchFamily="34" charset="-127"/>
              </a:rPr>
              <a:t>	Current requests from thread X</a:t>
            </a:r>
            <a:br>
              <a:rPr lang="en-US" altLang="ko-KR" sz="1900" dirty="0">
                <a:ea typeface="굴림" panose="020B0600000101010101" pitchFamily="34" charset="-127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X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]:</a:t>
            </a:r>
            <a:r>
              <a:rPr lang="en-US" altLang="ko-KR" sz="19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1900" dirty="0">
                <a:ea typeface="굴림" panose="020B0600000101010101" pitchFamily="34" charset="-127"/>
              </a:rPr>
              <a:t>Current resources held by thread X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See if tasks can eventually terminate on their own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ea typeface="굴림" panose="020B0600000101010101" pitchFamily="34" charset="-127"/>
              </a:rPr>
              <a:t>		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[Avail] =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Add all nodes to UNFINISHED 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do {</a:t>
            </a:r>
          </a:p>
          <a:p>
            <a:pPr>
              <a:spcBef>
                <a:spcPct val="25000"/>
              </a:spcBef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done = true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 node in UNFINISHED {	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if ([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Request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 &lt;= [Avail]) {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remove node from UNFINISHED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[Avail] = [Avail] + [</a:t>
            </a:r>
            <a:r>
              <a:rPr lang="en-US" altLang="ko-KR" sz="1900" dirty="0" err="1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1900" baseline="-25000" dirty="0" err="1">
                <a:latin typeface="Consolas" charset="0"/>
                <a:ea typeface="Consolas" charset="0"/>
                <a:cs typeface="Consolas" charset="0"/>
              </a:rPr>
              <a:t>node</a:t>
            </a: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]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	done = false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	}</a:t>
            </a:r>
            <a:b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1900" dirty="0">
                <a:latin typeface="Consolas" charset="0"/>
                <a:ea typeface="Consolas" charset="0"/>
                <a:cs typeface="Consolas" charset="0"/>
              </a:rPr>
              <a:t>	} until(done)		</a:t>
            </a:r>
            <a:r>
              <a:rPr lang="en-US" altLang="ko-KR" sz="1900" dirty="0">
                <a:ea typeface="굴림" panose="020B0600000101010101" pitchFamily="34" charset="-127"/>
              </a:rPr>
              <a:t>		</a:t>
            </a:r>
          </a:p>
          <a:p>
            <a:pPr>
              <a:spcBef>
                <a:spcPct val="25000"/>
              </a:spcBef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Nodes left in 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</a:rPr>
              <a:t>UNFINISHED</a:t>
            </a:r>
            <a:r>
              <a:rPr lang="en-US" altLang="ko-KR" dirty="0">
                <a:ea typeface="굴림" panose="020B0600000101010101" pitchFamily="34" charset="-127"/>
              </a:rPr>
              <a:t>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 deadlocked</a:t>
            </a:r>
          </a:p>
        </p:txBody>
      </p:sp>
    </p:spTree>
    <p:extLst>
      <p:ext uri="{BB962C8B-B14F-4D97-AF65-F5344CB8AC3E}">
        <p14:creationId xmlns:p14="http://schemas.microsoft.com/office/powerpoint/2010/main" val="206794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BD427-C788-4D03-9606-C97787A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AD13-7106-47CC-B3AE-A7E15DBF5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Four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 dynamically delay resource requests so deadlock doesn’t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denial</a:t>
            </a:r>
            <a:r>
              <a:rPr lang="en-US" dirty="0"/>
              <a:t>: ignore the possibility of deadlock</a:t>
            </a:r>
            <a:endParaRPr lang="en-US" u="sng" dirty="0"/>
          </a:p>
          <a:p>
            <a:endParaRPr lang="en-US" dirty="0"/>
          </a:p>
          <a:p>
            <a:r>
              <a:rPr lang="en-US" dirty="0"/>
              <a:t>Modern operating systems:</a:t>
            </a:r>
          </a:p>
          <a:p>
            <a:pPr lvl="1"/>
            <a:r>
              <a:rPr lang="en-US" dirty="0"/>
              <a:t>Make sure the </a:t>
            </a:r>
            <a:r>
              <a:rPr lang="en-US" i="1" dirty="0"/>
              <a:t>system</a:t>
            </a:r>
            <a:r>
              <a:rPr lang="en-US" dirty="0"/>
              <a:t> isn’t involved in any deadlock</a:t>
            </a:r>
          </a:p>
          <a:p>
            <a:pPr lvl="1"/>
            <a:r>
              <a:rPr lang="en-US" dirty="0"/>
              <a:t>Ignore deadlock in applications</a:t>
            </a:r>
          </a:p>
          <a:p>
            <a:pPr lvl="2"/>
            <a:r>
              <a:rPr lang="en-US" dirty="0"/>
              <a:t>“Ostrich Algorithm”</a:t>
            </a:r>
          </a:p>
        </p:txBody>
      </p:sp>
    </p:spTree>
    <p:extLst>
      <p:ext uri="{BB962C8B-B14F-4D97-AF65-F5344CB8AC3E}">
        <p14:creationId xmlns:p14="http://schemas.microsoft.com/office/powerpoint/2010/main" val="1526267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71628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Techniques for Preventing Deadlock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10972800" cy="61722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Infinite resources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Include enough resources so that no one ever runs out of resources. </a:t>
            </a:r>
            <a:br>
              <a:rPr lang="en-US" altLang="ko-KR" dirty="0">
                <a:ea typeface="굴림" panose="020B0600000101010101" pitchFamily="34" charset="-127"/>
              </a:rPr>
            </a:br>
            <a:r>
              <a:rPr lang="en-US" altLang="ko-KR" dirty="0">
                <a:ea typeface="굴림" panose="020B0600000101010101" pitchFamily="34" charset="-127"/>
              </a:rPr>
              <a:t>Doesn’t have to be infinite, just large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Give illusion of infinite resources (e.g. virtual memory)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Examples: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Bay bridge with 12,000 lanes.  Never wait!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Infinite disk space (not realistic yet?)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 Sharing of resources (totally independent threads)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Not very realistic</a:t>
            </a:r>
          </a:p>
          <a:p>
            <a:pPr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Don’t allow waiting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How the phone company avoids deadlock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Call Mom in Toledo, works way through phone network, but if blocked get busy signal. 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 used in Ethernet/some multiprocessor nets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Everyone speaks at once.  On collision, back off and retry</a:t>
            </a:r>
          </a:p>
          <a:p>
            <a:pPr lvl="1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Inefficient, since have to keep retrying</a:t>
            </a:r>
          </a:p>
          <a:p>
            <a:pPr lvl="2">
              <a:lnSpc>
                <a:spcPct val="85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Consider: driving to San Francisco; when hit traffic jam, suddenly you’re transported back home and told to retry!</a:t>
            </a:r>
          </a:p>
        </p:txBody>
      </p:sp>
    </p:spTree>
    <p:extLst>
      <p:ext uri="{BB962C8B-B14F-4D97-AF65-F5344CB8AC3E}">
        <p14:creationId xmlns:p14="http://schemas.microsoft.com/office/powerpoint/2010/main" val="2718583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83C99-3B8E-4BCE-8C81-ADDC86577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 for Starvation: 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93196D-903B-4E8F-A37B-1EDA39BDB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But priorities were a means, not an end</a:t>
            </a:r>
          </a:p>
          <a:p>
            <a:r>
              <a:rPr lang="en-US" dirty="0"/>
              <a:t>Our end goal was to serve a mix of CPU-bound, I/O bound, and Interactive jobs effectively on common hardware</a:t>
            </a:r>
          </a:p>
          <a:p>
            <a:pPr lvl="1"/>
            <a:r>
              <a:rPr lang="en-US" dirty="0"/>
              <a:t>Give the I/O bound ones enough CPU to issue their next file operation and wait (on those slow discs)</a:t>
            </a:r>
          </a:p>
          <a:p>
            <a:pPr lvl="1"/>
            <a:r>
              <a:rPr lang="en-US" dirty="0"/>
              <a:t>Give the interactive ones enough CPU to respond to an input and wait (on those slow humans)</a:t>
            </a:r>
          </a:p>
          <a:p>
            <a:pPr lvl="1"/>
            <a:r>
              <a:rPr lang="en-US" dirty="0"/>
              <a:t>Let the CPU bound ones grind away without too much disturbance</a:t>
            </a:r>
          </a:p>
        </p:txBody>
      </p:sp>
    </p:spTree>
    <p:extLst>
      <p:ext uri="{BB962C8B-B14F-4D97-AF65-F5344CB8AC3E}">
        <p14:creationId xmlns:p14="http://schemas.microsoft.com/office/powerpoint/2010/main" val="936646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36D5C-D0BF-45AD-91F7-BC556BD49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(Virtually) Infinite Resources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12800" y="3886200"/>
            <a:ext cx="10566400" cy="2133600"/>
          </a:xfrm>
        </p:spPr>
        <p:txBody>
          <a:bodyPr/>
          <a:lstStyle/>
          <a:p>
            <a:r>
              <a:rPr lang="en-US" dirty="0">
                <a:latin typeface="Gill Sans Light"/>
                <a:cs typeface="Arial" panose="020B0604020202020204" pitchFamily="34" charset="0"/>
              </a:rPr>
              <a:t>With virtual memory we have “infinite” space so everything will just succeed, thus above example won’t deadlock</a:t>
            </a:r>
          </a:p>
          <a:p>
            <a:pPr lvl="1"/>
            <a:r>
              <a:rPr lang="en-US" dirty="0">
                <a:latin typeface="Gill Sans Light"/>
                <a:cs typeface="Arial" panose="020B0604020202020204" pitchFamily="34" charset="0"/>
              </a:rPr>
              <a:t>Of course, it isn’t actually infinite, but certainly larger than 2MB!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8D4C81-F0C7-4588-AC42-E42DD43B4BAF}"/>
              </a:ext>
            </a:extLst>
          </p:cNvPr>
          <p:cNvSpPr txBox="1"/>
          <p:nvPr/>
        </p:nvSpPr>
        <p:spPr>
          <a:xfrm>
            <a:off x="2025889" y="1498791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onsolas" panose="020B0609020204030204" pitchFamily="49" charset="0"/>
              </a:rPr>
              <a:t>Thread A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0B8D2B-E5EE-4836-A517-EE39B0392203}"/>
              </a:ext>
            </a:extLst>
          </p:cNvPr>
          <p:cNvSpPr txBox="1"/>
          <p:nvPr/>
        </p:nvSpPr>
        <p:spPr>
          <a:xfrm>
            <a:off x="5724741" y="1500126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onsolas" panose="020B0609020204030204" pitchFamily="49" charset="0"/>
              </a:rPr>
              <a:t>Thread B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79428930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Techniques for Preventing Deadlock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430000" cy="6019800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Make all threads request everything they’ll need at the beginning.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Problem: Predicting future is hard, tend to over-estimate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Example: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If need 2 chopsticks, request both at same time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Don’t leave home until we know no one is using any intersection between here and where you want to go; only one car on the Bay Bridge at a time</a:t>
            </a:r>
          </a:p>
          <a:p>
            <a:r>
              <a:rPr lang="en-US" altLang="ko-KR" dirty="0">
                <a:ea typeface="굴림" panose="020B0600000101010101" pitchFamily="34" charset="-127"/>
              </a:rPr>
              <a:t>Force all threads to request resources in a particular order preventing any cyclic use of resources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Thus, preventing deadlock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Example (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x.Acquire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y.Acquire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, </a:t>
            </a:r>
            <a:r>
              <a:rPr lang="en-US" altLang="ko-KR" dirty="0" err="1">
                <a:latin typeface="Consolas" panose="020B0609020204030204" pitchFamily="49" charset="0"/>
                <a:ea typeface="굴림" panose="020B0600000101010101" pitchFamily="34" charset="-127"/>
              </a:rPr>
              <a:t>z.Acquire</a:t>
            </a:r>
            <a:r>
              <a:rPr lang="en-US" altLang="ko-KR" dirty="0">
                <a:latin typeface="Consolas" panose="020B06090202040302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>
                <a:ea typeface="굴림" panose="020B0600000101010101" pitchFamily="34" charset="-127"/>
              </a:rPr>
              <a:t>,…)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Make tasks request disk, then memory, then…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Keep from deadlock on freeways around SF by requiring everyone to go clockwise</a:t>
            </a:r>
          </a:p>
          <a:p>
            <a:pPr lvl="2"/>
            <a:endParaRPr lang="ko-KR" altLang="en-US" dirty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0811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Summary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11252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Four conditions for deadlocks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Hold and wait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No preemption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Circular wait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Techniques for addressing Deadlock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prevention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write your code in a way that it isn’t prone to deadlock 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recovery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let deadlock happen, and then figure out how to recover from it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avoidance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dynamically delay resource requests so deadlock doesn’t happen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Banker’s Algorithm provides on algorithmic way to do this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u="sng" dirty="0"/>
              <a:t>Deadlock denial</a:t>
            </a:r>
            <a:r>
              <a:rPr lang="en-US" dirty="0"/>
              <a:t>: </a:t>
            </a:r>
          </a:p>
          <a:p>
            <a:pPr lvl="2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ignore the possibility of deadlock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730217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D0A0F-6604-43EA-9CB9-26A71ADEA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Changing Landscape…</a:t>
            </a:r>
          </a:p>
        </p:txBody>
      </p:sp>
      <p:grpSp>
        <p:nvGrpSpPr>
          <p:cNvPr id="8" name="Group 10">
            <a:extLst>
              <a:ext uri="{FF2B5EF4-FFF2-40B4-BE49-F238E27FC236}">
                <a16:creationId xmlns:a16="http://schemas.microsoft.com/office/drawing/2014/main" id="{5D10F813-79BD-4A45-BAB8-EB342759AE6F}"/>
              </a:ext>
            </a:extLst>
          </p:cNvPr>
          <p:cNvGrpSpPr>
            <a:grpSpLocks/>
          </p:cNvGrpSpPr>
          <p:nvPr/>
        </p:nvGrpSpPr>
        <p:grpSpPr bwMode="auto">
          <a:xfrm>
            <a:off x="2721344" y="873229"/>
            <a:ext cx="5893843" cy="4883647"/>
            <a:chOff x="2767" y="1426"/>
            <a:chExt cx="2710" cy="2189"/>
          </a:xfrm>
          <a:noFill/>
        </p:grpSpPr>
        <p:sp>
          <p:nvSpPr>
            <p:cNvPr id="9" name="Text Box 11">
              <a:extLst>
                <a:ext uri="{FF2B5EF4-FFF2-40B4-BE49-F238E27FC236}">
                  <a16:creationId xmlns:a16="http://schemas.microsoft.com/office/drawing/2014/main" id="{9A3C0744-85EC-4ABE-B26A-D7A4A3E1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26" y="3436"/>
              <a:ext cx="466" cy="179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000" b="1" dirty="0">
                  <a:latin typeface="Gill Sans Light"/>
                </a:rPr>
                <a:t>years</a:t>
              </a:r>
            </a:p>
          </p:txBody>
        </p:sp>
        <p:sp>
          <p:nvSpPr>
            <p:cNvPr id="10" name="Text Box 12">
              <a:extLst>
                <a:ext uri="{FF2B5EF4-FFF2-40B4-BE49-F238E27FC236}">
                  <a16:creationId xmlns:a16="http://schemas.microsoft.com/office/drawing/2014/main" id="{472C6D60-7735-4384-821D-DA7F7CB193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7" y="1426"/>
              <a:ext cx="792" cy="31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Computers</a:t>
              </a:r>
            </a:p>
            <a:p>
              <a:pPr eaLnBrk="0" hangingPunct="0"/>
              <a:r>
                <a:rPr lang="en-US" sz="2000" b="1" dirty="0">
                  <a:latin typeface="Gill Sans Light"/>
                </a:rPr>
                <a:t>Per Person</a:t>
              </a:r>
            </a:p>
          </p:txBody>
        </p:sp>
        <p:sp>
          <p:nvSpPr>
            <p:cNvPr id="11" name="Text Box 13">
              <a:extLst>
                <a:ext uri="{FF2B5EF4-FFF2-40B4-BE49-F238E27FC236}">
                  <a16:creationId xmlns:a16="http://schemas.microsoft.com/office/drawing/2014/main" id="{5B27FFE7-23EE-4D47-BD91-B642FD63C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3155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10</a:t>
              </a:r>
              <a:r>
                <a:rPr lang="en-US" sz="2000" b="1" baseline="30000">
                  <a:latin typeface="Gill Sans Light"/>
                </a:rPr>
                <a:t>3</a:t>
              </a:r>
              <a:r>
                <a:rPr lang="en-US" sz="2000" b="1">
                  <a:latin typeface="Gill Sans Light"/>
                </a:rPr>
                <a:t>:1</a:t>
              </a:r>
            </a:p>
          </p:txBody>
        </p:sp>
        <p:sp>
          <p:nvSpPr>
            <p:cNvPr id="12" name="Text Box 14">
              <a:extLst>
                <a:ext uri="{FF2B5EF4-FFF2-40B4-BE49-F238E27FC236}">
                  <a16:creationId xmlns:a16="http://schemas.microsoft.com/office/drawing/2014/main" id="{F7BBCF28-807A-4A09-93E1-A36FEF37F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182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dirty="0">
                  <a:latin typeface="Gill Sans Light"/>
                </a:rPr>
                <a:t>1:10</a:t>
              </a:r>
              <a:r>
                <a:rPr lang="en-US" sz="2000" b="1" baseline="30000" dirty="0">
                  <a:latin typeface="Gill Sans Light"/>
                </a:rPr>
                <a:t>6</a:t>
              </a:r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3BD8810E-0392-437B-B9E5-5B4A64D9B4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" y="2640"/>
              <a:ext cx="677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Laptop</a:t>
              </a:r>
            </a:p>
          </p:txBody>
        </p:sp>
        <p:sp>
          <p:nvSpPr>
            <p:cNvPr id="14" name="Text Box 16">
              <a:extLst>
                <a:ext uri="{FF2B5EF4-FFF2-40B4-BE49-F238E27FC236}">
                  <a16:creationId xmlns:a16="http://schemas.microsoft.com/office/drawing/2014/main" id="{CE58D283-2279-4B60-A808-35810433D7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58" y="2814"/>
              <a:ext cx="394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PDA</a:t>
              </a:r>
            </a:p>
          </p:txBody>
        </p:sp>
        <p:sp>
          <p:nvSpPr>
            <p:cNvPr id="15" name="Line 17">
              <a:extLst>
                <a:ext uri="{FF2B5EF4-FFF2-40B4-BE49-F238E27FC236}">
                  <a16:creationId xmlns:a16="http://schemas.microsoft.com/office/drawing/2014/main" id="{09C3DDC5-C7DF-4AB7-A622-418D57B84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8" y="3385"/>
              <a:ext cx="1978" cy="0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16" name="Line 18">
              <a:extLst>
                <a:ext uri="{FF2B5EF4-FFF2-40B4-BE49-F238E27FC236}">
                  <a16:creationId xmlns:a16="http://schemas.microsoft.com/office/drawing/2014/main" id="{46AEC945-A569-410E-8F23-F28CB2CA9B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62" y="1715"/>
              <a:ext cx="0" cy="1661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round/>
              <a:headEnd type="none" w="sm" len="sm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Gill Sans Light"/>
              </a:endParaRPr>
            </a:p>
          </p:txBody>
        </p:sp>
        <p:pic>
          <p:nvPicPr>
            <p:cNvPr id="17" name="Picture 16" descr="whirlwind-computer">
              <a:extLst>
                <a:ext uri="{FF2B5EF4-FFF2-40B4-BE49-F238E27FC236}">
                  <a16:creationId xmlns:a16="http://schemas.microsoft.com/office/drawing/2014/main" id="{389B4B18-20AD-45EC-8DDD-B70146E4AC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86" y="1777"/>
              <a:ext cx="486" cy="348"/>
            </a:xfrm>
            <a:prstGeom prst="rect">
              <a:avLst/>
            </a:prstGeom>
            <a:grpFill/>
          </p:spPr>
        </p:pic>
        <p:pic>
          <p:nvPicPr>
            <p:cNvPr id="18" name="Picture 17" descr="360-67">
              <a:extLst>
                <a:ext uri="{FF2B5EF4-FFF2-40B4-BE49-F238E27FC236}">
                  <a16:creationId xmlns:a16="http://schemas.microsoft.com/office/drawing/2014/main" id="{49ED183E-F816-451C-8FE1-75D66BF12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36" y="2070"/>
              <a:ext cx="442" cy="327"/>
            </a:xfrm>
            <a:prstGeom prst="rect">
              <a:avLst/>
            </a:prstGeom>
            <a:grpFill/>
          </p:spPr>
        </p:pic>
        <p:sp>
          <p:nvSpPr>
            <p:cNvPr id="19" name="Text Box 21">
              <a:extLst>
                <a:ext uri="{FF2B5EF4-FFF2-40B4-BE49-F238E27FC236}">
                  <a16:creationId xmlns:a16="http://schemas.microsoft.com/office/drawing/2014/main" id="{92088DE2-AB62-4F8F-B164-71303D7DEC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4" y="1968"/>
              <a:ext cx="862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Mainframe</a:t>
              </a:r>
            </a:p>
          </p:txBody>
        </p:sp>
        <p:pic>
          <p:nvPicPr>
            <p:cNvPr id="20" name="Picture 19" descr="vax11-780">
              <a:extLst>
                <a:ext uri="{FF2B5EF4-FFF2-40B4-BE49-F238E27FC236}">
                  <a16:creationId xmlns:a16="http://schemas.microsoft.com/office/drawing/2014/main" id="{3E8F486C-83A3-40E7-9A1D-01E45EF216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08" y="2307"/>
              <a:ext cx="272" cy="296"/>
            </a:xfrm>
            <a:prstGeom prst="rect">
              <a:avLst/>
            </a:prstGeom>
            <a:grpFill/>
          </p:spPr>
        </p:pic>
        <p:sp>
          <p:nvSpPr>
            <p:cNvPr id="21" name="Text Box 23">
              <a:extLst>
                <a:ext uri="{FF2B5EF4-FFF2-40B4-BE49-F238E27FC236}">
                  <a16:creationId xmlns:a16="http://schemas.microsoft.com/office/drawing/2014/main" id="{D5611B7C-AE1C-475B-B191-136AFEFE07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6" y="2216"/>
              <a:ext cx="468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Mini</a:t>
              </a:r>
            </a:p>
          </p:txBody>
        </p:sp>
        <p:pic>
          <p:nvPicPr>
            <p:cNvPr id="22" name="Picture 21" descr="sun3+3d">
              <a:extLst>
                <a:ext uri="{FF2B5EF4-FFF2-40B4-BE49-F238E27FC236}">
                  <a16:creationId xmlns:a16="http://schemas.microsoft.com/office/drawing/2014/main" id="{D7ABBD37-0D2E-4DAA-B748-916F6944F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84" y="2488"/>
              <a:ext cx="303" cy="259"/>
            </a:xfrm>
            <a:prstGeom prst="rect">
              <a:avLst/>
            </a:prstGeom>
            <a:grpFill/>
          </p:spPr>
        </p:pic>
        <p:sp>
          <p:nvSpPr>
            <p:cNvPr id="23" name="Text Box 25">
              <a:extLst>
                <a:ext uri="{FF2B5EF4-FFF2-40B4-BE49-F238E27FC236}">
                  <a16:creationId xmlns:a16="http://schemas.microsoft.com/office/drawing/2014/main" id="{914490FE-600D-47A1-A328-35242F69CE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47" y="2397"/>
              <a:ext cx="82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dirty="0">
                  <a:latin typeface="Gill Sans Light"/>
                </a:rPr>
                <a:t>Workstation</a:t>
              </a:r>
            </a:p>
          </p:txBody>
        </p:sp>
        <p:sp>
          <p:nvSpPr>
            <p:cNvPr id="24" name="Text Box 26">
              <a:extLst>
                <a:ext uri="{FF2B5EF4-FFF2-40B4-BE49-F238E27FC236}">
                  <a16:creationId xmlns:a16="http://schemas.microsoft.com/office/drawing/2014/main" id="{C1F18156-0600-4254-8697-88ED2A773D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04" y="2544"/>
              <a:ext cx="309" cy="166"/>
            </a:xfrm>
            <a:prstGeom prst="rect">
              <a:avLst/>
            </a:prstGeom>
            <a:grp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Gill Sans Light"/>
                </a:rPr>
                <a:t>PC</a:t>
              </a:r>
            </a:p>
          </p:txBody>
        </p:sp>
        <p:pic>
          <p:nvPicPr>
            <p:cNvPr id="25" name="Picture 24" descr="IBM_ThinkPad@ThinkPad_A_Series">
              <a:extLst>
                <a:ext uri="{FF2B5EF4-FFF2-40B4-BE49-F238E27FC236}">
                  <a16:creationId xmlns:a16="http://schemas.microsoft.com/office/drawing/2014/main" id="{0C6AD6F4-597F-45D7-914B-B9DEC408D7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35" y="2760"/>
              <a:ext cx="233" cy="227"/>
            </a:xfrm>
            <a:prstGeom prst="rect">
              <a:avLst/>
            </a:prstGeom>
            <a:grpFill/>
          </p:spPr>
        </p:pic>
        <p:pic>
          <p:nvPicPr>
            <p:cNvPr id="26" name="Picture 28" descr="cell-phone-nokia">
              <a:hlinkClick r:id="rId7"/>
              <a:extLst>
                <a:ext uri="{FF2B5EF4-FFF2-40B4-BE49-F238E27FC236}">
                  <a16:creationId xmlns:a16="http://schemas.microsoft.com/office/drawing/2014/main" id="{E15804DA-0E95-4FB2-9E94-A5F0624515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031" y="3078"/>
              <a:ext cx="175" cy="133"/>
            </a:xfrm>
            <a:prstGeom prst="rect">
              <a:avLst/>
            </a:prstGeom>
            <a:grpFill/>
          </p:spPr>
        </p:pic>
        <p:pic>
          <p:nvPicPr>
            <p:cNvPr id="27" name="Picture 29" descr="pcsm">
              <a:extLst>
                <a:ext uri="{FF2B5EF4-FFF2-40B4-BE49-F238E27FC236}">
                  <a16:creationId xmlns:a16="http://schemas.microsoft.com/office/drawing/2014/main" id="{F28C2F90-436C-4EEB-91D7-EFF4422FFC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03" y="2624"/>
              <a:ext cx="157" cy="221"/>
            </a:xfrm>
            <a:prstGeom prst="rect">
              <a:avLst/>
            </a:prstGeom>
            <a:grpFill/>
          </p:spPr>
        </p:pic>
        <p:pic>
          <p:nvPicPr>
            <p:cNvPr id="28" name="Picture 30" descr="palm">
              <a:extLst>
                <a:ext uri="{FF2B5EF4-FFF2-40B4-BE49-F238E27FC236}">
                  <a16:creationId xmlns:a16="http://schemas.microsoft.com/office/drawing/2014/main" id="{ED3CE635-00B4-4DE1-BF18-AE68189123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803" y="2984"/>
              <a:ext cx="126" cy="18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31">
              <a:extLst>
                <a:ext uri="{FF2B5EF4-FFF2-40B4-BE49-F238E27FC236}">
                  <a16:creationId xmlns:a16="http://schemas.microsoft.com/office/drawing/2014/main" id="{8044E0CE-C901-4427-8A49-ABA3B2514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934"/>
              <a:ext cx="322" cy="166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Gill Sans Light"/>
                </a:rPr>
                <a:t>Cell</a:t>
              </a:r>
            </a:p>
          </p:txBody>
        </p:sp>
        <p:sp>
          <p:nvSpPr>
            <p:cNvPr id="30" name="Text Box 32">
              <a:extLst>
                <a:ext uri="{FF2B5EF4-FFF2-40B4-BE49-F238E27FC236}">
                  <a16:creationId xmlns:a16="http://schemas.microsoft.com/office/drawing/2014/main" id="{1388A05D-FB32-414D-ABFF-D92BED86D7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3" y="2712"/>
              <a:ext cx="30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</a:t>
              </a:r>
            </a:p>
          </p:txBody>
        </p:sp>
        <p:sp>
          <p:nvSpPr>
            <p:cNvPr id="31" name="Text Box 33">
              <a:extLst>
                <a:ext uri="{FF2B5EF4-FFF2-40B4-BE49-F238E27FC236}">
                  <a16:creationId xmlns:a16="http://schemas.microsoft.com/office/drawing/2014/main" id="{E8D5CEE8-3D12-407E-BEDD-DA44CFD68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3" y="2304"/>
              <a:ext cx="421" cy="17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>
                  <a:latin typeface="Gill Sans Light"/>
                </a:rPr>
                <a:t>1:10</a:t>
              </a:r>
              <a:r>
                <a:rPr lang="en-US" sz="2000" b="1" baseline="30000">
                  <a:latin typeface="Gill Sans Light"/>
                </a:rPr>
                <a:t>3</a:t>
              </a:r>
            </a:p>
          </p:txBody>
        </p:sp>
      </p:grpSp>
      <p:grpSp>
        <p:nvGrpSpPr>
          <p:cNvPr id="32" name="Group 7">
            <a:extLst>
              <a:ext uri="{FF2B5EF4-FFF2-40B4-BE49-F238E27FC236}">
                <a16:creationId xmlns:a16="http://schemas.microsoft.com/office/drawing/2014/main" id="{1699EAD4-1C3F-4139-A113-A84FC1B4547B}"/>
              </a:ext>
            </a:extLst>
          </p:cNvPr>
          <p:cNvGrpSpPr>
            <a:grpSpLocks/>
          </p:cNvGrpSpPr>
          <p:nvPr/>
        </p:nvGrpSpPr>
        <p:grpSpPr bwMode="auto">
          <a:xfrm>
            <a:off x="7803014" y="4811671"/>
            <a:ext cx="781050" cy="1096963"/>
            <a:chOff x="4992" y="3124"/>
            <a:chExt cx="492" cy="691"/>
          </a:xfrm>
        </p:grpSpPr>
        <p:sp>
          <p:nvSpPr>
            <p:cNvPr id="33" name="Text Box 8">
              <a:extLst>
                <a:ext uri="{FF2B5EF4-FFF2-40B4-BE49-F238E27FC236}">
                  <a16:creationId xmlns:a16="http://schemas.microsoft.com/office/drawing/2014/main" id="{BF058DE4-9103-4F29-8EC2-917A7FCFE9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2" y="3408"/>
              <a:ext cx="492" cy="407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i="1" dirty="0">
                  <a:latin typeface="Gill Sans Light"/>
                </a:rPr>
                <a:t>Mote!</a:t>
              </a:r>
            </a:p>
          </p:txBody>
        </p:sp>
        <p:pic>
          <p:nvPicPr>
            <p:cNvPr id="34" name="Picture 9" descr="dots">
              <a:extLst>
                <a:ext uri="{FF2B5EF4-FFF2-40B4-BE49-F238E27FC236}">
                  <a16:creationId xmlns:a16="http://schemas.microsoft.com/office/drawing/2014/main" id="{D207A8E7-360F-42AA-9F04-75157D11A2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206" y="3124"/>
              <a:ext cx="211" cy="260"/>
            </a:xfrm>
            <a:prstGeom prst="rect">
              <a:avLst/>
            </a:prstGeom>
            <a:noFill/>
          </p:spPr>
        </p:pic>
      </p:grpSp>
      <p:pic>
        <p:nvPicPr>
          <p:cNvPr id="35" name="Picture 3">
            <a:extLst>
              <a:ext uri="{FF2B5EF4-FFF2-40B4-BE49-F238E27FC236}">
                <a16:creationId xmlns:a16="http://schemas.microsoft.com/office/drawing/2014/main" id="{FE365BF6-594A-48A9-B078-E751D65F771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251781" y="1120612"/>
            <a:ext cx="1252243" cy="7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810018B-C7FD-47F0-9242-43E0008A966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41993" y="4069229"/>
            <a:ext cx="467971" cy="49361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929489-B9F1-47A2-B557-29F9AC3BC37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07032" y="1588995"/>
            <a:ext cx="1333500" cy="952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5AAB8D1F-E62B-494A-B5B1-6BAE3DB8D6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98978" y="2469404"/>
            <a:ext cx="864217" cy="82288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EB786B3-DE01-48A3-86E8-C9B1EDCB14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7431" y="3295925"/>
            <a:ext cx="583453" cy="57570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5C60093-309B-4D0E-A03A-7D5CA888A1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4619" y="3665819"/>
            <a:ext cx="540718" cy="485962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884FD5-35B5-48B3-88FA-5EA73C48FF56}"/>
              </a:ext>
            </a:extLst>
          </p:cNvPr>
          <p:cNvCxnSpPr/>
          <p:nvPr/>
        </p:nvCxnSpPr>
        <p:spPr>
          <a:xfrm>
            <a:off x="6086020" y="19475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45A1874-FC17-4583-85C5-CBD37EE466A0}"/>
              </a:ext>
            </a:extLst>
          </p:cNvPr>
          <p:cNvCxnSpPr/>
          <p:nvPr/>
        </p:nvCxnSpPr>
        <p:spPr>
          <a:xfrm>
            <a:off x="6387832" y="2607983"/>
            <a:ext cx="1419411" cy="29883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C5DD88E-FB99-4306-862F-57817C6E44E4}"/>
              </a:ext>
            </a:extLst>
          </p:cNvPr>
          <p:cNvCxnSpPr/>
          <p:nvPr/>
        </p:nvCxnSpPr>
        <p:spPr>
          <a:xfrm flipV="1">
            <a:off x="7391878" y="3456642"/>
            <a:ext cx="696259" cy="5977"/>
          </a:xfrm>
          <a:prstGeom prst="line">
            <a:avLst/>
          </a:prstGeom>
          <a:ln w="28575" cap="flat" cmpd="sng" algn="ctr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Cloud 43">
            <a:extLst>
              <a:ext uri="{FF2B5EF4-FFF2-40B4-BE49-F238E27FC236}">
                <a16:creationId xmlns:a16="http://schemas.microsoft.com/office/drawing/2014/main" id="{F975EE18-8172-42FB-8A4B-407C5EEF78DF}"/>
              </a:ext>
            </a:extLst>
          </p:cNvPr>
          <p:cNvSpPr/>
          <p:nvPr/>
        </p:nvSpPr>
        <p:spPr>
          <a:xfrm>
            <a:off x="7999722" y="838200"/>
            <a:ext cx="1722481" cy="1677147"/>
          </a:xfrm>
          <a:prstGeom prst="cloud">
            <a:avLst/>
          </a:prstGeom>
          <a:solidFill>
            <a:schemeClr val="accent1">
              <a:lumMod val="75000"/>
              <a:alpha val="16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E8D38D-8988-4BF4-B113-F4066EA71965}"/>
              </a:ext>
            </a:extLst>
          </p:cNvPr>
          <p:cNvSpPr txBox="1"/>
          <p:nvPr/>
        </p:nvSpPr>
        <p:spPr>
          <a:xfrm>
            <a:off x="258417" y="2400190"/>
            <a:ext cx="28978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Gill Sans Light"/>
              </a:rPr>
              <a:t>Bell’s Law: New computer class every 10 years</a:t>
            </a:r>
          </a:p>
        </p:txBody>
      </p:sp>
      <p:sp>
        <p:nvSpPr>
          <p:cNvPr id="46" name="Rounded Rectangular Callout 52">
            <a:extLst>
              <a:ext uri="{FF2B5EF4-FFF2-40B4-BE49-F238E27FC236}">
                <a16:creationId xmlns:a16="http://schemas.microsoft.com/office/drawing/2014/main" id="{2DEE9904-AB45-4909-8510-B053CB1C9135}"/>
              </a:ext>
            </a:extLst>
          </p:cNvPr>
          <p:cNvSpPr/>
          <p:nvPr/>
        </p:nvSpPr>
        <p:spPr bwMode="auto">
          <a:xfrm>
            <a:off x="8446305" y="5477319"/>
            <a:ext cx="1905000" cy="838200"/>
          </a:xfrm>
          <a:prstGeom prst="wedgeRoundRectCallout">
            <a:avLst>
              <a:gd name="adj1" fmla="val -45887"/>
              <a:gd name="adj2" fmla="val -90962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000" b="0" dirty="0">
                <a:latin typeface="Gill Sans Light"/>
                <a:cs typeface="Helvetica"/>
              </a:rPr>
              <a:t>The Internet of Things!</a:t>
            </a:r>
          </a:p>
        </p:txBody>
      </p:sp>
      <p:sp>
        <p:nvSpPr>
          <p:cNvPr id="47" name="Right Brace 46">
            <a:extLst>
              <a:ext uri="{FF2B5EF4-FFF2-40B4-BE49-F238E27FC236}">
                <a16:creationId xmlns:a16="http://schemas.microsoft.com/office/drawing/2014/main" id="{D866AA47-AD38-4181-8F28-47576C3FA3F0}"/>
              </a:ext>
            </a:extLst>
          </p:cNvPr>
          <p:cNvSpPr/>
          <p:nvPr/>
        </p:nvSpPr>
        <p:spPr bwMode="auto">
          <a:xfrm>
            <a:off x="9712332" y="14260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C6571E8-ABFD-4D7F-AA3E-002D9B71F3B0}"/>
              </a:ext>
            </a:extLst>
          </p:cNvPr>
          <p:cNvSpPr/>
          <p:nvPr/>
        </p:nvSpPr>
        <p:spPr bwMode="auto">
          <a:xfrm>
            <a:off x="9940932" y="2797616"/>
            <a:ext cx="304800" cy="14478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9" name="Right Brace 48">
            <a:extLst>
              <a:ext uri="{FF2B5EF4-FFF2-40B4-BE49-F238E27FC236}">
                <a16:creationId xmlns:a16="http://schemas.microsoft.com/office/drawing/2014/main" id="{E1E06743-1856-47F4-85E1-278B5FEDD8AB}"/>
              </a:ext>
            </a:extLst>
          </p:cNvPr>
          <p:cNvSpPr/>
          <p:nvPr/>
        </p:nvSpPr>
        <p:spPr bwMode="auto">
          <a:xfrm>
            <a:off x="9712332" y="4245416"/>
            <a:ext cx="304800" cy="990600"/>
          </a:xfrm>
          <a:prstGeom prst="rightBrace">
            <a:avLst/>
          </a:prstGeom>
          <a:solidFill>
            <a:srgbClr val="FFFF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2B033B4-770B-42ED-8B06-711C0FDF0552}"/>
              </a:ext>
            </a:extLst>
          </p:cNvPr>
          <p:cNvSpPr txBox="1"/>
          <p:nvPr/>
        </p:nvSpPr>
        <p:spPr>
          <a:xfrm>
            <a:off x="10093332" y="1273616"/>
            <a:ext cx="152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Number crunching, Data Storage, Massive </a:t>
            </a:r>
            <a:r>
              <a:rPr lang="en-US" sz="1600" dirty="0" err="1">
                <a:latin typeface="Gill Sans Light"/>
              </a:rPr>
              <a:t>Inet</a:t>
            </a:r>
            <a:r>
              <a:rPr lang="en-US" sz="1600" dirty="0">
                <a:latin typeface="Gill Sans Light"/>
              </a:rPr>
              <a:t> Services,</a:t>
            </a:r>
          </a:p>
          <a:p>
            <a:r>
              <a:rPr lang="en-US" sz="1600" dirty="0">
                <a:latin typeface="Gill Sans Light"/>
              </a:rPr>
              <a:t>ML, 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73C902-DDAF-4836-8AD9-191C2D444E1F}"/>
              </a:ext>
            </a:extLst>
          </p:cNvPr>
          <p:cNvSpPr txBox="1"/>
          <p:nvPr/>
        </p:nvSpPr>
        <p:spPr>
          <a:xfrm>
            <a:off x="10245732" y="3178616"/>
            <a:ext cx="152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Productivity,</a:t>
            </a:r>
          </a:p>
          <a:p>
            <a:r>
              <a:rPr lang="en-US" sz="1600" dirty="0">
                <a:latin typeface="Gill Sans Light"/>
              </a:rPr>
              <a:t>Interactive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B3FD829-0C79-42AC-AFD1-B73328F45500}"/>
              </a:ext>
            </a:extLst>
          </p:cNvPr>
          <p:cNvSpPr txBox="1"/>
          <p:nvPr/>
        </p:nvSpPr>
        <p:spPr>
          <a:xfrm>
            <a:off x="10080632" y="4321616"/>
            <a:ext cx="152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Streaming from/to the physical world</a:t>
            </a: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6EB86084-5FD0-474B-A0B4-FB0B5C7D9D6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30347" y="4593143"/>
            <a:ext cx="540718" cy="4565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0DE51F8-E1EF-4652-B930-7D51C1E58FB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77902" y="4974074"/>
            <a:ext cx="328530" cy="328530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F7E81C6-0856-44D2-AD1C-CDED770A9B2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32038" y="4737114"/>
            <a:ext cx="351694" cy="35169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1E19C7A9-1FFA-4024-9134-63308BAAEA0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841748" y="4410316"/>
            <a:ext cx="463487" cy="46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0235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328-59A7-410F-BEB5-2428D34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Landscape of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A8C-B0B1-4AC4-A049-1137EAB2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Priority-based scheduling rooted in “time-sharing”</a:t>
            </a:r>
          </a:p>
          <a:p>
            <a:pPr lvl="1"/>
            <a:r>
              <a:rPr lang="en-US" dirty="0"/>
              <a:t>Allocating precious, limited resources across a diverse workload</a:t>
            </a:r>
          </a:p>
          <a:p>
            <a:pPr lvl="2"/>
            <a:r>
              <a:rPr lang="en-US" dirty="0"/>
              <a:t>CPU bound, vs interactive, vs I/O bound</a:t>
            </a:r>
          </a:p>
          <a:p>
            <a:r>
              <a:rPr lang="en-US" dirty="0"/>
              <a:t>80’s brought about personal computers, workstations, and servers on networks</a:t>
            </a:r>
          </a:p>
          <a:p>
            <a:pPr lvl="1"/>
            <a:r>
              <a:rPr lang="en-US" dirty="0"/>
              <a:t>Different machines of different types for different purposes</a:t>
            </a:r>
          </a:p>
          <a:p>
            <a:pPr lvl="1"/>
            <a:r>
              <a:rPr lang="en-US" dirty="0"/>
              <a:t>Shift to fairness and avoiding extremes (starvation)</a:t>
            </a:r>
          </a:p>
          <a:p>
            <a:r>
              <a:rPr lang="en-US" dirty="0"/>
              <a:t>90’s emergence of the web, rise of internet-based services, the data-center-is-the-computer</a:t>
            </a:r>
          </a:p>
          <a:p>
            <a:pPr lvl="1"/>
            <a:r>
              <a:rPr lang="en-US" dirty="0"/>
              <a:t>Server consolidation, massive clustered services, huge </a:t>
            </a:r>
            <a:r>
              <a:rPr lang="en-US" dirty="0" err="1"/>
              <a:t>flashcrowds</a:t>
            </a:r>
            <a:endParaRPr lang="en-US" dirty="0"/>
          </a:p>
          <a:p>
            <a:pPr lvl="1"/>
            <a:r>
              <a:rPr lang="en-US" dirty="0"/>
              <a:t>It’s about predictability, 95</a:t>
            </a:r>
            <a:r>
              <a:rPr lang="en-US" baseline="30000" dirty="0"/>
              <a:t>th</a:t>
            </a:r>
            <a:r>
              <a:rPr lang="en-US" dirty="0"/>
              <a:t> percentile performance guarantees</a:t>
            </a:r>
          </a:p>
        </p:txBody>
      </p:sp>
    </p:spTree>
    <p:extLst>
      <p:ext uri="{BB962C8B-B14F-4D97-AF65-F5344CB8AC3E}">
        <p14:creationId xmlns:p14="http://schemas.microsoft.com/office/powerpoint/2010/main" val="12618770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4BA01-9EB4-4A5D-BE16-8E714E924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590800"/>
            <a:ext cx="10363200" cy="1362075"/>
          </a:xfrm>
        </p:spPr>
        <p:txBody>
          <a:bodyPr/>
          <a:lstStyle/>
          <a:p>
            <a:r>
              <a:rPr lang="en-US" dirty="0"/>
              <a:t>Does prioritizing some jobs </a:t>
            </a:r>
            <a:r>
              <a:rPr lang="en-US" i="1" dirty="0"/>
              <a:t>necessarily</a:t>
            </a:r>
            <a:r>
              <a:rPr lang="en-US" dirty="0"/>
              <a:t> starve those that aren’t prioritized?</a:t>
            </a:r>
          </a:p>
        </p:txBody>
      </p:sp>
    </p:spTree>
    <p:extLst>
      <p:ext uri="{BB962C8B-B14F-4D97-AF65-F5344CB8AC3E}">
        <p14:creationId xmlns:p14="http://schemas.microsoft.com/office/powerpoint/2010/main" val="27450408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688-D63A-4E6B-B68C-09D8A0F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Idea: Proportional-Share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CC2-4E16-49F1-A34B-D3B01A18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policies we’ve studied so far:</a:t>
            </a:r>
          </a:p>
          <a:p>
            <a:pPr lvl="1"/>
            <a:r>
              <a:rPr lang="en-US" b="1" dirty="0"/>
              <a:t>Always prefer to give the CPU to a prioritized job</a:t>
            </a:r>
            <a:endParaRPr lang="en-US" dirty="0"/>
          </a:p>
          <a:p>
            <a:pPr lvl="1"/>
            <a:r>
              <a:rPr lang="en-US" dirty="0"/>
              <a:t>Non-prioritized jobs may never get to run</a:t>
            </a:r>
          </a:p>
          <a:p>
            <a:pPr lvl="1"/>
            <a:endParaRPr lang="en-US" dirty="0"/>
          </a:p>
          <a:p>
            <a:r>
              <a:rPr lang="en-US" dirty="0"/>
              <a:t>Instead, we can share the CPU </a:t>
            </a:r>
            <a:r>
              <a:rPr lang="en-US" i="1" dirty="0"/>
              <a:t>proportionally</a:t>
            </a:r>
            <a:endParaRPr lang="en-US" dirty="0"/>
          </a:p>
          <a:p>
            <a:pPr lvl="1"/>
            <a:r>
              <a:rPr lang="en-US" dirty="0"/>
              <a:t>Give each job a share of the CPU according to its priority</a:t>
            </a:r>
          </a:p>
          <a:p>
            <a:pPr lvl="1"/>
            <a:r>
              <a:rPr lang="en-US" dirty="0"/>
              <a:t>Low-priority jobs get to run less often</a:t>
            </a:r>
          </a:p>
          <a:p>
            <a:pPr lvl="1"/>
            <a:r>
              <a:rPr lang="en-US" dirty="0"/>
              <a:t>But all jobs can at least make progress (no starvation)</a:t>
            </a:r>
          </a:p>
        </p:txBody>
      </p:sp>
    </p:spTree>
    <p:extLst>
      <p:ext uri="{BB962C8B-B14F-4D97-AF65-F5344CB8AC3E}">
        <p14:creationId xmlns:p14="http://schemas.microsoft.com/office/powerpoint/2010/main" val="28690894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3A935-B018-4F8F-8EF7-9DEC6DC9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Recall: Lottery 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DF51-3462-455F-8559-9FED5A48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029979"/>
            <a:ext cx="10800283" cy="2146984"/>
          </a:xfrm>
        </p:spPr>
        <p:txBody>
          <a:bodyPr>
            <a:normAutofit/>
          </a:bodyPr>
          <a:lstStyle/>
          <a:p>
            <a:r>
              <a:rPr lang="en-US" dirty="0">
                <a:latin typeface="Gill Sans Light"/>
              </a:rPr>
              <a:t>Given a set of jobs (the mix), provide each with a share of a resource</a:t>
            </a:r>
          </a:p>
          <a:p>
            <a:pPr lvl="1"/>
            <a:r>
              <a:rPr lang="en-US" dirty="0">
                <a:latin typeface="Gill Sans Light"/>
              </a:rPr>
              <a:t>e.g., 50% of the CPU for 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Job A</a:t>
            </a:r>
            <a:r>
              <a:rPr lang="en-US" dirty="0">
                <a:latin typeface="Gill Sans Light"/>
              </a:rPr>
              <a:t>, 30% for </a:t>
            </a:r>
            <a:r>
              <a:rPr lang="en-US" b="1" dirty="0">
                <a:solidFill>
                  <a:schemeClr val="accent5"/>
                </a:solidFill>
                <a:latin typeface="Gill Sans Light"/>
              </a:rPr>
              <a:t>Job B</a:t>
            </a:r>
            <a:r>
              <a:rPr lang="en-US" dirty="0">
                <a:latin typeface="Gill Sans Light"/>
              </a:rPr>
              <a:t>, and 20% for </a:t>
            </a:r>
            <a:r>
              <a:rPr lang="en-US" dirty="0">
                <a:highlight>
                  <a:srgbClr val="FFFF00"/>
                </a:highlight>
                <a:latin typeface="Gill Sans Light"/>
              </a:rPr>
              <a:t>Job C</a:t>
            </a:r>
          </a:p>
          <a:p>
            <a:r>
              <a:rPr lang="en-US" dirty="0">
                <a:latin typeface="Gill Sans Light"/>
              </a:rPr>
              <a:t>Idea: Give out tickets according to the proportion each should receive, </a:t>
            </a:r>
          </a:p>
          <a:p>
            <a:r>
              <a:rPr lang="en-US" dirty="0">
                <a:latin typeface="Gill Sans Light"/>
              </a:rPr>
              <a:t>Every quantum (tick): draw one at random, schedule that job (thread) to run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FB2612-29EF-554A-9C66-26F8141850F2}"/>
              </a:ext>
            </a:extLst>
          </p:cNvPr>
          <p:cNvCxnSpPr>
            <a:cxnSpLocks/>
          </p:cNvCxnSpPr>
          <p:nvPr/>
        </p:nvCxnSpPr>
        <p:spPr>
          <a:xfrm flipV="1">
            <a:off x="1676406" y="3559629"/>
            <a:ext cx="619397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6">
            <a:extLst>
              <a:ext uri="{FF2B5EF4-FFF2-40B4-BE49-F238E27FC236}">
                <a16:creationId xmlns:a16="http://schemas.microsoft.com/office/drawing/2014/main" id="{EAD79EFB-EB0B-8543-9B9B-BED57067E2A4}"/>
              </a:ext>
            </a:extLst>
          </p:cNvPr>
          <p:cNvSpPr txBox="1"/>
          <p:nvPr/>
        </p:nvSpPr>
        <p:spPr>
          <a:xfrm>
            <a:off x="8066309" y="3338387"/>
            <a:ext cx="71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Gill Sans Light"/>
              </a:rPr>
              <a:t>time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3DCE20-678F-AA4D-9B83-3F64812D9BB9}"/>
              </a:ext>
            </a:extLst>
          </p:cNvPr>
          <p:cNvSpPr/>
          <p:nvPr/>
        </p:nvSpPr>
        <p:spPr>
          <a:xfrm>
            <a:off x="188323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397E85-1D14-9444-9023-8212EDA65EB7}"/>
              </a:ext>
            </a:extLst>
          </p:cNvPr>
          <p:cNvSpPr/>
          <p:nvPr/>
        </p:nvSpPr>
        <p:spPr>
          <a:xfrm>
            <a:off x="235132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DA141B-6070-2D4F-86E5-7C7AFD7000D4}"/>
              </a:ext>
            </a:extLst>
          </p:cNvPr>
          <p:cNvSpPr/>
          <p:nvPr/>
        </p:nvSpPr>
        <p:spPr>
          <a:xfrm>
            <a:off x="281940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3E9C2E-208B-0A4F-B5EC-882BEBB257F4}"/>
              </a:ext>
            </a:extLst>
          </p:cNvPr>
          <p:cNvSpPr/>
          <p:nvPr/>
        </p:nvSpPr>
        <p:spPr>
          <a:xfrm>
            <a:off x="328749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0D8C53-7FC8-E847-A5C3-5101C65F6DC1}"/>
              </a:ext>
            </a:extLst>
          </p:cNvPr>
          <p:cNvSpPr/>
          <p:nvPr/>
        </p:nvSpPr>
        <p:spPr>
          <a:xfrm>
            <a:off x="375557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F2A6C4-0638-774C-B6D8-E7DDBC0F9940}"/>
              </a:ext>
            </a:extLst>
          </p:cNvPr>
          <p:cNvSpPr/>
          <p:nvPr/>
        </p:nvSpPr>
        <p:spPr>
          <a:xfrm>
            <a:off x="422366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25E0B4-3548-5647-B99F-73684135892B}"/>
              </a:ext>
            </a:extLst>
          </p:cNvPr>
          <p:cNvSpPr/>
          <p:nvPr/>
        </p:nvSpPr>
        <p:spPr>
          <a:xfrm>
            <a:off x="469174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3974181-E11E-1249-99DE-E468B40A971B}"/>
              </a:ext>
            </a:extLst>
          </p:cNvPr>
          <p:cNvSpPr/>
          <p:nvPr/>
        </p:nvSpPr>
        <p:spPr>
          <a:xfrm>
            <a:off x="515983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9DE802-7531-F04A-B1D1-083A058299A7}"/>
              </a:ext>
            </a:extLst>
          </p:cNvPr>
          <p:cNvSpPr/>
          <p:nvPr/>
        </p:nvSpPr>
        <p:spPr>
          <a:xfrm>
            <a:off x="562791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59C296-BEDF-7443-8F1A-A203A7E1E7E7}"/>
              </a:ext>
            </a:extLst>
          </p:cNvPr>
          <p:cNvSpPr/>
          <p:nvPr/>
        </p:nvSpPr>
        <p:spPr>
          <a:xfrm>
            <a:off x="609600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A6042B-400F-C54B-8D23-B16A30942086}"/>
              </a:ext>
            </a:extLst>
          </p:cNvPr>
          <p:cNvSpPr/>
          <p:nvPr/>
        </p:nvSpPr>
        <p:spPr>
          <a:xfrm>
            <a:off x="6564085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96FD17-948A-3C4B-BF24-3B57810CC49A}"/>
              </a:ext>
            </a:extLst>
          </p:cNvPr>
          <p:cNvSpPr/>
          <p:nvPr/>
        </p:nvSpPr>
        <p:spPr>
          <a:xfrm>
            <a:off x="7032170" y="3298371"/>
            <a:ext cx="468085" cy="2612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>
              <a:latin typeface="Gill Sans Light"/>
            </a:endParaRPr>
          </a:p>
        </p:txBody>
      </p:sp>
      <p:sp>
        <p:nvSpPr>
          <p:cNvPr id="21" name="Up Arrow 20">
            <a:extLst>
              <a:ext uri="{FF2B5EF4-FFF2-40B4-BE49-F238E27FC236}">
                <a16:creationId xmlns:a16="http://schemas.microsoft.com/office/drawing/2014/main" id="{A119FA5C-B9C0-054F-A029-247F3E23EFD7}"/>
              </a:ext>
            </a:extLst>
          </p:cNvPr>
          <p:cNvSpPr/>
          <p:nvPr/>
        </p:nvSpPr>
        <p:spPr>
          <a:xfrm>
            <a:off x="1766214" y="3652155"/>
            <a:ext cx="234042" cy="31568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D81E16-6242-1D42-99F4-57F1F7A1D3C3}"/>
              </a:ext>
            </a:extLst>
          </p:cNvPr>
          <p:cNvSpPr txBox="1"/>
          <p:nvPr/>
        </p:nvSpPr>
        <p:spPr>
          <a:xfrm>
            <a:off x="1881384" y="320775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Light"/>
              </a:rPr>
              <a:t>Q </a:t>
            </a:r>
            <a:r>
              <a:rPr lang="en-US" baseline="-25000" dirty="0" err="1">
                <a:latin typeface="Gill Sans Light"/>
              </a:rPr>
              <a:t>i</a:t>
            </a:r>
            <a:endParaRPr lang="en-US" baseline="-25000" dirty="0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81AC14-D0D2-E048-89DF-CB8DCD4F0C28}"/>
              </a:ext>
            </a:extLst>
          </p:cNvPr>
          <p:cNvSpPr txBox="1"/>
          <p:nvPr/>
        </p:nvSpPr>
        <p:spPr>
          <a:xfrm>
            <a:off x="2274553" y="321359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Gill Sans Light"/>
              </a:rPr>
              <a:t>Q </a:t>
            </a:r>
            <a:r>
              <a:rPr lang="en-US" baseline="-25000" dirty="0">
                <a:latin typeface="Gill Sans Light"/>
              </a:rPr>
              <a:t>i+1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9F333C-4969-3249-B1B9-F60EE041CE85}"/>
              </a:ext>
            </a:extLst>
          </p:cNvPr>
          <p:cNvSpPr/>
          <p:nvPr/>
        </p:nvSpPr>
        <p:spPr>
          <a:xfrm>
            <a:off x="2446387" y="16771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44C219-217C-D340-8E73-C6179C6756D6}"/>
              </a:ext>
            </a:extLst>
          </p:cNvPr>
          <p:cNvSpPr/>
          <p:nvPr/>
        </p:nvSpPr>
        <p:spPr>
          <a:xfrm>
            <a:off x="2598787" y="18295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85BF094-E597-5E49-A01B-11754C28B435}"/>
              </a:ext>
            </a:extLst>
          </p:cNvPr>
          <p:cNvSpPr/>
          <p:nvPr/>
        </p:nvSpPr>
        <p:spPr>
          <a:xfrm>
            <a:off x="2751187" y="19819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1976E5E-97C6-314E-9A80-A45DFD8EE869}"/>
              </a:ext>
            </a:extLst>
          </p:cNvPr>
          <p:cNvSpPr/>
          <p:nvPr/>
        </p:nvSpPr>
        <p:spPr>
          <a:xfrm>
            <a:off x="2903587" y="21343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F8C213-40CD-9F45-99F0-7EAB0592ABD4}"/>
              </a:ext>
            </a:extLst>
          </p:cNvPr>
          <p:cNvSpPr/>
          <p:nvPr/>
        </p:nvSpPr>
        <p:spPr>
          <a:xfrm>
            <a:off x="3055987" y="2286780"/>
            <a:ext cx="468085" cy="2612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64B999C-2D3E-DE4E-94AA-81FFCF36A5DC}"/>
              </a:ext>
            </a:extLst>
          </p:cNvPr>
          <p:cNvSpPr/>
          <p:nvPr/>
        </p:nvSpPr>
        <p:spPr>
          <a:xfrm>
            <a:off x="3199314" y="16771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47C2CF4-902B-9047-BC5B-BCD77EFA1686}"/>
              </a:ext>
            </a:extLst>
          </p:cNvPr>
          <p:cNvSpPr/>
          <p:nvPr/>
        </p:nvSpPr>
        <p:spPr>
          <a:xfrm>
            <a:off x="3351714" y="18295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96EAD6-BDDD-D44D-A2DD-1A09221D8616}"/>
              </a:ext>
            </a:extLst>
          </p:cNvPr>
          <p:cNvSpPr/>
          <p:nvPr/>
        </p:nvSpPr>
        <p:spPr>
          <a:xfrm>
            <a:off x="3504114" y="1981980"/>
            <a:ext cx="468085" cy="2612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7505C7-7BB1-4349-AA3C-367C241C4B22}"/>
              </a:ext>
            </a:extLst>
          </p:cNvPr>
          <p:cNvSpPr/>
          <p:nvPr/>
        </p:nvSpPr>
        <p:spPr>
          <a:xfrm>
            <a:off x="1862003" y="168767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24E4FF1-9F17-1B4B-A8FF-05A814957E14}"/>
              </a:ext>
            </a:extLst>
          </p:cNvPr>
          <p:cNvSpPr/>
          <p:nvPr/>
        </p:nvSpPr>
        <p:spPr>
          <a:xfrm>
            <a:off x="2014403" y="1840076"/>
            <a:ext cx="468085" cy="2612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Gill Sans Ligh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DF6539F-AFF5-4716-8799-F55BAB441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21" y="852171"/>
            <a:ext cx="1530011" cy="2147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17430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78516</TotalTime>
  <Pages>60</Pages>
  <Words>3538</Words>
  <Application>Microsoft Office PowerPoint</Application>
  <PresentationFormat>Widescreen</PresentationFormat>
  <Paragraphs>576</Paragraphs>
  <Slides>42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6" baseType="lpstr">
      <vt:lpstr>ＭＳ Ｐゴシック</vt:lpstr>
      <vt:lpstr>Arial</vt:lpstr>
      <vt:lpstr>Arial Black</vt:lpstr>
      <vt:lpstr>Cambria Math</vt:lpstr>
      <vt:lpstr>Comic Sans MS</vt:lpstr>
      <vt:lpstr>Consolas</vt:lpstr>
      <vt:lpstr>Courier</vt:lpstr>
      <vt:lpstr>Courier New</vt:lpstr>
      <vt:lpstr>Gill Sans</vt:lpstr>
      <vt:lpstr>Gill Sans Light</vt:lpstr>
      <vt:lpstr>굴림</vt:lpstr>
      <vt:lpstr>Helvetica</vt:lpstr>
      <vt:lpstr>Symbol</vt:lpstr>
      <vt:lpstr>Office</vt:lpstr>
      <vt:lpstr>CS162 Operating Systems and Systems Programming Lecture 12  Scheduling 3: Starvation (Finished), Deadlock </vt:lpstr>
      <vt:lpstr>Recall: Real-Time Scheduling</vt:lpstr>
      <vt:lpstr>Are SRTF and MLFQ Prone to Starvation?</vt:lpstr>
      <vt:lpstr>Cause for Starvation: Priorities?</vt:lpstr>
      <vt:lpstr>Recall: Changing Landscape…</vt:lpstr>
      <vt:lpstr>Changing Landscape of Scheduling</vt:lpstr>
      <vt:lpstr>Does prioritizing some jobs necessarily starve those that aren’t prioritized?</vt:lpstr>
      <vt:lpstr>Key Idea: Proportional-Share Scheduling</vt:lpstr>
      <vt:lpstr>Recall: Lottery Scheduling</vt:lpstr>
      <vt:lpstr>Lottery Scheduling: Simple Mechanism</vt:lpstr>
      <vt:lpstr>Unfairness</vt:lpstr>
      <vt:lpstr>Stride Scheduling</vt:lpstr>
      <vt:lpstr>Linux Completely Fair Scheduler (CFS)</vt:lpstr>
      <vt:lpstr>Linux Completely Fair Scheduler (CFS)</vt:lpstr>
      <vt:lpstr>Linux CFS: Responsiveness/Starvation Freedom</vt:lpstr>
      <vt:lpstr>Linux CFS: Throughput</vt:lpstr>
      <vt:lpstr>Aside: Priority in Unix – Being Nice</vt:lpstr>
      <vt:lpstr>Linux CFS: Proportional Shares</vt:lpstr>
      <vt:lpstr>Example: Linux CFS: Proportional Shares</vt:lpstr>
      <vt:lpstr>Linux CFS: Proportional Shares</vt:lpstr>
      <vt:lpstr>Choosing the Right Scheduler</vt:lpstr>
      <vt:lpstr>A Final Word On Scheduling</vt:lpstr>
      <vt:lpstr>Administrivia</vt:lpstr>
      <vt:lpstr>Deadlock: A Deadly type of Starvation</vt:lpstr>
      <vt:lpstr>Example: Single-Lane Bridge Crossing</vt:lpstr>
      <vt:lpstr>Bridge Crossing Example</vt:lpstr>
      <vt:lpstr>Deadlock with Locks</vt:lpstr>
      <vt:lpstr>Deadlock with Locks: “Unlucky” Case</vt:lpstr>
      <vt:lpstr>Deadlock with Locks: “Lucky” Case</vt:lpstr>
      <vt:lpstr>Train Example (Wormhole-Routed Network)</vt:lpstr>
      <vt:lpstr>Other Types of Deadlock</vt:lpstr>
      <vt:lpstr>Deadlock with Space</vt:lpstr>
      <vt:lpstr>Dining Lawyers Problem</vt:lpstr>
      <vt:lpstr>Four requirements for occurrence of Deadlock</vt:lpstr>
      <vt:lpstr>Detecting Deadlock:  Resource-Allocation Graph</vt:lpstr>
      <vt:lpstr>Resource-Allocation Graph Examples</vt:lpstr>
      <vt:lpstr>Deadlock Detection Algorithm</vt:lpstr>
      <vt:lpstr>How should a system deal with deadlock?</vt:lpstr>
      <vt:lpstr>Techniques for Preventing Deadlock</vt:lpstr>
      <vt:lpstr>(Virtually) Infinite Resources</vt:lpstr>
      <vt:lpstr>Techniques for Preventing Deadlock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kubitron</cp:lastModifiedBy>
  <cp:revision>933</cp:revision>
  <cp:lastPrinted>2022-02-28T18:35:04Z</cp:lastPrinted>
  <dcterms:created xsi:type="dcterms:W3CDTF">1995-08-12T11:37:26Z</dcterms:created>
  <dcterms:modified xsi:type="dcterms:W3CDTF">2022-03-03T03:00:20Z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