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1822" r:id="rId3"/>
    <p:sldId id="1931" r:id="rId4"/>
    <p:sldId id="1974" r:id="rId5"/>
    <p:sldId id="1975" r:id="rId6"/>
    <p:sldId id="1971" r:id="rId7"/>
    <p:sldId id="1972" r:id="rId8"/>
    <p:sldId id="1937" r:id="rId9"/>
    <p:sldId id="1976" r:id="rId10"/>
    <p:sldId id="1939" r:id="rId11"/>
    <p:sldId id="1940" r:id="rId12"/>
    <p:sldId id="1942" r:id="rId13"/>
    <p:sldId id="1943" r:id="rId14"/>
    <p:sldId id="1944" r:id="rId15"/>
    <p:sldId id="1945" r:id="rId16"/>
    <p:sldId id="1946" r:id="rId17"/>
    <p:sldId id="1947" r:id="rId18"/>
    <p:sldId id="1948" r:id="rId19"/>
    <p:sldId id="1950" r:id="rId20"/>
    <p:sldId id="1951" r:id="rId21"/>
    <p:sldId id="1952" r:id="rId22"/>
    <p:sldId id="1953" r:id="rId23"/>
    <p:sldId id="1954" r:id="rId24"/>
    <p:sldId id="1955" r:id="rId25"/>
    <p:sldId id="1956" r:id="rId26"/>
    <p:sldId id="1957" r:id="rId27"/>
    <p:sldId id="1958" r:id="rId28"/>
    <p:sldId id="1959" r:id="rId29"/>
    <p:sldId id="1960" r:id="rId30"/>
    <p:sldId id="1961" r:id="rId31"/>
    <p:sldId id="1962" r:id="rId32"/>
    <p:sldId id="1963" r:id="rId33"/>
    <p:sldId id="1964" r:id="rId34"/>
    <p:sldId id="1965" r:id="rId35"/>
    <p:sldId id="1973" r:id="rId36"/>
    <p:sldId id="1966" r:id="rId37"/>
    <p:sldId id="1900" r:id="rId38"/>
    <p:sldId id="1967" r:id="rId39"/>
    <p:sldId id="1968" r:id="rId40"/>
    <p:sldId id="1969" r:id="rId41"/>
    <p:sldId id="1970" r:id="rId42"/>
    <p:sldId id="1907" r:id="rId43"/>
    <p:sldId id="1908" r:id="rId44"/>
    <p:sldId id="1909" r:id="rId45"/>
    <p:sldId id="1910" r:id="rId46"/>
    <p:sldId id="1911" r:id="rId47"/>
    <p:sldId id="1912" r:id="rId48"/>
    <p:sldId id="1930" r:id="rId49"/>
    <p:sldId id="1932" r:id="rId50"/>
    <p:sldId id="1933" r:id="rId51"/>
    <p:sldId id="1917" r:id="rId52"/>
    <p:sldId id="1934" r:id="rId53"/>
    <p:sldId id="1919" r:id="rId54"/>
    <p:sldId id="1935" r:id="rId55"/>
    <p:sldId id="1837" r:id="rId56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6" autoAdjust="0"/>
    <p:restoredTop sz="95005" autoAdjust="0"/>
  </p:normalViewPr>
  <p:slideViewPr>
    <p:cSldViewPr>
      <p:cViewPr varScale="1">
        <p:scale>
          <a:sx n="84" d="100"/>
          <a:sy n="84" d="100"/>
        </p:scale>
        <p:origin x="70" y="4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75-483C-9093-08F63EC7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1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653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29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5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7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CS252 S05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55130-ED17-496F-8501-441305981C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4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521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10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0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30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9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3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285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2475"/>
          </a:xfrm>
          <a:noFill/>
        </p:spPr>
        <p:txBody>
          <a:bodyPr lIns="95638" tIns="46979" rIns="95638" bIns="46979"/>
          <a:lstStyle/>
          <a:p>
            <a:r>
              <a:rPr lang="en-US" altLang="en-US" smtClean="0"/>
              <a:t>Old and New Testament by Kleirock</a:t>
            </a:r>
          </a:p>
          <a:p>
            <a:r>
              <a:rPr lang="en-US" altLang="en-US" smtClean="0"/>
              <a:t>Regret skipping as grad student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471488"/>
            <a:ext cx="3640138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381170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5375" y="550863"/>
            <a:ext cx="48736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0521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19.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8034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4/5/2022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7" Type="http://schemas.openxmlformats.org/officeDocument/2006/relationships/image" Target="../media/image13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windsor.ca/math/hlynka/qonline.html" TargetMode="External"/><Relationship Id="rId2" Type="http://schemas.openxmlformats.org/officeDocument/2006/relationships/hyperlink" Target="https://cs162.eecs.berkeley.edu/static/readings/patterson_queue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19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Filesystems</a:t>
            </a:r>
            <a:r>
              <a:rPr lang="en-US" sz="3000" dirty="0" smtClean="0"/>
              <a:t> 1: Performance (</a:t>
            </a:r>
            <a:r>
              <a:rPr lang="en-US" sz="3000" dirty="0" err="1" smtClean="0"/>
              <a:t>Con’t</a:t>
            </a:r>
            <a:r>
              <a:rPr lang="en-US" sz="3000" dirty="0" smtClean="0"/>
              <a:t>), </a:t>
            </a:r>
            <a:br>
              <a:rPr lang="en-US" sz="3000" dirty="0" smtClean="0"/>
            </a:br>
            <a:r>
              <a:rPr lang="en-US" sz="3000" dirty="0" smtClean="0"/>
              <a:t>Queueing Theory, </a:t>
            </a:r>
            <a:r>
              <a:rPr lang="en-US" sz="3000" dirty="0" err="1" smtClean="0"/>
              <a:t>Filesystem</a:t>
            </a:r>
            <a:r>
              <a:rPr lang="en-US" sz="3000" dirty="0" smtClean="0"/>
              <a:t> Design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April 5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Anthony Joseph and 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9688-F861-4897-8B9B-B3A22988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10 </a:t>
            </a:r>
            <a:r>
              <a:rPr lang="en-US" dirty="0" err="1"/>
              <a:t>ms</a:t>
            </a:r>
            <a:r>
              <a:rPr lang="en-US" dirty="0"/>
              <a:t> Startup Cost (e.g., Disk)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</p:spPr>
            <p:txBody>
              <a:bodyPr/>
              <a:lstStyle/>
              <a:p>
                <a:r>
                  <a:rPr lang="en-US" dirty="0" smtClean="0"/>
                  <a:t>Half-power bandwidth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=1.25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Large startup cost can degrade effective bandwidth</a:t>
                </a:r>
              </a:p>
              <a:p>
                <a:endParaRPr lang="en-US" dirty="0"/>
              </a:p>
              <a:p>
                <a:r>
                  <a:rPr lang="en-US" dirty="0"/>
                  <a:t>Amortize it by performing I/O in larger blocks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34A4C-8E95-4E1E-BD42-569A64FBF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493" y="990600"/>
                <a:ext cx="5715000" cy="4348163"/>
              </a:xfrm>
              <a:blipFill>
                <a:blip r:embed="rId2"/>
                <a:stretch>
                  <a:fillRect l="-1494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07856A-EE7D-48C2-B0DC-372E720C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78" y="1066800"/>
            <a:ext cx="6121400" cy="496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20DB7-1158-4BEA-9EF1-513AB439DE13}"/>
              </a:ext>
            </a:extLst>
          </p:cNvPr>
          <p:cNvSpPr txBox="1"/>
          <p:nvPr/>
        </p:nvSpPr>
        <p:spPr>
          <a:xfrm>
            <a:off x="7772400" y="4876800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</a:t>
            </a:r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x </a:t>
            </a:r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6800" y="5653290"/>
            <a:ext cx="9300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Light"/>
              </a:rPr>
              <a:t>Length (x)</a:t>
            </a:r>
            <a:endParaRPr lang="en-US" sz="1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38353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0498F-293B-4D96-A7A7-BA180850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FE99-148A-4CBC-AAB4-E8D41849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(firewire):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</p:txBody>
      </p:sp>
    </p:spTree>
    <p:extLst>
      <p:ext uri="{BB962C8B-B14F-4D97-AF65-F5344CB8AC3E}">
        <p14:creationId xmlns:p14="http://schemas.microsoft.com/office/powerpoint/2010/main" val="143169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BBAF-03D7-4E7A-B2E8-B8C615E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Sequential Server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sequential “server” that can deliver a task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operates at </a:t>
                </a:r>
                <a:r>
                  <a:rPr lang="en-US" dirty="0" smtClean="0">
                    <a:latin typeface="Gill Sans Light"/>
                  </a:rPr>
                  <a:t/>
                </a:r>
                <a:br>
                  <a:rPr lang="en-US" dirty="0" smtClean="0">
                    <a:latin typeface="Gill Sans Light"/>
                  </a:rPr>
                </a:br>
                <a:r>
                  <a:rPr lang="en-US" dirty="0" smtClean="0">
                    <a:latin typeface="Gill Sans Light"/>
                  </a:rPr>
                  <a:t>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(on average, in steady state, …)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Applies to a processor, a disk drive, a person, a TA,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31C799-1475-46BB-86CE-A2B42904B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78608"/>
                <a:ext cx="10515600" cy="3029572"/>
              </a:xfrm>
              <a:blipFill>
                <a:blip r:embed="rId2"/>
                <a:stretch>
                  <a:fillRect l="-81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B58F389-75C0-B44A-96B7-E0A002FF68E5}"/>
              </a:ext>
            </a:extLst>
          </p:cNvPr>
          <p:cNvGrpSpPr/>
          <p:nvPr/>
        </p:nvGrpSpPr>
        <p:grpSpPr>
          <a:xfrm>
            <a:off x="1343054" y="1447800"/>
            <a:ext cx="1296649" cy="514888"/>
            <a:chOff x="1334125" y="1654340"/>
            <a:chExt cx="1296649" cy="5148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A8271-B2C1-0B41-8707-F75C51B5D9BE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494E2B31-CAC1-084E-81D9-FF775041FBEF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A6D2E6-880C-674B-936F-EA5FEAB306AE}"/>
              </a:ext>
            </a:extLst>
          </p:cNvPr>
          <p:cNvGrpSpPr/>
          <p:nvPr/>
        </p:nvGrpSpPr>
        <p:grpSpPr>
          <a:xfrm>
            <a:off x="2699664" y="1447800"/>
            <a:ext cx="1296649" cy="514888"/>
            <a:chOff x="1334125" y="1654340"/>
            <a:chExt cx="1296649" cy="5148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481544-F917-BF43-917B-AFEFE79749A3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956A8E19-453D-C442-8B21-CB6C982681AE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7D9EFE-D8C4-A44F-ADB1-32B81BB68807}"/>
              </a:ext>
            </a:extLst>
          </p:cNvPr>
          <p:cNvGrpSpPr/>
          <p:nvPr/>
        </p:nvGrpSpPr>
        <p:grpSpPr>
          <a:xfrm>
            <a:off x="4056274" y="1447800"/>
            <a:ext cx="1296649" cy="514888"/>
            <a:chOff x="1334125" y="1654340"/>
            <a:chExt cx="1296649" cy="51488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FF57A26-C26F-EB4B-B0AF-03A8227B7BC7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2E9A5907-9008-7B43-80D8-F067CDB03321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2DBBE4-9622-A149-8B18-E1558C15EF64}"/>
              </a:ext>
            </a:extLst>
          </p:cNvPr>
          <p:cNvGrpSpPr/>
          <p:nvPr/>
        </p:nvGrpSpPr>
        <p:grpSpPr>
          <a:xfrm>
            <a:off x="8435628" y="1447800"/>
            <a:ext cx="1296649" cy="514888"/>
            <a:chOff x="1334125" y="1654340"/>
            <a:chExt cx="1296649" cy="51488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BE2895-ACE4-374C-AC51-B04D82E8605C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18FA2F4B-C1E5-E04B-80B4-1B865D28B455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  <p:sp>
        <p:nvSpPr>
          <p:cNvPr id="26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7093908" y="1540241"/>
            <a:ext cx="96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Gill Sans Light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1133061" y="2169401"/>
            <a:ext cx="92566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>
            <a:extLst>
              <a:ext uri="{FF2B5EF4-FFF2-40B4-BE49-F238E27FC236}">
                <a16:creationId xmlns:a16="http://schemas.microsoft.com/office/drawing/2014/main" id="{B9BB5881-E2F4-634B-A0D2-8612FB431B93}"/>
              </a:ext>
            </a:extLst>
          </p:cNvPr>
          <p:cNvSpPr txBox="1"/>
          <p:nvPr/>
        </p:nvSpPr>
        <p:spPr>
          <a:xfrm>
            <a:off x="10480150" y="1938568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Light"/>
              </a:rPr>
              <a:t>time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7AB4C2-3E13-4B58-A7E4-0C9EA0634A3F}"/>
              </a:ext>
            </a:extLst>
          </p:cNvPr>
          <p:cNvGrpSpPr/>
          <p:nvPr/>
        </p:nvGrpSpPr>
        <p:grpSpPr>
          <a:xfrm>
            <a:off x="5416235" y="1447800"/>
            <a:ext cx="1296649" cy="514888"/>
            <a:chOff x="1334125" y="1654340"/>
            <a:chExt cx="1296649" cy="51488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91A6D6-1FE6-48C7-B88C-794356077846}"/>
                </a:ext>
              </a:extLst>
            </p:cNvPr>
            <p:cNvSpPr/>
            <p:nvPr/>
          </p:nvSpPr>
          <p:spPr>
            <a:xfrm>
              <a:off x="1334125" y="2056802"/>
              <a:ext cx="1296649" cy="1124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latin typeface="Gill Sans Light"/>
              </a:endParaRP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0658795B-B01A-491C-B53D-DCFD910953A0}"/>
                </a:ext>
              </a:extLst>
            </p:cNvPr>
            <p:cNvSpPr txBox="1"/>
            <p:nvPr/>
          </p:nvSpPr>
          <p:spPr>
            <a:xfrm>
              <a:off x="1739986" y="165434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Gill Sans Light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839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0C6B-79FD-4771-861F-89E61353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Single Pipelined 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Single pipelined server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stages for tasks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(i.e., time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per stage) delivers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E8A82-A9D7-43BA-94BB-4005CEF03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21928"/>
                <a:ext cx="10515600" cy="1995902"/>
              </a:xfrm>
              <a:blipFill>
                <a:blip r:embed="rId2"/>
                <a:stretch>
                  <a:fillRect l="-812" t="-30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FDA8271-B2C1-0B41-8707-F75C51B5D9BE}"/>
              </a:ext>
            </a:extLst>
          </p:cNvPr>
          <p:cNvSpPr/>
          <p:nvPr/>
        </p:nvSpPr>
        <p:spPr>
          <a:xfrm>
            <a:off x="2604031" y="1558713"/>
            <a:ext cx="365933" cy="154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4E2B31-CAC1-084E-81D9-FF775041FBEF}"/>
              </a:ext>
            </a:extLst>
          </p:cNvPr>
          <p:cNvSpPr txBox="1"/>
          <p:nvPr/>
        </p:nvSpPr>
        <p:spPr>
          <a:xfrm>
            <a:off x="3009892" y="114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2CD3FB81-7599-6A4A-8FC2-679F7B4EF5D0}"/>
              </a:ext>
            </a:extLst>
          </p:cNvPr>
          <p:cNvSpPr txBox="1"/>
          <p:nvPr/>
        </p:nvSpPr>
        <p:spPr>
          <a:xfrm>
            <a:off x="5235908" y="2857927"/>
            <a:ext cx="177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0" dirty="0">
                <a:latin typeface="Gill Sans Light"/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91FBE6-DE8E-914E-9FDA-9142F088AFCF}"/>
              </a:ext>
            </a:extLst>
          </p:cNvPr>
          <p:cNvCxnSpPr>
            <a:cxnSpLocks/>
          </p:cNvCxnSpPr>
          <p:nvPr/>
        </p:nvCxnSpPr>
        <p:spPr>
          <a:xfrm>
            <a:off x="2670313" y="3598657"/>
            <a:ext cx="69110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4FAC4-ED51-3040-AC1B-783A0AE2BFF7}"/>
              </a:ext>
            </a:extLst>
          </p:cNvPr>
          <p:cNvSpPr/>
          <p:nvPr/>
        </p:nvSpPr>
        <p:spPr>
          <a:xfrm>
            <a:off x="2971293" y="1558713"/>
            <a:ext cx="365933" cy="15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AE4A2-AEBA-F845-9141-3A1D17531C1F}"/>
              </a:ext>
            </a:extLst>
          </p:cNvPr>
          <p:cNvSpPr/>
          <p:nvPr/>
        </p:nvSpPr>
        <p:spPr>
          <a:xfrm>
            <a:off x="3317391" y="1558712"/>
            <a:ext cx="365933" cy="1542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DA996F-7912-3549-A061-71A03C9BCA89}"/>
              </a:ext>
            </a:extLst>
          </p:cNvPr>
          <p:cNvGrpSpPr/>
          <p:nvPr/>
        </p:nvGrpSpPr>
        <p:grpSpPr>
          <a:xfrm>
            <a:off x="4883192" y="1149626"/>
            <a:ext cx="1109273" cy="990580"/>
            <a:chOff x="3457215" y="1250439"/>
            <a:chExt cx="1109273" cy="99058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EAC4A4-C056-1D4C-8D46-99E028865F57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C65E4827-53EB-C34D-9924-5CB24EB0DF6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7F3707-EDA3-D146-8FFE-6C11E150EB0E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6D868CE-7389-9246-B699-583BE66941C7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1855E0-1BA8-AF48-A2BD-5F82C7A9258D}"/>
              </a:ext>
            </a:extLst>
          </p:cNvPr>
          <p:cNvGrpSpPr/>
          <p:nvPr/>
        </p:nvGrpSpPr>
        <p:grpSpPr>
          <a:xfrm>
            <a:off x="2974075" y="2457583"/>
            <a:ext cx="1109273" cy="997206"/>
            <a:chOff x="3457215" y="1243813"/>
            <a:chExt cx="1109273" cy="997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7D8A57-D90E-164A-BC33-EA4E8EEF1A4B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8" name="TextBox 27">
              <a:extLst>
                <a:ext uri="{FF2B5EF4-FFF2-40B4-BE49-F238E27FC236}">
                  <a16:creationId xmlns:a16="http://schemas.microsoft.com/office/drawing/2014/main" id="{4395DA73-C5CF-DA44-839C-59E7EFB0085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C8553DF-AAA3-EE4F-8D64-9E42CCFC1828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75D958-C2A9-0A42-94BF-B56DC7753508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EA772F-67D5-CC41-8FD8-8C6ED581A608}"/>
              </a:ext>
            </a:extLst>
          </p:cNvPr>
          <p:cNvGrpSpPr/>
          <p:nvPr/>
        </p:nvGrpSpPr>
        <p:grpSpPr>
          <a:xfrm>
            <a:off x="3361391" y="2457583"/>
            <a:ext cx="1109273" cy="997206"/>
            <a:chOff x="3457215" y="1243813"/>
            <a:chExt cx="1109273" cy="99720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71CB06-AB05-EC4F-AD4D-B56D04CA0B02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4" name="TextBox 32">
              <a:extLst>
                <a:ext uri="{FF2B5EF4-FFF2-40B4-BE49-F238E27FC236}">
                  <a16:creationId xmlns:a16="http://schemas.microsoft.com/office/drawing/2014/main" id="{2C91F1C3-0779-9444-B3BC-40233568D564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60C3E2-BBE5-5D4A-B5D3-275E523B2A4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C1F4CCE-09C3-EC4E-82EB-9C454251FBF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F4A6B2-8CC0-774A-B23E-1D4FA3D9681E}"/>
              </a:ext>
            </a:extLst>
          </p:cNvPr>
          <p:cNvGrpSpPr/>
          <p:nvPr/>
        </p:nvGrpSpPr>
        <p:grpSpPr>
          <a:xfrm>
            <a:off x="3752895" y="2464209"/>
            <a:ext cx="1109273" cy="990580"/>
            <a:chOff x="3457215" y="1250439"/>
            <a:chExt cx="1109273" cy="99058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4ABD8E-ACAB-6943-886A-723399855AE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EEFE3519-254E-EF42-B217-16CBFE6BF3E2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664F624-3BC7-514D-9B46-B9B07AB8B870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C98CF6-05CF-BA42-BD0A-6DBA408382F0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6878-EE73-CF41-A7A8-1857844BB343}"/>
              </a:ext>
            </a:extLst>
          </p:cNvPr>
          <p:cNvGrpSpPr/>
          <p:nvPr/>
        </p:nvGrpSpPr>
        <p:grpSpPr>
          <a:xfrm>
            <a:off x="4140211" y="2464209"/>
            <a:ext cx="1109273" cy="990580"/>
            <a:chOff x="3457215" y="1250439"/>
            <a:chExt cx="1109273" cy="9905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0D7478-5FFC-DF46-92A3-22E08D161184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5717E7EF-FB29-8D41-B7C2-234DD7970D8C}"/>
                </a:ext>
              </a:extLst>
            </p:cNvPr>
            <p:cNvSpPr txBox="1"/>
            <p:nvPr/>
          </p:nvSpPr>
          <p:spPr>
            <a:xfrm>
              <a:off x="3818106" y="125043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AFB62D5-757A-1C49-B9B5-D1EB1EAFBC2D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1A9BE7-53F8-E341-8CCB-0707FA75DA5D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A5C79C-DF75-7F4B-A579-BFF5FDE71A41}"/>
              </a:ext>
            </a:extLst>
          </p:cNvPr>
          <p:cNvGrpSpPr/>
          <p:nvPr/>
        </p:nvGrpSpPr>
        <p:grpSpPr>
          <a:xfrm>
            <a:off x="6950608" y="2451704"/>
            <a:ext cx="1109273" cy="997206"/>
            <a:chOff x="3457215" y="1243813"/>
            <a:chExt cx="1109273" cy="9972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43AD52-B537-ED40-9169-7386006FEFC9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2" name="TextBox 47">
              <a:extLst>
                <a:ext uri="{FF2B5EF4-FFF2-40B4-BE49-F238E27FC236}">
                  <a16:creationId xmlns:a16="http://schemas.microsoft.com/office/drawing/2014/main" id="{DF681351-23BC-F343-92B2-208AD3CB1806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5ABBC2-CD32-1545-B487-420E0ADFD33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C6CD14-97C1-5D4C-B6BF-CB8AD123569E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8CFD16-351F-D74A-992E-1607A2550413}"/>
              </a:ext>
            </a:extLst>
          </p:cNvPr>
          <p:cNvGrpSpPr/>
          <p:nvPr/>
        </p:nvGrpSpPr>
        <p:grpSpPr>
          <a:xfrm>
            <a:off x="7342112" y="2451704"/>
            <a:ext cx="1109273" cy="997206"/>
            <a:chOff x="3457215" y="1243813"/>
            <a:chExt cx="1109273" cy="99720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7B1B0E-684F-054C-A9EE-CBAD47C0790A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8" name="TextBox 52">
              <a:extLst>
                <a:ext uri="{FF2B5EF4-FFF2-40B4-BE49-F238E27FC236}">
                  <a16:creationId xmlns:a16="http://schemas.microsoft.com/office/drawing/2014/main" id="{6E98612E-2943-EF4C-B717-2A699800DD9C}"/>
                </a:ext>
              </a:extLst>
            </p:cNvPr>
            <p:cNvSpPr txBox="1"/>
            <p:nvPr/>
          </p:nvSpPr>
          <p:spPr>
            <a:xfrm>
              <a:off x="3818106" y="124381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339177-6E65-2A4F-A728-FACA55ACAB92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E0FC0E-DFC9-024A-9A11-AA5D2300BDD3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9C612-66BD-FA4B-8D7F-7261CD56D908}"/>
              </a:ext>
            </a:extLst>
          </p:cNvPr>
          <p:cNvGrpSpPr/>
          <p:nvPr/>
        </p:nvGrpSpPr>
        <p:grpSpPr>
          <a:xfrm>
            <a:off x="7729428" y="2464956"/>
            <a:ext cx="1109273" cy="983954"/>
            <a:chOff x="3457215" y="1257065"/>
            <a:chExt cx="1109273" cy="9839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C67B27-3FCE-904D-9FC6-1649B1A632BC}"/>
                </a:ext>
              </a:extLst>
            </p:cNvPr>
            <p:cNvSpPr/>
            <p:nvPr/>
          </p:nvSpPr>
          <p:spPr>
            <a:xfrm>
              <a:off x="3457215" y="1659526"/>
              <a:ext cx="365933" cy="1542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4" name="TextBox 57">
              <a:extLst>
                <a:ext uri="{FF2B5EF4-FFF2-40B4-BE49-F238E27FC236}">
                  <a16:creationId xmlns:a16="http://schemas.microsoft.com/office/drawing/2014/main" id="{FD73192C-EA6E-BB4E-93F8-8B18FC8758F5}"/>
                </a:ext>
              </a:extLst>
            </p:cNvPr>
            <p:cNvSpPr txBox="1"/>
            <p:nvPr/>
          </p:nvSpPr>
          <p:spPr>
            <a:xfrm>
              <a:off x="3818106" y="125706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</a:rPr>
                <a:t>L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FBC029-E010-5F48-A641-A616EBB6B457}"/>
                </a:ext>
              </a:extLst>
            </p:cNvPr>
            <p:cNvSpPr/>
            <p:nvPr/>
          </p:nvSpPr>
          <p:spPr>
            <a:xfrm>
              <a:off x="3824477" y="1876881"/>
              <a:ext cx="365933" cy="1542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B186A1-1CD5-1242-98FE-C9C9548AD62B}"/>
                </a:ext>
              </a:extLst>
            </p:cNvPr>
            <p:cNvSpPr/>
            <p:nvPr/>
          </p:nvSpPr>
          <p:spPr>
            <a:xfrm>
              <a:off x="4200555" y="2086740"/>
              <a:ext cx="365933" cy="15427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</p:grpSp>
      <p:sp>
        <p:nvSpPr>
          <p:cNvPr id="21" name="TextBox 60">
            <a:extLst>
              <a:ext uri="{FF2B5EF4-FFF2-40B4-BE49-F238E27FC236}">
                <a16:creationId xmlns:a16="http://schemas.microsoft.com/office/drawing/2014/main" id="{AD404602-2E3C-FE4C-B1F3-84B6F081223C}"/>
              </a:ext>
            </a:extLst>
          </p:cNvPr>
          <p:cNvSpPr txBox="1"/>
          <p:nvPr/>
        </p:nvSpPr>
        <p:spPr>
          <a:xfrm>
            <a:off x="2026397" y="1714436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logical operation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83CB492F-4843-D649-8D76-1DE0FCA79AFE}"/>
              </a:ext>
            </a:extLst>
          </p:cNvPr>
          <p:cNvSpPr txBox="1"/>
          <p:nvPr/>
        </p:nvSpPr>
        <p:spPr>
          <a:xfrm>
            <a:off x="6061392" y="151224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Gill Sans Light"/>
              </a:rPr>
              <a:t>divided over distinct resources</a:t>
            </a:r>
          </a:p>
        </p:txBody>
      </p:sp>
      <p:sp>
        <p:nvSpPr>
          <p:cNvPr id="57" name="TextBox 5">
            <a:extLst>
              <a:ext uri="{FF2B5EF4-FFF2-40B4-BE49-F238E27FC236}">
                <a16:creationId xmlns:a16="http://schemas.microsoft.com/office/drawing/2014/main" id="{E3DF049C-DB12-411D-966C-E39AC316B265}"/>
              </a:ext>
            </a:extLst>
          </p:cNvPr>
          <p:cNvSpPr txBox="1"/>
          <p:nvPr/>
        </p:nvSpPr>
        <p:spPr>
          <a:xfrm>
            <a:off x="9668147" y="3367824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473506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1" grpId="0" animBg="1"/>
      <p:bldP spid="12" grpId="0" animBg="1"/>
      <p:bldP spid="21" grpId="0"/>
      <p:bldP spid="22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D121-570F-47F8-AA81-9A816E5D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“Pipelines”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A7A7-C02A-4112-AEC6-E17C7FF7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93844"/>
            <a:ext cx="10515600" cy="2552493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Anything with queues between operational process behaves roughly “pipeline like”</a:t>
            </a:r>
          </a:p>
          <a:p>
            <a:r>
              <a:rPr lang="en-US" dirty="0">
                <a:latin typeface="Gill Sans Light"/>
              </a:rPr>
              <a:t>Important difference is that “initiations” are decoupled from processing</a:t>
            </a:r>
          </a:p>
          <a:p>
            <a:pPr lvl="1"/>
            <a:r>
              <a:rPr lang="en-US" dirty="0">
                <a:latin typeface="Gill Sans Light"/>
              </a:rPr>
              <a:t>May have to queue up a burst of operations</a:t>
            </a:r>
          </a:p>
          <a:p>
            <a:pPr lvl="1"/>
            <a:r>
              <a:rPr lang="en-US" dirty="0">
                <a:latin typeface="Gill Sans Light"/>
              </a:rPr>
              <a:t>Not synchronous and deterministic like in 61C</a:t>
            </a:r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967443" y="2009498"/>
            <a:ext cx="1098816" cy="15752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2395173" y="19035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User Process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5970236" y="1903594"/>
            <a:ext cx="668511" cy="331693"/>
            <a:chOff x="3696020" y="1904361"/>
            <a:chExt cx="668511" cy="3316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 rot="16200000">
            <a:off x="4078270" y="1873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err="1">
                <a:latin typeface="Gill Sans Light"/>
              </a:rPr>
              <a:t>syscall</a:t>
            </a:r>
            <a:endParaRPr lang="en-US" b="0" dirty="0">
              <a:latin typeface="Gill Sans Light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84828" y="179392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latin typeface="Gill Sans Light"/>
              </a:rPr>
              <a:t>File </a:t>
            </a:r>
          </a:p>
          <a:p>
            <a:pPr algn="ctr"/>
            <a:r>
              <a:rPr lang="en-US" b="0" dirty="0">
                <a:latin typeface="Gill Sans Light"/>
              </a:rPr>
              <a:t>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7544756" y="1886946"/>
            <a:ext cx="668511" cy="331693"/>
            <a:chOff x="3696020" y="1904361"/>
            <a:chExt cx="668511" cy="3316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6743410" y="1735418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Upper Driver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8299070" y="1721302"/>
            <a:ext cx="84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Lower Driver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38974" y="2522139"/>
            <a:ext cx="1056937" cy="10569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302" y="1433107"/>
            <a:ext cx="939801" cy="639203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924762" y="1468973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I/O Processing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308600" y="2576374"/>
            <a:ext cx="2306562" cy="116278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685873" y="3263913"/>
            <a:ext cx="318719" cy="174353"/>
            <a:chOff x="3696020" y="1904361"/>
            <a:chExt cx="668511" cy="3316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4956968" y="2806753"/>
            <a:ext cx="318719" cy="174353"/>
            <a:chOff x="3696020" y="1904361"/>
            <a:chExt cx="668511" cy="33169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769414" y="3309082"/>
            <a:ext cx="318719" cy="174353"/>
            <a:chOff x="3696020" y="1904361"/>
            <a:chExt cx="668511" cy="33169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5999601" y="2760485"/>
            <a:ext cx="318719" cy="174353"/>
            <a:chOff x="3696020" y="1904361"/>
            <a:chExt cx="668511" cy="331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0">
                <a:latin typeface="Gill Sans Ligh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02" y="2019270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953104" y="245243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Gill Sans Light"/>
              </a:rPr>
              <a:t>Communication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5248" y="3068207"/>
            <a:ext cx="471969" cy="2250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559024" y="2944325"/>
            <a:ext cx="471969" cy="2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2D7E-90DC-4BC8-9282-AB51AAEB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Multiple Servers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Gill Sans Light"/>
                  </a:rPr>
                  <a:t> servers handling tasks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Gill Sans Light"/>
                  </a:rPr>
                  <a:t> delivers at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ms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=400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s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yr</m:t>
                    </m:r>
                  </m:oMath>
                </a14:m>
                <a:r>
                  <a:rPr lang="en-US" dirty="0"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Gill Sans Light"/>
                  </a:rPr>
                  <a:t> 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>
                        <a:latin typeface="Gill Sans Light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op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Gill Sans Light"/>
                          </a:rPr>
                          <m:t>yr</m:t>
                        </m:r>
                      </m:den>
                    </m:f>
                  </m:oMath>
                </a14:m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61C you saw multiple processors (cores)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Systems present lots of multiple parallel servers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Often with lots of queues</a:t>
                </a:r>
              </a:p>
              <a:p>
                <a:endParaRPr lang="en-US" dirty="0">
                  <a:latin typeface="Gill Sans Ligh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4503D1-9068-41A5-8CFF-35D58699C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64362"/>
                <a:ext cx="10515600" cy="3012601"/>
              </a:xfrm>
              <a:blipFill>
                <a:blip r:embed="rId2"/>
                <a:stretch>
                  <a:fillRect l="-928" t="-20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66C9F95-AACD-5940-A0B4-A512F416F856}"/>
              </a:ext>
            </a:extLst>
          </p:cNvPr>
          <p:cNvSpPr/>
          <p:nvPr/>
        </p:nvSpPr>
        <p:spPr>
          <a:xfrm>
            <a:off x="3169998" y="1857032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8" name="TextBox 64">
            <a:extLst>
              <a:ext uri="{FF2B5EF4-FFF2-40B4-BE49-F238E27FC236}">
                <a16:creationId xmlns:a16="http://schemas.microsoft.com/office/drawing/2014/main" id="{62CD0D30-B857-6A48-8E76-35250A482480}"/>
              </a:ext>
            </a:extLst>
          </p:cNvPr>
          <p:cNvSpPr txBox="1"/>
          <p:nvPr/>
        </p:nvSpPr>
        <p:spPr>
          <a:xfrm>
            <a:off x="3604713" y="145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AE62F-8396-F243-91D3-E3A69FAFD09A}"/>
              </a:ext>
            </a:extLst>
          </p:cNvPr>
          <p:cNvSpPr/>
          <p:nvPr/>
        </p:nvSpPr>
        <p:spPr>
          <a:xfrm>
            <a:off x="3205584" y="194004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C7AF91-7137-3E45-A46C-F7242D102F74}"/>
              </a:ext>
            </a:extLst>
          </p:cNvPr>
          <p:cNvSpPr/>
          <p:nvPr/>
        </p:nvSpPr>
        <p:spPr>
          <a:xfrm>
            <a:off x="3254868" y="203623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4E025-70E7-8C45-893E-A7C78F8C493C}"/>
              </a:ext>
            </a:extLst>
          </p:cNvPr>
          <p:cNvSpPr/>
          <p:nvPr/>
        </p:nvSpPr>
        <p:spPr>
          <a:xfrm>
            <a:off x="3304152" y="2131183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D32D1E-AC5D-B24C-842D-AC01C87D8284}"/>
              </a:ext>
            </a:extLst>
          </p:cNvPr>
          <p:cNvSpPr/>
          <p:nvPr/>
        </p:nvSpPr>
        <p:spPr>
          <a:xfrm>
            <a:off x="3533709" y="2528156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3" name="TextBox 69">
            <a:extLst>
              <a:ext uri="{FF2B5EF4-FFF2-40B4-BE49-F238E27FC236}">
                <a16:creationId xmlns:a16="http://schemas.microsoft.com/office/drawing/2014/main" id="{52B7FC4E-287F-9041-A84A-C531B3F94FBB}"/>
              </a:ext>
            </a:extLst>
          </p:cNvPr>
          <p:cNvSpPr txBox="1"/>
          <p:nvPr/>
        </p:nvSpPr>
        <p:spPr>
          <a:xfrm>
            <a:off x="3932606" y="2051707"/>
            <a:ext cx="56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dirty="0">
                <a:latin typeface="Gill Sans Light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F4625B-2B26-9147-8B80-767A72F29EE0}"/>
              </a:ext>
            </a:extLst>
          </p:cNvPr>
          <p:cNvSpPr/>
          <p:nvPr/>
        </p:nvSpPr>
        <p:spPr>
          <a:xfrm>
            <a:off x="5932811" y="2007239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FEDBB-499C-E343-B20D-1FB1997B12B0}"/>
              </a:ext>
            </a:extLst>
          </p:cNvPr>
          <p:cNvSpPr/>
          <p:nvPr/>
        </p:nvSpPr>
        <p:spPr>
          <a:xfrm>
            <a:off x="6012130" y="2196747"/>
            <a:ext cx="1296649" cy="1124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663432-629B-F348-BEE7-510EA6AFEEE8}"/>
              </a:ext>
            </a:extLst>
          </p:cNvPr>
          <p:cNvSpPr/>
          <p:nvPr/>
        </p:nvSpPr>
        <p:spPr>
          <a:xfrm>
            <a:off x="5932810" y="2372114"/>
            <a:ext cx="1296649" cy="112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B001E842-37A1-8744-9ADA-835BE849B13D}"/>
              </a:ext>
            </a:extLst>
          </p:cNvPr>
          <p:cNvSpPr txBox="1"/>
          <p:nvPr/>
        </p:nvSpPr>
        <p:spPr>
          <a:xfrm>
            <a:off x="8726727" y="2018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00426-3379-7042-BB6F-15427D0DA086}"/>
              </a:ext>
            </a:extLst>
          </p:cNvPr>
          <p:cNvSpPr/>
          <p:nvPr/>
        </p:nvSpPr>
        <p:spPr>
          <a:xfrm>
            <a:off x="7284273" y="2018757"/>
            <a:ext cx="1296649" cy="11242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6F5A3C-993F-ED4F-BC8F-FFE0EC2AD369}"/>
              </a:ext>
            </a:extLst>
          </p:cNvPr>
          <p:cNvSpPr/>
          <p:nvPr/>
        </p:nvSpPr>
        <p:spPr>
          <a:xfrm>
            <a:off x="7353954" y="2205557"/>
            <a:ext cx="1296649" cy="11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E8C835-475A-8242-B3C1-8C11B51BFB65}"/>
              </a:ext>
            </a:extLst>
          </p:cNvPr>
          <p:cNvSpPr/>
          <p:nvPr/>
        </p:nvSpPr>
        <p:spPr>
          <a:xfrm>
            <a:off x="7308779" y="2370510"/>
            <a:ext cx="1296649" cy="1124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59DCB81-1C1C-1A4B-83B1-768E23D97B1C}"/>
              </a:ext>
            </a:extLst>
          </p:cNvPr>
          <p:cNvCxnSpPr/>
          <p:nvPr/>
        </p:nvCxnSpPr>
        <p:spPr>
          <a:xfrm flipV="1">
            <a:off x="8839200" y="2015630"/>
            <a:ext cx="141071" cy="498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82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F25949B-8FE9-454D-9319-A3CA087EDF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4603339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F589A4-D5A3-F54E-A35F-FE1EEFAA8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36" y="3549725"/>
            <a:ext cx="998722" cy="7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8D4679-D19B-4B4A-B588-637CB5ADE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Example Systems “Parallelism”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CB2A1-794C-AB48-8424-6FB89BC61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44" y="2020511"/>
            <a:ext cx="1539412" cy="1294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3D05C-3F50-D84D-84E2-33B605E7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698" y="2029942"/>
            <a:ext cx="1539412" cy="1294363"/>
          </a:xfrm>
          <a:prstGeom prst="rect">
            <a:avLst/>
          </a:prstGeom>
        </p:spPr>
      </p:pic>
      <p:sp>
        <p:nvSpPr>
          <p:cNvPr id="10" name="Right Arrow 10">
            <a:extLst>
              <a:ext uri="{FF2B5EF4-FFF2-40B4-BE49-F238E27FC236}">
                <a16:creationId xmlns:a16="http://schemas.microsoft.com/office/drawing/2014/main" id="{059C7ED4-ABD6-A243-83CB-619B945E9B47}"/>
              </a:ext>
            </a:extLst>
          </p:cNvPr>
          <p:cNvSpPr/>
          <p:nvPr/>
        </p:nvSpPr>
        <p:spPr>
          <a:xfrm>
            <a:off x="3599666" y="2315227"/>
            <a:ext cx="1422405" cy="22809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4728D7F-82D6-0E4E-9CB4-B7685C6B8B5D}"/>
              </a:ext>
            </a:extLst>
          </p:cNvPr>
          <p:cNvSpPr txBox="1"/>
          <p:nvPr/>
        </p:nvSpPr>
        <p:spPr>
          <a:xfrm>
            <a:off x="1582361" y="218050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08DE5F-9958-9F41-8222-19510584D998}"/>
              </a:ext>
            </a:extLst>
          </p:cNvPr>
          <p:cNvGrpSpPr/>
          <p:nvPr/>
        </p:nvGrpSpPr>
        <p:grpSpPr>
          <a:xfrm>
            <a:off x="6244147" y="2279897"/>
            <a:ext cx="668511" cy="331693"/>
            <a:chOff x="3696020" y="1904361"/>
            <a:chExt cx="668511" cy="331693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485D01-2338-994F-9AE8-7CD61C310200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56AF5C7-E9E5-5649-803E-7A72C110C54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7E56E2-8856-7944-AEC1-1A6C533C17E6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07E97290-D900-E84A-8672-FDA73356AE0D}"/>
              </a:ext>
            </a:extLst>
          </p:cNvPr>
          <p:cNvSpPr txBox="1"/>
          <p:nvPr/>
        </p:nvSpPr>
        <p:spPr>
          <a:xfrm>
            <a:off x="3810000" y="19767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 err="1">
                <a:latin typeface="Gill Sans Light"/>
              </a:rPr>
              <a:t>syscall</a:t>
            </a:r>
            <a:endParaRPr lang="en-US" sz="2400" b="0" dirty="0">
              <a:latin typeface="Gill Sans Light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F23B493-E647-374B-B2B9-BF37F45CD246}"/>
              </a:ext>
            </a:extLst>
          </p:cNvPr>
          <p:cNvSpPr txBox="1"/>
          <p:nvPr/>
        </p:nvSpPr>
        <p:spPr>
          <a:xfrm>
            <a:off x="4961612" y="2097605"/>
            <a:ext cx="1210588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File </a:t>
            </a:r>
          </a:p>
          <a:p>
            <a:pPr algn="ctr"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ABC1E-95A9-FC41-9491-C8B7BE78AE01}"/>
              </a:ext>
            </a:extLst>
          </p:cNvPr>
          <p:cNvGrpSpPr/>
          <p:nvPr/>
        </p:nvGrpSpPr>
        <p:grpSpPr>
          <a:xfrm>
            <a:off x="8233249" y="2263249"/>
            <a:ext cx="668511" cy="331693"/>
            <a:chOff x="3696020" y="1904361"/>
            <a:chExt cx="668511" cy="33169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235CB48-7772-D049-AB50-1A02A444D1ED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E80832C-4F84-2C4E-A946-C16D01D56965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419159-AE44-F34D-B6C7-F70721D8988C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8CC36FC9-B783-4846-8788-7A30A8383DC6}"/>
              </a:ext>
            </a:extLst>
          </p:cNvPr>
          <p:cNvSpPr txBox="1"/>
          <p:nvPr/>
        </p:nvSpPr>
        <p:spPr>
          <a:xfrm>
            <a:off x="7147389" y="2097605"/>
            <a:ext cx="131081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Upper Driver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E08D31B-F172-DF42-8D52-B6ACBB9FC365}"/>
              </a:ext>
            </a:extLst>
          </p:cNvPr>
          <p:cNvSpPr txBox="1"/>
          <p:nvPr/>
        </p:nvSpPr>
        <p:spPr>
          <a:xfrm>
            <a:off x="9039648" y="2097605"/>
            <a:ext cx="127200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400" b="0" dirty="0">
                <a:latin typeface="Gill Sans Light"/>
              </a:rPr>
              <a:t>Lower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AE376-1430-3D4C-A83C-73F8138C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341663" y="3733555"/>
            <a:ext cx="1056937" cy="1056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3E68A0-5F3F-FA48-B22D-CCC1D3FD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561" y="1183354"/>
            <a:ext cx="939801" cy="639203"/>
          </a:xfrm>
          <a:prstGeom prst="rect">
            <a:avLst/>
          </a:prstGeom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id="{A0C85E6A-85CF-6C4D-8E1A-4BF144C41AC0}"/>
              </a:ext>
            </a:extLst>
          </p:cNvPr>
          <p:cNvSpPr txBox="1"/>
          <p:nvPr/>
        </p:nvSpPr>
        <p:spPr>
          <a:xfrm>
            <a:off x="1097593" y="1631566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I/O Processing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B40877E4-6F80-C149-A7DC-033875EAA252}"/>
              </a:ext>
            </a:extLst>
          </p:cNvPr>
          <p:cNvSpPr/>
          <p:nvPr/>
        </p:nvSpPr>
        <p:spPr>
          <a:xfrm>
            <a:off x="4225209" y="3948844"/>
            <a:ext cx="2637167" cy="14574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0">
              <a:latin typeface="Gill Sans Ligh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86D8B4-F715-9941-81C0-36FB400364F3}"/>
              </a:ext>
            </a:extLst>
          </p:cNvPr>
          <p:cNvGrpSpPr/>
          <p:nvPr/>
        </p:nvGrpSpPr>
        <p:grpSpPr>
          <a:xfrm>
            <a:off x="4933087" y="4636383"/>
            <a:ext cx="318719" cy="174353"/>
            <a:chOff x="3696020" y="1904361"/>
            <a:chExt cx="668511" cy="33169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32E95F8-9FF1-5148-91F1-655487BCA1EE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2475163-DFC3-554B-AE6E-27F74DBB437F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B3A53E-BD1A-4847-B4B7-269542BF6BA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12A712-5FBC-7349-838E-9182851FD488}"/>
              </a:ext>
            </a:extLst>
          </p:cNvPr>
          <p:cNvGrpSpPr/>
          <p:nvPr/>
        </p:nvGrpSpPr>
        <p:grpSpPr>
          <a:xfrm>
            <a:off x="5204182" y="4179223"/>
            <a:ext cx="318719" cy="174353"/>
            <a:chOff x="3696020" y="1904361"/>
            <a:chExt cx="668511" cy="33169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1654CA-3B47-9B43-AC28-376E72033449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8798DA0-27AA-7A4C-823B-8F9AFCD188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E592F58-2C5B-7F4C-8F91-E0D7AC39448B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38C0CB-B493-DA45-A761-91B1E2EA5C80}"/>
              </a:ext>
            </a:extLst>
          </p:cNvPr>
          <p:cNvGrpSpPr/>
          <p:nvPr/>
        </p:nvGrpSpPr>
        <p:grpSpPr>
          <a:xfrm>
            <a:off x="5919941" y="4675259"/>
            <a:ext cx="318719" cy="174353"/>
            <a:chOff x="3696020" y="1904361"/>
            <a:chExt cx="668511" cy="33169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D90230-FB2E-2B46-B3B8-58360E9EA836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621EBD-E41D-394A-AD01-2D5F0D870E49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40503F-7C7B-E84E-97EF-625EABF132B0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8D934C-2E13-3F4E-9E6B-43A45F6721EA}"/>
              </a:ext>
            </a:extLst>
          </p:cNvPr>
          <p:cNvGrpSpPr/>
          <p:nvPr/>
        </p:nvGrpSpPr>
        <p:grpSpPr>
          <a:xfrm>
            <a:off x="6246815" y="4132955"/>
            <a:ext cx="318719" cy="174353"/>
            <a:chOff x="3696020" y="1904361"/>
            <a:chExt cx="668511" cy="33169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4DE7B7-6E9F-BA4C-A474-43737A35CD6F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4113F0-2E01-6A44-8650-F564E44E3FB7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7E1AF3-B9D4-1C4C-B572-0AE61D202523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FC38826-8F18-9B44-B0FB-B36D615F59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561" y="2758052"/>
            <a:ext cx="1187936" cy="8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0">
            <a:extLst>
              <a:ext uri="{FF2B5EF4-FFF2-40B4-BE49-F238E27FC236}">
                <a16:creationId xmlns:a16="http://schemas.microsoft.com/office/drawing/2014/main" id="{705C37AE-6E93-2948-AFE0-F8C165B5676F}"/>
              </a:ext>
            </a:extLst>
          </p:cNvPr>
          <p:cNvSpPr txBox="1"/>
          <p:nvPr/>
        </p:nvSpPr>
        <p:spPr>
          <a:xfrm>
            <a:off x="1121841" y="359449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Communication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8DF3B3-E085-BB44-A768-69EA2CFF6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312462" y="4440677"/>
            <a:ext cx="471969" cy="2250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A28A69-9CA0-6540-A47E-ACD11F2F9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06238" y="4316795"/>
            <a:ext cx="471969" cy="225093"/>
          </a:xfrm>
          <a:prstGeom prst="rect">
            <a:avLst/>
          </a:prstGeom>
        </p:spPr>
      </p:pic>
      <p:sp>
        <p:nvSpPr>
          <p:cNvPr id="30" name="TextBox 43">
            <a:extLst>
              <a:ext uri="{FF2B5EF4-FFF2-40B4-BE49-F238E27FC236}">
                <a16:creationId xmlns:a16="http://schemas.microsoft.com/office/drawing/2014/main" id="{FF2D8B17-10FF-3A44-B7B5-E489FED48654}"/>
              </a:ext>
            </a:extLst>
          </p:cNvPr>
          <p:cNvSpPr txBox="1"/>
          <p:nvPr/>
        </p:nvSpPr>
        <p:spPr>
          <a:xfrm>
            <a:off x="1834151" y="243229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sp>
        <p:nvSpPr>
          <p:cNvPr id="31" name="TextBox 44">
            <a:extLst>
              <a:ext uri="{FF2B5EF4-FFF2-40B4-BE49-F238E27FC236}">
                <a16:creationId xmlns:a16="http://schemas.microsoft.com/office/drawing/2014/main" id="{9F5D2E45-8CD2-A246-A0A0-035E1A228677}"/>
              </a:ext>
            </a:extLst>
          </p:cNvPr>
          <p:cNvSpPr txBox="1"/>
          <p:nvPr/>
        </p:nvSpPr>
        <p:spPr>
          <a:xfrm>
            <a:off x="2085941" y="2684087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User Process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591AB1D-DE3B-B944-AB0A-6D8D09220B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94038" y="4603339"/>
            <a:ext cx="1056937" cy="10569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7EAFA0B-1807-3647-AD66-2E89F56907AC}"/>
              </a:ext>
            </a:extLst>
          </p:cNvPr>
          <p:cNvGrpSpPr/>
          <p:nvPr/>
        </p:nvGrpSpPr>
        <p:grpSpPr>
          <a:xfrm>
            <a:off x="4674330" y="4946027"/>
            <a:ext cx="318719" cy="174353"/>
            <a:chOff x="3696020" y="1904361"/>
            <a:chExt cx="668511" cy="33169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47A6404-4F3F-7945-9D10-A5CAAB860474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61E36-4074-8544-BD32-79A0DE8F809E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83625F-DF99-C943-B361-4474D0AD80B8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19A0C9-1DA4-D54D-B269-4055B013A3F0}"/>
              </a:ext>
            </a:extLst>
          </p:cNvPr>
          <p:cNvGrpSpPr/>
          <p:nvPr/>
        </p:nvGrpSpPr>
        <p:grpSpPr>
          <a:xfrm>
            <a:off x="6342723" y="4917143"/>
            <a:ext cx="318719" cy="174353"/>
            <a:chOff x="3696020" y="1904361"/>
            <a:chExt cx="668511" cy="33169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7BA364-BE66-F843-BA7F-9843F3D21FC3}"/>
                </a:ext>
              </a:extLst>
            </p:cNvPr>
            <p:cNvSpPr/>
            <p:nvPr/>
          </p:nvSpPr>
          <p:spPr>
            <a:xfrm>
              <a:off x="3696020" y="1921009"/>
              <a:ext cx="668511" cy="315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AB5937-902F-7C48-943F-763C6AF7B1F2}"/>
                </a:ext>
              </a:extLst>
            </p:cNvPr>
            <p:cNvCxnSpPr/>
            <p:nvPr/>
          </p:nvCxnSpPr>
          <p:spPr>
            <a:xfrm>
              <a:off x="4264639" y="1921009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C5DCD0-0E26-AF42-B8D6-3A8061874674}"/>
                </a:ext>
              </a:extLst>
            </p:cNvPr>
            <p:cNvCxnSpPr/>
            <p:nvPr/>
          </p:nvCxnSpPr>
          <p:spPr>
            <a:xfrm>
              <a:off x="4178835" y="1904361"/>
              <a:ext cx="0" cy="315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6981C8FF-C4B5-D64F-AD1C-48ECD92DA367}"/>
              </a:ext>
            </a:extLst>
          </p:cNvPr>
          <p:cNvSpPr txBox="1"/>
          <p:nvPr/>
        </p:nvSpPr>
        <p:spPr>
          <a:xfrm>
            <a:off x="1102062" y="5729381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</a:rPr>
              <a:t>Parallel Computation, Databases, …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8B28F1E-F6B1-8B49-96D1-223D50E9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594" y="1631566"/>
            <a:ext cx="939801" cy="63920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274F027-267D-FF41-B6A6-5F88A38F5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221" y="2066199"/>
            <a:ext cx="939801" cy="6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0" y="228600"/>
            <a:ext cx="7543800" cy="381000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152400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6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4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52400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2965450" y="4572000"/>
            <a:ext cx="99695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3733800" y="5181600"/>
            <a:ext cx="18288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5029200" y="4648200"/>
            <a:ext cx="13716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Source Sans Pro"/>
                <a:cs typeface="Source Sans Pro"/>
              </a:rPr>
              <a:t>t</a:t>
            </a:r>
            <a:r>
              <a:rPr lang="en-US" b="0" dirty="0">
                <a:latin typeface="Source Sans Pro"/>
                <a:cs typeface="Source Sans Pro"/>
              </a:rPr>
              <a:t>ime per op</a:t>
            </a:r>
          </a:p>
        </p:txBody>
      </p:sp>
    </p:spTree>
    <p:extLst>
      <p:ext uri="{BB962C8B-B14F-4D97-AF65-F5344CB8AC3E}">
        <p14:creationId xmlns:p14="http://schemas.microsoft.com/office/powerpoint/2010/main" val="2139754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305050" y="228600"/>
            <a:ext cx="7543800" cy="381000"/>
          </a:xfrm>
          <a:noFill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152400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6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4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52400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>
                <a:ea typeface="MS PGothic" charset="0"/>
              </a:rPr>
              <a:t>EffBW</a:t>
            </a:r>
            <a:r>
              <a:rPr lang="en-US" sz="1800" dirty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of latency as utilization </a:t>
            </a:r>
            <a:r>
              <a:rPr lang="en-US" sz="2400" dirty="0">
                <a:ea typeface="MS PGothic" charset="0"/>
              </a:rPr>
              <a:t>increases</a:t>
            </a: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82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5523505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92658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Deterministic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699" y="4038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Assume requests arrive at regular intervals, take a fixed time to process, with plenty of time between …</a:t>
            </a:r>
          </a:p>
          <a:p>
            <a:r>
              <a:rPr lang="en-US" dirty="0" smtClean="0"/>
              <a:t>Service rate </a:t>
            </a:r>
            <a:r>
              <a:rPr lang="en-US" dirty="0"/>
              <a:t>(</a:t>
            </a:r>
            <a:r>
              <a:rPr lang="en-US" dirty="0" smtClean="0"/>
              <a:t>μ = 1/T</a:t>
            </a:r>
            <a:r>
              <a:rPr lang="en-US" baseline="-25000" dirty="0" smtClean="0"/>
              <a:t>S</a:t>
            </a:r>
            <a:r>
              <a:rPr lang="en-US" dirty="0" smtClean="0"/>
              <a:t>)  - operations per second</a:t>
            </a:r>
            <a:endParaRPr lang="en-US" dirty="0"/>
          </a:p>
          <a:p>
            <a:r>
              <a:rPr lang="en-US" dirty="0"/>
              <a:t>Arrival </a:t>
            </a:r>
            <a:r>
              <a:rPr lang="en-US" dirty="0" smtClean="0"/>
              <a:t>rate: (λ =  1/T</a:t>
            </a:r>
            <a:r>
              <a:rPr lang="en-US" baseline="-25000" dirty="0" smtClean="0"/>
              <a:t>A</a:t>
            </a:r>
            <a:r>
              <a:rPr lang="en-US" dirty="0" smtClean="0"/>
              <a:t>) - </a:t>
            </a:r>
            <a:r>
              <a:rPr lang="en-US" dirty="0"/>
              <a:t>requests per second </a:t>
            </a:r>
          </a:p>
          <a:p>
            <a:r>
              <a:rPr lang="en-US" dirty="0" smtClean="0"/>
              <a:t>Utilization</a:t>
            </a:r>
            <a:r>
              <a:rPr lang="en-US" dirty="0"/>
              <a:t>: U = </a:t>
            </a:r>
            <a:r>
              <a:rPr lang="en-US" dirty="0" err="1"/>
              <a:t>λ</a:t>
            </a:r>
            <a:r>
              <a:rPr lang="en-US" dirty="0"/>
              <a:t>/μ </a:t>
            </a:r>
            <a:r>
              <a:rPr lang="en-US" dirty="0" smtClean="0"/>
              <a:t>, where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μ</a:t>
            </a:r>
          </a:p>
          <a:p>
            <a:r>
              <a:rPr lang="en-US" dirty="0" smtClean="0"/>
              <a:t>Average rate is the complete 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02346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02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1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64500" y="1019016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1" y="11905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0824" y="119602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06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1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04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243" y="12138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122667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77478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092658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6227" y="1843087"/>
            <a:ext cx="45557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6140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53243" y="2762310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54633" y="2851603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52855" y="3266791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54489" y="2545305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39310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954489" y="251581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210945" y="284684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09167" y="326203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210801" y="2540551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95622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10801" y="251106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472360" y="2832250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70582" y="3247438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472216" y="252595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857037" y="2286000"/>
            <a:ext cx="43653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7472216" y="24964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43738" y="3827586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61324" y="35796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14800" y="35814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429000" y="3714690"/>
            <a:ext cx="4555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955925" y="32049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55925" y="3438525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2771775" y="3435350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514600" y="373380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5022-1819-40AE-990F-6660E51E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</a:t>
            </a:r>
            <a:r>
              <a:rPr lang="en-US" dirty="0">
                <a:latin typeface="Gill Sans Light"/>
              </a:rPr>
              <a:t>Magnetic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AB38-95D3-45E6-A750-7E31615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062"/>
            <a:ext cx="10515600" cy="30010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Cylinders: </a:t>
            </a:r>
            <a:r>
              <a:rPr lang="en-US" dirty="0">
                <a:latin typeface="Gill Sans Light"/>
              </a:rPr>
              <a:t>all the tracks under the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head at a given point on all surfaces</a:t>
            </a:r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latin typeface="Gill Sans Light"/>
              </a:rPr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Seek time: </a:t>
            </a:r>
            <a:r>
              <a:rPr lang="en-US" dirty="0">
                <a:latin typeface="Gill Sans Light"/>
              </a:rPr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Rotational latency: </a:t>
            </a:r>
            <a:r>
              <a:rPr lang="en-US" dirty="0">
                <a:latin typeface="Gill Sans Light"/>
              </a:rPr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  <a:latin typeface="Gill Sans Light"/>
              </a:rPr>
              <a:t>Transfer time: </a:t>
            </a:r>
            <a:r>
              <a:rPr lang="en-US" dirty="0">
                <a:latin typeface="Gill Sans Light"/>
              </a:rPr>
              <a:t>transfer a block of bits (sector) under r/w head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B7443-9592-4D8A-94F9-CB255AF73206}"/>
              </a:ext>
            </a:extLst>
          </p:cNvPr>
          <p:cNvGrpSpPr/>
          <p:nvPr/>
        </p:nvGrpSpPr>
        <p:grpSpPr>
          <a:xfrm>
            <a:off x="7692930" y="685249"/>
            <a:ext cx="3484962" cy="2235138"/>
            <a:chOff x="5715000" y="1230330"/>
            <a:chExt cx="3260729" cy="2010530"/>
          </a:xfrm>
        </p:grpSpPr>
        <p:sp useBgFill="1">
          <p:nvSpPr>
            <p:cNvPr id="8" name="Oval 4">
              <a:extLst>
                <a:ext uri="{FF2B5EF4-FFF2-40B4-BE49-F238E27FC236}">
                  <a16:creationId xmlns:a16="http://schemas.microsoft.com/office/drawing/2014/main" id="{3B98F561-935B-4E1A-857B-5F2F7E95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9" name="Oval 5">
              <a:extLst>
                <a:ext uri="{FF2B5EF4-FFF2-40B4-BE49-F238E27FC236}">
                  <a16:creationId xmlns:a16="http://schemas.microsoft.com/office/drawing/2014/main" id="{816ED293-592B-4F15-BE75-98AE0DF6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0" name="Oval 6">
              <a:extLst>
                <a:ext uri="{FF2B5EF4-FFF2-40B4-BE49-F238E27FC236}">
                  <a16:creationId xmlns:a16="http://schemas.microsoft.com/office/drawing/2014/main" id="{0EE5D35D-7B13-4252-9E5C-6F28E4FCE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 useBgFill="1">
          <p:nvSpPr>
            <p:cNvPr id="11" name="Oval 7">
              <a:extLst>
                <a:ext uri="{FF2B5EF4-FFF2-40B4-BE49-F238E27FC236}">
                  <a16:creationId xmlns:a16="http://schemas.microsoft.com/office/drawing/2014/main" id="{DC5F41BE-8C3D-4633-A554-A5E06832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5F1FE80-0943-4E92-A8EF-50615B2C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78395B73-AFFF-4EEE-81FD-5889A74D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2423201-7D64-486F-BD06-D5BD1C8784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C29E3C41-D259-416B-82B1-80E34BF05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1600" y="1547830"/>
              <a:ext cx="743930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Sector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1854C57-140C-4D91-A6D3-99F51A242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C381780-B369-4568-8F32-2075BE216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4100" y="1230330"/>
              <a:ext cx="651899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Track</a:t>
              </a:r>
            </a:p>
          </p:txBody>
        </p:sp>
        <p:grpSp>
          <p:nvGrpSpPr>
            <p:cNvPr id="18" name="Group 49">
              <a:extLst>
                <a:ext uri="{FF2B5EF4-FFF2-40B4-BE49-F238E27FC236}">
                  <a16:creationId xmlns:a16="http://schemas.microsoft.com/office/drawing/2014/main" id="{563A6B6E-9569-46B5-8711-D47AD8F779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3" y="2233630"/>
              <a:ext cx="2232026" cy="723900"/>
              <a:chOff x="4272" y="632"/>
              <a:chExt cx="1406" cy="456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5B93AAFF-8972-4D50-9BD3-EF7B00948D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32" name="Oval 15">
                  <a:extLst>
                    <a:ext uri="{FF2B5EF4-FFF2-40B4-BE49-F238E27FC236}">
                      <a16:creationId xmlns:a16="http://schemas.microsoft.com/office/drawing/2014/main" id="{206ED2F6-2EB7-4B74-BD0A-33166F0F4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3" name="Oval 16">
                  <a:extLst>
                    <a:ext uri="{FF2B5EF4-FFF2-40B4-BE49-F238E27FC236}">
                      <a16:creationId xmlns:a16="http://schemas.microsoft.com/office/drawing/2014/main" id="{CC0730A6-5C7E-4046-BA6E-A14B54012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4" name="Line 17">
                  <a:extLst>
                    <a:ext uri="{FF2B5EF4-FFF2-40B4-BE49-F238E27FC236}">
                      <a16:creationId xmlns:a16="http://schemas.microsoft.com/office/drawing/2014/main" id="{18DF6636-3498-4507-B7C9-D55322DF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  <p:sp>
              <p:nvSpPr>
                <p:cNvPr id="35" name="Line 18">
                  <a:extLst>
                    <a:ext uri="{FF2B5EF4-FFF2-40B4-BE49-F238E27FC236}">
                      <a16:creationId xmlns:a16="http://schemas.microsoft.com/office/drawing/2014/main" id="{1502E472-DDE1-4A24-BD95-48C8F5DF1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Gill Sans Light"/>
                    <a:cs typeface="Ariel"/>
                  </a:endParaRPr>
                </a:p>
              </p:txBody>
            </p:sp>
          </p:grp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1641D017-1FE8-498D-8181-8B451822B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4D5D1CA6-AE66-402E-A5DA-03DA08A3B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57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Gill Sans Light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F49DFB8A-19FE-4A8B-BDA0-2E9EF61E4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2" name="Rectangle 28">
                <a:extLst>
                  <a:ext uri="{FF2B5EF4-FFF2-40B4-BE49-F238E27FC236}">
                    <a16:creationId xmlns:a16="http://schemas.microsoft.com/office/drawing/2014/main" id="{A23C2115-DB79-4AEC-8A57-E22436F47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0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Gill Sans Light"/>
                    <a:cs typeface="Ariel"/>
                  </a:rPr>
                  <a:t>Head</a:t>
                </a: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7275DB85-F941-48B3-BB5E-D058D2BDA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CCAC66D-12F3-4183-8D3C-DF45166A0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6C328DFB-C262-4073-907C-FC3DD812D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8804A02-5198-4F6E-BD5F-806182D82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7FED8D95-04AE-4E65-8034-090E7719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69C0147C-4AD4-4B51-942A-3CECC5135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 Light"/>
                  <a:cs typeface="Ariel"/>
                </a:endParaRPr>
              </a:p>
            </p:txBody>
          </p:sp>
        </p:grp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E80E128F-C7DF-49BB-8BF6-B32B509D3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 Light"/>
                <a:cs typeface="Arie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7ECBB4-2803-4BCE-94BD-DF6FDB63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2982930"/>
              <a:ext cx="743931" cy="2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Gill Sans Light"/>
                  <a:cs typeface="Ariel"/>
                </a:rPr>
                <a:t>Platter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0576CD9F-135C-46F7-AE34-5879DB90BCFF}"/>
              </a:ext>
            </a:extLst>
          </p:cNvPr>
          <p:cNvGrpSpPr>
            <a:grpSpLocks/>
          </p:cNvGrpSpPr>
          <p:nvPr/>
        </p:nvGrpSpPr>
        <p:grpSpPr bwMode="auto">
          <a:xfrm>
            <a:off x="1780310" y="5062227"/>
            <a:ext cx="8140169" cy="1235075"/>
            <a:chOff x="457" y="3072"/>
            <a:chExt cx="5167" cy="816"/>
          </a:xfrm>
        </p:grpSpPr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82BD422C-6043-47E3-8CDC-5FB705889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(Device Driver)</a:t>
              </a:r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1142C12D-C9B2-494C-888E-44D60D297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585F452-6EC0-430C-A4AA-533FAF988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F8994E07-4823-4D08-BDB3-D8F31875F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Gill Sans Light"/>
                  <a:cs typeface="Helvetica Neue Light"/>
                </a:rPr>
                <a:t>Controller</a:t>
              </a: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B434A46B-3734-40B3-B8AA-C7E2E888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Gill Sans Light"/>
                  <a:cs typeface="Helvetica Neue Light"/>
                </a:rPr>
                <a:t>(Seek+Rot+Xfer)</a:t>
              </a:r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1E16EB34-D3F8-4AFA-A7C9-F613AE1F7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2258A3E6-7EF1-4AC0-B7BF-24C957853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/>
                <a:cs typeface="Helvetica Neue Light"/>
              </a:endParaRPr>
            </a:p>
          </p:txBody>
        </p:sp>
        <p:sp>
          <p:nvSpPr>
            <p:cNvPr id="44" name="Text Box 44">
              <a:extLst>
                <a:ext uri="{FF2B5EF4-FFF2-40B4-BE49-F238E27FC236}">
                  <a16:creationId xmlns:a16="http://schemas.microsoft.com/office/drawing/2014/main" id="{985AD4F3-D908-44D6-8755-2105742A3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Request</a:t>
              </a:r>
            </a:p>
          </p:txBody>
        </p:sp>
        <p:sp>
          <p:nvSpPr>
            <p:cNvPr id="45" name="Text Box 45">
              <a:extLst>
                <a:ext uri="{FF2B5EF4-FFF2-40B4-BE49-F238E27FC236}">
                  <a16:creationId xmlns:a16="http://schemas.microsoft.com/office/drawing/2014/main" id="{A6FDE18F-EC69-4D54-9A65-D26C47B94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63" y="3344"/>
              <a:ext cx="649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Gill Sans Light"/>
                  <a:cs typeface="Helvetica Neue Light"/>
                </a:rPr>
                <a:t>Result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7CEE33F-72AA-4C14-B043-663F533BDE3D}"/>
              </a:ext>
            </a:extLst>
          </p:cNvPr>
          <p:cNvSpPr txBox="1"/>
          <p:nvPr/>
        </p:nvSpPr>
        <p:spPr>
          <a:xfrm>
            <a:off x="2576182" y="4286796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 Light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512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Ideal Linear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0" y="5577985"/>
            <a:ext cx="8724920" cy="544260"/>
          </a:xfrm>
        </p:spPr>
        <p:txBody>
          <a:bodyPr>
            <a:noAutofit/>
          </a:bodyPr>
          <a:lstStyle/>
          <a:p>
            <a:r>
              <a:rPr lang="en-US" dirty="0"/>
              <a:t>What does the queue wait time look like?</a:t>
            </a:r>
          </a:p>
          <a:p>
            <a:pPr lvl="1"/>
            <a:r>
              <a:rPr lang="en-US" sz="2000" dirty="0"/>
              <a:t>Grows unbounded at a rate ~ </a:t>
            </a:r>
            <a:r>
              <a:rPr lang="en-US" sz="2000" dirty="0"/>
              <a:t>(</a:t>
            </a:r>
            <a:r>
              <a:rPr lang="en-US" sz="2000" dirty="0" err="1"/>
              <a:t>T</a:t>
            </a:r>
            <a:r>
              <a:rPr lang="en-US" sz="2000" baseline="-25000" dirty="0" err="1"/>
              <a:t>s</a:t>
            </a:r>
            <a:r>
              <a:rPr lang="en-US" sz="2000" dirty="0"/>
              <a:t>/T</a:t>
            </a:r>
            <a:r>
              <a:rPr lang="en-US" sz="2000" baseline="-25000" dirty="0"/>
              <a:t>A</a:t>
            </a:r>
            <a:r>
              <a:rPr lang="en-US" sz="2000" dirty="0"/>
              <a:t>) till request rate subsides</a:t>
            </a: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83148" y="3396669"/>
            <a:ext cx="2578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60272" y="844869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0273" y="3063062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871531" y="1878446"/>
            <a:ext cx="264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Delivered Throughput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5267" y="30323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3864" y="307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04067" y="1207533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8612" y="10381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2691720" y="1407445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283872" y="2119924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92636" y="4538372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922352" y="754965"/>
            <a:ext cx="4605968" cy="3041814"/>
            <a:chOff x="4398352" y="958926"/>
            <a:chExt cx="4605968" cy="3041814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274871" y="2082407"/>
              <a:ext cx="2647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578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750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2200" y="1143000"/>
            <a:ext cx="3867936" cy="4495800"/>
            <a:chOff x="4648200" y="1143000"/>
            <a:chExt cx="3867936" cy="4495800"/>
          </a:xfrm>
        </p:grpSpPr>
        <p:grpSp>
          <p:nvGrpSpPr>
            <p:cNvPr id="15" name="Group 14"/>
            <p:cNvGrpSpPr/>
            <p:nvPr/>
          </p:nvGrpSpPr>
          <p:grpSpPr>
            <a:xfrm>
              <a:off x="4648200" y="1143000"/>
              <a:ext cx="3867936" cy="4495800"/>
              <a:chOff x="5179472" y="1278736"/>
              <a:chExt cx="3867936" cy="44958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491404" y="5340446"/>
                <a:ext cx="3195396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5599973" y="4183907"/>
                <a:ext cx="0" cy="128779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5781933" y="5374426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4560232" y="4456099"/>
                <a:ext cx="1638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Queue delay</a:t>
                </a:r>
                <a:endParaRPr 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7463884" y="3832471"/>
                <a:ext cx="1583524" cy="1253393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7916655" y="1278736"/>
                <a:ext cx="233572" cy="175191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7480450" y="1431136"/>
                <a:ext cx="552991" cy="3450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flipV="1">
              <a:off x="5105400" y="4949576"/>
              <a:ext cx="1836733" cy="3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144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5523505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38601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023" y="4877414"/>
            <a:ext cx="8229600" cy="15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arrive in a burst, must queue up till served</a:t>
            </a:r>
          </a:p>
          <a:p>
            <a:r>
              <a:rPr lang="en-US" dirty="0" smtClean="0"/>
              <a:t>Same average arrival time, but almost all of the requests experience large queue delays</a:t>
            </a:r>
          </a:p>
          <a:p>
            <a:r>
              <a:rPr lang="en-US" dirty="0" smtClean="0"/>
              <a:t>Even though average utilization is low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02346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02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31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64500" y="1019016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359" y="119051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0824" y="1196025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06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61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04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243" y="1213886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122667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86201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6227" y="1843087"/>
            <a:ext cx="45557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6140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59918" y="270430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261308" y="290869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3261164" y="257290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451086" y="2903939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11904" y="4243618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459529" y="256815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618095" y="3298118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51707" y="4243618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99332" y="2903939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670209" y="258976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37207" y="258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63678" y="4243618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845274" y="3692297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51707" y="2908693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411904" y="3302872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9275" y="2900259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 depth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100008" y="2896349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112378" y="4205986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845273" y="2624005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850475" y="26158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59275" y="22098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50475" y="291249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13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22997"/>
            <a:ext cx="8458200" cy="5215723"/>
          </a:xfrm>
        </p:spPr>
        <p:txBody>
          <a:bodyPr/>
          <a:lstStyle/>
          <a:p>
            <a:r>
              <a:rPr lang="en-US" dirty="0" smtClean="0"/>
              <a:t>Elegant mathematical framework if you start with </a:t>
            </a:r>
            <a:r>
              <a:rPr lang="en-US" i="1" dirty="0" smtClean="0"/>
              <a:t>exponential distribution</a:t>
            </a:r>
          </a:p>
          <a:p>
            <a:pPr lvl="1"/>
            <a:r>
              <a:rPr lang="en-US" dirty="0" smtClean="0"/>
              <a:t>Probability density function of a continuous random variable with a mean of 1/</a:t>
            </a:r>
            <a:r>
              <a:rPr lang="en-US" dirty="0" err="1" smtClean="0"/>
              <a:t>λ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(x) = </a:t>
            </a:r>
            <a:r>
              <a:rPr lang="en-US" dirty="0" err="1" smtClean="0"/>
              <a:t>λe</a:t>
            </a:r>
            <a:r>
              <a:rPr lang="en-US" baseline="30000" dirty="0" err="1" smtClean="0"/>
              <a:t>-λx</a:t>
            </a:r>
            <a:endParaRPr lang="en-US" baseline="30000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Memoryless</a:t>
            </a:r>
            <a:r>
              <a:rPr lang="en-US" i="1" dirty="0" smtClean="0"/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2895601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  <a:endParaRPr lang="en-US" sz="2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28" y="152400"/>
            <a:ext cx="8485944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So how do we model the </a:t>
            </a:r>
            <a:r>
              <a:rPr lang="en-US" dirty="0" err="1" smtClean="0"/>
              <a:t>burstiness</a:t>
            </a:r>
            <a:r>
              <a:rPr lang="en-US" dirty="0" smtClean="0"/>
              <a:t> of arrival?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079861" y="5646004"/>
            <a:ext cx="5966361" cy="830997"/>
            <a:chOff x="555860" y="5646003"/>
            <a:chExt cx="5966361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5860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122422" y="6229291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 (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2956" y="3048001"/>
            <a:ext cx="3853620" cy="2809719"/>
            <a:chOff x="5368956" y="3137602"/>
            <a:chExt cx="3853620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659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ean 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rrival interval (1/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78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panose="020B0600000101010101" pitchFamily="34" charset="-127"/>
              </a:rPr>
              <a:t>Background: </a:t>
            </a:r>
            <a:br>
              <a:rPr lang="en-US" altLang="ko-KR" sz="2800" dirty="0">
                <a:ea typeface="Gulim" panose="020B0600000101010101" pitchFamily="34" charset="-127"/>
              </a:rPr>
            </a:br>
            <a:r>
              <a:rPr lang="en-US" altLang="ko-KR" sz="2800" dirty="0">
                <a:ea typeface="Gulim" panose="020B0600000101010101" pitchFamily="34" charset="-127"/>
              </a:rPr>
              <a:t>General Use of Random </a:t>
            </a:r>
            <a:r>
              <a:rPr lang="en-US" altLang="ko-KR" sz="2800" dirty="0">
                <a:ea typeface="Gulim" panose="020B0600000101010101" pitchFamily="34" charset="-127"/>
              </a:rPr>
              <a:t>D</a:t>
            </a:r>
            <a:r>
              <a:rPr lang="en-US" altLang="ko-KR" sz="2800" dirty="0">
                <a:ea typeface="Gulim" panose="020B0600000101010101" pitchFamily="34" charset="-127"/>
              </a:rPr>
              <a:t>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68375"/>
            <a:ext cx="8839200" cy="5486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Server spends variable time (T) with customers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Mean (Average) </a:t>
            </a:r>
            <a:r>
              <a:rPr lang="en-US" altLang="ko-KR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 smtClean="0">
                <a:ea typeface="Gulim" panose="020B0600000101010101" pitchFamily="34" charset="-127"/>
              </a:rPr>
              <a:t>T-m)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-m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Squared coefficient of variance: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ea typeface="Gulim" panose="020B0600000101010101" pitchFamily="34" charset="-127"/>
              </a:rPr>
              <a:t>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/m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br>
              <a:rPr lang="en-US" altLang="ko-KR" baseline="30000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 variance or deterministic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“Memoryless” or exponential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 smtClean="0">
                <a:ea typeface="Gulim" panose="020B0600000101010101" pitchFamily="34" charset="-127"/>
              </a:rPr>
              <a:t>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Past tells nothing about future</a:t>
            </a: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Poisson process – </a:t>
            </a:r>
            <a:r>
              <a:rPr lang="en-US" i="1" dirty="0" smtClean="0"/>
              <a:t>purely</a:t>
            </a:r>
            <a:r>
              <a:rPr lang="en-US" dirty="0"/>
              <a:t> or </a:t>
            </a:r>
            <a:r>
              <a:rPr lang="en-US" i="1" dirty="0"/>
              <a:t>completely</a:t>
            </a:r>
            <a:r>
              <a:rPr lang="en-US" dirty="0"/>
              <a:t> random process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Many complex systems (or aggregates)</a:t>
            </a:r>
            <a:b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are well described as memoryless 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Disk response times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 smtClean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9525000" y="785814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</a:t>
              </a: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m)</a:t>
              </a:r>
              <a:endParaRPr lang="en-US" altLang="en-US" sz="1800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8836132" y="3352800"/>
            <a:ext cx="1572598" cy="1351592"/>
            <a:chOff x="4412" y="2064"/>
            <a:chExt cx="1111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8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107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8686803" y="1014414"/>
            <a:ext cx="1962151" cy="1728786"/>
            <a:chOff x="4544" y="493"/>
            <a:chExt cx="1236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236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8788400" y="1146179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249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2819401" y="1295400"/>
            <a:ext cx="6577013" cy="1601788"/>
            <a:chOff x="960" y="480"/>
            <a:chExt cx="4143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237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70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5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76400" y="3276601"/>
            <a:ext cx="8839200" cy="32892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What about queuing time??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Gulim" panose="020B0600000101010101" pitchFamily="34" charset="-127"/>
              </a:rPr>
              <a:t>Let’s apply some queuing theory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>
                <a:ea typeface="Gulim" panose="020B0600000101010101" pitchFamily="34" charset="-127"/>
              </a:rPr>
              <a:t>Queuing Theory applies to long term, steady state behavior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Gulim" panose="020B0600000101010101" pitchFamily="34" charset="-127"/>
              </a:rPr>
              <a:t> 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4603751" y="1441450"/>
            <a:ext cx="2697163" cy="1327842"/>
            <a:chOff x="3720" y="288"/>
            <a:chExt cx="2062" cy="1015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8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8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92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576" y="2782052"/>
            <a:ext cx="9777824" cy="392354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 any </a:t>
            </a:r>
            <a:r>
              <a:rPr lang="en-US" sz="2800" i="1" dirty="0">
                <a:solidFill>
                  <a:srgbClr val="FF0000"/>
                </a:solidFill>
              </a:rPr>
              <a:t>stable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system </a:t>
            </a:r>
          </a:p>
          <a:p>
            <a:pPr lvl="1"/>
            <a:r>
              <a:rPr lang="en-US" sz="2600" dirty="0"/>
              <a:t>Average arrival rate = Average departure rate </a:t>
            </a:r>
          </a:p>
          <a:p>
            <a:r>
              <a:rPr lang="en-US" sz="2800" dirty="0"/>
              <a:t>T</a:t>
            </a:r>
            <a:r>
              <a:rPr lang="en-US" sz="2800" dirty="0"/>
              <a:t>he average number of jobs/tasks in the system (</a:t>
            </a:r>
            <a:r>
              <a:rPr lang="en-US" sz="2800" i="1" dirty="0"/>
              <a:t>N</a:t>
            </a:r>
            <a:r>
              <a:rPr lang="en-US" sz="2800" dirty="0"/>
              <a:t>) is equal to arrival time / throughput (</a:t>
            </a:r>
            <a:r>
              <a:rPr lang="el-GR" sz="2800" dirty="0">
                <a:latin typeface="Times New Roman"/>
                <a:cs typeface="Times New Roman"/>
              </a:rPr>
              <a:t>λ</a:t>
            </a:r>
            <a:r>
              <a:rPr lang="en-US" sz="2800" dirty="0"/>
              <a:t>) times the response time (</a:t>
            </a:r>
            <a:r>
              <a:rPr lang="en-US" sz="2800" i="1" dirty="0"/>
              <a:t>L</a:t>
            </a:r>
            <a:r>
              <a:rPr lang="en-US" sz="2800" dirty="0"/>
              <a:t>) </a:t>
            </a:r>
          </a:p>
          <a:p>
            <a:pPr lvl="1"/>
            <a:r>
              <a:rPr lang="en-US" i="1" dirty="0" smtClean="0"/>
              <a:t>N </a:t>
            </a:r>
            <a:r>
              <a:rPr lang="en-US" sz="2600" i="1" dirty="0"/>
              <a:t>(jobs) </a:t>
            </a:r>
            <a:r>
              <a:rPr lang="en-US" i="1" dirty="0" smtClean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 smtClean="0"/>
              <a:t> </a:t>
            </a:r>
            <a:r>
              <a:rPr lang="en-US" sz="2600" i="1" dirty="0"/>
              <a:t>(jobs/s) </a:t>
            </a:r>
            <a:r>
              <a:rPr lang="en-US" i="1" dirty="0" smtClean="0"/>
              <a:t>x L </a:t>
            </a:r>
            <a:r>
              <a:rPr lang="en-US" sz="2600" i="1" dirty="0"/>
              <a:t>(s)</a:t>
            </a:r>
          </a:p>
          <a:p>
            <a:r>
              <a:rPr lang="en-US" sz="2800" dirty="0"/>
              <a:t>Regardless of structure, bursts of requests, variation in service</a:t>
            </a:r>
          </a:p>
          <a:p>
            <a:pPr lvl="1"/>
            <a:r>
              <a:rPr lang="en-US" sz="2600" dirty="0"/>
              <a:t>I</a:t>
            </a:r>
            <a:r>
              <a:rPr lang="en-US" sz="2600" dirty="0"/>
              <a:t>nstantaneous variations, but it washes out in the average</a:t>
            </a:r>
          </a:p>
          <a:p>
            <a:pPr lvl="1"/>
            <a:r>
              <a:rPr lang="en-US" sz="2600" dirty="0"/>
              <a:t>Overall, requests match departures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027475" y="990600"/>
            <a:ext cx="6445760" cy="1777476"/>
            <a:chOff x="1605663" y="4773956"/>
            <a:chExt cx="6445760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4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3609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85042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02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4953000" y="301573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76400"/>
            <a:ext cx="1400175" cy="78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= 5</a:t>
            </a:r>
            <a:endParaRPr lang="el-GR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3124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6781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7086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7391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7696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8001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3124200" y="4393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3429000" y="41650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3733800" y="39364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4038600" y="37078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4343400" y="34792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4648200" y="3250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5257800" y="27934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5562600" y="25648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5867400" y="23362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6172200" y="21076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6477000" y="1879084"/>
            <a:ext cx="184731" cy="369332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2955926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32766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35814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38862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41910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44894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47942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50990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540385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78422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5715001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601980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632460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66230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69278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72326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7537451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9356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5791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2743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2743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2743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1981200" y="4227513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Jobs</a:t>
            </a:r>
            <a:endParaRPr lang="en-US" sz="1800" b="0" dirty="0"/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7124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6892925" y="1343026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L </a:t>
            </a:r>
            <a:r>
              <a:rPr lang="en-US" b="0" dirty="0">
                <a:latin typeface="Times New Roman"/>
                <a:cs typeface="Times New Roman"/>
              </a:rPr>
              <a:t>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6419851" y="2971801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N = 5 </a:t>
            </a:r>
            <a:r>
              <a:rPr lang="en-US" b="0" dirty="0">
                <a:latin typeface="Times New Roman"/>
                <a:cs typeface="Times New Roman"/>
              </a:rPr>
              <a:t>jobs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2438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Light"/>
                <a:cs typeface="Gill Sans Light"/>
              </a:rPr>
              <a:t>A:</a:t>
            </a:r>
            <a:r>
              <a:rPr lang="en-US" sz="2800" b="0" dirty="0">
                <a:latin typeface="Gill Sans Light"/>
                <a:cs typeface="Gill Sans Light"/>
              </a:rPr>
              <a:t> </a:t>
            </a:r>
            <a:r>
              <a:rPr lang="en-US" sz="2800" b="0" dirty="0">
                <a:latin typeface="Times New Roman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 x L</a:t>
            </a:r>
            <a:endParaRPr lang="en-US" sz="2800" b="0" dirty="0">
              <a:latin typeface="Times New Roman"/>
              <a:ea typeface="Arial" charset="0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Arial"/>
              <a:buChar char="•"/>
            </a:pPr>
            <a:r>
              <a:rPr lang="en-US" sz="2400" b="0" dirty="0">
                <a:latin typeface="Gill Sans Light"/>
                <a:cs typeface="Gill Sans Light"/>
              </a:rPr>
              <a:t>E.g</a:t>
            </a:r>
            <a:r>
              <a:rPr lang="en-US" sz="2400" b="0" dirty="0">
                <a:latin typeface="Gill Sans Light"/>
                <a:cs typeface="Gill Sans Light"/>
              </a:rPr>
              <a:t>.,</a:t>
            </a:r>
            <a:r>
              <a:rPr lang="en-US" sz="2400" b="0" dirty="0"/>
              <a:t> </a:t>
            </a:r>
            <a:r>
              <a:rPr lang="en-US" sz="2400" b="0" dirty="0">
                <a:latin typeface="Times New Roman"/>
                <a:cs typeface="Times New Roman"/>
              </a:rPr>
              <a:t>N = </a:t>
            </a:r>
            <a:r>
              <a:rPr lang="el-GR" sz="2400" b="0" dirty="0">
                <a:latin typeface="Times New Roman"/>
                <a:cs typeface="Times New Roman"/>
              </a:rPr>
              <a:t>λ</a:t>
            </a:r>
            <a:r>
              <a:rPr lang="en-US" sz="2400" b="0" dirty="0">
                <a:latin typeface="Times New Roman"/>
                <a:cs typeface="Times New Roman"/>
              </a:rPr>
              <a:t> x </a:t>
            </a:r>
            <a:r>
              <a:rPr lang="en-US" sz="2400" b="0" dirty="0">
                <a:latin typeface="Times New Roman"/>
                <a:cs typeface="Times New Roman"/>
              </a:rPr>
              <a:t>L </a:t>
            </a:r>
            <a:r>
              <a:rPr lang="en-US" sz="2400" b="0" dirty="0">
                <a:latin typeface="Times New Roman"/>
                <a:cs typeface="Times New Roman"/>
              </a:rPr>
              <a:t>= 5</a:t>
            </a:r>
            <a:r>
              <a:rPr lang="en-US" sz="2800"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5886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436552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943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5943600" y="5576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1" y="1859340"/>
            <a:ext cx="45665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</a:t>
            </a:r>
            <a:r>
              <a:rPr lang="en-US" sz="2400" b="0" dirty="0">
                <a:latin typeface="Gill Sans Light"/>
                <a:cs typeface="Gill Sans Light"/>
              </a:rPr>
              <a:t>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N(</a:t>
            </a:r>
            <a:r>
              <a:rPr lang="en-US" sz="2400" b="0" dirty="0">
                <a:latin typeface="Times New Roman"/>
                <a:cs typeface="Times New Roman"/>
              </a:rPr>
              <a:t>t) </a:t>
            </a:r>
            <a:r>
              <a:rPr lang="en-US" sz="2400" b="0" dirty="0">
                <a:latin typeface="Gill Sans Light"/>
                <a:cs typeface="Gill Sans Light"/>
              </a:rPr>
              <a:t>= </a:t>
            </a:r>
            <a:r>
              <a:rPr lang="en-US" sz="2400" b="0" dirty="0">
                <a:latin typeface="Gill Sans Light"/>
                <a:cs typeface="Gill Sans Light"/>
              </a:rPr>
              <a:t>number of jobs in system</a:t>
            </a:r>
            <a:endParaRPr lang="en-US" sz="2400" b="0" dirty="0">
              <a:latin typeface="Gill Sans Light"/>
              <a:cs typeface="Gill Sans Light"/>
            </a:endParaRPr>
          </a:p>
          <a:p>
            <a:pPr algn="l"/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stCxn id="62486" idx="1"/>
          </p:cNvCxnSpPr>
          <p:nvPr/>
        </p:nvCxnSpPr>
        <p:spPr bwMode="auto">
          <a:xfrm>
            <a:off x="27432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373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90678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2743200" y="5410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2895600" y="53910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L(1)</a:t>
            </a:r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4745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1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2667000" y="5715001"/>
            <a:ext cx="6515684" cy="830263"/>
            <a:chOff x="1344" y="3630"/>
            <a:chExt cx="3067" cy="523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772"/>
              <a:ext cx="87" cy="23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461" y="3630"/>
              <a:ext cx="2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What is the system occupancy, i.e., average </a:t>
              </a:r>
            </a:p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number </a:t>
              </a:r>
              <a:r>
                <a:rPr lang="en-US" sz="2400" b="0" dirty="0">
                  <a:latin typeface="Gill Sans Light"/>
                  <a:cs typeface="Gill Sans Light"/>
                </a:rPr>
                <a:t>of jobs </a:t>
              </a:r>
              <a:r>
                <a:rPr lang="en-US" sz="2400" b="0" dirty="0">
                  <a:latin typeface="Gill Sans Light"/>
                  <a:cs typeface="Gill Sans Light"/>
                </a:rPr>
                <a:t>in </a:t>
              </a:r>
              <a:r>
                <a:rPr lang="en-US" sz="2400" b="0" dirty="0">
                  <a:latin typeface="Gill Sans Light"/>
                  <a:cs typeface="Gill Sans Light"/>
                </a:rPr>
                <a:t>the system?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313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5805489"/>
            <a:ext cx="707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S =  S(1) + S(2) + … + S</a:t>
            </a:r>
            <a:r>
              <a:rPr lang="en-US" sz="2400" b="0" dirty="0">
                <a:latin typeface="Times New Roman"/>
                <a:cs typeface="Times New Roman"/>
              </a:rPr>
              <a:t>(k)  </a:t>
            </a:r>
            <a:r>
              <a:rPr lang="en-US" sz="2400" b="0" dirty="0">
                <a:latin typeface="Times New Roman"/>
                <a:cs typeface="Times New Roman"/>
              </a:rPr>
              <a:t>= L</a:t>
            </a:r>
            <a:r>
              <a:rPr lang="en-US" sz="2400" b="0" dirty="0">
                <a:latin typeface="Times New Roman"/>
                <a:cs typeface="Times New Roman"/>
              </a:rPr>
              <a:t>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>
                <a:latin typeface="Times New Roman"/>
                <a:cs typeface="Times New Roman"/>
              </a:rPr>
              <a:t>2) + … + </a:t>
            </a:r>
            <a:r>
              <a:rPr lang="en-US" sz="2400" b="0" dirty="0">
                <a:latin typeface="Times New Roman"/>
                <a:cs typeface="Times New Roman"/>
              </a:rPr>
              <a:t>L(k)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014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D96E-A369-49EE-BB0F-CD3BEA1C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Typical </a:t>
            </a:r>
            <a:r>
              <a:rPr lang="en-US" dirty="0"/>
              <a:t>Numbers for Magnetic Disk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74695D-E476-4D5E-B198-4557A03C7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767132"/>
              </p:ext>
            </p:extLst>
          </p:nvPr>
        </p:nvGraphicFramePr>
        <p:xfrm>
          <a:off x="609600" y="990600"/>
          <a:ext cx="11049000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922">
                  <a:extLst>
                    <a:ext uri="{9D8B030D-6E8A-4147-A177-3AD203B41FA5}">
                      <a16:colId xmlns:a16="http://schemas.microsoft.com/office/drawing/2014/main" val="187093797"/>
                    </a:ext>
                  </a:extLst>
                </a:gridCol>
                <a:gridCol w="7996078">
                  <a:extLst>
                    <a:ext uri="{9D8B030D-6E8A-4147-A177-3AD203B41FA5}">
                      <a16:colId xmlns:a16="http://schemas.microsoft.com/office/drawing/2014/main" val="2350610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Info/Range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0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Space/Density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Space: </a:t>
                      </a:r>
                      <a:r>
                        <a:rPr lang="en-US" dirty="0" smtClean="0">
                          <a:latin typeface="Gill Sans Light"/>
                        </a:rPr>
                        <a:t>18TB </a:t>
                      </a:r>
                      <a:r>
                        <a:rPr lang="en-US" dirty="0">
                          <a:latin typeface="Gill Sans Light"/>
                        </a:rPr>
                        <a:t>(Seagate), </a:t>
                      </a:r>
                      <a:r>
                        <a:rPr lang="en-US" dirty="0" smtClean="0">
                          <a:latin typeface="Gill Sans Light"/>
                        </a:rPr>
                        <a:t>9 </a:t>
                      </a:r>
                      <a:r>
                        <a:rPr lang="en-US" dirty="0">
                          <a:latin typeface="Gill Sans Light"/>
                        </a:rPr>
                        <a:t>platters, in 3½ inch form factor!</a:t>
                      </a:r>
                      <a:br>
                        <a:rPr lang="en-US" dirty="0">
                          <a:latin typeface="Gill Sans Light"/>
                        </a:rPr>
                      </a:br>
                      <a:r>
                        <a:rPr lang="en-US" b="1" dirty="0">
                          <a:latin typeface="Gill Sans Light"/>
                        </a:rPr>
                        <a:t>Areal Density: ≥ 1 Terabit/square inch! (PMR, Helium,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Seek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4-6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9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Average Rotational Latency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Most laptop/desktop disks rotate at 3600-7200 RPM 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(16-8 </a:t>
                      </a:r>
                      <a:r>
                        <a:rPr lang="en-US" dirty="0" err="1">
                          <a:latin typeface="Gill Sans Light"/>
                        </a:rPr>
                        <a:t>ms</a:t>
                      </a:r>
                      <a:r>
                        <a:rPr lang="en-US" dirty="0">
                          <a:latin typeface="Gill Sans Light"/>
                        </a:rPr>
                        <a:t>/rotation). Server disks up to 15,000 RPM.</a:t>
                      </a:r>
                    </a:p>
                    <a:p>
                      <a:r>
                        <a:rPr lang="en-US" dirty="0">
                          <a:latin typeface="Gill Sans Light"/>
                        </a:rPr>
                        <a:t>Average latency is halfway around disk so 4-8 milliseconds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0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Controller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Depends on controller hardware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Transfer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Typically 50 to 250 MB/s. Depends on: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Transfer size (usually a sector): 512B – 1KB per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Rotation speed: 3600 RPM to 15000 RPM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Recording density: bits per inch on a track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Gill Sans Light"/>
                        </a:rPr>
                        <a:t>Diameter: ranges from  1 in to 5.25 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2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Light"/>
                        </a:rPr>
                        <a:t>Used to drop by a factor of two every 1.5 years (or faster), now slowing 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0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239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52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  <a:endParaRPr lang="en-US" sz="2400" b="0" dirty="0">
              <a:latin typeface="Gill Sans Light"/>
              <a:cs typeface="Gill Sans Light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2667000" y="5938841"/>
            <a:ext cx="5702020" cy="461963"/>
            <a:chOff x="1344" y="3771"/>
            <a:chExt cx="2684" cy="291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772"/>
              <a:ext cx="87" cy="23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846" y="3771"/>
              <a:ext cx="21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Average occupancy (</a:t>
              </a:r>
              <a:r>
                <a:rPr lang="en-US" sz="2400" b="0" dirty="0" err="1">
                  <a:latin typeface="Gill Sans Light"/>
                  <a:cs typeface="Gill Sans Light"/>
                </a:rPr>
                <a:t>N</a:t>
              </a:r>
              <a:r>
                <a:rPr lang="en-US" sz="2400" b="0" baseline="-25000" dirty="0" err="1">
                  <a:latin typeface="Gill Sans Light"/>
                  <a:cs typeface="Gill Sans Light"/>
                </a:rPr>
                <a:t>avg</a:t>
              </a:r>
              <a:r>
                <a:rPr lang="en-US" sz="2400" b="0" dirty="0">
                  <a:latin typeface="Gill Sans Light"/>
                  <a:cs typeface="Gill Sans Light"/>
                </a:rPr>
                <a:t>) = S/T 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495801" y="4038600"/>
            <a:ext cx="11188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S= area</a:t>
            </a:r>
          </a:p>
        </p:txBody>
      </p:sp>
    </p:spTree>
    <p:extLst>
      <p:ext uri="{BB962C8B-B14F-4D97-AF65-F5344CB8AC3E}">
        <p14:creationId xmlns:p14="http://schemas.microsoft.com/office/powerpoint/2010/main" val="352719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3513424" y="5805489"/>
            <a:ext cx="4487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S/T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>
                <a:latin typeface="Times New Roman"/>
                <a:cs typeface="Times New Roman"/>
              </a:rPr>
              <a:t>L(k))/T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77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161516" y="5715001"/>
            <a:ext cx="820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>
                <a:latin typeface="Times New Roman"/>
                <a:cs typeface="Times New Roman"/>
              </a:rPr>
              <a:t>L(k))/T = (</a:t>
            </a:r>
            <a:r>
              <a:rPr lang="en-US" sz="24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lang="en-US" sz="2400" b="0" dirty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>
                <a:latin typeface="Times New Roman"/>
                <a:cs typeface="Times New Roman"/>
              </a:rPr>
              <a:t>)/</a:t>
            </a:r>
            <a:r>
              <a:rPr lang="en-US" sz="2400" b="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endParaRPr lang="en-US" sz="2400" b="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5060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748676" y="5715000"/>
            <a:ext cx="69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(</a:t>
            </a:r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total</a:t>
            </a:r>
            <a:r>
              <a:rPr lang="en-US" sz="2400" b="0" dirty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>
                <a:latin typeface="Times New Roman"/>
                <a:cs typeface="Times New Roman"/>
              </a:rPr>
              <a:t>)/</a:t>
            </a:r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total</a:t>
            </a:r>
            <a:r>
              <a:rPr lang="en-US" sz="2400" b="0" baseline="-25000" dirty="0">
                <a:latin typeface="Times New Roman"/>
                <a:cs typeface="Times New Roman"/>
              </a:rPr>
              <a:t> </a:t>
            </a:r>
            <a:r>
              <a:rPr lang="en-US" sz="2400" b="0" dirty="0">
                <a:latin typeface="Times New Roman"/>
                <a:cs typeface="Times New Roman"/>
              </a:rPr>
              <a:t>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× </a:t>
            </a:r>
            <a:r>
              <a:rPr lang="en-US" sz="2400" b="0" dirty="0" err="1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7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2286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2286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9140826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2743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9067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9067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2743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6232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324600" y="838201"/>
            <a:ext cx="4412448" cy="1418225"/>
            <a:chOff x="1605663" y="4773956"/>
            <a:chExt cx="6669859" cy="174716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152946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2130390" cy="492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9" y="5504128"/>
              <a:ext cx="470567" cy="492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494798" cy="4929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352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657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572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257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562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867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629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6934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62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7848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5965830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2362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1600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>
                <a:latin typeface="Times New Roman"/>
                <a:cs typeface="Times New Roman"/>
              </a:rPr>
              <a:t>Job </a:t>
            </a:r>
            <a:r>
              <a:rPr lang="en-US" sz="2200" b="0" dirty="0" err="1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880754" y="49364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3490354" y="470785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5218248" y="5715000"/>
            <a:ext cx="24481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r>
              <a:rPr lang="en-US" sz="2400" b="0" dirty="0">
                <a:latin typeface="Times New Roman"/>
                <a:cs typeface="Times New Roman"/>
              </a:rPr>
              <a:t> × </a:t>
            </a:r>
            <a:r>
              <a:rPr lang="en-US" sz="2400" b="0" dirty="0" err="1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8214754" y="2419277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721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DDE-0072-41BC-AE33-13E69C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Little’s Law Applied 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4F8F3-1F95-44D1-AC77-01FBCC06F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233555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Gill Sans Light"/>
              </a:rPr>
              <a:t>When Little’s Law applied </a:t>
            </a:r>
            <a:r>
              <a:rPr lang="en-US" sz="3200" dirty="0">
                <a:latin typeface="Gill Sans Light"/>
              </a:rPr>
              <a:t>to a queue, we get: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068F0-FECC-4967-A21A-9E3491AA5736}"/>
              </a:ext>
            </a:extLst>
          </p:cNvPr>
          <p:cNvGrpSpPr/>
          <p:nvPr/>
        </p:nvGrpSpPr>
        <p:grpSpPr>
          <a:xfrm>
            <a:off x="762000" y="2219364"/>
            <a:ext cx="10816006" cy="2341717"/>
            <a:chOff x="-59326" y="1472194"/>
            <a:chExt cx="9292932" cy="2341717"/>
          </a:xfrm>
        </p:grpSpPr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AE4FBADE-DE8E-490E-9356-0E745E4D298D}"/>
                </a:ext>
              </a:extLst>
            </p:cNvPr>
            <p:cNvSpPr txBox="1"/>
            <p:nvPr/>
          </p:nvSpPr>
          <p:spPr>
            <a:xfrm>
              <a:off x="-59326" y="2736693"/>
              <a:ext cx="33434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200" b="0" dirty="0">
                  <a:latin typeface="Gill Sans Light"/>
                </a:rPr>
                <a:t>Average length of </a:t>
              </a:r>
              <a:r>
                <a:rPr lang="en-US" sz="3200" b="0" dirty="0" smtClean="0">
                  <a:latin typeface="Gill Sans Light"/>
                </a:rPr>
                <a:t>the queue</a:t>
              </a:r>
              <a:endParaRPr lang="en-US" sz="3200" b="0" dirty="0">
                <a:latin typeface="Gill Sans Light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D9019E3C-69B3-407F-8948-E3753ECD994E}"/>
                </a:ext>
              </a:extLst>
            </p:cNvPr>
            <p:cNvSpPr txBox="1"/>
            <p:nvPr/>
          </p:nvSpPr>
          <p:spPr>
            <a:xfrm>
              <a:off x="4916376" y="1472194"/>
              <a:ext cx="33818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0" dirty="0">
                  <a:latin typeface="Gill Sans Light"/>
                </a:rPr>
                <a:t>Average Arrival Rate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0ED26E0D-DF88-4558-9FAD-3C06CCD5262B}"/>
                </a:ext>
              </a:extLst>
            </p:cNvPr>
            <p:cNvSpPr txBox="1"/>
            <p:nvPr/>
          </p:nvSpPr>
          <p:spPr>
            <a:xfrm>
              <a:off x="5481142" y="2666569"/>
              <a:ext cx="37524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0" dirty="0">
                  <a:latin typeface="Gill Sans Light"/>
                </a:rPr>
                <a:t>Average time “waiting</a:t>
              </a:r>
              <a:r>
                <a:rPr lang="en-US" sz="3200" b="0" dirty="0" smtClean="0">
                  <a:latin typeface="Gill Sans Light"/>
                </a:rPr>
                <a:t>” </a:t>
              </a:r>
              <a:br>
                <a:rPr lang="en-US" sz="3200" b="0" dirty="0" smtClean="0">
                  <a:latin typeface="Gill Sans Light"/>
                </a:rPr>
              </a:br>
              <a:r>
                <a:rPr lang="en-US" sz="3200" b="0" dirty="0" smtClean="0">
                  <a:latin typeface="Gill Sans Light"/>
                </a:rPr>
                <a:t>in queue</a:t>
              </a:r>
              <a:endParaRPr lang="en-US" sz="3200" b="0" dirty="0">
                <a:latin typeface="Gill Sans Light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76308E-AC2D-4B6E-85A0-B0182A3C7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643" y="1872713"/>
              <a:ext cx="290192" cy="207436"/>
            </a:xfrm>
            <a:prstGeom prst="line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7840EA-C3D7-4D83-B88A-2FEC9BB2E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2672" y="2624397"/>
              <a:ext cx="388403" cy="20983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A17267-8018-4952-8A9D-68A70A9CA2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7213" y="2578636"/>
              <a:ext cx="315339" cy="230189"/>
            </a:xfrm>
            <a:prstGeom prst="line">
              <a:avLst/>
            </a:prstGeom>
            <a:ln w="381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185882" y="2133600"/>
            <a:ext cx="2588565" cy="574246"/>
            <a:chOff x="2636230" y="2597300"/>
            <a:chExt cx="1850781" cy="4220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8BC4ADC-F574-41AB-B314-EDC8E2D0D87D}"/>
                </a:ext>
              </a:extLst>
            </p:cNvPr>
            <p:cNvSpPr/>
            <p:nvPr/>
          </p:nvSpPr>
          <p:spPr>
            <a:xfrm>
              <a:off x="4064980" y="2597300"/>
              <a:ext cx="422031" cy="422031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93EA66-2520-4F2E-A7D2-B32B58284B4D}"/>
                </a:ext>
              </a:extLst>
            </p:cNvPr>
            <p:cNvSpPr/>
            <p:nvPr/>
          </p:nvSpPr>
          <p:spPr>
            <a:xfrm>
              <a:off x="3053865" y="2631870"/>
              <a:ext cx="712177" cy="3352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0">
                <a:latin typeface="Gill Sans Ligh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98D761-5BF2-4D52-9841-0FAC11CD7317}"/>
                </a:ext>
              </a:extLst>
            </p:cNvPr>
            <p:cNvCxnSpPr/>
            <p:nvPr/>
          </p:nvCxnSpPr>
          <p:spPr>
            <a:xfrm>
              <a:off x="3607780" y="2631870"/>
              <a:ext cx="0" cy="3352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A576FC9-A207-4AC2-A41C-8FFAD284FDD9}"/>
                </a:ext>
              </a:extLst>
            </p:cNvPr>
            <p:cNvCxnSpPr>
              <a:stCxn id="30" idx="3"/>
              <a:endCxn id="29" idx="2"/>
            </p:cNvCxnSpPr>
            <p:nvPr/>
          </p:nvCxnSpPr>
          <p:spPr>
            <a:xfrm>
              <a:off x="3766042" y="2799519"/>
              <a:ext cx="298938" cy="8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DB1ECCE-CD26-47A7-BAEC-1BF56F61388C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2636230" y="2799519"/>
              <a:ext cx="4176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/>
              <p:nvPr/>
            </p:nvSpPr>
            <p:spPr>
              <a:xfrm>
                <a:off x="4952102" y="2786792"/>
                <a:ext cx="1973617" cy="593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lang="en-US" sz="3600" b="0" dirty="0">
                  <a:latin typeface="Gill Sans Ligh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249043-EDEF-464F-8D8D-F5116AB4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02" y="2786792"/>
                <a:ext cx="1973617" cy="593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74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</a:t>
            </a:r>
            <a:r>
              <a:rPr lang="en-US" altLang="ko-KR" dirty="0" smtClean="0">
                <a:ea typeface="Gulim" panose="020B0600000101010101" pitchFamily="34" charset="-127"/>
              </a:rPr>
              <a:t>Computing T</a:t>
            </a:r>
            <a:r>
              <a:rPr lang="en-US" altLang="ko-KR" baseline="-25000" dirty="0">
                <a:ea typeface="Gulim" panose="020B0600000101010101" pitchFamily="34" charset="-127"/>
              </a:rPr>
              <a:t>Q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10896600" cy="617220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Time between successive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400" dirty="0">
                <a:ea typeface="Gulim" panose="020B0600000101010101" pitchFamily="34" charset="-127"/>
              </a:rPr>
              <a:t> is random and memoryless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>
                <a:solidFill>
                  <a:schemeClr val="accent1"/>
                </a:solidFill>
                <a:ea typeface="Gulim" panose="020B0600000101010101" pitchFamily="34" charset="-127"/>
              </a:rPr>
              <a:t>m1</a:t>
            </a:r>
            <a:r>
              <a:rPr lang="en-US" altLang="ko-KR" sz="2400" dirty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>
                <a:ea typeface="Gulim" panose="020B0600000101010101" pitchFamily="34" charset="-127"/>
              </a:rPr>
              <a:t>/m1</a:t>
            </a:r>
            <a:r>
              <a:rPr lang="en-US" altLang="ko-KR" sz="2400" baseline="30000" dirty="0">
                <a:ea typeface="Gulim" panose="020B0600000101010101" pitchFamily="34" charset="-127"/>
              </a:rPr>
              <a:t>2</a:t>
            </a:r>
            <a:endParaRPr lang="en-US" altLang="ko-KR" sz="2400" dirty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>
                <a:solidFill>
                  <a:schemeClr val="accent2"/>
                </a:solidFill>
              </a:rPr>
              <a:t>μ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>
                <a:ea typeface="Gulim" panose="020B0600000101010101" pitchFamily="34" charset="-127"/>
              </a:rPr>
              <a:t>: </a:t>
            </a:r>
            <a:r>
              <a:rPr lang="en-US" altLang="ko-KR" sz="2400" dirty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>
                <a:ea typeface="Gulim" panose="020B0600000101010101" pitchFamily="34" charset="-127"/>
              </a:rPr>
              <a:t>=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>
                <a:ea typeface="Gulim" panose="020B0600000101010101" pitchFamily="34" charset="-127"/>
              </a:rPr>
              <a:t>/</a:t>
            </a:r>
            <a:r>
              <a:rPr lang="el-GR" altLang="en-US" sz="2400" dirty="0">
                <a:solidFill>
                  <a:schemeClr val="accent2"/>
                </a:solidFill>
              </a:rPr>
              <a:t>μ</a:t>
            </a:r>
            <a:r>
              <a:rPr lang="en-US" altLang="ko-KR" sz="2400" dirty="0">
                <a:ea typeface="Gulim" panose="020B0600000101010101" pitchFamily="34" charset="-127"/>
              </a:rPr>
              <a:t> =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Results</a:t>
            </a:r>
            <a:r>
              <a:rPr lang="en-US" altLang="ko-KR" dirty="0">
                <a:ea typeface="Gulim" panose="020B0600000101010101" pitchFamily="34" charset="-127"/>
              </a:rPr>
              <a:t>: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>
                <a:ea typeface="Gulim" panose="020B0600000101010101" pitchFamily="34" charset="-127"/>
              </a:rPr>
              <a:t>emoryless service distribution (C = 1):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(an “M/M/1 queue”):</a:t>
            </a:r>
            <a:endParaRPr lang="en-US" altLang="ko-KR" sz="2400" dirty="0">
              <a:ea typeface="Gulim" panose="020B0600000101010101" pitchFamily="34" charset="-127"/>
            </a:endParaRP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baseline="-25000" dirty="0">
                <a:ea typeface="Gulim" panose="020B0600000101010101" pitchFamily="34" charset="-127"/>
              </a:rPr>
              <a:t> </a:t>
            </a:r>
            <a:r>
              <a:rPr lang="en-US" altLang="ko-KR" dirty="0">
                <a:ea typeface="Gulim" panose="020B0600000101010101" pitchFamily="34" charset="-127"/>
              </a:rPr>
              <a:t>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G</a:t>
            </a:r>
            <a:r>
              <a:rPr lang="en-US" altLang="ko-KR" sz="2400" dirty="0">
                <a:ea typeface="Gulim" panose="020B0600000101010101" pitchFamily="34" charset="-127"/>
              </a:rPr>
              <a:t>eneral service </a:t>
            </a:r>
            <a:r>
              <a:rPr lang="en-US" altLang="ko-KR" sz="2400" dirty="0" smtClean="0">
                <a:ea typeface="Gulim" panose="020B0600000101010101" pitchFamily="34" charset="-127"/>
              </a:rPr>
              <a:t>distribution, </a:t>
            </a:r>
            <a:r>
              <a:rPr lang="en-US" altLang="ko-KR" sz="2400" dirty="0">
                <a:ea typeface="Gulim" panose="020B0600000101010101" pitchFamily="34" charset="-127"/>
              </a:rPr>
              <a:t>1 server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(an “M/G/1 queue”):</a:t>
            </a:r>
            <a:r>
              <a:rPr lang="en-US" altLang="ko-KR" sz="2400" dirty="0">
                <a:ea typeface="Gulim" panose="020B0600000101010101" pitchFamily="34" charset="-127"/>
              </a:rPr>
              <a:t> </a:t>
            </a:r>
          </a:p>
          <a:p>
            <a:pPr lvl="2">
              <a:lnSpc>
                <a:spcPct val="75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u/(1 – u)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2066925" y="1819682"/>
            <a:ext cx="5324475" cy="1075918"/>
            <a:chOff x="1062" y="462"/>
            <a:chExt cx="3354" cy="753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62" y="764"/>
              <a:ext cx="93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>
                  <a:solidFill>
                    <a:schemeClr val="bg1"/>
                  </a:solidFill>
                  <a:latin typeface="Gill Sans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Gill Sans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dirty="0">
                  <a:latin typeface="Gill Sans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40" y="764"/>
              <a:ext cx="988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</a:t>
              </a:r>
              <a:r>
                <a:rPr lang="el-GR" altLang="en-US" sz="1800">
                  <a:solidFill>
                    <a:schemeClr val="hlink"/>
                  </a:solidFill>
                  <a:sym typeface="Symbol" panose="05050102010706020507" pitchFamily="18" charset="2"/>
                </a:rPr>
                <a:t>μ</a:t>
              </a:r>
              <a:r>
                <a:rPr lang="en-US" altLang="en-US" sz="18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=1/T</a:t>
              </a:r>
              <a:r>
                <a:rPr lang="en-US" altLang="en-US" sz="1800" baseline="-25000">
                  <a:solidFill>
                    <a:schemeClr val="hlink"/>
                  </a:solidFill>
                  <a:latin typeface="Gill Sans"/>
                  <a:sym typeface="Symbol" panose="05050102010706020507" pitchFamily="18" charset="2"/>
                </a:rPr>
                <a:t>ser</a:t>
              </a:r>
              <a:endParaRPr lang="el-GR" altLang="en-US" sz="1800">
                <a:solidFill>
                  <a:schemeClr val="hlink"/>
                </a:solidFill>
                <a:sym typeface="Symbol" panose="05050102010706020507" pitchFamily="1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87431" y="5550960"/>
            <a:ext cx="2170369" cy="954834"/>
            <a:chOff x="2667002" y="5486400"/>
            <a:chExt cx="2100356" cy="95483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67002" y="5486400"/>
              <a:ext cx="959192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73131" y="6079772"/>
              <a:ext cx="994227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6506" y="4320154"/>
            <a:ext cx="4737893" cy="908312"/>
            <a:chOff x="3414435" y="4682628"/>
            <a:chExt cx="3275207" cy="670099"/>
          </a:xfrm>
        </p:grpSpPr>
        <p:sp>
          <p:nvSpPr>
            <p:cNvPr id="35" name="Right Arrow 34"/>
            <p:cNvSpPr/>
            <p:nvPr/>
          </p:nvSpPr>
          <p:spPr bwMode="auto">
            <a:xfrm rot="9171139">
              <a:off x="3414435" y="4682628"/>
              <a:ext cx="3111589" cy="342257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8449021">
              <a:off x="4123785" y="4987466"/>
              <a:ext cx="2565857" cy="365261"/>
            </a:xfrm>
            <a:prstGeom prst="rightArrow">
              <a:avLst/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01000" y="769600"/>
            <a:ext cx="4029207" cy="4495800"/>
            <a:chOff x="4967089" y="697112"/>
            <a:chExt cx="4029207" cy="4495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967089" y="697112"/>
              <a:ext cx="4029207" cy="4495800"/>
            </a:xfrm>
            <a:prstGeom prst="rect">
              <a:avLst/>
            </a:prstGeom>
            <a:solidFill>
              <a:srgbClr val="FFFFBD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Why does response/queueing delay grow unboundedly even though the utilization is &lt; </a:t>
              </a:r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sz="2200" b="0" dirty="0">
                  <a:latin typeface="Gill Sans" charset="0"/>
                  <a:ea typeface="Gill Sans" charset="0"/>
                  <a:cs typeface="Gill Sans" charset="0"/>
                </a:rPr>
                <a:t> ?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115568" y="1670050"/>
              <a:ext cx="3811392" cy="3414770"/>
              <a:chOff x="5431947" y="521727"/>
              <a:chExt cx="3723167" cy="3371618"/>
            </a:xfrm>
            <a:solidFill>
              <a:srgbClr val="FFFFBD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5431947" y="521727"/>
                <a:ext cx="3684588" cy="3286919"/>
              </a:xfrm>
              <a:prstGeom prst="rect">
                <a:avLst/>
              </a:prstGeom>
              <a:noFill/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omic Sans MS" pitchFamily="66" charset="0"/>
                </a:endParaRPr>
              </a:p>
            </p:txBody>
          </p:sp>
          <p:sp>
            <p:nvSpPr>
              <p:cNvPr id="18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371600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Ink 3"/>
              <p:cNvSpPr>
                <a:spLocks noRot="1" noChangeAspect="1" noEditPoints="1" noChangeArrowheads="1" noChangeShapeType="1" noTextEdit="1"/>
              </p:cNvSpPr>
              <p:nvPr/>
            </p:nvSpPr>
            <p:spPr bwMode="auto">
              <a:xfrm>
                <a:off x="8104188" y="1493838"/>
                <a:ext cx="1587" cy="1587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2147483647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20" name="Group 19"/>
              <p:cNvGrpSpPr>
                <a:grpSpLocks/>
              </p:cNvGrpSpPr>
              <p:nvPr/>
            </p:nvGrpSpPr>
            <p:grpSpPr bwMode="auto">
              <a:xfrm>
                <a:off x="5540376" y="742156"/>
                <a:ext cx="3614738" cy="3151189"/>
                <a:chOff x="5413376" y="685800"/>
                <a:chExt cx="3614738" cy="3151189"/>
              </a:xfrm>
              <a:grpFill/>
            </p:grpSpPr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5413376" y="685800"/>
                  <a:ext cx="3614738" cy="3151189"/>
                  <a:chOff x="3410" y="432"/>
                  <a:chExt cx="2277" cy="1985"/>
                </a:xfrm>
                <a:grpFill/>
              </p:grpSpPr>
              <p:sp>
                <p:nvSpPr>
                  <p:cNvPr id="2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614" y="1255"/>
                    <a:ext cx="777" cy="14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245" y="1827"/>
                    <a:ext cx="442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100%</a:t>
                    </a:r>
                  </a:p>
                </p:txBody>
              </p:sp>
              <p:sp>
                <p:nvSpPr>
                  <p:cNvPr id="25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8" y="432"/>
                    <a:ext cx="1" cy="1378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3734" y="1803"/>
                    <a:ext cx="1512" cy="1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771" y="449"/>
                    <a:ext cx="790" cy="35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Response</a:t>
                    </a:r>
                  </a:p>
                  <a:p>
                    <a:pPr algn="l"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Time (</a:t>
                    </a:r>
                    <a:r>
                      <a:rPr lang="en-US" sz="2000" b="0" dirty="0" err="1">
                        <a:latin typeface="Gill Sans" charset="0"/>
                        <a:ea typeface="Gill Sans" charset="0"/>
                        <a:cs typeface="Gill Sans" charset="0"/>
                      </a:rPr>
                      <a:t>ms</a:t>
                    </a: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)</a:t>
                    </a:r>
                  </a:p>
                </p:txBody>
              </p:sp>
              <p:sp>
                <p:nvSpPr>
                  <p:cNvPr id="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709" y="2050"/>
                    <a:ext cx="1924" cy="36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63500" tIns="25400" rIns="63500" bIns="2540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Throughput  </a:t>
                    </a: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(</a:t>
                    </a: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Utilization)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                   (</a:t>
                    </a:r>
                    <a:r>
                      <a:rPr 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% total BW)</a:t>
                    </a:r>
                  </a:p>
                </p:txBody>
              </p:sp>
              <p:sp>
                <p:nvSpPr>
                  <p:cNvPr id="2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490" y="1786"/>
                    <a:ext cx="158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</a:t>
                    </a:r>
                  </a:p>
                </p:txBody>
              </p:sp>
              <p:sp>
                <p:nvSpPr>
                  <p:cNvPr id="3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1305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100</a:t>
                    </a:r>
                  </a:p>
                </p:txBody>
              </p:sp>
              <p:sp>
                <p:nvSpPr>
                  <p:cNvPr id="3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904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 dirty="0">
                        <a:latin typeface="Gill Sans" charset="0"/>
                        <a:ea typeface="Gill Sans" charset="0"/>
                        <a:cs typeface="Gill Sans" charset="0"/>
                      </a:rPr>
                      <a:t>200</a:t>
                    </a:r>
                  </a:p>
                </p:txBody>
              </p:sp>
              <p:sp>
                <p:nvSpPr>
                  <p:cNvPr id="3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502"/>
                    <a:ext cx="316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300</a:t>
                    </a:r>
                  </a:p>
                </p:txBody>
              </p:sp>
              <p:sp>
                <p:nvSpPr>
                  <p:cNvPr id="33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91" y="1867"/>
                    <a:ext cx="284" cy="18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63500" tIns="25400" rIns="63500" bIns="25400">
                    <a:spAutoFit/>
                  </a:bodyPr>
                  <a:lstStyle/>
                  <a:p>
                    <a:pPr algn="l">
                      <a:lnSpc>
                        <a:spcPct val="90000"/>
                      </a:lnSpc>
                      <a:spcBef>
                        <a:spcPct val="0"/>
                      </a:spcBef>
                      <a:buSzTx/>
                    </a:pPr>
                    <a:r>
                      <a:rPr lang="en-US" b="0">
                        <a:latin typeface="Gill Sans" charset="0"/>
                        <a:ea typeface="Gill Sans" charset="0"/>
                        <a:cs typeface="Gill Sans" charset="0"/>
                      </a:rPr>
                      <a:t>0%</a:t>
                    </a:r>
                  </a:p>
                </p:txBody>
              </p:sp>
            </p:grpSp>
            <p:sp>
              <p:nvSpPr>
                <p:cNvPr id="22" name="Ink 4"/>
                <p:cNvSpPr>
                  <a:spLocks noRot="1" noChangeAspect="1" noEditPoints="1" noChangeArrowheads="1" noChangeShapeType="1" noTextEdit="1"/>
                </p:cNvSpPr>
                <p:nvPr/>
              </p:nvSpPr>
              <p:spPr bwMode="auto">
                <a:xfrm>
                  <a:off x="5937250" y="758825"/>
                  <a:ext cx="2368550" cy="1844675"/>
                </a:xfrm>
                <a:custGeom>
                  <a:avLst/>
                  <a:gdLst>
                    <a:gd name="T0" fmla="*/ 0 w 6060"/>
                    <a:gd name="T1" fmla="*/ 2147483647 h 5124"/>
                    <a:gd name="T2" fmla="*/ 2147483647 w 6060"/>
                    <a:gd name="T3" fmla="*/ 2147483647 h 5124"/>
                    <a:gd name="T4" fmla="*/ 2147483647 w 6060"/>
                    <a:gd name="T5" fmla="*/ 2147483647 h 5124"/>
                    <a:gd name="T6" fmla="*/ 2147483647 w 6060"/>
                    <a:gd name="T7" fmla="*/ 2147483647 h 5124"/>
                    <a:gd name="T8" fmla="*/ 2147483647 w 6060"/>
                    <a:gd name="T9" fmla="*/ 2147483647 h 5124"/>
                    <a:gd name="T10" fmla="*/ 2147483647 w 6060"/>
                    <a:gd name="T11" fmla="*/ 2147483647 h 5124"/>
                    <a:gd name="T12" fmla="*/ 2147483647 w 6060"/>
                    <a:gd name="T13" fmla="*/ 2147483647 h 5124"/>
                    <a:gd name="T14" fmla="*/ 2147483647 w 6060"/>
                    <a:gd name="T15" fmla="*/ 2147483647 h 5124"/>
                    <a:gd name="T16" fmla="*/ 2147483647 w 6060"/>
                    <a:gd name="T17" fmla="*/ 2147483647 h 5124"/>
                    <a:gd name="T18" fmla="*/ 2147483647 w 6060"/>
                    <a:gd name="T19" fmla="*/ 2147483647 h 5124"/>
                    <a:gd name="T20" fmla="*/ 2147483647 w 6060"/>
                    <a:gd name="T21" fmla="*/ 2147483647 h 5124"/>
                    <a:gd name="T22" fmla="*/ 2147483647 w 6060"/>
                    <a:gd name="T23" fmla="*/ 2147483647 h 5124"/>
                    <a:gd name="T24" fmla="*/ 2147483647 w 6060"/>
                    <a:gd name="T25" fmla="*/ 2147483647 h 5124"/>
                    <a:gd name="T26" fmla="*/ 2147483647 w 6060"/>
                    <a:gd name="T27" fmla="*/ 2147483647 h 5124"/>
                    <a:gd name="T28" fmla="*/ 2147483647 w 6060"/>
                    <a:gd name="T29" fmla="*/ 2147483647 h 51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060" h="5124" extrusionOk="0">
                      <a:moveTo>
                        <a:pt x="0" y="5121"/>
                      </a:moveTo>
                      <a:cubicBezTo>
                        <a:pt x="155" y="5108"/>
                        <a:pt x="312" y="5103"/>
                        <a:pt x="468" y="5091"/>
                      </a:cubicBezTo>
                      <a:cubicBezTo>
                        <a:pt x="775" y="5068"/>
                        <a:pt x="1136" y="5060"/>
                        <a:pt x="1422" y="4946"/>
                      </a:cubicBezTo>
                      <a:cubicBezTo>
                        <a:pt x="1613" y="4870"/>
                        <a:pt x="1803" y="4774"/>
                        <a:pt x="1993" y="4691"/>
                      </a:cubicBezTo>
                      <a:cubicBezTo>
                        <a:pt x="2188" y="4606"/>
                        <a:pt x="2378" y="4519"/>
                        <a:pt x="2557" y="4404"/>
                      </a:cubicBezTo>
                      <a:cubicBezTo>
                        <a:pt x="2805" y="4245"/>
                        <a:pt x="3071" y="4125"/>
                        <a:pt x="3320" y="3970"/>
                      </a:cubicBezTo>
                      <a:cubicBezTo>
                        <a:pt x="3491" y="3864"/>
                        <a:pt x="3649" y="3748"/>
                        <a:pt x="3823" y="3647"/>
                      </a:cubicBezTo>
                      <a:cubicBezTo>
                        <a:pt x="4041" y="3520"/>
                        <a:pt x="4219" y="3329"/>
                        <a:pt x="4391" y="3143"/>
                      </a:cubicBezTo>
                      <a:cubicBezTo>
                        <a:pt x="4539" y="2984"/>
                        <a:pt x="4704" y="2844"/>
                        <a:pt x="4832" y="2666"/>
                      </a:cubicBezTo>
                      <a:cubicBezTo>
                        <a:pt x="4927" y="2534"/>
                        <a:pt x="4999" y="2388"/>
                        <a:pt x="5087" y="2251"/>
                      </a:cubicBezTo>
                      <a:cubicBezTo>
                        <a:pt x="5165" y="2130"/>
                        <a:pt x="5236" y="2017"/>
                        <a:pt x="5299" y="1888"/>
                      </a:cubicBezTo>
                      <a:cubicBezTo>
                        <a:pt x="5421" y="1641"/>
                        <a:pt x="5529" y="1391"/>
                        <a:pt x="5657" y="1147"/>
                      </a:cubicBezTo>
                      <a:cubicBezTo>
                        <a:pt x="5835" y="809"/>
                        <a:pt x="5882" y="475"/>
                        <a:pt x="5999" y="122"/>
                      </a:cubicBezTo>
                      <a:cubicBezTo>
                        <a:pt x="6013" y="79"/>
                        <a:pt x="6041" y="17"/>
                        <a:pt x="6047" y="1"/>
                      </a:cubicBezTo>
                      <a:cubicBezTo>
                        <a:pt x="6051" y="2"/>
                        <a:pt x="6055" y="3"/>
                        <a:pt x="6059" y="4"/>
                      </a:cubicBezTo>
                    </a:path>
                  </a:pathLst>
                </a:custGeom>
                <a:grpFill/>
                <a:ln w="28575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918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E3C2-1358-45B8-A6E3-D5FCB13E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System Performance In presence of a Queue</a:t>
            </a:r>
            <a:endParaRPr lang="en-US" dirty="0">
              <a:latin typeface="Gill Sans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/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Request Rate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 ) - “offered load”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F0197F5-E30D-46E8-8388-061C7239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93" y="3954850"/>
                <a:ext cx="4773743" cy="461665"/>
              </a:xfrm>
              <a:prstGeom prst="rect">
                <a:avLst/>
              </a:prstGeom>
              <a:blipFill>
                <a:blip r:embed="rId2"/>
                <a:stretch>
                  <a:fillRect l="-1916" t="-9333" r="-127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/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Gill Sans Light"/>
                  </a:rPr>
                  <a:t>Service Rate 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>
                    <a:latin typeface="Gill Sans Light"/>
                  </a:rPr>
                  <a:t>) - “delivered load”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B3BA3BE-F570-4B68-B1C5-52E273B66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6252" y="1592236"/>
                <a:ext cx="2419059" cy="1200329"/>
              </a:xfrm>
              <a:prstGeom prst="rect">
                <a:avLst/>
              </a:prstGeom>
              <a:blipFill>
                <a:blip r:embed="rId3"/>
                <a:stretch>
                  <a:fillRect l="-3553" t="-6045" r="-11168" b="-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/>
              <p:nvPr/>
            </p:nvSpPr>
            <p:spPr>
              <a:xfrm>
                <a:off x="2820000" y="2304980"/>
                <a:ext cx="841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en-US" sz="2400" b="0" dirty="0">
                  <a:latin typeface="Gill Sans Light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81CA739-B445-41F0-A08E-BE690720D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000" y="2304980"/>
                <a:ext cx="841577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5276F3-EA96-4874-AFF4-3C4A7BBA45E7}"/>
              </a:ext>
            </a:extLst>
          </p:cNvPr>
          <p:cNvGrpSpPr/>
          <p:nvPr/>
        </p:nvGrpSpPr>
        <p:grpSpPr>
          <a:xfrm>
            <a:off x="2794352" y="1430297"/>
            <a:ext cx="5535592" cy="2532103"/>
            <a:chOff x="2453052" y="1591408"/>
            <a:chExt cx="3795348" cy="2532103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0C984EA-6D68-4F96-97EC-004955D9580F}"/>
                </a:ext>
              </a:extLst>
            </p:cNvPr>
            <p:cNvCxnSpPr>
              <a:cxnSpLocks/>
            </p:cNvCxnSpPr>
            <p:nvPr/>
          </p:nvCxnSpPr>
          <p:spPr>
            <a:xfrm>
              <a:off x="2453052" y="4106008"/>
              <a:ext cx="379534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8C31EFC-B058-4703-BB47-1E614114FAE2}"/>
                </a:ext>
              </a:extLst>
            </p:cNvPr>
            <p:cNvCxnSpPr/>
            <p:nvPr/>
          </p:nvCxnSpPr>
          <p:spPr>
            <a:xfrm flipV="1">
              <a:off x="2453052" y="1591408"/>
              <a:ext cx="0" cy="251460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/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oMath>
                    </m:oMathPara>
                  </a14:m>
                  <a:endParaRPr lang="en-US" sz="2400" b="0" dirty="0">
                    <a:latin typeface="Gill Sans Light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E54BF34-B949-4687-A6F8-B0981CB00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837" y="3661846"/>
                  <a:ext cx="57700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1C4E3B1-DFC2-43D2-9193-7F457FA07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3052" y="2479376"/>
              <a:ext cx="1617785" cy="162663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CFE5DA-2FF4-4709-B9D5-1B241EA6F333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2479376"/>
              <a:ext cx="198706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72FA916-B27C-4AFE-959B-01D7183910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052" y="2479376"/>
              <a:ext cx="210299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408EEB8-D719-44F3-ABAE-7E75D9AFF7F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837" y="1914573"/>
              <a:ext cx="0" cy="21914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7F4F1BB-1F5F-464C-9477-6FDC94FBDFA4}"/>
                </a:ext>
              </a:extLst>
            </p:cNvPr>
            <p:cNvSpPr/>
            <p:nvPr/>
          </p:nvSpPr>
          <p:spPr>
            <a:xfrm>
              <a:off x="2470638" y="2628522"/>
              <a:ext cx="3587262" cy="1459901"/>
            </a:xfrm>
            <a:custGeom>
              <a:avLst/>
              <a:gdLst>
                <a:gd name="connsiteX0" fmla="*/ 0 w 3587262"/>
                <a:gd name="connsiteY0" fmla="*/ 1459901 h 1459901"/>
                <a:gd name="connsiteX1" fmla="*/ 633047 w 3587262"/>
                <a:gd name="connsiteY1" fmla="*/ 844440 h 1459901"/>
                <a:gd name="connsiteX2" fmla="*/ 1195754 w 3587262"/>
                <a:gd name="connsiteY2" fmla="*/ 431201 h 1459901"/>
                <a:gd name="connsiteX3" fmla="*/ 1705708 w 3587262"/>
                <a:gd name="connsiteY3" fmla="*/ 176224 h 1459901"/>
                <a:gd name="connsiteX4" fmla="*/ 2118947 w 3587262"/>
                <a:gd name="connsiteY4" fmla="*/ 61924 h 1459901"/>
                <a:gd name="connsiteX5" fmla="*/ 2532185 w 3587262"/>
                <a:gd name="connsiteY5" fmla="*/ 9170 h 1459901"/>
                <a:gd name="connsiteX6" fmla="*/ 3587262 w 3587262"/>
                <a:gd name="connsiteY6" fmla="*/ 378 h 145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7262" h="1459901">
                  <a:moveTo>
                    <a:pt x="0" y="1459901"/>
                  </a:moveTo>
                  <a:cubicBezTo>
                    <a:pt x="216877" y="1237895"/>
                    <a:pt x="433755" y="1015890"/>
                    <a:pt x="633047" y="844440"/>
                  </a:cubicBezTo>
                  <a:cubicBezTo>
                    <a:pt x="832339" y="672990"/>
                    <a:pt x="1016977" y="542570"/>
                    <a:pt x="1195754" y="431201"/>
                  </a:cubicBezTo>
                  <a:cubicBezTo>
                    <a:pt x="1374531" y="319832"/>
                    <a:pt x="1551843" y="237770"/>
                    <a:pt x="1705708" y="176224"/>
                  </a:cubicBezTo>
                  <a:cubicBezTo>
                    <a:pt x="1859573" y="114678"/>
                    <a:pt x="1981201" y="89766"/>
                    <a:pt x="2118947" y="61924"/>
                  </a:cubicBezTo>
                  <a:cubicBezTo>
                    <a:pt x="2256693" y="34082"/>
                    <a:pt x="2287466" y="19428"/>
                    <a:pt x="2532185" y="9170"/>
                  </a:cubicBezTo>
                  <a:cubicBezTo>
                    <a:pt x="2776904" y="-1088"/>
                    <a:pt x="3182083" y="-355"/>
                    <a:pt x="3587262" y="378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 Light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06B47DA-A9BE-4389-8E84-60E727BF9C96}"/>
              </a:ext>
            </a:extLst>
          </p:cNvPr>
          <p:cNvGrpSpPr/>
          <p:nvPr/>
        </p:nvGrpSpPr>
        <p:grpSpPr>
          <a:xfrm>
            <a:off x="2810887" y="914400"/>
            <a:ext cx="3904770" cy="2612571"/>
            <a:chOff x="2471057" y="1502229"/>
            <a:chExt cx="3904770" cy="2612571"/>
          </a:xfrm>
        </p:grpSpPr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FC468C2-AC32-4AA5-80EF-EDA1B03A8FEF}"/>
                </a:ext>
              </a:extLst>
            </p:cNvPr>
            <p:cNvSpPr/>
            <p:nvPr/>
          </p:nvSpPr>
          <p:spPr>
            <a:xfrm>
              <a:off x="2471057" y="1502229"/>
              <a:ext cx="2120644" cy="2612571"/>
            </a:xfrm>
            <a:custGeom>
              <a:avLst/>
              <a:gdLst>
                <a:gd name="connsiteX0" fmla="*/ 0 w 2307772"/>
                <a:gd name="connsiteY0" fmla="*/ 2612571 h 2612571"/>
                <a:gd name="connsiteX1" fmla="*/ 424543 w 2307772"/>
                <a:gd name="connsiteY1" fmla="*/ 2601685 h 2612571"/>
                <a:gd name="connsiteX2" fmla="*/ 892629 w 2307772"/>
                <a:gd name="connsiteY2" fmla="*/ 2569028 h 2612571"/>
                <a:gd name="connsiteX3" fmla="*/ 1349829 w 2307772"/>
                <a:gd name="connsiteY3" fmla="*/ 2438400 h 2612571"/>
                <a:gd name="connsiteX4" fmla="*/ 1676400 w 2307772"/>
                <a:gd name="connsiteY4" fmla="*/ 2198914 h 2612571"/>
                <a:gd name="connsiteX5" fmla="*/ 1905000 w 2307772"/>
                <a:gd name="connsiteY5" fmla="*/ 1883228 h 2612571"/>
                <a:gd name="connsiteX6" fmla="*/ 2122714 w 2307772"/>
                <a:gd name="connsiteY6" fmla="*/ 1458685 h 2612571"/>
                <a:gd name="connsiteX7" fmla="*/ 2231572 w 2307772"/>
                <a:gd name="connsiteY7" fmla="*/ 968828 h 2612571"/>
                <a:gd name="connsiteX8" fmla="*/ 2307772 w 2307772"/>
                <a:gd name="connsiteY8" fmla="*/ 0 h 261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772" h="2612571">
                  <a:moveTo>
                    <a:pt x="0" y="2612571"/>
                  </a:moveTo>
                  <a:cubicBezTo>
                    <a:pt x="137886" y="2610756"/>
                    <a:pt x="275772" y="2608942"/>
                    <a:pt x="424543" y="2601685"/>
                  </a:cubicBezTo>
                  <a:cubicBezTo>
                    <a:pt x="573315" y="2594428"/>
                    <a:pt x="738415" y="2596242"/>
                    <a:pt x="892629" y="2569028"/>
                  </a:cubicBezTo>
                  <a:cubicBezTo>
                    <a:pt x="1046843" y="2541814"/>
                    <a:pt x="1219201" y="2500086"/>
                    <a:pt x="1349829" y="2438400"/>
                  </a:cubicBezTo>
                  <a:cubicBezTo>
                    <a:pt x="1480458" y="2376714"/>
                    <a:pt x="1583872" y="2291443"/>
                    <a:pt x="1676400" y="2198914"/>
                  </a:cubicBezTo>
                  <a:cubicBezTo>
                    <a:pt x="1768928" y="2106385"/>
                    <a:pt x="1830614" y="2006599"/>
                    <a:pt x="1905000" y="1883228"/>
                  </a:cubicBezTo>
                  <a:cubicBezTo>
                    <a:pt x="1979386" y="1759857"/>
                    <a:pt x="2068285" y="1611085"/>
                    <a:pt x="2122714" y="1458685"/>
                  </a:cubicBezTo>
                  <a:cubicBezTo>
                    <a:pt x="2177143" y="1306285"/>
                    <a:pt x="2200729" y="1211942"/>
                    <a:pt x="2231572" y="968828"/>
                  </a:cubicBezTo>
                  <a:cubicBezTo>
                    <a:pt x="2262415" y="725714"/>
                    <a:pt x="2285093" y="362857"/>
                    <a:pt x="23077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/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Latency (</a:t>
                  </a:r>
                  <a14:m>
                    <m:oMath xmlns:m="http://schemas.openxmlformats.org/officeDocument/2006/math"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sz="2400" b="0" dirty="0">
                      <a:solidFill>
                        <a:srgbClr val="FF0000"/>
                      </a:solidFill>
                      <a:latin typeface="Gill Sans Light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8ACFEDD-B42E-46DE-8D0A-D9984EDC9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8241" y="1502229"/>
                  <a:ext cx="171758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674" t="-9211" r="-4610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46CD4AE-5325-495E-9342-12258F1FFF48}"/>
              </a:ext>
            </a:extLst>
          </p:cNvPr>
          <p:cNvSpPr txBox="1"/>
          <p:nvPr/>
        </p:nvSpPr>
        <p:spPr>
          <a:xfrm>
            <a:off x="381000" y="3378902"/>
            <a:ext cx="229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0" dirty="0">
                <a:solidFill>
                  <a:srgbClr val="FF0000"/>
                </a:solidFill>
                <a:latin typeface="Gill Sans Light"/>
              </a:rPr>
              <a:t>Operation Time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16067D7-C847-4C5D-98F2-500C6B75B7F2}"/>
              </a:ext>
            </a:extLst>
          </p:cNvPr>
          <p:cNvCxnSpPr/>
          <p:nvPr/>
        </p:nvCxnSpPr>
        <p:spPr>
          <a:xfrm flipV="1">
            <a:off x="2794352" y="1461762"/>
            <a:ext cx="0" cy="2444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C8C5F7-CDAB-4F13-93B3-B87048BEEE28}"/>
              </a:ext>
            </a:extLst>
          </p:cNvPr>
          <p:cNvGrpSpPr/>
          <p:nvPr/>
        </p:nvGrpSpPr>
        <p:grpSpPr>
          <a:xfrm>
            <a:off x="2267226" y="1470555"/>
            <a:ext cx="462361" cy="2444761"/>
            <a:chOff x="6487961" y="1981119"/>
            <a:chExt cx="462361" cy="2444761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31F558C-4CDC-4336-B8ED-2089FD62DFD2}"/>
                </a:ext>
              </a:extLst>
            </p:cNvPr>
            <p:cNvCxnSpPr/>
            <p:nvPr/>
          </p:nvCxnSpPr>
          <p:spPr>
            <a:xfrm flipV="1">
              <a:off x="6950322" y="1981119"/>
              <a:ext cx="0" cy="24447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FA32FB-7DFA-4839-9868-1889C5A4A425}"/>
                </a:ext>
              </a:extLst>
            </p:cNvPr>
            <p:cNvSpPr txBox="1"/>
            <p:nvPr/>
          </p:nvSpPr>
          <p:spPr>
            <a:xfrm rot="16200000">
              <a:off x="6289926" y="2761140"/>
              <a:ext cx="857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</a:rPr>
                <a:t>Time</a:t>
              </a:r>
            </a:p>
          </p:txBody>
        </p:sp>
      </p:grpSp>
      <p:sp>
        <p:nvSpPr>
          <p:cNvPr id="96" name="Up Arrow 31">
            <a:extLst>
              <a:ext uri="{FF2B5EF4-FFF2-40B4-BE49-F238E27FC236}">
                <a16:creationId xmlns:a16="http://schemas.microsoft.com/office/drawing/2014/main" id="{E3488ABF-4BF5-4192-A73E-7602F0A3780F}"/>
              </a:ext>
            </a:extLst>
          </p:cNvPr>
          <p:cNvSpPr/>
          <p:nvPr/>
        </p:nvSpPr>
        <p:spPr>
          <a:xfrm>
            <a:off x="3850053" y="3934780"/>
            <a:ext cx="397748" cy="91280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6478FBF-DC15-44C2-AD92-1C45E94A87E8}"/>
              </a:ext>
            </a:extLst>
          </p:cNvPr>
          <p:cNvSpPr txBox="1"/>
          <p:nvPr/>
        </p:nvSpPr>
        <p:spPr>
          <a:xfrm>
            <a:off x="800676" y="4902797"/>
            <a:ext cx="1111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“Half-Power Point” : load at which system delivers half of peak performance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Design and provision systems to operate roughly in this regime</a:t>
            </a:r>
          </a:p>
          <a:p>
            <a:pPr marL="285750" indent="-285750">
              <a:buFontTx/>
              <a:buChar char="-"/>
            </a:pPr>
            <a:r>
              <a:rPr lang="en-US" sz="2400" b="0" dirty="0">
                <a:latin typeface="Gill Sans Light"/>
              </a:rPr>
              <a:t>Latency low and predictable, utilization good: ~50%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FC1670-A391-4838-8521-7DFDDC56DA31}"/>
              </a:ext>
            </a:extLst>
          </p:cNvPr>
          <p:cNvGrpSpPr/>
          <p:nvPr/>
        </p:nvGrpSpPr>
        <p:grpSpPr>
          <a:xfrm>
            <a:off x="5238032" y="2026206"/>
            <a:ext cx="1186510" cy="947186"/>
            <a:chOff x="5299634" y="2499360"/>
            <a:chExt cx="1186510" cy="947186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D29C067-71B2-4C23-93D0-8903E5E7EC28}"/>
                </a:ext>
              </a:extLst>
            </p:cNvPr>
            <p:cNvCxnSpPr/>
            <p:nvPr/>
          </p:nvCxnSpPr>
          <p:spPr>
            <a:xfrm>
              <a:off x="5364480" y="2499360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FAFB816-91DF-4E3A-B379-200206687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9634" y="2516906"/>
              <a:ext cx="1121664" cy="9296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/>
              <p:nvPr/>
            </p:nvSpPr>
            <p:spPr>
              <a:xfrm flipH="1">
                <a:off x="8459902" y="762000"/>
                <a:ext cx="3579698" cy="401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Gill Sans Ligh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Why does latency blow up as we approach 100% utilization?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Queue builds up on each burst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FF0000"/>
                    </a:solidFill>
                    <a:latin typeface="Gill Sans Light"/>
                  </a:rPr>
                  <a:t>But very rarely (or never) gets a chance to drain</a:t>
                </a: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BEC8906-BB03-43C9-9144-6A07C2E0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9902" y="762000"/>
                <a:ext cx="3579698" cy="4018280"/>
              </a:xfrm>
              <a:prstGeom prst="rect">
                <a:avLst/>
              </a:prstGeom>
              <a:blipFill>
                <a:blip r:embed="rId7"/>
                <a:stretch>
                  <a:fillRect l="-2385" t="-152" r="-4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13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52" y="914400"/>
            <a:ext cx="8678249" cy="2590800"/>
          </a:xfrm>
        </p:spPr>
        <p:txBody>
          <a:bodyPr/>
          <a:lstStyle/>
          <a:p>
            <a:r>
              <a:rPr lang="en-US" dirty="0" smtClean="0"/>
              <a:t>Assume deterministic arrival process and service time</a:t>
            </a:r>
          </a:p>
          <a:p>
            <a:pPr lvl="1"/>
            <a:r>
              <a:rPr lang="en-US" dirty="0" smtClean="0"/>
              <a:t>Possible to sustain utilization = 1 with bounded response time!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124200" y="4572000"/>
            <a:ext cx="5943600" cy="311058"/>
            <a:chOff x="1600200" y="4572000"/>
            <a:chExt cx="5943600" cy="311058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814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572000" y="4578258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626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553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56546" y="4876800"/>
            <a:ext cx="954108" cy="1012686"/>
            <a:chOff x="132546" y="4876800"/>
            <a:chExt cx="954108" cy="101268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609600" y="4876800"/>
              <a:ext cx="0" cy="30480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132546" y="5181600"/>
              <a:ext cx="9541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rrival 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33599" y="4876800"/>
            <a:ext cx="1345449" cy="990600"/>
            <a:chOff x="609598" y="4876800"/>
            <a:chExt cx="1345449" cy="990600"/>
          </a:xfrm>
        </p:grpSpPr>
        <p:sp>
          <p:nvSpPr>
            <p:cNvPr id="34" name="Left Brace 33"/>
            <p:cNvSpPr/>
            <p:nvPr/>
          </p:nvSpPr>
          <p:spPr bwMode="auto">
            <a:xfrm rot="16200000">
              <a:off x="990599" y="4495799"/>
              <a:ext cx="228599" cy="990601"/>
            </a:xfrm>
            <a:prstGeom prst="leftBrac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7658" y="5159514"/>
              <a:ext cx="9973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service</a:t>
              </a:r>
              <a:b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93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unbounded response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229600" cy="2590800"/>
          </a:xfrm>
        </p:spPr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stochastic arrival process</a:t>
            </a:r>
            <a:br>
              <a:rPr lang="en-US" dirty="0" smtClean="0"/>
            </a:br>
            <a:r>
              <a:rPr lang="en-US" dirty="0" smtClean="0"/>
              <a:t>(and service time)</a:t>
            </a:r>
          </a:p>
          <a:p>
            <a:pPr lvl="1"/>
            <a:r>
              <a:rPr lang="en-US" dirty="0" smtClean="0"/>
              <a:t>No longer possible to achieve </a:t>
            </a:r>
            <a:br>
              <a:rPr lang="en-US" dirty="0" smtClean="0"/>
            </a:br>
            <a:r>
              <a:rPr lang="en-US" dirty="0" smtClean="0"/>
              <a:t>utilization =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493839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064377" y="742157"/>
            <a:ext cx="3630613" cy="3070225"/>
            <a:chOff x="5413376" y="685800"/>
            <a:chExt cx="3630613" cy="3070225"/>
          </a:xfrm>
        </p:grpSpPr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630613" cy="3070225"/>
              <a:chOff x="3410" y="432"/>
              <a:chExt cx="2287" cy="1934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5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80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30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323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9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33600" y="3962400"/>
            <a:ext cx="8077200" cy="400110"/>
            <a:chOff x="609600" y="3962400"/>
            <a:chExt cx="8077200" cy="40011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609600" y="4343400"/>
              <a:ext cx="80772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7997188" y="396240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21336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14600" y="5029201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09900" y="5562600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4864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91200" y="5071058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43600" y="5615782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763000" y="4572000"/>
            <a:ext cx="9906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09900" y="4572000"/>
            <a:ext cx="2095500" cy="990600"/>
            <a:chOff x="1485900" y="4572000"/>
            <a:chExt cx="2095500" cy="9906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6002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590800" y="4572000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31" name="Straight Arrow Connector 30"/>
            <p:cNvCxnSpPr>
              <a:stCxn id="24" idx="0"/>
              <a:endCxn id="40" idx="2"/>
            </p:cNvCxnSpPr>
            <p:nvPr/>
          </p:nvCxnSpPr>
          <p:spPr bwMode="auto">
            <a:xfrm flipV="1">
              <a:off x="1485900" y="4876800"/>
              <a:ext cx="609600" cy="15240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>
              <a:stCxn id="25" idx="0"/>
              <a:endCxn id="41" idx="2"/>
            </p:cNvCxnSpPr>
            <p:nvPr/>
          </p:nvCxnSpPr>
          <p:spPr bwMode="auto">
            <a:xfrm flipV="1">
              <a:off x="1981200" y="4876800"/>
              <a:ext cx="11049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6286500" y="4572000"/>
            <a:ext cx="2168526" cy="1031266"/>
            <a:chOff x="4762500" y="4584516"/>
            <a:chExt cx="2168526" cy="103126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948239" y="4584516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940426" y="4587082"/>
              <a:ext cx="990600" cy="304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47" name="Straight Arrow Connector 46"/>
            <p:cNvCxnSpPr>
              <a:stCxn id="27" idx="0"/>
              <a:endCxn id="45" idx="2"/>
            </p:cNvCxnSpPr>
            <p:nvPr/>
          </p:nvCxnSpPr>
          <p:spPr bwMode="auto">
            <a:xfrm flipV="1">
              <a:off x="4762500" y="4889316"/>
              <a:ext cx="681039" cy="181742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>
              <a:stCxn id="28" idx="0"/>
              <a:endCxn id="46" idx="2"/>
            </p:cNvCxnSpPr>
            <p:nvPr/>
          </p:nvCxnSpPr>
          <p:spPr bwMode="auto">
            <a:xfrm flipV="1">
              <a:off x="4914900" y="4891882"/>
              <a:ext cx="1520826" cy="7239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5" name="Straight Arrow Connector 54"/>
          <p:cNvCxnSpPr>
            <a:stCxn id="41" idx="3"/>
            <a:endCxn id="26" idx="1"/>
          </p:cNvCxnSpPr>
          <p:nvPr/>
        </p:nvCxnSpPr>
        <p:spPr bwMode="auto">
          <a:xfrm>
            <a:off x="5105400" y="4724400"/>
            <a:ext cx="381000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46" idx="3"/>
            <a:endCxn id="29" idx="1"/>
          </p:cNvCxnSpPr>
          <p:nvPr/>
        </p:nvCxnSpPr>
        <p:spPr bwMode="auto">
          <a:xfrm flipV="1">
            <a:off x="8455026" y="4724400"/>
            <a:ext cx="307974" cy="25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60"/>
          <p:cNvSpPr/>
          <p:nvPr/>
        </p:nvSpPr>
        <p:spPr bwMode="auto">
          <a:xfrm>
            <a:off x="3429000" y="2604213"/>
            <a:ext cx="3581400" cy="1261058"/>
          </a:xfrm>
          <a:prstGeom prst="rect">
            <a:avLst/>
          </a:prstGeom>
          <a:solidFill>
            <a:srgbClr val="FFFFBD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This wasted time can never be reclaimed! </a:t>
            </a:r>
            <a:br>
              <a:rPr 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So cannot achieve u = 1!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5219700" y="3865272"/>
            <a:ext cx="46040" cy="85912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>
            <a:stCxn id="61" idx="3"/>
          </p:cNvCxnSpPr>
          <p:nvPr/>
        </p:nvCxnSpPr>
        <p:spPr bwMode="auto">
          <a:xfrm>
            <a:off x="7010401" y="3234742"/>
            <a:ext cx="1665047" cy="148965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195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SM951 – Best with NVMe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32" y="533400"/>
            <a:ext cx="4778734" cy="25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FLASH </a:t>
            </a:r>
            <a:r>
              <a:rPr lang="en-US" dirty="0" smtClean="0"/>
              <a:t>Memory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832" y="3581400"/>
            <a:ext cx="10946968" cy="30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Like a normal transistor but: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Has a floating gate that can hold charge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write: raise or lower </a:t>
            </a:r>
            <a:r>
              <a:rPr lang="en-US" dirty="0" err="1" smtClean="0"/>
              <a:t>wordline</a:t>
            </a:r>
            <a:r>
              <a:rPr lang="en-US" dirty="0" smtClean="0"/>
              <a:t> high enough to cause charges to tunnel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To read: turn on </a:t>
            </a:r>
            <a:r>
              <a:rPr lang="en-US" dirty="0" err="1" smtClean="0"/>
              <a:t>wordline</a:t>
            </a:r>
            <a:r>
              <a:rPr lang="en-US" dirty="0" smtClean="0"/>
              <a:t> as if normal transistor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presence of charge changes threshold and thus measured current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Two varieties: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NAND: denser, must be read and written in blocks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NOR: much less dense, fast to read and write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V-NAND: 3D stacking (Samsung claims 1TB possible in 1 chip)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4527"/>
            <a:ext cx="3390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627736" y="2649095"/>
            <a:ext cx="360066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Samsung </a:t>
            </a:r>
            <a:r>
              <a:rPr lang="en-US" dirty="0"/>
              <a:t>2015:</a:t>
            </a:r>
            <a:endParaRPr lang="en-US" dirty="0"/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dirty="0"/>
              <a:t>512GB</a:t>
            </a:r>
            <a:r>
              <a:rPr lang="en-US" dirty="0"/>
              <a:t>, NAND Flash</a:t>
            </a:r>
          </a:p>
        </p:txBody>
      </p:sp>
    </p:spTree>
    <p:extLst>
      <p:ext uri="{BB962C8B-B14F-4D97-AF65-F5344CB8AC3E}">
        <p14:creationId xmlns:p14="http://schemas.microsoft.com/office/powerpoint/2010/main" val="11233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608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 Little Queuing Theory: An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dirty="0" err="1" smtClean="0">
                <a:ea typeface="Gulim" panose="020B0600000101010101" pitchFamily="34" charset="-127"/>
              </a:rPr>
              <a:t>Os</a:t>
            </a:r>
            <a:r>
              <a:rPr lang="en-US" altLang="ko-KR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(From </a:t>
            </a:r>
            <a:r>
              <a:rPr lang="en-US" altLang="ko-KR" dirty="0" err="1" smtClean="0">
                <a:ea typeface="Gulim" panose="020B0600000101010101" pitchFamily="34" charset="-127"/>
              </a:rPr>
              <a:t>controller+seek+rot+trans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How utilized is the disk?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server utilization,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average time spent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number of requests in the queue?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What is the 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response time for disk request? </a:t>
            </a:r>
          </a:p>
          <a:p>
            <a:pPr lvl="2"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err="1" smtClean="0">
                <a:ea typeface="Gulim" panose="020B0600000101010101" pitchFamily="34" charset="-127"/>
              </a:rPr>
              <a:t>Ans</a:t>
            </a:r>
            <a:r>
              <a:rPr lang="en-US" altLang="ko-KR" dirty="0" smtClean="0">
                <a:ea typeface="Gulim" panose="020B0600000101010101" pitchFamily="34" charset="-127"/>
              </a:rPr>
              <a:t>: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75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=10/s x .005s = 0.05</a:t>
            </a:r>
          </a:p>
          <a:p>
            <a:pPr>
              <a:lnSpc>
                <a:spcPct val="75000"/>
              </a:lnSpc>
              <a:spcBef>
                <a:spcPct val="5000"/>
              </a:spcBef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25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/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767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838200"/>
            <a:ext cx="9829800" cy="51054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Resources page contains Queueing Theory Resources (under Readings):</a:t>
            </a:r>
          </a:p>
          <a:p>
            <a:pPr lvl="1"/>
            <a:r>
              <a:rPr lang="en-US" altLang="ko-KR" sz="2000" dirty="0">
                <a:ea typeface="Gulim" panose="020B0600000101010101" pitchFamily="34" charset="-127"/>
              </a:rPr>
              <a:t>Scanned pages from Patterson and Hennessy book that gives further discussion and simple proof for general </a:t>
            </a:r>
            <a:r>
              <a:rPr lang="en-US" altLang="ko-KR" sz="2000" dirty="0">
                <a:ea typeface="Gulim" panose="020B0600000101010101" pitchFamily="34" charset="-127"/>
              </a:rPr>
              <a:t>equation: </a:t>
            </a:r>
            <a:r>
              <a:rPr lang="en-US" altLang="ko-KR" sz="2000" dirty="0">
                <a:ea typeface="Gulim" panose="020B0600000101010101" pitchFamily="34" charset="-127"/>
                <a:hlinkClick r:id="rId2"/>
              </a:rPr>
              <a:t>https://</a:t>
            </a:r>
            <a:r>
              <a:rPr lang="en-US" altLang="ko-KR" sz="2000" dirty="0">
                <a:ea typeface="Gulim" panose="020B0600000101010101" pitchFamily="34" charset="-127"/>
                <a:hlinkClick r:id="rId2"/>
              </a:rPr>
              <a:t>cs162.eecs.berkeley.edu/static/readings/patterson_queue.pdf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en-US" altLang="ko-KR" sz="2000" dirty="0">
                <a:ea typeface="Gulim" panose="020B0600000101010101" pitchFamily="34" charset="-127"/>
              </a:rPr>
              <a:t>A complete website full of </a:t>
            </a:r>
            <a:r>
              <a:rPr lang="en-US" altLang="ko-KR" sz="2000" dirty="0">
                <a:ea typeface="Gulim" panose="020B0600000101010101" pitchFamily="34" charset="-127"/>
              </a:rPr>
              <a:t>resources: </a:t>
            </a:r>
            <a:r>
              <a:rPr lang="en-US" altLang="ko-KR" sz="2000" dirty="0">
                <a:ea typeface="Gulim" panose="020B0600000101010101" pitchFamily="34" charset="-127"/>
                <a:hlinkClick r:id="rId3"/>
              </a:rPr>
              <a:t>http://</a:t>
            </a:r>
            <a:r>
              <a:rPr lang="en-US" altLang="ko-KR" sz="2000" dirty="0">
                <a:ea typeface="Gulim" panose="020B0600000101010101" pitchFamily="34" charset="-127"/>
                <a:hlinkClick r:id="rId3"/>
              </a:rPr>
              <a:t>web2.uwindsor.ca/math/hlynka/qonline.html</a:t>
            </a:r>
            <a:r>
              <a:rPr lang="en-US" altLang="ko-KR" sz="2000" dirty="0">
                <a:ea typeface="Gulim" panose="020B0600000101010101" pitchFamily="34" charset="-127"/>
              </a:rPr>
              <a:t> </a:t>
            </a:r>
          </a:p>
          <a:p>
            <a:pPr lvl="1"/>
            <a:endParaRPr lang="en-US" altLang="ko-KR" sz="2000" dirty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Some previous midterms with queueing theory questions</a:t>
            </a:r>
          </a:p>
          <a:p>
            <a:pPr lvl="1"/>
            <a:endParaRPr lang="en-US" altLang="ko-KR" sz="2000" dirty="0">
              <a:ea typeface="Gulim" panose="020B0600000101010101" pitchFamily="34" charset="-127"/>
            </a:endParaRPr>
          </a:p>
          <a:p>
            <a:r>
              <a:rPr lang="en-US" altLang="ko-KR" dirty="0">
                <a:ea typeface="Gulim" panose="020B0600000101010101" pitchFamily="34" charset="-127"/>
              </a:rPr>
              <a:t>Assume that Queueing Theory is fair game for Midterm III!</a:t>
            </a:r>
            <a:endParaRPr lang="en-US" altLang="ko-KR" sz="28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49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1752600" y="3200401"/>
            <a:ext cx="8639176" cy="34401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2"/>
            <a:r>
              <a:rPr lang="en-US" dirty="0" smtClean="0">
                <a:sym typeface="Wingdings" charset="0"/>
              </a:rPr>
              <a:t>multiple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r>
              <a:rPr lang="en-US" dirty="0" smtClean="0">
                <a:sym typeface="Wingdings" charset="0"/>
              </a:rPr>
              <a:t>Admissions control (finite queues)</a:t>
            </a:r>
          </a:p>
          <a:p>
            <a:pPr lvl="1"/>
            <a:r>
              <a:rPr lang="en-US" dirty="0" smtClean="0">
                <a:sym typeface="Wingdings" charset="0"/>
              </a:rPr>
              <a:t>Limits delays, but may introduce unfairness and </a:t>
            </a:r>
            <a:r>
              <a:rPr lang="en-US" dirty="0" err="1" smtClean="0">
                <a:sym typeface="Wingdings" charset="0"/>
              </a:rPr>
              <a:t>livelock</a:t>
            </a:r>
            <a:endParaRPr lang="en-US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77826" name="Group 44"/>
          <p:cNvGrpSpPr>
            <a:grpSpLocks/>
          </p:cNvGrpSpPr>
          <p:nvPr/>
        </p:nvGrpSpPr>
        <p:grpSpPr bwMode="auto">
          <a:xfrm>
            <a:off x="1752600" y="914400"/>
            <a:ext cx="6096000" cy="2033588"/>
            <a:chOff x="144" y="624"/>
            <a:chExt cx="3840" cy="1281"/>
          </a:xfrm>
        </p:grpSpPr>
        <p:sp>
          <p:nvSpPr>
            <p:cNvPr id="77850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3" name="Rectangle 3"/>
            <p:cNvSpPr>
              <a:spLocks noChangeArrowheads="1"/>
            </p:cNvSpPr>
            <p:nvPr/>
          </p:nvSpPr>
          <p:spPr bwMode="auto">
            <a:xfrm>
              <a:off x="144" y="1560"/>
              <a:ext cx="384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Response Time = </a:t>
              </a:r>
              <a:br>
                <a:rPr lang="en-US" sz="1900" dirty="0">
                  <a:solidFill>
                    <a:srgbClr val="FF0000"/>
                  </a:solidFill>
                  <a:latin typeface="Gill Sans"/>
                </a:rPr>
              </a:br>
              <a:r>
                <a:rPr lang="en-US" sz="1900" dirty="0">
                  <a:solidFill>
                    <a:srgbClr val="FF0000"/>
                  </a:solidFill>
                  <a:latin typeface="Gill Sans"/>
                </a:rPr>
                <a:t>	Queue + I/O device service time</a:t>
              </a:r>
            </a:p>
          </p:txBody>
        </p:sp>
        <p:sp>
          <p:nvSpPr>
            <p:cNvPr id="77844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603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dirty="0">
                  <a:latin typeface="Gill Sans"/>
                </a:rPr>
                <a:t>User</a:t>
              </a:r>
            </a:p>
            <a:p>
              <a:pPr marL="228600" indent="-228600"/>
              <a:r>
                <a:rPr lang="en-US" dirty="0">
                  <a:latin typeface="Gill Sans"/>
                </a:rPr>
                <a:t>Thread</a:t>
              </a:r>
            </a:p>
          </p:txBody>
        </p:sp>
        <p:sp>
          <p:nvSpPr>
            <p:cNvPr id="77846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7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8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49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851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[OS Paths]</a:t>
              </a:r>
            </a:p>
          </p:txBody>
        </p:sp>
        <p:sp>
          <p:nvSpPr>
            <p:cNvPr id="7785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>
                  <a:latin typeface="Gill Sans"/>
                </a:rPr>
                <a:t>Controller</a:t>
              </a:r>
            </a:p>
          </p:txBody>
        </p:sp>
        <p:sp>
          <p:nvSpPr>
            <p:cNvPr id="7785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  <p:sp>
          <p:nvSpPr>
            <p:cNvPr id="7785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533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>
                  <a:latin typeface="Gill Sans"/>
                </a:rPr>
                <a:t>device</a:t>
              </a:r>
            </a:p>
          </p:txBody>
        </p:sp>
        <p:sp>
          <p:nvSpPr>
            <p:cNvPr id="7785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ill Sans"/>
              </a:endParaRPr>
            </a:p>
          </p:txBody>
        </p:sp>
      </p:grp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28189" y="1371601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77829" name="Group 1"/>
          <p:cNvGrpSpPr>
            <a:grpSpLocks/>
          </p:cNvGrpSpPr>
          <p:nvPr/>
        </p:nvGrpSpPr>
        <p:grpSpPr bwMode="auto">
          <a:xfrm>
            <a:off x="6937376" y="914400"/>
            <a:ext cx="3584575" cy="3017838"/>
            <a:chOff x="5413375" y="685800"/>
            <a:chExt cx="3584575" cy="3017838"/>
          </a:xfrm>
        </p:grpSpPr>
        <p:grpSp>
          <p:nvGrpSpPr>
            <p:cNvPr id="77830" name="Group 53"/>
            <p:cNvGrpSpPr>
              <a:grpSpLocks/>
            </p:cNvGrpSpPr>
            <p:nvPr/>
          </p:nvGrpSpPr>
          <p:grpSpPr bwMode="auto">
            <a:xfrm>
              <a:off x="5413375" y="685800"/>
              <a:ext cx="3584575" cy="3017838"/>
              <a:chOff x="3410" y="432"/>
              <a:chExt cx="2258" cy="1901"/>
            </a:xfrm>
          </p:grpSpPr>
          <p:sp>
            <p:nvSpPr>
              <p:cNvPr id="77832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3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2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100%</a:t>
                </a:r>
              </a:p>
            </p:txBody>
          </p:sp>
          <p:sp>
            <p:nvSpPr>
              <p:cNvPr id="77834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5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Gill Sans"/>
                </a:endParaRPr>
              </a:p>
            </p:txBody>
          </p:sp>
          <p:sp>
            <p:nvSpPr>
              <p:cNvPr id="77836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76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Time (ms)</a:t>
                </a:r>
              </a:p>
            </p:txBody>
          </p:sp>
          <p:sp>
            <p:nvSpPr>
              <p:cNvPr id="77837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819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>
                    <a:latin typeface="Gill Sans"/>
                  </a:rPr>
                  <a:t>(% total BW)</a:t>
                </a:r>
              </a:p>
            </p:txBody>
          </p:sp>
          <p:sp>
            <p:nvSpPr>
              <p:cNvPr id="77838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</a:t>
                </a:r>
              </a:p>
            </p:txBody>
          </p:sp>
          <p:sp>
            <p:nvSpPr>
              <p:cNvPr id="77839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100</a:t>
                </a:r>
              </a:p>
            </p:txBody>
          </p:sp>
          <p:sp>
            <p:nvSpPr>
              <p:cNvPr id="77840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200</a:t>
                </a:r>
              </a:p>
            </p:txBody>
          </p:sp>
          <p:sp>
            <p:nvSpPr>
              <p:cNvPr id="77841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300</a:t>
                </a:r>
              </a:p>
            </p:txBody>
          </p:sp>
          <p:sp>
            <p:nvSpPr>
              <p:cNvPr id="77842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6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sz="1600">
                    <a:latin typeface="Gill Sans"/>
                  </a:rPr>
                  <a:t>0%</a:t>
                </a:r>
              </a:p>
            </p:txBody>
          </p:sp>
        </p:grpSp>
        <p:sp>
          <p:nvSpPr>
            <p:cNvPr id="77831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39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8763000" y="3891810"/>
            <a:ext cx="2183976" cy="1899390"/>
            <a:chOff x="4320" y="2182"/>
            <a:chExt cx="1474" cy="1282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097" y="2569"/>
              <a:ext cx="108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2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213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801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76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(3/3)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2362201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6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935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How do we Hide I/O Latency?</a:t>
            </a:r>
            <a:endParaRPr lang="en-US" dirty="0">
              <a:ea typeface="MS PGothic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10363200" cy="609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Wait”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read() system call), put process to sleep until data is ready</a:t>
            </a:r>
          </a:p>
          <a:p>
            <a:pPr lvl="1"/>
            <a:r>
              <a:rPr lang="en-US" sz="2400" dirty="0">
                <a:ea typeface="MS PGothic" charset="0"/>
              </a:rPr>
              <a:t>When write data (</a:t>
            </a:r>
            <a:r>
              <a:rPr lang="en-US" sz="2400" i="1" dirty="0">
                <a:ea typeface="MS PGothic" charset="0"/>
              </a:rPr>
              <a:t>e.g.,</a:t>
            </a:r>
            <a:r>
              <a:rPr lang="en-US" sz="2400" dirty="0">
                <a:ea typeface="MS PGothic" charset="0"/>
              </a:rPr>
              <a:t> write() system call), put process to sleep until device is ready for data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Non-blocking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Don’t Wait</a:t>
            </a:r>
            <a:r>
              <a:rPr lang="en-US" altLang="ja-JP" dirty="0">
                <a:ea typeface="MS PGothic" charset="0"/>
              </a:rPr>
              <a:t>”</a:t>
            </a:r>
          </a:p>
          <a:p>
            <a:pPr lvl="1"/>
            <a:r>
              <a:rPr lang="en-US" sz="2400" dirty="0">
                <a:ea typeface="MS PGothic" charset="0"/>
              </a:rPr>
              <a:t>Returns quickly from read or write request with count of bytes successfully transferred to kernel</a:t>
            </a:r>
          </a:p>
          <a:p>
            <a:pPr lvl="1"/>
            <a:r>
              <a:rPr lang="en-US" sz="2400" dirty="0">
                <a:ea typeface="MS PGothic" charset="0"/>
              </a:rPr>
              <a:t>Read may return nothing, write may write nothing</a:t>
            </a:r>
          </a:p>
          <a:p>
            <a:r>
              <a:rPr lang="en-US" dirty="0">
                <a:solidFill>
                  <a:schemeClr val="hlink"/>
                </a:solidFill>
                <a:ea typeface="MS PGothic" charset="0"/>
              </a:rPr>
              <a:t>Asynchronous Interface: </a:t>
            </a:r>
            <a:r>
              <a:rPr lang="en-US" dirty="0" smtClean="0">
                <a:ea typeface="MS PGothic" charset="0"/>
              </a:rPr>
              <a:t>“</a:t>
            </a:r>
            <a:r>
              <a:rPr lang="en-US" altLang="ja-JP" dirty="0" smtClean="0">
                <a:ea typeface="MS PGothic" charset="0"/>
              </a:rPr>
              <a:t>Tell </a:t>
            </a:r>
            <a:r>
              <a:rPr lang="en-US" altLang="ja-JP" dirty="0">
                <a:ea typeface="MS PGothic" charset="0"/>
              </a:rPr>
              <a:t>Me </a:t>
            </a:r>
            <a:r>
              <a:rPr lang="en-US" altLang="ja-JP" dirty="0" smtClean="0">
                <a:ea typeface="MS PGothic" charset="0"/>
              </a:rPr>
              <a:t>Later”</a:t>
            </a:r>
            <a:endParaRPr lang="en-US" altLang="ja-JP" dirty="0">
              <a:ea typeface="MS PGothic" charset="0"/>
            </a:endParaRPr>
          </a:p>
          <a:p>
            <a:pPr lvl="1"/>
            <a:r>
              <a:rPr lang="en-US" sz="2400" dirty="0">
                <a:ea typeface="MS PGothic" charset="0"/>
              </a:rPr>
              <a:t>When requesting data, take pointer to user’s buffer, return immediately; later kernel fills buffer and notifies user</a:t>
            </a:r>
          </a:p>
          <a:p>
            <a:pPr lvl="1"/>
            <a:r>
              <a:rPr lang="en-US" sz="2400" dirty="0">
                <a:ea typeface="MS PGothic" charset="0"/>
              </a:rPr>
              <a:t>When sending data, take pointer to user’</a:t>
            </a:r>
            <a:r>
              <a:rPr lang="en-US" altLang="ja-JP" sz="2400" dirty="0">
                <a:ea typeface="MS PGothic" charset="0"/>
              </a:rPr>
              <a:t>s buffer, return immediately; later kernel takes data and notifies user </a:t>
            </a:r>
            <a:endParaRPr lang="en-US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7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494579" y="179697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02001" y="1796970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16051" y="21838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56309" y="2261409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839467" y="2537894"/>
            <a:ext cx="854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Gill Sans Light"/>
              </a:rPr>
              <a:t>Syscall</a:t>
            </a:r>
            <a:endParaRPr lang="en-US" sz="2000" b="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10077" y="2530149"/>
            <a:ext cx="695666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23972" y="30596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03298" y="2906456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14357" y="35269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02001" y="3553301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16694" y="4089116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169094" y="39103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17016" y="408911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493695" y="426788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874594" y="4267881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36304" y="4365424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18163" y="407279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24799" y="389403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08274" y="119083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637601" y="168582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Streams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637601" y="21327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637601" y="244155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637601" y="310892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637601" y="3554571"/>
            <a:ext cx="33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676115" y="4093634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3" y="4600559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57" y="4600559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03" y="4973091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9" y="5267399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80" y="4814068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" y="4813750"/>
            <a:ext cx="1265440" cy="9072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E2BFC5F0-8971-4BF3-8E1E-6CF6F8D96B05}"/>
              </a:ext>
            </a:extLst>
          </p:cNvPr>
          <p:cNvSpPr/>
          <p:nvPr/>
        </p:nvSpPr>
        <p:spPr>
          <a:xfrm>
            <a:off x="381000" y="1612304"/>
            <a:ext cx="8080744" cy="1408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9F507C-8DD3-4B78-A350-DA5C57166A1A}"/>
              </a:ext>
            </a:extLst>
          </p:cNvPr>
          <p:cNvSpPr txBox="1"/>
          <p:nvPr/>
        </p:nvSpPr>
        <p:spPr>
          <a:xfrm>
            <a:off x="8534400" y="2133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covered in </a:t>
            </a:r>
            <a:r>
              <a:rPr lang="en-US" sz="2000" b="0" dirty="0" smtClean="0">
                <a:solidFill>
                  <a:schemeClr val="accent1"/>
                </a:solidFill>
                <a:latin typeface="Gill Sans Light"/>
              </a:rPr>
              <a:t>Lecture 4</a:t>
            </a:r>
            <a:endParaRPr lang="en-US" sz="2000" b="0" dirty="0">
              <a:solidFill>
                <a:schemeClr val="accent1"/>
              </a:solidFill>
              <a:latin typeface="Gill Sans Ligh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634633" y="2670969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559234-6EE3-4E09-92EF-5451DDF345EE}"/>
              </a:ext>
            </a:extLst>
          </p:cNvPr>
          <p:cNvSpPr txBox="1"/>
          <p:nvPr/>
        </p:nvSpPr>
        <p:spPr>
          <a:xfrm>
            <a:off x="8534400" y="4503532"/>
            <a:ext cx="29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1"/>
                </a:solidFill>
                <a:latin typeface="Gill Sans Light"/>
              </a:rPr>
              <a:t>What we just covered…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1D9EA3-1363-4790-A899-54677961FB38}"/>
              </a:ext>
            </a:extLst>
          </p:cNvPr>
          <p:cNvSpPr/>
          <p:nvPr/>
        </p:nvSpPr>
        <p:spPr>
          <a:xfrm>
            <a:off x="381000" y="3615323"/>
            <a:ext cx="8080744" cy="2448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6631D6-6DDB-4C37-8AC1-39AF11B38BF8}"/>
              </a:ext>
            </a:extLst>
          </p:cNvPr>
          <p:cNvSpPr/>
          <p:nvPr/>
        </p:nvSpPr>
        <p:spPr>
          <a:xfrm>
            <a:off x="381000" y="3089598"/>
            <a:ext cx="8080744" cy="4576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7B9F40-317B-4577-8393-A917B1B60621}"/>
              </a:ext>
            </a:extLst>
          </p:cNvPr>
          <p:cNvSpPr txBox="1"/>
          <p:nvPr/>
        </p:nvSpPr>
        <p:spPr>
          <a:xfrm>
            <a:off x="8534400" y="3124996"/>
            <a:ext cx="327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 Light"/>
              </a:rPr>
              <a:t>What we will cover next…</a:t>
            </a:r>
          </a:p>
        </p:txBody>
      </p:sp>
    </p:spTree>
    <p:extLst>
      <p:ext uri="{BB962C8B-B14F-4D97-AF65-F5344CB8AC3E}">
        <p14:creationId xmlns:p14="http://schemas.microsoft.com/office/powerpoint/2010/main" val="473875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/>
      <p:bldP spid="72" grpId="0" animBg="1"/>
      <p:bldP spid="6" grpId="0" animBg="1"/>
      <p:bldP spid="7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820F88-DF8E-4C2A-9415-7F48B931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From Storage to File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508C-F1CF-4F5E-924B-DB5CB8FD1D7B}"/>
              </a:ext>
            </a:extLst>
          </p:cNvPr>
          <p:cNvSpPr txBox="1"/>
          <p:nvPr/>
        </p:nvSpPr>
        <p:spPr>
          <a:xfrm>
            <a:off x="1335507" y="1346079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I/O API and</a:t>
            </a:r>
          </a:p>
          <a:p>
            <a:pPr algn="ctr"/>
            <a:r>
              <a:rPr lang="en-US" sz="2000" b="0" dirty="0" err="1">
                <a:latin typeface="Gill Sans Light"/>
              </a:rPr>
              <a:t>syscalls</a:t>
            </a:r>
            <a:endParaRPr lang="en-US" sz="2000" b="0" dirty="0">
              <a:latin typeface="Gill Sans Ligh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7FBAC-6D0F-4DF2-9C23-2A4885FBC312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63BC23-7CE3-4489-A2EC-78CF1DA11E6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2A500-9F7C-48FD-8F37-AF319D44321A}"/>
              </a:ext>
            </a:extLst>
          </p:cNvPr>
          <p:cNvSpPr txBox="1"/>
          <p:nvPr/>
        </p:nvSpPr>
        <p:spPr>
          <a:xfrm>
            <a:off x="1335506" y="2491121"/>
            <a:ext cx="202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476F7E-5709-4DAE-8AB6-753DCB622E58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6F32D-1024-4222-A7EB-6B8309B38723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8FB7D-39F8-4F1C-9C2F-B43C6B82CA3D}"/>
              </a:ext>
            </a:extLst>
          </p:cNvPr>
          <p:cNvSpPr txBox="1"/>
          <p:nvPr/>
        </p:nvSpPr>
        <p:spPr>
          <a:xfrm>
            <a:off x="6870032" y="2292685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Logical Index,</a:t>
            </a:r>
            <a:br>
              <a:rPr lang="en-US" sz="2000" b="0" i="1" dirty="0">
                <a:latin typeface="Gill Sans Light"/>
              </a:rPr>
            </a:br>
            <a:r>
              <a:rPr lang="en-US" sz="2000" b="0" i="1" dirty="0">
                <a:latin typeface="Gill Sans Light"/>
              </a:rPr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36FD0-C1AF-498B-A69A-60C0A801F6DB}"/>
              </a:ext>
            </a:extLst>
          </p:cNvPr>
          <p:cNvSpPr txBox="1"/>
          <p:nvPr/>
        </p:nvSpPr>
        <p:spPr>
          <a:xfrm>
            <a:off x="1281825" y="3959443"/>
            <a:ext cx="20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</a:rPr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F94F5-FC7D-44EA-8F1F-DDD63D4D0CDA}"/>
              </a:ext>
            </a:extLst>
          </p:cNvPr>
          <p:cNvSpPr txBox="1"/>
          <p:nvPr/>
        </p:nvSpPr>
        <p:spPr>
          <a:xfrm>
            <a:off x="6693567" y="1442694"/>
            <a:ext cx="237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latin typeface="Gill Sans Light"/>
              </a:rPr>
              <a:t>Memory Address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3208-3524-4F31-A61C-EE3B1E108934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0A34-131B-4020-BDDB-170ED3E0F19A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HDD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3B972-5176-4A70-8533-FCF20A7F031F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dirty="0">
                  <a:latin typeface="Gill Sans Light"/>
                </a:rPr>
                <a:t>Sector(s)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088F00-5EFC-4A67-8B58-B5D9FBB14AF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5DD44A-ADE6-4808-B84D-281893794A76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Physical Index,</a:t>
              </a:r>
            </a:p>
            <a:p>
              <a:pPr algn="ctr"/>
              <a:r>
                <a:rPr lang="en-US" sz="2000" b="0" dirty="0">
                  <a:latin typeface="Gill Sans Light"/>
                </a:rPr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96EB87-3258-4709-80FC-58AD4E8827AB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EEE4A4-2FEB-44AE-B7B6-7B2DB111D55F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</a:rPr>
                <a:t>SSD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06934D-F37A-422C-9A31-D03075DBEB7A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</a:endParaRP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BA0FEF-FBA4-4811-8844-95BBE86CA1D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01E0-652A-4CF9-ADB3-6A02BCE57B8A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</a:rPr>
              <a:t>Flash Trans. Layer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82AE2-4B37-4F3F-A3A9-1BC873EF34C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C913D-9378-451D-9B36-E8FA779B833C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Phys.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77B79-9165-48EA-9D23-44A6F4754132}"/>
              </a:ext>
            </a:extLst>
          </p:cNvPr>
          <p:cNvSpPr txBox="1"/>
          <p:nvPr/>
        </p:nvSpPr>
        <p:spPr>
          <a:xfrm>
            <a:off x="8082718" y="4344164"/>
            <a:ext cx="185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1" dirty="0">
                <a:latin typeface="Gill Sans Light"/>
              </a:rPr>
              <a:t>Phys Index., 4KB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DD1F13-1D5B-4D0F-AFF1-BF054F94313F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5CE924-59AE-46D3-9121-4404401A12C5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E024D4-B320-4DFB-84AC-1A118263CCEF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DE31552-A2A7-4455-B2D8-BC812C4E6789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9A4609-A5A9-4F02-AD97-B071BDCA747B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Sector(s)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CBFD8C-D858-43A3-A309-E110CC4F2C7C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latin typeface="Gill Sans Light"/>
              </a:rPr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400740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 animBg="1"/>
      <p:bldP spid="14" grpId="0"/>
      <p:bldP spid="15" grpId="0"/>
      <p:bldP spid="16" grpId="0"/>
      <p:bldP spid="26" grpId="0" animBg="1"/>
      <p:bldP spid="28" grpId="0" animBg="1"/>
      <p:bldP spid="29" grpId="0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SSD </a:t>
            </a:r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Small storage (0.1-0.5x disk), expensive (3-20x disk)</a:t>
            </a:r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1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99AA-FCAD-4B94-BD42-4C142C9B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File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8876-EDE1-4D77-B70D-2FEFA709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hlink"/>
                </a:solidFill>
                <a:latin typeface="Gill Sans"/>
                <a:ea typeface="굴림" panose="020B0600000101010101" pitchFamily="34" charset="-127"/>
                <a:cs typeface="Gill Sans"/>
              </a:rPr>
              <a:t>File System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r>
              <a:rPr lang="en-US" dirty="0" smtClean="0"/>
              <a:t>Classic OS situation: Take limited hardware interface (array of blocks) and provide a more convenient/useful interface with:</a:t>
            </a:r>
          </a:p>
          <a:p>
            <a:pPr lvl="1"/>
            <a:r>
              <a:rPr lang="en-US" dirty="0" smtClean="0"/>
              <a:t>Naming: Find file by name, not block numbers</a:t>
            </a:r>
          </a:p>
          <a:p>
            <a:pPr lvl="1"/>
            <a:r>
              <a:rPr lang="en-US" dirty="0" smtClean="0"/>
              <a:t>Organize file names with directories</a:t>
            </a:r>
          </a:p>
          <a:p>
            <a:pPr lvl="1"/>
            <a:r>
              <a:rPr lang="en-US" dirty="0" smtClean="0"/>
              <a:t>Organization: Map files to blocks</a:t>
            </a:r>
          </a:p>
          <a:p>
            <a:pPr lvl="1"/>
            <a:r>
              <a:rPr lang="en-US" dirty="0" smtClean="0"/>
              <a:t>Protection: Enforce access restrictions</a:t>
            </a:r>
          </a:p>
          <a:p>
            <a:pPr lvl="1"/>
            <a:r>
              <a:rPr lang="en-US" dirty="0" smtClean="0"/>
              <a:t>Reliability: Keep files intact despite crashes, hardware failures,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6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Recall: User vs. System View of a File</a:t>
            </a:r>
            <a:endParaRPr lang="en-US" altLang="ko-KR" dirty="0"/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11125200" cy="5105400"/>
          </a:xfrm>
        </p:spPr>
        <p:txBody>
          <a:bodyPr/>
          <a:lstStyle/>
          <a:p>
            <a:r>
              <a:rPr lang="en-US" altLang="ko-KR" dirty="0" smtClean="0"/>
              <a:t>User’s view: </a:t>
            </a:r>
          </a:p>
          <a:p>
            <a:pPr lvl="1"/>
            <a:r>
              <a:rPr lang="en-US" altLang="ko-KR" dirty="0" smtClean="0"/>
              <a:t>Durable Data Structures</a:t>
            </a:r>
          </a:p>
          <a:p>
            <a:r>
              <a:rPr lang="en-US" altLang="ko-KR" dirty="0" smtClean="0"/>
              <a:t>System’s view (system call interface):</a:t>
            </a:r>
          </a:p>
          <a:p>
            <a:pPr lvl="1"/>
            <a:r>
              <a:rPr lang="en-US" altLang="ko-KR" dirty="0" smtClean="0"/>
              <a:t>Collection of Bytes (UNIX)</a:t>
            </a:r>
          </a:p>
          <a:p>
            <a:pPr lvl="1"/>
            <a:r>
              <a:rPr lang="en-US" altLang="ko-KR" dirty="0" smtClean="0"/>
              <a:t>Doesn’t matter to system what kind of data structures you want to store on disk!</a:t>
            </a:r>
          </a:p>
          <a:p>
            <a:r>
              <a:rPr lang="en-US" altLang="ko-KR" dirty="0" smtClean="0"/>
              <a:t>System’s view (inside OS):</a:t>
            </a:r>
          </a:p>
          <a:p>
            <a:pPr lvl="1"/>
            <a:r>
              <a:rPr lang="en-US" altLang="ko-KR" dirty="0" smtClean="0"/>
              <a:t>Collection of blocks (a block is a logical transfer unit, while a sector is the physical transfer unit)</a:t>
            </a:r>
          </a:p>
          <a:p>
            <a:pPr lvl="1"/>
            <a:r>
              <a:rPr lang="en-US" altLang="ko-KR" dirty="0" smtClean="0"/>
              <a:t>Block size </a:t>
            </a:r>
            <a:r>
              <a:rPr lang="en-US" altLang="ko-KR" dirty="0" smtClean="0">
                <a:sym typeface="Symbol" panose="05050102010706020507" pitchFamily="18" charset="2"/>
              </a:rPr>
              <a:t> sector size; in UNIX, block size is 4KB</a:t>
            </a:r>
            <a:endParaRPr lang="en-US" altLang="ko-KR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95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4BC6-6AFA-46F1-A446-0F8B690B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Light"/>
              </a:rPr>
              <a:t>Translation from User to System View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69CA5-0782-4B71-89CE-113DDD89D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676940"/>
            <a:ext cx="10566400" cy="3342860"/>
          </a:xfrm>
        </p:spPr>
        <p:txBody>
          <a:bodyPr/>
          <a:lstStyle/>
          <a:p>
            <a:r>
              <a:rPr lang="en-US" altLang="ko-KR" smtClean="0">
                <a:latin typeface="Gill Sans Light"/>
              </a:rPr>
              <a:t>What happens if user says: “give me bytes 2 – 12?”</a:t>
            </a:r>
          </a:p>
          <a:p>
            <a:pPr lvl="1"/>
            <a:r>
              <a:rPr lang="en-US" altLang="ko-KR" smtClean="0">
                <a:latin typeface="Gill Sans Light"/>
              </a:rPr>
              <a:t>Fetch block corresponding to those bytes</a:t>
            </a:r>
          </a:p>
          <a:p>
            <a:pPr lvl="1"/>
            <a:r>
              <a:rPr lang="en-US" altLang="ko-KR" smtClean="0">
                <a:latin typeface="Gill Sans Light"/>
              </a:rPr>
              <a:t>Return just the correct portion of the block</a:t>
            </a:r>
          </a:p>
          <a:p>
            <a:r>
              <a:rPr lang="en-US" altLang="ko-KR" smtClean="0">
                <a:latin typeface="Gill Sans Light"/>
              </a:rPr>
              <a:t>What about writing bytes 2 – 12?</a:t>
            </a:r>
          </a:p>
          <a:p>
            <a:pPr lvl="1"/>
            <a:r>
              <a:rPr lang="en-US" altLang="ko-KR" smtClean="0">
                <a:latin typeface="Gill Sans Light"/>
              </a:rPr>
              <a:t>Fetch block, modify relevant portion, write out block</a:t>
            </a:r>
          </a:p>
          <a:p>
            <a:r>
              <a:rPr lang="en-US" altLang="ko-KR" smtClean="0">
                <a:latin typeface="Gill Sans Light"/>
              </a:rPr>
              <a:t>Everything inside file system is in terms of whole-size blocks</a:t>
            </a:r>
          </a:p>
          <a:p>
            <a:pPr lvl="1"/>
            <a:r>
              <a:rPr lang="en-US" altLang="ko-KR" smtClean="0">
                <a:latin typeface="Gill Sans Light"/>
              </a:rPr>
              <a:t>Actual disk I/O happens in blocks</a:t>
            </a:r>
          </a:p>
          <a:p>
            <a:pPr lvl="1"/>
            <a:r>
              <a:rPr lang="en-US" altLang="ko-KR" smtClean="0">
                <a:latin typeface="Gill Sans Light"/>
              </a:rPr>
              <a:t>read/write smaller than block size needs to translate and buffer</a:t>
            </a:r>
            <a:endParaRPr lang="ko-KR" altLang="en-US" dirty="0">
              <a:latin typeface="Gill Sans Light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A07F0F8A-17C0-4169-AF14-C973EEADE3A3}"/>
              </a:ext>
            </a:extLst>
          </p:cNvPr>
          <p:cNvGrpSpPr>
            <a:grpSpLocks/>
          </p:cNvGrpSpPr>
          <p:nvPr/>
        </p:nvGrpSpPr>
        <p:grpSpPr bwMode="auto">
          <a:xfrm>
            <a:off x="8784265" y="1143000"/>
            <a:ext cx="1270000" cy="939800"/>
            <a:chOff x="4496" y="800"/>
            <a:chExt cx="800" cy="592"/>
          </a:xfrm>
        </p:grpSpPr>
        <p:sp useBgFill="1">
          <p:nvSpPr>
            <p:cNvPr id="8" name="Oval 6">
              <a:extLst>
                <a:ext uri="{FF2B5EF4-FFF2-40B4-BE49-F238E27FC236}">
                  <a16:creationId xmlns:a16="http://schemas.microsoft.com/office/drawing/2014/main" id="{8FC40AF0-2240-41CD-B1B0-C22011B8E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9" name="Oval 7">
              <a:extLst>
                <a:ext uri="{FF2B5EF4-FFF2-40B4-BE49-F238E27FC236}">
                  <a16:creationId xmlns:a16="http://schemas.microsoft.com/office/drawing/2014/main" id="{CE831553-818A-414A-A718-3CD1B8C9F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0" name="Oval 8">
              <a:extLst>
                <a:ext uri="{FF2B5EF4-FFF2-40B4-BE49-F238E27FC236}">
                  <a16:creationId xmlns:a16="http://schemas.microsoft.com/office/drawing/2014/main" id="{CAB1F613-3D03-40AC-8D8E-C93D35512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 useBgFill="1">
          <p:nvSpPr>
            <p:cNvPr id="11" name="Oval 9">
              <a:extLst>
                <a:ext uri="{FF2B5EF4-FFF2-40B4-BE49-F238E27FC236}">
                  <a16:creationId xmlns:a16="http://schemas.microsoft.com/office/drawing/2014/main" id="{D3254356-09A8-4BBD-B1ED-FD4E6780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 Light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CAF148F-2FC1-4D73-9824-15D719DBC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EF9D69F-DFE4-4432-BCF2-524DCC73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b="0">
                <a:latin typeface="Gill Sans Light"/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9A92F360-ED89-4059-82DD-C6651B9A7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5" name="Oval 13">
                <a:extLst>
                  <a:ext uri="{FF2B5EF4-FFF2-40B4-BE49-F238E27FC236}">
                    <a16:creationId xmlns:a16="http://schemas.microsoft.com/office/drawing/2014/main" id="{B862B3B3-AFE5-4EFE-8F91-CD4B807F0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6" name="Oval 14">
                <a:extLst>
                  <a:ext uri="{FF2B5EF4-FFF2-40B4-BE49-F238E27FC236}">
                    <a16:creationId xmlns:a16="http://schemas.microsoft.com/office/drawing/2014/main" id="{36A19048-B33D-4894-8E97-A0A8FEFDB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 Light"/>
                </a:endParaRPr>
              </a:p>
            </p:txBody>
          </p:sp>
          <p:sp>
            <p:nvSpPr>
              <p:cNvPr id="17" name="Line 15">
                <a:extLst>
                  <a:ext uri="{FF2B5EF4-FFF2-40B4-BE49-F238E27FC236}">
                    <a16:creationId xmlns:a16="http://schemas.microsoft.com/office/drawing/2014/main" id="{BB16C0BF-36CA-4F92-96B9-3A0205B3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  <p:sp>
            <p:nvSpPr>
              <p:cNvPr id="18" name="Line 16">
                <a:extLst>
                  <a:ext uri="{FF2B5EF4-FFF2-40B4-BE49-F238E27FC236}">
                    <a16:creationId xmlns:a16="http://schemas.microsoft.com/office/drawing/2014/main" id="{34605A79-E2FF-4E5E-95C5-B691228EA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 b="0">
                  <a:latin typeface="Gill Sans Light"/>
                </a:endParaRPr>
              </a:p>
            </p:txBody>
          </p:sp>
        </p:grpSp>
      </p:grpSp>
      <p:sp>
        <p:nvSpPr>
          <p:cNvPr id="19" name="Oval 17">
            <a:extLst>
              <a:ext uri="{FF2B5EF4-FFF2-40B4-BE49-F238E27FC236}">
                <a16:creationId xmlns:a16="http://schemas.microsoft.com/office/drawing/2014/main" id="{82154FED-B00C-4981-AC5C-7B35CBEA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990600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400" b="0" dirty="0">
                <a:solidFill>
                  <a:schemeClr val="bg1"/>
                </a:solidFill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10B6A176-D616-45C1-B080-00A02B87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8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1" name="AutoShape 19">
            <a:extLst>
              <a:ext uri="{FF2B5EF4-FFF2-40B4-BE49-F238E27FC236}">
                <a16:creationId xmlns:a16="http://schemas.microsoft.com/office/drawing/2014/main" id="{70DF788D-DD2F-4CE5-B51A-3D87E875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665" y="144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3C204-6D27-4938-B138-F4C7BF79D57C}"/>
              </a:ext>
            </a:extLst>
          </p:cNvPr>
          <p:cNvSpPr/>
          <p:nvPr/>
        </p:nvSpPr>
        <p:spPr>
          <a:xfrm>
            <a:off x="4056521" y="1034716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dirty="0">
                <a:latin typeface="Gill Sans Light"/>
              </a:rPr>
              <a:t>File</a:t>
            </a:r>
            <a:br>
              <a:rPr lang="en-US" sz="2400" b="0" dirty="0">
                <a:latin typeface="Gill Sans Light"/>
              </a:rPr>
            </a:br>
            <a:r>
              <a:rPr lang="en-US" sz="2400" b="0" dirty="0">
                <a:latin typeface="Gill Sans Light"/>
              </a:rPr>
              <a:t>(Bytes)</a:t>
            </a:r>
          </a:p>
        </p:txBody>
      </p:sp>
      <p:pic>
        <p:nvPicPr>
          <p:cNvPr id="23" name="Graphic 22" descr="User">
            <a:extLst>
              <a:ext uri="{FF2B5EF4-FFF2-40B4-BE49-F238E27FC236}">
                <a16:creationId xmlns:a16="http://schemas.microsoft.com/office/drawing/2014/main" id="{3CD88F4E-3B03-4720-B85E-B24D54CED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464" y="1046163"/>
            <a:ext cx="1371600" cy="1371600"/>
          </a:xfrm>
          <a:prstGeom prst="rect">
            <a:avLst/>
          </a:prstGeom>
        </p:spPr>
      </p:pic>
      <p:sp>
        <p:nvSpPr>
          <p:cNvPr id="24" name="AutoShape 19">
            <a:extLst>
              <a:ext uri="{FF2B5EF4-FFF2-40B4-BE49-F238E27FC236}">
                <a16:creationId xmlns:a16="http://schemas.microsoft.com/office/drawing/2014/main" id="{DF8C1D56-D3EF-4F08-9B3D-B2FA3708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871" y="1437103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8567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Management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108204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Basic entities on a disk: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File:</a:t>
            </a:r>
            <a:r>
              <a:rPr lang="en-US" altLang="ko-KR" sz="2400" dirty="0">
                <a:ea typeface="굴림" panose="020B0600000101010101" pitchFamily="34" charset="-127"/>
              </a:rPr>
              <a:t> user-visible group of blocks arranged sequentially in logical space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Directory:</a:t>
            </a:r>
            <a:r>
              <a:rPr lang="en-US" altLang="ko-KR" sz="2400" dirty="0">
                <a:ea typeface="굴림" panose="020B0600000101010101" pitchFamily="34" charset="-127"/>
              </a:rPr>
              <a:t> user-visible index mapping names to files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The disk is accessed </a:t>
            </a:r>
            <a:r>
              <a:rPr lang="en-US" altLang="ko-KR" sz="2800" dirty="0">
                <a:ea typeface="굴림" panose="020B0600000101010101" pitchFamily="34" charset="-127"/>
              </a:rPr>
              <a:t>as linear array of </a:t>
            </a:r>
            <a:r>
              <a:rPr lang="en-US" altLang="ko-KR" sz="2800" dirty="0" smtClean="0">
                <a:ea typeface="굴림" panose="020B0600000101010101" pitchFamily="34" charset="-127"/>
              </a:rPr>
              <a:t>sectors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to identify a sector?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Physical position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Sectors is a vector </a:t>
            </a:r>
            <a:r>
              <a:rPr lang="en-US" altLang="ko-KR" sz="2200" dirty="0">
                <a:ea typeface="굴림" panose="020B0600000101010101" pitchFamily="34" charset="-127"/>
              </a:rPr>
              <a:t>[cylinder, surface, sector</a:t>
            </a:r>
            <a:r>
              <a:rPr lang="en-US" altLang="ko-KR" sz="2200" dirty="0" smtClean="0">
                <a:ea typeface="굴림" panose="020B0600000101010101" pitchFamily="34" charset="-127"/>
              </a:rPr>
              <a:t>]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Not used anymore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 smtClean="0">
                <a:ea typeface="굴림" panose="020B0600000101010101" pitchFamily="34" charset="-127"/>
              </a:rPr>
              <a:t>OS/BIOS must deal with bad sectors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Logical </a:t>
            </a:r>
            <a:r>
              <a:rPr lang="en-US" altLang="ko-KR" sz="2600" dirty="0">
                <a:solidFill>
                  <a:schemeClr val="hlink"/>
                </a:solidFill>
                <a:ea typeface="굴림" panose="020B0600000101010101" pitchFamily="34" charset="-127"/>
              </a:rPr>
              <a:t>Block Addressing (</a:t>
            </a:r>
            <a:r>
              <a:rPr lang="en-US" altLang="ko-KR" sz="26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LBA)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Every </a:t>
            </a:r>
            <a:r>
              <a:rPr lang="en-US" altLang="ko-KR" sz="2400" dirty="0">
                <a:ea typeface="굴림" panose="020B0600000101010101" pitchFamily="34" charset="-127"/>
              </a:rPr>
              <a:t>sector has integer address 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Controller </a:t>
            </a:r>
            <a:r>
              <a:rPr lang="en-US" altLang="ko-KR" sz="2400" dirty="0">
                <a:ea typeface="굴림" panose="020B0600000101010101" pitchFamily="34" charset="-127"/>
              </a:rPr>
              <a:t>translates from address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</a:rPr>
              <a:t> physical position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Shields </a:t>
            </a:r>
            <a:r>
              <a:rPr lang="en-US" altLang="ko-KR" sz="2400" dirty="0">
                <a:ea typeface="굴림" panose="020B0600000101010101" pitchFamily="34" charset="-127"/>
              </a:rPr>
              <a:t>OS from structure of disk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36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C3AF-90BF-4D44-9F71-D300D47E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1414-7591-404F-AB53-42563DB53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Track free disk blocks</a:t>
            </a:r>
          </a:p>
          <a:p>
            <a:pPr lvl="1"/>
            <a:r>
              <a:rPr lang="en-US" sz="2800" dirty="0"/>
              <a:t>Need to know where to put newly written data</a:t>
            </a:r>
          </a:p>
          <a:p>
            <a:r>
              <a:rPr lang="en-US" sz="3200" dirty="0"/>
              <a:t>Track which blocks contain data for which files</a:t>
            </a:r>
          </a:p>
          <a:p>
            <a:pPr lvl="1"/>
            <a:r>
              <a:rPr lang="en-US" sz="2800" dirty="0"/>
              <a:t>Need to know where to read a file from</a:t>
            </a:r>
          </a:p>
          <a:p>
            <a:r>
              <a:rPr lang="en-US" sz="3200" dirty="0"/>
              <a:t>Track files in a directory</a:t>
            </a:r>
          </a:p>
          <a:p>
            <a:pPr lvl="1"/>
            <a:r>
              <a:rPr lang="en-US" sz="2800" dirty="0"/>
              <a:t>Find list of file's blocks given its name</a:t>
            </a:r>
            <a:endParaRPr lang="en-US" sz="3200" dirty="0"/>
          </a:p>
          <a:p>
            <a:r>
              <a:rPr lang="en-US" sz="3200" dirty="0"/>
              <a:t>Where do we maintain all of this?</a:t>
            </a:r>
          </a:p>
          <a:p>
            <a:pPr lvl="1"/>
            <a:r>
              <a:rPr lang="en-US" sz="2800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98073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20AA-46E4-4C09-B57B-DE6B8E3C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D7AC-2FD0-4614-8CEF-8C4F897B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91200"/>
          </a:xfrm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/>
              <a:t>Devices have complex interaction 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/>
              <a:t>controller + transfer (erasure &amp; wear</a:t>
            </a:r>
            <a:r>
              <a:rPr lang="en-US" dirty="0" smtClean="0"/>
              <a:t>)</a:t>
            </a:r>
          </a:p>
          <a:p>
            <a:r>
              <a:rPr lang="en-US" dirty="0"/>
              <a:t>Systems 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/>
              <a:t>Bursts 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>
                <a:ea typeface="Gulim" panose="020B0600000101010101" pitchFamily="34" charset="-127"/>
              </a:rPr>
              <a:t>			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q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 err="1">
                <a:ea typeface="Gulim" panose="020B0600000101010101" pitchFamily="34" charset="-127"/>
              </a:rPr>
              <a:t>T</a:t>
            </a:r>
            <a:r>
              <a:rPr lang="en-US" altLang="ko-KR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dirty="0">
                <a:ea typeface="Gulim" panose="020B0600000101010101" pitchFamily="34" charset="-127"/>
              </a:rPr>
              <a:t> x ½(1+C) x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/(</a:t>
            </a:r>
            <a:r>
              <a:rPr lang="en-US" altLang="ko-KR" dirty="0">
                <a:ea typeface="Gulim" panose="020B0600000101010101" pitchFamily="34" charset="-127"/>
              </a:rPr>
              <a:t>1 –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))</a:t>
            </a:r>
            <a:endParaRPr lang="en-US" altLang="ko-KR" dirty="0">
              <a:ea typeface="Gulim" panose="020B0600000101010101" pitchFamily="34" charset="-127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9792-0092-493A-BAC1-FE823F5A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SSD </a:t>
            </a:r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0D97-A266-4B78-A292-CAA24CA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715000"/>
          </a:xfrm>
        </p:spPr>
        <p:txBody>
          <a:bodyPr>
            <a:normAutofit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bus)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/>
              <a:t>, expensive (3-20x disk)</a:t>
            </a:r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/>
              <a:t>Avg failure rate is 6 years, life expectancy is 9–11 years</a:t>
            </a:r>
          </a:p>
          <a:p>
            <a:r>
              <a:rPr lang="en-US" dirty="0"/>
              <a:t>These are changing rapidly!</a:t>
            </a:r>
          </a:p>
        </p:txBody>
      </p:sp>
      <p:sp>
        <p:nvSpPr>
          <p:cNvPr id="7" name="Rectangular Callout 1">
            <a:extLst>
              <a:ext uri="{FF2B5EF4-FFF2-40B4-BE49-F238E27FC236}">
                <a16:creationId xmlns:a16="http://schemas.microsoft.com/office/drawing/2014/main" id="{7D5F7452-D4D3-4663-BAB8-DD4D2A1212C5}"/>
              </a:ext>
            </a:extLst>
          </p:cNvPr>
          <p:cNvSpPr/>
          <p:nvPr/>
        </p:nvSpPr>
        <p:spPr bwMode="auto">
          <a:xfrm>
            <a:off x="8686800" y="25908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1266642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Nano-Tube Memory (NANTERO)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03" y="1183729"/>
            <a:ext cx="4162096" cy="24808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6706" y="3800413"/>
            <a:ext cx="10875694" cy="25842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Yet another possibility: Nanotube memory</a:t>
            </a:r>
          </a:p>
          <a:p>
            <a:pPr lvl="1"/>
            <a:r>
              <a:rPr lang="en-US" dirty="0" err="1" smtClean="0"/>
              <a:t>NanoTubes</a:t>
            </a:r>
            <a:r>
              <a:rPr lang="en-US" dirty="0" smtClean="0"/>
              <a:t> between two electrodes, slight conductivity difference between ones and zeros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wearout</a:t>
            </a:r>
            <a:r>
              <a:rPr lang="en-US" dirty="0" smtClean="0"/>
              <a:t>!</a:t>
            </a:r>
          </a:p>
          <a:p>
            <a:r>
              <a:rPr lang="en-US" dirty="0" smtClean="0"/>
              <a:t>Better than DRAM?</a:t>
            </a:r>
          </a:p>
          <a:p>
            <a:pPr lvl="1"/>
            <a:r>
              <a:rPr lang="en-US" dirty="0" smtClean="0"/>
              <a:t>Speed of DRAM, no </a:t>
            </a:r>
            <a:r>
              <a:rPr lang="en-US" dirty="0" err="1" smtClean="0"/>
              <a:t>wearout</a:t>
            </a:r>
            <a:r>
              <a:rPr lang="en-US" dirty="0" smtClean="0"/>
              <a:t>, non-volatile!</a:t>
            </a:r>
          </a:p>
          <a:p>
            <a:pPr lvl="1"/>
            <a:r>
              <a:rPr lang="en-US" dirty="0" err="1" smtClean="0"/>
              <a:t>Nantero</a:t>
            </a:r>
            <a:r>
              <a:rPr lang="en-US" dirty="0" smtClean="0"/>
              <a:t> promises 512Gb/dice for 8Tb/chip!  (with 16 die stacking)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 bwMode="auto">
          <a:xfrm>
            <a:off x="9893297" y="-42837"/>
            <a:ext cx="1689103" cy="104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10"/>
          <a:stretch/>
        </p:blipFill>
        <p:spPr>
          <a:xfrm>
            <a:off x="7067044" y="1183729"/>
            <a:ext cx="3104850" cy="26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8880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6BE6-2816-4097-A99B-A57C4C5E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533400"/>
          </a:xfrm>
        </p:spPr>
        <p:txBody>
          <a:bodyPr/>
          <a:lstStyle/>
          <a:p>
            <a:r>
              <a:rPr lang="en-US" dirty="0" smtClean="0"/>
              <a:t>Ways of Measuring Performance: Times </a:t>
            </a:r>
            <a:r>
              <a:rPr lang="en-US" dirty="0"/>
              <a:t>(s) and Rates (op/s)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9989-1470-498E-99A2-0FADB50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66400" cy="5562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Latency</a:t>
            </a:r>
            <a:r>
              <a:rPr lang="en-US" dirty="0" smtClean="0"/>
              <a:t> </a:t>
            </a:r>
            <a:r>
              <a:rPr lang="en-US" dirty="0"/>
              <a:t>– time to complete a task</a:t>
            </a:r>
          </a:p>
          <a:p>
            <a:pPr lvl="1"/>
            <a:r>
              <a:rPr lang="en-US" dirty="0"/>
              <a:t>Measured in units of time (s, </a:t>
            </a:r>
            <a:r>
              <a:rPr lang="en-US" dirty="0" err="1"/>
              <a:t>ms</a:t>
            </a:r>
            <a:r>
              <a:rPr lang="en-US" dirty="0"/>
              <a:t>, us, …, hours, years)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Response Time </a:t>
            </a:r>
            <a:r>
              <a:rPr lang="en-US" dirty="0"/>
              <a:t>- time to initiate and operation and get its response</a:t>
            </a:r>
          </a:p>
          <a:p>
            <a:pPr lvl="1"/>
            <a:r>
              <a:rPr lang="en-US" dirty="0"/>
              <a:t>Able to issue one that </a:t>
            </a:r>
            <a:r>
              <a:rPr lang="en-US" i="1" dirty="0"/>
              <a:t>depends</a:t>
            </a:r>
            <a:r>
              <a:rPr lang="en-US" dirty="0"/>
              <a:t> on the result</a:t>
            </a:r>
          </a:p>
          <a:p>
            <a:pPr lvl="1"/>
            <a:r>
              <a:rPr lang="en-US" dirty="0"/>
              <a:t>Know that it is done (anti-dependence, resource usage)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Throughput</a:t>
            </a:r>
            <a:r>
              <a:rPr lang="en-US" b="1" i="1" dirty="0"/>
              <a:t> </a:t>
            </a:r>
            <a:r>
              <a:rPr lang="en-US" dirty="0"/>
              <a:t>or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Bandwidth</a:t>
            </a:r>
            <a:r>
              <a:rPr lang="en-US" dirty="0"/>
              <a:t> – rate at which tasks are performed</a:t>
            </a:r>
          </a:p>
          <a:p>
            <a:pPr lvl="1"/>
            <a:r>
              <a:rPr lang="en-US" dirty="0"/>
              <a:t>Measured in units of things per unit time (ops/s, </a:t>
            </a:r>
            <a:r>
              <a:rPr lang="en-US" dirty="0" smtClean="0"/>
              <a:t>GFLOP/s)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Start up or “Overhead” </a:t>
            </a:r>
            <a:r>
              <a:rPr lang="en-US" b="1" i="1" dirty="0" smtClean="0"/>
              <a:t>– </a:t>
            </a:r>
            <a:r>
              <a:rPr lang="en-US" dirty="0" smtClean="0"/>
              <a:t>time to initiate an operation</a:t>
            </a:r>
          </a:p>
          <a:p>
            <a:r>
              <a:rPr lang="en-US" dirty="0"/>
              <a:t>Most I/O operations are roughly linear in </a:t>
            </a:r>
            <a:r>
              <a:rPr lang="en-US" i="1" dirty="0"/>
              <a:t>b</a:t>
            </a:r>
            <a:r>
              <a:rPr lang="en-US" dirty="0"/>
              <a:t> bytes</a:t>
            </a:r>
          </a:p>
          <a:p>
            <a:pPr lvl="1"/>
            <a:r>
              <a:rPr lang="en-US" dirty="0"/>
              <a:t>Latency(b) = Overhead + </a:t>
            </a:r>
            <a:r>
              <a:rPr lang="en-US" dirty="0" smtClean="0"/>
              <a:t>b/</a:t>
            </a:r>
            <a:r>
              <a:rPr lang="en-US" dirty="0" err="1" smtClean="0"/>
              <a:t>TransferCapacity</a:t>
            </a:r>
            <a:endParaRPr lang="en-US" b="1" i="1" dirty="0"/>
          </a:p>
          <a:p>
            <a:r>
              <a:rPr lang="en-US" dirty="0"/>
              <a:t>Performance???</a:t>
            </a:r>
          </a:p>
          <a:p>
            <a:pPr lvl="1"/>
            <a:r>
              <a:rPr lang="en-US" dirty="0"/>
              <a:t>Operation time (4 mins to run a mile…)</a:t>
            </a:r>
          </a:p>
          <a:p>
            <a:pPr lvl="1"/>
            <a:r>
              <a:rPr lang="en-US" dirty="0"/>
              <a:t>Rate (mph, mpg, …) </a:t>
            </a:r>
          </a:p>
        </p:txBody>
      </p:sp>
    </p:spTree>
    <p:extLst>
      <p:ext uri="{BB962C8B-B14F-4D97-AF65-F5344CB8AC3E}">
        <p14:creationId xmlns:p14="http://schemas.microsoft.com/office/powerpoint/2010/main" val="31235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057-7EAC-4810-BF67-AC648A72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Overhead in Fast Network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 link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) with startup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Latency: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Effective Bandwidth: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Half-power Bandwidth: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this example, half-power bandwidth occurs at </a:t>
                </a:r>
                <a:r>
                  <a:rPr lang="en-US" dirty="0" smtClean="0"/>
                  <a:t>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125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KB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D3140-C821-4D74-B05E-76CC4C7F0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0256" y="914400"/>
                <a:ext cx="6304722" cy="4931741"/>
              </a:xfrm>
              <a:blipFill>
                <a:blip r:embed="rId2"/>
                <a:stretch>
                  <a:fillRect l="-1354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6EAA902-AB5B-48E8-A3A6-723AB59273DA}"/>
              </a:ext>
            </a:extLst>
          </p:cNvPr>
          <p:cNvGrpSpPr/>
          <p:nvPr/>
        </p:nvGrpSpPr>
        <p:grpSpPr>
          <a:xfrm>
            <a:off x="6670537" y="1180479"/>
            <a:ext cx="5441950" cy="4415167"/>
            <a:chOff x="1873250" y="1452233"/>
            <a:chExt cx="5441950" cy="4415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ECF77E-2F8A-4004-9DD4-F82DD0AD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F2285-C8FC-4838-BAFC-C4AB539AC870}"/>
                </a:ext>
              </a:extLst>
            </p:cNvPr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9067800" y="5257800"/>
            <a:ext cx="9300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 Light"/>
              </a:rPr>
              <a:t>Length (x)</a:t>
            </a:r>
            <a:endParaRPr lang="en-US" sz="120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076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102425</TotalTime>
  <Pages>60</Pages>
  <Words>4654</Words>
  <Application>Microsoft Office PowerPoint</Application>
  <PresentationFormat>Widescreen</PresentationFormat>
  <Paragraphs>860</Paragraphs>
  <Slides>55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ＭＳ Ｐゴシック</vt:lpstr>
      <vt:lpstr>ＭＳ Ｐゴシック</vt:lpstr>
      <vt:lpstr>Arial</vt:lpstr>
      <vt:lpstr>Ariel</vt:lpstr>
      <vt:lpstr>Cambria Math</vt:lpstr>
      <vt:lpstr>Comic Sans MS</vt:lpstr>
      <vt:lpstr>Gill Sans</vt:lpstr>
      <vt:lpstr>Gill Sans Light</vt:lpstr>
      <vt:lpstr>Gulim</vt:lpstr>
      <vt:lpstr>Gulim</vt:lpstr>
      <vt:lpstr>Helvetica Neue </vt:lpstr>
      <vt:lpstr>Helvetica Neue Light</vt:lpstr>
      <vt:lpstr>Source Sans Pro</vt:lpstr>
      <vt:lpstr>Symbol</vt:lpstr>
      <vt:lpstr>Times New Roman</vt:lpstr>
      <vt:lpstr>Wingdings</vt:lpstr>
      <vt:lpstr>Office</vt:lpstr>
      <vt:lpstr>CS162 Operating Systems and Systems Programming Lecture 19  Filesystems 1: Performance (Con’t),  Queueing Theory, Filesystem Design</vt:lpstr>
      <vt:lpstr>Recall: Magnetic Disks</vt:lpstr>
      <vt:lpstr>Recall: Typical Numbers for Magnetic Disk</vt:lpstr>
      <vt:lpstr>Recall: FLASH Memory</vt:lpstr>
      <vt:lpstr>Recall: SSD Summary</vt:lpstr>
      <vt:lpstr>Recall: SSD Summary</vt:lpstr>
      <vt:lpstr>Nano-Tube Memory (NANTERO)</vt:lpstr>
      <vt:lpstr>Ways of Measuring Performance: Times (s) and Rates (op/s)</vt:lpstr>
      <vt:lpstr>Example: Overhead in Fast Network</vt:lpstr>
      <vt:lpstr>Example: 10 ms Startup Cost (e.g., Disk)</vt:lpstr>
      <vt:lpstr>What Determines Peak BW for I/O?</vt:lpstr>
      <vt:lpstr>Sequential Server Performance</vt:lpstr>
      <vt:lpstr>Single Pipelined Server</vt:lpstr>
      <vt:lpstr>Example Systems “Pipelines”</vt:lpstr>
      <vt:lpstr>Multiple Servers</vt:lpstr>
      <vt:lpstr>Example Systems “Parallelism”</vt:lpstr>
      <vt:lpstr>I/O Performance</vt:lpstr>
      <vt:lpstr>I/O Performance</vt:lpstr>
      <vt:lpstr>A Simple Deterministic World</vt:lpstr>
      <vt:lpstr>A Ideal Linear World</vt:lpstr>
      <vt:lpstr>A Bursty World</vt:lpstr>
      <vt:lpstr>So how do we model the burstiness of arrival?</vt:lpstr>
      <vt:lpstr>Background:  General Use of Random Distributions</vt:lpstr>
      <vt:lpstr>Introduction to Queuing Theory</vt:lpstr>
      <vt:lpstr>Little’s Law</vt:lpstr>
      <vt:lpstr>Example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Law Applied to a Queue</vt:lpstr>
      <vt:lpstr>A Little Queuing Theory: Computing TQ</vt:lpstr>
      <vt:lpstr>System Performance In presence of a Queue</vt:lpstr>
      <vt:lpstr>Why unbounded response time?</vt:lpstr>
      <vt:lpstr>Why unbounded response time?</vt:lpstr>
      <vt:lpstr>A Little Queuing Theory: An Example</vt:lpstr>
      <vt:lpstr>Queuing Theory Resources</vt:lpstr>
      <vt:lpstr>Optimize I/O Performance</vt:lpstr>
      <vt:lpstr>When is Disk Performance Highest?</vt:lpstr>
      <vt:lpstr>Disk Scheduling (1/3)</vt:lpstr>
      <vt:lpstr>Disk Scheduling (2/3)</vt:lpstr>
      <vt:lpstr>Disk Scheduling (3/3)</vt:lpstr>
      <vt:lpstr>Recall: How do we Hide I/O Latency?</vt:lpstr>
      <vt:lpstr>Recall: I/O and Storage Layers</vt:lpstr>
      <vt:lpstr>From Storage to File Systems</vt:lpstr>
      <vt:lpstr>Building a File System</vt:lpstr>
      <vt:lpstr>Recall: User vs. System View of a File</vt:lpstr>
      <vt:lpstr>Translation from User to System View</vt:lpstr>
      <vt:lpstr>Disk Management</vt:lpstr>
      <vt:lpstr>What Does the File System Need?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1100</cp:revision>
  <cp:lastPrinted>2022-04-07T01:01:39Z</cp:lastPrinted>
  <dcterms:created xsi:type="dcterms:W3CDTF">1995-08-12T11:37:26Z</dcterms:created>
  <dcterms:modified xsi:type="dcterms:W3CDTF">2022-04-07T02:25:28Z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