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737" r:id="rId3"/>
    <p:sldId id="736" r:id="rId4"/>
    <p:sldId id="735" r:id="rId5"/>
    <p:sldId id="745" r:id="rId6"/>
    <p:sldId id="746" r:id="rId7"/>
    <p:sldId id="674" r:id="rId8"/>
    <p:sldId id="675" r:id="rId9"/>
    <p:sldId id="678" r:id="rId10"/>
    <p:sldId id="730" r:id="rId11"/>
    <p:sldId id="684" r:id="rId12"/>
    <p:sldId id="685" r:id="rId13"/>
    <p:sldId id="686" r:id="rId14"/>
    <p:sldId id="687" r:id="rId15"/>
    <p:sldId id="688" r:id="rId16"/>
    <p:sldId id="689" r:id="rId17"/>
    <p:sldId id="691" r:id="rId18"/>
    <p:sldId id="692" r:id="rId19"/>
    <p:sldId id="690" r:id="rId20"/>
    <p:sldId id="694" r:id="rId21"/>
    <p:sldId id="739" r:id="rId22"/>
    <p:sldId id="738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704" r:id="rId31"/>
    <p:sldId id="705" r:id="rId32"/>
    <p:sldId id="706" r:id="rId33"/>
    <p:sldId id="707" r:id="rId34"/>
    <p:sldId id="708" r:id="rId35"/>
    <p:sldId id="709" r:id="rId36"/>
    <p:sldId id="710" r:id="rId37"/>
    <p:sldId id="711" r:id="rId38"/>
    <p:sldId id="742" r:id="rId39"/>
    <p:sldId id="744" r:id="rId40"/>
    <p:sldId id="715" r:id="rId41"/>
    <p:sldId id="714" r:id="rId42"/>
    <p:sldId id="741" r:id="rId43"/>
    <p:sldId id="716" r:id="rId44"/>
    <p:sldId id="717" r:id="rId45"/>
    <p:sldId id="718" r:id="rId46"/>
    <p:sldId id="743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727" r:id="rId55"/>
    <p:sldId id="728" r:id="rId56"/>
    <p:sldId id="729" r:id="rId5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6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08" y="6956426"/>
            <a:ext cx="827580" cy="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8" tIns="46985" rIns="92288" bIns="46985">
            <a:spAutoFit/>
          </a:bodyPr>
          <a:lstStyle/>
          <a:p>
            <a:pPr algn="ctr" defTabSz="917312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12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79" y="6956426"/>
            <a:ext cx="856434" cy="2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88" tIns="46985" rIns="92288" bIns="46985">
            <a:spAutoFit/>
          </a:bodyPr>
          <a:lstStyle/>
          <a:p>
            <a:pPr algn="ctr" defTabSz="917312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12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1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43" tIns="46985" rIns="95643" bIns="469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8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17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33" tIns="45717" rIns="91433" bIns="45717"/>
          <a:lstStyle/>
          <a:p>
            <a:fld id="{BB7440CD-BA39-A148-AE3A-F33EF3E7FD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9" y="8763001"/>
            <a:ext cx="3038475" cy="409575"/>
          </a:xfrm>
          <a:prstGeom prst="rect">
            <a:avLst/>
          </a:prstGeom>
        </p:spPr>
        <p:txBody>
          <a:bodyPr lIns="91433" tIns="45717" rIns="91433" bIns="45717"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651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For a 64-bit address space and 16kb pages, which bits are used for indexing into the page table?  Which for the page offset?</a:t>
            </a:r>
          </a:p>
          <a:p>
            <a:r>
              <a:rPr lang="en-US" dirty="0"/>
              <a:t>Q: How many page frames in 4 GB of memory?  How many bits are needed for the Frame Address field?</a:t>
            </a:r>
          </a:p>
          <a:p>
            <a:r>
              <a:rPr lang="en-US" dirty="0"/>
              <a:t>Q: If the entire address space of a process is mapped and each entry is 32 bits in size (4 bytes), how large is the page table?</a:t>
            </a:r>
          </a:p>
          <a:p>
            <a:r>
              <a:rPr lang="en-US" dirty="0"/>
              <a:t>Q: In the above, how much of the memory would it occupy?</a:t>
            </a:r>
          </a:p>
          <a:p>
            <a:r>
              <a:rPr lang="en-US" dirty="0"/>
              <a:t>Q: Given how address space tends to be structured, how would you reduce the storage overhead of the page table?</a:t>
            </a:r>
          </a:p>
          <a:p>
            <a:r>
              <a:rPr lang="en-US" dirty="0"/>
              <a:t>Q: Assuming the address space is used sparsely, how else might you compress the size of the page table?</a:t>
            </a:r>
          </a:p>
          <a:p>
            <a:r>
              <a:rPr lang="en-US" dirty="0"/>
              <a:t>Q: If multiple instances of the same application are running, how could you reduce the memory footprint overall?</a:t>
            </a:r>
          </a:p>
          <a:p>
            <a:r>
              <a:rPr lang="en-US" dirty="0"/>
              <a:t>Q: What happens if a process has multiple threads?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33" tIns="45717" rIns="91433" bIns="45717"/>
          <a:lstStyle/>
          <a:p>
            <a:fld id="{BB7440CD-BA39-A148-AE3A-F33EF3E7FD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06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20067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57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25200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1/20/2022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14352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Joseph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&amp; </a:t>
            </a:r>
            <a:r>
              <a:rPr lang="en-US" sz="1400" b="0" dirty="0" err="1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Spring</a:t>
            </a:r>
            <a:r>
              <a:rPr lang="en-US" sz="1400" b="0" baseline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2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>Four Fundamental OS Concepts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January 20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2022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Anthony Joseph and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http</a:t>
            </a:r>
            <a:r>
              <a:rPr lang="en-US" altLang="en-US" dirty="0">
                <a:ea typeface="Gill Sans" charset="0"/>
              </a:rPr>
              <a:t>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2885-8509-40DA-A2E9-EE3FA209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38" y="990600"/>
            <a:ext cx="10791161" cy="47788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Processor → Thread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Memory → Address Space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Disks, SSDs, … → Files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Networks → Sockets</a:t>
            </a: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Machines → Processes</a:t>
            </a:r>
          </a:p>
          <a:p>
            <a:pPr>
              <a:lnSpc>
                <a:spcPct val="80000"/>
              </a:lnSpc>
              <a:defRPr/>
            </a:pPr>
            <a:endParaRPr lang="en-US" kern="0" dirty="0">
              <a:latin typeface="Gill Sans Light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OS as an </a:t>
            </a:r>
            <a:r>
              <a:rPr lang="en-US" i="1" kern="0" dirty="0">
                <a:latin typeface="Gill Sans Light"/>
                <a:ea typeface="ＭＳ Ｐゴシック" charset="0"/>
              </a:rPr>
              <a:t>Illusionist</a:t>
            </a:r>
            <a:r>
              <a:rPr lang="en-US" kern="0" dirty="0">
                <a:latin typeface="Gill Sans Light"/>
                <a:ea typeface="ＭＳ Ｐゴシック" charset="0"/>
              </a:rPr>
              <a:t>: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Remove software/hardware quirks (</a:t>
            </a:r>
            <a:r>
              <a:rPr lang="en-US" i="1" kern="0" dirty="0">
                <a:latin typeface="Gill Sans Light"/>
                <a:ea typeface="ＭＳ Ｐゴシック" charset="0"/>
              </a:rPr>
              <a:t>fight complexity)</a:t>
            </a:r>
            <a:endParaRPr lang="en-US" kern="0" dirty="0">
              <a:latin typeface="Gill Sans Light"/>
              <a:ea typeface="ＭＳ Ｐゴシック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Optimize for convenience, utilization, reliability, … </a:t>
            </a:r>
            <a:r>
              <a:rPr lang="en-US" i="1" kern="0" dirty="0">
                <a:latin typeface="Gill Sans Light"/>
                <a:ea typeface="ＭＳ Ｐゴシック" charset="0"/>
              </a:rPr>
              <a:t>(help the programmer)</a:t>
            </a:r>
            <a:endParaRPr lang="en-US" kern="0" dirty="0">
              <a:latin typeface="Gill Sans Light"/>
              <a:ea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For any OS area (e.g. file systems, virtual memory, networking, scheduling):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What hardware interface to handle? (physical reality)</a:t>
            </a:r>
          </a:p>
          <a:p>
            <a:pPr lvl="1">
              <a:lnSpc>
                <a:spcPct val="80000"/>
              </a:lnSpc>
              <a:defRPr/>
            </a:pPr>
            <a:r>
              <a:rPr lang="en-US" kern="0" dirty="0">
                <a:latin typeface="Gill Sans Light"/>
                <a:ea typeface="ＭＳ Ｐゴシック" charset="0"/>
              </a:rPr>
              <a:t>What’s software interface to provide? (nicer abstraction)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C00620-D6F4-4E4F-800D-4AE997E5101C}"/>
              </a:ext>
            </a:extLst>
          </p:cNvPr>
          <p:cNvGrpSpPr/>
          <p:nvPr/>
        </p:nvGrpSpPr>
        <p:grpSpPr>
          <a:xfrm>
            <a:off x="5095461" y="1143000"/>
            <a:ext cx="6120524" cy="1792790"/>
            <a:chOff x="5254487" y="1791728"/>
            <a:chExt cx="6120524" cy="1792790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9B24BAC-A1B4-44AA-BD8D-5BCBBC4BA6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4487" y="1791728"/>
              <a:ext cx="3039658" cy="179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Application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Operating System</a:t>
              </a:r>
            </a:p>
            <a:p>
              <a:pPr algn="ctr">
                <a:lnSpc>
                  <a:spcPct val="100000"/>
                </a:lnSpc>
                <a:spcBef>
                  <a:spcPct val="50000"/>
                </a:spcBef>
                <a:buSzTx/>
                <a:buFontTx/>
                <a:buNone/>
                <a:defRPr/>
              </a:pPr>
              <a:r>
                <a:rPr lang="en-US" altLang="en-US" sz="2800" b="0" dirty="0">
                  <a:solidFill>
                    <a:srgbClr val="00B050"/>
                  </a:solidFill>
                  <a:latin typeface="Gill Sans Light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7DCCCD57-1A1F-4863-8290-5F4D4FCD4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530" y="3029013"/>
              <a:ext cx="2564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10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0F9B481A-4D38-4060-BDF1-24F65C3A5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530" y="2367789"/>
              <a:ext cx="2564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 sz="110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AA39F109-99B5-4531-8EC4-237E35231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189" y="2840504"/>
              <a:ext cx="3201822" cy="37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000" b="0" dirty="0">
                  <a:latin typeface="Gill Sans Light"/>
                  <a:ea typeface="Gill Sans" charset="0"/>
                  <a:cs typeface="Gill Sans" charset="0"/>
                </a:rPr>
                <a:t>Physical Machine Interface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6D1794CA-71C2-4E77-A787-1C3EDF87B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3189" y="2179280"/>
              <a:ext cx="3184189" cy="37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8572" tIns="34286" rIns="68572" bIns="34286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4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2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»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•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30000"/>
                </a:spcBef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SzPct val="100000"/>
                <a:buChar char="–"/>
                <a:defRPr sz="2000" b="1">
                  <a:solidFill>
                    <a:schemeClr val="tx1"/>
                  </a:solidFill>
                  <a:latin typeface="Gill Sans Light" charset="0"/>
                  <a:ea typeface="Gill Sans Light" charset="0"/>
                  <a:cs typeface="Gill Sans Light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en-US" altLang="en-US" sz="2000" b="0" dirty="0">
                  <a:latin typeface="Gill Sans Light"/>
                  <a:ea typeface="Gill Sans" charset="0"/>
                  <a:cs typeface="Gill Sans" charset="0"/>
                </a:rPr>
                <a:t>Abstract Machine Interface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OS </a:t>
            </a:r>
            <a:r>
              <a:rPr lang="en-US" i="1" dirty="0">
                <a:latin typeface="Gill Sans Light"/>
              </a:rPr>
              <a:t>Abstracts</a:t>
            </a:r>
            <a:r>
              <a:rPr lang="en-US" dirty="0">
                <a:latin typeface="Gill Sans Light"/>
              </a:rPr>
              <a:t> Underlying Hardware to help Tame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5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Today: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1346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348298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77302" y="838200"/>
            <a:ext cx="3694914" cy="5105400"/>
            <a:chOff x="5315101" y="838200"/>
            <a:chExt cx="3694914" cy="51054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5315101" y="2512996"/>
              <a:ext cx="1196854" cy="7636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 rot="16200000">
              <a:off x="5435983" y="1930783"/>
              <a:ext cx="11309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Load &amp; Execute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5400000">
              <a:off x="7954602" y="2426732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05560" y="4724400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PC: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6067" y="4800600"/>
              <a:ext cx="1441852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32267" y="55742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556067" y="5004137"/>
              <a:ext cx="1441852" cy="17746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632267" y="5181600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 flipV="1">
              <a:off x="6556067" y="902732"/>
              <a:ext cx="1441852" cy="3581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27667" y="8382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flipV="1">
              <a:off x="6660631" y="3645932"/>
              <a:ext cx="1247564" cy="6858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03642" y="388620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 flipV="1">
              <a:off x="6660631" y="31125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15165" y="32004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 flipV="1">
              <a:off x="6403667" y="1740932"/>
              <a:ext cx="16764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Rectangle 52"/>
            <p:cNvSpPr/>
            <p:nvPr/>
          </p:nvSpPr>
          <p:spPr bwMode="auto">
            <a:xfrm flipV="1">
              <a:off x="6632267" y="1055132"/>
              <a:ext cx="1275928" cy="5334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63001" y="1143000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OS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022832" y="1893332"/>
            <a:ext cx="1247564" cy="1219200"/>
            <a:chOff x="9022832" y="1893332"/>
            <a:chExt cx="1247564" cy="1219200"/>
          </a:xfrm>
        </p:grpSpPr>
        <p:sp>
          <p:nvSpPr>
            <p:cNvPr id="72" name="Rectangle 71"/>
            <p:cNvSpPr/>
            <p:nvPr/>
          </p:nvSpPr>
          <p:spPr bwMode="auto">
            <a:xfrm flipV="1">
              <a:off x="9022832" y="25791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245243" y="26670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heap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 flipV="1">
              <a:off x="9022832" y="1893332"/>
              <a:ext cx="1247564" cy="53340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232620" y="19812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stack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 bwMode="auto">
            <a:xfrm>
              <a:off x="9985068" y="1893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9985068" y="2655332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507" y="89069"/>
            <a:ext cx="7162800" cy="533400"/>
          </a:xfrm>
        </p:spPr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1"/>
            <a:ext cx="1144090" cy="13718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733800" y="1143000"/>
            <a:ext cx="1940813" cy="2502932"/>
            <a:chOff x="1447800" y="1219200"/>
            <a:chExt cx="1940813" cy="2502932"/>
          </a:xfrm>
        </p:grpSpPr>
        <p:sp>
          <p:nvSpPr>
            <p:cNvPr id="7" name="Punched Tape 6"/>
            <p:cNvSpPr/>
            <p:nvPr/>
          </p:nvSpPr>
          <p:spPr bwMode="auto">
            <a:xfrm rot="5400000">
              <a:off x="1714500" y="1790700"/>
              <a:ext cx="1676400" cy="1447800"/>
            </a:xfrm>
            <a:prstGeom prst="flowChartPunchedTap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28800" y="1752600"/>
              <a:ext cx="97975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err="1">
                  <a:latin typeface="Gill Sans" charset="0"/>
                  <a:ea typeface="Gill Sans" charset="0"/>
                  <a:cs typeface="Gill Sans" charset="0"/>
                </a:rPr>
                <a:t>int</a:t>
              </a:r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main() 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{ … ;</a:t>
              </a:r>
            </a:p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 }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447800" y="27432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rot="16200000">
              <a:off x="1251425" y="2101376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editor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121920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 Source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3528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oo.c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38801" y="914400"/>
            <a:ext cx="2111694" cy="2655332"/>
            <a:chOff x="3352800" y="990600"/>
            <a:chExt cx="2111694" cy="2655332"/>
          </a:xfrm>
        </p:grpSpPr>
        <p:sp>
          <p:nvSpPr>
            <p:cNvPr id="8" name="Rectangle 7"/>
            <p:cNvSpPr/>
            <p:nvPr/>
          </p:nvSpPr>
          <p:spPr bwMode="auto">
            <a:xfrm>
              <a:off x="4028863" y="1524000"/>
              <a:ext cx="1352973" cy="17526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352800" y="2667000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rot="16200000">
              <a:off x="3085317" y="1944002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compiler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13180" y="990600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Executable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27532" y="32766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a.out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05064" y="1828800"/>
              <a:ext cx="1228936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105064" y="2514600"/>
              <a:ext cx="1228936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27532" y="19812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ata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2842" y="256448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instructions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1524000" y="3733800"/>
            <a:ext cx="7067440" cy="2819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Write them and compile them</a:t>
            </a:r>
          </a:p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program”</a:t>
            </a:r>
          </a:p>
          <a:p>
            <a:r>
              <a:rPr lang="en-US" dirty="0" smtClean="0"/>
              <a:t>Provide services to program</a:t>
            </a:r>
          </a:p>
          <a:p>
            <a:r>
              <a:rPr lang="en-US" dirty="0" smtClean="0"/>
              <a:t>While protecting OS and program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839389" y="3886199"/>
            <a:ext cx="1570555" cy="1027791"/>
            <a:chOff x="9839389" y="3886199"/>
            <a:chExt cx="1570555" cy="1027791"/>
          </a:xfrm>
        </p:grpSpPr>
        <p:sp>
          <p:nvSpPr>
            <p:cNvPr id="92" name="TextBox 91"/>
            <p:cNvSpPr txBox="1"/>
            <p:nvPr/>
          </p:nvSpPr>
          <p:spPr>
            <a:xfrm>
              <a:off x="10366068" y="4267200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9839389" y="3886199"/>
              <a:ext cx="937713" cy="1027791"/>
            </a:xfrm>
            <a:custGeom>
              <a:avLst/>
              <a:gdLst>
                <a:gd name="connsiteX0" fmla="*/ 0 w 937713"/>
                <a:gd name="connsiteY0" fmla="*/ 3249390 h 3338853"/>
                <a:gd name="connsiteX1" fmla="*/ 642325 w 937713"/>
                <a:gd name="connsiteY1" fmla="*/ 3205592 h 3338853"/>
                <a:gd name="connsiteX2" fmla="*/ 934290 w 937713"/>
                <a:gd name="connsiteY2" fmla="*/ 1979254 h 3338853"/>
                <a:gd name="connsiteX3" fmla="*/ 773709 w 937713"/>
                <a:gd name="connsiteY3" fmla="*/ 928108 h 3338853"/>
                <a:gd name="connsiteX4" fmla="*/ 934290 w 937713"/>
                <a:gd name="connsiteY4" fmla="*/ 285741 h 3338853"/>
                <a:gd name="connsiteX5" fmla="*/ 802906 w 937713"/>
                <a:gd name="connsiteY5" fmla="*/ 8355 h 3338853"/>
                <a:gd name="connsiteX6" fmla="*/ 0 w 937713"/>
                <a:gd name="connsiteY6" fmla="*/ 66752 h 333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13" h="3338853">
                  <a:moveTo>
                    <a:pt x="0" y="3249390"/>
                  </a:moveTo>
                  <a:cubicBezTo>
                    <a:pt x="243305" y="3333335"/>
                    <a:pt x="486610" y="3417281"/>
                    <a:pt x="642325" y="3205592"/>
                  </a:cubicBezTo>
                  <a:cubicBezTo>
                    <a:pt x="798040" y="2993903"/>
                    <a:pt x="912393" y="2358835"/>
                    <a:pt x="934290" y="1979254"/>
                  </a:cubicBezTo>
                  <a:cubicBezTo>
                    <a:pt x="956187" y="1599673"/>
                    <a:pt x="773709" y="1210360"/>
                    <a:pt x="773709" y="928108"/>
                  </a:cubicBezTo>
                  <a:cubicBezTo>
                    <a:pt x="773709" y="645856"/>
                    <a:pt x="929424" y="439033"/>
                    <a:pt x="934290" y="285741"/>
                  </a:cubicBezTo>
                  <a:cubicBezTo>
                    <a:pt x="939156" y="132449"/>
                    <a:pt x="958621" y="44853"/>
                    <a:pt x="802906" y="8355"/>
                  </a:cubicBezTo>
                  <a:cubicBezTo>
                    <a:pt x="647191" y="-28143"/>
                    <a:pt x="0" y="66752"/>
                    <a:pt x="0" y="66752"/>
                  </a:cubicBezTo>
                </a:path>
              </a:pathLst>
            </a:custGeom>
            <a:ln>
              <a:solidFill>
                <a:srgbClr val="618FFD"/>
              </a:solidFill>
              <a:headEnd type="oval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97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9067800" cy="533400"/>
          </a:xfrm>
        </p:spPr>
        <p:txBody>
          <a:bodyPr/>
          <a:lstStyle/>
          <a:p>
            <a:r>
              <a:rPr lang="en-US" dirty="0" smtClean="0"/>
              <a:t>Recall (61C): Instruction Fetch/Decode/Execute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886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17950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PC: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934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727738" y="2079728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600" y="2099846"/>
            <a:ext cx="2133600" cy="186154"/>
            <a:chOff x="3276600" y="2099846"/>
            <a:chExt cx="2133600" cy="186154"/>
          </a:xfrm>
        </p:grpSpPr>
        <p:cxnSp>
          <p:nvCxnSpPr>
            <p:cNvPr id="34" name="Straight Connector 33"/>
            <p:cNvCxnSpPr>
              <a:endCxn id="8" idx="2"/>
            </p:cNvCxnSpPr>
            <p:nvPr/>
          </p:nvCxnSpPr>
          <p:spPr bwMode="auto">
            <a:xfrm flipV="1">
              <a:off x="3276600" y="20998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276600" y="2286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2286000" y="2209800"/>
            <a:ext cx="4648200" cy="457200"/>
            <a:chOff x="762000" y="2209800"/>
            <a:chExt cx="4648200" cy="457200"/>
          </a:xfrm>
        </p:grpSpPr>
        <p:sp>
          <p:nvSpPr>
            <p:cNvPr id="49" name="TextBox 48"/>
            <p:cNvSpPr txBox="1"/>
            <p:nvPr/>
          </p:nvSpPr>
          <p:spPr>
            <a:xfrm>
              <a:off x="762000" y="2209800"/>
              <a:ext cx="1991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Instruction fetch</a:t>
              </a: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3276600" y="24384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3276600" y="2438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279668" y="3200400"/>
            <a:ext cx="4883133" cy="3200400"/>
            <a:chOff x="755667" y="3200400"/>
            <a:chExt cx="4883133" cy="3200400"/>
          </a:xfrm>
        </p:grpSpPr>
        <p:sp>
          <p:nvSpPr>
            <p:cNvPr id="15" name="Trapezoid 14"/>
            <p:cNvSpPr/>
            <p:nvPr/>
          </p:nvSpPr>
          <p:spPr bwMode="auto">
            <a:xfrm flipV="1">
              <a:off x="2362200" y="4648200"/>
              <a:ext cx="1828800" cy="838200"/>
            </a:xfrm>
            <a:prstGeom prst="trapezoid">
              <a:avLst>
                <a:gd name="adj" fmla="val 55991"/>
              </a:avLst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>
              <a:off x="3505200" y="5562600"/>
              <a:ext cx="1905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3505200" y="5715000"/>
              <a:ext cx="2133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" name="Rectangle 6"/>
            <p:cNvSpPr/>
            <p:nvPr/>
          </p:nvSpPr>
          <p:spPr bwMode="auto">
            <a:xfrm>
              <a:off x="2362200" y="33528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362200" y="39624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3505200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Registers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5600" y="4800600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ALU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2667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38100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2362200" y="59436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4" name="Straight Arrow Connector 23"/>
            <p:cNvCxnSpPr>
              <a:stCxn id="15" idx="0"/>
              <a:endCxn id="23" idx="0"/>
            </p:cNvCxnSpPr>
            <p:nvPr/>
          </p:nvCxnSpPr>
          <p:spPr bwMode="auto">
            <a:xfrm>
              <a:off x="3276600" y="54864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8" name="Straight Connector 37"/>
            <p:cNvCxnSpPr>
              <a:endCxn id="7" idx="0"/>
            </p:cNvCxnSpPr>
            <p:nvPr/>
          </p:nvCxnSpPr>
          <p:spPr bwMode="auto">
            <a:xfrm>
              <a:off x="3276600" y="3200400"/>
              <a:ext cx="0" cy="152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lg" len="med"/>
            </a:ln>
            <a:effectLst/>
          </p:spPr>
        </p:cxnSp>
        <p:cxnSp>
          <p:nvCxnSpPr>
            <p:cNvPr id="40" name="Straight Connector 39"/>
            <p:cNvCxnSpPr>
              <a:stCxn id="23" idx="2"/>
            </p:cNvCxnSpPr>
            <p:nvPr/>
          </p:nvCxnSpPr>
          <p:spPr bwMode="auto">
            <a:xfrm>
              <a:off x="3276600" y="61722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2133600" y="64008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133600" y="3200400"/>
              <a:ext cx="0" cy="3200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133600" y="3200400"/>
              <a:ext cx="1143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755667" y="4267200"/>
              <a:ext cx="11112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Execute</a:t>
              </a: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flipV="1">
              <a:off x="3505200" y="5376446"/>
              <a:ext cx="0" cy="186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505200" y="57150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63" name="TextBox 62"/>
          <p:cNvSpPr txBox="1"/>
          <p:nvPr/>
        </p:nvSpPr>
        <p:spPr>
          <a:xfrm>
            <a:off x="7315201" y="1219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9000" y="2133600"/>
            <a:ext cx="1353256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86000" y="2590800"/>
            <a:ext cx="3200400" cy="476310"/>
            <a:chOff x="762000" y="2590800"/>
            <a:chExt cx="3200400" cy="476310"/>
          </a:xfrm>
        </p:grpSpPr>
        <p:sp>
          <p:nvSpPr>
            <p:cNvPr id="50" name="TextBox 49"/>
            <p:cNvSpPr txBox="1"/>
            <p:nvPr/>
          </p:nvSpPr>
          <p:spPr>
            <a:xfrm>
              <a:off x="762000" y="2667000"/>
              <a:ext cx="1069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Decode</a:t>
              </a: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2590800" y="26670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1828" y="2590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decode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14800" y="1371600"/>
            <a:ext cx="1752600" cy="914400"/>
            <a:chOff x="2590800" y="1371600"/>
            <a:chExt cx="1752600" cy="91440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2590800" y="1447800"/>
              <a:ext cx="1371600" cy="304800"/>
            </a:xfrm>
            <a:prstGeom prst="roundRect">
              <a:avLst/>
            </a:prstGeom>
            <a:solidFill>
              <a:schemeClr val="accent1">
                <a:alpha val="61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71800" y="1371600"/>
              <a:ext cx="620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next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1" name="Straight Arrow Connector 70"/>
            <p:cNvCxnSpPr/>
            <p:nvPr/>
          </p:nvCxnSpPr>
          <p:spPr bwMode="auto">
            <a:xfrm>
              <a:off x="3276600" y="16764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4343400" y="1600200"/>
              <a:ext cx="0" cy="685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Arrow Connector 75"/>
            <p:cNvCxnSpPr>
              <a:endCxn id="68" idx="3"/>
            </p:cNvCxnSpPr>
            <p:nvPr/>
          </p:nvCxnSpPr>
          <p:spPr bwMode="auto">
            <a:xfrm flipH="1">
              <a:off x="3962400" y="1600200"/>
              <a:ext cx="381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7543800" y="539109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data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79445" y="1383268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</p:txBody>
      </p:sp>
    </p:spTree>
    <p:extLst>
      <p:ext uri="{BB962C8B-B14F-4D97-AF65-F5344CB8AC3E}">
        <p14:creationId xmlns:p14="http://schemas.microsoft.com/office/powerpoint/2010/main" val="23900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4394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Thread</a:t>
            </a:r>
            <a:r>
              <a:rPr lang="en-US" altLang="en-US" sz="2000" dirty="0">
                <a:solidFill>
                  <a:srgbClr val="FF0000"/>
                </a:solidFill>
              </a:rPr>
              <a:t>: Single unique execution context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Program Counter, Registers, Execution Flags, Stack, Memory State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thread is </a:t>
            </a:r>
            <a:r>
              <a:rPr lang="en-US" sz="2000" i="1" dirty="0">
                <a:solidFill>
                  <a:srgbClr val="FF0000"/>
                </a:solidFill>
              </a:rPr>
              <a:t>executing</a:t>
            </a:r>
            <a:r>
              <a:rPr lang="en-US" sz="2000" dirty="0"/>
              <a:t> on a processor (core) when it is </a:t>
            </a:r>
            <a:r>
              <a:rPr lang="en-US" sz="2000" i="1" dirty="0">
                <a:solidFill>
                  <a:srgbClr val="FF0000"/>
                </a:solidFill>
              </a:rPr>
              <a:t>resident</a:t>
            </a:r>
            <a:r>
              <a:rPr lang="en-US" sz="2000" dirty="0"/>
              <a:t> in the processor registers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Resident means: Registers hold the root state (context) of the thread: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Including program counter (PC) register &amp; currently executing instruction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PC points at next instruction </a:t>
            </a:r>
            <a:r>
              <a:rPr lang="en-US" sz="1800" dirty="0">
                <a:solidFill>
                  <a:srgbClr val="FF0000"/>
                </a:solidFill>
              </a:rPr>
              <a:t>in memory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Instructions stored in memory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Including intermediate values for ongoing computations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Can include actual values (like integers) or pointers to values </a:t>
            </a:r>
            <a:r>
              <a:rPr lang="en-US" sz="1800" dirty="0">
                <a:solidFill>
                  <a:srgbClr val="FF0000"/>
                </a:solidFill>
              </a:rPr>
              <a:t>in memory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Stack pointer holds the address of the top of stack (which is </a:t>
            </a:r>
            <a:r>
              <a:rPr lang="en-US" sz="2000" dirty="0">
                <a:solidFill>
                  <a:srgbClr val="FF0000"/>
                </a:solidFill>
              </a:rPr>
              <a:t>in memory</a:t>
            </a:r>
            <a:r>
              <a:rPr lang="en-US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</a:rPr>
              <a:t>The rest is “in memory”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 thread is </a:t>
            </a:r>
            <a:r>
              <a:rPr lang="en-US" sz="2000" i="1" dirty="0"/>
              <a:t>suspended </a:t>
            </a:r>
            <a:r>
              <a:rPr lang="en-US" sz="2000" dirty="0"/>
              <a:t>(not </a:t>
            </a:r>
            <a:r>
              <a:rPr lang="en-US" sz="2000" i="1" dirty="0"/>
              <a:t>executing) </a:t>
            </a:r>
            <a:r>
              <a:rPr lang="en-US" sz="2000" dirty="0"/>
              <a:t>when its state </a:t>
            </a:r>
            <a:r>
              <a:rPr lang="en-US" sz="2000" i="1" dirty="0">
                <a:solidFill>
                  <a:srgbClr val="FF0000"/>
                </a:solidFill>
              </a:rPr>
              <a:t>is not </a:t>
            </a:r>
            <a:r>
              <a:rPr lang="en-US" sz="2000" dirty="0"/>
              <a:t>loaded (resident) into the processor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Processor state pointing at some other thread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Program counter register </a:t>
            </a:r>
            <a:r>
              <a:rPr lang="en-US" sz="1800" i="1" dirty="0">
                <a:solidFill>
                  <a:srgbClr val="FF0000"/>
                </a:solidFill>
              </a:rPr>
              <a:t>is not </a:t>
            </a:r>
            <a:r>
              <a:rPr lang="en-US" sz="1800" dirty="0"/>
              <a:t>pointing at next instruction from this thread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Often: a copy of the last value for each register stored in memory</a:t>
            </a:r>
          </a:p>
          <a:p>
            <a:pPr lvl="1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4580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2514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Fetch</a:t>
              </a:r>
            </a:p>
            <a:p>
              <a:pPr algn="ctr"/>
              <a:r>
                <a:rPr lang="en-US" altLang="en-US" sz="2400" b="0">
                  <a:latin typeface="Gill Sans" charset="0"/>
                  <a:ea typeface="Gill Sans" charset="0"/>
                  <a:cs typeface="Gill Sans" charset="0"/>
                </a:rPr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R31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…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F30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6934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7780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Data0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Inst237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Inst236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Inst5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Inst4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Inst3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Inst2</a:t>
            </a:r>
            <a:b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Inst1</a:t>
            </a:r>
          </a:p>
          <a:p>
            <a:pPr algn="ct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7878764" y="5919788"/>
            <a:ext cx="9396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712075" y="839788"/>
            <a:ext cx="13564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Addr 2</a:t>
            </a:r>
            <a:r>
              <a:rPr lang="en-US" altLang="en-US" sz="2000" b="0" baseline="30000">
                <a:latin typeface="Gill Sans" charset="0"/>
                <a:ea typeface="Gill Sans" charset="0"/>
                <a:cs typeface="Gill Sans" charset="0"/>
              </a:rPr>
              <a:t>32</a:t>
            </a:r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12250" cy="533400"/>
          </a:xfrm>
        </p:spPr>
        <p:txBody>
          <a:bodyPr/>
          <a:lstStyle/>
          <a:p>
            <a:r>
              <a:rPr lang="en-US" altLang="en-US" sz="2800" dirty="0"/>
              <a:t>Recall (61C): What happens during program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286000" y="3687764"/>
            <a:ext cx="5715000" cy="2973387"/>
          </a:xfrm>
        </p:spPr>
        <p:txBody>
          <a:bodyPr/>
          <a:lstStyle/>
          <a:p>
            <a:r>
              <a:rPr lang="en-US" altLang="en-US" dirty="0" smtClean="0"/>
              <a:t>Execution sequence:</a:t>
            </a:r>
          </a:p>
          <a:p>
            <a:pPr lvl="1"/>
            <a:r>
              <a:rPr lang="en-US" altLang="en-US" dirty="0" smtClean="0"/>
              <a:t>Fetch Instruction at PC </a:t>
            </a:r>
            <a:r>
              <a:rPr lang="en-US" altLang="en-US" dirty="0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Write results to registers/</a:t>
            </a:r>
            <a:r>
              <a:rPr lang="en-US" altLang="en-US" dirty="0" err="1" smtClean="0">
                <a:sym typeface="Symbol" panose="05050102010706020507" pitchFamily="18" charset="2"/>
              </a:rPr>
              <a:t>mem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dirty="0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dirty="0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9220207" y="5334004"/>
            <a:ext cx="1123951" cy="523876"/>
            <a:chOff x="4570" y="2832"/>
            <a:chExt cx="708" cy="330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9220207" y="4953004"/>
            <a:ext cx="1123951" cy="523876"/>
            <a:chOff x="4570" y="2832"/>
            <a:chExt cx="708" cy="330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9220207" y="4572004"/>
            <a:ext cx="1123951" cy="523876"/>
            <a:chOff x="4570" y="2832"/>
            <a:chExt cx="708" cy="330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9220207" y="4191004"/>
            <a:ext cx="1123951" cy="523876"/>
            <a:chOff x="4570" y="2832"/>
            <a:chExt cx="708" cy="330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43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1828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379215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build="p"/>
      <p:bldP spid="3072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C3D-1BCB-5F4E-A875-64747C90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Registers: RISC-V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x86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B369-7B1D-CB48-AFE3-330B722C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5410201"/>
            <a:ext cx="8134350" cy="902966"/>
          </a:xfrm>
        </p:spPr>
        <p:txBody>
          <a:bodyPr>
            <a:normAutofit/>
          </a:bodyPr>
          <a:lstStyle/>
          <a:p>
            <a:r>
              <a:rPr lang="en-US" dirty="0"/>
              <a:t>cs61C does RISC-V.  Will need to learn x86…</a:t>
            </a:r>
          </a:p>
          <a:p>
            <a:r>
              <a:rPr lang="en-US" dirty="0"/>
              <a:t>Section </a:t>
            </a:r>
            <a:r>
              <a:rPr lang="en-US" dirty="0" smtClean="0"/>
              <a:t>will cover this architecture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CB2FFD-0BF9-8F4D-8138-11B34799C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1631214"/>
            <a:ext cx="2812712" cy="1615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B8B2AD-4B1D-B04E-8B25-B6489BE157B0}"/>
              </a:ext>
            </a:extLst>
          </p:cNvPr>
          <p:cNvSpPr txBox="1"/>
          <p:nvPr/>
        </p:nvSpPr>
        <p:spPr>
          <a:xfrm>
            <a:off x="1982598" y="3328436"/>
            <a:ext cx="319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Load/Store Arch </a:t>
            </a:r>
            <a:r>
              <a:rPr lang="en-US" dirty="0" smtClean="0"/>
              <a:t>(RISC-V)</a:t>
            </a:r>
          </a:p>
          <a:p>
            <a:r>
              <a:rPr lang="en-US" dirty="0" smtClean="0"/>
              <a:t>with </a:t>
            </a:r>
            <a:r>
              <a:rPr lang="en-US" dirty="0"/>
              <a:t>software conventions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618912-38C6-8647-BE99-37E24E9C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445" y="1066800"/>
            <a:ext cx="4667501" cy="3061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AE7E6-A789-054C-B9B6-99EB929F3077}"/>
              </a:ext>
            </a:extLst>
          </p:cNvPr>
          <p:cNvSpPr txBox="1"/>
          <p:nvPr/>
        </p:nvSpPr>
        <p:spPr>
          <a:xfrm>
            <a:off x="5547445" y="4129037"/>
            <a:ext cx="472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Complex mem-mem arch </a:t>
            </a:r>
            <a:r>
              <a:rPr lang="en-US" dirty="0" smtClean="0"/>
              <a:t>(x86) with </a:t>
            </a:r>
            <a:r>
              <a:rPr lang="en-US" dirty="0"/>
              <a:t>specialized registers and “segments”</a:t>
            </a:r>
          </a:p>
        </p:txBody>
      </p:sp>
    </p:spTree>
    <p:extLst>
      <p:ext uri="{BB962C8B-B14F-4D97-AF65-F5344CB8AC3E}">
        <p14:creationId xmlns:p14="http://schemas.microsoft.com/office/powerpoint/2010/main" val="365805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sz="2800" dirty="0"/>
              <a:t>Illusion of Multiple Processors</a:t>
            </a:r>
            <a:endParaRPr lang="en-US" altLang="en-US" sz="2800" dirty="0"/>
          </a:p>
        </p:txBody>
      </p: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657600" y="838200"/>
            <a:ext cx="8153401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Assume a single processor (core).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/>
              <a:t>Threads are </a:t>
            </a:r>
            <a:r>
              <a:rPr lang="en-US" altLang="en-US" i="1" dirty="0" smtClean="0">
                <a:solidFill>
                  <a:srgbClr val="FF0000"/>
                </a:solidFill>
              </a:rPr>
              <a:t>virtual cores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i="1" dirty="0" smtClean="0">
              <a:solidFill>
                <a:srgbClr val="FF0000"/>
              </a:solidFill>
            </a:endParaRPr>
          </a:p>
          <a:p>
            <a:r>
              <a:rPr lang="en-US" dirty="0"/>
              <a:t>Contents of virtual core</a:t>
            </a:r>
            <a:r>
              <a:rPr lang="en-US" dirty="0">
                <a:sym typeface="Wingdings" pitchFamily="2" charset="2"/>
              </a:rPr>
              <a:t> (thread):</a:t>
            </a:r>
          </a:p>
          <a:p>
            <a:pPr lvl="1"/>
            <a:r>
              <a:rPr lang="en-US" dirty="0">
                <a:sym typeface="Wingdings" pitchFamily="2" charset="2"/>
              </a:rPr>
              <a:t>Program counter, stack pointer</a:t>
            </a:r>
          </a:p>
          <a:p>
            <a:pPr lvl="1"/>
            <a:r>
              <a:rPr lang="en-US" dirty="0">
                <a:sym typeface="Wingdings" pitchFamily="2" charset="2"/>
              </a:rPr>
              <a:t>Registers</a:t>
            </a:r>
            <a:endParaRPr lang="en-US" dirty="0"/>
          </a:p>
          <a:p>
            <a:r>
              <a:rPr lang="en-US" dirty="0"/>
              <a:t>Where is </a:t>
            </a:r>
            <a:r>
              <a:rPr lang="en-US" dirty="0" smtClean="0"/>
              <a:t>“it” (the thread)?</a:t>
            </a:r>
            <a:endParaRPr lang="en-US" dirty="0"/>
          </a:p>
          <a:p>
            <a:pPr lvl="1"/>
            <a:r>
              <a:rPr lang="en-US" dirty="0"/>
              <a:t>On the real (physical) core, or</a:t>
            </a:r>
          </a:p>
          <a:p>
            <a:pPr lvl="1"/>
            <a:r>
              <a:rPr lang="en-US" dirty="0"/>
              <a:t>Saved in </a:t>
            </a:r>
            <a:r>
              <a:rPr lang="en-US" dirty="0" smtClean="0"/>
              <a:t>chunk of memory </a:t>
            </a:r>
            <a:r>
              <a:rPr lang="en-US" dirty="0"/>
              <a:t>– called the </a:t>
            </a:r>
            <a:r>
              <a:rPr lang="en-US" i="1" dirty="0"/>
              <a:t>Thread Control Block (TCB)</a:t>
            </a:r>
            <a:endParaRPr lang="en-US" dirty="0"/>
          </a:p>
          <a:p>
            <a:pPr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/>
          </a:p>
        </p:txBody>
      </p:sp>
      <p:grpSp>
        <p:nvGrpSpPr>
          <p:cNvPr id="21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417762"/>
            <a:ext cx="5352027" cy="1133475"/>
            <a:chOff x="2400" y="1152"/>
            <a:chExt cx="2976" cy="714"/>
          </a:xfrm>
        </p:grpSpPr>
        <p:grpSp>
          <p:nvGrpSpPr>
            <p:cNvPr id="22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6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27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28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9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23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 dirty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24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1295400"/>
            <a:ext cx="2819400" cy="2221428"/>
            <a:chOff x="533400" y="1295400"/>
            <a:chExt cx="2819400" cy="2221428"/>
          </a:xfrm>
        </p:grpSpPr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35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6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90996" y="3147496"/>
              <a:ext cx="2334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Programmer’s View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414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8CFC-E326-CE44-945D-E8B4D8A0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087" y="33736"/>
            <a:ext cx="7886700" cy="793749"/>
          </a:xfrm>
        </p:spPr>
        <p:txBody>
          <a:bodyPr>
            <a:normAutofit/>
          </a:bodyPr>
          <a:lstStyle/>
          <a:p>
            <a:r>
              <a:rPr lang="en-US" sz="2800" dirty="0"/>
              <a:t>Illusion of Multiple Processors (Continued)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8513668-F797-A74B-AD2D-5BB6DC924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58" y="685800"/>
            <a:ext cx="8576144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Consider: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T1: vCPU1 on real core, vCPU2 in memory</a:t>
            </a:r>
          </a:p>
          <a:p>
            <a:pPr lvl="1"/>
            <a:r>
              <a:rPr lang="en-US" dirty="0"/>
              <a:t>At </a:t>
            </a:r>
            <a:r>
              <a:rPr lang="en-US" dirty="0" smtClean="0"/>
              <a:t>T2</a:t>
            </a:r>
            <a:r>
              <a:rPr lang="en-US" dirty="0"/>
              <a:t>: vCPU2 on real core, vCPU1 in </a:t>
            </a:r>
            <a:r>
              <a:rPr lang="en-US" dirty="0" smtClean="0"/>
              <a:t>memory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OS Ran [how?]</a:t>
            </a:r>
          </a:p>
          <a:p>
            <a:pPr lvl="1"/>
            <a:r>
              <a:rPr lang="en-US" dirty="0"/>
              <a:t>Saved PC, SP, … in vCPU1's thread control block (memory)</a:t>
            </a:r>
          </a:p>
          <a:p>
            <a:pPr lvl="1"/>
            <a:r>
              <a:rPr lang="en-US" dirty="0"/>
              <a:t>Loaded PC, SP, … from vCPU2's TCB, jumped to </a:t>
            </a:r>
            <a:r>
              <a:rPr lang="en-US" dirty="0" smtClean="0"/>
              <a:t>PC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What </a:t>
            </a:r>
            <a:r>
              <a:rPr lang="en-US" altLang="en-US" dirty="0" smtClean="0"/>
              <a:t>triggered this </a:t>
            </a:r>
            <a:r>
              <a:rPr lang="en-US" altLang="en-US" dirty="0"/>
              <a:t>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/>
              <a:t>Timer, voluntary yield, I/O, other </a:t>
            </a:r>
            <a:r>
              <a:rPr lang="en-US" altLang="en-US" dirty="0" smtClean="0"/>
              <a:t>things we will discuss</a:t>
            </a:r>
            <a:endParaRPr lang="en-US" altLang="en-US" dirty="0"/>
          </a:p>
          <a:p>
            <a:endParaRPr lang="en-US" dirty="0"/>
          </a:p>
        </p:txBody>
      </p:sp>
      <p:grpSp>
        <p:nvGrpSpPr>
          <p:cNvPr id="12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3811842" y="2577467"/>
            <a:ext cx="5352027" cy="1133475"/>
            <a:chOff x="2400" y="1152"/>
            <a:chExt cx="2976" cy="714"/>
          </a:xfrm>
        </p:grpSpPr>
        <p:grpSp>
          <p:nvGrpSpPr>
            <p:cNvPr id="13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16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7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8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9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20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14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15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34670" y="1905000"/>
            <a:ext cx="1295542" cy="728822"/>
            <a:chOff x="4490228" y="699134"/>
            <a:chExt cx="964046" cy="728822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CF322089-E9CE-F74F-9167-E838586E9289}"/>
                </a:ext>
              </a:extLst>
            </p:cNvPr>
            <p:cNvSpPr/>
            <p:nvPr/>
          </p:nvSpPr>
          <p:spPr>
            <a:xfrm>
              <a:off x="4606438" y="1031081"/>
              <a:ext cx="226140" cy="39687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>
              <a:extLst>
                <a:ext uri="{FF2B5EF4-FFF2-40B4-BE49-F238E27FC236}">
                  <a16:creationId xmlns:a16="http://schemas.microsoft.com/office/drawing/2014/main" id="{E799A4DC-795E-E446-8876-9B52634F8C42}"/>
                </a:ext>
              </a:extLst>
            </p:cNvPr>
            <p:cNvSpPr/>
            <p:nvPr/>
          </p:nvSpPr>
          <p:spPr>
            <a:xfrm>
              <a:off x="5085556" y="1031080"/>
              <a:ext cx="226140" cy="396875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C0DB79-DD02-1347-B204-029077C46595}"/>
                </a:ext>
              </a:extLst>
            </p:cNvPr>
            <p:cNvSpPr txBox="1"/>
            <p:nvPr/>
          </p:nvSpPr>
          <p:spPr>
            <a:xfrm>
              <a:off x="4490228" y="699134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AE00"/>
                  </a:solidFill>
                </a:rPr>
                <a:t>T1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759DF1-F95F-CF42-A075-19772DDA5933}"/>
                </a:ext>
              </a:extLst>
            </p:cNvPr>
            <p:cNvSpPr txBox="1"/>
            <p:nvPr/>
          </p:nvSpPr>
          <p:spPr>
            <a:xfrm>
              <a:off x="4968244" y="703896"/>
              <a:ext cx="486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T2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1447800"/>
            <a:ext cx="2819400" cy="2221428"/>
            <a:chOff x="533400" y="1295400"/>
            <a:chExt cx="2819400" cy="2221428"/>
          </a:xfrm>
        </p:grpSpPr>
        <p:grpSp>
          <p:nvGrpSpPr>
            <p:cNvPr id="54" name="Group 42">
              <a:extLst>
                <a:ext uri="{FF2B5EF4-FFF2-40B4-BE49-F238E27FC236}">
                  <a16:creationId xmlns:a16="http://schemas.microsoft.com/office/drawing/2014/main" id="{8C852643-D236-E140-9B17-32A4E6568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" y="1295400"/>
              <a:ext cx="2819400" cy="1722437"/>
              <a:chOff x="490" y="451"/>
              <a:chExt cx="1776" cy="1085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3E4558CB-3A35-B441-81F1-F32E2E1832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" y="451"/>
                <a:ext cx="546" cy="571"/>
              </a:xfrm>
              <a:prstGeom prst="ellipse">
                <a:avLst/>
              </a:prstGeom>
              <a:solidFill>
                <a:srgbClr val="FFFF00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EC1AB1B-49A1-FB4D-81E9-667362FFA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" y="451"/>
                <a:ext cx="546" cy="571"/>
              </a:xfrm>
              <a:prstGeom prst="ellipse">
                <a:avLst/>
              </a:prstGeom>
              <a:solidFill>
                <a:srgbClr val="00FF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7457869-6826-8F41-9703-549F43B95F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" y="451"/>
                <a:ext cx="546" cy="571"/>
              </a:xfrm>
              <a:prstGeom prst="ellipse">
                <a:avLst/>
              </a:prstGeom>
              <a:solidFill>
                <a:srgbClr val="FF66CC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A4218EE-9E2E-404F-B059-1B386BF0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490" y="1164"/>
                <a:ext cx="1742" cy="372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Shared Memory</a:t>
                </a:r>
              </a:p>
            </p:txBody>
          </p:sp>
          <p:sp>
            <p:nvSpPr>
              <p:cNvPr id="60" name="Line 12">
                <a:extLst>
                  <a:ext uri="{FF2B5EF4-FFF2-40B4-BE49-F238E27FC236}">
                    <a16:creationId xmlns:a16="http://schemas.microsoft.com/office/drawing/2014/main" id="{843AAEC1-5C7C-A047-9983-C7FA0F0A4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4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13">
                <a:extLst>
                  <a:ext uri="{FF2B5EF4-FFF2-40B4-BE49-F238E27FC236}">
                    <a16:creationId xmlns:a16="http://schemas.microsoft.com/office/drawing/2014/main" id="{297E345B-BE1E-7D40-9645-EE96C3448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5" y="950"/>
                <a:ext cx="137" cy="2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14">
                <a:extLst>
                  <a:ext uri="{FF2B5EF4-FFF2-40B4-BE49-F238E27FC236}">
                    <a16:creationId xmlns:a16="http://schemas.microsoft.com/office/drawing/2014/main" id="{D76CBCBD-24DE-9845-ACD0-40F9F9213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8" y="1022"/>
                <a:ext cx="0" cy="14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790996" y="3147496"/>
              <a:ext cx="2334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Programmer’s View</a:t>
              </a:r>
              <a:endParaRPr lang="en-US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910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1600"/>
            <a:ext cx="8839200" cy="736600"/>
          </a:xfrm>
        </p:spPr>
        <p:txBody>
          <a:bodyPr/>
          <a:lstStyle/>
          <a:p>
            <a:r>
              <a:rPr lang="en-US" dirty="0" smtClean="0"/>
              <a:t>Multiprogramming - Multiple 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142" y="3120610"/>
            <a:ext cx="7483239" cy="2235087"/>
          </a:xfrm>
        </p:spPr>
        <p:txBody>
          <a:bodyPr/>
          <a:lstStyle/>
          <a:p>
            <a:r>
              <a:rPr lang="en-US" dirty="0" smtClean="0"/>
              <a:t>Thread </a:t>
            </a:r>
            <a:r>
              <a:rPr lang="en-US" dirty="0"/>
              <a:t>Control Block (TCB)</a:t>
            </a:r>
          </a:p>
          <a:p>
            <a:pPr lvl="1"/>
            <a:r>
              <a:rPr lang="en-US" dirty="0"/>
              <a:t>Holds contents of registers when </a:t>
            </a:r>
            <a:r>
              <a:rPr lang="en-US" dirty="0" smtClean="0"/>
              <a:t>thread </a:t>
            </a:r>
            <a:r>
              <a:rPr lang="en-US" dirty="0"/>
              <a:t>not running</a:t>
            </a:r>
          </a:p>
          <a:p>
            <a:pPr lvl="1"/>
            <a:r>
              <a:rPr lang="en-US" dirty="0"/>
              <a:t>What other information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Where are TCBs stored?</a:t>
            </a:r>
          </a:p>
          <a:p>
            <a:pPr lvl="1"/>
            <a:r>
              <a:rPr lang="en-US" dirty="0" smtClean="0"/>
              <a:t>For now, in the kernel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PINTOS? – read </a:t>
            </a:r>
            <a:r>
              <a:rPr lang="en-US" dirty="0" err="1">
                <a:solidFill>
                  <a:srgbClr val="FF0000"/>
                </a:solidFill>
              </a:rPr>
              <a:t>thread.h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thread.c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1066800"/>
            <a:ext cx="2819400" cy="1676400"/>
            <a:chOff x="2590800" y="1295400"/>
            <a:chExt cx="2819400" cy="1676400"/>
          </a:xfrm>
        </p:grpSpPr>
        <p:sp>
          <p:nvSpPr>
            <p:cNvPr id="8" name="Rectangle 7"/>
            <p:cNvSpPr/>
            <p:nvPr/>
          </p:nvSpPr>
          <p:spPr bwMode="auto">
            <a:xfrm>
              <a:off x="2667000" y="2362200"/>
              <a:ext cx="2667000" cy="6096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 Light"/>
                  <a:cs typeface="Gill Sans Light"/>
                </a:rPr>
                <a:t>OS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590800" y="1295400"/>
              <a:ext cx="762000" cy="762000"/>
            </a:xfrm>
            <a:prstGeom prst="roundRect">
              <a:avLst/>
            </a:prstGeom>
            <a:solidFill>
              <a:srgbClr val="00AE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1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505200" y="1295400"/>
              <a:ext cx="762000" cy="7620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2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4648200" y="1295400"/>
              <a:ext cx="762000" cy="76200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>
                  <a:latin typeface="Gill Sans Light"/>
                  <a:cs typeface="Gill Sans Light"/>
                </a:rPr>
                <a:t>Proc</a:t>
              </a:r>
              <a:r>
                <a:rPr lang="en-US" b="0" dirty="0">
                  <a:latin typeface="Gill Sans Light"/>
                  <a:cs typeface="Gill Sans Light"/>
                </a:rPr>
                <a:t> 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32702" y="1676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  <a:cs typeface="Gill Sans Light"/>
                </a:rPr>
                <a:t>…</a:t>
              </a:r>
              <a:endParaRPr lang="en-US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448800" y="914400"/>
            <a:ext cx="2133600" cy="5334000"/>
            <a:chOff x="6705600" y="914400"/>
            <a:chExt cx="2133600" cy="5334000"/>
          </a:xfrm>
        </p:grpSpPr>
        <p:sp>
          <p:nvSpPr>
            <p:cNvPr id="13" name="Rectangle 12"/>
            <p:cNvSpPr/>
            <p:nvPr/>
          </p:nvSpPr>
          <p:spPr bwMode="auto">
            <a:xfrm flipV="1">
              <a:off x="6705600" y="914400"/>
              <a:ext cx="2133600" cy="53340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58000" y="1203459"/>
              <a:ext cx="1828800" cy="1448897"/>
              <a:chOff x="5334000" y="1203458"/>
              <a:chExt cx="1828800" cy="1448897"/>
            </a:xfrm>
          </p:grpSpPr>
          <p:sp>
            <p:nvSpPr>
              <p:cNvPr id="48" name="Rectangle 47"/>
              <p:cNvSpPr/>
              <p:nvPr/>
            </p:nvSpPr>
            <p:spPr bwMode="auto">
              <a:xfrm flipV="1">
                <a:off x="5334000" y="2351314"/>
                <a:ext cx="1828800" cy="239486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505138" y="2313801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 flipV="1">
                <a:off x="5334000" y="2046514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05138" y="2030772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 flipV="1">
                <a:off x="5334000" y="1741714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505138" y="1725972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 flipV="1">
                <a:off x="5334000" y="1219200"/>
                <a:ext cx="1828800" cy="30480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505138" y="1203458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7045380" y="1219200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7045380" y="1654628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6" name="Group 5"/>
            <p:cNvGrpSpPr/>
            <p:nvPr/>
          </p:nvGrpSpPr>
          <p:grpSpPr>
            <a:xfrm>
              <a:off x="6858000" y="2789257"/>
              <a:ext cx="1828800" cy="1448897"/>
              <a:chOff x="5334000" y="2789256"/>
              <a:chExt cx="1828800" cy="1448897"/>
            </a:xfrm>
          </p:grpSpPr>
          <p:sp>
            <p:nvSpPr>
              <p:cNvPr id="59" name="Rectangle 58"/>
              <p:cNvSpPr/>
              <p:nvPr/>
            </p:nvSpPr>
            <p:spPr bwMode="auto">
              <a:xfrm flipV="1">
                <a:off x="5334000" y="3937112"/>
                <a:ext cx="1828800" cy="239486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505138" y="3899599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flipV="1">
                <a:off x="5334000" y="3632312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505138" y="3616570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 flipV="1">
                <a:off x="5334000" y="3327512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505138" y="331177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 flipV="1">
                <a:off x="5334000" y="2804998"/>
                <a:ext cx="1828800" cy="30480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505138" y="278925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 bwMode="auto">
              <a:xfrm>
                <a:off x="7045380" y="2804998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7045380" y="3240426"/>
                <a:ext cx="0" cy="391886"/>
              </a:xfrm>
              <a:prstGeom prst="straightConnector1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grpSp>
          <p:nvGrpSpPr>
            <p:cNvPr id="69" name="Group 68"/>
            <p:cNvGrpSpPr/>
            <p:nvPr/>
          </p:nvGrpSpPr>
          <p:grpSpPr>
            <a:xfrm>
              <a:off x="6858000" y="4656045"/>
              <a:ext cx="1828800" cy="1448897"/>
              <a:chOff x="5334000" y="2789256"/>
              <a:chExt cx="1828800" cy="1448897"/>
            </a:xfrm>
            <a:solidFill>
              <a:srgbClr val="FFC000"/>
            </a:solidFill>
          </p:grpSpPr>
          <p:sp>
            <p:nvSpPr>
              <p:cNvPr id="70" name="Rectangle 69"/>
              <p:cNvSpPr/>
              <p:nvPr/>
            </p:nvSpPr>
            <p:spPr bwMode="auto">
              <a:xfrm flipV="1">
                <a:off x="5334000" y="3937112"/>
                <a:ext cx="1828800" cy="239486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5505138" y="3899599"/>
                <a:ext cx="6286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code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 flipV="1">
                <a:off x="5334000" y="3632312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505138" y="3616570"/>
                <a:ext cx="11881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Static Data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 flipV="1">
                <a:off x="5334000" y="3327512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05138" y="3311770"/>
                <a:ext cx="6399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heap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 flipV="1">
                <a:off x="5334000" y="2804998"/>
                <a:ext cx="1828800" cy="3048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505138" y="278925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Gill Sans" charset="0"/>
                    <a:ea typeface="Gill Sans" charset="0"/>
                    <a:cs typeface="Gill Sans" charset="0"/>
                  </a:rPr>
                  <a:t>stack</a:t>
                </a:r>
              </a:p>
            </p:txBody>
          </p: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7045380" y="2804998"/>
                <a:ext cx="0" cy="39188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flipV="1">
                <a:off x="7045380" y="3240426"/>
                <a:ext cx="0" cy="391886"/>
              </a:xfrm>
              <a:prstGeom prst="straightConnector1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029046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FFBD-86D7-4430-8623-1A5A496F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</a:t>
            </a:r>
            <a:r>
              <a:rPr lang="en-US" dirty="0"/>
              <a:t>is an Operating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5FBDC-6D09-4175-BD95-8438526B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617" y="914400"/>
            <a:ext cx="9114183" cy="5125137"/>
          </a:xfrm>
        </p:spPr>
        <p:txBody>
          <a:bodyPr>
            <a:normAutofit/>
          </a:bodyPr>
          <a:lstStyle/>
          <a:p>
            <a:r>
              <a:rPr lang="en-US" dirty="0"/>
              <a:t>Referee</a:t>
            </a:r>
          </a:p>
          <a:p>
            <a:pPr lvl="1"/>
            <a:r>
              <a:rPr lang="en-US" dirty="0"/>
              <a:t>Manage protection, isolation, and sharing of resources</a:t>
            </a:r>
          </a:p>
          <a:p>
            <a:pPr lvl="2"/>
            <a:r>
              <a:rPr lang="en-US" dirty="0"/>
              <a:t>Resource allocation and communication</a:t>
            </a:r>
          </a:p>
          <a:p>
            <a:r>
              <a:rPr lang="en-US" dirty="0"/>
              <a:t>Illusionist</a:t>
            </a:r>
          </a:p>
          <a:p>
            <a:pPr lvl="1"/>
            <a:r>
              <a:rPr lang="en-US" dirty="0"/>
              <a:t>Provide clean, easy-to-use abstractions of physical resources</a:t>
            </a:r>
          </a:p>
          <a:p>
            <a:pPr lvl="2"/>
            <a:r>
              <a:rPr lang="en-US" dirty="0"/>
              <a:t>Infinite memory, dedicated machine</a:t>
            </a:r>
          </a:p>
          <a:p>
            <a:pPr lvl="2"/>
            <a:r>
              <a:rPr lang="en-US" dirty="0"/>
              <a:t>Higher level objects: files, users, messages</a:t>
            </a:r>
          </a:p>
          <a:p>
            <a:pPr lvl="2"/>
            <a:r>
              <a:rPr lang="en-US" dirty="0"/>
              <a:t>Masking limitations, virtualization</a:t>
            </a:r>
          </a:p>
          <a:p>
            <a:r>
              <a:rPr lang="en-US" dirty="0"/>
              <a:t>Glue</a:t>
            </a:r>
          </a:p>
          <a:p>
            <a:pPr lvl="1"/>
            <a:r>
              <a:rPr lang="en-US" dirty="0"/>
              <a:t>Common services</a:t>
            </a:r>
          </a:p>
          <a:p>
            <a:pPr lvl="2"/>
            <a:r>
              <a:rPr lang="en-US" dirty="0"/>
              <a:t>Storage, Window system, Networking</a:t>
            </a:r>
          </a:p>
          <a:p>
            <a:pPr lvl="2"/>
            <a:r>
              <a:rPr lang="en-US" dirty="0"/>
              <a:t>Sharing, Authorization</a:t>
            </a:r>
          </a:p>
          <a:p>
            <a:pPr lvl="2"/>
            <a:r>
              <a:rPr lang="en-US" dirty="0"/>
              <a:t>Look and feel</a:t>
            </a:r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00F34-1D9D-426C-8D4D-28C7ACFC9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35" y="2591235"/>
            <a:ext cx="1291665" cy="106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27E2-ECD5-465A-AECF-F32DDB1B5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8" y="1181498"/>
            <a:ext cx="141146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88C3A-D17E-4693-A137-D440D9027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07" y="4556775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4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Should be working on Homework 0 already!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Thursday (9/3)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cs162-xx account, </a:t>
            </a:r>
            <a:r>
              <a:rPr lang="en-US" sz="2400" dirty="0" err="1"/>
              <a:t>Github</a:t>
            </a:r>
            <a:r>
              <a:rPr lang="en-US" sz="2400" dirty="0"/>
              <a:t> account, registration survey</a:t>
            </a:r>
          </a:p>
          <a:p>
            <a:pPr lvl="1"/>
            <a:r>
              <a:rPr lang="en-US" sz="2400" dirty="0"/>
              <a:t>Vagrant and </a:t>
            </a:r>
            <a:r>
              <a:rPr lang="en-US" sz="2400" dirty="0" err="1"/>
              <a:t>VirtualBox</a:t>
            </a:r>
            <a:r>
              <a:rPr lang="en-US" sz="2400" dirty="0"/>
              <a:t> – VM environment for the course</a:t>
            </a:r>
          </a:p>
          <a:p>
            <a:pPr lvl="2"/>
            <a:r>
              <a:rPr lang="en-US" dirty="0"/>
              <a:t>Consistent, managed environment on your machine</a:t>
            </a:r>
          </a:p>
          <a:p>
            <a:pPr lvl="1"/>
            <a:r>
              <a:rPr lang="en-US" sz="2400" dirty="0"/>
              <a:t>Get familiar with all the cs162 tools, submit to </a:t>
            </a:r>
            <a:r>
              <a:rPr lang="en-US" sz="2400" dirty="0" err="1"/>
              <a:t>autograder</a:t>
            </a:r>
            <a:r>
              <a:rPr lang="en-US" sz="2400" dirty="0"/>
              <a:t> via </a:t>
            </a:r>
            <a:r>
              <a:rPr lang="en-US" sz="2400" dirty="0" err="1"/>
              <a:t>git</a:t>
            </a:r>
            <a:endParaRPr lang="en-US" dirty="0"/>
          </a:p>
          <a:p>
            <a:r>
              <a:rPr lang="en-US" sz="2600" dirty="0" smtClean="0">
                <a:solidFill>
                  <a:srgbClr val="FF0000"/>
                </a:solidFill>
              </a:rPr>
              <a:t>Start Project 0 tomorrow!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To be done on your own – like a homework</a:t>
            </a:r>
          </a:p>
          <a:p>
            <a:r>
              <a:rPr lang="en-US" dirty="0" smtClean="0"/>
              <a:t>Slip </a:t>
            </a:r>
            <a:r>
              <a:rPr lang="en-US" dirty="0"/>
              <a:t>days: </a:t>
            </a:r>
            <a:r>
              <a:rPr lang="en-US" dirty="0" smtClean="0"/>
              <a:t>I’d bank these and not spend them right away!</a:t>
            </a:r>
          </a:p>
          <a:p>
            <a:pPr lvl="1"/>
            <a:r>
              <a:rPr lang="en-US" dirty="0" smtClean="0"/>
              <a:t>No credit when late and run out of slip days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</a:t>
            </a:r>
            <a:r>
              <a:rPr lang="en-US" dirty="0">
                <a:solidFill>
                  <a:srgbClr val="FF0000"/>
                </a:solidFill>
              </a:rPr>
              <a:t>have 4 slip days for </a:t>
            </a:r>
            <a:r>
              <a:rPr lang="en-US" dirty="0" smtClean="0">
                <a:solidFill>
                  <a:srgbClr val="FF0000"/>
                </a:solidFill>
              </a:rPr>
              <a:t>homework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You have 4 slip days for projects</a:t>
            </a:r>
            <a:endParaRPr lang="en-US" dirty="0" smtClean="0"/>
          </a:p>
          <a:p>
            <a:r>
              <a:rPr lang="en-US" dirty="0" smtClean="0"/>
              <a:t>Tomorrow is an optional REVIEW session for 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Zoom link TBA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be recorded</a:t>
            </a:r>
          </a:p>
          <a:p>
            <a:r>
              <a:rPr lang="en-US" dirty="0">
                <a:solidFill>
                  <a:srgbClr val="FF0000"/>
                </a:solidFill>
              </a:rPr>
              <a:t>Friday </a:t>
            </a:r>
            <a:r>
              <a:rPr lang="en-US" dirty="0" smtClean="0">
                <a:solidFill>
                  <a:srgbClr val="FF0000"/>
                </a:solidFill>
              </a:rPr>
              <a:t>(9/4) </a:t>
            </a:r>
            <a:r>
              <a:rPr lang="en-US" dirty="0">
                <a:solidFill>
                  <a:srgbClr val="FF0000"/>
                </a:solidFill>
              </a:rPr>
              <a:t>is drop day!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Very hard to drop afterwards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Please drop sooner if you are going to anyway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Let someone else in!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9655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3034"/>
            <a:ext cx="10998200" cy="5257800"/>
          </a:xfrm>
        </p:spPr>
        <p:txBody>
          <a:bodyPr/>
          <a:lstStyle/>
          <a:p>
            <a:r>
              <a:rPr lang="en-US" dirty="0" smtClean="0"/>
              <a:t>Well, things are considerably different this term!</a:t>
            </a:r>
          </a:p>
          <a:p>
            <a:pPr lvl="1"/>
            <a:r>
              <a:rPr lang="en-US" dirty="0" smtClean="0"/>
              <a:t>Even different than last term, since we are starting off remote</a:t>
            </a:r>
          </a:p>
          <a:p>
            <a:pPr lvl="1"/>
            <a:r>
              <a:rPr lang="en-US" dirty="0" smtClean="0"/>
              <a:t>Everything is remote – all term!</a:t>
            </a:r>
          </a:p>
          <a:p>
            <a:r>
              <a:rPr lang="en-US" dirty="0" smtClean="0"/>
              <a:t>Most important thing: People, Interactions, Collaboration</a:t>
            </a:r>
          </a:p>
          <a:p>
            <a:pPr lvl="1"/>
            <a:r>
              <a:rPr lang="en-US" dirty="0" smtClean="0"/>
              <a:t>How do we recover collaboration without direct interaction?  </a:t>
            </a:r>
          </a:p>
          <a:p>
            <a:pPr lvl="1"/>
            <a:r>
              <a:rPr lang="en-US" dirty="0" smtClean="0"/>
              <a:t>Remember group meetings?</a:t>
            </a:r>
          </a:p>
          <a:p>
            <a:r>
              <a:rPr lang="en-US" dirty="0" smtClean="0"/>
              <a:t>Must </a:t>
            </a:r>
            <a:r>
              <a:rPr lang="en-US" i="1" dirty="0" smtClean="0">
                <a:solidFill>
                  <a:srgbClr val="FF0000"/>
                </a:solidFill>
              </a:rPr>
              <a:t>Work</a:t>
            </a:r>
            <a:r>
              <a:rPr lang="en-US" dirty="0" smtClean="0"/>
              <a:t> to bring everyone along (virtually)!</a:t>
            </a:r>
          </a:p>
          <a:p>
            <a:pPr lvl="1"/>
            <a:r>
              <a:rPr lang="en-US" dirty="0" smtClean="0"/>
              <a:t>Cameras are </a:t>
            </a:r>
            <a:r>
              <a:rPr lang="en-US" i="1" dirty="0" smtClean="0"/>
              <a:t>essential </a:t>
            </a:r>
            <a:r>
              <a:rPr lang="en-US" dirty="0" smtClean="0"/>
              <a:t>components of this class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Must have a camera and plan to turn it on</a:t>
            </a:r>
          </a:p>
          <a:p>
            <a:pPr lvl="2"/>
            <a:r>
              <a:rPr lang="en-US" dirty="0" smtClean="0"/>
              <a:t>Will need it for exams, discussion sections, design reviews, OH</a:t>
            </a:r>
          </a:p>
          <a:p>
            <a:pPr lvl="1"/>
            <a:r>
              <a:rPr lang="en-US" dirty="0" smtClean="0"/>
              <a:t>Need to bring back personal interaction – even if it is virtual</a:t>
            </a:r>
          </a:p>
          <a:p>
            <a:pPr lvl="2"/>
            <a:r>
              <a:rPr lang="en-US" dirty="0" smtClean="0"/>
              <a:t>Humans not good at interacting text-only </a:t>
            </a:r>
          </a:p>
          <a:p>
            <a:pPr lvl="2"/>
            <a:r>
              <a:rPr lang="en-US" dirty="0" smtClean="0"/>
              <a:t>Virtual coffee hours with your group (camera turned on!)</a:t>
            </a:r>
          </a:p>
          <a:p>
            <a:pPr lvl="1"/>
            <a:r>
              <a:rPr lang="en-US" dirty="0" smtClean="0"/>
              <a:t>Required attendance at: Discussion sections, Design Reviews</a:t>
            </a:r>
          </a:p>
          <a:p>
            <a:pPr lvl="2"/>
            <a:r>
              <a:rPr lang="en-US" dirty="0" smtClean="0"/>
              <a:t>With camera turned on!</a:t>
            </a:r>
          </a:p>
        </p:txBody>
      </p:sp>
      <p:pic>
        <p:nvPicPr>
          <p:cNvPr id="21" name="Picture 20" descr="Team:TU-Delft/Collaborations - 2013.igem.or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57" y="2988660"/>
            <a:ext cx="1777343" cy="1278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Coping with COVID-19</a:t>
            </a:r>
            <a:endParaRPr lang="en-US" dirty="0"/>
          </a:p>
        </p:txBody>
      </p:sp>
      <p:pic>
        <p:nvPicPr>
          <p:cNvPr id="9" name="Picture 8" descr="Collaboration - Highway 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52400"/>
            <a:ext cx="2816469" cy="1611646"/>
          </a:xfrm>
          <a:prstGeom prst="rect">
            <a:avLst/>
          </a:prstGeom>
        </p:spPr>
      </p:pic>
      <p:pic>
        <p:nvPicPr>
          <p:cNvPr id="14" name="Picture 13" descr="Photo Of People Sitting Near Fence · Free Stock Phot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9" y="1981200"/>
            <a:ext cx="3352800" cy="1751838"/>
          </a:xfrm>
          <a:prstGeom prst="rect">
            <a:avLst/>
          </a:prstGeom>
        </p:spPr>
      </p:pic>
      <p:pic>
        <p:nvPicPr>
          <p:cNvPr id="15" name="Picture 14" descr="Questions for Reflection and Discussion – Matthew 10 1-15 ...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66" y="5456704"/>
            <a:ext cx="3293806" cy="11261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713366" y="3947261"/>
            <a:ext cx="3428631" cy="1321597"/>
            <a:chOff x="8713366" y="3947261"/>
            <a:chExt cx="3428631" cy="1321597"/>
          </a:xfrm>
        </p:grpSpPr>
        <p:pic>
          <p:nvPicPr>
            <p:cNvPr id="12" name="Picture 11" descr="Web Camera PNG Transparent Images | PNG All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400" y="3947261"/>
              <a:ext cx="1321597" cy="1321597"/>
            </a:xfrm>
            <a:prstGeom prst="rect">
              <a:avLst/>
            </a:prstGeom>
          </p:spPr>
        </p:pic>
        <p:pic>
          <p:nvPicPr>
            <p:cNvPr id="16" name="Picture 15" descr="Web Camera PNG Transparent Images | PNG All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13366" y="3947261"/>
              <a:ext cx="1321597" cy="1321597"/>
            </a:xfrm>
            <a:prstGeom prst="rect">
              <a:avLst/>
            </a:prstGeom>
          </p:spPr>
        </p:pic>
      </p:grpSp>
      <p:sp>
        <p:nvSpPr>
          <p:cNvPr id="18" name="Oval Callout 17"/>
          <p:cNvSpPr/>
          <p:nvPr/>
        </p:nvSpPr>
        <p:spPr bwMode="auto">
          <a:xfrm>
            <a:off x="9903861" y="3891425"/>
            <a:ext cx="1086159" cy="401073"/>
          </a:xfrm>
          <a:prstGeom prst="wedgeEllipseCallout">
            <a:avLst>
              <a:gd name="adj1" fmla="val -48406"/>
              <a:gd name="adj2" fmla="val 75176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Hello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!</a:t>
            </a:r>
          </a:p>
        </p:txBody>
      </p:sp>
      <p:sp>
        <p:nvSpPr>
          <p:cNvPr id="19" name="Oval Callout 18"/>
          <p:cNvSpPr/>
          <p:nvPr/>
        </p:nvSpPr>
        <p:spPr bwMode="auto">
          <a:xfrm>
            <a:off x="9982200" y="4538461"/>
            <a:ext cx="1007821" cy="358783"/>
          </a:xfrm>
          <a:prstGeom prst="wedgeEllipseCallout">
            <a:avLst>
              <a:gd name="adj1" fmla="val 49809"/>
              <a:gd name="adj2" fmla="val -47249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Hi!</a:t>
            </a:r>
          </a:p>
        </p:txBody>
      </p:sp>
    </p:spTree>
    <p:extLst>
      <p:ext uri="{BB962C8B-B14F-4D97-AF65-F5344CB8AC3E}">
        <p14:creationId xmlns:p14="http://schemas.microsoft.com/office/powerpoint/2010/main" val="197350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70000" y="152400"/>
            <a:ext cx="9550400" cy="5334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Gill Sans Light" charset="0"/>
                <a:ea typeface="ＭＳ Ｐゴシック" charset="-128"/>
                <a:cs typeface="Gill Sans Light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10972800" cy="55626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Explaining </a:t>
            </a:r>
            <a:r>
              <a:rPr lang="en-US" dirty="0">
                <a:ea typeface="ＭＳ Ｐゴシック" charset="0"/>
              </a:rPr>
              <a:t>a concept to someone in another group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</a:t>
            </a:r>
            <a:r>
              <a:rPr lang="en-US" dirty="0">
                <a:ea typeface="ＭＳ Ｐゴシック" charset="0"/>
              </a:rPr>
              <a:t>algorithms/testing strategies with other groups</a:t>
            </a: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Discussing debugging approaches with other groups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	Searching </a:t>
            </a:r>
            <a:r>
              <a:rPr lang="en-US" dirty="0">
                <a:ea typeface="ＭＳ Ｐゴシック" charset="0"/>
              </a:rPr>
              <a:t>online for generic algorithms (e.g., hash table) </a:t>
            </a:r>
          </a:p>
          <a:p>
            <a:pPr marL="0" indent="0">
              <a:buNone/>
              <a:defRPr/>
            </a:pPr>
            <a:endParaRPr lang="en-US" sz="16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Sharing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code or test cases with another group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another group’s code or test cases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Copying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OR reading online code or test cases from prior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years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	Helping someone in another group to debug their code</a:t>
            </a:r>
            <a:endParaRPr lang="en-US" dirty="0">
              <a:solidFill>
                <a:srgbClr val="FF0000"/>
              </a:solidFill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100" dirty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We compare all project submissions against prior year submissions and online solutions and will take actions (described on the course overview page) against offenders </a:t>
            </a:r>
            <a:endParaRPr lang="en-US" dirty="0" smtClean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Don’t put a friend in a bad position by asking for help that they shouldn’t give!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sz="1400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389314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24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553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1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839200" cy="533400"/>
          </a:xfrm>
        </p:spPr>
        <p:txBody>
          <a:bodyPr/>
          <a:lstStyle/>
          <a:p>
            <a:r>
              <a:rPr lang="en-US" altLang="en-US" dirty="0" smtClean="0"/>
              <a:t>Second</a:t>
            </a:r>
            <a:r>
              <a:rPr lang="en-US" altLang="en-US" sz="2800" dirty="0"/>
              <a:t> OS Concept: Address Space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785923" y="871737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67124" y="355040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90924" y="80720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flipV="1">
            <a:off x="8862123" y="2929137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8692" y="324560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62123" y="23957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34503" y="248360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8862123" y="18623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42279" y="1950205"/>
            <a:ext cx="69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8862123" y="947937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29456" y="10358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10386123" y="947937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10386123" y="1709937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0121" y="844348"/>
            <a:ext cx="8181766" cy="54864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32-bit processor: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(10</a:t>
            </a:r>
            <a:r>
              <a:rPr lang="en-US" altLang="en-US" baseline="30000" dirty="0" smtClean="0"/>
              <a:t>9</a:t>
            </a:r>
            <a:r>
              <a:rPr lang="en-US" altLang="en-US" dirty="0" smtClean="0"/>
              <a:t>)  addresses</a:t>
            </a:r>
          </a:p>
          <a:p>
            <a:pPr lvl="1"/>
            <a:r>
              <a:rPr lang="en-US" altLang="en-US" dirty="0" smtClean="0"/>
              <a:t>For 64-bit processor: 2</a:t>
            </a:r>
            <a:r>
              <a:rPr lang="en-US" altLang="en-US" baseline="30000" dirty="0" smtClean="0"/>
              <a:t>64</a:t>
            </a:r>
            <a:r>
              <a:rPr lang="en-US" altLang="en-US" dirty="0" smtClean="0"/>
              <a:t> = 18 quintillion (10</a:t>
            </a:r>
            <a:r>
              <a:rPr lang="en-US" altLang="en-US" baseline="30000" dirty="0" smtClean="0"/>
              <a:t>18</a:t>
            </a:r>
            <a:r>
              <a:rPr lang="en-US" altLang="en-US" dirty="0" smtClean="0"/>
              <a:t>) addresses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pPr lvl="1"/>
            <a:r>
              <a:rPr lang="en-US" altLang="en-US" dirty="0" smtClean="0"/>
              <a:t>Communicates with another program</a:t>
            </a:r>
          </a:p>
          <a:p>
            <a:pPr lvl="1"/>
            <a:r>
              <a:rPr lang="en-US" altLang="en-US" dirty="0" smtClean="0"/>
              <a:t>….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3350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3460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4506" y="2393649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registers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460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9573" y="125064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460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900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14668" y="373498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76798" y="8393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0xFFF…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976985" y="30052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00785" y="33217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Code Segment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976985" y="24718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06202" y="255972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Static Data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6976985" y="20146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13959" y="20263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heap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976985" y="10240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01337" y="111192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stack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8445295" y="1894002"/>
            <a:ext cx="0" cy="5758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432229" y="1066800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7053185" y="30814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53448" y="30477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02881" y="1555448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295400" y="4237309"/>
            <a:ext cx="9160999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in the code segment? Static data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r>
              <a:rPr lang="en-US" dirty="0" smtClean="0"/>
              <a:t>What’s in the </a:t>
            </a:r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</a:t>
            </a:r>
            <a:r>
              <a:rPr lang="en-US" dirty="0"/>
              <a:t>S</a:t>
            </a:r>
            <a:r>
              <a:rPr lang="en-US" dirty="0" smtClean="0"/>
              <a:t>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5109411" y="1326849"/>
            <a:ext cx="1864894" cy="1840468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105401" y="1483746"/>
            <a:ext cx="1973179" cy="345054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9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438A8-9EE1-EB49-8C1D-7DA51064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112014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Previous discussion of </a:t>
            </a:r>
            <a:r>
              <a:rPr lang="en-US" sz="2800" dirty="0" smtClean="0"/>
              <a:t>threads: Very </a:t>
            </a:r>
            <a:r>
              <a:rPr lang="en-US" sz="2800" dirty="0"/>
              <a:t>Simple Multiprogramming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C1F6D-E829-C948-B1B2-74499FA9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8763000" cy="5105400"/>
          </a:xfrm>
        </p:spPr>
        <p:txBody>
          <a:bodyPr/>
          <a:lstStyle/>
          <a:p>
            <a:r>
              <a:rPr lang="en-US" dirty="0" smtClean="0"/>
              <a:t>All vCPU's share non-CPU resources</a:t>
            </a:r>
          </a:p>
          <a:p>
            <a:pPr lvl="1"/>
            <a:r>
              <a:rPr lang="en-US" dirty="0" smtClean="0"/>
              <a:t>Memory, I/O Devices</a:t>
            </a:r>
          </a:p>
          <a:p>
            <a:r>
              <a:rPr lang="en-US" dirty="0" smtClean="0"/>
              <a:t>Each thread can read/write memory</a:t>
            </a:r>
          </a:p>
          <a:p>
            <a:pPr lvl="1"/>
            <a:r>
              <a:rPr lang="en-US" dirty="0" smtClean="0"/>
              <a:t>Perhaps data of others</a:t>
            </a:r>
          </a:p>
          <a:p>
            <a:pPr lvl="1"/>
            <a:r>
              <a:rPr lang="en-US" dirty="0" smtClean="0"/>
              <a:t>can overwrite OS ?</a:t>
            </a:r>
          </a:p>
          <a:p>
            <a:r>
              <a:rPr lang="en-US" dirty="0" smtClean="0"/>
              <a:t>Unusable? </a:t>
            </a:r>
          </a:p>
          <a:p>
            <a:r>
              <a:rPr lang="en-US" dirty="0" smtClean="0"/>
              <a:t>This approach is used in</a:t>
            </a:r>
          </a:p>
          <a:p>
            <a:pPr lvl="1"/>
            <a:r>
              <a:rPr lang="en-US" dirty="0" smtClean="0"/>
              <a:t>Very early days of computing</a:t>
            </a:r>
          </a:p>
          <a:p>
            <a:pPr lvl="1"/>
            <a:r>
              <a:rPr lang="en-US" dirty="0" smtClean="0"/>
              <a:t>Embedded applications</a:t>
            </a:r>
          </a:p>
          <a:p>
            <a:pPr lvl="1"/>
            <a:r>
              <a:rPr lang="en-US" dirty="0" err="1" smtClean="0"/>
              <a:t>MacOS</a:t>
            </a:r>
            <a:r>
              <a:rPr lang="en-US" dirty="0" smtClean="0"/>
              <a:t> 1-9/Windows 3.1 (switch only with voluntary yield)</a:t>
            </a:r>
          </a:p>
          <a:p>
            <a:pPr lvl="1"/>
            <a:r>
              <a:rPr lang="en-US" dirty="0" smtClean="0"/>
              <a:t>Windows 95-ME (switch with yield or timer)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 it is risky…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41">
            <a:extLst>
              <a:ext uri="{FF2B5EF4-FFF2-40B4-BE49-F238E27FC236}">
                <a16:creationId xmlns:a16="http://schemas.microsoft.com/office/drawing/2014/main" id="{E43CE560-3580-774C-9C62-4550549FCC45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914400"/>
            <a:ext cx="5352027" cy="1133475"/>
            <a:chOff x="2400" y="1152"/>
            <a:chExt cx="2976" cy="714"/>
          </a:xfrm>
        </p:grpSpPr>
        <p:grpSp>
          <p:nvGrpSpPr>
            <p:cNvPr id="5" name="Group 33">
              <a:extLst>
                <a:ext uri="{FF2B5EF4-FFF2-40B4-BE49-F238E27FC236}">
                  <a16:creationId xmlns:a16="http://schemas.microsoft.com/office/drawing/2014/main" id="{B02D5E55-F6F2-4146-B078-8182DBABA9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8" name="Rectangle 28">
                <a:extLst>
                  <a:ext uri="{FF2B5EF4-FFF2-40B4-BE49-F238E27FC236}">
                    <a16:creationId xmlns:a16="http://schemas.microsoft.com/office/drawing/2014/main" id="{20A2AFAC-7999-CB4C-B165-57201D66B3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9" name="Rectangle 29">
                <a:extLst>
                  <a:ext uri="{FF2B5EF4-FFF2-40B4-BE49-F238E27FC236}">
                    <a16:creationId xmlns:a16="http://schemas.microsoft.com/office/drawing/2014/main" id="{90D3D2C7-EED3-0D47-BCCA-576EB2B01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  <p:sp>
            <p:nvSpPr>
              <p:cNvPr id="10" name="Rectangle 30">
                <a:extLst>
                  <a:ext uri="{FF2B5EF4-FFF2-40B4-BE49-F238E27FC236}">
                    <a16:creationId xmlns:a16="http://schemas.microsoft.com/office/drawing/2014/main" id="{FD7C6D1F-A3A2-D84A-ADF0-599BFA639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vCPU3</a:t>
                </a:r>
              </a:p>
            </p:txBody>
          </p:sp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id="{EADCFD27-9AEA-6844-9D32-0C3A6A720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vCPU1</a:t>
                </a:r>
              </a:p>
            </p:txBody>
          </p:sp>
          <p:sp>
            <p:nvSpPr>
              <p:cNvPr id="12" name="Rectangle 32">
                <a:extLst>
                  <a:ext uri="{FF2B5EF4-FFF2-40B4-BE49-F238E27FC236}">
                    <a16:creationId xmlns:a16="http://schemas.microsoft.com/office/drawing/2014/main" id="{4459F282-0932-154A-8BD3-374D7E323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vCPU2</a:t>
                </a:r>
              </a:p>
            </p:txBody>
          </p:sp>
        </p:grpSp>
        <p:sp>
          <p:nvSpPr>
            <p:cNvPr id="6" name="Text Box 34">
              <a:extLst>
                <a:ext uri="{FF2B5EF4-FFF2-40B4-BE49-F238E27FC236}">
                  <a16:creationId xmlns:a16="http://schemas.microsoft.com/office/drawing/2014/main" id="{6DD97C3D-C652-1246-899E-781DE322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536"/>
              <a:ext cx="67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Time </a:t>
              </a:r>
            </a:p>
          </p:txBody>
        </p:sp>
        <p:sp>
          <p:nvSpPr>
            <p:cNvPr id="7" name="Line 35">
              <a:extLst>
                <a:ext uri="{FF2B5EF4-FFF2-40B4-BE49-F238E27FC236}">
                  <a16:creationId xmlns:a16="http://schemas.microsoft.com/office/drawing/2014/main" id="{3EE8BC61-B682-6844-8D21-824945FE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054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Multiplexing has no </a:t>
            </a:r>
            <a:r>
              <a:rPr lang="en-US" baseline="0" dirty="0" smtClean="0"/>
              <a:t>Protection!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10287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threads can do</a:t>
            </a:r>
          </a:p>
          <a:p>
            <a:pPr lvl="1"/>
            <a:r>
              <a:rPr lang="en-US" dirty="0" smtClean="0"/>
              <a:t>Privacy: limit each thread to the data it is permitted to access</a:t>
            </a:r>
          </a:p>
          <a:p>
            <a:pPr lvl="1"/>
            <a:r>
              <a:rPr lang="en-US" dirty="0" smtClean="0"/>
              <a:t>Fairness: each thread should be limited to its appropriate share of system resources (CPU time, memory, I/O,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OS must protect User programs from one another</a:t>
            </a:r>
          </a:p>
          <a:p>
            <a:pPr lvl="1"/>
            <a:r>
              <a:rPr lang="en-US" dirty="0" smtClean="0"/>
              <a:t>Prevent threads owned by one user from impacting threads owned by another user</a:t>
            </a:r>
          </a:p>
          <a:p>
            <a:pPr lvl="1"/>
            <a:r>
              <a:rPr lang="en-US" dirty="0" smtClean="0"/>
              <a:t>Example: prevent one user from stealing secret information from another user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616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371600"/>
            <a:ext cx="7239000" cy="3810000"/>
          </a:xfrm>
        </p:spPr>
        <p:txBody>
          <a:bodyPr/>
          <a:lstStyle/>
          <a:p>
            <a:r>
              <a:rPr lang="en-US" dirty="0" smtClean="0"/>
              <a:t>What can the hardware do to help the OS protect itself from programs???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5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1600"/>
            <a:ext cx="83058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239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26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402495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9906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4598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598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59896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25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807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91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191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715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5715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676401" y="1511634"/>
            <a:ext cx="1157059" cy="3136567"/>
            <a:chOff x="152400" y="1511633"/>
            <a:chExt cx="1157059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230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1600"/>
            <a:ext cx="8458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239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262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402495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9906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4598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4598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59896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525000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7807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191000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Bound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100…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4191000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r>
                  <a:rPr lang="en-US" b="0" dirty="0" smtClean="0">
                    <a:latin typeface="Gill Sans" charset="0"/>
                    <a:ea typeface="Gill Sans" charset="0"/>
                    <a:cs typeface="Gill Sans" charset="0"/>
                  </a:rPr>
                  <a:t>000…</a:t>
                </a:r>
                <a:endParaRPr lang="en-US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Base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715000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&gt;=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5715000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&lt;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5715000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4" name="Group 83"/>
          <p:cNvGrpSpPr/>
          <p:nvPr/>
        </p:nvGrpSpPr>
        <p:grpSpPr>
          <a:xfrm>
            <a:off x="1676401" y="1511634"/>
            <a:ext cx="1157059" cy="3136567"/>
            <a:chOff x="152400" y="1511633"/>
            <a:chExt cx="1157059" cy="3136567"/>
          </a:xfrm>
        </p:grpSpPr>
        <p:grpSp>
          <p:nvGrpSpPr>
            <p:cNvPr id="38" name="Group 37"/>
            <p:cNvGrpSpPr/>
            <p:nvPr/>
          </p:nvGrpSpPr>
          <p:grpSpPr>
            <a:xfrm>
              <a:off x="381000" y="1511633"/>
              <a:ext cx="366390" cy="2222167"/>
              <a:chOff x="381000" y="1511633"/>
              <a:chExt cx="366390" cy="2222167"/>
            </a:xfrm>
          </p:grpSpPr>
          <p:cxnSp>
            <p:nvCxnSpPr>
              <p:cNvPr id="68" name="Straight Arrow Connector 67"/>
              <p:cNvCxnSpPr>
                <a:endCxn id="44" idx="1"/>
              </p:cNvCxnSpPr>
              <p:nvPr/>
            </p:nvCxnSpPr>
            <p:spPr bwMode="auto">
              <a:xfrm flipV="1">
                <a:off x="381000" y="1511633"/>
                <a:ext cx="366390" cy="1236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381000" y="1524000"/>
                <a:ext cx="0" cy="22098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74" name="TextBox 73"/>
            <p:cNvSpPr txBox="1"/>
            <p:nvPr/>
          </p:nvSpPr>
          <p:spPr>
            <a:xfrm>
              <a:off x="152400" y="4001869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Program</a:t>
              </a:r>
            </a:p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address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81000" y="33528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43200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 smtClean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1600200" y="5736515"/>
            <a:ext cx="5638800" cy="127388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No addition on address path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643205" y="4768400"/>
            <a:ext cx="2514600" cy="762000"/>
          </a:xfrm>
          <a:prstGeom prst="wedgeRoundRectCallout">
            <a:avLst>
              <a:gd name="adj1" fmla="val 11576"/>
              <a:gd name="adj2" fmla="val -102386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when program loaded</a:t>
            </a:r>
          </a:p>
        </p:txBody>
      </p:sp>
    </p:spTree>
    <p:extLst>
      <p:ext uri="{BB962C8B-B14F-4D97-AF65-F5344CB8AC3E}">
        <p14:creationId xmlns:p14="http://schemas.microsoft.com/office/powerpoint/2010/main" val="353834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267200" y="4603105"/>
            <a:ext cx="712053" cy="710043"/>
            <a:chOff x="4121335" y="2654300"/>
            <a:chExt cx="712053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21335" y="2654300"/>
              <a:ext cx="712053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Gill Sans Light"/>
                </a:rPr>
                <a:t>PgTbl</a:t>
              </a:r>
              <a:endParaRPr lang="en-US" sz="1400" dirty="0">
                <a:latin typeface="Gill Sans Light"/>
              </a:endParaRPr>
            </a:p>
            <a:p>
              <a:pPr algn="ctr"/>
              <a:r>
                <a:rPr lang="en-US" sz="1400" dirty="0">
                  <a:latin typeface="Gill Sans Light"/>
                </a:rPr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5784" y="451807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654050" y="4314038"/>
            <a:ext cx="12992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Gill Sans Light"/>
              </a:rPr>
              <a:t>ISA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ill Sans Light"/>
              </a:rPr>
              <a:t>Operating System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Compiler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OS Protection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rgbClr val="9E78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470617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Gill Sans Light"/>
              </a:rPr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6E4B0-8FE9-4933-B3E2-BA4B33591A3B}"/>
              </a:ext>
            </a:extLst>
          </p:cNvPr>
          <p:cNvCxnSpPr>
            <a:cxnSpLocks/>
          </p:cNvCxnSpPr>
          <p:nvPr/>
        </p:nvCxnSpPr>
        <p:spPr>
          <a:xfrm flipH="1">
            <a:off x="6358944" y="3276270"/>
            <a:ext cx="2518629" cy="206451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E61B105-AE19-4057-9F4B-4CD31B8FB69B}"/>
              </a:ext>
            </a:extLst>
          </p:cNvPr>
          <p:cNvCxnSpPr>
            <a:cxnSpLocks/>
          </p:cNvCxnSpPr>
          <p:nvPr/>
        </p:nvCxnSpPr>
        <p:spPr>
          <a:xfrm flipH="1">
            <a:off x="7266087" y="3263196"/>
            <a:ext cx="2058605" cy="193134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991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A592-B68D-CF42-B841-44B09D96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61C Review: Relocation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F553F-7A3D-E846-894B-CD162E84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923213"/>
            <a:ext cx="8953500" cy="2428406"/>
          </a:xfrm>
        </p:spPr>
        <p:txBody>
          <a:bodyPr>
            <a:normAutofit/>
          </a:bodyPr>
          <a:lstStyle/>
          <a:p>
            <a:r>
              <a:rPr lang="en-US" dirty="0"/>
              <a:t>Compiled .obj file linked together in an .exe</a:t>
            </a:r>
          </a:p>
          <a:p>
            <a:r>
              <a:rPr lang="en-US" dirty="0"/>
              <a:t>All address in the .exe are as if it were loaded at memory address 00000000</a:t>
            </a:r>
          </a:p>
          <a:p>
            <a:r>
              <a:rPr lang="en-US" dirty="0"/>
              <a:t>File contains a list of all the addresses that need to be adjusted when it is “relocated” to somewhere else.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F42822-D617-724D-8740-3D7FE69D1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762" y="914400"/>
            <a:ext cx="5206238" cy="301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D3B06-DD49-C84C-ABC5-2F3221A76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40" y="2531234"/>
            <a:ext cx="3433560" cy="10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36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220200" cy="5334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address translation with Base and Bound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162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50095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7326295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2271390" y="83820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9383696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383696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83696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0191" y="685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33601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61117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Base Address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6172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34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Bound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5943601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6096000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352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1905000" y="1359234"/>
            <a:ext cx="3663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6553201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5943601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6096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172200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&lt;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5486401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5943601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1905000" y="13716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4419601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383695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572001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676400" y="5486400"/>
            <a:ext cx="5334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Hardware relocation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 it touch other programs?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34281" y="32266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84071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4572000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51753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00191" y="247534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75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</a:t>
            </a:r>
            <a:r>
              <a:rPr lang="en-US" baseline="0" dirty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743200" y="2590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CS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733800" y="2590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EIP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43200" y="2895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>
                <a:latin typeface="Arial" charset="0"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2895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ESP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43200" y="35052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D</a:t>
            </a:r>
            <a:r>
              <a:rPr lang="en-US" sz="1600" dirty="0">
                <a:latin typeface="Arial" charset="0"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733800" y="3733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ECX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37338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/>
              <a:t>E</a:t>
            </a:r>
            <a:r>
              <a:rPr lang="en-US" sz="1600" dirty="0">
                <a:latin typeface="Arial" charset="0"/>
              </a:rPr>
              <a:t>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733800" y="39624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EDX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733800" y="41910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ESI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733800" y="4419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EDI</a:t>
            </a:r>
          </a:p>
          <a:p>
            <a:pPr algn="ctr"/>
            <a:endParaRPr lang="en-US" sz="1600" dirty="0"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33800" y="32766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EAX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733800" y="3505200"/>
            <a:ext cx="9144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/>
            <a:r>
              <a:rPr lang="en-US" sz="1600" dirty="0">
                <a:latin typeface="Arial" charset="0"/>
              </a:rPr>
              <a:t>EBX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705600" y="1066800"/>
            <a:ext cx="2133600" cy="533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0"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781800" y="1143000"/>
            <a:ext cx="1905000" cy="1757264"/>
            <a:chOff x="3200400" y="1371600"/>
            <a:chExt cx="1628564" cy="2674097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2800" y="1371600"/>
              <a:ext cx="636135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code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1989033"/>
              <a:ext cx="1336404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static data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352800" y="2522433"/>
              <a:ext cx="645728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heap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2800" y="3436834"/>
              <a:ext cx="719729" cy="6088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stack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6858000" y="31084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29139" y="310845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858000" y="37942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29138" y="3719051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static data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858000" y="43434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29139" y="4420593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858000" y="53340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9139" y="5377543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8569380" y="52469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8569380" y="44958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74676" y="2971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CS:</a:t>
            </a:r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5679943" y="3124202"/>
            <a:ext cx="1018733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5708075" y="31242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5631875" y="35814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6393875" y="31242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5860476" y="3200400"/>
            <a:ext cx="623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EIP: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181600" y="51816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SS:</a:t>
            </a:r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5629158" y="5334002"/>
            <a:ext cx="1076442" cy="32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5715000" y="53340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5638800" y="57912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6400800" y="53340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5867400" y="541020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ESP: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67000" y="2057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Processor Registers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12009" y="4915878"/>
            <a:ext cx="346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Start address, length and access rights associated with each segment register</a:t>
            </a:r>
          </a:p>
        </p:txBody>
      </p:sp>
    </p:spTree>
    <p:extLst>
      <p:ext uri="{BB962C8B-B14F-4D97-AF65-F5344CB8AC3E}">
        <p14:creationId xmlns:p14="http://schemas.microsoft.com/office/powerpoint/2010/main" val="335190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dirty="0" smtClean="0"/>
              <a:t>Another idea: 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610600" cy="13715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0800" y="1803328"/>
            <a:ext cx="7064279" cy="3987872"/>
            <a:chOff x="2590800" y="1803328"/>
            <a:chExt cx="7064279" cy="3987872"/>
          </a:xfrm>
        </p:grpSpPr>
        <p:sp>
          <p:nvSpPr>
            <p:cNvPr id="10" name="Rectangle 9"/>
            <p:cNvSpPr/>
            <p:nvPr/>
          </p:nvSpPr>
          <p:spPr bwMode="auto">
            <a:xfrm>
              <a:off x="6934200" y="2754868"/>
              <a:ext cx="1600200" cy="2971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590800" y="2831068"/>
              <a:ext cx="1600200" cy="20574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1" y="32882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Processor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1" y="32882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Memory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10601" y="25262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0x000…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72731" y="5421868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0xFFF…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lternate Process 13"/>
            <p:cNvSpPr/>
            <p:nvPr/>
          </p:nvSpPr>
          <p:spPr bwMode="auto">
            <a:xfrm>
              <a:off x="4800600" y="3288268"/>
              <a:ext cx="1386104" cy="1143000"/>
            </a:xfrm>
            <a:prstGeom prst="flowChartAlternateProcess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 algn="ctr"/>
              <a:r>
                <a:rPr lang="en-US" b="0" dirty="0" smtClean="0">
                  <a:solidFill>
                    <a:schemeClr val="tx1"/>
                  </a:solidFill>
                  <a:latin typeface="Gill Sans" charset="0"/>
                  <a:ea typeface="Gill Sans" charset="0"/>
                  <a:cs typeface="Gill Sans" charset="0"/>
                </a:rPr>
                <a:t>translator</a:t>
              </a:r>
            </a:p>
          </p:txBody>
        </p:sp>
        <p:cxnSp>
          <p:nvCxnSpPr>
            <p:cNvPr id="16" name="Straight Arrow Connector 15"/>
            <p:cNvCxnSpPr>
              <a:stCxn id="9" idx="3"/>
              <a:endCxn id="14" idx="1"/>
            </p:cNvCxnSpPr>
            <p:nvPr/>
          </p:nvCxnSpPr>
          <p:spPr bwMode="auto">
            <a:xfrm>
              <a:off x="4191000" y="3859768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4" idx="3"/>
            </p:cNvCxnSpPr>
            <p:nvPr/>
          </p:nvCxnSpPr>
          <p:spPr bwMode="auto">
            <a:xfrm>
              <a:off x="6186704" y="3859768"/>
              <a:ext cx="74749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rot="17680719">
              <a:off x="3900597" y="2723348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“virtual address”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680719">
              <a:off x="5689341" y="2647149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“physical address”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B3BBD0-655D-E642-83DE-B455548AFD75}"/>
                </a:ext>
              </a:extLst>
            </p:cNvPr>
            <p:cNvGrpSpPr/>
            <p:nvPr/>
          </p:nvGrpSpPr>
          <p:grpSpPr>
            <a:xfrm>
              <a:off x="2802483" y="3915880"/>
              <a:ext cx="1154278" cy="788729"/>
              <a:chOff x="2362200" y="3352800"/>
              <a:chExt cx="1828800" cy="10668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4BE4D6B-FC7D-624D-96CE-AADC757D5032}"/>
                  </a:ext>
                </a:extLst>
              </p:cNvPr>
              <p:cNvSpPr/>
              <p:nvPr/>
            </p:nvSpPr>
            <p:spPr bwMode="auto">
              <a:xfrm>
                <a:off x="2362200" y="3352800"/>
                <a:ext cx="1828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6F3880-CEB5-FE4E-9BA4-D4B1BFC3D529}"/>
                  </a:ext>
                </a:extLst>
              </p:cNvPr>
              <p:cNvSpPr/>
              <p:nvPr/>
            </p:nvSpPr>
            <p:spPr bwMode="auto">
              <a:xfrm>
                <a:off x="2362200" y="3962400"/>
                <a:ext cx="1828800" cy="2286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8FBF2AE-7F0D-1A46-BBB9-257D0D7BE3F9}"/>
                  </a:ext>
                </a:extLst>
              </p:cNvPr>
              <p:cNvSpPr txBox="1"/>
              <p:nvPr/>
            </p:nvSpPr>
            <p:spPr>
              <a:xfrm>
                <a:off x="2667001" y="3505201"/>
                <a:ext cx="1318635" cy="374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0" dirty="0">
                    <a:latin typeface="Gill Sans" charset="0"/>
                    <a:ea typeface="Gill Sans" charset="0"/>
                    <a:cs typeface="Gill Sans" charset="0"/>
                  </a:rPr>
                  <a:t>Registers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817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50DF-54AC-CD42-97B1-25A9C0E5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Paged Virtual 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A831B-AAC0-2B44-8F2D-5E7CBAB32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break the entire virtual address space into equal size chunks (i.e., pages) have a base </a:t>
            </a:r>
            <a:r>
              <a:rPr lang="en-US" dirty="0" smtClean="0"/>
              <a:t>for </a:t>
            </a:r>
            <a:r>
              <a:rPr lang="en-US" dirty="0"/>
              <a:t>each?</a:t>
            </a:r>
          </a:p>
          <a:p>
            <a:r>
              <a:rPr lang="en-US" dirty="0"/>
              <a:t>All pages same size, so easy to place each page in memory!</a:t>
            </a:r>
          </a:p>
          <a:p>
            <a:r>
              <a:rPr lang="en-US" dirty="0" smtClean="0"/>
              <a:t>Hardware </a:t>
            </a:r>
            <a:r>
              <a:rPr lang="en-US" dirty="0"/>
              <a:t>translates address using a </a:t>
            </a:r>
            <a:r>
              <a:rPr lang="en-US" b="1" dirty="0"/>
              <a:t>page table</a:t>
            </a:r>
          </a:p>
          <a:p>
            <a:pPr lvl="1"/>
            <a:r>
              <a:rPr lang="en-US" dirty="0"/>
              <a:t>Each page has a separate base</a:t>
            </a:r>
          </a:p>
          <a:p>
            <a:pPr lvl="1"/>
            <a:r>
              <a:rPr lang="en-US" dirty="0"/>
              <a:t>The “bound” is the page size</a:t>
            </a:r>
          </a:p>
          <a:p>
            <a:pPr lvl="1"/>
            <a:r>
              <a:rPr lang="en-US" dirty="0"/>
              <a:t>Special hardware register stores pointer to page table </a:t>
            </a:r>
            <a:endParaRPr lang="en-US" dirty="0" smtClean="0"/>
          </a:p>
          <a:p>
            <a:pPr lvl="1"/>
            <a:r>
              <a:rPr lang="en-US" dirty="0" smtClean="0"/>
              <a:t>Treat </a:t>
            </a:r>
            <a:r>
              <a:rPr lang="en-US" dirty="0"/>
              <a:t>memory as page size frames and put any page into any frame …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Another cs61C </a:t>
            </a:r>
            <a:r>
              <a:rPr lang="en-US" dirty="0" smtClean="0">
                <a:solidFill>
                  <a:srgbClr val="FF0000"/>
                </a:solidFill>
              </a:rPr>
              <a:t>review…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0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44B8-47C1-1A45-8C36-3C74835B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Paged Virtual Address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E0508-3BB9-584F-87D2-D5FE39578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158" y="4095889"/>
            <a:ext cx="9534042" cy="249412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Instructions operate on virtual addresses</a:t>
            </a:r>
          </a:p>
          <a:p>
            <a:pPr lvl="1"/>
            <a:r>
              <a:rPr lang="en-US" dirty="0" smtClean="0"/>
              <a:t>Instruction address, load/store data address</a:t>
            </a:r>
          </a:p>
          <a:p>
            <a:r>
              <a:rPr lang="en-US" dirty="0" smtClean="0"/>
              <a:t>Translated to a physical address through a Page Table by the hardware</a:t>
            </a:r>
          </a:p>
          <a:p>
            <a:r>
              <a:rPr lang="en-US" dirty="0" smtClean="0"/>
              <a:t>Any Page of address space can be in any (page sized) frame in memory</a:t>
            </a:r>
          </a:p>
          <a:p>
            <a:pPr lvl="1"/>
            <a:r>
              <a:rPr lang="en-US" dirty="0" smtClean="0"/>
              <a:t>Or not-present (access generates a page fault)</a:t>
            </a:r>
          </a:p>
          <a:p>
            <a:r>
              <a:rPr lang="en-US" dirty="0" smtClean="0"/>
              <a:t>Special register holds page table base address (of the process)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B66C0-770D-8D49-BCF5-B71EBFD79856}"/>
              </a:ext>
            </a:extLst>
          </p:cNvPr>
          <p:cNvSpPr txBox="1"/>
          <p:nvPr/>
        </p:nvSpPr>
        <p:spPr>
          <a:xfrm>
            <a:off x="1934198" y="118806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Processor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137E31-AD21-844F-B879-6F61E35FA885}"/>
              </a:ext>
            </a:extLst>
          </p:cNvPr>
          <p:cNvGrpSpPr/>
          <p:nvPr/>
        </p:nvGrpSpPr>
        <p:grpSpPr>
          <a:xfrm>
            <a:off x="2152650" y="1811904"/>
            <a:ext cx="1281510" cy="719395"/>
            <a:chOff x="615656" y="2362200"/>
            <a:chExt cx="1828800" cy="1066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2D54CD-9C50-8948-9250-2C94B57C6BA4}"/>
                </a:ext>
              </a:extLst>
            </p:cNvPr>
            <p:cNvSpPr/>
            <p:nvPr/>
          </p:nvSpPr>
          <p:spPr bwMode="auto">
            <a:xfrm>
              <a:off x="615656" y="2362200"/>
              <a:ext cx="1828800" cy="1066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186976-7411-F74A-9351-1DB3A30BA41E}"/>
                </a:ext>
              </a:extLst>
            </p:cNvPr>
            <p:cNvSpPr/>
            <p:nvPr/>
          </p:nvSpPr>
          <p:spPr bwMode="auto">
            <a:xfrm>
              <a:off x="615656" y="2971800"/>
              <a:ext cx="1828800" cy="228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773857-3651-2B4D-B06C-65C1FEB1B7B6}"/>
                </a:ext>
              </a:extLst>
            </p:cNvPr>
            <p:cNvSpPr txBox="1"/>
            <p:nvPr/>
          </p:nvSpPr>
          <p:spPr>
            <a:xfrm>
              <a:off x="920456" y="2514600"/>
              <a:ext cx="1260920" cy="41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Gill Sans Light"/>
                  <a:ea typeface="Gill Sans" charset="0"/>
                  <a:cs typeface="Gill Sans" charset="0"/>
                </a:rPr>
                <a:t>Registers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C3168F7-8743-064C-AAC5-B05DA1500B05}"/>
              </a:ext>
            </a:extLst>
          </p:cNvPr>
          <p:cNvSpPr/>
          <p:nvPr/>
        </p:nvSpPr>
        <p:spPr bwMode="auto">
          <a:xfrm>
            <a:off x="2168317" y="2606123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165698-BEB9-7146-9FC8-88E56DB3F7ED}"/>
              </a:ext>
            </a:extLst>
          </p:cNvPr>
          <p:cNvSpPr/>
          <p:nvPr/>
        </p:nvSpPr>
        <p:spPr bwMode="auto">
          <a:xfrm>
            <a:off x="5090978" y="1773065"/>
            <a:ext cx="1281510" cy="166611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D7E06-908B-9C46-BCC2-DB9B543FC0A2}"/>
              </a:ext>
            </a:extLst>
          </p:cNvPr>
          <p:cNvSpPr/>
          <p:nvPr/>
        </p:nvSpPr>
        <p:spPr bwMode="auto">
          <a:xfrm>
            <a:off x="5090978" y="2184147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54459-5329-6243-BE5A-78D56B633D93}"/>
              </a:ext>
            </a:extLst>
          </p:cNvPr>
          <p:cNvSpPr txBox="1"/>
          <p:nvPr/>
        </p:nvSpPr>
        <p:spPr>
          <a:xfrm>
            <a:off x="5304563" y="1875836"/>
            <a:ext cx="985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Page Table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E9DE9-5E8E-E542-BF13-7CD064EB4EFA}"/>
              </a:ext>
            </a:extLst>
          </p:cNvPr>
          <p:cNvSpPr/>
          <p:nvPr/>
        </p:nvSpPr>
        <p:spPr bwMode="auto">
          <a:xfrm>
            <a:off x="7841299" y="903677"/>
            <a:ext cx="1281510" cy="335201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A3A773-A551-CA46-B58F-AAD03559AC9D}"/>
              </a:ext>
            </a:extLst>
          </p:cNvPr>
          <p:cNvSpPr/>
          <p:nvPr/>
        </p:nvSpPr>
        <p:spPr bwMode="auto">
          <a:xfrm>
            <a:off x="7841299" y="1314759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4A9729-2AF7-B14B-88D8-7F374889F436}"/>
              </a:ext>
            </a:extLst>
          </p:cNvPr>
          <p:cNvSpPr txBox="1"/>
          <p:nvPr/>
        </p:nvSpPr>
        <p:spPr>
          <a:xfrm>
            <a:off x="8124553" y="890588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72712E-50F0-754B-8C9E-46D01F136BAD}"/>
              </a:ext>
            </a:extLst>
          </p:cNvPr>
          <p:cNvSpPr/>
          <p:nvPr/>
        </p:nvSpPr>
        <p:spPr bwMode="auto">
          <a:xfrm>
            <a:off x="5090978" y="2342479"/>
            <a:ext cx="1281510" cy="15415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31480E-78F8-2B4C-B14A-B817A81679D8}"/>
              </a:ext>
            </a:extLst>
          </p:cNvPr>
          <p:cNvSpPr/>
          <p:nvPr/>
        </p:nvSpPr>
        <p:spPr bwMode="auto">
          <a:xfrm>
            <a:off x="5090978" y="2500751"/>
            <a:ext cx="1281510" cy="154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935A28-B6F8-4645-B7A1-4FC6487E54E8}"/>
              </a:ext>
            </a:extLst>
          </p:cNvPr>
          <p:cNvSpPr/>
          <p:nvPr/>
        </p:nvSpPr>
        <p:spPr bwMode="auto">
          <a:xfrm>
            <a:off x="5090978" y="2659083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7629CA-8194-3745-972B-A977721A2A58}"/>
              </a:ext>
            </a:extLst>
          </p:cNvPr>
          <p:cNvSpPr/>
          <p:nvPr/>
        </p:nvSpPr>
        <p:spPr bwMode="auto">
          <a:xfrm>
            <a:off x="7841299" y="2616499"/>
            <a:ext cx="1281510" cy="561076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113941-5FEB-9C4B-8CDE-65B9E9298402}"/>
              </a:ext>
            </a:extLst>
          </p:cNvPr>
          <p:cNvSpPr/>
          <p:nvPr/>
        </p:nvSpPr>
        <p:spPr bwMode="auto">
          <a:xfrm>
            <a:off x="7841299" y="3686445"/>
            <a:ext cx="1281510" cy="56107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2F0579-0B53-E047-811E-538DEC52E02B}"/>
              </a:ext>
            </a:extLst>
          </p:cNvPr>
          <p:cNvSpPr/>
          <p:nvPr/>
        </p:nvSpPr>
        <p:spPr bwMode="auto">
          <a:xfrm>
            <a:off x="7841299" y="1867481"/>
            <a:ext cx="1281510" cy="5610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FDFD7-33F1-8147-B66F-6AF4B19B3CB4}"/>
              </a:ext>
            </a:extLst>
          </p:cNvPr>
          <p:cNvSpPr/>
          <p:nvPr/>
        </p:nvSpPr>
        <p:spPr bwMode="auto">
          <a:xfrm>
            <a:off x="5090978" y="3285025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228077-E317-EB45-8F51-850204BEC85D}"/>
              </a:ext>
            </a:extLst>
          </p:cNvPr>
          <p:cNvCxnSpPr>
            <a:cxnSpLocks/>
          </p:cNvCxnSpPr>
          <p:nvPr/>
        </p:nvCxnSpPr>
        <p:spPr>
          <a:xfrm>
            <a:off x="3549354" y="2338303"/>
            <a:ext cx="10927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7ADAF5D-C0F3-2243-B720-ED50EA4BEB9F}"/>
              </a:ext>
            </a:extLst>
          </p:cNvPr>
          <p:cNvSpPr txBox="1"/>
          <p:nvPr/>
        </p:nvSpPr>
        <p:spPr>
          <a:xfrm>
            <a:off x="2177907" y="2873476"/>
            <a:ext cx="300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&lt;Virtual Address&gt; =   </a:t>
            </a:r>
          </a:p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	&lt;Page #&gt; &lt;Page Offset&gt;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07BD1157-AC89-A64B-BAD0-DCBC70327336}"/>
              </a:ext>
            </a:extLst>
          </p:cNvPr>
          <p:cNvSpPr/>
          <p:nvPr/>
        </p:nvSpPr>
        <p:spPr>
          <a:xfrm>
            <a:off x="9189579" y="2616499"/>
            <a:ext cx="119641" cy="5437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E1B25F-06D6-2547-8820-0B000A4795AF}"/>
              </a:ext>
            </a:extLst>
          </p:cNvPr>
          <p:cNvSpPr/>
          <p:nvPr/>
        </p:nvSpPr>
        <p:spPr bwMode="auto">
          <a:xfrm>
            <a:off x="7841299" y="2963650"/>
            <a:ext cx="1281510" cy="5956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D1A700-5889-4645-97A1-A267A2EA9FC7}"/>
              </a:ext>
            </a:extLst>
          </p:cNvPr>
          <p:cNvSpPr txBox="1"/>
          <p:nvPr/>
        </p:nvSpPr>
        <p:spPr>
          <a:xfrm>
            <a:off x="9297344" y="2716639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ill Sans Light"/>
              </a:rPr>
              <a:t>Page</a:t>
            </a:r>
            <a:r>
              <a:rPr lang="en-US" sz="1200" dirty="0">
                <a:latin typeface="Gill Sans Light"/>
              </a:rPr>
              <a:t> (</a:t>
            </a:r>
            <a:r>
              <a:rPr lang="en-US" sz="1200" dirty="0" err="1">
                <a:latin typeface="Gill Sans Light"/>
              </a:rPr>
              <a:t>eg</a:t>
            </a:r>
            <a:r>
              <a:rPr lang="en-US" sz="1200" dirty="0">
                <a:latin typeface="Gill Sans Light"/>
              </a:rPr>
              <a:t>, 4 kb)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D8D47C7-9C96-DD43-84ED-731638396F0A}"/>
              </a:ext>
            </a:extLst>
          </p:cNvPr>
          <p:cNvCxnSpPr/>
          <p:nvPr/>
        </p:nvCxnSpPr>
        <p:spPr>
          <a:xfrm flipH="1">
            <a:off x="3449828" y="2377142"/>
            <a:ext cx="398629" cy="60735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E654CF8-6557-8B48-9B77-20F94909CAD1}"/>
              </a:ext>
            </a:extLst>
          </p:cNvPr>
          <p:cNvCxnSpPr/>
          <p:nvPr/>
        </p:nvCxnSpPr>
        <p:spPr>
          <a:xfrm>
            <a:off x="4980432" y="1773065"/>
            <a:ext cx="0" cy="565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0A46E033-DE33-D943-8A5C-D6EE08EB71E7}"/>
              </a:ext>
            </a:extLst>
          </p:cNvPr>
          <p:cNvSpPr/>
          <p:nvPr/>
        </p:nvSpPr>
        <p:spPr>
          <a:xfrm>
            <a:off x="4126390" y="1839160"/>
            <a:ext cx="9028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&lt;Page #&gt; </a:t>
            </a:r>
            <a:endParaRPr lang="en-US" sz="1200" dirty="0">
              <a:latin typeface="Gill Sans Ligh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46DBDA-D2B7-254B-A999-F6EFF6E3360D}"/>
              </a:ext>
            </a:extLst>
          </p:cNvPr>
          <p:cNvSpPr/>
          <p:nvPr/>
        </p:nvSpPr>
        <p:spPr>
          <a:xfrm>
            <a:off x="5105400" y="2285657"/>
            <a:ext cx="1264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Gill Sans Light"/>
              </a:rPr>
              <a:t>&lt;Frame </a:t>
            </a:r>
            <a:r>
              <a:rPr lang="en-US" sz="1200" dirty="0" err="1">
                <a:solidFill>
                  <a:srgbClr val="002060"/>
                </a:solidFill>
                <a:latin typeface="Gill Sans Light"/>
              </a:rPr>
              <a:t>Addr</a:t>
            </a:r>
            <a:r>
              <a:rPr lang="en-US" sz="1200" dirty="0">
                <a:solidFill>
                  <a:srgbClr val="002060"/>
                </a:solidFill>
                <a:latin typeface="Gill Sans Light"/>
              </a:rPr>
              <a:t>&gt;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45DFD2-53DE-7047-9BF9-80D5CF9FEF01}"/>
              </a:ext>
            </a:extLst>
          </p:cNvPr>
          <p:cNvCxnSpPr>
            <a:cxnSpLocks/>
          </p:cNvCxnSpPr>
          <p:nvPr/>
        </p:nvCxnSpPr>
        <p:spPr>
          <a:xfrm>
            <a:off x="7758185" y="2611838"/>
            <a:ext cx="0" cy="411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FF81082B-E18B-CB49-83AA-752D5F59C515}"/>
              </a:ext>
            </a:extLst>
          </p:cNvPr>
          <p:cNvSpPr/>
          <p:nvPr/>
        </p:nvSpPr>
        <p:spPr>
          <a:xfrm>
            <a:off x="6586716" y="265908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ill Sans Light"/>
              </a:rPr>
              <a:t>&lt;Page Offset&gt; </a:t>
            </a:r>
            <a:endParaRPr lang="en-US" sz="1200" dirty="0">
              <a:latin typeface="Gill Sans Light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D08B22-EE5A-8344-AE23-6AE5A1CA9B01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6372488" y="2419557"/>
            <a:ext cx="1496242" cy="2056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6DE9DA8-550E-7A45-9D52-CC349A92A06B}"/>
              </a:ext>
            </a:extLst>
          </p:cNvPr>
          <p:cNvCxnSpPr/>
          <p:nvPr/>
        </p:nvCxnSpPr>
        <p:spPr>
          <a:xfrm>
            <a:off x="5337398" y="2338303"/>
            <a:ext cx="0" cy="158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B9D7B31-C32C-DD47-80D0-72926DDEB1DB}"/>
              </a:ext>
            </a:extLst>
          </p:cNvPr>
          <p:cNvCxnSpPr>
            <a:cxnSpLocks/>
          </p:cNvCxnSpPr>
          <p:nvPr/>
        </p:nvCxnSpPr>
        <p:spPr>
          <a:xfrm flipV="1">
            <a:off x="6372489" y="1902278"/>
            <a:ext cx="1468811" cy="68710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21B6A67-9D38-FA4E-8636-07EBDC3B0C66}"/>
              </a:ext>
            </a:extLst>
          </p:cNvPr>
          <p:cNvSpPr/>
          <p:nvPr/>
        </p:nvSpPr>
        <p:spPr bwMode="auto">
          <a:xfrm>
            <a:off x="2177906" y="3564145"/>
            <a:ext cx="1281510" cy="15415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5CD146-F4F1-AA4C-A01F-3DDA3A8523FA}"/>
              </a:ext>
            </a:extLst>
          </p:cNvPr>
          <p:cNvSpPr txBox="1"/>
          <p:nvPr/>
        </p:nvSpPr>
        <p:spPr>
          <a:xfrm>
            <a:off x="2355156" y="2550037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instruction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1DBF066-84FC-894E-A5D4-EC422E695360}"/>
              </a:ext>
            </a:extLst>
          </p:cNvPr>
          <p:cNvSpPr txBox="1"/>
          <p:nvPr/>
        </p:nvSpPr>
        <p:spPr>
          <a:xfrm>
            <a:off x="2363750" y="3495357"/>
            <a:ext cx="77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ill Sans Light"/>
                <a:ea typeface="Gill Sans" charset="0"/>
                <a:cs typeface="Gill Sans" charset="0"/>
              </a:rPr>
              <a:t>PT </a:t>
            </a:r>
            <a:r>
              <a:rPr lang="en-US" sz="1200" dirty="0" err="1">
                <a:latin typeface="Gill Sans Light"/>
                <a:ea typeface="Gill Sans" charset="0"/>
                <a:cs typeface="Gill Sans" charset="0"/>
              </a:rPr>
              <a:t>Addr</a:t>
            </a:r>
            <a:endParaRPr lang="en-US" sz="1200" dirty="0">
              <a:latin typeface="Gill Sans Light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20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287000" cy="5638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Definition: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(Protected) Address Space with One or More Threads</a:t>
            </a:r>
          </a:p>
          <a:p>
            <a:pPr lvl="1"/>
            <a:r>
              <a:rPr lang="en-US" altLang="en-US" dirty="0" smtClean="0"/>
              <a:t>Owns memory (address space)</a:t>
            </a:r>
          </a:p>
          <a:p>
            <a:pPr lvl="1"/>
            <a:r>
              <a:rPr lang="en-US" altLang="en-US" dirty="0" smtClean="0"/>
              <a:t>Owns file descriptors, file system context, …</a:t>
            </a:r>
          </a:p>
          <a:p>
            <a:pPr lvl="1"/>
            <a:r>
              <a:rPr lang="en-US" altLang="en-US" dirty="0" smtClean="0"/>
              <a:t>Encapsulate one or more threads sharing process resources</a:t>
            </a:r>
          </a:p>
          <a:p>
            <a:r>
              <a:rPr lang="en-US" altLang="en-US" dirty="0"/>
              <a:t>Application program executes as a process</a:t>
            </a:r>
          </a:p>
          <a:p>
            <a:pPr lvl="1"/>
            <a:r>
              <a:rPr lang="en-US" altLang="en-US" dirty="0"/>
              <a:t>Complex applications can fork/exec child processes [later!]</a:t>
            </a:r>
          </a:p>
          <a:p>
            <a:r>
              <a:rPr lang="en-US" altLang="en-US" dirty="0" smtClean="0"/>
              <a:t>Why </a:t>
            </a:r>
            <a:r>
              <a:rPr lang="en-US" altLang="en-US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r>
              <a:rPr lang="en-US" altLang="en-US" dirty="0" smtClean="0"/>
              <a:t>? 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OS Protected from them</a:t>
            </a:r>
          </a:p>
          <a:p>
            <a:pPr lvl="1"/>
            <a:r>
              <a:rPr lang="en-US" altLang="en-US" dirty="0" smtClean="0"/>
              <a:t>Processes provides memory protection</a:t>
            </a:r>
          </a:p>
          <a:p>
            <a:r>
              <a:rPr lang="en-US" altLang="en-US" dirty="0" smtClean="0"/>
              <a:t>Fundamental tradeoff between protection and efficiency</a:t>
            </a:r>
          </a:p>
          <a:p>
            <a:pPr lvl="1"/>
            <a:r>
              <a:rPr lang="en-US" altLang="en-US" dirty="0" smtClean="0"/>
              <a:t>Communication easier </a:t>
            </a:r>
            <a:r>
              <a:rPr lang="en-US" altLang="en-US" i="1" dirty="0" smtClean="0"/>
              <a:t>within</a:t>
            </a:r>
            <a:r>
              <a:rPr lang="en-US" altLang="en-US" dirty="0" smtClean="0"/>
              <a:t> a process</a:t>
            </a:r>
          </a:p>
          <a:p>
            <a:pPr lvl="1"/>
            <a:r>
              <a:rPr lang="en-US" altLang="en-US" dirty="0" smtClean="0"/>
              <a:t>Communication harder </a:t>
            </a:r>
            <a:r>
              <a:rPr lang="en-US" altLang="en-US" i="1" dirty="0" smtClean="0"/>
              <a:t>between </a:t>
            </a:r>
            <a:r>
              <a:rPr lang="en-US" altLang="en-US" dirty="0" smtClean="0"/>
              <a:t>processes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6610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Single and Multithreaded Processes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72200" y="981191"/>
            <a:ext cx="6003926" cy="3438409"/>
          </a:xfrm>
        </p:spPr>
        <p:txBody>
          <a:bodyPr/>
          <a:lstStyle/>
          <a:p>
            <a:r>
              <a:rPr lang="en-US" altLang="en-US" dirty="0" smtClean="0"/>
              <a:t>Threads encapsulate </a:t>
            </a:r>
            <a:r>
              <a:rPr lang="en-US" altLang="en-US" dirty="0" smtClean="0">
                <a:solidFill>
                  <a:srgbClr val="FF0000"/>
                </a:solidFill>
              </a:rPr>
              <a:t>concurrency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“Active” component</a:t>
            </a:r>
          </a:p>
          <a:p>
            <a:r>
              <a:rPr lang="en-US" altLang="en-US" dirty="0" smtClean="0"/>
              <a:t>Address spaces encapsulate </a:t>
            </a:r>
            <a:r>
              <a:rPr lang="en-US" altLang="en-US" dirty="0" smtClean="0">
                <a:solidFill>
                  <a:srgbClr val="FF0000"/>
                </a:solidFill>
              </a:rPr>
              <a:t>protection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“Passive” component</a:t>
            </a:r>
          </a:p>
          <a:p>
            <a:pPr lvl="1"/>
            <a:r>
              <a:rPr lang="en-US" altLang="en-US" dirty="0" smtClean="0"/>
              <a:t>Keeps buggy programs from crashing</a:t>
            </a:r>
            <a:br>
              <a:rPr lang="en-US" altLang="en-US" dirty="0" smtClean="0"/>
            </a:br>
            <a:r>
              <a:rPr lang="en-US" altLang="en-US" dirty="0" smtClean="0"/>
              <a:t>the system</a:t>
            </a:r>
          </a:p>
          <a:p>
            <a:r>
              <a:rPr lang="en-US" altLang="en-US" dirty="0" smtClean="0"/>
              <a:t>Why have multiple threads per address space?</a:t>
            </a:r>
          </a:p>
          <a:p>
            <a:pPr lvl="1"/>
            <a:r>
              <a:rPr lang="en-US" altLang="en-US" dirty="0" smtClean="0"/>
              <a:t>Parallelism: take advantage of actual hardware parallelism (e.g. multicore)</a:t>
            </a:r>
          </a:p>
          <a:p>
            <a:pPr lvl="1"/>
            <a:r>
              <a:rPr lang="en-US" altLang="en-US" dirty="0" smtClean="0"/>
              <a:t>Concurrency: ease of handling I/O and other simultaneous events</a:t>
            </a:r>
          </a:p>
          <a:p>
            <a:pPr>
              <a:buFontTx/>
              <a:buNone/>
            </a:pPr>
            <a:endParaRPr lang="en-US" altLang="en-US" dirty="0" smtClean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52400" y="1371600"/>
            <a:ext cx="5791200" cy="343840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6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49EC-C61A-4927-86F5-E876D067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/>
              <a:t>and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81BB-AA71-414D-9413-BF69997E3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Need Processes??</a:t>
            </a:r>
            <a:endParaRPr lang="en-US" dirty="0"/>
          </a:p>
          <a:p>
            <a:pPr lvl="1"/>
            <a:r>
              <a:rPr lang="en-US" dirty="0"/>
              <a:t>Reliability: bugs can only overwrite memory of process they are in</a:t>
            </a:r>
          </a:p>
          <a:p>
            <a:pPr lvl="1"/>
            <a:r>
              <a:rPr lang="en-US" dirty="0"/>
              <a:t>Security and privacy: malicious or compromised process can’t read or write other process’ data</a:t>
            </a:r>
          </a:p>
          <a:p>
            <a:pPr lvl="1"/>
            <a:r>
              <a:rPr lang="en-US" dirty="0"/>
              <a:t>(to some degree) Fairness: enforce shares of disk, CPU</a:t>
            </a:r>
          </a:p>
          <a:p>
            <a:r>
              <a:rPr lang="en-US" dirty="0"/>
              <a:t>Mechanisms:</a:t>
            </a:r>
          </a:p>
          <a:p>
            <a:pPr lvl="1"/>
            <a:r>
              <a:rPr lang="en-US" dirty="0"/>
              <a:t>Address translation: address space only contains its own data</a:t>
            </a:r>
          </a:p>
          <a:p>
            <a:pPr lvl="1"/>
            <a:r>
              <a:rPr lang="en-US" dirty="0"/>
              <a:t>BUT: why can’t a process change the page table pointer?</a:t>
            </a:r>
          </a:p>
          <a:p>
            <a:pPr lvl="2"/>
            <a:r>
              <a:rPr lang="en-US" dirty="0"/>
              <a:t>Or use I/O instructions to bypass the system?</a:t>
            </a:r>
          </a:p>
          <a:p>
            <a:pPr lvl="1"/>
            <a:r>
              <a:rPr lang="en-US" dirty="0"/>
              <a:t>Hardware must support </a:t>
            </a:r>
            <a:r>
              <a:rPr lang="en-US" b="1" dirty="0"/>
              <a:t>privilege levels</a:t>
            </a:r>
          </a:p>
        </p:txBody>
      </p:sp>
    </p:spTree>
    <p:extLst>
      <p:ext uri="{BB962C8B-B14F-4D97-AF65-F5344CB8AC3E}">
        <p14:creationId xmlns:p14="http://schemas.microsoft.com/office/powerpoint/2010/main" val="3052658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EBCE-2DB2-4932-AF1A-8F3FEFA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OS Concept:  Dual Mode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558F-1319-42A4-AD6F-4F24FBDB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31240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Hardware</a:t>
            </a:r>
            <a:r>
              <a:rPr lang="en-US" dirty="0"/>
              <a:t> provides at least two </a:t>
            </a:r>
            <a:r>
              <a:rPr lang="en-US" dirty="0" smtClean="0"/>
              <a:t>modes (at least 1 mode bit):</a:t>
            </a:r>
            <a:endParaRPr lang="en-US" dirty="0"/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Kernel Mode </a:t>
            </a:r>
            <a:r>
              <a:rPr lang="en-US" dirty="0"/>
              <a:t>(or “supervisor” mode)</a:t>
            </a:r>
          </a:p>
          <a:p>
            <a:pPr lvl="1" indent="-3429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User Mode</a:t>
            </a:r>
          </a:p>
          <a:p>
            <a:r>
              <a:rPr lang="en-US" dirty="0"/>
              <a:t>Certain operations are </a:t>
            </a:r>
            <a:r>
              <a:rPr lang="en-US" dirty="0">
                <a:solidFill>
                  <a:srgbClr val="FF0000"/>
                </a:solidFill>
              </a:rPr>
              <a:t>prohibited</a:t>
            </a:r>
            <a:r>
              <a:rPr lang="en-US" dirty="0"/>
              <a:t> when running in user mode</a:t>
            </a:r>
          </a:p>
          <a:p>
            <a:pPr lvl="1"/>
            <a:r>
              <a:rPr lang="en-US" dirty="0"/>
              <a:t>Changing the page table pointer, disabling interrupts, interacting directly w/ hardware, writing to kernel memory</a:t>
            </a:r>
          </a:p>
          <a:p>
            <a:r>
              <a:rPr lang="en-US" dirty="0"/>
              <a:t>Carefully controlled transitions between user mode and kernel mode</a:t>
            </a:r>
          </a:p>
          <a:p>
            <a:pPr lvl="1"/>
            <a:r>
              <a:rPr lang="en-US" dirty="0"/>
              <a:t>System calls, interrupts, exceptions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C87741-2BDD-4FAA-B56A-DEB5D17A3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251" y="4117547"/>
            <a:ext cx="64008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94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193DD4-304A-4B76-81C9-FBF787FE779B}"/>
              </a:ext>
            </a:extLst>
          </p:cNvPr>
          <p:cNvSpPr/>
          <p:nvPr/>
        </p:nvSpPr>
        <p:spPr bwMode="auto">
          <a:xfrm>
            <a:off x="654050" y="4470400"/>
            <a:ext cx="11118850" cy="1689099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801482-024B-4578-81D6-B8D5101ACF77}"/>
              </a:ext>
            </a:extLst>
          </p:cNvPr>
          <p:cNvGrpSpPr/>
          <p:nvPr/>
        </p:nvGrpSpPr>
        <p:grpSpPr>
          <a:xfrm>
            <a:off x="4267200" y="4603105"/>
            <a:ext cx="712053" cy="710043"/>
            <a:chOff x="4121335" y="2654300"/>
            <a:chExt cx="712053" cy="8284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E4894ED-F264-49FF-B7AB-BA4E6C68158A}"/>
                </a:ext>
              </a:extLst>
            </p:cNvPr>
            <p:cNvSpPr/>
            <p:nvPr/>
          </p:nvSpPr>
          <p:spPr bwMode="auto">
            <a:xfrm>
              <a:off x="4178300" y="2720777"/>
              <a:ext cx="609598" cy="7620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0A16C0-CBEC-4DD9-AD38-2EB7C3ECDF3A}"/>
                </a:ext>
              </a:extLst>
            </p:cNvPr>
            <p:cNvSpPr txBox="1"/>
            <p:nvPr/>
          </p:nvSpPr>
          <p:spPr>
            <a:xfrm>
              <a:off x="4121335" y="2654300"/>
              <a:ext cx="712053" cy="610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err="1">
                  <a:latin typeface="Gill Sans Light"/>
                </a:rPr>
                <a:t>PgTbl</a:t>
              </a:r>
              <a:endParaRPr lang="en-US" sz="1400" dirty="0">
                <a:latin typeface="Gill Sans Light"/>
              </a:endParaRPr>
            </a:p>
            <a:p>
              <a:pPr algn="ctr"/>
              <a:r>
                <a:rPr lang="en-US" sz="1400" dirty="0">
                  <a:latin typeface="Gill Sans Light"/>
                </a:rPr>
                <a:t>&amp; TLB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D33204-BC10-46FF-B132-F33C746DE9B8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0650" y="5232303"/>
            <a:ext cx="1273102" cy="24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sp>
        <p:nvSpPr>
          <p:cNvPr id="26" name="Can 38">
            <a:extLst>
              <a:ext uri="{FF2B5EF4-FFF2-40B4-BE49-F238E27FC236}">
                <a16:creationId xmlns:a16="http://schemas.microsoft.com/office/drawing/2014/main" id="{2D66A6BA-E078-4243-A542-4EDF0004EFC1}"/>
              </a:ext>
            </a:extLst>
          </p:cNvPr>
          <p:cNvSpPr/>
          <p:nvPr/>
        </p:nvSpPr>
        <p:spPr bwMode="auto">
          <a:xfrm>
            <a:off x="6978098" y="4601091"/>
            <a:ext cx="977900" cy="973138"/>
          </a:xfrm>
          <a:prstGeom prst="can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Gill Sans Light"/>
              </a:rPr>
              <a:t>Storage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7205715-3232-4739-82EE-E1D9E0C1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302804" y="4559299"/>
            <a:ext cx="1270482" cy="12704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8A63F55-8F57-4FCF-A466-B7ABFA7D293F}"/>
              </a:ext>
            </a:extLst>
          </p:cNvPr>
          <p:cNvSpPr txBox="1"/>
          <p:nvPr/>
        </p:nvSpPr>
        <p:spPr>
          <a:xfrm>
            <a:off x="8315784" y="4518076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ill Sans Light"/>
              </a:rPr>
              <a:t>Networks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2B64A6-5DE4-40BC-B41E-052C2DBBB4E8}"/>
              </a:ext>
            </a:extLst>
          </p:cNvPr>
          <p:cNvSpPr txBox="1"/>
          <p:nvPr/>
        </p:nvSpPr>
        <p:spPr>
          <a:xfrm>
            <a:off x="631271" y="4919941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Hardware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4B237A5-A629-47CA-A0F4-6D264547B1E9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7467048" y="5574229"/>
            <a:ext cx="0" cy="331271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006469-8BAB-4F3E-A8D9-EB19E5DDCFD3}"/>
              </a:ext>
            </a:extLst>
          </p:cNvPr>
          <p:cNvCxnSpPr>
            <a:cxnSpLocks/>
          </p:cNvCxnSpPr>
          <p:nvPr/>
        </p:nvCxnSpPr>
        <p:spPr>
          <a:xfrm flipV="1">
            <a:off x="8891831" y="5584848"/>
            <a:ext cx="0" cy="3206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00CF464-6799-4EF1-A173-649974B69470}"/>
              </a:ext>
            </a:extLst>
          </p:cNvPr>
          <p:cNvCxnSpPr>
            <a:cxnSpLocks/>
          </p:cNvCxnSpPr>
          <p:nvPr/>
        </p:nvCxnSpPr>
        <p:spPr>
          <a:xfrm flipV="1">
            <a:off x="4308999" y="5234774"/>
            <a:ext cx="0" cy="670726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77FE5F6-6698-44C8-949A-3B1FFA12825F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4105518" y="5911715"/>
            <a:ext cx="109123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0182EB5C-4F86-416A-B81D-EA223AEB393C}"/>
              </a:ext>
            </a:extLst>
          </p:cNvPr>
          <p:cNvSpPr/>
          <p:nvPr/>
        </p:nvSpPr>
        <p:spPr bwMode="auto">
          <a:xfrm>
            <a:off x="5196749" y="5765133"/>
            <a:ext cx="1044306" cy="2931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I/O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Ctrlr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EF80FD-C99C-4106-86FD-C44623EF6D66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6241055" y="5905500"/>
            <a:ext cx="5145949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87B4BF93-F38E-482C-92DA-97BF83D39E26}"/>
              </a:ext>
            </a:extLst>
          </p:cNvPr>
          <p:cNvSpPr/>
          <p:nvPr/>
        </p:nvSpPr>
        <p:spPr>
          <a:xfrm>
            <a:off x="419100" y="2710529"/>
            <a:ext cx="1417802" cy="149307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 Light"/>
              </a:rPr>
              <a:t>Compiler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91FAA7-997F-463D-B0E7-ECB8FF4BD25C}"/>
              </a:ext>
            </a:extLst>
          </p:cNvPr>
          <p:cNvSpPr/>
          <p:nvPr/>
        </p:nvSpPr>
        <p:spPr>
          <a:xfrm>
            <a:off x="1955800" y="3595554"/>
            <a:ext cx="9753601" cy="93684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Gill Sans Light"/>
              </a:rPr>
              <a:t>Operating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5C77F-660A-43A3-8126-43A0F77E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OS Protection</a:t>
            </a:r>
            <a:endParaRPr lang="en-US" dirty="0"/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EA9B6AFF-D750-4502-865E-E3737510EED0}"/>
              </a:ext>
            </a:extLst>
          </p:cNvPr>
          <p:cNvSpPr/>
          <p:nvPr/>
        </p:nvSpPr>
        <p:spPr bwMode="auto">
          <a:xfrm>
            <a:off x="2201858" y="4618038"/>
            <a:ext cx="1728792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Processor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25C03-FC2A-4CCF-8684-4F37D94D3763}"/>
              </a:ext>
            </a:extLst>
          </p:cNvPr>
          <p:cNvSpPr/>
          <p:nvPr/>
        </p:nvSpPr>
        <p:spPr bwMode="auto">
          <a:xfrm>
            <a:off x="5009666" y="4664869"/>
            <a:ext cx="1760608" cy="973138"/>
          </a:xfrm>
          <a:prstGeom prst="rect">
            <a:avLst/>
          </a:prstGeom>
          <a:solidFill>
            <a:srgbClr val="5AAE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Memory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2174B6-519D-44F7-A8CB-C9D9304FB602}"/>
              </a:ext>
            </a:extLst>
          </p:cNvPr>
          <p:cNvGrpSpPr/>
          <p:nvPr/>
        </p:nvGrpSpPr>
        <p:grpSpPr>
          <a:xfrm>
            <a:off x="3244850" y="5075238"/>
            <a:ext cx="533400" cy="304800"/>
            <a:chOff x="3124200" y="3657600"/>
            <a:chExt cx="533400" cy="304800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BA6894-B008-4F1D-B22C-730173B3DFD4}"/>
                </a:ext>
              </a:extLst>
            </p:cNvPr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854A3-399D-4E47-BB10-B204E22F6207}"/>
                </a:ext>
              </a:extLst>
            </p:cNvPr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14092D-E1CB-4952-8CAA-BD6429870DAC}"/>
              </a:ext>
            </a:extLst>
          </p:cNvPr>
          <p:cNvSpPr/>
          <p:nvPr/>
        </p:nvSpPr>
        <p:spPr bwMode="auto">
          <a:xfrm>
            <a:off x="5683893" y="5188015"/>
            <a:ext cx="412153" cy="387428"/>
          </a:xfrm>
          <a:prstGeom prst="rect">
            <a:avLst/>
          </a:prstGeom>
          <a:solidFill>
            <a:schemeClr val="accent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1809EB-73C2-4CF6-B753-8F1B20E63381}"/>
              </a:ext>
            </a:extLst>
          </p:cNvPr>
          <p:cNvSpPr/>
          <p:nvPr/>
        </p:nvSpPr>
        <p:spPr bwMode="auto">
          <a:xfrm>
            <a:off x="5171349" y="5188015"/>
            <a:ext cx="447915" cy="396832"/>
          </a:xfrm>
          <a:prstGeom prst="rect">
            <a:avLst/>
          </a:prstGeom>
          <a:solidFill>
            <a:srgbClr val="9E78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7" name="Curved Connector 54">
            <a:extLst>
              <a:ext uri="{FF2B5EF4-FFF2-40B4-BE49-F238E27FC236}">
                <a16:creationId xmlns:a16="http://schemas.microsoft.com/office/drawing/2014/main" id="{1C7D6572-FBEF-45D3-B9EB-4A6924279104}"/>
              </a:ext>
            </a:extLst>
          </p:cNvPr>
          <p:cNvCxnSpPr>
            <a:cxnSpLocks/>
          </p:cNvCxnSpPr>
          <p:nvPr/>
        </p:nvCxnSpPr>
        <p:spPr bwMode="auto">
          <a:xfrm>
            <a:off x="3600451" y="5265655"/>
            <a:ext cx="2324099" cy="17750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838629E-2E3E-4207-99FE-90E9B77B1C43}"/>
              </a:ext>
            </a:extLst>
          </p:cNvPr>
          <p:cNvSpPr/>
          <p:nvPr/>
        </p:nvSpPr>
        <p:spPr>
          <a:xfrm>
            <a:off x="2187471" y="2710529"/>
            <a:ext cx="4568415" cy="936847"/>
          </a:xfrm>
          <a:prstGeom prst="rect">
            <a:avLst/>
          </a:prstGeom>
          <a:solidFill>
            <a:srgbClr val="9E78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1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4897103-5196-4D83-8C50-ED908C0B63F9}"/>
              </a:ext>
            </a:extLst>
          </p:cNvPr>
          <p:cNvSpPr txBox="1"/>
          <p:nvPr/>
        </p:nvSpPr>
        <p:spPr>
          <a:xfrm>
            <a:off x="2245360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F630E64-216C-4D30-9C27-5AEDDDA28456}"/>
              </a:ext>
            </a:extLst>
          </p:cNvPr>
          <p:cNvSpPr/>
          <p:nvPr/>
        </p:nvSpPr>
        <p:spPr bwMode="auto">
          <a:xfrm>
            <a:off x="6160675" y="5188015"/>
            <a:ext cx="470617" cy="3802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rPr>
              <a:t>OS</a:t>
            </a:r>
          </a:p>
          <a:p>
            <a:pPr marL="0" marR="0" indent="0" algn="ctr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latin typeface="Gill Sans Light"/>
              </a:rPr>
              <a:t>Mem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03AC2DB-5960-4CF0-B972-E1CDF92622A2}"/>
              </a:ext>
            </a:extLst>
          </p:cNvPr>
          <p:cNvSpPr txBox="1"/>
          <p:nvPr/>
        </p:nvSpPr>
        <p:spPr>
          <a:xfrm>
            <a:off x="3325648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4C368E-047B-4BC3-8012-71A6CC7B5378}"/>
              </a:ext>
            </a:extLst>
          </p:cNvPr>
          <p:cNvSpPr txBox="1"/>
          <p:nvPr/>
        </p:nvSpPr>
        <p:spPr>
          <a:xfrm>
            <a:off x="5000552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D3D70A-C8B7-4AAE-8DB5-86A5FF23DEF3}"/>
              </a:ext>
            </a:extLst>
          </p:cNvPr>
          <p:cNvSpPr txBox="1"/>
          <p:nvPr/>
        </p:nvSpPr>
        <p:spPr>
          <a:xfrm>
            <a:off x="5814118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783A07-C148-43C9-84E9-1E9884CF721E}"/>
              </a:ext>
            </a:extLst>
          </p:cNvPr>
          <p:cNvSpPr/>
          <p:nvPr/>
        </p:nvSpPr>
        <p:spPr>
          <a:xfrm>
            <a:off x="6933883" y="2710529"/>
            <a:ext cx="4568415" cy="93684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Gill Sans Light"/>
              </a:rPr>
              <a:t>Process 2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BCBFF2-102E-4AC2-AE4A-CC896E9B1E66}"/>
              </a:ext>
            </a:extLst>
          </p:cNvPr>
          <p:cNvSpPr txBox="1"/>
          <p:nvPr/>
        </p:nvSpPr>
        <p:spPr>
          <a:xfrm>
            <a:off x="6977384" y="3396030"/>
            <a:ext cx="961390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Threads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A8239A-9FCD-46DB-B7DA-7EA11E27E672}"/>
              </a:ext>
            </a:extLst>
          </p:cNvPr>
          <p:cNvSpPr txBox="1"/>
          <p:nvPr/>
        </p:nvSpPr>
        <p:spPr>
          <a:xfrm>
            <a:off x="8057672" y="3398740"/>
            <a:ext cx="155086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Address Spaces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23F43D-F391-40F4-9D87-D4E37AAB7342}"/>
              </a:ext>
            </a:extLst>
          </p:cNvPr>
          <p:cNvSpPr txBox="1"/>
          <p:nvPr/>
        </p:nvSpPr>
        <p:spPr>
          <a:xfrm>
            <a:off x="9732576" y="3397972"/>
            <a:ext cx="683252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Files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AB076CB-B81B-4687-8B6B-B76A3C75D037}"/>
              </a:ext>
            </a:extLst>
          </p:cNvPr>
          <p:cNvSpPr txBox="1"/>
          <p:nvPr/>
        </p:nvSpPr>
        <p:spPr>
          <a:xfrm>
            <a:off x="10546142" y="3397972"/>
            <a:ext cx="844624" cy="276999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Gill Sans Light"/>
              </a:rPr>
              <a:t>Sockets</a:t>
            </a:r>
          </a:p>
        </p:txBody>
      </p:sp>
      <p:sp>
        <p:nvSpPr>
          <p:cNvPr id="81" name="Rectangle: Folded Corner 80">
            <a:extLst>
              <a:ext uri="{FF2B5EF4-FFF2-40B4-BE49-F238E27FC236}">
                <a16:creationId xmlns:a16="http://schemas.microsoft.com/office/drawing/2014/main" id="{19183BC7-FF86-4959-8312-523AE576C3AF}"/>
              </a:ext>
            </a:extLst>
          </p:cNvPr>
          <p:cNvSpPr/>
          <p:nvPr/>
        </p:nvSpPr>
        <p:spPr>
          <a:xfrm>
            <a:off x="3539163" y="1372394"/>
            <a:ext cx="2014336" cy="1471720"/>
          </a:xfrm>
          <a:prstGeom prst="foldedCorner">
            <a:avLst>
              <a:gd name="adj" fmla="val 21333"/>
            </a:avLst>
          </a:prstGeom>
          <a:solidFill>
            <a:srgbClr val="9E78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CEED07B-2876-4266-8889-B6933456A2AD}"/>
              </a:ext>
            </a:extLst>
          </p:cNvPr>
          <p:cNvSpPr/>
          <p:nvPr/>
        </p:nvSpPr>
        <p:spPr>
          <a:xfrm>
            <a:off x="3801201" y="2322568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sp>
        <p:nvSpPr>
          <p:cNvPr id="65" name="Rectangle: Folded Corner 64">
            <a:extLst>
              <a:ext uri="{FF2B5EF4-FFF2-40B4-BE49-F238E27FC236}">
                <a16:creationId xmlns:a16="http://schemas.microsoft.com/office/drawing/2014/main" id="{16EECD36-F398-4299-8CCB-C7B1EBF07062}"/>
              </a:ext>
            </a:extLst>
          </p:cNvPr>
          <p:cNvSpPr/>
          <p:nvPr/>
        </p:nvSpPr>
        <p:spPr>
          <a:xfrm>
            <a:off x="8375029" y="1366340"/>
            <a:ext cx="2014336" cy="1471720"/>
          </a:xfrm>
          <a:prstGeom prst="foldedCorner">
            <a:avLst>
              <a:gd name="adj" fmla="val 21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Compiled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Gill Sans Light"/>
              </a:rPr>
              <a:t>Program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7B6B9A-A9A3-407F-951E-EECDC589195B}"/>
              </a:ext>
            </a:extLst>
          </p:cNvPr>
          <p:cNvSpPr/>
          <p:nvPr/>
        </p:nvSpPr>
        <p:spPr>
          <a:xfrm>
            <a:off x="8622679" y="2316514"/>
            <a:ext cx="1343751" cy="46424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/>
              </a:rPr>
              <a:t>System Libs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E858DB2-7003-40D8-8AF5-0334EED7323F}"/>
              </a:ext>
            </a:extLst>
          </p:cNvPr>
          <p:cNvCxnSpPr>
            <a:cxnSpLocks/>
          </p:cNvCxnSpPr>
          <p:nvPr/>
        </p:nvCxnSpPr>
        <p:spPr>
          <a:xfrm flipH="1">
            <a:off x="5443637" y="3262446"/>
            <a:ext cx="3070450" cy="2051440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D16E4B0-8FE9-4933-B3E2-BA4B33591A3B}"/>
              </a:ext>
            </a:extLst>
          </p:cNvPr>
          <p:cNvCxnSpPr>
            <a:cxnSpLocks/>
          </p:cNvCxnSpPr>
          <p:nvPr/>
        </p:nvCxnSpPr>
        <p:spPr>
          <a:xfrm flipH="1">
            <a:off x="6358944" y="3276270"/>
            <a:ext cx="2518629" cy="206451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E61B105-AE19-4057-9F4B-4CD31B8FB69B}"/>
              </a:ext>
            </a:extLst>
          </p:cNvPr>
          <p:cNvCxnSpPr>
            <a:cxnSpLocks/>
          </p:cNvCxnSpPr>
          <p:nvPr/>
        </p:nvCxnSpPr>
        <p:spPr>
          <a:xfrm flipH="1">
            <a:off x="7266087" y="3263196"/>
            <a:ext cx="2058605" cy="1931344"/>
          </a:xfrm>
          <a:prstGeom prst="straightConnector1">
            <a:avLst/>
          </a:prstGeom>
          <a:ln w="76200" cmpd="tri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8837E5CD-DDBD-4E19-BCED-8F23EE8A3189}"/>
              </a:ext>
            </a:extLst>
          </p:cNvPr>
          <p:cNvSpPr/>
          <p:nvPr/>
        </p:nvSpPr>
        <p:spPr>
          <a:xfrm>
            <a:off x="7721761" y="627806"/>
            <a:ext cx="3398938" cy="33989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Gill Sans Light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BEC9F446-3A35-4EA9-9C60-D67D844BB544}"/>
              </a:ext>
            </a:extLst>
          </p:cNvPr>
          <p:cNvSpPr/>
          <p:nvPr/>
        </p:nvSpPr>
        <p:spPr>
          <a:xfrm>
            <a:off x="6096000" y="703457"/>
            <a:ext cx="2459609" cy="1298869"/>
          </a:xfrm>
          <a:prstGeom prst="wedgeRoundRectCallout">
            <a:avLst>
              <a:gd name="adj1" fmla="val -19074"/>
              <a:gd name="adj2" fmla="val 18674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Segmentation fault (core dumped)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42E879-B352-4CB0-9045-9528A742E94C}"/>
              </a:ext>
            </a:extLst>
          </p:cNvPr>
          <p:cNvSpPr txBox="1"/>
          <p:nvPr/>
        </p:nvSpPr>
        <p:spPr>
          <a:xfrm>
            <a:off x="654050" y="4314038"/>
            <a:ext cx="12992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latin typeface="Gill Sans Light"/>
              </a:rPr>
              <a:t>ISA</a:t>
            </a:r>
          </a:p>
        </p:txBody>
      </p:sp>
    </p:spTree>
    <p:extLst>
      <p:ext uri="{BB962C8B-B14F-4D97-AF65-F5344CB8AC3E}">
        <p14:creationId xmlns:p14="http://schemas.microsoft.com/office/powerpoint/2010/main" val="1687609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example: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1752600" y="12192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4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User/Kernel (Privileged)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5638800"/>
            <a:ext cx="7620000" cy="533400"/>
          </a:xfrm>
        </p:spPr>
        <p:txBody>
          <a:bodyPr/>
          <a:lstStyle/>
          <a:p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Block Arc 6"/>
          <p:cNvSpPr/>
          <p:nvPr/>
        </p:nvSpPr>
        <p:spPr bwMode="auto">
          <a:xfrm>
            <a:off x="2819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114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1" y="1219200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User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1" y="3048000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Kernel Mode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90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3314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1054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Full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5905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1" y="51054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Limited HW access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86201" y="2895600"/>
            <a:ext cx="900579" cy="674132"/>
            <a:chOff x="2362200" y="3048000"/>
            <a:chExt cx="900579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exec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3886201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96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exit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3" y="2165866"/>
            <a:ext cx="530167" cy="870466"/>
            <a:chOff x="2590803" y="2927866"/>
            <a:chExt cx="530167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rtn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5105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interrupt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791201" y="2209804"/>
            <a:ext cx="385042" cy="826533"/>
            <a:chOff x="2971803" y="3200400"/>
            <a:chExt cx="385047" cy="589609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85047" cy="263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rfi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5410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5943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6172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6176244" y="2851670"/>
            <a:ext cx="376957" cy="12631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6629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exception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6858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92912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Layers of Protection for Modern Systems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2800" y="4419600"/>
            <a:ext cx="10566400" cy="1676400"/>
          </a:xfrm>
        </p:spPr>
        <p:txBody>
          <a:bodyPr/>
          <a:lstStyle/>
          <a:p>
            <a:r>
              <a:rPr lang="en-US" dirty="0" smtClean="0"/>
              <a:t>Additional layers of protection through virtual machines or containers</a:t>
            </a:r>
          </a:p>
          <a:p>
            <a:pPr lvl="1"/>
            <a:r>
              <a:rPr lang="en-US" dirty="0" smtClean="0"/>
              <a:t>Run a complete operating system in a virtual machine</a:t>
            </a:r>
          </a:p>
          <a:p>
            <a:pPr lvl="1"/>
            <a:r>
              <a:rPr lang="en-US" dirty="0" smtClean="0"/>
              <a:t>Package all the libraries associated with an app into a container for execution</a:t>
            </a:r>
          </a:p>
          <a:p>
            <a:r>
              <a:rPr lang="en-US" dirty="0">
                <a:latin typeface="Gill Sans Light"/>
              </a:rPr>
              <a:t>More on these ideas later in the class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09BBA1-CC0C-4344-A9C7-9476D5560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143000"/>
            <a:ext cx="3813610" cy="3048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Content Placeholder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082C4F-0D19-49CF-89BF-917562269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382257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5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991600" cy="736600"/>
          </a:xfrm>
        </p:spPr>
        <p:txBody>
          <a:bodyPr/>
          <a:lstStyle/>
          <a:p>
            <a:r>
              <a:rPr lang="en-US" dirty="0" smtClean="0"/>
              <a:t>Tying it together: Simple 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2434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2434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3874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8174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24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5834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3454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1074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1074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2683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2683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2683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9194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0303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6814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2070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5794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5794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638674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55794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57941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9506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5794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5794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923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5794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5794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5794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923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5794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734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74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3414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5794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0334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22494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22494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524374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581524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38674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8674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</p:spTree>
    <p:extLst>
      <p:ext uri="{BB962C8B-B14F-4D97-AF65-F5344CB8AC3E}">
        <p14:creationId xmlns:p14="http://schemas.microsoft.com/office/powerpoint/2010/main" val="289047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 smtClean="0"/>
              <a:t>Simple B&amp;B: OS gets ready to execute process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982271" y="4216713"/>
            <a:ext cx="3123949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Privileged </a:t>
            </a:r>
            <a:r>
              <a:rPr lang="en-US" sz="2000" dirty="0" err="1">
                <a:solidFill>
                  <a:srgbClr val="FF0000"/>
                </a:solidFill>
              </a:rPr>
              <a:t>Inst</a:t>
            </a:r>
            <a:r>
              <a:rPr lang="en-US" sz="2000" dirty="0">
                <a:solidFill>
                  <a:srgbClr val="FF0000"/>
                </a:solidFill>
              </a:rPr>
              <a:t>: set special registers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RTU (Return To </a:t>
            </a:r>
            <a:r>
              <a:rPr lang="en-US" sz="2000" dirty="0" err="1">
                <a:solidFill>
                  <a:srgbClr val="FF0000"/>
                </a:solidFill>
              </a:rPr>
              <a:t>Usermode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chemeClr val="bg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1000 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911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5638549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005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005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095749" y="3075802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87" name="Curved Left Arrow 86"/>
          <p:cNvSpPr/>
          <p:nvPr/>
        </p:nvSpPr>
        <p:spPr bwMode="auto">
          <a:xfrm>
            <a:off x="5318277" y="4022858"/>
            <a:ext cx="244072" cy="461274"/>
          </a:xfrm>
          <a:prstGeom prst="curvedLeftArrow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6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Code Running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2434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2434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3874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8174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24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5834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34540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1074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1074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26836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26836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26836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9194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903036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968141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20702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5794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5794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57941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57941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95068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5794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57941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9231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5794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5794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5794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923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5794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67341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74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34140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5794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03344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7734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011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386741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386741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158140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5814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57941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143000" y="3962400"/>
            <a:ext cx="3072664" cy="1066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</a:t>
            </a:r>
            <a:r>
              <a:rPr lang="en-US" sz="2000" dirty="0" smtClean="0">
                <a:solidFill>
                  <a:srgbClr val="FF0000"/>
                </a:solidFill>
              </a:rPr>
              <a:t>kernel </a:t>
            </a:r>
            <a:r>
              <a:rPr lang="en-US" sz="2000" dirty="0">
                <a:solidFill>
                  <a:srgbClr val="FF0000"/>
                </a:solidFill>
              </a:rPr>
              <a:t>switch between processes?</a:t>
            </a:r>
          </a:p>
          <a:p>
            <a:r>
              <a:rPr lang="en-US" sz="2000" dirty="0">
                <a:solidFill>
                  <a:srgbClr val="FF0000"/>
                </a:solidFill>
              </a:rPr>
              <a:t>First question: How to return to system?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57941" y="4267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0001…</a:t>
            </a:r>
          </a:p>
        </p:txBody>
      </p:sp>
    </p:spTree>
    <p:extLst>
      <p:ext uri="{BB962C8B-B14F-4D97-AF65-F5344CB8AC3E}">
        <p14:creationId xmlns:p14="http://schemas.microsoft.com/office/powerpoint/2010/main" val="3153476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User </a:t>
            </a:r>
            <a:r>
              <a:rPr lang="en-US" dirty="0" smtClean="0">
                <a:sym typeface="Symbol" panose="05050102010706020507" pitchFamily="18" charset="2"/>
              </a:rPr>
              <a:t> Kernel </a:t>
            </a:r>
            <a:r>
              <a:rPr lang="en-US" dirty="0" smtClean="0"/>
              <a:t>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9220200" cy="56388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 g.,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41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8763000" cy="1828800"/>
          </a:xfrm>
        </p:spPr>
        <p:txBody>
          <a:bodyPr/>
          <a:lstStyle/>
          <a:p>
            <a:r>
              <a:rPr lang="en-US" dirty="0"/>
              <a:t>How do we get the system target address of the “</a:t>
            </a:r>
            <a:r>
              <a:rPr lang="en-US" dirty="0" err="1"/>
              <a:t>unprogrammed</a:t>
            </a:r>
            <a:r>
              <a:rPr lang="en-US" dirty="0"/>
              <a:t> control transfer?”</a:t>
            </a:r>
          </a:p>
        </p:txBody>
      </p:sp>
    </p:spTree>
    <p:extLst>
      <p:ext uri="{BB962C8B-B14F-4D97-AF65-F5344CB8AC3E}">
        <p14:creationId xmlns:p14="http://schemas.microsoft.com/office/powerpoint/2010/main" val="256809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9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38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  <a:cs typeface="Gill Sans Ligh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4038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343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676401" y="1676400"/>
            <a:ext cx="257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nterrupt number (</a:t>
            </a:r>
            <a:r>
              <a:rPr lang="en-US" b="0" dirty="0" err="1" smtClean="0"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38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6477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48600" y="3657601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urier New"/>
                <a:cs typeface="Courier New"/>
              </a:rPr>
              <a:t>intrpHandler_i</a:t>
            </a:r>
            <a:r>
              <a:rPr lang="en-US" sz="1600" dirty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0400" y="129540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Address and properties of each interrupt handler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45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6171949" y="3075802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219201" y="5132028"/>
            <a:ext cx="3147834" cy="14211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So: How to return to system?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Timer Interrupt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I/O requests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Other things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571749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</p:spTree>
    <p:extLst>
      <p:ext uri="{BB962C8B-B14F-4D97-AF65-F5344CB8AC3E}">
        <p14:creationId xmlns:p14="http://schemas.microsoft.com/office/powerpoint/2010/main" val="661328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latin typeface="Gill Sans Light" charset="0"/>
                <a:ea typeface="ＭＳ Ｐゴシック" charset="-128"/>
                <a:cs typeface="Gill Sans Light" charset="0"/>
              </a:rPr>
              <a:t>Challenge: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8153400" cy="51054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Applications consisting of…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… a variety of software modules that …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… run on a variety of devices (machines) that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implement different hardware architectures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run competing applications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fail in unexpected ways</a:t>
            </a:r>
          </a:p>
          <a:p>
            <a:pPr lvl="2">
              <a:defRPr/>
            </a:pPr>
            <a:r>
              <a:rPr lang="en-US" dirty="0">
                <a:ea typeface="ＭＳ Ｐゴシック" charset="0"/>
              </a:rPr>
              <a:t>… can be under a variety of attacks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Not feasible to test software for all possible environments and combinations of components and devices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The question is not whether there are bugs but how serious are the bugs! </a:t>
            </a:r>
          </a:p>
          <a:p>
            <a:pPr lvl="1"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0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49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7F7F7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1"/>
            <a:ext cx="102944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4673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5408316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6171949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6754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7" y="4267200"/>
            <a:ext cx="132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IntrpVector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[</a:t>
            </a:r>
            <a:r>
              <a:rPr lang="en-US" sz="1600" b="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</a:t>
            </a:r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]</a:t>
            </a: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6019549" y="3075802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81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5749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50" y="3886201"/>
            <a:ext cx="1029449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0000 0248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4571749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14949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5867149" y="1524002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6171949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6" y="426720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0001 0124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6019549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361950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61949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61950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61949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350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9448549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6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5749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438149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149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352549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495549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 err="1">
                <a:latin typeface="Gill Sans Light"/>
                <a:cs typeface="Gill Sans Light"/>
              </a:rPr>
              <a:t>Proc</a:t>
            </a:r>
            <a:r>
              <a:rPr lang="en-US" b="0" dirty="0"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0051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772149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48349" y="990600"/>
            <a:ext cx="1905000" cy="1790708"/>
            <a:chOff x="3200400" y="1371600"/>
            <a:chExt cx="1628564" cy="2724991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7924549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7924549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45993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833940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46707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484205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9840645" y="762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840645" y="61076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FFFF…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40645" y="2743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40644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40645" y="448413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3000…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840645" y="5638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3080…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34511" y="3124200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Base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571749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71749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1750" y="3124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3000 …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71750" y="3505200"/>
            <a:ext cx="902811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0080 …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08877" y="3505200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571749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1749" y="3886201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xxxx</a:t>
            </a:r>
            <a:endParaRPr lang="en-US" sz="14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003040" y="3886200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uPC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571749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549" y="2819400"/>
            <a:ext cx="1828800" cy="3048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571749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 Light"/>
              <a:cs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03039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1749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81150" y="27432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Gill Sans" charset="0"/>
                <a:ea typeface="Gill Sans" charset="0"/>
                <a:cs typeface="Gill Sans" charset="0"/>
              </a:rPr>
              <a:t>sysmode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549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…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7949" y="27432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4571749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7153" y="4267200"/>
            <a:ext cx="468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7391149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314949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476750" y="3124200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476750" y="350520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6171949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457175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00D0…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560167" y="4267200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000 0248</a:t>
            </a: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6019549" y="4419601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2361950" y="2971800"/>
            <a:ext cx="902811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1000 …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361949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1100 …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61950" y="3733801"/>
            <a:ext cx="102944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0000 1234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61949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regs</a:t>
            </a:r>
            <a:endParaRPr lang="en-US" sz="1600" b="0" dirty="0">
              <a:solidFill>
                <a:srgbClr val="0000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514350" y="4495801"/>
            <a:ext cx="6976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00FF…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8762749" y="1066801"/>
            <a:ext cx="497700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b="0" dirty="0">
                <a:latin typeface="Gill Sans" charset="0"/>
                <a:ea typeface="Gill Sans" charset="0"/>
                <a:cs typeface="Gill Sans" charset="0"/>
              </a:rPr>
              <a:t>RTU</a:t>
            </a:r>
          </a:p>
        </p:txBody>
      </p:sp>
      <p:sp>
        <p:nvSpPr>
          <p:cNvPr id="90" name="Content Placeholder 18"/>
          <p:cNvSpPr txBox="1">
            <a:spLocks/>
          </p:cNvSpPr>
          <p:nvPr/>
        </p:nvSpPr>
        <p:spPr bwMode="auto">
          <a:xfrm>
            <a:off x="1143000" y="5181600"/>
            <a:ext cx="3276349" cy="121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>
                <a:solidFill>
                  <a:srgbClr val="FF0000"/>
                </a:solidFill>
              </a:rPr>
              <a:t>How to save registers and set up system stack?</a:t>
            </a:r>
            <a:endParaRPr lang="en-US" sz="20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96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r>
              <a:rPr lang="en-US" dirty="0" smtClean="0"/>
              <a:t>How do we decide which user process to run?</a:t>
            </a:r>
          </a:p>
          <a:p>
            <a:r>
              <a:rPr lang="en-US" dirty="0" smtClean="0"/>
              <a:t>How do we represent user processes in the OS?</a:t>
            </a:r>
          </a:p>
          <a:p>
            <a:r>
              <a:rPr lang="en-US" dirty="0" smtClean="0"/>
              <a:t>How do we pack up the process and set it aside?</a:t>
            </a:r>
          </a:p>
          <a:p>
            <a:r>
              <a:rPr lang="en-US" dirty="0" smtClean="0"/>
              <a:t>How do we get a stack and heap for the kernel?</a:t>
            </a:r>
          </a:p>
          <a:p>
            <a:r>
              <a:rPr lang="en-US" dirty="0" smtClean="0"/>
              <a:t>Aren’t we wasting are lot of memory?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95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2132395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935561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1394705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4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 smtClean="0"/>
              <a:t>Conclusion: Four Fundamental 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105918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Thread: Execution Context</a:t>
            </a:r>
          </a:p>
          <a:p>
            <a:pPr lvl="1"/>
            <a:r>
              <a:rPr lang="en-US" altLang="en-US" dirty="0" smtClean="0"/>
              <a:t>Fully describes program state</a:t>
            </a:r>
            <a:endParaRPr lang="en-US" altLang="en-US" dirty="0"/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b="1" dirty="0"/>
              <a:t>Address </a:t>
            </a:r>
            <a:r>
              <a:rPr lang="en-US" b="1" dirty="0" smtClean="0"/>
              <a:t>space </a:t>
            </a:r>
            <a:r>
              <a:rPr lang="en-US" dirty="0" smtClean="0"/>
              <a:t>(with or w/o </a:t>
            </a:r>
            <a:r>
              <a:rPr lang="en-US" b="1" dirty="0" smtClean="0"/>
              <a:t>translation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Set of memory addresses accessible to program (for read or write)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be </a:t>
            </a:r>
            <a:r>
              <a:rPr lang="en-US" dirty="0"/>
              <a:t>distinct from </a:t>
            </a:r>
            <a:r>
              <a:rPr lang="en-US" dirty="0" smtClean="0"/>
              <a:t>memory </a:t>
            </a:r>
            <a:r>
              <a:rPr lang="en-US" dirty="0"/>
              <a:t>space of the physical </a:t>
            </a:r>
            <a:r>
              <a:rPr lang="en-US" dirty="0" smtClean="0"/>
              <a:t>machine </a:t>
            </a:r>
            <a:br>
              <a:rPr lang="en-US" dirty="0" smtClean="0"/>
            </a:br>
            <a:r>
              <a:rPr lang="en-US" dirty="0" smtClean="0"/>
              <a:t>(in which case programs operate in a virtual address space)</a:t>
            </a:r>
            <a:endParaRPr lang="en-US" dirty="0"/>
          </a:p>
          <a:p>
            <a:r>
              <a:rPr lang="en-US" b="1" dirty="0" smtClean="0"/>
              <a:t>Process: an instance of a running program</a:t>
            </a:r>
          </a:p>
          <a:p>
            <a:pPr lvl="1"/>
            <a:r>
              <a:rPr lang="en-US" dirty="0" smtClean="0"/>
              <a:t>Protected Address Space + One or more Threads</a:t>
            </a:r>
            <a:endParaRPr lang="en-US" dirty="0"/>
          </a:p>
          <a:p>
            <a:r>
              <a:rPr lang="en-US" b="1" dirty="0" smtClean="0"/>
              <a:t>Dual mode operation / Protection</a:t>
            </a:r>
          </a:p>
          <a:p>
            <a:pPr lvl="1"/>
            <a:r>
              <a:rPr lang="en-US" dirty="0" smtClean="0"/>
              <a:t>Only the “system” has the ability to access certain resources</a:t>
            </a:r>
          </a:p>
          <a:p>
            <a:pPr lvl="1"/>
            <a:r>
              <a:rPr lang="en-US" sz="2400" dirty="0"/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980128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300" y="0"/>
            <a:ext cx="8539100" cy="736600"/>
          </a:xfrm>
        </p:spPr>
        <p:txBody>
          <a:bodyPr/>
          <a:lstStyle/>
          <a:p>
            <a:r>
              <a:rPr lang="en-US" dirty="0" smtClean="0"/>
              <a:t>The World Is Parallel: Intel </a:t>
            </a:r>
            <a:r>
              <a:rPr lang="en-US" dirty="0" err="1" smtClean="0"/>
              <a:t>SkyLake</a:t>
            </a:r>
            <a:r>
              <a:rPr lang="en-US" dirty="0" smtClean="0"/>
              <a:t> (2017)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36600"/>
            <a:ext cx="5644100" cy="5721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Up to 28 Cores, 56 Threads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694 mm² die size (estimated)</a:t>
            </a:r>
            <a:endParaRPr lang="en-US" dirty="0" smtClean="0"/>
          </a:p>
          <a:p>
            <a:pPr>
              <a:lnSpc>
                <a:spcPct val="85000"/>
              </a:lnSpc>
            </a:pPr>
            <a:r>
              <a:rPr lang="en-US" dirty="0" smtClean="0"/>
              <a:t>Many different instructions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Security, Graphics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Caches on chip: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L2: 28 </a:t>
            </a:r>
            <a:r>
              <a:rPr lang="en-US" dirty="0" err="1" smtClean="0"/>
              <a:t>MiB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Shared L3: 38.5 </a:t>
            </a:r>
            <a:r>
              <a:rPr lang="en-US" dirty="0" err="1" smtClean="0"/>
              <a:t>MiB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(non-inclusive)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Directory-based cache coherence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Network: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On-chip Mesh Interconnect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Fast off-chip network </a:t>
            </a:r>
            <a:r>
              <a:rPr lang="en-US" dirty="0" err="1" smtClean="0"/>
              <a:t>directlry</a:t>
            </a:r>
            <a:r>
              <a:rPr lang="en-US" dirty="0" smtClean="0"/>
              <a:t> supports 8-chips connected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DRAM/chips</a:t>
            </a:r>
          </a:p>
          <a:p>
            <a:pPr lvl="1">
              <a:lnSpc>
                <a:spcPct val="85000"/>
              </a:lnSpc>
            </a:pPr>
            <a:r>
              <a:rPr lang="en-US" dirty="0" smtClean="0"/>
              <a:t>Up to 1.5 </a:t>
            </a:r>
            <a:r>
              <a:rPr lang="en-US" dirty="0" err="1" smtClean="0"/>
              <a:t>TiB</a:t>
            </a:r>
            <a:endParaRPr lang="en-US" dirty="0" smtClean="0"/>
          </a:p>
          <a:p>
            <a:pPr lvl="1">
              <a:lnSpc>
                <a:spcPct val="85000"/>
              </a:lnSpc>
            </a:pPr>
            <a:r>
              <a:rPr lang="en-US" dirty="0" smtClean="0"/>
              <a:t>DDR4 memory</a:t>
            </a:r>
            <a:endParaRPr lang="en-US" dirty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>
              <a:lnSpc>
                <a:spcPct val="85000"/>
              </a:lnSpc>
            </a:pPr>
            <a:endParaRPr lang="en-US" dirty="0" smtClean="0"/>
          </a:p>
          <a:p>
            <a:pPr lvl="1">
              <a:lnSpc>
                <a:spcPct val="85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1143000"/>
            <a:ext cx="4479517" cy="46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0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>
          <a:xfrm>
            <a:off x="1748546" y="233251"/>
            <a:ext cx="8839200" cy="494488"/>
          </a:xfrm>
        </p:spPr>
        <p:txBody>
          <a:bodyPr vert="horz" wrap="square" lIns="63493" tIns="25397" rIns="63493" bIns="25397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altLang="en-US" dirty="0">
                <a:latin typeface="Gill Sans Light" charset="0"/>
                <a:cs typeface="Gill Sans Light" charset="0"/>
              </a:rPr>
              <a:t>HW Functionality comes with great complexity!</a:t>
            </a:r>
            <a:endParaRPr lang="en-US" altLang="en-US" dirty="0">
              <a:latin typeface="Gill Sans Light" charset="0"/>
              <a:cs typeface="Gill Sans Light" charset="0"/>
            </a:endParaRPr>
          </a:p>
        </p:txBody>
      </p:sp>
      <p:sp>
        <p:nvSpPr>
          <p:cNvPr id="47108" name="Text Box 34"/>
          <p:cNvSpPr txBox="1">
            <a:spLocks noChangeArrowheads="1"/>
          </p:cNvSpPr>
          <p:nvPr/>
        </p:nvSpPr>
        <p:spPr bwMode="auto">
          <a:xfrm>
            <a:off x="4028345" y="5975490"/>
            <a:ext cx="4810905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2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/>
            </a:pP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Intel </a:t>
            </a:r>
            <a:r>
              <a:rPr lang="en-US" altLang="en-US" b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Skylake</a:t>
            </a:r>
            <a:r>
              <a:rPr lang="en-US" altLang="en-US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-X I/O Configuration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6"/>
          <a:stretch/>
        </p:blipFill>
        <p:spPr>
          <a:xfrm>
            <a:off x="3397213" y="1336920"/>
            <a:ext cx="5624512" cy="3857349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 bwMode="auto">
          <a:xfrm>
            <a:off x="7906678" y="1905001"/>
            <a:ext cx="2661774" cy="803519"/>
          </a:xfrm>
          <a:prstGeom prst="wedgeRectCallout">
            <a:avLst>
              <a:gd name="adj1" fmla="val -108780"/>
              <a:gd name="adj2" fmla="val 2728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Direct Media Interface</a:t>
            </a:r>
            <a:br>
              <a:rPr lang="en-US" sz="1600" dirty="0">
                <a:solidFill>
                  <a:srgbClr val="FF0000"/>
                </a:solidFill>
                <a:latin typeface="Gill Sans Light"/>
              </a:rPr>
            </a:br>
            <a:r>
              <a:rPr lang="en-US" sz="1600" dirty="0">
                <a:solidFill>
                  <a:srgbClr val="FF0000"/>
                </a:solidFill>
                <a:latin typeface="Gill Sans Light"/>
              </a:rPr>
              <a:t>(3.93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GBytes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/sec)</a:t>
            </a:r>
          </a:p>
        </p:txBody>
      </p:sp>
      <p:sp>
        <p:nvSpPr>
          <p:cNvPr id="36" name="Rectangular Callout 35"/>
          <p:cNvSpPr/>
          <p:nvPr/>
        </p:nvSpPr>
        <p:spPr bwMode="auto">
          <a:xfrm>
            <a:off x="1657106" y="1174570"/>
            <a:ext cx="2057400" cy="571500"/>
          </a:xfrm>
          <a:prstGeom prst="wedgeRectCallout">
            <a:avLst>
              <a:gd name="adj1" fmla="val 60432"/>
              <a:gd name="adj2" fmla="val 4342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Really High Speed I/O (e.g. graphics)</a:t>
            </a:r>
          </a:p>
        </p:txBody>
      </p:sp>
      <p:sp>
        <p:nvSpPr>
          <p:cNvPr id="37" name="Rectangular Callout 36"/>
          <p:cNvSpPr/>
          <p:nvPr/>
        </p:nvSpPr>
        <p:spPr bwMode="auto">
          <a:xfrm>
            <a:off x="7829306" y="829380"/>
            <a:ext cx="2057400" cy="618420"/>
          </a:xfrm>
          <a:prstGeom prst="wedgeRectCallout">
            <a:avLst>
              <a:gd name="adj1" fmla="val -39055"/>
              <a:gd name="adj2" fmla="val 9513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Memory Channels</a:t>
            </a:r>
          </a:p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(High BW DRAM)</a:t>
            </a: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1580906" y="2394375"/>
            <a:ext cx="2057402" cy="56736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High-Speed I/O devices (PCI 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Exp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)</a:t>
            </a: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1580905" y="3039407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Disks (8 x SATA)</a:t>
            </a: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1580904" y="3471989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Slower I/O (USB)</a:t>
            </a: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1580904" y="3904571"/>
            <a:ext cx="2057402" cy="354913"/>
          </a:xfrm>
          <a:prstGeom prst="wedgeRectCallout">
            <a:avLst>
              <a:gd name="adj1" fmla="val 65621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Integrated Ethernet</a:t>
            </a: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8806424" y="3192891"/>
            <a:ext cx="1734478" cy="354913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PCI/e Drives</a:t>
            </a:r>
          </a:p>
        </p:txBody>
      </p:sp>
      <p:sp>
        <p:nvSpPr>
          <p:cNvPr id="43" name="Rectangular Callout 42"/>
          <p:cNvSpPr/>
          <p:nvPr/>
        </p:nvSpPr>
        <p:spPr bwMode="auto">
          <a:xfrm>
            <a:off x="8806424" y="2748228"/>
            <a:ext cx="1734478" cy="354913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HD Audio</a:t>
            </a: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8808769" y="3649445"/>
            <a:ext cx="1734478" cy="354913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RAID 0/1/5/10</a:t>
            </a: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8819906" y="4091197"/>
            <a:ext cx="1734478" cy="557021"/>
          </a:xfrm>
          <a:prstGeom prst="wedgeRectCallout">
            <a:avLst>
              <a:gd name="adj1" fmla="val -56138"/>
              <a:gd name="adj2" fmla="val 8961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Smart Connect</a:t>
            </a:r>
            <a:br>
              <a:rPr lang="en-US" sz="1600" dirty="0">
                <a:solidFill>
                  <a:srgbClr val="FF0000"/>
                </a:solidFill>
                <a:latin typeface="Gill Sans Light"/>
              </a:rPr>
            </a:br>
            <a:r>
              <a:rPr lang="en-US" sz="1600" dirty="0">
                <a:solidFill>
                  <a:srgbClr val="FF0000"/>
                </a:solidFill>
                <a:latin typeface="Gill Sans Light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Gill Sans Light"/>
              </a:rPr>
              <a:t>autoupdate</a:t>
            </a:r>
            <a:r>
              <a:rPr lang="en-US" sz="1600" dirty="0">
                <a:solidFill>
                  <a:srgbClr val="FF0000"/>
                </a:solidFill>
                <a:latin typeface="Gill Sans Light"/>
              </a:rPr>
              <a:t>)</a:t>
            </a: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7162800" y="4926939"/>
            <a:ext cx="2895600" cy="918449"/>
          </a:xfrm>
          <a:prstGeom prst="wedgeRectCallout">
            <a:avLst>
              <a:gd name="adj1" fmla="val -58324"/>
              <a:gd name="adj2" fmla="val -100899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Intel Management Engine (ME) and BIOS Support</a:t>
            </a:r>
          </a:p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[remote management]</a:t>
            </a:r>
          </a:p>
        </p:txBody>
      </p:sp>
    </p:spTree>
    <p:extLst>
      <p:ext uri="{BB962C8B-B14F-4D97-AF65-F5344CB8AC3E}">
        <p14:creationId xmlns:p14="http://schemas.microsoft.com/office/powerpoint/2010/main" val="338457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3" name="Chart" r:id="rId3" imgW="6695950" imgH="3762375" progId="Excel.Chart.8">
                  <p:embed followColorScheme="full"/>
                </p:oleObj>
              </mc:Choice>
              <mc:Fallback>
                <p:oleObj name="Chart" r:id="rId3" imgW="6695950" imgH="3762375" progId="Excel.Chart.8">
                  <p:embed followColorScheme="full"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233654"/>
              </p:ext>
            </p:extLst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4" name="Chart" r:id="rId5" imgW="6696000" imgH="3762360" progId="Excel.Chart.8">
                  <p:embed followColorScheme="full"/>
                </p:oleObj>
              </mc:Choice>
              <mc:Fallback>
                <p:oleObj name="Chart" r:id="rId5" imgW="6696000" imgH="3762360" progId="Excel.Chart.8">
                  <p:embed followColorScheme="full"/>
                  <p:pic>
                    <p:nvPicPr>
                      <p:cNvPr id="13" name="Content Placeholder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84960"/>
              </p:ext>
            </p:extLst>
          </p:nvPr>
        </p:nvGraphicFramePr>
        <p:xfrm>
          <a:off x="1771650" y="745671"/>
          <a:ext cx="864870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5" name="Chart" r:id="rId7" imgW="6696000" imgH="3762360" progId="Excel.Chart.8">
                  <p:embed followColorScheme="full"/>
                </p:oleObj>
              </mc:Choice>
              <mc:Fallback>
                <p:oleObj name="Chart" r:id="rId7" imgW="6696000" imgH="3762360" progId="Excel.Chart.8">
                  <p:embed followColorScheme="full"/>
                  <p:pic>
                    <p:nvPicPr>
                      <p:cNvPr id="14" name="Content Placeholder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1650" y="745671"/>
                        <a:ext cx="864870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02996" y="1185592"/>
            <a:ext cx="6660060" cy="1434904"/>
            <a:chOff x="2124222" y="1153551"/>
            <a:chExt cx="6660060" cy="1434904"/>
          </a:xfrm>
        </p:grpSpPr>
        <p:sp>
          <p:nvSpPr>
            <p:cNvPr id="6" name="Freeform 5"/>
            <p:cNvSpPr/>
            <p:nvPr/>
          </p:nvSpPr>
          <p:spPr bwMode="auto">
            <a:xfrm>
              <a:off x="2124222" y="1153551"/>
              <a:ext cx="912974" cy="1434904"/>
            </a:xfrm>
            <a:custGeom>
              <a:avLst/>
              <a:gdLst>
                <a:gd name="connsiteX0" fmla="*/ 0 w 912974"/>
                <a:gd name="connsiteY0" fmla="*/ 0 h 1434904"/>
                <a:gd name="connsiteX1" fmla="*/ 766689 w 912974"/>
                <a:gd name="connsiteY1" fmla="*/ 161778 h 1434904"/>
                <a:gd name="connsiteX2" fmla="*/ 900332 w 912974"/>
                <a:gd name="connsiteY2" fmla="*/ 914400 h 1434904"/>
                <a:gd name="connsiteX3" fmla="*/ 590843 w 912974"/>
                <a:gd name="connsiteY3" fmla="*/ 1434904 h 143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974" h="1434904">
                  <a:moveTo>
                    <a:pt x="0" y="0"/>
                  </a:moveTo>
                  <a:cubicBezTo>
                    <a:pt x="308317" y="4689"/>
                    <a:pt x="616634" y="9378"/>
                    <a:pt x="766689" y="161778"/>
                  </a:cubicBezTo>
                  <a:cubicBezTo>
                    <a:pt x="916744" y="314178"/>
                    <a:pt x="929640" y="702212"/>
                    <a:pt x="900332" y="914400"/>
                  </a:cubicBezTo>
                  <a:cubicBezTo>
                    <a:pt x="871024" y="1126588"/>
                    <a:pt x="730933" y="1280746"/>
                    <a:pt x="590843" y="1434904"/>
                  </a:cubicBezTo>
                </a:path>
              </a:pathLst>
            </a:cu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7196" y="1501671"/>
              <a:ext cx="5747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New Versions usually (much) larger older versions!</a:t>
              </a:r>
              <a:endParaRPr lang="en-US" dirty="0">
                <a:solidFill>
                  <a:srgbClr val="FF0000"/>
                </a:solidFill>
                <a:latin typeface="Gill Sans Ligh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dirty="0" smtClean="0"/>
              <a:t>Recall: Increasing Software Complexity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1576" y="5561237"/>
            <a:ext cx="796884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"/>
              </a:rPr>
              <a:t>Millions of Lines of Code</a:t>
            </a:r>
          </a:p>
          <a:p>
            <a:pPr algn="ctr"/>
            <a:r>
              <a:rPr lang="en-US" b="0" dirty="0">
                <a:latin typeface="Gill Sans"/>
              </a:rPr>
              <a:t>(source https://informationisbeautiful.net/visualizations/million-lines-of-code</a:t>
            </a:r>
            <a:r>
              <a:rPr lang="en-US" b="0" dirty="0" smtClean="0">
                <a:latin typeface="Gill Sans"/>
              </a:rPr>
              <a:t>/)</a:t>
            </a:r>
            <a:endParaRPr lang="en-US" b="0" dirty="0">
              <a:latin typeface="Gill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033026" y="3346788"/>
            <a:ext cx="3275256" cy="1149012"/>
            <a:chOff x="5509026" y="3346788"/>
            <a:chExt cx="3275256" cy="1149012"/>
          </a:xfrm>
        </p:grpSpPr>
        <p:sp>
          <p:nvSpPr>
            <p:cNvPr id="9" name="TextBox 8"/>
            <p:cNvSpPr txBox="1"/>
            <p:nvPr/>
          </p:nvSpPr>
          <p:spPr>
            <a:xfrm>
              <a:off x="5509026" y="3346788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Gill Sans Light"/>
                </a:rPr>
                <a:t>Cars getting really complex!</a:t>
              </a:r>
              <a:endParaRPr lang="en-US" dirty="0">
                <a:solidFill>
                  <a:srgbClr val="FF0000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6705600" y="3733800"/>
              <a:ext cx="228600" cy="762000"/>
            </a:xfrm>
            <a:prstGeom prst="straightConnector1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4832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/>
      <p:bldOleChart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D3518-3316-5A43-94C9-8A7DE207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150" y="100952"/>
            <a:ext cx="8412480" cy="5848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Complexity leaks into OS if not properly designed: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E59C8-D4C8-904A-AE0B-646BF3EC7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6477000" cy="5410200"/>
          </a:xfrm>
        </p:spPr>
        <p:txBody>
          <a:bodyPr/>
          <a:lstStyle/>
          <a:p>
            <a:r>
              <a:rPr lang="en-US" dirty="0" smtClean="0"/>
              <a:t>Third-party device drivers are one of the most unreliable aspects of OS</a:t>
            </a:r>
          </a:p>
          <a:p>
            <a:pPr lvl="1"/>
            <a:r>
              <a:rPr lang="en-US" dirty="0" smtClean="0"/>
              <a:t>Poorly written by non-stake-holders</a:t>
            </a:r>
          </a:p>
          <a:p>
            <a:pPr lvl="1"/>
            <a:r>
              <a:rPr lang="en-US" dirty="0" smtClean="0"/>
              <a:t>Ironically, the attempt to provide clean abstractions can lead to crashes!</a:t>
            </a:r>
          </a:p>
          <a:p>
            <a:r>
              <a:rPr lang="en-US" dirty="0" smtClean="0"/>
              <a:t>Holes in security model or bugs in OS lead to instability and privacy breaches</a:t>
            </a:r>
          </a:p>
          <a:p>
            <a:pPr lvl="1"/>
            <a:r>
              <a:rPr lang="en-US" dirty="0" smtClean="0"/>
              <a:t>Great Example: Meltdown (2017)</a:t>
            </a:r>
          </a:p>
          <a:p>
            <a:pPr lvl="2"/>
            <a:r>
              <a:rPr lang="en-US" dirty="0" smtClean="0"/>
              <a:t>Extract data from protected kernel space!</a:t>
            </a:r>
          </a:p>
          <a:p>
            <a:r>
              <a:rPr lang="en-US" dirty="0" smtClean="0"/>
              <a:t>Version skew on Libraries can lead to problems with application execution</a:t>
            </a:r>
          </a:p>
          <a:p>
            <a:r>
              <a:rPr lang="en-US" dirty="0" smtClean="0"/>
              <a:t>Data breaches, DDOS attacks, timing channels….  </a:t>
            </a:r>
          </a:p>
          <a:p>
            <a:pPr lvl="1"/>
            <a:r>
              <a:rPr lang="en-US" dirty="0" smtClean="0"/>
              <a:t>Heartbleed (SSL)</a:t>
            </a:r>
            <a:endParaRPr lang="en-US" dirty="0"/>
          </a:p>
        </p:txBody>
      </p:sp>
      <p:pic>
        <p:nvPicPr>
          <p:cNvPr id="2050" name="Picture 2" descr="https://i2.kym-cdn.com/photos/images/newsfeed/000/176/261/Windows_9X_BSOD.png">
            <a:extLst>
              <a:ext uri="{FF2B5EF4-FFF2-40B4-BE49-F238E27FC236}">
                <a16:creationId xmlns:a16="http://schemas.microsoft.com/office/drawing/2014/main" id="{721DF9BA-65E9-2B43-BE4E-BD2B155B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04" y="814267"/>
            <a:ext cx="45720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Chip Flaws 'Meltdown' and 'Spectre' Loom Large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0" y="3824168"/>
            <a:ext cx="4589420" cy="25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47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62361</TotalTime>
  <Pages>60</Pages>
  <Words>4249</Words>
  <Application>Microsoft Office PowerPoint</Application>
  <PresentationFormat>Widescreen</PresentationFormat>
  <Paragraphs>1062</Paragraphs>
  <Slides>56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Arial</vt:lpstr>
      <vt:lpstr>Comic Sans MS</vt:lpstr>
      <vt:lpstr>Consolas</vt:lpstr>
      <vt:lpstr>Courier New</vt:lpstr>
      <vt:lpstr>Gill Sans</vt:lpstr>
      <vt:lpstr>Gill Sans Light</vt:lpstr>
      <vt:lpstr>Symbol</vt:lpstr>
      <vt:lpstr>Wingdings</vt:lpstr>
      <vt:lpstr>Office</vt:lpstr>
      <vt:lpstr>Chart</vt:lpstr>
      <vt:lpstr>CS162 Operating Systems and Systems Programming Lecture 2  Four Fundamental OS Concepts</vt:lpstr>
      <vt:lpstr>Recall: What is an Operating System?</vt:lpstr>
      <vt:lpstr>Recall: OS Protection</vt:lpstr>
      <vt:lpstr>Recall: OS Protection</vt:lpstr>
      <vt:lpstr>Challenge: Complexity</vt:lpstr>
      <vt:lpstr>The World Is Parallel: Intel SkyLake (2017)</vt:lpstr>
      <vt:lpstr>HW Functionality comes with great complexity!</vt:lpstr>
      <vt:lpstr>Recall: Increasing Software Complexity</vt:lpstr>
      <vt:lpstr>Complexity leaks into OS if not properly designed:</vt:lpstr>
      <vt:lpstr>OS Abstracts Underlying Hardware to help Tame Complexity</vt:lpstr>
      <vt:lpstr>Today: Four Fundamental OS Concepts</vt:lpstr>
      <vt:lpstr>OS Bottom Line: Run Programs</vt:lpstr>
      <vt:lpstr>Recall (61C): Instruction Fetch/Decode/Execute</vt:lpstr>
      <vt:lpstr>First OS Concept: Thread of Control</vt:lpstr>
      <vt:lpstr>Recall (61C): What happens during program execution?</vt:lpstr>
      <vt:lpstr>Registers: RISC-V  x86</vt:lpstr>
      <vt:lpstr>Illusion of Multiple Processors</vt:lpstr>
      <vt:lpstr>Illusion of Multiple Processors (Continued)</vt:lpstr>
      <vt:lpstr>Multiprogramming - Multiple Threads of Control</vt:lpstr>
      <vt:lpstr>Administrivia: Getting started</vt:lpstr>
      <vt:lpstr>Review: Coping with COVID-19</vt:lpstr>
      <vt:lpstr>CS 162 Collaboration Policy</vt:lpstr>
      <vt:lpstr>Second OS Concept: Address Space</vt:lpstr>
      <vt:lpstr>Address Space: In a Picture</vt:lpstr>
      <vt:lpstr>Previous discussion of threads: Very Simple Multiprogramming</vt:lpstr>
      <vt:lpstr>Simple Multiplexing has no Protection!</vt:lpstr>
      <vt:lpstr>What can the hardware do to help the OS protect itself from programs???</vt:lpstr>
      <vt:lpstr>Simple Protection: Base and Bound (B&amp;B)</vt:lpstr>
      <vt:lpstr>Simple Protection: Base and Bound (B&amp;B)</vt:lpstr>
      <vt:lpstr>61C Review: Relocation</vt:lpstr>
      <vt:lpstr>Simple address translation with Base and Bound</vt:lpstr>
      <vt:lpstr>x86 – segments and stacks</vt:lpstr>
      <vt:lpstr>Another idea: Address Space Translation</vt:lpstr>
      <vt:lpstr>Paged Virtual Address Space</vt:lpstr>
      <vt:lpstr>Paged Virtual Address</vt:lpstr>
      <vt:lpstr>Third OS Concept: Process</vt:lpstr>
      <vt:lpstr>Single and Multithreaded Processes</vt:lpstr>
      <vt:lpstr>Protection and Isolation</vt:lpstr>
      <vt:lpstr>Fourth OS Concept:  Dual Mode Operation</vt:lpstr>
      <vt:lpstr>For example: UNIX System Structure</vt:lpstr>
      <vt:lpstr>User/Kernel (Privileged) Mode</vt:lpstr>
      <vt:lpstr>Additional Layers of Protection for Modern Systems</vt:lpstr>
      <vt:lpstr>Tying it together: Simple B&amp;B: OS loads process</vt:lpstr>
      <vt:lpstr>Simple B&amp;B: OS gets ready to execute process </vt:lpstr>
      <vt:lpstr>Simple B&amp;B: User Code Running</vt:lpstr>
      <vt:lpstr>3 types of User  Kernel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Running Many Programs ???</vt:lpstr>
      <vt:lpstr>Process Control Block</vt:lpstr>
      <vt:lpstr>Scheduler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606</cp:revision>
  <cp:lastPrinted>2020-09-02T23:11:23Z</cp:lastPrinted>
  <dcterms:created xsi:type="dcterms:W3CDTF">1995-08-12T11:37:26Z</dcterms:created>
  <dcterms:modified xsi:type="dcterms:W3CDTF">2022-01-19T22:19:55Z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