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634" r:id="rId3"/>
    <p:sldId id="635" r:id="rId4"/>
    <p:sldId id="636" r:id="rId5"/>
    <p:sldId id="606" r:id="rId6"/>
    <p:sldId id="637" r:id="rId7"/>
    <p:sldId id="638" r:id="rId8"/>
    <p:sldId id="639" r:id="rId9"/>
    <p:sldId id="640" r:id="rId10"/>
    <p:sldId id="641" r:id="rId11"/>
    <p:sldId id="607" r:id="rId12"/>
    <p:sldId id="643" r:id="rId13"/>
    <p:sldId id="644" r:id="rId14"/>
    <p:sldId id="631" r:id="rId15"/>
    <p:sldId id="610" r:id="rId16"/>
    <p:sldId id="642" r:id="rId17"/>
    <p:sldId id="618" r:id="rId18"/>
    <p:sldId id="619" r:id="rId19"/>
    <p:sldId id="620" r:id="rId20"/>
    <p:sldId id="621" r:id="rId21"/>
    <p:sldId id="622" r:id="rId22"/>
    <p:sldId id="625" r:id="rId23"/>
    <p:sldId id="550" r:id="rId24"/>
    <p:sldId id="450" r:id="rId25"/>
    <p:sldId id="647" r:id="rId26"/>
    <p:sldId id="649" r:id="rId27"/>
    <p:sldId id="650" r:id="rId28"/>
    <p:sldId id="453" r:id="rId29"/>
    <p:sldId id="451" r:id="rId30"/>
    <p:sldId id="532" r:id="rId31"/>
    <p:sldId id="554" r:id="rId32"/>
    <p:sldId id="651" r:id="rId33"/>
    <p:sldId id="646" r:id="rId34"/>
    <p:sldId id="531" r:id="rId35"/>
    <p:sldId id="623" r:id="rId36"/>
    <p:sldId id="645" r:id="rId37"/>
    <p:sldId id="675" r:id="rId38"/>
    <p:sldId id="652" r:id="rId39"/>
    <p:sldId id="653" r:id="rId40"/>
    <p:sldId id="654" r:id="rId41"/>
    <p:sldId id="655" r:id="rId42"/>
    <p:sldId id="656" r:id="rId43"/>
    <p:sldId id="657" r:id="rId44"/>
    <p:sldId id="658" r:id="rId45"/>
    <p:sldId id="659" r:id="rId46"/>
    <p:sldId id="660" r:id="rId47"/>
    <p:sldId id="661" r:id="rId48"/>
    <p:sldId id="662" r:id="rId49"/>
    <p:sldId id="663" r:id="rId50"/>
    <p:sldId id="664" r:id="rId51"/>
    <p:sldId id="665" r:id="rId52"/>
    <p:sldId id="666" r:id="rId53"/>
    <p:sldId id="667" r:id="rId54"/>
    <p:sldId id="668" r:id="rId55"/>
    <p:sldId id="669" r:id="rId56"/>
    <p:sldId id="670" r:id="rId57"/>
    <p:sldId id="671" r:id="rId58"/>
    <p:sldId id="672" r:id="rId59"/>
    <p:sldId id="673" r:id="rId60"/>
    <p:sldId id="560" r:id="rId61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40E2"/>
    <a:srgbClr val="233AE1"/>
    <a:srgbClr val="1C31CA"/>
    <a:srgbClr val="728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1195" autoAdjust="0"/>
    <p:restoredTop sz="95337" autoAdjust="0"/>
  </p:normalViewPr>
  <p:slideViewPr>
    <p:cSldViewPr>
      <p:cViewPr varScale="1">
        <p:scale>
          <a:sx n="100" d="100"/>
          <a:sy n="100" d="100"/>
        </p:scale>
        <p:origin x="10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48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83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8388" cy="2744787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8388" cy="27447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Sometimes need parallelism for a single job, and processes are very expensive – to start, switch between, and to communicate between</a:t>
            </a:r>
          </a:p>
        </p:txBody>
      </p:sp>
    </p:spTree>
    <p:extLst>
      <p:ext uri="{BB962C8B-B14F-4D97-AF65-F5344CB8AC3E}">
        <p14:creationId xmlns:p14="http://schemas.microsoft.com/office/powerpoint/2010/main" val="3666695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8388" cy="27447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Intel seems to be discarding SMT in Silvermont because of power problems</a:t>
            </a:r>
          </a:p>
        </p:txBody>
      </p:sp>
    </p:spTree>
    <p:extLst>
      <p:ext uri="{BB962C8B-B14F-4D97-AF65-F5344CB8AC3E}">
        <p14:creationId xmlns:p14="http://schemas.microsoft.com/office/powerpoint/2010/main" val="1585756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8388" cy="2744787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736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7688"/>
            <a:ext cx="4878388" cy="2744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83038" y="8763000"/>
            <a:ext cx="3038475" cy="4095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DAEA246-AA45-9741-BAF0-58C69264CAE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8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8388" cy="2744787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3737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22979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9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BA52372-3169-3E47-91B9-B9FD4415589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94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0" i="0" cap="all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Gill Sans" charset="0"/>
                <a:ea typeface="Gill Sans" charset="0"/>
                <a:cs typeface="Gill San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Gill Sans" charset="0"/>
                <a:ea typeface="Gill Sans" charset="0"/>
                <a:cs typeface="Gill San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1151556" y="6551613"/>
            <a:ext cx="888044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b="0" i="0" dirty="0" err="1">
                <a:solidFill>
                  <a:srgbClr val="2A40E2"/>
                </a:solidFill>
                <a:latin typeface="Gill Sans Light" charset="0"/>
                <a:ea typeface="Gill Sans Light" charset="0"/>
                <a:cs typeface="Gill Sans Light" charset="0"/>
              </a:rPr>
              <a:t>Lec</a:t>
            </a:r>
            <a:r>
              <a:rPr lang="en-US" altLang="en-US" sz="1400" b="0" i="0" dirty="0">
                <a:solidFill>
                  <a:srgbClr val="2A40E2"/>
                </a:solidFill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altLang="en-US" sz="1400" b="0" i="0" dirty="0" smtClean="0">
                <a:solidFill>
                  <a:srgbClr val="2A40E2"/>
                </a:solidFill>
                <a:latin typeface="Gill Sans Light" charset="0"/>
                <a:ea typeface="Gill Sans Light" charset="0"/>
                <a:cs typeface="Gill Sans Light" charset="0"/>
              </a:rPr>
              <a:t>3.</a:t>
            </a:r>
            <a:fld id="{6456B83E-17D0-4CDF-84AD-C8A97BEB5271}" type="slidenum">
              <a:rPr lang="en-US" altLang="en-US" sz="1400" b="0" i="0" smtClean="0">
                <a:solidFill>
                  <a:srgbClr val="2A40E2"/>
                </a:solidFill>
                <a:latin typeface="Gill Sans Light" charset="0"/>
                <a:ea typeface="Gill Sans Light" charset="0"/>
                <a:cs typeface="Gill Sans Light" charset="0"/>
              </a:rPr>
              <a:pPr algn="ctr"/>
              <a:t>‹#›</a:t>
            </a:fld>
            <a:endParaRPr lang="en-US" altLang="en-US" sz="1400" b="0" i="0" dirty="0">
              <a:solidFill>
                <a:srgbClr val="2A40E2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" y="6550025"/>
            <a:ext cx="780961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 Light" charset="0"/>
                <a:ea typeface="Gill Sans Light" charset="0"/>
                <a:cs typeface="Gill Sans Light" charset="0"/>
              </a:rPr>
              <a:t>1/25/22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037546" y="6550025"/>
            <a:ext cx="4113604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 Light" charset="0"/>
                <a:ea typeface="Gill Sans Light" charset="0"/>
                <a:cs typeface="Gill Sans Light" charset="0"/>
              </a:rPr>
              <a:t>Joseph &amp; </a:t>
            </a:r>
            <a:r>
              <a:rPr lang="en-US" sz="1400" b="0" i="0" dirty="0" err="1" smtClean="0">
                <a:solidFill>
                  <a:srgbClr val="2A40E2"/>
                </a:solidFill>
                <a:latin typeface="Gill Sans Light" charset="0"/>
                <a:ea typeface="Gill Sans Light" charset="0"/>
                <a:cs typeface="Gill Sans Light" charset="0"/>
              </a:rPr>
              <a:t>Kubiatowicz</a:t>
            </a:r>
            <a:r>
              <a:rPr lang="en-US" sz="1400" b="0" i="0" dirty="0" smtClean="0">
                <a:solidFill>
                  <a:srgbClr val="2A40E2"/>
                </a:solidFill>
                <a:latin typeface="Gill Sans Light" charset="0"/>
                <a:ea typeface="Gill Sans Light" charset="0"/>
                <a:cs typeface="Gill Sans Light" charset="0"/>
              </a:rPr>
              <a:t> CS162 ©</a:t>
            </a:r>
            <a:r>
              <a:rPr lang="en-US" sz="1400" b="0" i="0" smtClean="0">
                <a:solidFill>
                  <a:srgbClr val="2A40E2"/>
                </a:solidFill>
                <a:latin typeface="Gill Sans Light" charset="0"/>
                <a:ea typeface="Gill Sans Light" charset="0"/>
                <a:cs typeface="Gill Sans Light" charset="0"/>
              </a:rPr>
              <a:t>UCB </a:t>
            </a:r>
            <a:r>
              <a:rPr lang="en-US" sz="1400" b="0" i="0" smtClean="0">
                <a:solidFill>
                  <a:srgbClr val="2A40E2"/>
                </a:solidFill>
                <a:latin typeface="Gill Sans Light" charset="0"/>
                <a:ea typeface="Gill Sans Light" charset="0"/>
                <a:cs typeface="Gill Sans Light" charset="0"/>
              </a:rPr>
              <a:t>Spring </a:t>
            </a:r>
            <a:r>
              <a:rPr lang="en-US" sz="1400" b="0" i="0" dirty="0" smtClean="0">
                <a:solidFill>
                  <a:srgbClr val="2A40E2"/>
                </a:solidFill>
                <a:latin typeface="Gill Sans Light" charset="0"/>
                <a:ea typeface="Gill Sans Light" charset="0"/>
                <a:cs typeface="Gill Sans Light" charset="0"/>
              </a:rPr>
              <a:t>2022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" charset="0"/>
          <a:ea typeface="Gill Sans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ashington.edu/research/smt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066800"/>
            <a:ext cx="7848600" cy="2286000"/>
          </a:xfrm>
          <a:noFill/>
        </p:spPr>
        <p:txBody>
          <a:bodyPr/>
          <a:lstStyle/>
          <a:p>
            <a:r>
              <a:rPr lang="en-US" altLang="en-US" sz="3000" dirty="0"/>
              <a:t>CS162</a:t>
            </a:r>
            <a:br>
              <a:rPr lang="en-US" altLang="en-US" sz="3000" dirty="0"/>
            </a:br>
            <a:r>
              <a:rPr lang="en-US" altLang="en-US" sz="3000" dirty="0"/>
              <a:t>Operating Systems and</a:t>
            </a:r>
            <a:br>
              <a:rPr lang="en-US" altLang="en-US" sz="3000" dirty="0"/>
            </a:br>
            <a:r>
              <a:rPr lang="en-US" altLang="en-US" sz="3000" dirty="0"/>
              <a:t>Systems Programming</a:t>
            </a:r>
            <a:br>
              <a:rPr lang="en-US" altLang="en-US" sz="3000" dirty="0"/>
            </a:br>
            <a:r>
              <a:rPr lang="en-US" altLang="en-US" sz="3000" dirty="0"/>
              <a:t>Lecture 3</a:t>
            </a:r>
            <a:br>
              <a:rPr lang="en-US" altLang="en-US" sz="3000" dirty="0"/>
            </a:br>
            <a:r>
              <a:rPr lang="en-US" altLang="en-US" sz="3000" dirty="0"/>
              <a:t/>
            </a:r>
            <a:br>
              <a:rPr lang="en-US" altLang="en-US" sz="3000" dirty="0"/>
            </a:br>
            <a:r>
              <a:rPr lang="en-US" altLang="en-US" sz="3000" dirty="0" smtClean="0"/>
              <a:t>Processes (</a:t>
            </a:r>
            <a:r>
              <a:rPr lang="en-US" altLang="en-US" sz="3000" dirty="0" err="1" smtClean="0"/>
              <a:t>con’t</a:t>
            </a:r>
            <a:r>
              <a:rPr lang="en-US" altLang="en-US" sz="3000" dirty="0" smtClean="0"/>
              <a:t>), </a:t>
            </a:r>
            <a:br>
              <a:rPr lang="en-US" altLang="en-US" sz="3000" dirty="0" smtClean="0"/>
            </a:br>
            <a:r>
              <a:rPr lang="en-US" altLang="en-US" sz="3000" dirty="0" smtClean="0"/>
              <a:t>System Calls, Fork</a:t>
            </a:r>
            <a:r>
              <a:rPr lang="en-US" altLang="en-US" sz="3000" dirty="0"/>
              <a:t>, </a:t>
            </a:r>
            <a:br>
              <a:rPr lang="en-US" altLang="en-US" sz="3000" dirty="0"/>
            </a:br>
            <a:endParaRPr lang="en-US" altLang="en-US" sz="3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January 25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2022</a:t>
            </a:r>
          </a:p>
          <a:p>
            <a:pPr marL="285750" indent="-285750"/>
            <a:r>
              <a:rPr lang="en-US" altLang="en-US" dirty="0" smtClean="0"/>
              <a:t>Prof. Anthony Joseph and John </a:t>
            </a:r>
            <a:r>
              <a:rPr lang="en-US" altLang="en-US" dirty="0" err="1" smtClean="0"/>
              <a:t>Kubiatowicz</a:t>
            </a:r>
            <a:endParaRPr lang="en-US" altLang="en-US" dirty="0" smtClean="0"/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1828800" y="2895600"/>
            <a:ext cx="1219200" cy="1981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“resume”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981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981200" y="990600"/>
            <a:ext cx="762000" cy="762000"/>
          </a:xfrm>
          <a:prstGeom prst="roundRect">
            <a:avLst/>
          </a:prstGeom>
          <a:solidFill>
            <a:srgbClr val="00AE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2895600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2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038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23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315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39140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37467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01573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547060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67616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7467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7467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9383696" y="762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383696" y="61076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383696" y="2743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383695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383696" y="448413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383696" y="5638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3080…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77562" y="3124200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Base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4114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114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114801" y="3124200"/>
            <a:ext cx="902811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3000 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114801" y="3505200"/>
            <a:ext cx="902811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0080 …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351928" y="3505200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4114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114800" y="3886201"/>
            <a:ext cx="952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xxxx</a:t>
            </a:r>
            <a:r>
              <a:rPr lang="en-US" sz="14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1400" b="0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xxxx</a:t>
            </a:r>
            <a:endParaRPr lang="en-US" sz="14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546091" y="3886200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114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133600" y="2819400"/>
            <a:ext cx="1828800" cy="3048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114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546090" y="4648200"/>
            <a:ext cx="583814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114800" y="2743200"/>
            <a:ext cx="4572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24201" y="27432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191000" y="27432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4114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660204" y="4267200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PC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6934200" y="45720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6858000" y="59436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019801" y="3124200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019801" y="3505200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cxnSp>
        <p:nvCxnSpPr>
          <p:cNvPr id="83" name="Curved Connector 82"/>
          <p:cNvCxnSpPr/>
          <p:nvPr/>
        </p:nvCxnSpPr>
        <p:spPr bwMode="auto">
          <a:xfrm>
            <a:off x="5715000" y="5105400"/>
            <a:ext cx="1752600" cy="685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4114801" y="4953000"/>
            <a:ext cx="880369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00D0…</a:t>
            </a:r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1676400" y="5181600"/>
            <a:ext cx="2286000" cy="10668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to save registers and set up system stack?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103218" y="4267200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000 0248</a:t>
            </a:r>
          </a:p>
        </p:txBody>
      </p:sp>
      <p:cxnSp>
        <p:nvCxnSpPr>
          <p:cNvPr id="89" name="Curved Connector 88"/>
          <p:cNvCxnSpPr>
            <a:endCxn id="48" idx="1"/>
          </p:cNvCxnSpPr>
          <p:nvPr/>
        </p:nvCxnSpPr>
        <p:spPr bwMode="auto">
          <a:xfrm>
            <a:off x="5562600" y="4419601"/>
            <a:ext cx="1905000" cy="27214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1905001" y="2971800"/>
            <a:ext cx="902811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1000 …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905000" y="3352800"/>
            <a:ext cx="88808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1100 …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905001" y="3733801"/>
            <a:ext cx="1029449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0000 1234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905000" y="4114800"/>
            <a:ext cx="58381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057401" y="4495801"/>
            <a:ext cx="697627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00FF…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8305800" y="1066801"/>
            <a:ext cx="497700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200" b="0" dirty="0">
                <a:latin typeface="Gill Sans" charset="0"/>
                <a:ea typeface="Gill Sans" charset="0"/>
                <a:cs typeface="Gill Sans" charset="0"/>
              </a:rPr>
              <a:t>RTU</a:t>
            </a:r>
          </a:p>
        </p:txBody>
      </p:sp>
    </p:spTree>
    <p:extLst>
      <p:ext uri="{BB962C8B-B14F-4D97-AF65-F5344CB8AC3E}">
        <p14:creationId xmlns:p14="http://schemas.microsoft.com/office/powerpoint/2010/main" val="228039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Many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0"/>
            <a:ext cx="7848600" cy="5257800"/>
          </a:xfrm>
        </p:spPr>
        <p:txBody>
          <a:bodyPr/>
          <a:lstStyle/>
          <a:p>
            <a:r>
              <a:rPr lang="en-US" dirty="0" smtClean="0"/>
              <a:t>We have the basic mechanism to </a:t>
            </a:r>
          </a:p>
          <a:p>
            <a:pPr lvl="1"/>
            <a:r>
              <a:rPr lang="en-US" dirty="0" smtClean="0"/>
              <a:t>switch between user processes and the kernel, </a:t>
            </a:r>
            <a:endParaRPr lang="en-US" dirty="0"/>
          </a:p>
          <a:p>
            <a:pPr lvl="1"/>
            <a:r>
              <a:rPr lang="en-US" dirty="0" smtClean="0"/>
              <a:t>the kernel can switch among user processes,</a:t>
            </a:r>
          </a:p>
          <a:p>
            <a:pPr lvl="1"/>
            <a:r>
              <a:rPr lang="en-US" dirty="0" smtClean="0"/>
              <a:t>Protect OS from user processes and processes from each other</a:t>
            </a:r>
          </a:p>
          <a:p>
            <a:r>
              <a:rPr lang="en-US" dirty="0" smtClean="0"/>
              <a:t>Questions ???</a:t>
            </a:r>
          </a:p>
          <a:p>
            <a:pPr lvl="1"/>
            <a:r>
              <a:rPr lang="en-US" dirty="0" smtClean="0"/>
              <a:t>How do we represent user processes in the OS?</a:t>
            </a:r>
          </a:p>
          <a:p>
            <a:pPr lvl="1"/>
            <a:r>
              <a:rPr lang="en-US" dirty="0"/>
              <a:t>How do we decide which user process to run?</a:t>
            </a:r>
          </a:p>
          <a:p>
            <a:pPr lvl="1"/>
            <a:r>
              <a:rPr lang="en-US" dirty="0" smtClean="0"/>
              <a:t>How do we pack up the process and set it aside?</a:t>
            </a:r>
          </a:p>
          <a:p>
            <a:pPr lvl="1"/>
            <a:r>
              <a:rPr lang="en-US" dirty="0" smtClean="0"/>
              <a:t>How do we get a stack and heap for the kernel?</a:t>
            </a:r>
          </a:p>
          <a:p>
            <a:pPr lvl="1"/>
            <a:r>
              <a:rPr lang="en-US" dirty="0" smtClean="0"/>
              <a:t>Aren’t we wasting are lot of memory?	</a:t>
            </a:r>
          </a:p>
        </p:txBody>
      </p:sp>
    </p:spTree>
    <p:extLst>
      <p:ext uri="{BB962C8B-B14F-4D97-AF65-F5344CB8AC3E}">
        <p14:creationId xmlns:p14="http://schemas.microsoft.com/office/powerpoint/2010/main" val="795378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9296400" cy="609600"/>
          </a:xfrm>
        </p:spPr>
        <p:txBody>
          <a:bodyPr/>
          <a:lstStyle/>
          <a:p>
            <a:r>
              <a:rPr lang="en-US" sz="2800" dirty="0"/>
              <a:t>Multiplexing Processes: The Process Control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2388" y="762000"/>
            <a:ext cx="7086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Kernel represents each process as a process control block (PCB)</a:t>
            </a:r>
            <a:endParaRPr lang="en-US" dirty="0"/>
          </a:p>
          <a:p>
            <a:pPr lvl="1"/>
            <a:r>
              <a:rPr lang="en-US" dirty="0" smtClean="0"/>
              <a:t>Status (running, ready, blocked, …)</a:t>
            </a:r>
          </a:p>
          <a:p>
            <a:pPr lvl="1"/>
            <a:r>
              <a:rPr lang="en-US" dirty="0" smtClean="0"/>
              <a:t>Register state (when not ready)</a:t>
            </a:r>
          </a:p>
          <a:p>
            <a:pPr lvl="1"/>
            <a:r>
              <a:rPr lang="en-US" dirty="0" smtClean="0"/>
              <a:t>Process ID (PID), User, Executable, Priority, …</a:t>
            </a:r>
          </a:p>
          <a:p>
            <a:pPr lvl="1"/>
            <a:r>
              <a:rPr lang="en-US" dirty="0" smtClean="0"/>
              <a:t>Execution time, …</a:t>
            </a:r>
          </a:p>
          <a:p>
            <a:pPr lvl="1"/>
            <a:r>
              <a:rPr lang="en-US" dirty="0" smtClean="0"/>
              <a:t>Memory space, translation, …</a:t>
            </a:r>
          </a:p>
          <a:p>
            <a:r>
              <a:rPr lang="en-US" dirty="0" smtClean="0"/>
              <a:t>Kernel </a:t>
            </a:r>
            <a:r>
              <a:rPr lang="en-US" i="1" dirty="0" smtClean="0"/>
              <a:t>Scheduler</a:t>
            </a:r>
            <a:r>
              <a:rPr lang="en-US" dirty="0" smtClean="0"/>
              <a:t> maintains a data structure containing the </a:t>
            </a:r>
            <a:r>
              <a:rPr lang="en-US" dirty="0"/>
              <a:t>PCBs	</a:t>
            </a:r>
            <a:endParaRPr lang="en-US" dirty="0" smtClean="0"/>
          </a:p>
          <a:p>
            <a:pPr lvl="1"/>
            <a:r>
              <a:rPr lang="en-US" dirty="0" smtClean="0"/>
              <a:t>Give </a:t>
            </a:r>
            <a:r>
              <a:rPr lang="en-US" dirty="0"/>
              <a:t>out CPU to different processes</a:t>
            </a:r>
          </a:p>
          <a:p>
            <a:pPr lvl="1"/>
            <a:r>
              <a:rPr lang="en-US" dirty="0" smtClean="0"/>
              <a:t>This is a Policy </a:t>
            </a:r>
            <a:r>
              <a:rPr lang="en-US" dirty="0"/>
              <a:t>Decision</a:t>
            </a:r>
          </a:p>
          <a:p>
            <a:r>
              <a:rPr lang="en-US" dirty="0"/>
              <a:t>Give out non-CPU resources</a:t>
            </a:r>
          </a:p>
          <a:p>
            <a:pPr lvl="1"/>
            <a:r>
              <a:rPr lang="en-US" dirty="0"/>
              <a:t>Memory/IO</a:t>
            </a:r>
          </a:p>
          <a:p>
            <a:pPr lvl="1"/>
            <a:r>
              <a:rPr lang="en-US" dirty="0"/>
              <a:t>Another policy decision</a:t>
            </a:r>
          </a:p>
          <a:p>
            <a:endParaRPr lang="en-US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8408988" y="914401"/>
            <a:ext cx="2335212" cy="5010149"/>
            <a:chOff x="4128" y="768"/>
            <a:chExt cx="1471" cy="315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87" t="362" r="27414" b="1085"/>
            <a:stretch>
              <a:fillRect/>
            </a:stretch>
          </p:blipFill>
          <p:spPr bwMode="auto">
            <a:xfrm>
              <a:off x="4128" y="768"/>
              <a:ext cx="1471" cy="2390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4454" y="3168"/>
              <a:ext cx="817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Process</a:t>
              </a:r>
              <a:br>
                <a:rPr lang="en-US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Control</a:t>
              </a:r>
            </a:p>
            <a:p>
              <a:pPr algn="ctr"/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Block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4173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445AB2-38CC-8842-B83C-101044639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 t="873" r="4802" b="291"/>
          <a:stretch>
            <a:fillRect/>
          </a:stretch>
        </p:blipFill>
        <p:spPr bwMode="auto">
          <a:xfrm>
            <a:off x="2978691" y="975519"/>
            <a:ext cx="5967918" cy="4895057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65EEDE-1BF6-4143-A89C-F537175DB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152400"/>
            <a:ext cx="8039100" cy="594518"/>
          </a:xfrm>
        </p:spPr>
        <p:txBody>
          <a:bodyPr/>
          <a:lstStyle/>
          <a:p>
            <a:r>
              <a:rPr lang="en-US" altLang="en-US" dirty="0"/>
              <a:t>CPU Switch From Process A to Process B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724400" y="1356518"/>
            <a:ext cx="2895600" cy="4968083"/>
            <a:chOff x="4724400" y="1356518"/>
            <a:chExt cx="2895600" cy="49680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9D4EB1A-8716-C148-9DEB-E042C9D52DD2}"/>
                </a:ext>
              </a:extLst>
            </p:cNvPr>
            <p:cNvSpPr/>
            <p:nvPr/>
          </p:nvSpPr>
          <p:spPr bwMode="auto">
            <a:xfrm>
              <a:off x="4724400" y="1356518"/>
              <a:ext cx="2895600" cy="4968083"/>
            </a:xfrm>
            <a:prstGeom prst="rect">
              <a:avLst/>
            </a:prstGeom>
            <a:solidFill>
              <a:srgbClr val="FF0000">
                <a:alpha val="17000"/>
              </a:srgbClr>
            </a:solidFill>
            <a:ln w="4762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82E93E-E99E-C844-B2E9-1AB5ED53E290}"/>
                </a:ext>
              </a:extLst>
            </p:cNvPr>
            <p:cNvSpPr txBox="1"/>
            <p:nvPr/>
          </p:nvSpPr>
          <p:spPr>
            <a:xfrm>
              <a:off x="5036382" y="5904655"/>
              <a:ext cx="2507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Kernel/System Mode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958108" y="1356518"/>
            <a:ext cx="1732831" cy="4968083"/>
            <a:chOff x="2958108" y="1356518"/>
            <a:chExt cx="1732831" cy="496808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9D4EB1A-8716-C148-9DEB-E042C9D52DD2}"/>
                </a:ext>
              </a:extLst>
            </p:cNvPr>
            <p:cNvSpPr/>
            <p:nvPr/>
          </p:nvSpPr>
          <p:spPr bwMode="auto">
            <a:xfrm>
              <a:off x="2958108" y="1356518"/>
              <a:ext cx="1732831" cy="4968083"/>
            </a:xfrm>
            <a:prstGeom prst="rect">
              <a:avLst/>
            </a:prstGeom>
            <a:solidFill>
              <a:schemeClr val="accent2">
                <a:alpha val="17000"/>
              </a:schemeClr>
            </a:solidFill>
            <a:ln w="47625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A7A1A04-EF20-0842-81D2-D191C14ED1F2}"/>
                </a:ext>
              </a:extLst>
            </p:cNvPr>
            <p:cNvSpPr txBox="1"/>
            <p:nvPr/>
          </p:nvSpPr>
          <p:spPr>
            <a:xfrm>
              <a:off x="3200400" y="5904655"/>
              <a:ext cx="1398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User Mode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40583" y="1355206"/>
            <a:ext cx="1398140" cy="4968083"/>
            <a:chOff x="7640583" y="1355206"/>
            <a:chExt cx="1398140" cy="496808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9D4EB1A-8716-C148-9DEB-E042C9D52DD2}"/>
                </a:ext>
              </a:extLst>
            </p:cNvPr>
            <p:cNvSpPr/>
            <p:nvPr/>
          </p:nvSpPr>
          <p:spPr bwMode="auto">
            <a:xfrm>
              <a:off x="7644318" y="1355206"/>
              <a:ext cx="1322874" cy="4968083"/>
            </a:xfrm>
            <a:prstGeom prst="rect">
              <a:avLst/>
            </a:prstGeom>
            <a:solidFill>
              <a:schemeClr val="accent2">
                <a:alpha val="17000"/>
              </a:schemeClr>
            </a:solidFill>
            <a:ln w="47625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86E64C-D1BE-6A47-91DE-4868439A7EED}"/>
                </a:ext>
              </a:extLst>
            </p:cNvPr>
            <p:cNvSpPr txBox="1"/>
            <p:nvPr/>
          </p:nvSpPr>
          <p:spPr>
            <a:xfrm>
              <a:off x="7640583" y="5904655"/>
              <a:ext cx="1398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User Mode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D83B9F66-603E-9547-943A-D6C565C3E0EE}"/>
              </a:ext>
            </a:extLst>
          </p:cNvPr>
          <p:cNvSpPr/>
          <p:nvPr/>
        </p:nvSpPr>
        <p:spPr bwMode="auto">
          <a:xfrm>
            <a:off x="4572000" y="1737518"/>
            <a:ext cx="304800" cy="304800"/>
          </a:xfrm>
          <a:prstGeom prst="ellipse">
            <a:avLst/>
          </a:prstGeom>
          <a:solidFill>
            <a:srgbClr val="FFFF00">
              <a:alpha val="46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0D91A1-3D0E-9B45-8BAB-52D884AE2402}"/>
              </a:ext>
            </a:extLst>
          </p:cNvPr>
          <p:cNvSpPr/>
          <p:nvPr/>
        </p:nvSpPr>
        <p:spPr bwMode="auto">
          <a:xfrm>
            <a:off x="7467600" y="3082635"/>
            <a:ext cx="304800" cy="304800"/>
          </a:xfrm>
          <a:prstGeom prst="ellipse">
            <a:avLst/>
          </a:prstGeom>
          <a:solidFill>
            <a:srgbClr val="FFFF00">
              <a:alpha val="46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E65A71A-412A-1143-BD99-A88434F4CB08}"/>
              </a:ext>
            </a:extLst>
          </p:cNvPr>
          <p:cNvSpPr/>
          <p:nvPr/>
        </p:nvSpPr>
        <p:spPr bwMode="auto">
          <a:xfrm>
            <a:off x="4572000" y="5486400"/>
            <a:ext cx="304800" cy="304800"/>
          </a:xfrm>
          <a:prstGeom prst="ellipse">
            <a:avLst/>
          </a:prstGeom>
          <a:solidFill>
            <a:srgbClr val="FFFF00">
              <a:alpha val="46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0D91A1-3D0E-9B45-8BAB-52D884AE2402}"/>
              </a:ext>
            </a:extLst>
          </p:cNvPr>
          <p:cNvSpPr/>
          <p:nvPr/>
        </p:nvSpPr>
        <p:spPr bwMode="auto">
          <a:xfrm>
            <a:off x="7467600" y="3962400"/>
            <a:ext cx="304800" cy="304800"/>
          </a:xfrm>
          <a:prstGeom prst="ellipse">
            <a:avLst/>
          </a:prstGeom>
          <a:solidFill>
            <a:srgbClr val="FFFF00">
              <a:alpha val="46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801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28800" y="3863096"/>
            <a:ext cx="8610600" cy="2537704"/>
          </a:xfrm>
        </p:spPr>
        <p:txBody>
          <a:bodyPr>
            <a:normAutofit/>
          </a:bodyPr>
          <a:lstStyle/>
          <a:p>
            <a:r>
              <a:rPr lang="en-US" dirty="0"/>
              <a:t>Scheduling: Mechanism for deciding which processes/threads receive the CPU</a:t>
            </a:r>
          </a:p>
          <a:p>
            <a:r>
              <a:rPr lang="en-US" dirty="0"/>
              <a:t>Lots of different scheduling policies provide …</a:t>
            </a:r>
          </a:p>
          <a:p>
            <a:pPr lvl="1"/>
            <a:r>
              <a:rPr lang="en-US" dirty="0"/>
              <a:t>Fairness or</a:t>
            </a:r>
          </a:p>
          <a:p>
            <a:pPr lvl="1"/>
            <a:r>
              <a:rPr lang="en-US" dirty="0" err="1"/>
              <a:t>Realtime</a:t>
            </a:r>
            <a:r>
              <a:rPr lang="en-US" dirty="0"/>
              <a:t> guarantees or</a:t>
            </a:r>
          </a:p>
          <a:p>
            <a:pPr lvl="1"/>
            <a:r>
              <a:rPr lang="en-US" dirty="0"/>
              <a:t>Latency optimization or ..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1455257"/>
            <a:ext cx="5486400" cy="1754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f ( </a:t>
            </a:r>
            <a:r>
              <a:rPr lang="en-US" b="1" dirty="0" err="1" smtClean="0">
                <a:latin typeface="Courier New"/>
                <a:cs typeface="Courier New"/>
              </a:rPr>
              <a:t>readyProcesses</a:t>
            </a:r>
            <a:r>
              <a:rPr lang="en-US" b="1" dirty="0" smtClean="0">
                <a:latin typeface="Courier New"/>
                <a:cs typeface="Courier New"/>
              </a:rPr>
              <a:t>(PCBs) ) {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	</a:t>
            </a:r>
            <a:r>
              <a:rPr lang="en-US" b="1" dirty="0" err="1" smtClean="0">
                <a:latin typeface="Courier New"/>
                <a:cs typeface="Courier New"/>
              </a:rPr>
              <a:t>nextPCB</a:t>
            </a:r>
            <a:r>
              <a:rPr lang="en-US" b="1" dirty="0" smtClean="0">
                <a:latin typeface="Courier New"/>
                <a:cs typeface="Courier New"/>
              </a:rPr>
              <a:t> = </a:t>
            </a:r>
            <a:r>
              <a:rPr lang="en-US" b="1" dirty="0" err="1" smtClean="0">
                <a:latin typeface="Courier New"/>
                <a:cs typeface="Courier New"/>
              </a:rPr>
              <a:t>selectProcess</a:t>
            </a:r>
            <a:r>
              <a:rPr lang="en-US" b="1" dirty="0" smtClean="0">
                <a:latin typeface="Courier New"/>
                <a:cs typeface="Courier New"/>
              </a:rPr>
              <a:t>(PCBs);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	run( </a:t>
            </a:r>
            <a:r>
              <a:rPr lang="en-US" b="1" dirty="0" err="1" smtClean="0">
                <a:latin typeface="Courier New"/>
                <a:cs typeface="Courier New"/>
              </a:rPr>
              <a:t>nextPCB</a:t>
            </a:r>
            <a:r>
              <a:rPr lang="en-US" b="1" dirty="0" smtClean="0">
                <a:latin typeface="Courier New"/>
                <a:cs typeface="Courier New"/>
              </a:rPr>
              <a:t> );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}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else {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	</a:t>
            </a:r>
            <a:r>
              <a:rPr lang="en-US" b="1" dirty="0" err="1" smtClean="0">
                <a:latin typeface="Courier New"/>
                <a:cs typeface="Courier New"/>
              </a:rPr>
              <a:t>run_idle_process</a:t>
            </a:r>
            <a:r>
              <a:rPr lang="en-US" b="1" dirty="0" smtClean="0">
                <a:latin typeface="Courier New"/>
                <a:cs typeface="Courier New"/>
              </a:rPr>
              <a:t>();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}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2192952" y="914401"/>
            <a:ext cx="1328660" cy="2817795"/>
          </a:xfrm>
          <a:custGeom>
            <a:avLst/>
            <a:gdLst>
              <a:gd name="connsiteX0" fmla="*/ 1387780 w 1387780"/>
              <a:gd name="connsiteY0" fmla="*/ 2403572 h 2845960"/>
              <a:gd name="connsiteX1" fmla="*/ 192026 w 1387780"/>
              <a:gd name="connsiteY1" fmla="*/ 2677892 h 2845960"/>
              <a:gd name="connsiteX2" fmla="*/ 114654 w 1387780"/>
              <a:gd name="connsiteY2" fmla="*/ 152741 h 2845960"/>
              <a:gd name="connsiteX3" fmla="*/ 1310408 w 1387780"/>
              <a:gd name="connsiteY3" fmla="*/ 497400 h 2845960"/>
              <a:gd name="connsiteX0" fmla="*/ 1328660 w 1328660"/>
              <a:gd name="connsiteY0" fmla="*/ 2305098 h 2817795"/>
              <a:gd name="connsiteX1" fmla="*/ 189177 w 1328660"/>
              <a:gd name="connsiteY1" fmla="*/ 2677892 h 2817795"/>
              <a:gd name="connsiteX2" fmla="*/ 111805 w 1328660"/>
              <a:gd name="connsiteY2" fmla="*/ 152741 h 2817795"/>
              <a:gd name="connsiteX3" fmla="*/ 1307559 w 1328660"/>
              <a:gd name="connsiteY3" fmla="*/ 497400 h 281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8660" h="2817795">
                <a:moveTo>
                  <a:pt x="1328660" y="2305098"/>
                </a:moveTo>
                <a:cubicBezTo>
                  <a:pt x="836877" y="2629827"/>
                  <a:pt x="391986" y="3036618"/>
                  <a:pt x="189177" y="2677892"/>
                </a:cubicBezTo>
                <a:cubicBezTo>
                  <a:pt x="-13632" y="2319166"/>
                  <a:pt x="-74592" y="516156"/>
                  <a:pt x="111805" y="152741"/>
                </a:cubicBezTo>
                <a:cubicBezTo>
                  <a:pt x="298202" y="-210674"/>
                  <a:pt x="802880" y="143363"/>
                  <a:pt x="1307559" y="497400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71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533400"/>
          </a:xfrm>
        </p:spPr>
        <p:txBody>
          <a:bodyPr/>
          <a:lstStyle/>
          <a:p>
            <a:r>
              <a:rPr lang="en-US" altLang="en-US" smtClean="0"/>
              <a:t>Simultaneous MultiThreading/Hyperthreading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762000"/>
            <a:ext cx="8991600" cy="6096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dirty="0" smtClean="0">
                <a:latin typeface="+mj-lt"/>
              </a:rPr>
              <a:t>Hardware scheduling technique 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>
                <a:latin typeface="+mj-lt"/>
              </a:rPr>
              <a:t>Superscalar processors can</a:t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execute multiple instructions</a:t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that are independent.</a:t>
            </a:r>
          </a:p>
          <a:p>
            <a:pPr lvl="1">
              <a:lnSpc>
                <a:spcPct val="100000"/>
              </a:lnSpc>
            </a:pPr>
            <a:r>
              <a:rPr lang="en-US" altLang="en-US" dirty="0" err="1" smtClean="0">
                <a:latin typeface="+mj-lt"/>
              </a:rPr>
              <a:t>Hyperthreading</a:t>
            </a:r>
            <a:r>
              <a:rPr lang="en-US" altLang="en-US" dirty="0" smtClean="0">
                <a:latin typeface="+mj-lt"/>
              </a:rPr>
              <a:t> duplicates </a:t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register state to make a</a:t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second “thread,” allowing </a:t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more instructions to run.</a:t>
            </a:r>
          </a:p>
          <a:p>
            <a:pPr>
              <a:lnSpc>
                <a:spcPct val="100000"/>
              </a:lnSpc>
            </a:pPr>
            <a:r>
              <a:rPr lang="en-US" altLang="en-US" dirty="0" smtClean="0">
                <a:latin typeface="+mj-lt"/>
              </a:rPr>
              <a:t>Can schedule each thread</a:t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as if were separate CPU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>
                <a:latin typeface="+mj-lt"/>
              </a:rPr>
              <a:t>But, sub-linear speedup!</a:t>
            </a:r>
          </a:p>
          <a:p>
            <a:pPr>
              <a:lnSpc>
                <a:spcPct val="100000"/>
              </a:lnSpc>
            </a:pPr>
            <a:r>
              <a:rPr lang="en-US" altLang="en-US" dirty="0" smtClean="0">
                <a:latin typeface="+mj-lt"/>
              </a:rPr>
              <a:t>Original technique called “Simultaneous Multithreading”</a:t>
            </a:r>
            <a:endParaRPr lang="en-US" altLang="ja-JP" dirty="0" smtClean="0">
              <a:latin typeface="+mj-lt"/>
            </a:endParaRPr>
          </a:p>
          <a:p>
            <a:pPr lvl="1">
              <a:lnSpc>
                <a:spcPct val="100000"/>
              </a:lnSpc>
            </a:pPr>
            <a:r>
              <a:rPr lang="en-US" altLang="en-US" dirty="0" smtClean="0">
                <a:latin typeface="+mj-lt"/>
                <a:hlinkClick r:id="rId3"/>
              </a:rPr>
              <a:t>http://www.cs.washington.edu/research/smt/index.html</a:t>
            </a:r>
            <a:r>
              <a:rPr lang="en-US" altLang="en-US" dirty="0" smtClean="0">
                <a:latin typeface="+mj-lt"/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>
                <a:latin typeface="+mj-lt"/>
              </a:rPr>
              <a:t>SPARC, Pentium 4/Xeon (“</a:t>
            </a:r>
            <a:r>
              <a:rPr lang="en-US" altLang="ja-JP" dirty="0" err="1" smtClean="0">
                <a:latin typeface="+mj-lt"/>
              </a:rPr>
              <a:t>Hyperthreading</a:t>
            </a:r>
            <a:r>
              <a:rPr lang="en-US" altLang="en-US" dirty="0" smtClean="0">
                <a:latin typeface="+mj-lt"/>
              </a:rPr>
              <a:t>”</a:t>
            </a:r>
            <a:r>
              <a:rPr lang="en-US" altLang="ja-JP" dirty="0" smtClean="0">
                <a:latin typeface="+mj-lt"/>
              </a:rPr>
              <a:t>), Power 5</a:t>
            </a:r>
          </a:p>
          <a:p>
            <a:pPr>
              <a:lnSpc>
                <a:spcPct val="100000"/>
              </a:lnSpc>
            </a:pPr>
            <a:endParaRPr lang="en-US" altLang="en-US" dirty="0" smtClean="0"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562600" y="685801"/>
            <a:ext cx="5867400" cy="4673263"/>
            <a:chOff x="4038600" y="685800"/>
            <a:chExt cx="5867400" cy="4673263"/>
          </a:xfrm>
        </p:grpSpPr>
        <p:pic>
          <p:nvPicPr>
            <p:cNvPr id="346117" name="Picture 5" descr="hyperthreadi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8387" y="685800"/>
              <a:ext cx="3960813" cy="363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7" name="TextBox 1"/>
            <p:cNvSpPr txBox="1">
              <a:spLocks noChangeArrowheads="1"/>
            </p:cNvSpPr>
            <p:nvPr/>
          </p:nvSpPr>
          <p:spPr bwMode="auto">
            <a:xfrm>
              <a:off x="4038600" y="4343400"/>
              <a:ext cx="58674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0" dirty="0">
                  <a:latin typeface="+mj-lt"/>
                </a:rPr>
                <a:t>Colored blocks show </a:t>
              </a:r>
            </a:p>
            <a:p>
              <a:pPr algn="ctr"/>
              <a:r>
                <a:rPr lang="en-US" altLang="en-US" sz="2000" b="0" dirty="0">
                  <a:latin typeface="+mj-lt"/>
                </a:rPr>
                <a:t>instructions executed</a:t>
              </a:r>
            </a:p>
            <a:p>
              <a:endParaRPr lang="en-US" altLang="en-US" sz="2000" b="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4036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700" y="0"/>
            <a:ext cx="10064300" cy="736600"/>
          </a:xfrm>
        </p:spPr>
        <p:txBody>
          <a:bodyPr/>
          <a:lstStyle/>
          <a:p>
            <a:r>
              <a:rPr lang="en-US" dirty="0" smtClean="0"/>
              <a:t>Also recall: The World Is Parallel: Intel </a:t>
            </a:r>
            <a:r>
              <a:rPr lang="en-US" dirty="0" err="1" smtClean="0"/>
              <a:t>SkyLake</a:t>
            </a:r>
            <a:r>
              <a:rPr lang="en-US" dirty="0" smtClean="0"/>
              <a:t> (2017)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736600"/>
            <a:ext cx="5644100" cy="5721800"/>
          </a:xfrm>
        </p:spPr>
        <p:txBody>
          <a:bodyPr>
            <a:normAutofit lnSpcReduction="1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Up to 28 Cores, 56 Threads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694 mm² die size (estimated)</a:t>
            </a:r>
            <a:endParaRPr lang="en-US" dirty="0" smtClean="0"/>
          </a:p>
          <a:p>
            <a:pPr>
              <a:lnSpc>
                <a:spcPct val="85000"/>
              </a:lnSpc>
            </a:pPr>
            <a:r>
              <a:rPr lang="en-US" dirty="0" smtClean="0"/>
              <a:t>Many different instructions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Security, Graphics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Caches on chip: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L2: 28 </a:t>
            </a:r>
            <a:r>
              <a:rPr lang="en-US" dirty="0" err="1" smtClean="0"/>
              <a:t>MiB</a:t>
            </a:r>
            <a:endParaRPr lang="en-US" dirty="0" smtClean="0"/>
          </a:p>
          <a:p>
            <a:pPr lvl="1">
              <a:lnSpc>
                <a:spcPct val="85000"/>
              </a:lnSpc>
            </a:pPr>
            <a:r>
              <a:rPr lang="en-US" dirty="0" smtClean="0"/>
              <a:t>Shared L3: 38.5 </a:t>
            </a:r>
            <a:r>
              <a:rPr lang="en-US" dirty="0" err="1" smtClean="0"/>
              <a:t>MiB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(non-inclusive)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Directory-based cache coherence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Network: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On-chip Mesh Interconnect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Fast off-chip network </a:t>
            </a:r>
            <a:r>
              <a:rPr lang="en-US" dirty="0" err="1" smtClean="0"/>
              <a:t>directlry</a:t>
            </a:r>
            <a:r>
              <a:rPr lang="en-US" dirty="0" smtClean="0"/>
              <a:t> supports 8-chips connected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DRAM/chips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Up to 1.5 </a:t>
            </a:r>
            <a:r>
              <a:rPr lang="en-US" dirty="0" err="1" smtClean="0"/>
              <a:t>TiB</a:t>
            </a:r>
            <a:endParaRPr lang="en-US" dirty="0" smtClean="0"/>
          </a:p>
          <a:p>
            <a:pPr lvl="1">
              <a:lnSpc>
                <a:spcPct val="85000"/>
              </a:lnSpc>
            </a:pPr>
            <a:r>
              <a:rPr lang="en-US" dirty="0" smtClean="0"/>
              <a:t>DDR4 memory</a:t>
            </a:r>
            <a:endParaRPr lang="en-US" dirty="0"/>
          </a:p>
          <a:p>
            <a:pPr>
              <a:lnSpc>
                <a:spcPct val="85000"/>
              </a:lnSpc>
            </a:pPr>
            <a:endParaRPr lang="en-US" dirty="0" smtClean="0"/>
          </a:p>
          <a:p>
            <a:pPr>
              <a:lnSpc>
                <a:spcPct val="85000"/>
              </a:lnSpc>
            </a:pPr>
            <a:endParaRPr lang="en-US" dirty="0" smtClean="0"/>
          </a:p>
          <a:p>
            <a:pPr lvl="1">
              <a:lnSpc>
                <a:spcPct val="85000"/>
              </a:lnSpc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1143000"/>
            <a:ext cx="4479517" cy="46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60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76200"/>
            <a:ext cx="7162800" cy="533400"/>
          </a:xfrm>
        </p:spPr>
        <p:txBody>
          <a:bodyPr/>
          <a:lstStyle/>
          <a:p>
            <a:r>
              <a:rPr lang="en-US" sz="2800" dirty="0"/>
              <a:t>Is </a:t>
            </a:r>
            <a:r>
              <a:rPr lang="en-US" sz="2800" dirty="0" smtClean="0"/>
              <a:t>Base </a:t>
            </a:r>
            <a:r>
              <a:rPr lang="en-US" sz="2800" dirty="0"/>
              <a:t>and Bound a </a:t>
            </a:r>
            <a:br>
              <a:rPr lang="en-US" sz="2800" dirty="0"/>
            </a:br>
            <a:r>
              <a:rPr lang="en-US" sz="2800" dirty="0"/>
              <a:t>Good-Enough Protection Mechanism?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14500" y="838200"/>
            <a:ext cx="8763000" cy="5105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NO: Too simplistic for real systems</a:t>
            </a:r>
          </a:p>
          <a:p>
            <a:r>
              <a:rPr lang="en-US" dirty="0" smtClean="0"/>
              <a:t>Inflexible/Wasteful: </a:t>
            </a:r>
          </a:p>
          <a:p>
            <a:pPr lvl="1"/>
            <a:r>
              <a:rPr lang="en-US" dirty="0" smtClean="0"/>
              <a:t>Must dedicate physical memory for </a:t>
            </a:r>
            <a:r>
              <a:rPr lang="en-US" i="1" dirty="0" smtClean="0"/>
              <a:t>potential </a:t>
            </a:r>
            <a:r>
              <a:rPr lang="en-US" dirty="0" smtClean="0"/>
              <a:t>future use</a:t>
            </a:r>
          </a:p>
          <a:p>
            <a:pPr lvl="1"/>
            <a:r>
              <a:rPr lang="en-US" dirty="0" smtClean="0"/>
              <a:t>(Think stack and heap!)</a:t>
            </a:r>
          </a:p>
          <a:p>
            <a:r>
              <a:rPr lang="en-US" dirty="0" smtClean="0"/>
              <a:t>Fragmentation: </a:t>
            </a:r>
          </a:p>
          <a:p>
            <a:pPr lvl="1"/>
            <a:r>
              <a:rPr lang="en-US" dirty="0" smtClean="0"/>
              <a:t>Kernel has to somehow fit whole processes into contiguous block of memory</a:t>
            </a:r>
          </a:p>
          <a:p>
            <a:pPr lvl="1"/>
            <a:r>
              <a:rPr lang="en-US" dirty="0" smtClean="0"/>
              <a:t>After a while, memory becomes fragmented!</a:t>
            </a:r>
          </a:p>
          <a:p>
            <a:r>
              <a:rPr lang="en-US" dirty="0" smtClean="0"/>
              <a:t>Sharing: </a:t>
            </a:r>
          </a:p>
          <a:p>
            <a:pPr lvl="1"/>
            <a:r>
              <a:rPr lang="en-US" dirty="0" smtClean="0"/>
              <a:t>Very hard to share any data between Processes or between Process and Kernel</a:t>
            </a:r>
            <a:endParaRPr lang="en-US" dirty="0"/>
          </a:p>
          <a:p>
            <a:pPr lvl="1"/>
            <a:r>
              <a:rPr lang="en-US" dirty="0" smtClean="0"/>
              <a:t>Need to communicate indirectly through the kernel…</a:t>
            </a:r>
          </a:p>
        </p:txBody>
      </p:sp>
    </p:spTree>
    <p:extLst>
      <p:ext uri="{BB962C8B-B14F-4D97-AF65-F5344CB8AC3E}">
        <p14:creationId xmlns:p14="http://schemas.microsoft.com/office/powerpoint/2010/main" val="31200159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52400"/>
            <a:ext cx="7162800" cy="533400"/>
          </a:xfrm>
        </p:spPr>
        <p:txBody>
          <a:bodyPr/>
          <a:lstStyle/>
          <a:p>
            <a:r>
              <a:rPr lang="en-US" dirty="0" smtClean="0"/>
              <a:t>Better: x86</a:t>
            </a:r>
            <a:r>
              <a:rPr lang="en-US" baseline="0" dirty="0" smtClean="0"/>
              <a:t> – segments and stacks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743200" y="24384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b="0" dirty="0">
                <a:latin typeface="Arial" charset="0"/>
              </a:rPr>
              <a:t>CS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733800" y="24384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b="0" dirty="0">
                <a:latin typeface="Arial" charset="0"/>
              </a:rPr>
              <a:t>EIP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743200" y="27432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dirty="0"/>
              <a:t>S</a:t>
            </a:r>
            <a:r>
              <a:rPr lang="en-US" sz="1600" b="0" dirty="0">
                <a:latin typeface="Arial" charset="0"/>
              </a:rPr>
              <a:t>S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27432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b="0" dirty="0">
                <a:latin typeface="Arial" charset="0"/>
              </a:rPr>
              <a:t>ESP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2743200" y="33528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dirty="0"/>
              <a:t>D</a:t>
            </a:r>
            <a:r>
              <a:rPr lang="en-US" sz="1600" b="0" dirty="0">
                <a:latin typeface="Arial" charset="0"/>
              </a:rPr>
              <a:t>S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733800" y="35814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b="0" dirty="0">
                <a:latin typeface="Arial" charset="0"/>
              </a:rPr>
              <a:t>ECX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2743200" y="35814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dirty="0"/>
              <a:t>E</a:t>
            </a:r>
            <a:r>
              <a:rPr lang="en-US" sz="1600" b="0" dirty="0">
                <a:latin typeface="Arial" charset="0"/>
              </a:rPr>
              <a:t>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733800" y="38100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b="0" dirty="0">
                <a:latin typeface="Arial" charset="0"/>
              </a:rPr>
              <a:t>EDX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733800" y="40386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b="0" dirty="0">
                <a:latin typeface="Arial" charset="0"/>
              </a:rPr>
              <a:t>ESI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3733800" y="42672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b="0" dirty="0">
                <a:latin typeface="Arial" charset="0"/>
              </a:rPr>
              <a:t>EDI</a:t>
            </a:r>
          </a:p>
          <a:p>
            <a:pPr algn="ctr"/>
            <a:endParaRPr lang="en-US" sz="1600" b="0" dirty="0"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733800" y="31242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b="0" dirty="0">
                <a:latin typeface="Arial" charset="0"/>
              </a:rPr>
              <a:t>EAX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733800" y="33528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b="0" dirty="0">
                <a:latin typeface="Arial" charset="0"/>
              </a:rPr>
              <a:t>EBX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67056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781800" y="990600"/>
            <a:ext cx="1905000" cy="1790708"/>
            <a:chOff x="3200400" y="1371600"/>
            <a:chExt cx="1628564" cy="2724991"/>
          </a:xfrm>
        </p:grpSpPr>
        <p:sp>
          <p:nvSpPr>
            <p:cNvPr id="30" name="Rectangle 29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72272" y="1371600"/>
              <a:ext cx="541578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code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352800" y="2133599"/>
              <a:ext cx="1160994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Static Data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Arial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05200" y="2666999"/>
              <a:ext cx="548430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heap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Arial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29000" y="3581400"/>
              <a:ext cx="607357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stack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41" name="Rectangle 40"/>
          <p:cNvSpPr/>
          <p:nvPr/>
        </p:nvSpPr>
        <p:spPr bwMode="auto">
          <a:xfrm>
            <a:off x="6858000" y="2956058"/>
            <a:ext cx="1828800" cy="472942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200" b="0"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51004" y="2956059"/>
            <a:ext cx="519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code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6858000" y="3641858"/>
            <a:ext cx="1828800" cy="3048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200" b="0"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29138" y="3685402"/>
            <a:ext cx="1071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Static Data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6858000" y="4191000"/>
            <a:ext cx="1828800" cy="4572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200" b="0">
              <a:latin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00276" y="4386944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heap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6858000" y="5181600"/>
            <a:ext cx="1828800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200" b="0"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14708" y="5225144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stack</a:t>
            </a:r>
          </a:p>
        </p:txBody>
      </p:sp>
      <p:cxnSp>
        <p:nvCxnSpPr>
          <p:cNvPr id="49" name="Straight Arrow Connector 48"/>
          <p:cNvCxnSpPr/>
          <p:nvPr/>
        </p:nvCxnSpPr>
        <p:spPr bwMode="auto">
          <a:xfrm flipV="1">
            <a:off x="8569380" y="5094514"/>
            <a:ext cx="0" cy="391886"/>
          </a:xfrm>
          <a:prstGeom prst="straightConnector1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8569380" y="4343400"/>
            <a:ext cx="0" cy="391886"/>
          </a:xfrm>
          <a:prstGeom prst="straightConnector1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5257801" y="2819401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CS:</a:t>
            </a:r>
          </a:p>
        </p:txBody>
      </p:sp>
      <p:cxnSp>
        <p:nvCxnSpPr>
          <p:cNvPr id="66" name="Straight Arrow Connector 65"/>
          <p:cNvCxnSpPr>
            <a:stCxn id="64" idx="3"/>
          </p:cNvCxnSpPr>
          <p:nvPr/>
        </p:nvCxnSpPr>
        <p:spPr bwMode="auto">
          <a:xfrm flipV="1">
            <a:off x="5756656" y="2971801"/>
            <a:ext cx="1025145" cy="14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5791200" y="2971800"/>
            <a:ext cx="0" cy="457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5715000" y="3429000"/>
            <a:ext cx="15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6477000" y="29718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3" name="TextBox 72"/>
          <p:cNvSpPr txBox="1"/>
          <p:nvPr/>
        </p:nvSpPr>
        <p:spPr>
          <a:xfrm>
            <a:off x="5943600" y="3048001"/>
            <a:ext cx="513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EIP: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181600" y="502920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SS:</a:t>
            </a:r>
          </a:p>
        </p:txBody>
      </p:sp>
      <p:cxnSp>
        <p:nvCxnSpPr>
          <p:cNvPr id="75" name="Straight Arrow Connector 74"/>
          <p:cNvCxnSpPr>
            <a:stCxn id="74" idx="3"/>
          </p:cNvCxnSpPr>
          <p:nvPr/>
        </p:nvCxnSpPr>
        <p:spPr bwMode="auto">
          <a:xfrm flipV="1">
            <a:off x="5694882" y="5181601"/>
            <a:ext cx="1010718" cy="14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5715000" y="5181600"/>
            <a:ext cx="0" cy="457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5638800" y="5638800"/>
            <a:ext cx="15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6400800" y="51816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5867400" y="5257801"/>
            <a:ext cx="535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ESP: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667000" y="1905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Processor Registers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1905000" y="4800601"/>
            <a:ext cx="3217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Start address, length and access rights associated with each segment</a:t>
            </a:r>
          </a:p>
        </p:txBody>
      </p:sp>
    </p:spTree>
    <p:extLst>
      <p:ext uri="{BB962C8B-B14F-4D97-AF65-F5344CB8AC3E}">
        <p14:creationId xmlns:p14="http://schemas.microsoft.com/office/powerpoint/2010/main" val="1044592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2"/>
          <p:cNvSpPr>
            <a:spLocks noChangeArrowheads="1"/>
          </p:cNvSpPr>
          <p:nvPr/>
        </p:nvSpPr>
        <p:spPr bwMode="auto">
          <a:xfrm>
            <a:off x="7299325" y="1006475"/>
            <a:ext cx="609600" cy="304800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4403725" y="930275"/>
            <a:ext cx="609600" cy="3048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144000" cy="533400"/>
          </a:xfrm>
        </p:spPr>
        <p:txBody>
          <a:bodyPr/>
          <a:lstStyle/>
          <a:p>
            <a:r>
              <a:rPr lang="en-US" altLang="en-US" sz="2800" dirty="0" smtClean="0"/>
              <a:t>Better Alternative</a:t>
            </a:r>
            <a:r>
              <a:rPr lang="en-US" altLang="en-US" sz="2800" dirty="0"/>
              <a:t>: Address Mapping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570163" y="2928939"/>
            <a:ext cx="12112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+mj-lt"/>
              </a:rPr>
              <a:t>Prog 1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+mj-lt"/>
              </a:rPr>
              <a:t>Virtual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+mj-lt"/>
              </a:rPr>
              <a:t>Address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+mj-lt"/>
              </a:rPr>
              <a:t>Space 1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8148638" y="2963864"/>
            <a:ext cx="12112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+mj-lt"/>
              </a:rPr>
              <a:t>Prog 2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+mj-lt"/>
              </a:rPr>
              <a:t>Virtual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+mj-lt"/>
              </a:rPr>
              <a:t>Address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+mj-lt"/>
              </a:rPr>
              <a:t>Space 2</a:t>
            </a:r>
          </a:p>
        </p:txBody>
      </p:sp>
      <p:grpSp>
        <p:nvGrpSpPr>
          <p:cNvPr id="26631" name="Group 7"/>
          <p:cNvGrpSpPr>
            <a:grpSpLocks/>
          </p:cNvGrpSpPr>
          <p:nvPr/>
        </p:nvGrpSpPr>
        <p:grpSpPr bwMode="auto">
          <a:xfrm>
            <a:off x="2574925" y="854075"/>
            <a:ext cx="1295400" cy="1828800"/>
            <a:chOff x="672" y="672"/>
            <a:chExt cx="816" cy="1152"/>
          </a:xfrm>
        </p:grpSpPr>
        <p:sp>
          <p:nvSpPr>
            <p:cNvPr id="26667" name="Rectangle 8"/>
            <p:cNvSpPr>
              <a:spLocks noChangeArrowheads="1"/>
            </p:cNvSpPr>
            <p:nvPr/>
          </p:nvSpPr>
          <p:spPr bwMode="auto">
            <a:xfrm>
              <a:off x="672" y="672"/>
              <a:ext cx="816" cy="115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Code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Data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Heap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Stack</a:t>
              </a:r>
            </a:p>
          </p:txBody>
        </p:sp>
        <p:sp>
          <p:nvSpPr>
            <p:cNvPr id="26668" name="Line 9"/>
            <p:cNvSpPr>
              <a:spLocks noChangeShapeType="1"/>
            </p:cNvSpPr>
            <p:nvPr/>
          </p:nvSpPr>
          <p:spPr bwMode="auto">
            <a:xfrm>
              <a:off x="672" y="1008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669" name="Line 10"/>
            <p:cNvSpPr>
              <a:spLocks noChangeShapeType="1"/>
            </p:cNvSpPr>
            <p:nvPr/>
          </p:nvSpPr>
          <p:spPr bwMode="auto">
            <a:xfrm>
              <a:off x="672" y="1296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670" name="Line 11"/>
            <p:cNvSpPr>
              <a:spLocks noChangeShapeType="1"/>
            </p:cNvSpPr>
            <p:nvPr/>
          </p:nvSpPr>
          <p:spPr bwMode="auto">
            <a:xfrm>
              <a:off x="672" y="1536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6632" name="Group 12"/>
          <p:cNvGrpSpPr>
            <a:grpSpLocks/>
          </p:cNvGrpSpPr>
          <p:nvPr/>
        </p:nvGrpSpPr>
        <p:grpSpPr bwMode="auto">
          <a:xfrm>
            <a:off x="8061325" y="930275"/>
            <a:ext cx="1295400" cy="1828800"/>
            <a:chOff x="672" y="672"/>
            <a:chExt cx="816" cy="1152"/>
          </a:xfrm>
        </p:grpSpPr>
        <p:sp>
          <p:nvSpPr>
            <p:cNvPr id="26663" name="Rectangle 13"/>
            <p:cNvSpPr>
              <a:spLocks noChangeArrowheads="1"/>
            </p:cNvSpPr>
            <p:nvPr/>
          </p:nvSpPr>
          <p:spPr bwMode="auto">
            <a:xfrm>
              <a:off x="672" y="672"/>
              <a:ext cx="816" cy="115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Code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Data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Heap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Stack</a:t>
              </a:r>
            </a:p>
          </p:txBody>
        </p:sp>
        <p:sp>
          <p:nvSpPr>
            <p:cNvPr id="26664" name="Line 14"/>
            <p:cNvSpPr>
              <a:spLocks noChangeShapeType="1"/>
            </p:cNvSpPr>
            <p:nvPr/>
          </p:nvSpPr>
          <p:spPr bwMode="auto">
            <a:xfrm>
              <a:off x="672" y="1008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665" name="Line 15"/>
            <p:cNvSpPr>
              <a:spLocks noChangeShapeType="1"/>
            </p:cNvSpPr>
            <p:nvPr/>
          </p:nvSpPr>
          <p:spPr bwMode="auto">
            <a:xfrm>
              <a:off x="672" y="1296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666" name="Line 16"/>
            <p:cNvSpPr>
              <a:spLocks noChangeShapeType="1"/>
            </p:cNvSpPr>
            <p:nvPr/>
          </p:nvSpPr>
          <p:spPr bwMode="auto">
            <a:xfrm>
              <a:off x="672" y="1536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6633" name="Group 17"/>
          <p:cNvGrpSpPr>
            <a:grpSpLocks/>
          </p:cNvGrpSpPr>
          <p:nvPr/>
        </p:nvGrpSpPr>
        <p:grpSpPr bwMode="auto">
          <a:xfrm>
            <a:off x="5394325" y="777875"/>
            <a:ext cx="1295400" cy="5334000"/>
            <a:chOff x="2448" y="624"/>
            <a:chExt cx="816" cy="3360"/>
          </a:xfrm>
        </p:grpSpPr>
        <p:sp>
          <p:nvSpPr>
            <p:cNvPr id="26652" name="Rectangle 18"/>
            <p:cNvSpPr>
              <a:spLocks noChangeArrowheads="1"/>
            </p:cNvSpPr>
            <p:nvPr/>
          </p:nvSpPr>
          <p:spPr bwMode="auto">
            <a:xfrm>
              <a:off x="2448" y="624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Data 2</a:t>
              </a:r>
            </a:p>
          </p:txBody>
        </p:sp>
        <p:sp>
          <p:nvSpPr>
            <p:cNvPr id="47133" name="Rectangle 19"/>
            <p:cNvSpPr>
              <a:spLocks noChangeArrowheads="1"/>
            </p:cNvSpPr>
            <p:nvPr/>
          </p:nvSpPr>
          <p:spPr bwMode="auto">
            <a:xfrm>
              <a:off x="2448" y="912"/>
              <a:ext cx="816" cy="2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>
                <a:defRPr/>
              </a:pPr>
              <a:r>
                <a:rPr lang="en-US">
                  <a:latin typeface="+mj-lt"/>
                  <a:ea typeface="Helvetica" charset="0"/>
                  <a:cs typeface="Helvetica" charset="0"/>
                </a:rPr>
                <a:t>Stack 1</a:t>
              </a:r>
            </a:p>
          </p:txBody>
        </p:sp>
        <p:sp>
          <p:nvSpPr>
            <p:cNvPr id="26654" name="Rectangle 20"/>
            <p:cNvSpPr>
              <a:spLocks noChangeArrowheads="1"/>
            </p:cNvSpPr>
            <p:nvPr/>
          </p:nvSpPr>
          <p:spPr bwMode="auto">
            <a:xfrm>
              <a:off x="2448" y="1200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Heap 1</a:t>
              </a:r>
            </a:p>
          </p:txBody>
        </p:sp>
        <p:sp>
          <p:nvSpPr>
            <p:cNvPr id="26655" name="Rectangle 21"/>
            <p:cNvSpPr>
              <a:spLocks noChangeArrowheads="1"/>
            </p:cNvSpPr>
            <p:nvPr/>
          </p:nvSpPr>
          <p:spPr bwMode="auto">
            <a:xfrm>
              <a:off x="2448" y="3504"/>
              <a:ext cx="816" cy="48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OS heap &amp; </a:t>
              </a:r>
            </a:p>
            <a:p>
              <a:pPr algn="ctr"/>
              <a:r>
                <a:rPr lang="en-US" altLang="en-US">
                  <a:latin typeface="+mj-lt"/>
                </a:rPr>
                <a:t>Stacks</a:t>
              </a:r>
            </a:p>
          </p:txBody>
        </p:sp>
        <p:sp>
          <p:nvSpPr>
            <p:cNvPr id="26656" name="Rectangle 22"/>
            <p:cNvSpPr>
              <a:spLocks noChangeArrowheads="1"/>
            </p:cNvSpPr>
            <p:nvPr/>
          </p:nvSpPr>
          <p:spPr bwMode="auto">
            <a:xfrm>
              <a:off x="2448" y="1488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Code 1</a:t>
              </a:r>
            </a:p>
          </p:txBody>
        </p:sp>
        <p:sp>
          <p:nvSpPr>
            <p:cNvPr id="26657" name="Rectangle 23"/>
            <p:cNvSpPr>
              <a:spLocks noChangeArrowheads="1"/>
            </p:cNvSpPr>
            <p:nvPr/>
          </p:nvSpPr>
          <p:spPr bwMode="auto">
            <a:xfrm>
              <a:off x="2448" y="1776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Stack 2</a:t>
              </a:r>
            </a:p>
          </p:txBody>
        </p:sp>
        <p:sp>
          <p:nvSpPr>
            <p:cNvPr id="26658" name="Rectangle 24"/>
            <p:cNvSpPr>
              <a:spLocks noChangeArrowheads="1"/>
            </p:cNvSpPr>
            <p:nvPr/>
          </p:nvSpPr>
          <p:spPr bwMode="auto">
            <a:xfrm>
              <a:off x="2448" y="2064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Data 1</a:t>
              </a:r>
            </a:p>
          </p:txBody>
        </p:sp>
        <p:sp>
          <p:nvSpPr>
            <p:cNvPr id="26659" name="Rectangle 25"/>
            <p:cNvSpPr>
              <a:spLocks noChangeArrowheads="1"/>
            </p:cNvSpPr>
            <p:nvPr/>
          </p:nvSpPr>
          <p:spPr bwMode="auto">
            <a:xfrm>
              <a:off x="2448" y="2352"/>
              <a:ext cx="816" cy="288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Heap 2</a:t>
              </a:r>
            </a:p>
          </p:txBody>
        </p:sp>
        <p:sp>
          <p:nvSpPr>
            <p:cNvPr id="26660" name="Rectangle 26"/>
            <p:cNvSpPr>
              <a:spLocks noChangeArrowheads="1"/>
            </p:cNvSpPr>
            <p:nvPr/>
          </p:nvSpPr>
          <p:spPr bwMode="auto">
            <a:xfrm>
              <a:off x="2448" y="2640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Code 2</a:t>
              </a:r>
            </a:p>
          </p:txBody>
        </p:sp>
        <p:sp>
          <p:nvSpPr>
            <p:cNvPr id="26661" name="Rectangle 27"/>
            <p:cNvSpPr>
              <a:spLocks noChangeArrowheads="1"/>
            </p:cNvSpPr>
            <p:nvPr/>
          </p:nvSpPr>
          <p:spPr bwMode="auto">
            <a:xfrm>
              <a:off x="2448" y="2928"/>
              <a:ext cx="816" cy="28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OS code</a:t>
              </a:r>
            </a:p>
          </p:txBody>
        </p:sp>
        <p:sp>
          <p:nvSpPr>
            <p:cNvPr id="26662" name="Rectangle 28"/>
            <p:cNvSpPr>
              <a:spLocks noChangeArrowheads="1"/>
            </p:cNvSpPr>
            <p:nvPr/>
          </p:nvSpPr>
          <p:spPr bwMode="auto">
            <a:xfrm>
              <a:off x="2448" y="3216"/>
              <a:ext cx="816" cy="28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OS data</a:t>
              </a:r>
            </a:p>
          </p:txBody>
        </p:sp>
      </p:grpSp>
      <p:sp>
        <p:nvSpPr>
          <p:cNvPr id="26634" name="Line 29"/>
          <p:cNvSpPr>
            <a:spLocks noChangeShapeType="1"/>
          </p:cNvSpPr>
          <p:nvPr/>
        </p:nvSpPr>
        <p:spPr bwMode="auto">
          <a:xfrm>
            <a:off x="3870325" y="1082675"/>
            <a:ext cx="15240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35" name="Line 30"/>
          <p:cNvSpPr>
            <a:spLocks noChangeShapeType="1"/>
          </p:cNvSpPr>
          <p:nvPr/>
        </p:nvSpPr>
        <p:spPr bwMode="auto">
          <a:xfrm>
            <a:off x="3870325" y="1616075"/>
            <a:ext cx="15240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36" name="Line 31"/>
          <p:cNvSpPr>
            <a:spLocks noChangeShapeType="1"/>
          </p:cNvSpPr>
          <p:nvPr/>
        </p:nvSpPr>
        <p:spPr bwMode="auto">
          <a:xfrm flipV="1">
            <a:off x="3870325" y="1920875"/>
            <a:ext cx="1524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37" name="Line 32"/>
          <p:cNvSpPr>
            <a:spLocks noChangeShapeType="1"/>
          </p:cNvSpPr>
          <p:nvPr/>
        </p:nvSpPr>
        <p:spPr bwMode="auto">
          <a:xfrm flipV="1">
            <a:off x="3870325" y="1463675"/>
            <a:ext cx="15240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38" name="Line 33"/>
          <p:cNvSpPr>
            <a:spLocks noChangeShapeType="1"/>
          </p:cNvSpPr>
          <p:nvPr/>
        </p:nvSpPr>
        <p:spPr bwMode="auto">
          <a:xfrm flipH="1">
            <a:off x="6689725" y="1235075"/>
            <a:ext cx="1371600" cy="297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39" name="Line 34"/>
          <p:cNvSpPr>
            <a:spLocks noChangeShapeType="1"/>
          </p:cNvSpPr>
          <p:nvPr/>
        </p:nvSpPr>
        <p:spPr bwMode="auto">
          <a:xfrm flipH="1" flipV="1">
            <a:off x="6689725" y="1006475"/>
            <a:ext cx="13716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40" name="Line 35"/>
          <p:cNvSpPr>
            <a:spLocks noChangeShapeType="1"/>
          </p:cNvSpPr>
          <p:nvPr/>
        </p:nvSpPr>
        <p:spPr bwMode="auto">
          <a:xfrm flipH="1">
            <a:off x="6689725" y="2149475"/>
            <a:ext cx="1371600" cy="1600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41" name="Line 36"/>
          <p:cNvSpPr>
            <a:spLocks noChangeShapeType="1"/>
          </p:cNvSpPr>
          <p:nvPr/>
        </p:nvSpPr>
        <p:spPr bwMode="auto">
          <a:xfrm flipH="1">
            <a:off x="6689725" y="2530475"/>
            <a:ext cx="13716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42" name="Rectangle 37"/>
          <p:cNvSpPr>
            <a:spLocks noChangeArrowheads="1"/>
          </p:cNvSpPr>
          <p:nvPr/>
        </p:nvSpPr>
        <p:spPr bwMode="auto">
          <a:xfrm>
            <a:off x="4435476" y="1524000"/>
            <a:ext cx="258763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6643" name="Oval 38"/>
          <p:cNvSpPr>
            <a:spLocks noChangeArrowheads="1"/>
          </p:cNvSpPr>
          <p:nvPr/>
        </p:nvSpPr>
        <p:spPr bwMode="auto">
          <a:xfrm>
            <a:off x="4403725" y="930275"/>
            <a:ext cx="609600" cy="3048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6644" name="Rectangle 39"/>
          <p:cNvSpPr>
            <a:spLocks noChangeArrowheads="1"/>
          </p:cNvSpPr>
          <p:nvPr/>
        </p:nvSpPr>
        <p:spPr bwMode="auto">
          <a:xfrm>
            <a:off x="7527925" y="1692275"/>
            <a:ext cx="304800" cy="1447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6645" name="Rectangle 40"/>
          <p:cNvSpPr>
            <a:spLocks noChangeArrowheads="1"/>
          </p:cNvSpPr>
          <p:nvPr/>
        </p:nvSpPr>
        <p:spPr bwMode="auto">
          <a:xfrm rot="-689794">
            <a:off x="7680325" y="1311275"/>
            <a:ext cx="1524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6646" name="Oval 41"/>
          <p:cNvSpPr>
            <a:spLocks noChangeArrowheads="1"/>
          </p:cNvSpPr>
          <p:nvPr/>
        </p:nvSpPr>
        <p:spPr bwMode="auto">
          <a:xfrm>
            <a:off x="7299325" y="1006475"/>
            <a:ext cx="609600" cy="3048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6647" name="Text Box 42"/>
          <p:cNvSpPr txBox="1">
            <a:spLocks noChangeArrowheads="1"/>
          </p:cNvSpPr>
          <p:nvPr/>
        </p:nvSpPr>
        <p:spPr bwMode="auto">
          <a:xfrm>
            <a:off x="1812925" y="4968875"/>
            <a:ext cx="287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chemeClr val="hlink"/>
                </a:solidFill>
                <a:latin typeface="+mj-lt"/>
              </a:rPr>
              <a:t>Translation Map 1</a:t>
            </a:r>
          </a:p>
        </p:txBody>
      </p:sp>
      <p:sp>
        <p:nvSpPr>
          <p:cNvPr id="26648" name="Text Box 43"/>
          <p:cNvSpPr txBox="1">
            <a:spLocks noChangeArrowheads="1"/>
          </p:cNvSpPr>
          <p:nvPr/>
        </p:nvSpPr>
        <p:spPr bwMode="auto">
          <a:xfrm>
            <a:off x="7070725" y="4968875"/>
            <a:ext cx="287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chemeClr val="hlink"/>
                </a:solidFill>
                <a:latin typeface="+mj-lt"/>
              </a:rPr>
              <a:t>Translation Map 2</a:t>
            </a:r>
          </a:p>
        </p:txBody>
      </p:sp>
      <p:sp>
        <p:nvSpPr>
          <p:cNvPr id="26649" name="Line 44"/>
          <p:cNvSpPr>
            <a:spLocks noChangeShapeType="1"/>
          </p:cNvSpPr>
          <p:nvPr/>
        </p:nvSpPr>
        <p:spPr bwMode="auto">
          <a:xfrm flipV="1">
            <a:off x="4556125" y="4130675"/>
            <a:ext cx="76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50" name="Line 45"/>
          <p:cNvSpPr>
            <a:spLocks noChangeShapeType="1"/>
          </p:cNvSpPr>
          <p:nvPr/>
        </p:nvSpPr>
        <p:spPr bwMode="auto">
          <a:xfrm flipH="1" flipV="1">
            <a:off x="7604125" y="4130675"/>
            <a:ext cx="76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51" name="Text Box 46"/>
          <p:cNvSpPr txBox="1">
            <a:spLocks noChangeArrowheads="1"/>
          </p:cNvSpPr>
          <p:nvPr/>
        </p:nvSpPr>
        <p:spPr bwMode="auto">
          <a:xfrm>
            <a:off x="4267201" y="6091238"/>
            <a:ext cx="3732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chemeClr val="hlink"/>
                </a:solidFill>
                <a:latin typeface="+mj-lt"/>
              </a:rPr>
              <a:t>Physical Address Space</a:t>
            </a:r>
          </a:p>
        </p:txBody>
      </p:sp>
    </p:spTree>
    <p:extLst>
      <p:ext uri="{BB962C8B-B14F-4D97-AF65-F5344CB8AC3E}">
        <p14:creationId xmlns:p14="http://schemas.microsoft.com/office/powerpoint/2010/main" val="93992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8763000" cy="736600"/>
          </a:xfrm>
        </p:spPr>
        <p:txBody>
          <a:bodyPr/>
          <a:lstStyle/>
          <a:p>
            <a:r>
              <a:rPr lang="en-US" dirty="0" smtClean="0"/>
              <a:t>Recall: Four Fundamental OS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38200"/>
            <a:ext cx="10210800" cy="5638800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Thread: Execution Context</a:t>
            </a:r>
          </a:p>
          <a:p>
            <a:pPr lvl="1"/>
            <a:r>
              <a:rPr lang="en-US" altLang="en-US" dirty="0" smtClean="0"/>
              <a:t>Fully describes program state</a:t>
            </a:r>
            <a:endParaRPr lang="en-US" altLang="en-US" dirty="0"/>
          </a:p>
          <a:p>
            <a:pPr lvl="1"/>
            <a:r>
              <a:rPr lang="en-US" altLang="en-US" dirty="0"/>
              <a:t>Program Counter, Registers, Execution Flags, </a:t>
            </a:r>
            <a:r>
              <a:rPr lang="en-US" altLang="en-US" dirty="0" smtClean="0"/>
              <a:t>Stack</a:t>
            </a:r>
            <a:endParaRPr lang="en-US" dirty="0"/>
          </a:p>
          <a:p>
            <a:r>
              <a:rPr lang="en-US" b="1" dirty="0"/>
              <a:t>Address </a:t>
            </a:r>
            <a:r>
              <a:rPr lang="en-US" b="1" dirty="0" smtClean="0"/>
              <a:t>space </a:t>
            </a:r>
            <a:r>
              <a:rPr lang="en-US" dirty="0" smtClean="0"/>
              <a:t>(with or w/o </a:t>
            </a:r>
            <a:r>
              <a:rPr lang="en-US" b="1" dirty="0" smtClean="0"/>
              <a:t>translation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Set of memory addresses accessible to program (for read or write)</a:t>
            </a:r>
            <a:endParaRPr lang="en-US" dirty="0"/>
          </a:p>
          <a:p>
            <a:pPr lvl="1"/>
            <a:r>
              <a:rPr lang="en-US" dirty="0"/>
              <a:t>M</a:t>
            </a:r>
            <a:r>
              <a:rPr lang="en-US" dirty="0" smtClean="0"/>
              <a:t>ay be </a:t>
            </a:r>
            <a:r>
              <a:rPr lang="en-US" dirty="0"/>
              <a:t>distinct from </a:t>
            </a:r>
            <a:r>
              <a:rPr lang="en-US" dirty="0" smtClean="0"/>
              <a:t>memory </a:t>
            </a:r>
            <a:r>
              <a:rPr lang="en-US" dirty="0"/>
              <a:t>space of the physical </a:t>
            </a:r>
            <a:r>
              <a:rPr lang="en-US" dirty="0" smtClean="0"/>
              <a:t>machine </a:t>
            </a:r>
            <a:br>
              <a:rPr lang="en-US" dirty="0" smtClean="0"/>
            </a:br>
            <a:r>
              <a:rPr lang="en-US" dirty="0" smtClean="0"/>
              <a:t>(in which case programs operate in a virtual address space)</a:t>
            </a:r>
            <a:endParaRPr lang="en-US" dirty="0"/>
          </a:p>
          <a:p>
            <a:r>
              <a:rPr lang="en-US" b="1" dirty="0" smtClean="0"/>
              <a:t>Process: an instance of a running program</a:t>
            </a:r>
          </a:p>
          <a:p>
            <a:pPr lvl="1"/>
            <a:r>
              <a:rPr lang="en-US" dirty="0" smtClean="0"/>
              <a:t>Protected Address Space + One or more Threads</a:t>
            </a:r>
            <a:endParaRPr lang="en-US" dirty="0"/>
          </a:p>
          <a:p>
            <a:r>
              <a:rPr lang="en-US" b="1" dirty="0" smtClean="0"/>
              <a:t>Dual mode operation / Protection</a:t>
            </a:r>
          </a:p>
          <a:p>
            <a:pPr lvl="1"/>
            <a:r>
              <a:rPr lang="en-US" dirty="0" smtClean="0"/>
              <a:t>Only the “system” has the ability to access certain resources</a:t>
            </a:r>
          </a:p>
          <a:p>
            <a:pPr lvl="1"/>
            <a:r>
              <a:rPr lang="en-US" sz="2400" dirty="0"/>
              <a:t>Combined with translation, isolates programs from each other and the OS from programs</a:t>
            </a:r>
          </a:p>
        </p:txBody>
      </p:sp>
    </p:spTree>
    <p:extLst>
      <p:ext uri="{BB962C8B-B14F-4D97-AF65-F5344CB8AC3E}">
        <p14:creationId xmlns:p14="http://schemas.microsoft.com/office/powerpoint/2010/main" val="3836831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r>
              <a:rPr lang="en-US" dirty="0" smtClean="0"/>
              <a:t>: Getting started!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6" y="685800"/>
            <a:ext cx="11071224" cy="6096000"/>
          </a:xfrm>
        </p:spPr>
        <p:txBody>
          <a:bodyPr>
            <a:normAutofit/>
          </a:bodyPr>
          <a:lstStyle/>
          <a:p>
            <a:r>
              <a:rPr lang="en-US" dirty="0" err="1"/>
              <a:t>Kubiatowicz</a:t>
            </a:r>
            <a:r>
              <a:rPr lang="en-US" dirty="0"/>
              <a:t> Office Hours:</a:t>
            </a:r>
          </a:p>
          <a:p>
            <a:pPr lvl="1"/>
            <a:r>
              <a:rPr lang="en-US" dirty="0" smtClean="0"/>
              <a:t>1-2pm, Monday &amp; Thursday</a:t>
            </a:r>
            <a:endParaRPr lang="en-US" dirty="0"/>
          </a:p>
          <a:p>
            <a:r>
              <a:rPr lang="en-US" dirty="0" smtClean="0"/>
              <a:t>Homework 0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Due Tomorrow!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Get familiar with the cs162 tools</a:t>
            </a:r>
          </a:p>
          <a:p>
            <a:pPr lvl="1"/>
            <a:r>
              <a:rPr lang="en-US" dirty="0" smtClean="0"/>
              <a:t>configure your VM, submit via </a:t>
            </a:r>
            <a:r>
              <a:rPr lang="en-US" dirty="0" err="1" smtClean="0"/>
              <a:t>git</a:t>
            </a:r>
            <a:endParaRPr lang="en-US" dirty="0" smtClean="0"/>
          </a:p>
          <a:p>
            <a:pPr lvl="1"/>
            <a:r>
              <a:rPr lang="en-US" dirty="0" smtClean="0"/>
              <a:t>Practice finding out information: </a:t>
            </a:r>
          </a:p>
          <a:p>
            <a:pPr lvl="2"/>
            <a:r>
              <a:rPr lang="en-US" dirty="0" smtClean="0"/>
              <a:t>How to use GDB?  How to understand output of </a:t>
            </a:r>
            <a:r>
              <a:rPr lang="en-US" dirty="0" err="1" smtClean="0"/>
              <a:t>unix</a:t>
            </a:r>
            <a:r>
              <a:rPr lang="en-US" dirty="0" smtClean="0"/>
              <a:t> tools?</a:t>
            </a:r>
          </a:p>
          <a:p>
            <a:pPr lvl="2"/>
            <a:r>
              <a:rPr lang="en-US" dirty="0" smtClean="0"/>
              <a:t>We don’t assume that you already know everything!</a:t>
            </a:r>
          </a:p>
          <a:p>
            <a:pPr lvl="2"/>
            <a:r>
              <a:rPr lang="en-US" dirty="0" smtClean="0"/>
              <a:t>Learn to use “man” (command line), “help” (in </a:t>
            </a:r>
            <a:r>
              <a:rPr lang="en-US" dirty="0" err="1" smtClean="0"/>
              <a:t>gdb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), google</a:t>
            </a:r>
          </a:p>
          <a:p>
            <a:r>
              <a:rPr lang="en-US" dirty="0" smtClean="0"/>
              <a:t>Should be going to sections now – Important information there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ny section will do until groups assigned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THIS Friday is Drop Deadline!  HARD TO DROP LATER!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If you know you are going to drop, do so now to leave room for others on waitlist!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Why do we do this?  So that groups aren’t left without members!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941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r>
              <a:rPr lang="en-US" dirty="0" smtClean="0"/>
              <a:t>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9753600" cy="5105400"/>
          </a:xfrm>
        </p:spPr>
        <p:txBody>
          <a:bodyPr/>
          <a:lstStyle/>
          <a:p>
            <a:r>
              <a:rPr lang="en-US" dirty="0"/>
              <a:t>Group sign up via </a:t>
            </a:r>
            <a:r>
              <a:rPr lang="en-US" dirty="0" err="1"/>
              <a:t>autograder</a:t>
            </a:r>
            <a:r>
              <a:rPr lang="en-US" dirty="0"/>
              <a:t> form next week </a:t>
            </a:r>
          </a:p>
          <a:p>
            <a:pPr lvl="1"/>
            <a:r>
              <a:rPr lang="en-US" dirty="0"/>
              <a:t>Get finding groups of 4 people ASAP</a:t>
            </a:r>
          </a:p>
          <a:p>
            <a:pPr lvl="1"/>
            <a:r>
              <a:rPr lang="en-US" dirty="0"/>
              <a:t>Priority for same section; if cannot make this work, keep same </a:t>
            </a:r>
            <a:r>
              <a:rPr lang="en-US" dirty="0" smtClean="0"/>
              <a:t>TA</a:t>
            </a:r>
          </a:p>
          <a:p>
            <a:pPr lvl="1"/>
            <a:r>
              <a:rPr lang="en-US" dirty="0" smtClean="0"/>
              <a:t>Remember: Your TA needs to see you in section!</a:t>
            </a:r>
            <a:endParaRPr lang="en-US" dirty="0"/>
          </a:p>
          <a:p>
            <a:r>
              <a:rPr lang="en-US" dirty="0" smtClean="0"/>
              <a:t>Midterm 1: 2/17</a:t>
            </a:r>
          </a:p>
          <a:p>
            <a:pPr lvl="1"/>
            <a:r>
              <a:rPr lang="en-US" dirty="0"/>
              <a:t>7-9PM in </a:t>
            </a:r>
            <a:r>
              <a:rPr lang="en-US" dirty="0" smtClean="0"/>
              <a:t>person</a:t>
            </a:r>
          </a:p>
          <a:p>
            <a:pPr lvl="1"/>
            <a:r>
              <a:rPr lang="en-US" dirty="0" smtClean="0"/>
              <a:t>We will say more about material when we get closer…</a:t>
            </a:r>
          </a:p>
          <a:p>
            <a:r>
              <a:rPr lang="en-US" dirty="0" smtClean="0"/>
              <a:t>Midterm 1 conflicts</a:t>
            </a:r>
          </a:p>
          <a:p>
            <a:pPr lvl="1"/>
            <a:r>
              <a:rPr lang="en-US" dirty="0" smtClean="0"/>
              <a:t>We will handle these conflicts after have final class roster</a:t>
            </a:r>
          </a:p>
          <a:p>
            <a:pPr lvl="1"/>
            <a:r>
              <a:rPr lang="en-US" dirty="0" smtClean="0"/>
              <a:t>Watch for queries by </a:t>
            </a:r>
            <a:r>
              <a:rPr lang="en-US" dirty="0" err="1" smtClean="0"/>
              <a:t>HeadTA</a:t>
            </a:r>
            <a:r>
              <a:rPr lang="en-US" dirty="0" smtClean="0"/>
              <a:t> to collect information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8847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533400"/>
          </a:xfrm>
        </p:spPr>
        <p:txBody>
          <a:bodyPr/>
          <a:lstStyle/>
          <a:p>
            <a:r>
              <a:rPr lang="en-US" dirty="0" smtClean="0"/>
              <a:t>Recall: 3 types of Kernel Mode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4526" y="838200"/>
            <a:ext cx="8714874" cy="5638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Syscall</a:t>
            </a:r>
            <a:endParaRPr lang="en-US" dirty="0" smtClean="0"/>
          </a:p>
          <a:p>
            <a:pPr lvl="1"/>
            <a:r>
              <a:rPr lang="en-US" dirty="0" smtClean="0"/>
              <a:t>Process requests a system service, e.g., exit</a:t>
            </a:r>
          </a:p>
          <a:p>
            <a:pPr lvl="1"/>
            <a:r>
              <a:rPr lang="en-US" dirty="0" smtClean="0"/>
              <a:t>Like a function call, but “outside” the process</a:t>
            </a:r>
          </a:p>
          <a:p>
            <a:pPr lvl="1"/>
            <a:r>
              <a:rPr lang="en-US" dirty="0" smtClean="0"/>
              <a:t>Does not have the address of the system function to call</a:t>
            </a:r>
          </a:p>
          <a:p>
            <a:pPr lvl="1"/>
            <a:r>
              <a:rPr lang="en-US" dirty="0" smtClean="0"/>
              <a:t>Like a Remote Procedure </a:t>
            </a:r>
            <a:r>
              <a:rPr lang="en-US" dirty="0"/>
              <a:t>C</a:t>
            </a:r>
            <a:r>
              <a:rPr lang="en-US" dirty="0" smtClean="0"/>
              <a:t>all (RPC) – for later</a:t>
            </a:r>
          </a:p>
          <a:p>
            <a:pPr lvl="1"/>
            <a:r>
              <a:rPr lang="en-US" dirty="0" smtClean="0"/>
              <a:t>Marshall the </a:t>
            </a:r>
            <a:r>
              <a:rPr lang="en-US" dirty="0" err="1" smtClean="0"/>
              <a:t>syscall</a:t>
            </a:r>
            <a:r>
              <a:rPr lang="en-US" dirty="0" smtClean="0"/>
              <a:t> id and </a:t>
            </a:r>
            <a:r>
              <a:rPr lang="en-US" dirty="0" err="1" smtClean="0"/>
              <a:t>args</a:t>
            </a:r>
            <a:r>
              <a:rPr lang="en-US" dirty="0" smtClean="0"/>
              <a:t> in registers and exec </a:t>
            </a:r>
            <a:r>
              <a:rPr lang="en-US" dirty="0" err="1" smtClean="0"/>
              <a:t>syscall</a:t>
            </a:r>
            <a:endParaRPr lang="en-US" dirty="0" smtClean="0"/>
          </a:p>
          <a:p>
            <a:r>
              <a:rPr lang="en-US" dirty="0" smtClean="0"/>
              <a:t>Interrupt</a:t>
            </a:r>
          </a:p>
          <a:p>
            <a:pPr lvl="1"/>
            <a:r>
              <a:rPr lang="en-US" dirty="0" smtClean="0"/>
              <a:t>External asynchronous event triggers context switch</a:t>
            </a:r>
          </a:p>
          <a:p>
            <a:pPr lvl="1"/>
            <a:r>
              <a:rPr lang="en-US" dirty="0" err="1"/>
              <a:t>e</a:t>
            </a:r>
            <a:r>
              <a:rPr lang="en-US" dirty="0" err="1" smtClean="0"/>
              <a:t>g</a:t>
            </a:r>
            <a:r>
              <a:rPr lang="en-US" dirty="0" smtClean="0"/>
              <a:t>. Timer, I/O device</a:t>
            </a:r>
          </a:p>
          <a:p>
            <a:pPr lvl="1"/>
            <a:r>
              <a:rPr lang="en-US" dirty="0" smtClean="0"/>
              <a:t>Independent of user process</a:t>
            </a:r>
          </a:p>
          <a:p>
            <a:r>
              <a:rPr lang="en-US" dirty="0" smtClean="0"/>
              <a:t>Trap or Exception</a:t>
            </a:r>
          </a:p>
          <a:p>
            <a:pPr lvl="1"/>
            <a:r>
              <a:rPr lang="en-US" dirty="0" smtClean="0"/>
              <a:t>Internal synchronous event in process triggers context switch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Protection violation (segmentation fault), Divide by zero, …</a:t>
            </a:r>
          </a:p>
        </p:txBody>
      </p:sp>
    </p:spTree>
    <p:extLst>
      <p:ext uri="{BB962C8B-B14F-4D97-AF65-F5344CB8AC3E}">
        <p14:creationId xmlns:p14="http://schemas.microsoft.com/office/powerpoint/2010/main" val="3529683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User/Kernel (Privileged)</a:t>
            </a:r>
            <a:r>
              <a:rPr lang="en-US" baseline="0" dirty="0" smtClean="0"/>
              <a:t>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5638800"/>
            <a:ext cx="7620000" cy="53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Block Arc 6"/>
          <p:cNvSpPr/>
          <p:nvPr/>
        </p:nvSpPr>
        <p:spPr bwMode="auto">
          <a:xfrm>
            <a:off x="2819400" y="990600"/>
            <a:ext cx="6324600" cy="5334000"/>
          </a:xfrm>
          <a:prstGeom prst="blockArc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 dirty="0">
              <a:latin typeface="Gill Sans Light"/>
              <a:cs typeface="Gill Sans Light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114800" y="2318266"/>
            <a:ext cx="3733800" cy="2101334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1" y="1219200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User Mode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0601" y="3048000"/>
            <a:ext cx="222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Kernel Mode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590800" y="3657600"/>
            <a:ext cx="6858000" cy="914400"/>
          </a:xfrm>
          <a:prstGeom prst="rect">
            <a:avLst/>
          </a:prstGeom>
          <a:pattFill prst="horzBrick">
            <a:fgClr>
              <a:srgbClr val="FF0000"/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 rot="5400000">
            <a:off x="3238500" y="4152900"/>
            <a:ext cx="457200" cy="1295400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51054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Full HW access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1" y="510540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Limited HW access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886201" y="2895600"/>
            <a:ext cx="900579" cy="674132"/>
            <a:chOff x="2362200" y="3048000"/>
            <a:chExt cx="900579" cy="674132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2362200" y="3048000"/>
              <a:ext cx="53340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590800" y="3352800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exec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3886201" y="2133600"/>
            <a:ext cx="914403" cy="838200"/>
            <a:chOff x="6195245" y="3124200"/>
            <a:chExt cx="1130426" cy="419100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H="1">
              <a:off x="6208204" y="3314700"/>
              <a:ext cx="458059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6195245" y="3124200"/>
              <a:ext cx="113042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syscall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696200" y="2971800"/>
            <a:ext cx="1305876" cy="609600"/>
            <a:chOff x="6019800" y="2971800"/>
            <a:chExt cx="1305876" cy="609600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 flipH="1">
              <a:off x="6019800" y="3200400"/>
              <a:ext cx="762000" cy="381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6781800" y="2971800"/>
              <a:ext cx="5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exit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800603" y="2165866"/>
            <a:ext cx="530167" cy="870466"/>
            <a:chOff x="2590803" y="2927866"/>
            <a:chExt cx="530167" cy="870466"/>
          </a:xfrm>
        </p:grpSpPr>
        <p:cxnSp>
          <p:nvCxnSpPr>
            <p:cNvPr id="30" name="Straight Arrow Connector 29"/>
            <p:cNvCxnSpPr>
              <a:endCxn id="21" idx="1"/>
            </p:cNvCxnSpPr>
            <p:nvPr/>
          </p:nvCxnSpPr>
          <p:spPr bwMode="auto">
            <a:xfrm flipH="1" flipV="1">
              <a:off x="2590803" y="2927866"/>
              <a:ext cx="304797" cy="42493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2667000" y="3429000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rtn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 flipH="1">
            <a:off x="5105399" y="1752600"/>
            <a:ext cx="1295400" cy="990600"/>
            <a:chOff x="5535835" y="3064133"/>
            <a:chExt cx="1601432" cy="495300"/>
          </a:xfrm>
        </p:grpSpPr>
        <p:cxnSp>
          <p:nvCxnSpPr>
            <p:cNvPr id="37" name="Straight Arrow Connector 36"/>
            <p:cNvCxnSpPr/>
            <p:nvPr/>
          </p:nvCxnSpPr>
          <p:spPr bwMode="auto">
            <a:xfrm flipH="1">
              <a:off x="6477853" y="3254633"/>
              <a:ext cx="188404" cy="304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5535835" y="3064133"/>
              <a:ext cx="160143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interrupt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791201" y="2209804"/>
            <a:ext cx="385042" cy="826533"/>
            <a:chOff x="2971803" y="3200400"/>
            <a:chExt cx="385047" cy="589609"/>
          </a:xfrm>
        </p:grpSpPr>
        <p:cxnSp>
          <p:nvCxnSpPr>
            <p:cNvPr id="40" name="Straight Arrow Connector 39"/>
            <p:cNvCxnSpPr/>
            <p:nvPr/>
          </p:nvCxnSpPr>
          <p:spPr bwMode="auto">
            <a:xfrm flipH="1" flipV="1">
              <a:off x="3124205" y="3200400"/>
              <a:ext cx="76201" cy="27178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2971803" y="3526545"/>
              <a:ext cx="385047" cy="263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rfi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50" name="Straight Arrow Connector 49"/>
          <p:cNvCxnSpPr/>
          <p:nvPr/>
        </p:nvCxnSpPr>
        <p:spPr bwMode="auto">
          <a:xfrm flipH="1">
            <a:off x="5410200" y="3505200"/>
            <a:ext cx="30480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5943600" y="3505200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6172200" y="3505200"/>
            <a:ext cx="152400" cy="609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7" name="Straight Arrow Connector 56"/>
          <p:cNvCxnSpPr>
            <a:endCxn id="41" idx="3"/>
          </p:cNvCxnSpPr>
          <p:nvPr/>
        </p:nvCxnSpPr>
        <p:spPr bwMode="auto">
          <a:xfrm flipH="1" flipV="1">
            <a:off x="6176244" y="2851670"/>
            <a:ext cx="376957" cy="12631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 flipH="1">
            <a:off x="6629400" y="1905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exception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 flipH="1">
            <a:off x="6858000" y="2286000"/>
            <a:ext cx="381000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2" name="Right Brace 41"/>
          <p:cNvSpPr/>
          <p:nvPr/>
        </p:nvSpPr>
        <p:spPr bwMode="auto">
          <a:xfrm rot="5400000">
            <a:off x="5753100" y="2945368"/>
            <a:ext cx="457200" cy="3733800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084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533400"/>
          </a:xfrm>
        </p:spPr>
        <p:txBody>
          <a:bodyPr/>
          <a:lstStyle/>
          <a:p>
            <a:r>
              <a:rPr lang="en-US" dirty="0" smtClean="0"/>
              <a:t>Implementing Safe Kernel Mode 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914400"/>
            <a:ext cx="8839200" cy="5257800"/>
          </a:xfrm>
        </p:spPr>
        <p:txBody>
          <a:bodyPr/>
          <a:lstStyle/>
          <a:p>
            <a:r>
              <a:rPr lang="en-US" dirty="0"/>
              <a:t>Important aspects:</a:t>
            </a:r>
          </a:p>
          <a:p>
            <a:pPr lvl="1"/>
            <a:r>
              <a:rPr lang="en-US" dirty="0"/>
              <a:t>Controlled transfer into kernel (e.g., </a:t>
            </a:r>
            <a:r>
              <a:rPr lang="en-US" dirty="0" err="1"/>
              <a:t>syscall</a:t>
            </a:r>
            <a:r>
              <a:rPr lang="en-US" dirty="0"/>
              <a:t> table)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Separate </a:t>
            </a:r>
            <a:r>
              <a:rPr lang="en-US" dirty="0">
                <a:solidFill>
                  <a:srgbClr val="FF0000"/>
                </a:solidFill>
              </a:rPr>
              <a:t>kernel </a:t>
            </a:r>
            <a:r>
              <a:rPr lang="en-US" dirty="0" smtClean="0">
                <a:solidFill>
                  <a:srgbClr val="FF0000"/>
                </a:solidFill>
              </a:rPr>
              <a:t>stack!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Carefully constructed kernel code packs up the user process state and sets it aside</a:t>
            </a:r>
          </a:p>
          <a:p>
            <a:pPr lvl="1"/>
            <a:r>
              <a:rPr lang="en-US" dirty="0" smtClean="0"/>
              <a:t>Details depend on the machine architecture</a:t>
            </a:r>
          </a:p>
          <a:p>
            <a:pPr lvl="1"/>
            <a:r>
              <a:rPr lang="en-US" dirty="0" smtClean="0"/>
              <a:t>More on this next time</a:t>
            </a:r>
          </a:p>
          <a:p>
            <a:endParaRPr lang="en-US" dirty="0" smtClean="0"/>
          </a:p>
          <a:p>
            <a:r>
              <a:rPr lang="en-US" dirty="0" smtClean="0"/>
              <a:t>Should be impossible for buggy or malicious user program to cause the kernel to corrupt itself!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86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r>
              <a:rPr lang="en-US" baseline="0" dirty="0" smtClean="0"/>
              <a:t> support: Interrupt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990600"/>
            <a:ext cx="8763000" cy="5638800"/>
          </a:xfrm>
        </p:spPr>
        <p:txBody>
          <a:bodyPr>
            <a:normAutofit/>
          </a:bodyPr>
          <a:lstStyle/>
          <a:p>
            <a:r>
              <a:rPr lang="en-US" dirty="0"/>
              <a:t>Interrupt processing </a:t>
            </a:r>
            <a:r>
              <a:rPr lang="en-US" dirty="0" smtClean="0"/>
              <a:t>not visible </a:t>
            </a:r>
            <a:r>
              <a:rPr lang="en-US" dirty="0"/>
              <a:t>to the user process:</a:t>
            </a:r>
          </a:p>
          <a:p>
            <a:pPr lvl="1"/>
            <a:r>
              <a:rPr lang="en-US" dirty="0"/>
              <a:t>Occurs between instructions, restarted transparently</a:t>
            </a:r>
          </a:p>
          <a:p>
            <a:pPr lvl="1"/>
            <a:r>
              <a:rPr lang="en-US" dirty="0"/>
              <a:t>No change to process state</a:t>
            </a:r>
          </a:p>
          <a:p>
            <a:pPr lvl="1"/>
            <a:r>
              <a:rPr lang="en-US" dirty="0"/>
              <a:t>What can be observed even with perfect interrupt processing</a:t>
            </a:r>
            <a:r>
              <a:rPr lang="en-US" dirty="0" smtClean="0"/>
              <a:t>?</a:t>
            </a:r>
          </a:p>
          <a:p>
            <a:pPr lvl="1"/>
            <a:endParaRPr lang="en-US" dirty="0"/>
          </a:p>
          <a:p>
            <a:r>
              <a:rPr lang="en-US" dirty="0" smtClean="0"/>
              <a:t>Interrupt Handler invoked with interrupts ‘disabled’</a:t>
            </a:r>
          </a:p>
          <a:p>
            <a:pPr lvl="1"/>
            <a:r>
              <a:rPr lang="en-US" dirty="0" smtClean="0"/>
              <a:t>Re-enabled upon completion</a:t>
            </a:r>
          </a:p>
          <a:p>
            <a:pPr lvl="1"/>
            <a:r>
              <a:rPr lang="en-US" dirty="0" smtClean="0"/>
              <a:t>Non-blocking (run to completion, no waits)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Pack up in a queue and pass off to an OS thread for hard work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wake up an existing OS thread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7289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1" y="1524000"/>
            <a:ext cx="1749425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Interrupt Controller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3843338"/>
            <a:ext cx="8839200" cy="2913062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altLang="ko-KR" sz="2200" dirty="0">
                <a:ea typeface="굴림" panose="020B0600000101010101" pitchFamily="34" charset="-127"/>
              </a:rPr>
              <a:t>Interrupts invoked with interrupt lines from devices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altLang="ko-KR" sz="2200" dirty="0">
                <a:ea typeface="굴림" panose="020B0600000101010101" pitchFamily="34" charset="-127"/>
              </a:rPr>
              <a:t>Interrupt controller chooses interrupt request to honor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Interrupt identity specified with ID line </a:t>
            </a: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Mask enables/disables interrupts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Priority encoder picks highest enabled interrupt 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Software Interrupt Set/Cleared by Software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altLang="ko-KR" sz="2200" dirty="0">
                <a:ea typeface="굴림" panose="020B0600000101010101" pitchFamily="34" charset="-127"/>
              </a:rPr>
              <a:t>CPU can disable all interrupts with internal flag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altLang="ko-KR" sz="2200" dirty="0">
                <a:ea typeface="굴림" panose="020B0600000101010101" pitchFamily="34" charset="-127"/>
              </a:rPr>
              <a:t>Non-</a:t>
            </a:r>
            <a:r>
              <a:rPr lang="en-US" altLang="ko-KR" sz="2200" dirty="0" err="1">
                <a:ea typeface="굴림" panose="020B0600000101010101" pitchFamily="34" charset="-127"/>
              </a:rPr>
              <a:t>Maskable</a:t>
            </a:r>
            <a:r>
              <a:rPr lang="en-US" altLang="ko-KR" sz="2200" dirty="0">
                <a:ea typeface="굴림" panose="020B0600000101010101" pitchFamily="34" charset="-127"/>
              </a:rPr>
              <a:t> Interrupt line (NMI) can’t be disabled</a:t>
            </a:r>
          </a:p>
        </p:txBody>
      </p:sp>
      <p:sp>
        <p:nvSpPr>
          <p:cNvPr id="9221" name="Text Box 55"/>
          <p:cNvSpPr txBox="1">
            <a:spLocks noChangeArrowheads="1"/>
          </p:cNvSpPr>
          <p:nvPr/>
        </p:nvSpPr>
        <p:spPr bwMode="auto">
          <a:xfrm>
            <a:off x="1828801" y="3429000"/>
            <a:ext cx="10424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 dirty="0">
                <a:latin typeface="Gill Sans" charset="0"/>
                <a:ea typeface="Gill Sans" charset="0"/>
                <a:cs typeface="Gill Sans" charset="0"/>
              </a:rPr>
              <a:t>Network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4805364" y="1993384"/>
            <a:ext cx="2503487" cy="369332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9223" name="Group 60"/>
          <p:cNvGrpSpPr>
            <a:grpSpLocks/>
          </p:cNvGrpSpPr>
          <p:nvPr/>
        </p:nvGrpSpPr>
        <p:grpSpPr bwMode="auto">
          <a:xfrm>
            <a:off x="7202488" y="1465264"/>
            <a:ext cx="1155700" cy="293687"/>
            <a:chOff x="3527" y="1190"/>
            <a:chExt cx="710" cy="178"/>
          </a:xfrm>
        </p:grpSpPr>
        <p:sp>
          <p:nvSpPr>
            <p:cNvPr id="9251" name="Line 11"/>
            <p:cNvSpPr>
              <a:spLocks noChangeShapeType="1"/>
            </p:cNvSpPr>
            <p:nvPr/>
          </p:nvSpPr>
          <p:spPr bwMode="auto">
            <a:xfrm>
              <a:off x="3527" y="1190"/>
              <a:ext cx="71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52" name="Line 12"/>
            <p:cNvSpPr>
              <a:spLocks noChangeShapeType="1"/>
            </p:cNvSpPr>
            <p:nvPr/>
          </p:nvSpPr>
          <p:spPr bwMode="auto">
            <a:xfrm>
              <a:off x="3527" y="1368"/>
              <a:ext cx="66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9224" name="Line 13"/>
          <p:cNvSpPr>
            <a:spLocks noChangeShapeType="1"/>
          </p:cNvSpPr>
          <p:nvPr/>
        </p:nvSpPr>
        <p:spPr bwMode="auto">
          <a:xfrm flipH="1">
            <a:off x="7720014" y="1335088"/>
            <a:ext cx="130175" cy="258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25" name="Text Box 14"/>
          <p:cNvSpPr txBox="1">
            <a:spLocks noChangeArrowheads="1"/>
          </p:cNvSpPr>
          <p:nvPr/>
        </p:nvSpPr>
        <p:spPr bwMode="auto">
          <a:xfrm>
            <a:off x="7381876" y="1011238"/>
            <a:ext cx="6655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IntID</a:t>
            </a:r>
          </a:p>
        </p:txBody>
      </p:sp>
      <p:sp>
        <p:nvSpPr>
          <p:cNvPr id="9226" name="Text Box 15"/>
          <p:cNvSpPr txBox="1">
            <a:spLocks noChangeArrowheads="1"/>
          </p:cNvSpPr>
          <p:nvPr/>
        </p:nvSpPr>
        <p:spPr bwMode="auto">
          <a:xfrm>
            <a:off x="7178676" y="1828800"/>
            <a:ext cx="10338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Interrupt</a:t>
            </a:r>
          </a:p>
        </p:txBody>
      </p:sp>
      <p:sp>
        <p:nvSpPr>
          <p:cNvPr id="9227" name="Rectangle 16"/>
          <p:cNvSpPr>
            <a:spLocks noChangeArrowheads="1"/>
          </p:cNvSpPr>
          <p:nvPr/>
        </p:nvSpPr>
        <p:spPr bwMode="auto">
          <a:xfrm>
            <a:off x="6327776" y="779464"/>
            <a:ext cx="455613" cy="181292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Interrupt Mask</a:t>
            </a:r>
          </a:p>
        </p:txBody>
      </p:sp>
      <p:sp>
        <p:nvSpPr>
          <p:cNvPr id="9228" name="Freeform 36"/>
          <p:cNvSpPr>
            <a:spLocks/>
          </p:cNvSpPr>
          <p:nvPr/>
        </p:nvSpPr>
        <p:spPr bwMode="auto">
          <a:xfrm>
            <a:off x="6021389" y="2303464"/>
            <a:ext cx="306387" cy="714375"/>
          </a:xfrm>
          <a:custGeom>
            <a:avLst/>
            <a:gdLst>
              <a:gd name="T0" fmla="*/ 0 w 240"/>
              <a:gd name="T1" fmla="*/ 714375 h 624"/>
              <a:gd name="T2" fmla="*/ 0 w 240"/>
              <a:gd name="T3" fmla="*/ 0 h 624"/>
              <a:gd name="T4" fmla="*/ 306387 w 240"/>
              <a:gd name="T5" fmla="*/ 0 h 6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0" h="624">
                <a:moveTo>
                  <a:pt x="0" y="624"/>
                </a:moveTo>
                <a:lnTo>
                  <a:pt x="0" y="0"/>
                </a:lnTo>
                <a:lnTo>
                  <a:pt x="240" y="0"/>
                </a:ln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29" name="AutoShape 41"/>
          <p:cNvSpPr>
            <a:spLocks noChangeArrowheads="1"/>
          </p:cNvSpPr>
          <p:nvPr/>
        </p:nvSpPr>
        <p:spPr bwMode="auto">
          <a:xfrm rot="-8552390">
            <a:off x="7308851" y="2039939"/>
            <a:ext cx="1133475" cy="1011237"/>
          </a:xfrm>
          <a:custGeom>
            <a:avLst/>
            <a:gdLst>
              <a:gd name="T0" fmla="*/ 756122 w 21600"/>
              <a:gd name="T1" fmla="*/ 0 h 21600"/>
              <a:gd name="T2" fmla="*/ 756122 w 21600"/>
              <a:gd name="T3" fmla="*/ 569195 h 21600"/>
              <a:gd name="T4" fmla="*/ 76877 w 21600"/>
              <a:gd name="T5" fmla="*/ 1011237 h 21600"/>
              <a:gd name="T6" fmla="*/ 1133475 w 21600"/>
              <a:gd name="T7" fmla="*/ 28459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646 h 21600"/>
              <a:gd name="T14" fmla="*/ 19905 w 21600"/>
              <a:gd name="T15" fmla="*/ 751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409" y="0"/>
                </a:lnTo>
                <a:lnTo>
                  <a:pt x="14409" y="4646"/>
                </a:lnTo>
                <a:lnTo>
                  <a:pt x="12427" y="4646"/>
                </a:lnTo>
                <a:cubicBezTo>
                  <a:pt x="5564" y="4646"/>
                  <a:pt x="0" y="8009"/>
                  <a:pt x="0" y="12158"/>
                </a:cubicBezTo>
                <a:lnTo>
                  <a:pt x="0" y="21600"/>
                </a:lnTo>
                <a:lnTo>
                  <a:pt x="2929" y="21600"/>
                </a:lnTo>
                <a:lnTo>
                  <a:pt x="2929" y="12158"/>
                </a:lnTo>
                <a:cubicBezTo>
                  <a:pt x="2929" y="9592"/>
                  <a:pt x="7181" y="7512"/>
                  <a:pt x="12427" y="7512"/>
                </a:cubicBezTo>
                <a:lnTo>
                  <a:pt x="14409" y="7512"/>
                </a:lnTo>
                <a:lnTo>
                  <a:pt x="14409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30" name="Text Box 42"/>
          <p:cNvSpPr txBox="1">
            <a:spLocks noChangeArrowheads="1"/>
          </p:cNvSpPr>
          <p:nvPr/>
        </p:nvSpPr>
        <p:spPr bwMode="auto">
          <a:xfrm>
            <a:off x="7620000" y="2949575"/>
            <a:ext cx="9309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Control</a:t>
            </a:r>
          </a:p>
        </p:txBody>
      </p:sp>
      <p:sp>
        <p:nvSpPr>
          <p:cNvPr id="9231" name="Rectangle 44"/>
          <p:cNvSpPr>
            <a:spLocks noChangeArrowheads="1"/>
          </p:cNvSpPr>
          <p:nvPr/>
        </p:nvSpPr>
        <p:spPr bwMode="auto">
          <a:xfrm>
            <a:off x="5656264" y="3021013"/>
            <a:ext cx="1271587" cy="646112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Software</a:t>
            </a:r>
          </a:p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Interrupt</a:t>
            </a:r>
          </a:p>
        </p:txBody>
      </p:sp>
      <p:grpSp>
        <p:nvGrpSpPr>
          <p:cNvPr id="9232" name="Group 61"/>
          <p:cNvGrpSpPr>
            <a:grpSpLocks/>
          </p:cNvGrpSpPr>
          <p:nvPr/>
        </p:nvGrpSpPr>
        <p:grpSpPr bwMode="auto">
          <a:xfrm>
            <a:off x="8893176" y="2670177"/>
            <a:ext cx="602032" cy="950659"/>
            <a:chOff x="4578" y="2034"/>
            <a:chExt cx="413" cy="651"/>
          </a:xfrm>
        </p:grpSpPr>
        <p:sp>
          <p:nvSpPr>
            <p:cNvPr id="9249" name="Line 46"/>
            <p:cNvSpPr>
              <a:spLocks noChangeShapeType="1"/>
            </p:cNvSpPr>
            <p:nvPr/>
          </p:nvSpPr>
          <p:spPr bwMode="auto">
            <a:xfrm flipV="1">
              <a:off x="4815" y="2034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50" name="Text Box 47"/>
            <p:cNvSpPr txBox="1">
              <a:spLocks noChangeArrowheads="1"/>
            </p:cNvSpPr>
            <p:nvPr/>
          </p:nvSpPr>
          <p:spPr bwMode="auto">
            <a:xfrm>
              <a:off x="4578" y="2432"/>
              <a:ext cx="413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NMI</a:t>
              </a:r>
            </a:p>
          </p:txBody>
        </p:sp>
      </p:grpSp>
      <p:sp>
        <p:nvSpPr>
          <p:cNvPr id="9233" name="Oval 8"/>
          <p:cNvSpPr>
            <a:spLocks noChangeArrowheads="1"/>
          </p:cNvSpPr>
          <p:nvPr/>
        </p:nvSpPr>
        <p:spPr bwMode="auto">
          <a:xfrm>
            <a:off x="8288338" y="685801"/>
            <a:ext cx="1922462" cy="2036763"/>
          </a:xfrm>
          <a:prstGeom prst="ellipse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34" name="Text Box 6"/>
          <p:cNvSpPr txBox="1">
            <a:spLocks noChangeArrowheads="1"/>
          </p:cNvSpPr>
          <p:nvPr/>
        </p:nvSpPr>
        <p:spPr bwMode="auto">
          <a:xfrm>
            <a:off x="8839200" y="1143001"/>
            <a:ext cx="685800" cy="4476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32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</p:txBody>
      </p:sp>
      <p:sp>
        <p:nvSpPr>
          <p:cNvPr id="9235" name="Line 40"/>
          <p:cNvSpPr>
            <a:spLocks noChangeShapeType="1"/>
          </p:cNvSpPr>
          <p:nvPr/>
        </p:nvSpPr>
        <p:spPr bwMode="auto">
          <a:xfrm>
            <a:off x="5116513" y="1982788"/>
            <a:ext cx="12001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36" name="Line 37"/>
          <p:cNvSpPr>
            <a:spLocks noChangeShapeType="1"/>
          </p:cNvSpPr>
          <p:nvPr/>
        </p:nvSpPr>
        <p:spPr bwMode="auto">
          <a:xfrm>
            <a:off x="4495801" y="1012825"/>
            <a:ext cx="18208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37" name="Line 38"/>
          <p:cNvSpPr>
            <a:spLocks noChangeShapeType="1"/>
          </p:cNvSpPr>
          <p:nvPr/>
        </p:nvSpPr>
        <p:spPr bwMode="auto">
          <a:xfrm>
            <a:off x="3962401" y="1336675"/>
            <a:ext cx="23542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38" name="Line 39"/>
          <p:cNvSpPr>
            <a:spLocks noChangeShapeType="1"/>
          </p:cNvSpPr>
          <p:nvPr/>
        </p:nvSpPr>
        <p:spPr bwMode="auto">
          <a:xfrm>
            <a:off x="4038601" y="1658938"/>
            <a:ext cx="22780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39" name="Line 52"/>
          <p:cNvSpPr>
            <a:spLocks noChangeShapeType="1"/>
          </p:cNvSpPr>
          <p:nvPr/>
        </p:nvSpPr>
        <p:spPr bwMode="auto">
          <a:xfrm>
            <a:off x="2362200" y="457200"/>
            <a:ext cx="0" cy="294163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40" name="Line 53"/>
          <p:cNvSpPr>
            <a:spLocks noChangeShapeType="1"/>
          </p:cNvSpPr>
          <p:nvPr/>
        </p:nvSpPr>
        <p:spPr bwMode="auto">
          <a:xfrm flipV="1">
            <a:off x="2362200" y="2112963"/>
            <a:ext cx="533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41" name="Rectangle 59"/>
          <p:cNvSpPr>
            <a:spLocks noChangeArrowheads="1"/>
          </p:cNvSpPr>
          <p:nvPr/>
        </p:nvSpPr>
        <p:spPr bwMode="auto">
          <a:xfrm>
            <a:off x="6748464" y="779464"/>
            <a:ext cx="454025" cy="181292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Priority Encoder</a:t>
            </a:r>
          </a:p>
        </p:txBody>
      </p:sp>
      <p:sp>
        <p:nvSpPr>
          <p:cNvPr id="9242" name="Rectangle 45"/>
          <p:cNvSpPr>
            <a:spLocks noChangeArrowheads="1"/>
          </p:cNvSpPr>
          <p:nvPr/>
        </p:nvSpPr>
        <p:spPr bwMode="auto">
          <a:xfrm rot="5400000">
            <a:off x="4546601" y="2244726"/>
            <a:ext cx="1358900" cy="45402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Timer</a:t>
            </a:r>
          </a:p>
        </p:txBody>
      </p:sp>
      <p:sp>
        <p:nvSpPr>
          <p:cNvPr id="9243" name="cddrive"/>
          <p:cNvSpPr>
            <a:spLocks noEditPoints="1" noChangeArrowheads="1"/>
          </p:cNvSpPr>
          <p:nvPr/>
        </p:nvSpPr>
        <p:spPr bwMode="auto">
          <a:xfrm>
            <a:off x="2971800" y="228600"/>
            <a:ext cx="1295400" cy="647700"/>
          </a:xfrm>
          <a:custGeom>
            <a:avLst/>
            <a:gdLst>
              <a:gd name="T0" fmla="*/ 647700 w 21600"/>
              <a:gd name="T1" fmla="*/ 0 h 21600"/>
              <a:gd name="T2" fmla="*/ 1295400 w 21600"/>
              <a:gd name="T3" fmla="*/ 323850 h 21600"/>
              <a:gd name="T4" fmla="*/ 647700 w 21600"/>
              <a:gd name="T5" fmla="*/ 647700 h 21600"/>
              <a:gd name="T6" fmla="*/ 0 w 21600"/>
              <a:gd name="T7" fmla="*/ 3238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86 w 21600"/>
              <a:gd name="T13" fmla="*/ 23059 h 21600"/>
              <a:gd name="T14" fmla="*/ 21005 w 21600"/>
              <a:gd name="T15" fmla="*/ 3050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563" y="12259"/>
                </a:moveTo>
                <a:lnTo>
                  <a:pt x="2563" y="12843"/>
                </a:lnTo>
                <a:lnTo>
                  <a:pt x="2746" y="13427"/>
                </a:lnTo>
                <a:lnTo>
                  <a:pt x="2929" y="14303"/>
                </a:lnTo>
                <a:lnTo>
                  <a:pt x="3112" y="14886"/>
                </a:lnTo>
                <a:lnTo>
                  <a:pt x="3478" y="15470"/>
                </a:lnTo>
                <a:lnTo>
                  <a:pt x="3844" y="16054"/>
                </a:lnTo>
                <a:lnTo>
                  <a:pt x="4393" y="16638"/>
                </a:lnTo>
                <a:lnTo>
                  <a:pt x="4942" y="17222"/>
                </a:lnTo>
                <a:lnTo>
                  <a:pt x="5492" y="17514"/>
                </a:lnTo>
                <a:lnTo>
                  <a:pt x="6224" y="18097"/>
                </a:lnTo>
                <a:lnTo>
                  <a:pt x="6773" y="18389"/>
                </a:lnTo>
                <a:lnTo>
                  <a:pt x="7505" y="18681"/>
                </a:lnTo>
                <a:lnTo>
                  <a:pt x="8237" y="18973"/>
                </a:lnTo>
                <a:lnTo>
                  <a:pt x="9153" y="18973"/>
                </a:lnTo>
                <a:lnTo>
                  <a:pt x="9885" y="19265"/>
                </a:lnTo>
                <a:lnTo>
                  <a:pt x="10800" y="19265"/>
                </a:lnTo>
                <a:lnTo>
                  <a:pt x="11532" y="19265"/>
                </a:lnTo>
                <a:lnTo>
                  <a:pt x="12447" y="18973"/>
                </a:lnTo>
                <a:lnTo>
                  <a:pt x="13180" y="18973"/>
                </a:lnTo>
                <a:lnTo>
                  <a:pt x="13912" y="18681"/>
                </a:lnTo>
                <a:lnTo>
                  <a:pt x="14644" y="18389"/>
                </a:lnTo>
                <a:lnTo>
                  <a:pt x="15376" y="18097"/>
                </a:lnTo>
                <a:lnTo>
                  <a:pt x="16108" y="17514"/>
                </a:lnTo>
                <a:lnTo>
                  <a:pt x="16658" y="17222"/>
                </a:lnTo>
                <a:lnTo>
                  <a:pt x="17207" y="16638"/>
                </a:lnTo>
                <a:lnTo>
                  <a:pt x="17573" y="16054"/>
                </a:lnTo>
                <a:lnTo>
                  <a:pt x="18122" y="15470"/>
                </a:lnTo>
                <a:lnTo>
                  <a:pt x="18305" y="14886"/>
                </a:lnTo>
                <a:lnTo>
                  <a:pt x="18671" y="14303"/>
                </a:lnTo>
                <a:lnTo>
                  <a:pt x="18854" y="13427"/>
                </a:lnTo>
                <a:lnTo>
                  <a:pt x="19037" y="12843"/>
                </a:lnTo>
                <a:lnTo>
                  <a:pt x="19037" y="12259"/>
                </a:lnTo>
                <a:lnTo>
                  <a:pt x="2563" y="12259"/>
                </a:lnTo>
                <a:close/>
              </a:path>
              <a:path w="21600" h="21600" extrusionOk="0">
                <a:moveTo>
                  <a:pt x="2563" y="12259"/>
                </a:moveTo>
                <a:lnTo>
                  <a:pt x="9153" y="12259"/>
                </a:lnTo>
                <a:lnTo>
                  <a:pt x="9153" y="12551"/>
                </a:lnTo>
                <a:lnTo>
                  <a:pt x="9336" y="12843"/>
                </a:lnTo>
                <a:lnTo>
                  <a:pt x="9519" y="13135"/>
                </a:lnTo>
                <a:lnTo>
                  <a:pt x="9702" y="13135"/>
                </a:lnTo>
                <a:lnTo>
                  <a:pt x="9885" y="13427"/>
                </a:lnTo>
                <a:lnTo>
                  <a:pt x="10068" y="13719"/>
                </a:lnTo>
                <a:lnTo>
                  <a:pt x="10434" y="13719"/>
                </a:lnTo>
                <a:lnTo>
                  <a:pt x="10800" y="13719"/>
                </a:lnTo>
                <a:lnTo>
                  <a:pt x="10983" y="13719"/>
                </a:lnTo>
                <a:lnTo>
                  <a:pt x="11349" y="13719"/>
                </a:lnTo>
                <a:lnTo>
                  <a:pt x="11715" y="13427"/>
                </a:lnTo>
                <a:lnTo>
                  <a:pt x="11898" y="13135"/>
                </a:lnTo>
                <a:lnTo>
                  <a:pt x="12081" y="13135"/>
                </a:lnTo>
                <a:lnTo>
                  <a:pt x="12264" y="12843"/>
                </a:lnTo>
                <a:lnTo>
                  <a:pt x="12264" y="12551"/>
                </a:lnTo>
                <a:lnTo>
                  <a:pt x="12264" y="12259"/>
                </a:lnTo>
                <a:lnTo>
                  <a:pt x="9153" y="12259"/>
                </a:lnTo>
                <a:lnTo>
                  <a:pt x="2563" y="12259"/>
                </a:lnTo>
                <a:close/>
              </a:path>
              <a:path w="21600" h="21600" extrusionOk="0">
                <a:moveTo>
                  <a:pt x="21600" y="7589"/>
                </a:moveTo>
                <a:lnTo>
                  <a:pt x="17756" y="0"/>
                </a:lnTo>
                <a:lnTo>
                  <a:pt x="10800" y="0"/>
                </a:lnTo>
                <a:lnTo>
                  <a:pt x="3844" y="0"/>
                </a:lnTo>
                <a:lnTo>
                  <a:pt x="0" y="7589"/>
                </a:lnTo>
                <a:lnTo>
                  <a:pt x="0" y="10800"/>
                </a:lnTo>
                <a:lnTo>
                  <a:pt x="0" y="18097"/>
                </a:lnTo>
                <a:lnTo>
                  <a:pt x="1464" y="18097"/>
                </a:lnTo>
                <a:lnTo>
                  <a:pt x="1464" y="21600"/>
                </a:lnTo>
                <a:lnTo>
                  <a:pt x="10800" y="21600"/>
                </a:lnTo>
                <a:lnTo>
                  <a:pt x="19953" y="21600"/>
                </a:lnTo>
                <a:lnTo>
                  <a:pt x="19953" y="18097"/>
                </a:lnTo>
                <a:lnTo>
                  <a:pt x="21600" y="18097"/>
                </a:lnTo>
                <a:lnTo>
                  <a:pt x="21600" y="11092"/>
                </a:lnTo>
                <a:lnTo>
                  <a:pt x="21600" y="7589"/>
                </a:lnTo>
              </a:path>
              <a:path w="21600" h="21600" extrusionOk="0">
                <a:moveTo>
                  <a:pt x="1647" y="18097"/>
                </a:moveTo>
                <a:lnTo>
                  <a:pt x="6407" y="18097"/>
                </a:lnTo>
                <a:moveTo>
                  <a:pt x="19953" y="18097"/>
                </a:moveTo>
                <a:lnTo>
                  <a:pt x="15010" y="18097"/>
                </a:lnTo>
                <a:moveTo>
                  <a:pt x="0" y="7589"/>
                </a:moveTo>
                <a:lnTo>
                  <a:pt x="21417" y="7589"/>
                </a:lnTo>
                <a:lnTo>
                  <a:pt x="21600" y="7589"/>
                </a:lnTo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9244" name="Line 64"/>
          <p:cNvSpPr>
            <a:spLocks noChangeShapeType="1"/>
          </p:cNvSpPr>
          <p:nvPr/>
        </p:nvSpPr>
        <p:spPr bwMode="auto">
          <a:xfrm flipH="1" flipV="1">
            <a:off x="4203700" y="785813"/>
            <a:ext cx="3048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45" name="printer2"/>
          <p:cNvSpPr>
            <a:spLocks noEditPoints="1" noChangeArrowheads="1"/>
          </p:cNvSpPr>
          <p:nvPr/>
        </p:nvSpPr>
        <p:spPr bwMode="auto">
          <a:xfrm>
            <a:off x="2667001" y="990600"/>
            <a:ext cx="1285875" cy="604838"/>
          </a:xfrm>
          <a:custGeom>
            <a:avLst/>
            <a:gdLst>
              <a:gd name="T0" fmla="*/ 635377 w 21600"/>
              <a:gd name="T1" fmla="*/ 0 h 21600"/>
              <a:gd name="T2" fmla="*/ 1142167 w 21600"/>
              <a:gd name="T3" fmla="*/ 0 h 21600"/>
              <a:gd name="T4" fmla="*/ 1285875 w 21600"/>
              <a:gd name="T5" fmla="*/ 131692 h 21600"/>
              <a:gd name="T6" fmla="*/ 1285875 w 21600"/>
              <a:gd name="T7" fmla="*/ 302419 h 21600"/>
              <a:gd name="T8" fmla="*/ 1285875 w 21600"/>
              <a:gd name="T9" fmla="*/ 463373 h 21600"/>
              <a:gd name="T10" fmla="*/ 1074063 w 21600"/>
              <a:gd name="T11" fmla="*/ 604838 h 21600"/>
              <a:gd name="T12" fmla="*/ 635377 w 21600"/>
              <a:gd name="T13" fmla="*/ 604838 h 21600"/>
              <a:gd name="T14" fmla="*/ 189071 w 21600"/>
              <a:gd name="T15" fmla="*/ 604838 h 21600"/>
              <a:gd name="T16" fmla="*/ 0 w 21600"/>
              <a:gd name="T17" fmla="*/ 463373 h 21600"/>
              <a:gd name="T18" fmla="*/ 0 w 21600"/>
              <a:gd name="T19" fmla="*/ 302419 h 21600"/>
              <a:gd name="T20" fmla="*/ 0 w 21600"/>
              <a:gd name="T21" fmla="*/ 131692 h 21600"/>
              <a:gd name="T22" fmla="*/ 143708 w 21600"/>
              <a:gd name="T23" fmla="*/ 0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1397 w 21600"/>
              <a:gd name="T37" fmla="*/ 23298 h 21600"/>
              <a:gd name="T38" fmla="*/ 20266 w 21600"/>
              <a:gd name="T39" fmla="*/ 31137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 extrusionOk="0">
                <a:moveTo>
                  <a:pt x="10673" y="0"/>
                </a:moveTo>
                <a:lnTo>
                  <a:pt x="19186" y="0"/>
                </a:lnTo>
                <a:lnTo>
                  <a:pt x="21600" y="4703"/>
                </a:lnTo>
                <a:lnTo>
                  <a:pt x="21600" y="10800"/>
                </a:lnTo>
                <a:lnTo>
                  <a:pt x="21600" y="16548"/>
                </a:lnTo>
                <a:lnTo>
                  <a:pt x="18042" y="16548"/>
                </a:lnTo>
                <a:lnTo>
                  <a:pt x="18042" y="21600"/>
                </a:lnTo>
                <a:lnTo>
                  <a:pt x="10673" y="21600"/>
                </a:lnTo>
                <a:lnTo>
                  <a:pt x="3176" y="21600"/>
                </a:lnTo>
                <a:lnTo>
                  <a:pt x="3176" y="16548"/>
                </a:lnTo>
                <a:lnTo>
                  <a:pt x="0" y="16548"/>
                </a:lnTo>
                <a:lnTo>
                  <a:pt x="0" y="10800"/>
                </a:lnTo>
                <a:lnTo>
                  <a:pt x="0" y="4703"/>
                </a:lnTo>
                <a:lnTo>
                  <a:pt x="2414" y="0"/>
                </a:lnTo>
                <a:lnTo>
                  <a:pt x="10673" y="0"/>
                </a:lnTo>
                <a:close/>
              </a:path>
              <a:path w="21600" h="21600" extrusionOk="0">
                <a:moveTo>
                  <a:pt x="0" y="4703"/>
                </a:moveTo>
                <a:lnTo>
                  <a:pt x="3558" y="4703"/>
                </a:lnTo>
                <a:lnTo>
                  <a:pt x="17026" y="4703"/>
                </a:lnTo>
                <a:lnTo>
                  <a:pt x="21600" y="4703"/>
                </a:lnTo>
                <a:lnTo>
                  <a:pt x="0" y="4703"/>
                </a:lnTo>
                <a:moveTo>
                  <a:pt x="16518" y="4703"/>
                </a:moveTo>
                <a:lnTo>
                  <a:pt x="16518" y="10452"/>
                </a:lnTo>
                <a:lnTo>
                  <a:pt x="0" y="10452"/>
                </a:lnTo>
                <a:moveTo>
                  <a:pt x="4320" y="16548"/>
                </a:moveTo>
                <a:lnTo>
                  <a:pt x="4320" y="17419"/>
                </a:lnTo>
                <a:lnTo>
                  <a:pt x="4320" y="20555"/>
                </a:lnTo>
                <a:lnTo>
                  <a:pt x="4320" y="21600"/>
                </a:lnTo>
                <a:lnTo>
                  <a:pt x="4320" y="16548"/>
                </a:lnTo>
                <a:moveTo>
                  <a:pt x="16899" y="16548"/>
                </a:moveTo>
                <a:lnTo>
                  <a:pt x="16899" y="17419"/>
                </a:lnTo>
                <a:lnTo>
                  <a:pt x="16899" y="20555"/>
                </a:lnTo>
                <a:lnTo>
                  <a:pt x="16899" y="21600"/>
                </a:lnTo>
                <a:lnTo>
                  <a:pt x="16899" y="16548"/>
                </a:lnTo>
                <a:moveTo>
                  <a:pt x="15247" y="14981"/>
                </a:moveTo>
                <a:lnTo>
                  <a:pt x="15247" y="10452"/>
                </a:lnTo>
                <a:lnTo>
                  <a:pt x="16899" y="16548"/>
                </a:lnTo>
                <a:lnTo>
                  <a:pt x="18042" y="16548"/>
                </a:lnTo>
                <a:lnTo>
                  <a:pt x="16518" y="10452"/>
                </a:lnTo>
                <a:moveTo>
                  <a:pt x="15247" y="14981"/>
                </a:moveTo>
                <a:lnTo>
                  <a:pt x="15247" y="14981"/>
                </a:lnTo>
                <a:lnTo>
                  <a:pt x="16772" y="17942"/>
                </a:lnTo>
                <a:lnTo>
                  <a:pt x="4447" y="17942"/>
                </a:lnTo>
                <a:lnTo>
                  <a:pt x="5972" y="14981"/>
                </a:lnTo>
                <a:lnTo>
                  <a:pt x="5972" y="10452"/>
                </a:lnTo>
                <a:lnTo>
                  <a:pt x="4320" y="16548"/>
                </a:lnTo>
                <a:lnTo>
                  <a:pt x="3176" y="16548"/>
                </a:lnTo>
                <a:lnTo>
                  <a:pt x="4701" y="10452"/>
                </a:lnTo>
                <a:moveTo>
                  <a:pt x="20202" y="5574"/>
                </a:moveTo>
                <a:lnTo>
                  <a:pt x="20711" y="5574"/>
                </a:lnTo>
                <a:lnTo>
                  <a:pt x="20711" y="7839"/>
                </a:lnTo>
                <a:lnTo>
                  <a:pt x="20202" y="7839"/>
                </a:lnTo>
                <a:lnTo>
                  <a:pt x="20202" y="5574"/>
                </a:lnTo>
                <a:moveTo>
                  <a:pt x="5972" y="14981"/>
                </a:moveTo>
                <a:lnTo>
                  <a:pt x="7496" y="14981"/>
                </a:lnTo>
                <a:lnTo>
                  <a:pt x="13341" y="14981"/>
                </a:lnTo>
                <a:lnTo>
                  <a:pt x="15247" y="1498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9246" name="Group 68"/>
          <p:cNvGrpSpPr>
            <a:grpSpLocks/>
          </p:cNvGrpSpPr>
          <p:nvPr/>
        </p:nvGrpSpPr>
        <p:grpSpPr bwMode="auto">
          <a:xfrm>
            <a:off x="8458206" y="1828800"/>
            <a:ext cx="1479551" cy="369888"/>
            <a:chOff x="4377" y="758"/>
            <a:chExt cx="932" cy="233"/>
          </a:xfrm>
        </p:grpSpPr>
        <p:sp>
          <p:nvSpPr>
            <p:cNvPr id="9247" name="Rectangle 66"/>
            <p:cNvSpPr>
              <a:spLocks noChangeArrowheads="1"/>
            </p:cNvSpPr>
            <p:nvPr/>
          </p:nvSpPr>
          <p:spPr bwMode="auto">
            <a:xfrm>
              <a:off x="4377" y="807"/>
              <a:ext cx="144" cy="14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48" name="Text Box 67"/>
            <p:cNvSpPr txBox="1">
              <a:spLocks noChangeArrowheads="1"/>
            </p:cNvSpPr>
            <p:nvPr/>
          </p:nvSpPr>
          <p:spPr bwMode="auto">
            <a:xfrm>
              <a:off x="4506" y="758"/>
              <a:ext cx="80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Int Disable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7541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Interrupt Vector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09800" y="5181601"/>
            <a:ext cx="7620000" cy="11429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Where else do you see this dispatch pattern?</a:t>
            </a:r>
          </a:p>
          <a:p>
            <a:pPr lvl="1"/>
            <a:r>
              <a:rPr lang="en-US" dirty="0" smtClean="0"/>
              <a:t>System Call</a:t>
            </a:r>
          </a:p>
          <a:p>
            <a:pPr lvl="1"/>
            <a:r>
              <a:rPr lang="en-US" dirty="0" smtClean="0"/>
              <a:t>Exceptions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638800" y="1295400"/>
            <a:ext cx="1219200" cy="33528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638800" y="16002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638800" y="22098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638800" y="28194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638800" y="34290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cs typeface="Gill Sans Light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4038600" y="1295400"/>
            <a:ext cx="1371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343400" y="1295400"/>
            <a:ext cx="0" cy="1524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676401" y="1676400"/>
            <a:ext cx="2576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i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nterrupt number (</a:t>
            </a:r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i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)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4038600" y="2895600"/>
            <a:ext cx="1524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" name="Curved Connector 20"/>
          <p:cNvCxnSpPr/>
          <p:nvPr/>
        </p:nvCxnSpPr>
        <p:spPr bwMode="auto">
          <a:xfrm>
            <a:off x="6477000" y="2971800"/>
            <a:ext cx="1295400" cy="838200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7848600" y="3657601"/>
            <a:ext cx="26670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intrpHandler_i</a:t>
            </a:r>
            <a:r>
              <a:rPr lang="en-US" sz="1600" dirty="0">
                <a:latin typeface="Courier New"/>
                <a:cs typeface="Courier New"/>
              </a:rPr>
              <a:t> () {</a:t>
            </a:r>
          </a:p>
          <a:p>
            <a:r>
              <a:rPr lang="en-US" sz="1600" dirty="0">
                <a:latin typeface="Courier New"/>
                <a:cs typeface="Courier New"/>
              </a:rPr>
              <a:t> ….</a:t>
            </a:r>
          </a:p>
          <a:p>
            <a:r>
              <a:rPr lang="en-US" sz="16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10400" y="129540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Address and properties of each interrupt handler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708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take interrupts safely?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Interrupt vector</a:t>
            </a:r>
          </a:p>
          <a:p>
            <a:pPr lvl="1"/>
            <a:r>
              <a:rPr lang="en-US" dirty="0" smtClean="0"/>
              <a:t>Limited number of entry points into kernel</a:t>
            </a:r>
          </a:p>
          <a:p>
            <a:r>
              <a:rPr lang="en-US" dirty="0" smtClean="0"/>
              <a:t>Kernel interrupt stack</a:t>
            </a:r>
          </a:p>
          <a:p>
            <a:pPr lvl="1"/>
            <a:r>
              <a:rPr lang="en-US" dirty="0" smtClean="0"/>
              <a:t>Handler works regardless of state of user code</a:t>
            </a:r>
          </a:p>
          <a:p>
            <a:r>
              <a:rPr lang="en-US" dirty="0" smtClean="0"/>
              <a:t>Interrupt masking</a:t>
            </a:r>
          </a:p>
          <a:p>
            <a:pPr lvl="1"/>
            <a:r>
              <a:rPr lang="en-US" dirty="0" smtClean="0"/>
              <a:t>Handler is non-blocking</a:t>
            </a:r>
          </a:p>
          <a:p>
            <a:r>
              <a:rPr lang="en-US" dirty="0" smtClean="0"/>
              <a:t>Atomic transfer of control</a:t>
            </a:r>
          </a:p>
          <a:p>
            <a:pPr lvl="1"/>
            <a:r>
              <a:rPr lang="en-US" dirty="0" smtClean="0"/>
              <a:t>“Single instruction”-like to change: 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rogram counter</a:t>
            </a:r>
          </a:p>
          <a:p>
            <a:pPr lvl="2"/>
            <a:r>
              <a:rPr lang="en-US" dirty="0" smtClean="0"/>
              <a:t>Stack pointer</a:t>
            </a:r>
          </a:p>
          <a:p>
            <a:pPr lvl="2"/>
            <a:r>
              <a:rPr lang="en-US" dirty="0" smtClean="0"/>
              <a:t>Memory protection</a:t>
            </a:r>
          </a:p>
          <a:p>
            <a:pPr lvl="2"/>
            <a:r>
              <a:rPr lang="en-US" dirty="0" smtClean="0"/>
              <a:t>Kernel/user mode</a:t>
            </a:r>
          </a:p>
          <a:p>
            <a:r>
              <a:rPr lang="en-US" dirty="0" smtClean="0"/>
              <a:t>Transparent </a:t>
            </a:r>
            <a:r>
              <a:rPr lang="en-US" dirty="0" err="1" smtClean="0"/>
              <a:t>restartable</a:t>
            </a:r>
            <a:r>
              <a:rPr lang="en-US" dirty="0" smtClean="0"/>
              <a:t> execution</a:t>
            </a:r>
          </a:p>
          <a:p>
            <a:pPr lvl="1"/>
            <a:r>
              <a:rPr lang="en-US" dirty="0" smtClean="0"/>
              <a:t>User program does not know interrupt occurred</a:t>
            </a:r>
          </a:p>
        </p:txBody>
      </p:sp>
    </p:spTree>
    <p:extLst>
      <p:ext uri="{BB962C8B-B14F-4D97-AF65-F5344CB8AC3E}">
        <p14:creationId xmlns:p14="http://schemas.microsoft.com/office/powerpoint/2010/main" val="781635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Separate Kernel Stacks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Kernel needs space to work</a:t>
            </a:r>
          </a:p>
          <a:p>
            <a:r>
              <a:rPr lang="en-US" dirty="0" smtClean="0"/>
              <a:t>Cannot put anything on the user stack (Why?)</a:t>
            </a:r>
          </a:p>
          <a:p>
            <a:r>
              <a:rPr lang="en-US" dirty="0" smtClean="0"/>
              <a:t>Two-stack model</a:t>
            </a:r>
          </a:p>
          <a:p>
            <a:pPr lvl="1"/>
            <a:r>
              <a:rPr lang="en-US" dirty="0" smtClean="0"/>
              <a:t>OS thread has interrupt stack (located in kernel memory) plus User stack (located in user memory)</a:t>
            </a:r>
          </a:p>
          <a:p>
            <a:pPr lvl="1"/>
            <a:r>
              <a:rPr lang="en-US" dirty="0" err="1" smtClean="0"/>
              <a:t>Syscall</a:t>
            </a:r>
            <a:r>
              <a:rPr lang="en-US" dirty="0" smtClean="0"/>
              <a:t> handler copies user </a:t>
            </a:r>
            <a:r>
              <a:rPr lang="en-US" dirty="0" err="1" smtClean="0"/>
              <a:t>args</a:t>
            </a:r>
            <a:r>
              <a:rPr lang="en-US" dirty="0" smtClean="0"/>
              <a:t> to kernel space before invoking specific function (e.g., open)</a:t>
            </a:r>
          </a:p>
          <a:p>
            <a:pPr lvl="1"/>
            <a:r>
              <a:rPr lang="en-US" dirty="0" smtClean="0"/>
              <a:t>Interrupts (???)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3" descr="kernelUserStacks.pdf"/>
          <p:cNvPicPr>
            <a:picLocks noChangeAspect="1"/>
          </p:cNvPicPr>
          <p:nvPr/>
        </p:nvPicPr>
        <p:blipFill>
          <a:blip r:embed="rId2"/>
          <a:srcRect l="-19846" r="-19846"/>
          <a:stretch>
            <a:fillRect/>
          </a:stretch>
        </p:blipFill>
        <p:spPr bwMode="auto">
          <a:xfrm>
            <a:off x="4114801" y="3505200"/>
            <a:ext cx="5703951" cy="313695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160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78832"/>
            <a:ext cx="7162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Recall: OS Bottom Line: Run Programs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71800" y="1219200"/>
            <a:ext cx="1940813" cy="2502932"/>
            <a:chOff x="1447800" y="1219200"/>
            <a:chExt cx="1940813" cy="2502932"/>
          </a:xfrm>
        </p:grpSpPr>
        <p:sp>
          <p:nvSpPr>
            <p:cNvPr id="7" name="Punched Tape 6"/>
            <p:cNvSpPr/>
            <p:nvPr/>
          </p:nvSpPr>
          <p:spPr bwMode="auto">
            <a:xfrm rot="5400000">
              <a:off x="1714500" y="1790700"/>
              <a:ext cx="1676400" cy="1447800"/>
            </a:xfrm>
            <a:prstGeom prst="flowChartPunchedTap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28800" y="1752600"/>
              <a:ext cx="97975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err="1">
                  <a:latin typeface="Gill Sans" charset="0"/>
                  <a:ea typeface="Gill Sans" charset="0"/>
                  <a:cs typeface="Gill Sans" charset="0"/>
                </a:rPr>
                <a:t>int</a:t>
              </a:r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 main() </a:t>
              </a:r>
            </a:p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{ … ;</a:t>
              </a:r>
            </a:p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 }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1447800" y="2743200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 rot="16200000">
              <a:off x="1251425" y="2101376"/>
              <a:ext cx="762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editor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24000" y="1219200"/>
              <a:ext cx="1864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Program Source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09800" y="33528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foo.c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839102" y="838200"/>
            <a:ext cx="3732642" cy="5105400"/>
            <a:chOff x="5315101" y="838200"/>
            <a:chExt cx="3732642" cy="5105400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>
              <a:off x="5315101" y="2512996"/>
              <a:ext cx="1196854" cy="76360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 rot="16200000">
              <a:off x="5435983" y="1930783"/>
              <a:ext cx="1130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Load &amp; Execute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 rot="5400000">
              <a:off x="7954602" y="2426732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Memory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105560" y="4724400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PC: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6556067" y="4800600"/>
              <a:ext cx="1441852" cy="685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632267" y="5574268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Processor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6556067" y="5004137"/>
              <a:ext cx="1441852" cy="17746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632267" y="5181600"/>
              <a:ext cx="9717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registers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 flipV="1">
              <a:off x="6556067" y="902732"/>
              <a:ext cx="1441852" cy="3581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03867" y="4267200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0x000…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927667" y="838200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0xFFF…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 flipV="1">
              <a:off x="6660631" y="3645932"/>
              <a:ext cx="1247564" cy="6858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703642" y="3886200"/>
              <a:ext cx="135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instructions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 flipV="1">
              <a:off x="6660631" y="3112532"/>
              <a:ext cx="1247564" cy="5334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915165" y="3200400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 flipV="1">
              <a:off x="6660631" y="2579132"/>
              <a:ext cx="1247564" cy="5334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83042" y="2667000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 flipV="1">
              <a:off x="6660631" y="1893332"/>
              <a:ext cx="1247564" cy="5334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870419" y="1981200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7622867" y="1893332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V="1">
              <a:off x="7622867" y="2655332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flipV="1">
              <a:off x="6403667" y="1740932"/>
              <a:ext cx="167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53" name="Rectangle 52"/>
            <p:cNvSpPr/>
            <p:nvPr/>
          </p:nvSpPr>
          <p:spPr bwMode="auto">
            <a:xfrm flipV="1">
              <a:off x="6632267" y="1055132"/>
              <a:ext cx="1275928" cy="533400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963001" y="1143000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OS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7477188" y="3886199"/>
              <a:ext cx="937713" cy="1027791"/>
            </a:xfrm>
            <a:custGeom>
              <a:avLst/>
              <a:gdLst>
                <a:gd name="connsiteX0" fmla="*/ 0 w 937713"/>
                <a:gd name="connsiteY0" fmla="*/ 3249390 h 3338853"/>
                <a:gd name="connsiteX1" fmla="*/ 642325 w 937713"/>
                <a:gd name="connsiteY1" fmla="*/ 3205592 h 3338853"/>
                <a:gd name="connsiteX2" fmla="*/ 934290 w 937713"/>
                <a:gd name="connsiteY2" fmla="*/ 1979254 h 3338853"/>
                <a:gd name="connsiteX3" fmla="*/ 773709 w 937713"/>
                <a:gd name="connsiteY3" fmla="*/ 928108 h 3338853"/>
                <a:gd name="connsiteX4" fmla="*/ 934290 w 937713"/>
                <a:gd name="connsiteY4" fmla="*/ 285741 h 3338853"/>
                <a:gd name="connsiteX5" fmla="*/ 802906 w 937713"/>
                <a:gd name="connsiteY5" fmla="*/ 8355 h 3338853"/>
                <a:gd name="connsiteX6" fmla="*/ 0 w 937713"/>
                <a:gd name="connsiteY6" fmla="*/ 66752 h 3338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7713" h="3338853">
                  <a:moveTo>
                    <a:pt x="0" y="3249390"/>
                  </a:moveTo>
                  <a:cubicBezTo>
                    <a:pt x="243305" y="3333335"/>
                    <a:pt x="486610" y="3417281"/>
                    <a:pt x="642325" y="3205592"/>
                  </a:cubicBezTo>
                  <a:cubicBezTo>
                    <a:pt x="798040" y="2993903"/>
                    <a:pt x="912393" y="2358835"/>
                    <a:pt x="934290" y="1979254"/>
                  </a:cubicBezTo>
                  <a:cubicBezTo>
                    <a:pt x="956187" y="1599673"/>
                    <a:pt x="773709" y="1210360"/>
                    <a:pt x="773709" y="928108"/>
                  </a:cubicBezTo>
                  <a:cubicBezTo>
                    <a:pt x="773709" y="645856"/>
                    <a:pt x="929424" y="439033"/>
                    <a:pt x="934290" y="285741"/>
                  </a:cubicBezTo>
                  <a:cubicBezTo>
                    <a:pt x="939156" y="132449"/>
                    <a:pt x="958621" y="44853"/>
                    <a:pt x="802906" y="8355"/>
                  </a:cubicBezTo>
                  <a:cubicBezTo>
                    <a:pt x="647191" y="-28143"/>
                    <a:pt x="0" y="66752"/>
                    <a:pt x="0" y="66752"/>
                  </a:cubicBezTo>
                </a:path>
              </a:pathLst>
            </a:custGeom>
            <a:ln>
              <a:solidFill>
                <a:srgbClr val="618FFD"/>
              </a:solidFill>
              <a:headEnd type="oval"/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76801" y="990600"/>
            <a:ext cx="2111694" cy="2655332"/>
            <a:chOff x="3352800" y="990600"/>
            <a:chExt cx="2111694" cy="2655332"/>
          </a:xfrm>
        </p:grpSpPr>
        <p:sp>
          <p:nvSpPr>
            <p:cNvPr id="8" name="Rectangle 7"/>
            <p:cNvSpPr/>
            <p:nvPr/>
          </p:nvSpPr>
          <p:spPr bwMode="auto">
            <a:xfrm>
              <a:off x="4028863" y="1524000"/>
              <a:ext cx="1352973" cy="1752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3352800" y="2667000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 rot="16200000">
              <a:off x="3085317" y="1944002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compiler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13180" y="990600"/>
              <a:ext cx="1326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Executable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27532" y="3276600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a.out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105064" y="1828800"/>
              <a:ext cx="1228936" cy="685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105064" y="2514600"/>
              <a:ext cx="1228936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27532" y="1981200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12842" y="2564480"/>
              <a:ext cx="135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instructions</a:t>
              </a:r>
            </a:p>
          </p:txBody>
        </p:sp>
      </p:grpSp>
      <p:sp>
        <p:nvSpPr>
          <p:cNvPr id="51" name="Content Placeholder 2"/>
          <p:cNvSpPr>
            <a:spLocks noGrp="1"/>
          </p:cNvSpPr>
          <p:nvPr>
            <p:ph idx="1"/>
          </p:nvPr>
        </p:nvSpPr>
        <p:spPr>
          <a:xfrm>
            <a:off x="1752600" y="3810000"/>
            <a:ext cx="6076840" cy="2514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Create OS “PCB”, address space, stack and heap</a:t>
            </a:r>
          </a:p>
          <a:p>
            <a:r>
              <a:rPr lang="en-US" dirty="0"/>
              <a:t>Load instruction and data segments of executable file into memory</a:t>
            </a:r>
          </a:p>
          <a:p>
            <a:r>
              <a:rPr lang="en-US" dirty="0"/>
              <a:t>“Transfer control to program”</a:t>
            </a:r>
          </a:p>
          <a:p>
            <a:r>
              <a:rPr lang="en-US" dirty="0"/>
              <a:t>Provide services to program</a:t>
            </a:r>
          </a:p>
          <a:p>
            <a:r>
              <a:rPr lang="en-US" dirty="0"/>
              <a:t>While protecting OS and program</a:t>
            </a:r>
          </a:p>
        </p:txBody>
      </p:sp>
      <p:pic>
        <p:nvPicPr>
          <p:cNvPr id="27" name="Graphic 26" descr="User">
            <a:extLst>
              <a:ext uri="{FF2B5EF4-FFF2-40B4-BE49-F238E27FC236}">
                <a16:creationId xmlns:a16="http://schemas.microsoft.com/office/drawing/2014/main" id="{0E0ED41B-29D8-554E-9453-C9F11E5E6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1748" y="1845388"/>
            <a:ext cx="1335216" cy="133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50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pic>
        <p:nvPicPr>
          <p:cNvPr id="4" name="Content Placeholder 3" descr="beforeInterrupt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0712" r="-20712"/>
          <a:stretch>
            <a:fillRect/>
          </a:stretch>
        </p:blipFill>
        <p:spPr>
          <a:xfrm>
            <a:off x="1828800" y="1066800"/>
            <a:ext cx="8229600" cy="5257800"/>
          </a:xfrm>
        </p:spPr>
      </p:pic>
    </p:spTree>
    <p:extLst>
      <p:ext uri="{BB962C8B-B14F-4D97-AF65-F5344CB8AC3E}">
        <p14:creationId xmlns:p14="http://schemas.microsoft.com/office/powerpoint/2010/main" val="1577677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Interrupt/System Call</a:t>
            </a:r>
            <a:endParaRPr lang="en-US" dirty="0"/>
          </a:p>
        </p:txBody>
      </p:sp>
      <p:pic>
        <p:nvPicPr>
          <p:cNvPr id="4" name="Content Placeholder 3" descr="duringInterrupt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7639" r="-27639"/>
          <a:stretch>
            <a:fillRect/>
          </a:stretch>
        </p:blipFill>
        <p:spPr>
          <a:xfrm>
            <a:off x="1447800" y="1066800"/>
            <a:ext cx="9071114" cy="5638800"/>
          </a:xfrm>
        </p:spPr>
      </p:pic>
    </p:spTree>
    <p:extLst>
      <p:ext uri="{BB962C8B-B14F-4D97-AF65-F5344CB8AC3E}">
        <p14:creationId xmlns:p14="http://schemas.microsoft.com/office/powerpoint/2010/main" val="3826452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Recall: UNIX System Structure</a:t>
            </a:r>
          </a:p>
        </p:txBody>
      </p:sp>
      <p:grpSp>
        <p:nvGrpSpPr>
          <p:cNvPr id="46083" name="Group 12"/>
          <p:cNvGrpSpPr>
            <a:grpSpLocks/>
          </p:cNvGrpSpPr>
          <p:nvPr/>
        </p:nvGrpSpPr>
        <p:grpSpPr bwMode="auto">
          <a:xfrm>
            <a:off x="1752600" y="1219200"/>
            <a:ext cx="8491538" cy="3994150"/>
            <a:chOff x="191" y="720"/>
            <a:chExt cx="5349" cy="2516"/>
          </a:xfrm>
        </p:grpSpPr>
        <p:pic>
          <p:nvPicPr>
            <p:cNvPr id="46084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" t="10139" r="380" b="10139"/>
            <a:stretch>
              <a:fillRect/>
            </a:stretch>
          </p:blipFill>
          <p:spPr bwMode="auto">
            <a:xfrm>
              <a:off x="1344" y="720"/>
              <a:ext cx="4176" cy="2516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085" name="Text Box 4"/>
            <p:cNvSpPr txBox="1">
              <a:spLocks noChangeArrowheads="1"/>
            </p:cNvSpPr>
            <p:nvPr/>
          </p:nvSpPr>
          <p:spPr bwMode="auto">
            <a:xfrm>
              <a:off x="260" y="945"/>
              <a:ext cx="9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>
                  <a:solidFill>
                    <a:schemeClr val="hlink"/>
                  </a:solidFill>
                </a:rPr>
                <a:t>User Mode</a:t>
              </a:r>
            </a:p>
          </p:txBody>
        </p:sp>
        <p:sp>
          <p:nvSpPr>
            <p:cNvPr id="46086" name="Text Box 5"/>
            <p:cNvSpPr txBox="1">
              <a:spLocks noChangeArrowheads="1"/>
            </p:cNvSpPr>
            <p:nvPr/>
          </p:nvSpPr>
          <p:spPr bwMode="auto">
            <a:xfrm>
              <a:off x="207" y="1972"/>
              <a:ext cx="10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>
                  <a:solidFill>
                    <a:schemeClr val="hlink"/>
                  </a:solidFill>
                </a:rPr>
                <a:t>Kernel Mode</a:t>
              </a:r>
            </a:p>
          </p:txBody>
        </p:sp>
        <p:sp>
          <p:nvSpPr>
            <p:cNvPr id="46087" name="Line 6"/>
            <p:cNvSpPr>
              <a:spLocks noChangeShapeType="1"/>
            </p:cNvSpPr>
            <p:nvPr/>
          </p:nvSpPr>
          <p:spPr bwMode="auto">
            <a:xfrm flipV="1">
              <a:off x="191" y="1555"/>
              <a:ext cx="53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8" name="Line 7"/>
            <p:cNvSpPr>
              <a:spLocks noChangeShapeType="1"/>
            </p:cNvSpPr>
            <p:nvPr/>
          </p:nvSpPr>
          <p:spPr bwMode="auto">
            <a:xfrm flipV="1">
              <a:off x="192" y="2784"/>
              <a:ext cx="53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9" name="Text Box 8"/>
            <p:cNvSpPr txBox="1">
              <a:spLocks noChangeArrowheads="1"/>
            </p:cNvSpPr>
            <p:nvPr/>
          </p:nvSpPr>
          <p:spPr bwMode="auto">
            <a:xfrm>
              <a:off x="301" y="2913"/>
              <a:ext cx="8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>
                  <a:solidFill>
                    <a:schemeClr val="hlink"/>
                  </a:solidFill>
                </a:rPr>
                <a:t>Hardware</a:t>
              </a:r>
            </a:p>
          </p:txBody>
        </p:sp>
        <p:sp>
          <p:nvSpPr>
            <p:cNvPr id="46090" name="Text Box 9"/>
            <p:cNvSpPr txBox="1">
              <a:spLocks noChangeArrowheads="1"/>
            </p:cNvSpPr>
            <p:nvPr/>
          </p:nvSpPr>
          <p:spPr bwMode="auto">
            <a:xfrm>
              <a:off x="1776" y="816"/>
              <a:ext cx="93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Applications</a:t>
              </a:r>
            </a:p>
          </p:txBody>
        </p:sp>
        <p:sp>
          <p:nvSpPr>
            <p:cNvPr id="46091" name="Text Box 10"/>
            <p:cNvSpPr txBox="1">
              <a:spLocks noChangeArrowheads="1"/>
            </p:cNvSpPr>
            <p:nvPr/>
          </p:nvSpPr>
          <p:spPr bwMode="auto">
            <a:xfrm>
              <a:off x="1776" y="1152"/>
              <a:ext cx="109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Standard Libs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871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5169016" y="3709776"/>
            <a:ext cx="211555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356" y="74691"/>
            <a:ext cx="7886700" cy="841621"/>
          </a:xfrm>
        </p:spPr>
        <p:txBody>
          <a:bodyPr/>
          <a:lstStyle/>
          <a:p>
            <a:r>
              <a:rPr lang="en-US" dirty="0"/>
              <a:t>A Narrow Waist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1384" y="1808679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Compilers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2266" y="2498822"/>
            <a:ext cx="1514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Web Servers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74666" y="1808679"/>
            <a:ext cx="1680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Web Browsers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4736" y="2602747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Databases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85346" y="223253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Email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22851" y="1624013"/>
            <a:ext cx="193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Word Processing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69015" y="333351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Portable OS Library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53451" y="3709776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System Call </a:t>
            </a:r>
          </a:p>
          <a:p>
            <a:pPr algn="ctr"/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Interface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3834" y="4356106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Portable OS Kernel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83916" y="4799586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Platform support,  Device Drivers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84287" y="5295373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x86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16722" y="529537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ARM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22252" y="5295373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PowerPC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62201" y="601980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Ethernet (1Gbs/10Gbs)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76800" y="6019800"/>
            <a:ext cx="2065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802.11 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a/g/n/ac/ax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1" y="60198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SCSI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22532" y="601980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Thunderbolt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20001" y="6019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Graphics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68299" y="554670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PCI</a:t>
            </a:r>
          </a:p>
        </p:txBody>
      </p:sp>
      <p:sp>
        <p:nvSpPr>
          <p:cNvPr id="26" name="Freeform 25"/>
          <p:cNvSpPr/>
          <p:nvPr/>
        </p:nvSpPr>
        <p:spPr>
          <a:xfrm>
            <a:off x="2774563" y="1655312"/>
            <a:ext cx="2394453" cy="4459699"/>
          </a:xfrm>
          <a:custGeom>
            <a:avLst/>
            <a:gdLst>
              <a:gd name="connsiteX0" fmla="*/ 416848 w 2394453"/>
              <a:gd name="connsiteY0" fmla="*/ 0 h 4459699"/>
              <a:gd name="connsiteX1" fmla="*/ 1512286 w 2394453"/>
              <a:gd name="connsiteY1" fmla="*/ 1153705 h 4459699"/>
              <a:gd name="connsiteX2" fmla="*/ 2123017 w 2394453"/>
              <a:gd name="connsiteY2" fmla="*/ 1929305 h 4459699"/>
              <a:gd name="connsiteX3" fmla="*/ 2355677 w 2394453"/>
              <a:gd name="connsiteY3" fmla="*/ 2346190 h 4459699"/>
              <a:gd name="connsiteX4" fmla="*/ 2394453 w 2394453"/>
              <a:gd name="connsiteY4" fmla="*/ 2627345 h 4459699"/>
              <a:gd name="connsiteX5" fmla="*/ 2171488 w 2394453"/>
              <a:gd name="connsiteY5" fmla="*/ 2995755 h 4459699"/>
              <a:gd name="connsiteX6" fmla="*/ 1405651 w 2394453"/>
              <a:gd name="connsiteY6" fmla="*/ 3606540 h 4459699"/>
              <a:gd name="connsiteX7" fmla="*/ 0 w 2394453"/>
              <a:gd name="connsiteY7" fmla="*/ 4459699 h 445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4453" h="4459699">
                <a:moveTo>
                  <a:pt x="416848" y="0"/>
                </a:moveTo>
                <a:lnTo>
                  <a:pt x="1512286" y="1153705"/>
                </a:lnTo>
                <a:lnTo>
                  <a:pt x="2123017" y="1929305"/>
                </a:lnTo>
                <a:lnTo>
                  <a:pt x="2355677" y="2346190"/>
                </a:lnTo>
                <a:lnTo>
                  <a:pt x="2394453" y="2627345"/>
                </a:lnTo>
                <a:lnTo>
                  <a:pt x="2171488" y="2995755"/>
                </a:lnTo>
                <a:lnTo>
                  <a:pt x="1405651" y="3606540"/>
                </a:lnTo>
                <a:lnTo>
                  <a:pt x="0" y="445969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7" name="Freeform 26"/>
          <p:cNvSpPr/>
          <p:nvPr/>
        </p:nvSpPr>
        <p:spPr>
          <a:xfrm flipH="1">
            <a:off x="7284571" y="1565337"/>
            <a:ext cx="2394453" cy="4459699"/>
          </a:xfrm>
          <a:custGeom>
            <a:avLst/>
            <a:gdLst>
              <a:gd name="connsiteX0" fmla="*/ 416848 w 2394453"/>
              <a:gd name="connsiteY0" fmla="*/ 0 h 4459699"/>
              <a:gd name="connsiteX1" fmla="*/ 1512286 w 2394453"/>
              <a:gd name="connsiteY1" fmla="*/ 1153705 h 4459699"/>
              <a:gd name="connsiteX2" fmla="*/ 2123017 w 2394453"/>
              <a:gd name="connsiteY2" fmla="*/ 1929305 h 4459699"/>
              <a:gd name="connsiteX3" fmla="*/ 2355677 w 2394453"/>
              <a:gd name="connsiteY3" fmla="*/ 2346190 h 4459699"/>
              <a:gd name="connsiteX4" fmla="*/ 2394453 w 2394453"/>
              <a:gd name="connsiteY4" fmla="*/ 2627345 h 4459699"/>
              <a:gd name="connsiteX5" fmla="*/ 2171488 w 2394453"/>
              <a:gd name="connsiteY5" fmla="*/ 2995755 h 4459699"/>
              <a:gd name="connsiteX6" fmla="*/ 1405651 w 2394453"/>
              <a:gd name="connsiteY6" fmla="*/ 3606540 h 4459699"/>
              <a:gd name="connsiteX7" fmla="*/ 0 w 2394453"/>
              <a:gd name="connsiteY7" fmla="*/ 4459699 h 445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4453" h="4459699">
                <a:moveTo>
                  <a:pt x="416848" y="0"/>
                </a:moveTo>
                <a:lnTo>
                  <a:pt x="1512286" y="1153705"/>
                </a:lnTo>
                <a:lnTo>
                  <a:pt x="2123017" y="1929305"/>
                </a:lnTo>
                <a:lnTo>
                  <a:pt x="2355677" y="2346190"/>
                </a:lnTo>
                <a:lnTo>
                  <a:pt x="2394453" y="2627345"/>
                </a:lnTo>
                <a:lnTo>
                  <a:pt x="2171488" y="2995755"/>
                </a:lnTo>
                <a:lnTo>
                  <a:pt x="1405651" y="3606540"/>
                </a:lnTo>
                <a:lnTo>
                  <a:pt x="0" y="445969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783916" y="3187121"/>
            <a:ext cx="2759884" cy="299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981201" y="5256593"/>
            <a:ext cx="70751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182357" y="529537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Hardware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82357" y="4747467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Software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52801" y="4134313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System Mode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93864" y="35052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User Mode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3207848" y="4038600"/>
            <a:ext cx="616475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678108" y="333263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OS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071997" y="268348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Application / Service</a:t>
            </a:r>
          </a:p>
        </p:txBody>
      </p:sp>
    </p:spTree>
    <p:extLst>
      <p:ext uri="{BB962C8B-B14F-4D97-AF65-F5344CB8AC3E}">
        <p14:creationId xmlns:p14="http://schemas.microsoft.com/office/powerpoint/2010/main" val="1481999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</a:t>
            </a:r>
            <a:r>
              <a:rPr lang="en-US" baseline="0" dirty="0" smtClean="0"/>
              <a:t> System Call Handler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Vector through well-defined </a:t>
            </a:r>
            <a:r>
              <a:rPr lang="en-US" dirty="0" err="1" smtClean="0">
                <a:solidFill>
                  <a:srgbClr val="FF0000"/>
                </a:solidFill>
              </a:rPr>
              <a:t>syscall</a:t>
            </a:r>
            <a:r>
              <a:rPr lang="en-US" dirty="0" smtClean="0">
                <a:solidFill>
                  <a:srgbClr val="FF0000"/>
                </a:solidFill>
              </a:rPr>
              <a:t> entry points!</a:t>
            </a:r>
          </a:p>
          <a:p>
            <a:pPr lvl="1"/>
            <a:r>
              <a:rPr lang="en-US" dirty="0" smtClean="0"/>
              <a:t>Table mapping system call number to handler</a:t>
            </a:r>
          </a:p>
          <a:p>
            <a:r>
              <a:rPr lang="en-US" dirty="0" smtClean="0"/>
              <a:t>Locate arguments</a:t>
            </a:r>
          </a:p>
          <a:p>
            <a:pPr lvl="1"/>
            <a:r>
              <a:rPr lang="en-US" dirty="0" smtClean="0"/>
              <a:t>In registers or on user (!) stack</a:t>
            </a:r>
          </a:p>
          <a:p>
            <a:r>
              <a:rPr lang="en-US" dirty="0" smtClean="0"/>
              <a:t>Copy arguments</a:t>
            </a:r>
          </a:p>
          <a:p>
            <a:pPr lvl="1"/>
            <a:r>
              <a:rPr lang="en-US" dirty="0" smtClean="0"/>
              <a:t>From user memory into kernel memory</a:t>
            </a:r>
          </a:p>
          <a:p>
            <a:pPr lvl="1"/>
            <a:r>
              <a:rPr lang="en-US" dirty="0" smtClean="0"/>
              <a:t>Protect kernel from malicious code evading checks</a:t>
            </a:r>
          </a:p>
          <a:p>
            <a:r>
              <a:rPr lang="en-US" dirty="0" smtClean="0"/>
              <a:t>Validate arguments</a:t>
            </a:r>
          </a:p>
          <a:p>
            <a:pPr lvl="1"/>
            <a:r>
              <a:rPr lang="en-US" dirty="0" smtClean="0"/>
              <a:t>Protect kernel from errors in user code</a:t>
            </a:r>
          </a:p>
          <a:p>
            <a:r>
              <a:rPr lang="en-US" dirty="0" smtClean="0"/>
              <a:t>Copy results back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nto user memory</a:t>
            </a:r>
          </a:p>
        </p:txBody>
      </p:sp>
    </p:spTree>
    <p:extLst>
      <p:ext uri="{BB962C8B-B14F-4D97-AF65-F5344CB8AC3E}">
        <p14:creationId xmlns:p14="http://schemas.microsoft.com/office/powerpoint/2010/main" val="3834272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together: web server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228600"/>
            <a:ext cx="7924800" cy="5943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581400" y="1371600"/>
            <a:ext cx="5334000" cy="762000"/>
          </a:xfrm>
          <a:prstGeom prst="rect">
            <a:avLst/>
          </a:prstGeom>
          <a:solidFill>
            <a:srgbClr val="FFFFFF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ounded Rectangle 36"/>
          <p:cNvSpPr/>
          <p:nvPr/>
        </p:nvSpPr>
        <p:spPr bwMode="auto">
          <a:xfrm>
            <a:off x="7620000" y="2362200"/>
            <a:ext cx="2286000" cy="3276600"/>
          </a:xfrm>
          <a:prstGeom prst="roundRect">
            <a:avLst/>
          </a:prstGeom>
          <a:noFill/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Rectangle 85"/>
          <p:cNvSpPr/>
          <p:nvPr/>
        </p:nvSpPr>
        <p:spPr bwMode="auto">
          <a:xfrm>
            <a:off x="5105400" y="2362200"/>
            <a:ext cx="2286000" cy="762000"/>
          </a:xfrm>
          <a:prstGeom prst="rect">
            <a:avLst/>
          </a:prstGeom>
          <a:solidFill>
            <a:srgbClr val="FFFFFF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Rectangle 91"/>
          <p:cNvSpPr/>
          <p:nvPr/>
        </p:nvSpPr>
        <p:spPr bwMode="auto">
          <a:xfrm>
            <a:off x="4953000" y="4572000"/>
            <a:ext cx="2514600" cy="990600"/>
          </a:xfrm>
          <a:prstGeom prst="rect">
            <a:avLst/>
          </a:prstGeom>
          <a:solidFill>
            <a:srgbClr val="FFFFFF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5562600" y="2743201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/>
                <a:cs typeface="Gill Sans"/>
              </a:rPr>
              <a:t>Request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933719" y="4491335"/>
            <a:ext cx="2456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0" dirty="0">
                <a:latin typeface="Gill Sans"/>
                <a:cs typeface="Gill Sans"/>
              </a:rPr>
              <a:t>Reply</a:t>
            </a:r>
          </a:p>
          <a:p>
            <a:pPr algn="ctr"/>
            <a:r>
              <a:rPr lang="en-US" sz="1600" b="0" dirty="0">
                <a:latin typeface="Gill Sans"/>
                <a:cs typeface="Gill Sans"/>
              </a:rPr>
              <a:t>(retrieved by web server)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430386" y="5105400"/>
            <a:ext cx="841897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Gill Sans"/>
                <a:cs typeface="Gill Sans"/>
              </a:rPr>
              <a:t>Client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950697" y="5105400"/>
            <a:ext cx="1532984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Gill Sans"/>
                <a:cs typeface="Gill Sans"/>
              </a:rPr>
              <a:t>Web Server</a:t>
            </a:r>
          </a:p>
        </p:txBody>
      </p:sp>
    </p:spTree>
    <p:extLst>
      <p:ext uri="{BB962C8B-B14F-4D97-AF65-F5344CB8AC3E}">
        <p14:creationId xmlns:p14="http://schemas.microsoft.com/office/powerpoint/2010/main" val="3600775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 bwMode="auto">
          <a:xfrm>
            <a:off x="2161720" y="1219200"/>
            <a:ext cx="7591880" cy="1676400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2161720" y="2895600"/>
            <a:ext cx="7591880" cy="1981200"/>
          </a:xfrm>
          <a:prstGeom prst="rect">
            <a:avLst/>
          </a:prstGeom>
          <a:solidFill>
            <a:srgbClr val="FF0000">
              <a:alpha val="25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161720" y="4876800"/>
            <a:ext cx="7591880" cy="1066800"/>
          </a:xfrm>
          <a:prstGeom prst="rect">
            <a:avLst/>
          </a:prstGeom>
          <a:solidFill>
            <a:srgbClr val="FF6600">
              <a:alpha val="50000"/>
            </a:srgb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together: web server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161720" y="2895600"/>
            <a:ext cx="7591880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2161720" y="4876800"/>
            <a:ext cx="7591880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2117934" y="1371600"/>
            <a:ext cx="925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/>
                <a:cs typeface="Gill Sans"/>
              </a:rPr>
              <a:t>Server</a:t>
            </a:r>
            <a:br>
              <a:rPr lang="en-US" sz="1600" b="0" dirty="0" smtClean="0">
                <a:latin typeface="Gill Sans"/>
                <a:cs typeface="Gill Sans"/>
              </a:rPr>
            </a:br>
            <a:r>
              <a:rPr lang="en-US" sz="1600" b="0" dirty="0" smtClean="0">
                <a:latin typeface="Gill Sans"/>
                <a:cs typeface="Gill Sans"/>
              </a:rPr>
              <a:t>Process</a:t>
            </a:r>
            <a:endParaRPr lang="en-US" sz="1600" b="0" dirty="0"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3309" y="2895600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/>
                <a:cs typeface="Gill Sans"/>
              </a:rPr>
              <a:t>Kernel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61720" y="4953000"/>
            <a:ext cx="107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/>
                <a:cs typeface="Gill Sans"/>
              </a:rPr>
              <a:t>Hardware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6902" y="1610380"/>
            <a:ext cx="780983" cy="52322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Gill Sans"/>
                <a:cs typeface="Gill Sans"/>
              </a:rPr>
              <a:t>request</a:t>
            </a:r>
          </a:p>
          <a:p>
            <a:r>
              <a:rPr lang="en-US" sz="1400" b="0" dirty="0">
                <a:latin typeface="Gill Sans"/>
                <a:cs typeface="Gill Sans"/>
              </a:rPr>
              <a:t>buffer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05800" y="1610380"/>
            <a:ext cx="638252" cy="523220"/>
          </a:xfrm>
          <a:prstGeom prst="rect">
            <a:avLst/>
          </a:prstGeom>
          <a:solidFill>
            <a:srgbClr val="FFFFFF"/>
          </a:solidFill>
          <a:ln w="127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Gill Sans"/>
                <a:cs typeface="Gill Sans"/>
              </a:rPr>
              <a:t>reply</a:t>
            </a:r>
          </a:p>
          <a:p>
            <a:r>
              <a:rPr lang="en-US" sz="1400" b="0" dirty="0">
                <a:latin typeface="Gill Sans"/>
                <a:cs typeface="Gill Sans"/>
              </a:rPr>
              <a:t>buffer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5646" y="3217125"/>
            <a:ext cx="2000356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0" dirty="0">
                <a:latin typeface="Gill Sans"/>
                <a:cs typeface="Gill Sans"/>
              </a:rPr>
              <a:t>11. kernel copy </a:t>
            </a:r>
          </a:p>
          <a:p>
            <a:pPr>
              <a:lnSpc>
                <a:spcPct val="80000"/>
              </a:lnSpc>
            </a:pPr>
            <a:r>
              <a:rPr lang="en-US" sz="1600" b="0" dirty="0">
                <a:latin typeface="Gill Sans"/>
                <a:cs typeface="Gill Sans"/>
              </a:rPr>
              <a:t>     from user buffer</a:t>
            </a:r>
          </a:p>
          <a:p>
            <a:pPr>
              <a:lnSpc>
                <a:spcPct val="80000"/>
              </a:lnSpc>
            </a:pPr>
            <a:r>
              <a:rPr lang="en-US" sz="1600" b="0" dirty="0">
                <a:latin typeface="Gill Sans"/>
                <a:cs typeface="Gill Sans"/>
              </a:rPr>
              <a:t>     to network buffer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41694" y="5181601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/>
                <a:cs typeface="Gill Sans"/>
              </a:rPr>
              <a:t>Network </a:t>
            </a:r>
          </a:p>
          <a:p>
            <a:r>
              <a:rPr lang="en-US" sz="1600" b="0" dirty="0">
                <a:latin typeface="Gill Sans"/>
                <a:cs typeface="Gill Sans"/>
              </a:rPr>
              <a:t>interface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46996" y="5288103"/>
            <a:ext cx="1426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/>
                <a:cs typeface="Gill Sans"/>
              </a:rPr>
              <a:t>Disk interface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7086600" y="3429000"/>
            <a:ext cx="1905000" cy="457200"/>
            <a:chOff x="6781800" y="1066800"/>
            <a:chExt cx="914400" cy="457200"/>
          </a:xfrm>
        </p:grpSpPr>
        <p:sp>
          <p:nvSpPr>
            <p:cNvPr id="33" name="Rectangle 32"/>
            <p:cNvSpPr/>
            <p:nvPr/>
          </p:nvSpPr>
          <p:spPr bwMode="auto">
            <a:xfrm>
              <a:off x="67818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70104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72390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74676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780084" y="3886200"/>
            <a:ext cx="1989647" cy="2057400"/>
            <a:chOff x="3256083" y="4038600"/>
            <a:chExt cx="1989647" cy="2057400"/>
          </a:xfrm>
        </p:grpSpPr>
        <p:sp>
          <p:nvSpPr>
            <p:cNvPr id="18" name="TextBox 17"/>
            <p:cNvSpPr txBox="1"/>
            <p:nvPr/>
          </p:nvSpPr>
          <p:spPr>
            <a:xfrm>
              <a:off x="3256083" y="4191000"/>
              <a:ext cx="1989647" cy="535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0" dirty="0">
                  <a:latin typeface="Gill Sans"/>
                  <a:cs typeface="Gill Sans"/>
                </a:rPr>
                <a:t>12. format outgoing</a:t>
              </a:r>
            </a:p>
            <a:p>
              <a:pPr>
                <a:lnSpc>
                  <a:spcPct val="90000"/>
                </a:lnSpc>
              </a:pPr>
              <a:r>
                <a:rPr lang="en-US" sz="1600" b="0" dirty="0">
                  <a:latin typeface="Gill Sans"/>
                  <a:cs typeface="Gill Sans"/>
                </a:rPr>
                <a:t>     packet and DMA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3327400" y="4038600"/>
              <a:ext cx="12700" cy="20574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9" name="Group 88"/>
          <p:cNvGrpSpPr/>
          <p:nvPr/>
        </p:nvGrpSpPr>
        <p:grpSpPr>
          <a:xfrm>
            <a:off x="7495720" y="3886200"/>
            <a:ext cx="1051014" cy="1371600"/>
            <a:chOff x="5971720" y="4038600"/>
            <a:chExt cx="1051014" cy="1371600"/>
          </a:xfrm>
        </p:grpSpPr>
        <p:sp>
          <p:nvSpPr>
            <p:cNvPr id="20" name="TextBox 19"/>
            <p:cNvSpPr txBox="1"/>
            <p:nvPr/>
          </p:nvSpPr>
          <p:spPr>
            <a:xfrm>
              <a:off x="5980461" y="4260965"/>
              <a:ext cx="1042273" cy="535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0" dirty="0">
                  <a:latin typeface="Gill Sans"/>
                  <a:cs typeface="Gill Sans"/>
                </a:rPr>
                <a:t>6. disk</a:t>
              </a:r>
            </a:p>
            <a:p>
              <a:pPr>
                <a:lnSpc>
                  <a:spcPct val="90000"/>
                </a:lnSpc>
              </a:pPr>
              <a:r>
                <a:rPr lang="en-US" sz="1600" b="0" dirty="0">
                  <a:latin typeface="Gill Sans"/>
                  <a:cs typeface="Gill Sans"/>
                </a:rPr>
                <a:t>   request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>
              <a:off x="5971720" y="4038600"/>
              <a:ext cx="0" cy="13716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0" name="Group 79"/>
          <p:cNvGrpSpPr/>
          <p:nvPr/>
        </p:nvGrpSpPr>
        <p:grpSpPr>
          <a:xfrm>
            <a:off x="3429000" y="2209800"/>
            <a:ext cx="1082348" cy="1219200"/>
            <a:chOff x="1905000" y="2209800"/>
            <a:chExt cx="1082348" cy="1219200"/>
          </a:xfrm>
        </p:grpSpPr>
        <p:sp>
          <p:nvSpPr>
            <p:cNvPr id="15" name="TextBox 14"/>
            <p:cNvSpPr txBox="1"/>
            <p:nvPr/>
          </p:nvSpPr>
          <p:spPr>
            <a:xfrm>
              <a:off x="1905000" y="2209800"/>
              <a:ext cx="1082348" cy="6914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indent="-182880">
                <a:lnSpc>
                  <a:spcPct val="80000"/>
                </a:lnSpc>
                <a:buAutoNum type="arabicPeriod"/>
              </a:pPr>
              <a:r>
                <a:rPr lang="en-US" sz="1600" b="0" dirty="0">
                  <a:latin typeface="Gill Sans"/>
                  <a:cs typeface="Gill Sans"/>
                </a:rPr>
                <a:t>network</a:t>
              </a:r>
            </a:p>
            <a:p>
              <a:pPr>
                <a:lnSpc>
                  <a:spcPct val="80000"/>
                </a:lnSpc>
              </a:pPr>
              <a:r>
                <a:rPr lang="en-US" sz="1600" b="0" dirty="0">
                  <a:latin typeface="Gill Sans"/>
                  <a:cs typeface="Gill Sans"/>
                </a:rPr>
                <a:t>   socket </a:t>
              </a:r>
            </a:p>
            <a:p>
              <a:pPr>
                <a:lnSpc>
                  <a:spcPct val="80000"/>
                </a:lnSpc>
              </a:pPr>
              <a:r>
                <a:rPr lang="en-US" sz="1600" b="0" dirty="0">
                  <a:latin typeface="Gill Sans"/>
                  <a:cs typeface="Gill Sans"/>
                </a:rPr>
                <a:t>   </a:t>
              </a:r>
              <a:r>
                <a:rPr lang="en-US" sz="1600" b="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Gill Sans"/>
                </a:rPr>
                <a:t>read()</a:t>
              </a:r>
              <a:endParaRPr lang="en-US" sz="1600" b="0" dirty="0">
                <a:solidFill>
                  <a:srgbClr val="FF0000"/>
                </a:solidFill>
                <a:latin typeface="Consolas" panose="020B0609020204030204" pitchFamily="49" charset="0"/>
                <a:cs typeface="Gill Sans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>
              <a:off x="1981200" y="2209800"/>
              <a:ext cx="0" cy="12192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1" name="Group 80"/>
          <p:cNvGrpSpPr/>
          <p:nvPr/>
        </p:nvGrpSpPr>
        <p:grpSpPr>
          <a:xfrm>
            <a:off x="3302000" y="3886200"/>
            <a:ext cx="1684954" cy="2082800"/>
            <a:chOff x="1778000" y="4064000"/>
            <a:chExt cx="1684954" cy="2082800"/>
          </a:xfrm>
        </p:grpSpPr>
        <p:sp>
          <p:nvSpPr>
            <p:cNvPr id="14" name="TextBox 13"/>
            <p:cNvSpPr txBox="1"/>
            <p:nvPr/>
          </p:nvSpPr>
          <p:spPr>
            <a:xfrm>
              <a:off x="1792304" y="4191000"/>
              <a:ext cx="1670650" cy="535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0" dirty="0">
                  <a:latin typeface="Gill Sans"/>
                  <a:cs typeface="Gill Sans"/>
                </a:rPr>
                <a:t>2. copy arriving</a:t>
              </a:r>
            </a:p>
            <a:p>
              <a:pPr>
                <a:lnSpc>
                  <a:spcPct val="90000"/>
                </a:lnSpc>
              </a:pPr>
              <a:r>
                <a:rPr lang="en-US" sz="1600" b="0" dirty="0">
                  <a:latin typeface="Gill Sans"/>
                  <a:cs typeface="Gill Sans"/>
                </a:rPr>
                <a:t>   packet (DMA) 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1778000" y="4064000"/>
              <a:ext cx="2720" cy="20828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9" name="Group 58"/>
          <p:cNvGrpSpPr/>
          <p:nvPr/>
        </p:nvGrpSpPr>
        <p:grpSpPr>
          <a:xfrm>
            <a:off x="3424342" y="2819400"/>
            <a:ext cx="952031" cy="371034"/>
            <a:chOff x="1981200" y="3048000"/>
            <a:chExt cx="952031" cy="371034"/>
          </a:xfrm>
        </p:grpSpPr>
        <p:sp>
          <p:nvSpPr>
            <p:cNvPr id="60" name="TextBox 59"/>
            <p:cNvSpPr txBox="1"/>
            <p:nvPr/>
          </p:nvSpPr>
          <p:spPr>
            <a:xfrm>
              <a:off x="2134614" y="3080480"/>
              <a:ext cx="7986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err="1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syscall</a:t>
              </a:r>
              <a:endPara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851332" y="2971800"/>
            <a:ext cx="727349" cy="338554"/>
            <a:chOff x="1406251" y="2959100"/>
            <a:chExt cx="727349" cy="338554"/>
          </a:xfrm>
        </p:grpSpPr>
        <p:sp>
          <p:nvSpPr>
            <p:cNvPr id="63" name="TextBox 62"/>
            <p:cNvSpPr txBox="1"/>
            <p:nvPr/>
          </p:nvSpPr>
          <p:spPr>
            <a:xfrm>
              <a:off x="1406251" y="2959100"/>
              <a:ext cx="5495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chemeClr val="accent1">
                      <a:lumMod val="75000"/>
                    </a:schemeClr>
                  </a:solidFill>
                  <a:latin typeface="Gill Sans" charset="0"/>
                  <a:ea typeface="Gill Sans" charset="0"/>
                  <a:cs typeface="Gill Sans" charset="0"/>
                </a:rPr>
                <a:t>wait</a:t>
              </a:r>
              <a:endParaRPr lang="en-US" sz="1600" b="0" dirty="0">
                <a:solidFill>
                  <a:schemeClr val="accent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286000" y="4024411"/>
            <a:ext cx="1092200" cy="381000"/>
            <a:chOff x="1041400" y="2819400"/>
            <a:chExt cx="1092200" cy="381000"/>
          </a:xfrm>
        </p:grpSpPr>
        <p:sp>
          <p:nvSpPr>
            <p:cNvPr id="66" name="TextBox 65"/>
            <p:cNvSpPr txBox="1"/>
            <p:nvPr/>
          </p:nvSpPr>
          <p:spPr>
            <a:xfrm>
              <a:off x="1041400" y="2819400"/>
              <a:ext cx="9373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008000"/>
                  </a:solidFill>
                  <a:latin typeface="Gill Sans" charset="0"/>
                  <a:ea typeface="Gill Sans" charset="0"/>
                  <a:cs typeface="Gill Sans" charset="0"/>
                </a:rPr>
                <a:t>interrupt</a:t>
              </a: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521201" y="2209800"/>
            <a:ext cx="1078781" cy="1219200"/>
            <a:chOff x="2997200" y="2209800"/>
            <a:chExt cx="1078781" cy="1219200"/>
          </a:xfrm>
        </p:grpSpPr>
        <p:sp>
          <p:nvSpPr>
            <p:cNvPr id="13" name="TextBox 12"/>
            <p:cNvSpPr txBox="1"/>
            <p:nvPr/>
          </p:nvSpPr>
          <p:spPr>
            <a:xfrm>
              <a:off x="3104240" y="2209800"/>
              <a:ext cx="971741" cy="486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b="0" dirty="0">
                  <a:latin typeface="Gill Sans"/>
                  <a:cs typeface="Gill Sans"/>
                </a:rPr>
                <a:t>3. kernel</a:t>
              </a:r>
            </a:p>
            <a:p>
              <a:pPr>
                <a:lnSpc>
                  <a:spcPct val="80000"/>
                </a:lnSpc>
              </a:pPr>
              <a:r>
                <a:rPr lang="en-US" sz="1600" b="0" dirty="0">
                  <a:latin typeface="Gill Sans"/>
                  <a:cs typeface="Gill Sans"/>
                </a:rPr>
                <a:t>   copy 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 flipV="1">
              <a:off x="3076120" y="2209800"/>
              <a:ext cx="0" cy="12192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8" name="Group 67"/>
            <p:cNvGrpSpPr/>
            <p:nvPr/>
          </p:nvGrpSpPr>
          <p:grpSpPr>
            <a:xfrm>
              <a:off x="2997200" y="2792511"/>
              <a:ext cx="753334" cy="414754"/>
              <a:chOff x="1981200" y="3048000"/>
              <a:chExt cx="753334" cy="414754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2133600" y="3124200"/>
                <a:ext cx="6009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solidFill>
                      <a:srgbClr val="008000"/>
                    </a:solidFill>
                    <a:latin typeface="Gill Sans" charset="0"/>
                    <a:ea typeface="Gill Sans" charset="0"/>
                    <a:cs typeface="Gill Sans" charset="0"/>
                  </a:rPr>
                  <a:t>RTU</a:t>
                </a:r>
              </a:p>
            </p:txBody>
          </p:sp>
          <p:sp>
            <p:nvSpPr>
              <p:cNvPr id="70" name="Oval 69"/>
              <p:cNvSpPr/>
              <p:nvPr/>
            </p:nvSpPr>
            <p:spPr bwMode="auto">
              <a:xfrm>
                <a:off x="1981200" y="3048000"/>
                <a:ext cx="152400" cy="152400"/>
              </a:xfrm>
              <a:prstGeom prst="ellipse">
                <a:avLst/>
              </a:prstGeom>
              <a:solidFill>
                <a:srgbClr val="008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</p:grpSp>
      <p:grpSp>
        <p:nvGrpSpPr>
          <p:cNvPr id="87" name="Group 86"/>
          <p:cNvGrpSpPr/>
          <p:nvPr/>
        </p:nvGrpSpPr>
        <p:grpSpPr>
          <a:xfrm>
            <a:off x="7420677" y="2209800"/>
            <a:ext cx="1163804" cy="1219200"/>
            <a:chOff x="5896676" y="2209800"/>
            <a:chExt cx="1163804" cy="1219200"/>
          </a:xfrm>
        </p:grpSpPr>
        <p:sp>
          <p:nvSpPr>
            <p:cNvPr id="23" name="TextBox 22"/>
            <p:cNvSpPr txBox="1"/>
            <p:nvPr/>
          </p:nvSpPr>
          <p:spPr>
            <a:xfrm>
              <a:off x="5971720" y="2286000"/>
              <a:ext cx="1088760" cy="535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0" dirty="0">
                  <a:latin typeface="Gill Sans"/>
                  <a:cs typeface="Gill Sans"/>
                </a:rPr>
                <a:t>5. file</a:t>
              </a:r>
            </a:p>
            <a:p>
              <a:pPr>
                <a:lnSpc>
                  <a:spcPct val="90000"/>
                </a:lnSpc>
              </a:pPr>
              <a:r>
                <a:rPr lang="en-US" sz="1600" b="0" dirty="0">
                  <a:solidFill>
                    <a:srgbClr val="FF0000"/>
                  </a:solidFill>
                  <a:latin typeface="Gill Sans"/>
                  <a:cs typeface="Gill Sans"/>
                </a:rPr>
                <a:t>   </a:t>
              </a:r>
              <a:r>
                <a:rPr lang="en-US" sz="1600" b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en-US" sz="1600" b="0" dirty="0" smtClean="0">
                  <a:solidFill>
                    <a:srgbClr val="FF0000"/>
                  </a:solidFill>
                  <a:latin typeface="Consolas" panose="020B0609020204030204" pitchFamily="49" charset="0"/>
                  <a:cs typeface="Gill Sans"/>
                </a:rPr>
                <a:t>read()</a:t>
              </a:r>
              <a:endParaRPr lang="en-US" sz="1600" b="0" dirty="0">
                <a:solidFill>
                  <a:srgbClr val="FF0000"/>
                </a:solidFill>
                <a:latin typeface="Consolas" panose="020B0609020204030204" pitchFamily="49" charset="0"/>
                <a:cs typeface="Gill Sans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>
              <a:off x="5971720" y="2209800"/>
              <a:ext cx="0" cy="12192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1" name="Group 70"/>
            <p:cNvGrpSpPr/>
            <p:nvPr/>
          </p:nvGrpSpPr>
          <p:grpSpPr>
            <a:xfrm>
              <a:off x="5896676" y="2805211"/>
              <a:ext cx="989445" cy="367165"/>
              <a:chOff x="1981200" y="3048000"/>
              <a:chExt cx="989445" cy="367165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2172028" y="3076611"/>
                <a:ext cx="7986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 err="1">
                    <a:solidFill>
                      <a:srgbClr val="FF0000"/>
                    </a:solidFill>
                    <a:latin typeface="Gill Sans" charset="0"/>
                    <a:ea typeface="Gill Sans" charset="0"/>
                    <a:cs typeface="Gill Sans" charset="0"/>
                  </a:rPr>
                  <a:t>syscall</a:t>
                </a:r>
                <a:endParaRPr lang="en-US" sz="16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 bwMode="auto">
              <a:xfrm>
                <a:off x="1981200" y="30480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8483601" y="2209800"/>
            <a:ext cx="1050661" cy="1219200"/>
            <a:chOff x="6959600" y="2209800"/>
            <a:chExt cx="1050661" cy="1219200"/>
          </a:xfrm>
        </p:grpSpPr>
        <p:sp>
          <p:nvSpPr>
            <p:cNvPr id="22" name="TextBox 21"/>
            <p:cNvSpPr txBox="1"/>
            <p:nvPr/>
          </p:nvSpPr>
          <p:spPr>
            <a:xfrm>
              <a:off x="7038520" y="2286000"/>
              <a:ext cx="971741" cy="535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0" dirty="0">
                  <a:latin typeface="Gill Sans"/>
                  <a:cs typeface="Gill Sans"/>
                </a:rPr>
                <a:t>8. kernel</a:t>
              </a:r>
            </a:p>
            <a:p>
              <a:pPr>
                <a:lnSpc>
                  <a:spcPct val="90000"/>
                </a:lnSpc>
              </a:pPr>
              <a:r>
                <a:rPr lang="en-US" sz="1600" b="0" dirty="0">
                  <a:latin typeface="Gill Sans"/>
                  <a:cs typeface="Gill Sans"/>
                </a:rPr>
                <a:t>   copy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 bwMode="auto">
            <a:xfrm flipV="1">
              <a:off x="7038520" y="2209800"/>
              <a:ext cx="0" cy="12192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4" name="Group 73"/>
            <p:cNvGrpSpPr/>
            <p:nvPr/>
          </p:nvGrpSpPr>
          <p:grpSpPr>
            <a:xfrm>
              <a:off x="6959600" y="2805211"/>
              <a:ext cx="753334" cy="414754"/>
              <a:chOff x="1981200" y="3048000"/>
              <a:chExt cx="753334" cy="414754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2133600" y="3124200"/>
                <a:ext cx="6009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solidFill>
                      <a:srgbClr val="008000"/>
                    </a:solidFill>
                    <a:latin typeface="Gill Sans" charset="0"/>
                    <a:ea typeface="Gill Sans" charset="0"/>
                    <a:cs typeface="Gill Sans" charset="0"/>
                  </a:rPr>
                  <a:t>RTU</a:t>
                </a:r>
              </a:p>
            </p:txBody>
          </p:sp>
          <p:sp>
            <p:nvSpPr>
              <p:cNvPr id="76" name="Oval 75"/>
              <p:cNvSpPr/>
              <p:nvPr/>
            </p:nvSpPr>
            <p:spPr bwMode="auto">
              <a:xfrm>
                <a:off x="1981200" y="3048000"/>
                <a:ext cx="152400" cy="152400"/>
              </a:xfrm>
              <a:prstGeom prst="ellipse">
                <a:avLst/>
              </a:prstGeom>
              <a:solidFill>
                <a:srgbClr val="008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</p:grpSp>
      <p:grpSp>
        <p:nvGrpSpPr>
          <p:cNvPr id="90" name="Group 89"/>
          <p:cNvGrpSpPr/>
          <p:nvPr/>
        </p:nvGrpSpPr>
        <p:grpSpPr>
          <a:xfrm>
            <a:off x="8483601" y="3886200"/>
            <a:ext cx="1378145" cy="1398488"/>
            <a:chOff x="6959600" y="4011711"/>
            <a:chExt cx="1378145" cy="1398488"/>
          </a:xfrm>
        </p:grpSpPr>
        <p:sp>
          <p:nvSpPr>
            <p:cNvPr id="21" name="TextBox 20"/>
            <p:cNvSpPr txBox="1"/>
            <p:nvPr/>
          </p:nvSpPr>
          <p:spPr>
            <a:xfrm>
              <a:off x="7045404" y="4267200"/>
              <a:ext cx="1292341" cy="535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0" dirty="0">
                  <a:latin typeface="Gill Sans"/>
                  <a:cs typeface="Gill Sans"/>
                </a:rPr>
                <a:t>7. disk data </a:t>
              </a:r>
            </a:p>
            <a:p>
              <a:pPr>
                <a:lnSpc>
                  <a:spcPct val="90000"/>
                </a:lnSpc>
              </a:pPr>
              <a:r>
                <a:rPr lang="en-US" sz="1600" b="0" dirty="0">
                  <a:latin typeface="Gill Sans"/>
                  <a:cs typeface="Gill Sans"/>
                </a:rPr>
                <a:t>   (DMA)</a:t>
              </a:r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 flipV="1">
              <a:off x="7038520" y="4038599"/>
              <a:ext cx="0" cy="13716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7" name="Group 76"/>
            <p:cNvGrpSpPr/>
            <p:nvPr/>
          </p:nvGrpSpPr>
          <p:grpSpPr>
            <a:xfrm>
              <a:off x="6959600" y="4011711"/>
              <a:ext cx="1165976" cy="381000"/>
              <a:chOff x="1981200" y="2819400"/>
              <a:chExt cx="1165976" cy="381000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2209800" y="2819400"/>
                <a:ext cx="9373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solidFill>
                      <a:srgbClr val="008000"/>
                    </a:solidFill>
                    <a:latin typeface="Gill Sans" charset="0"/>
                    <a:ea typeface="Gill Sans" charset="0"/>
                    <a:cs typeface="Gill Sans" charset="0"/>
                  </a:rPr>
                  <a:t>interrupt</a:t>
                </a:r>
              </a:p>
            </p:txBody>
          </p:sp>
          <p:sp>
            <p:nvSpPr>
              <p:cNvPr id="79" name="Oval 78"/>
              <p:cNvSpPr/>
              <p:nvPr/>
            </p:nvSpPr>
            <p:spPr bwMode="auto">
              <a:xfrm>
                <a:off x="1981200" y="3048000"/>
                <a:ext cx="152400" cy="152400"/>
              </a:xfrm>
              <a:prstGeom prst="ellipse">
                <a:avLst/>
              </a:prstGeom>
              <a:solidFill>
                <a:srgbClr val="008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</p:grpSp>
      <p:grpSp>
        <p:nvGrpSpPr>
          <p:cNvPr id="96" name="Group 95"/>
          <p:cNvGrpSpPr/>
          <p:nvPr/>
        </p:nvGrpSpPr>
        <p:grpSpPr>
          <a:xfrm>
            <a:off x="4572000" y="883772"/>
            <a:ext cx="2921000" cy="1326028"/>
            <a:chOff x="3048000" y="883772"/>
            <a:chExt cx="2921000" cy="1326028"/>
          </a:xfrm>
        </p:grpSpPr>
        <p:grpSp>
          <p:nvGrpSpPr>
            <p:cNvPr id="88" name="Group 87"/>
            <p:cNvGrpSpPr/>
            <p:nvPr/>
          </p:nvGrpSpPr>
          <p:grpSpPr>
            <a:xfrm>
              <a:off x="3060700" y="1295400"/>
              <a:ext cx="1737524" cy="825500"/>
              <a:chOff x="3060700" y="1295400"/>
              <a:chExt cx="1737524" cy="825500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3071469" y="1295400"/>
                <a:ext cx="1726755" cy="289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b="0" dirty="0">
                    <a:latin typeface="Gill Sans"/>
                    <a:cs typeface="Gill Sans"/>
                  </a:rPr>
                  <a:t>4. parse request </a:t>
                </a:r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3060700" y="1384300"/>
                <a:ext cx="482600" cy="736600"/>
              </a:xfrm>
              <a:custGeom>
                <a:avLst/>
                <a:gdLst>
                  <a:gd name="connsiteX0" fmla="*/ 0 w 482600"/>
                  <a:gd name="connsiteY0" fmla="*/ 736600 h 736600"/>
                  <a:gd name="connsiteX1" fmla="*/ 482600 w 482600"/>
                  <a:gd name="connsiteY1" fmla="*/ 0 h 73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2600" h="736600">
                    <a:moveTo>
                      <a:pt x="0" y="736600"/>
                    </a:moveTo>
                    <a:cubicBezTo>
                      <a:pt x="168275" y="675216"/>
                      <a:pt x="336550" y="613833"/>
                      <a:pt x="482600" y="0"/>
                    </a:cubicBezTo>
                  </a:path>
                </a:pathLst>
              </a:custGeom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</p:grpSp>
        <p:sp>
          <p:nvSpPr>
            <p:cNvPr id="95" name="Freeform 94"/>
            <p:cNvSpPr/>
            <p:nvPr/>
          </p:nvSpPr>
          <p:spPr>
            <a:xfrm>
              <a:off x="3048000" y="883772"/>
              <a:ext cx="2921000" cy="1326028"/>
            </a:xfrm>
            <a:custGeom>
              <a:avLst/>
              <a:gdLst>
                <a:gd name="connsiteX0" fmla="*/ 0 w 2921000"/>
                <a:gd name="connsiteY0" fmla="*/ 703728 h 1326028"/>
                <a:gd name="connsiteX1" fmla="*/ 114300 w 2921000"/>
                <a:gd name="connsiteY1" fmla="*/ 322728 h 1326028"/>
                <a:gd name="connsiteX2" fmla="*/ 571500 w 2921000"/>
                <a:gd name="connsiteY2" fmla="*/ 17928 h 1326028"/>
                <a:gd name="connsiteX3" fmla="*/ 1384300 w 2921000"/>
                <a:gd name="connsiteY3" fmla="*/ 43328 h 1326028"/>
                <a:gd name="connsiteX4" fmla="*/ 2184400 w 2921000"/>
                <a:gd name="connsiteY4" fmla="*/ 106828 h 1326028"/>
                <a:gd name="connsiteX5" fmla="*/ 2590800 w 2921000"/>
                <a:gd name="connsiteY5" fmla="*/ 424328 h 1326028"/>
                <a:gd name="connsiteX6" fmla="*/ 2768600 w 2921000"/>
                <a:gd name="connsiteY6" fmla="*/ 716428 h 1326028"/>
                <a:gd name="connsiteX7" fmla="*/ 2921000 w 2921000"/>
                <a:gd name="connsiteY7" fmla="*/ 1326028 h 132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1000" h="1326028">
                  <a:moveTo>
                    <a:pt x="0" y="703728"/>
                  </a:moveTo>
                  <a:cubicBezTo>
                    <a:pt x="9525" y="570378"/>
                    <a:pt x="19050" y="437028"/>
                    <a:pt x="114300" y="322728"/>
                  </a:cubicBezTo>
                  <a:cubicBezTo>
                    <a:pt x="209550" y="208428"/>
                    <a:pt x="359833" y="64495"/>
                    <a:pt x="571500" y="17928"/>
                  </a:cubicBezTo>
                  <a:cubicBezTo>
                    <a:pt x="783167" y="-28639"/>
                    <a:pt x="1115483" y="28511"/>
                    <a:pt x="1384300" y="43328"/>
                  </a:cubicBezTo>
                  <a:cubicBezTo>
                    <a:pt x="1653117" y="58145"/>
                    <a:pt x="1983317" y="43328"/>
                    <a:pt x="2184400" y="106828"/>
                  </a:cubicBezTo>
                  <a:cubicBezTo>
                    <a:pt x="2385483" y="170328"/>
                    <a:pt x="2493433" y="322728"/>
                    <a:pt x="2590800" y="424328"/>
                  </a:cubicBezTo>
                  <a:cubicBezTo>
                    <a:pt x="2688167" y="525928"/>
                    <a:pt x="2713567" y="566145"/>
                    <a:pt x="2768600" y="716428"/>
                  </a:cubicBezTo>
                  <a:cubicBezTo>
                    <a:pt x="2823633" y="866711"/>
                    <a:pt x="2921000" y="1326028"/>
                    <a:pt x="2921000" y="1326028"/>
                  </a:cubicBezTo>
                </a:path>
              </a:pathLst>
            </a:custGeom>
            <a:ln>
              <a:solidFill>
                <a:srgbClr val="000000"/>
              </a:solidFill>
              <a:headEnd type="none"/>
              <a:tailEnd type="arrow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969000" y="1041216"/>
            <a:ext cx="3251200" cy="1105084"/>
            <a:chOff x="4445000" y="1041216"/>
            <a:chExt cx="3251200" cy="1105084"/>
          </a:xfrm>
        </p:grpSpPr>
        <p:sp>
          <p:nvSpPr>
            <p:cNvPr id="24" name="TextBox 23"/>
            <p:cNvSpPr txBox="1"/>
            <p:nvPr/>
          </p:nvSpPr>
          <p:spPr>
            <a:xfrm>
              <a:off x="6172200" y="1295400"/>
              <a:ext cx="1524000" cy="318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0" dirty="0">
                  <a:latin typeface="Gill Sans"/>
                  <a:cs typeface="Gill Sans"/>
                </a:rPr>
                <a:t>9. format reply</a:t>
              </a:r>
            </a:p>
          </p:txBody>
        </p:sp>
        <p:sp>
          <p:nvSpPr>
            <p:cNvPr id="97" name="Freeform 96"/>
            <p:cNvSpPr/>
            <p:nvPr/>
          </p:nvSpPr>
          <p:spPr>
            <a:xfrm>
              <a:off x="4445000" y="1041216"/>
              <a:ext cx="2540000" cy="1105084"/>
            </a:xfrm>
            <a:custGeom>
              <a:avLst/>
              <a:gdLst>
                <a:gd name="connsiteX0" fmla="*/ 2540000 w 2540000"/>
                <a:gd name="connsiteY0" fmla="*/ 546284 h 1105084"/>
                <a:gd name="connsiteX1" fmla="*/ 2349500 w 2540000"/>
                <a:gd name="connsiteY1" fmla="*/ 127184 h 1105084"/>
                <a:gd name="connsiteX2" fmla="*/ 1663700 w 2540000"/>
                <a:gd name="connsiteY2" fmla="*/ 184 h 1105084"/>
                <a:gd name="connsiteX3" fmla="*/ 914400 w 2540000"/>
                <a:gd name="connsiteY3" fmla="*/ 114484 h 1105084"/>
                <a:gd name="connsiteX4" fmla="*/ 152400 w 2540000"/>
                <a:gd name="connsiteY4" fmla="*/ 609784 h 1105084"/>
                <a:gd name="connsiteX5" fmla="*/ 0 w 2540000"/>
                <a:gd name="connsiteY5" fmla="*/ 1105084 h 110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0000" h="1105084">
                  <a:moveTo>
                    <a:pt x="2540000" y="546284"/>
                  </a:moveTo>
                  <a:cubicBezTo>
                    <a:pt x="2517775" y="382242"/>
                    <a:pt x="2495550" y="218201"/>
                    <a:pt x="2349500" y="127184"/>
                  </a:cubicBezTo>
                  <a:cubicBezTo>
                    <a:pt x="2203450" y="36167"/>
                    <a:pt x="1902883" y="2301"/>
                    <a:pt x="1663700" y="184"/>
                  </a:cubicBezTo>
                  <a:cubicBezTo>
                    <a:pt x="1424517" y="-1933"/>
                    <a:pt x="1166283" y="12884"/>
                    <a:pt x="914400" y="114484"/>
                  </a:cubicBezTo>
                  <a:cubicBezTo>
                    <a:pt x="662517" y="216084"/>
                    <a:pt x="304800" y="444684"/>
                    <a:pt x="152400" y="609784"/>
                  </a:cubicBezTo>
                  <a:cubicBezTo>
                    <a:pt x="0" y="774884"/>
                    <a:pt x="0" y="1105084"/>
                    <a:pt x="0" y="1105084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2895601" y="6096000"/>
            <a:ext cx="947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/>
                <a:cs typeface="Gill Sans"/>
              </a:rPr>
              <a:t>Request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535270" y="6096000"/>
            <a:ext cx="707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/>
                <a:cs typeface="Gill Sans"/>
              </a:rPr>
              <a:t>Reply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5029200" y="2133600"/>
            <a:ext cx="2144968" cy="1295400"/>
            <a:chOff x="5029200" y="2133600"/>
            <a:chExt cx="2144968" cy="1295400"/>
          </a:xfrm>
        </p:grpSpPr>
        <p:grpSp>
          <p:nvGrpSpPr>
            <p:cNvPr id="93" name="Group 92"/>
            <p:cNvGrpSpPr/>
            <p:nvPr/>
          </p:nvGrpSpPr>
          <p:grpSpPr>
            <a:xfrm>
              <a:off x="5029200" y="2133600"/>
              <a:ext cx="2144968" cy="1295400"/>
              <a:chOff x="3505200" y="2133600"/>
              <a:chExt cx="2144968" cy="129540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4343400" y="2133600"/>
                <a:ext cx="1306768" cy="757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600" b="0" dirty="0">
                    <a:latin typeface="Gill Sans"/>
                    <a:cs typeface="Gill Sans"/>
                  </a:rPr>
                  <a:t>10. network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0" b="0" dirty="0">
                    <a:latin typeface="Gill Sans"/>
                    <a:cs typeface="Gill Sans"/>
                  </a:rPr>
                  <a:t>     </a:t>
                </a:r>
                <a:r>
                  <a:rPr lang="en-US" sz="1600" b="0" dirty="0" smtClean="0">
                    <a:latin typeface="Gill Sans"/>
                    <a:cs typeface="Gill Sans"/>
                  </a:rPr>
                  <a:t> socket</a:t>
                </a:r>
                <a:endParaRPr lang="en-US" sz="1600" b="0" dirty="0">
                  <a:latin typeface="Gill Sans"/>
                  <a:cs typeface="Gill Sans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1600" b="0" dirty="0">
                    <a:latin typeface="Consolas" panose="020B0609020204030204" pitchFamily="49" charset="0"/>
                    <a:cs typeface="Gill Sans"/>
                  </a:rPr>
                  <a:t>   </a:t>
                </a:r>
                <a:r>
                  <a:rPr lang="en-US" sz="1600" b="0" dirty="0" smtClean="0">
                    <a:solidFill>
                      <a:srgbClr val="FF0000"/>
                    </a:solidFill>
                    <a:latin typeface="Consolas" panose="020B0609020204030204" pitchFamily="49" charset="0"/>
                    <a:cs typeface="Gill Sans"/>
                  </a:rPr>
                  <a:t>write()</a:t>
                </a:r>
                <a:endParaRPr lang="en-US" sz="1600" b="0" dirty="0">
                  <a:solidFill>
                    <a:srgbClr val="FF0000"/>
                  </a:solidFill>
                  <a:latin typeface="Consolas" panose="020B0609020204030204" pitchFamily="49" charset="0"/>
                  <a:cs typeface="Gill Sans"/>
                </a:endParaRPr>
              </a:p>
            </p:txBody>
          </p:sp>
          <p:cxnSp>
            <p:nvCxnSpPr>
              <p:cNvPr id="43" name="Straight Arrow Connector 42"/>
              <p:cNvCxnSpPr/>
              <p:nvPr/>
            </p:nvCxnSpPr>
            <p:spPr bwMode="auto">
              <a:xfrm flipH="1">
                <a:off x="3505200" y="2133600"/>
                <a:ext cx="942520" cy="1295400"/>
              </a:xfrm>
              <a:prstGeom prst="straightConnector1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92" name="Oval 91"/>
            <p:cNvSpPr/>
            <p:nvPr/>
          </p:nvSpPr>
          <p:spPr bwMode="auto">
            <a:xfrm>
              <a:off x="5348392" y="2810386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440521" y="2873529"/>
              <a:ext cx="7986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err="1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syscall</a:t>
              </a:r>
              <a:endPara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51" name="Flowchart: Magnetic Disk 50"/>
          <p:cNvSpPr/>
          <p:nvPr/>
        </p:nvSpPr>
        <p:spPr bwMode="auto">
          <a:xfrm>
            <a:off x="8851427" y="5202490"/>
            <a:ext cx="304800" cy="446902"/>
          </a:xfrm>
          <a:prstGeom prst="flowChartMagneticDisk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01" name="Flowchart: Magnetic Disk 100"/>
          <p:cNvSpPr/>
          <p:nvPr/>
        </p:nvSpPr>
        <p:spPr bwMode="auto">
          <a:xfrm>
            <a:off x="9094932" y="5050090"/>
            <a:ext cx="304800" cy="446902"/>
          </a:xfrm>
          <a:prstGeom prst="flowChartMagneticDisk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00" name="Flowchart: Magnetic Disk 99"/>
          <p:cNvSpPr/>
          <p:nvPr/>
        </p:nvSpPr>
        <p:spPr bwMode="auto">
          <a:xfrm>
            <a:off x="9003827" y="5334000"/>
            <a:ext cx="304800" cy="446902"/>
          </a:xfrm>
          <a:prstGeom prst="flowChartMagneticDisk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6845728" y="2971800"/>
            <a:ext cx="727349" cy="338554"/>
            <a:chOff x="1406251" y="2959100"/>
            <a:chExt cx="727349" cy="338554"/>
          </a:xfrm>
        </p:grpSpPr>
        <p:sp>
          <p:nvSpPr>
            <p:cNvPr id="103" name="TextBox 102"/>
            <p:cNvSpPr txBox="1"/>
            <p:nvPr/>
          </p:nvSpPr>
          <p:spPr>
            <a:xfrm>
              <a:off x="1406251" y="2959100"/>
              <a:ext cx="5495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chemeClr val="accent1">
                      <a:lumMod val="75000"/>
                    </a:schemeClr>
                  </a:solidFill>
                  <a:latin typeface="Gill Sans" charset="0"/>
                  <a:ea typeface="Gill Sans" charset="0"/>
                  <a:cs typeface="Gill Sans" charset="0"/>
                </a:rPr>
                <a:t>wait</a:t>
              </a:r>
              <a:endParaRPr lang="en-US" sz="1600" b="0" dirty="0">
                <a:solidFill>
                  <a:schemeClr val="accent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3092885" y="3431229"/>
            <a:ext cx="1905000" cy="457200"/>
            <a:chOff x="6781800" y="1066800"/>
            <a:chExt cx="914400" cy="457200"/>
          </a:xfrm>
        </p:grpSpPr>
        <p:sp>
          <p:nvSpPr>
            <p:cNvPr id="108" name="Rectangle 107"/>
            <p:cNvSpPr/>
            <p:nvPr/>
          </p:nvSpPr>
          <p:spPr bwMode="auto">
            <a:xfrm>
              <a:off x="67818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70104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72390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7467600" y="1066800"/>
              <a:ext cx="2286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4077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2D6E9-C897-4821-9F0A-EFEA91504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Processes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04792-2D99-47C8-9BC4-6C1D534BC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14400"/>
            <a:ext cx="5410200" cy="5105400"/>
          </a:xfrm>
        </p:spPr>
        <p:txBody>
          <a:bodyPr/>
          <a:lstStyle/>
          <a:p>
            <a:r>
              <a:rPr lang="en-US" dirty="0"/>
              <a:t>How to manage process state?</a:t>
            </a:r>
          </a:p>
          <a:p>
            <a:pPr lvl="1"/>
            <a:r>
              <a:rPr lang="en-US" dirty="0"/>
              <a:t>How to create a process?</a:t>
            </a:r>
          </a:p>
          <a:p>
            <a:pPr lvl="1"/>
            <a:r>
              <a:rPr lang="en-US" dirty="0"/>
              <a:t>How to exit from a process?</a:t>
            </a:r>
          </a:p>
          <a:p>
            <a:pPr lvl="1"/>
            <a:endParaRPr lang="en-US" dirty="0"/>
          </a:p>
          <a:p>
            <a:r>
              <a:rPr lang="en-US" dirty="0"/>
              <a:t>Remember: Everything outside of the kernel is running in a process!</a:t>
            </a:r>
          </a:p>
          <a:p>
            <a:pPr lvl="1"/>
            <a:r>
              <a:rPr lang="en-US" dirty="0"/>
              <a:t>Including the shell! (Homework 2)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Processes are created and managed… by processes!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6096000" y="899746"/>
            <a:ext cx="5791200" cy="3438409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43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2566A-94CB-4A74-945F-41320F0F7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E7046-2B2B-47EA-AA6C-C8ECE108B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914400"/>
            <a:ext cx="9398000" cy="5105400"/>
          </a:xfrm>
        </p:spPr>
        <p:txBody>
          <a:bodyPr/>
          <a:lstStyle/>
          <a:p>
            <a:r>
              <a:rPr lang="en-US" dirty="0"/>
              <a:t>If processes are created by other processes, how does the first process start?</a:t>
            </a:r>
          </a:p>
          <a:p>
            <a:endParaRPr lang="en-US" dirty="0"/>
          </a:p>
          <a:p>
            <a:r>
              <a:rPr lang="en-US" dirty="0"/>
              <a:t>First process is started by the kernel</a:t>
            </a:r>
          </a:p>
          <a:p>
            <a:pPr lvl="1"/>
            <a:r>
              <a:rPr lang="en-US" dirty="0"/>
              <a:t>Often configured as an argument to the kernel </a:t>
            </a:r>
            <a:r>
              <a:rPr lang="en-US" i="1" dirty="0"/>
              <a:t>before</a:t>
            </a:r>
            <a:r>
              <a:rPr lang="en-US" dirty="0"/>
              <a:t> the kernel </a:t>
            </a:r>
            <a:r>
              <a:rPr lang="en-US" dirty="0" smtClean="0"/>
              <a:t>boots</a:t>
            </a:r>
          </a:p>
          <a:p>
            <a:pPr lvl="1"/>
            <a:r>
              <a:rPr lang="en-US" dirty="0" smtClean="0"/>
              <a:t>Often called the “</a:t>
            </a:r>
            <a:r>
              <a:rPr lang="en-US" dirty="0" err="1" smtClean="0"/>
              <a:t>init</a:t>
            </a:r>
            <a:r>
              <a:rPr lang="en-US" dirty="0" smtClean="0"/>
              <a:t>” process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After this, all processes on the system are created by other processes</a:t>
            </a:r>
          </a:p>
        </p:txBody>
      </p:sp>
    </p:spTree>
    <p:extLst>
      <p:ext uri="{BB962C8B-B14F-4D97-AF65-F5344CB8AC3E}">
        <p14:creationId xmlns:p14="http://schemas.microsoft.com/office/powerpoint/2010/main" val="4047734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5F5D-8905-4251-A7C7-DD879E0E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Management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7BBD9-2675-4D0E-994A-A8A7CA0F6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exit</a:t>
            </a:r>
            <a:r>
              <a:rPr lang="en-US" dirty="0">
                <a:ea typeface="Consolas" charset="0"/>
                <a:cs typeface="Calibri" panose="020F0502020204030204" pitchFamily="34" charset="0"/>
              </a:rPr>
              <a:t> – terminate a process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fork</a:t>
            </a:r>
            <a:r>
              <a:rPr lang="en-US" dirty="0"/>
              <a:t> – copy the current process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exec</a:t>
            </a:r>
            <a:r>
              <a:rPr lang="en-US" dirty="0"/>
              <a:t> – change the </a:t>
            </a:r>
            <a:r>
              <a:rPr lang="en-US" i="1" dirty="0"/>
              <a:t>program </a:t>
            </a:r>
            <a:r>
              <a:rPr lang="en-US" dirty="0"/>
              <a:t>being run by the current process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wait</a:t>
            </a:r>
            <a:r>
              <a:rPr lang="en-US" dirty="0"/>
              <a:t> – wait for a process to finish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 dirty="0"/>
              <a:t> – send a </a:t>
            </a:r>
            <a:r>
              <a:rPr lang="en-US" i="1" dirty="0"/>
              <a:t>signal</a:t>
            </a:r>
            <a:r>
              <a:rPr lang="en-US" dirty="0"/>
              <a:t> (interrupt-like notification) to another process</a:t>
            </a:r>
          </a:p>
          <a:p>
            <a:pPr>
              <a:spcAft>
                <a:spcPts val="800"/>
              </a:spcAft>
            </a:pPr>
            <a:r>
              <a:rPr lang="en-US" dirty="0" err="1">
                <a:latin typeface="Consolas" panose="020B0609020204030204" pitchFamily="49" charset="0"/>
              </a:rPr>
              <a:t>sigaction</a:t>
            </a:r>
            <a:r>
              <a:rPr lang="en-US" dirty="0"/>
              <a:t> – set handlers for signals</a:t>
            </a:r>
          </a:p>
        </p:txBody>
      </p:sp>
    </p:spTree>
    <p:extLst>
      <p:ext uri="{BB962C8B-B14F-4D97-AF65-F5344CB8AC3E}">
        <p14:creationId xmlns:p14="http://schemas.microsoft.com/office/powerpoint/2010/main" val="3837122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6934200" y="2667000"/>
            <a:ext cx="1600200" cy="2971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590800" y="2743200"/>
            <a:ext cx="1600200" cy="2057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Protected Address </a:t>
            </a:r>
            <a:r>
              <a:rPr lang="en-US" dirty="0"/>
              <a:t>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066800"/>
            <a:ext cx="7620000" cy="1219200"/>
          </a:xfrm>
        </p:spPr>
        <p:txBody>
          <a:bodyPr>
            <a:normAutofit/>
          </a:bodyPr>
          <a:lstStyle/>
          <a:p>
            <a:r>
              <a:rPr lang="en-US" dirty="0"/>
              <a:t>Program operates in an address space that is distinct from the physical memory space of the machine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0" y="3200400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9000" y="32004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Memory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10601" y="2438400"/>
            <a:ext cx="104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0x000…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72731" y="5334000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0xFFF…</a:t>
            </a:r>
          </a:p>
        </p:txBody>
      </p:sp>
      <p:sp>
        <p:nvSpPr>
          <p:cNvPr id="14" name="Alternate Process 13"/>
          <p:cNvSpPr/>
          <p:nvPr/>
        </p:nvSpPr>
        <p:spPr bwMode="auto">
          <a:xfrm>
            <a:off x="4839458" y="3200400"/>
            <a:ext cx="1369063" cy="1143000"/>
          </a:xfrm>
          <a:prstGeom prst="flowChartAlternateProcess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" charset="0"/>
              </a:rPr>
              <a:t>translator</a:t>
            </a:r>
          </a:p>
        </p:txBody>
      </p:sp>
      <p:cxnSp>
        <p:nvCxnSpPr>
          <p:cNvPr id="16" name="Straight Arrow Connector 15"/>
          <p:cNvCxnSpPr>
            <a:stCxn id="9" idx="3"/>
            <a:endCxn id="14" idx="1"/>
          </p:cNvCxnSpPr>
          <p:nvPr/>
        </p:nvCxnSpPr>
        <p:spPr bwMode="auto">
          <a:xfrm>
            <a:off x="4191000" y="3771900"/>
            <a:ext cx="6858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172200" y="3810000"/>
            <a:ext cx="838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 rot="17680719">
            <a:off x="3868593" y="2635480"/>
            <a:ext cx="205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“virtual address”</a:t>
            </a:r>
          </a:p>
        </p:txBody>
      </p:sp>
      <p:sp>
        <p:nvSpPr>
          <p:cNvPr id="19" name="TextBox 18"/>
          <p:cNvSpPr txBox="1"/>
          <p:nvPr/>
        </p:nvSpPr>
        <p:spPr>
          <a:xfrm rot="17680719">
            <a:off x="5539440" y="2559281"/>
            <a:ext cx="221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“physical address”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B3BBD0-655D-E642-83DE-B455548AFD75}"/>
              </a:ext>
            </a:extLst>
          </p:cNvPr>
          <p:cNvGrpSpPr/>
          <p:nvPr/>
        </p:nvGrpSpPr>
        <p:grpSpPr>
          <a:xfrm>
            <a:off x="2802483" y="3725380"/>
            <a:ext cx="1154278" cy="788729"/>
            <a:chOff x="2362200" y="3352800"/>
            <a:chExt cx="1828800" cy="10668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BE4D6B-FC7D-624D-96CE-AADC757D5032}"/>
                </a:ext>
              </a:extLst>
            </p:cNvPr>
            <p:cNvSpPr/>
            <p:nvPr/>
          </p:nvSpPr>
          <p:spPr bwMode="auto">
            <a:xfrm>
              <a:off x="2362200" y="3352800"/>
              <a:ext cx="1828800" cy="1066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A6F3880-CEB5-FE4E-9BA4-D4B1BFC3D529}"/>
                </a:ext>
              </a:extLst>
            </p:cNvPr>
            <p:cNvSpPr/>
            <p:nvPr/>
          </p:nvSpPr>
          <p:spPr bwMode="auto">
            <a:xfrm>
              <a:off x="2362200" y="3962400"/>
              <a:ext cx="18288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8FBF2AE-7F0D-1A46-BBB9-257D0D7BE3F9}"/>
                </a:ext>
              </a:extLst>
            </p:cNvPr>
            <p:cNvSpPr txBox="1"/>
            <p:nvPr/>
          </p:nvSpPr>
          <p:spPr>
            <a:xfrm>
              <a:off x="2667001" y="3505201"/>
              <a:ext cx="1318635" cy="374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Registers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74EE697-5596-0646-9F43-7737635F3E0C}"/>
              </a:ext>
            </a:extLst>
          </p:cNvPr>
          <p:cNvSpPr/>
          <p:nvPr/>
        </p:nvSpPr>
        <p:spPr bwMode="auto">
          <a:xfrm>
            <a:off x="4890690" y="4594129"/>
            <a:ext cx="1281510" cy="166611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9EE679-1A35-CC46-B973-F4D6613A35D4}"/>
              </a:ext>
            </a:extLst>
          </p:cNvPr>
          <p:cNvSpPr/>
          <p:nvPr/>
        </p:nvSpPr>
        <p:spPr bwMode="auto">
          <a:xfrm>
            <a:off x="4890690" y="5005211"/>
            <a:ext cx="1281510" cy="15415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CC8EE0-6015-DC4A-87F9-A17F9911FE1D}"/>
              </a:ext>
            </a:extLst>
          </p:cNvPr>
          <p:cNvSpPr txBox="1"/>
          <p:nvPr/>
        </p:nvSpPr>
        <p:spPr>
          <a:xfrm>
            <a:off x="5104275" y="4696900"/>
            <a:ext cx="985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ill Sans" charset="0"/>
                <a:ea typeface="Gill Sans" charset="0"/>
                <a:cs typeface="Gill Sans" charset="0"/>
              </a:rPr>
              <a:t>Page Table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AE2127-1009-2A4B-BBD0-264BA559A661}"/>
              </a:ext>
            </a:extLst>
          </p:cNvPr>
          <p:cNvSpPr/>
          <p:nvPr/>
        </p:nvSpPr>
        <p:spPr bwMode="auto">
          <a:xfrm>
            <a:off x="4890690" y="5163543"/>
            <a:ext cx="1281510" cy="154156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E8A2304-A547-E64F-BC45-D921D687972D}"/>
              </a:ext>
            </a:extLst>
          </p:cNvPr>
          <p:cNvSpPr/>
          <p:nvPr/>
        </p:nvSpPr>
        <p:spPr bwMode="auto">
          <a:xfrm>
            <a:off x="4890690" y="5321815"/>
            <a:ext cx="1281510" cy="1541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2DFC0E2-EA86-6D42-A587-80BDF16EF5E0}"/>
              </a:ext>
            </a:extLst>
          </p:cNvPr>
          <p:cNvSpPr/>
          <p:nvPr/>
        </p:nvSpPr>
        <p:spPr bwMode="auto">
          <a:xfrm>
            <a:off x="4890690" y="5480147"/>
            <a:ext cx="1281510" cy="15415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614A608-E03D-D24C-B031-20452128798E}"/>
              </a:ext>
            </a:extLst>
          </p:cNvPr>
          <p:cNvSpPr/>
          <p:nvPr/>
        </p:nvSpPr>
        <p:spPr bwMode="auto">
          <a:xfrm>
            <a:off x="4890690" y="6106089"/>
            <a:ext cx="1281510" cy="15415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55E71A7-041B-324C-8039-7457377CCF2A}"/>
              </a:ext>
            </a:extLst>
          </p:cNvPr>
          <p:cNvCxnSpPr/>
          <p:nvPr/>
        </p:nvCxnSpPr>
        <p:spPr>
          <a:xfrm>
            <a:off x="4780144" y="4594129"/>
            <a:ext cx="0" cy="5652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D601C6C5-FBAA-1F46-91DE-DCF2C0271746}"/>
              </a:ext>
            </a:extLst>
          </p:cNvPr>
          <p:cNvSpPr/>
          <p:nvPr/>
        </p:nvSpPr>
        <p:spPr>
          <a:xfrm>
            <a:off x="5029200" y="5106721"/>
            <a:ext cx="13324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&lt;Frame </a:t>
            </a:r>
            <a:r>
              <a:rPr lang="en-US" sz="1200" dirty="0" err="1">
                <a:solidFill>
                  <a:srgbClr val="002060"/>
                </a:solidFill>
              </a:rPr>
              <a:t>Addr</a:t>
            </a:r>
            <a:r>
              <a:rPr lang="en-US" sz="1200" dirty="0">
                <a:solidFill>
                  <a:srgbClr val="002060"/>
                </a:solidFill>
              </a:rPr>
              <a:t>&gt;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505E026-D81B-8845-87E7-BEEEE3C2BCDC}"/>
              </a:ext>
            </a:extLst>
          </p:cNvPr>
          <p:cNvCxnSpPr/>
          <p:nvPr/>
        </p:nvCxnSpPr>
        <p:spPr>
          <a:xfrm>
            <a:off x="5137110" y="5159367"/>
            <a:ext cx="0" cy="158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3B0D9350-D22E-A348-9083-C9ADE6981DEF}"/>
              </a:ext>
            </a:extLst>
          </p:cNvPr>
          <p:cNvSpPr/>
          <p:nvPr/>
        </p:nvSpPr>
        <p:spPr bwMode="auto">
          <a:xfrm>
            <a:off x="7080687" y="4085885"/>
            <a:ext cx="1281510" cy="561076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B93FB674-1420-6242-BFC9-8A3A3E5867DE}"/>
              </a:ext>
            </a:extLst>
          </p:cNvPr>
          <p:cNvSpPr/>
          <p:nvPr/>
        </p:nvSpPr>
        <p:spPr>
          <a:xfrm>
            <a:off x="8428967" y="4085885"/>
            <a:ext cx="119641" cy="5437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61734AD-B9CE-9E44-A988-6BC50E8E098F}"/>
              </a:ext>
            </a:extLst>
          </p:cNvPr>
          <p:cNvSpPr/>
          <p:nvPr/>
        </p:nvSpPr>
        <p:spPr bwMode="auto">
          <a:xfrm>
            <a:off x="7080687" y="4433036"/>
            <a:ext cx="1281510" cy="5956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439DB35-AA92-BB44-8EEB-B083DC6C38B5}"/>
              </a:ext>
            </a:extLst>
          </p:cNvPr>
          <p:cNvCxnSpPr>
            <a:cxnSpLocks/>
          </p:cNvCxnSpPr>
          <p:nvPr/>
        </p:nvCxnSpPr>
        <p:spPr>
          <a:xfrm>
            <a:off x="6997573" y="4081224"/>
            <a:ext cx="0" cy="4113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14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5F5D-8905-4251-A7C7-DD879E0E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Management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7BBD9-2675-4D0E-994A-A8A7CA0F6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en-US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exit</a:t>
            </a:r>
            <a:r>
              <a:rPr lang="en-US" dirty="0">
                <a:solidFill>
                  <a:srgbClr val="FF0000"/>
                </a:solidFill>
                <a:ea typeface="Consolas" charset="0"/>
                <a:cs typeface="Calibri" panose="020F0502020204030204" pitchFamily="34" charset="0"/>
              </a:rPr>
              <a:t> – terminate a process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fork</a:t>
            </a:r>
            <a:r>
              <a:rPr lang="en-US" dirty="0"/>
              <a:t> – copy the current process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exec</a:t>
            </a:r>
            <a:r>
              <a:rPr lang="en-US" dirty="0"/>
              <a:t> – change the </a:t>
            </a:r>
            <a:r>
              <a:rPr lang="en-US" i="1" dirty="0"/>
              <a:t>program </a:t>
            </a:r>
            <a:r>
              <a:rPr lang="en-US" dirty="0"/>
              <a:t>being run by the current process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wait</a:t>
            </a:r>
            <a:r>
              <a:rPr lang="en-US" dirty="0"/>
              <a:t> – wait for a process to finish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 dirty="0"/>
              <a:t> – send a </a:t>
            </a:r>
            <a:r>
              <a:rPr lang="en-US" i="1" dirty="0"/>
              <a:t>signal</a:t>
            </a:r>
            <a:r>
              <a:rPr lang="en-US" dirty="0"/>
              <a:t> (interrupt-like notification) to another process</a:t>
            </a:r>
          </a:p>
          <a:p>
            <a:pPr>
              <a:spcAft>
                <a:spcPts val="800"/>
              </a:spcAft>
            </a:pPr>
            <a:r>
              <a:rPr lang="en-US" dirty="0" err="1">
                <a:latin typeface="Consolas" panose="020B0609020204030204" pitchFamily="49" charset="0"/>
              </a:rPr>
              <a:t>sigaction</a:t>
            </a:r>
            <a:r>
              <a:rPr lang="en-US" dirty="0"/>
              <a:t> – set handlers for signals</a:t>
            </a:r>
          </a:p>
        </p:txBody>
      </p:sp>
    </p:spTree>
    <p:extLst>
      <p:ext uri="{BB962C8B-B14F-4D97-AF65-F5344CB8AC3E}">
        <p14:creationId xmlns:p14="http://schemas.microsoft.com/office/powerpoint/2010/main" val="406117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70239-C6FF-4F0A-809B-54039926E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pid.c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0C09F-DC94-4B0E-9A5B-4051375C5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90600"/>
            <a:ext cx="5054600" cy="4530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</a:rPr>
              <a:t>#include &lt;</a:t>
            </a:r>
            <a:r>
              <a:rPr lang="en-US" sz="1800" b="1" dirty="0" err="1">
                <a:latin typeface="Consolas" panose="020B0609020204030204" pitchFamily="49" charset="0"/>
              </a:rPr>
              <a:t>stdlib.h</a:t>
            </a:r>
            <a:r>
              <a:rPr lang="en-US" sz="1800" b="1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</a:rPr>
              <a:t>#include &lt;</a:t>
            </a:r>
            <a:r>
              <a:rPr lang="en-US" sz="1800" b="1" dirty="0" err="1">
                <a:latin typeface="Consolas" panose="020B0609020204030204" pitchFamily="49" charset="0"/>
              </a:rPr>
              <a:t>stdio.h</a:t>
            </a:r>
            <a:r>
              <a:rPr lang="en-US" sz="1800" b="1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</a:rPr>
              <a:t>#include &lt;</a:t>
            </a:r>
            <a:r>
              <a:rPr lang="en-US" sz="1800" b="1" dirty="0" err="1">
                <a:latin typeface="Consolas" panose="020B0609020204030204" pitchFamily="49" charset="0"/>
              </a:rPr>
              <a:t>string.h</a:t>
            </a:r>
            <a:r>
              <a:rPr lang="en-US" sz="1800" b="1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</a:rPr>
              <a:t>#include &lt;</a:t>
            </a:r>
            <a:r>
              <a:rPr lang="en-US" sz="1800" b="1" dirty="0" err="1">
                <a:latin typeface="Consolas" panose="020B0609020204030204" pitchFamily="49" charset="0"/>
              </a:rPr>
              <a:t>unistd.h</a:t>
            </a:r>
            <a:r>
              <a:rPr lang="en-US" sz="1800" b="1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</a:rPr>
              <a:t>#include &lt;sys/</a:t>
            </a:r>
            <a:r>
              <a:rPr lang="en-US" sz="1800" b="1" dirty="0" err="1">
                <a:latin typeface="Consolas" panose="020B0609020204030204" pitchFamily="49" charset="0"/>
              </a:rPr>
              <a:t>types.h</a:t>
            </a:r>
            <a:r>
              <a:rPr lang="en-US" sz="1800" b="1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</a:rPr>
              <a:t>int main(int </a:t>
            </a:r>
            <a:r>
              <a:rPr lang="en-US" sz="1800" b="1" dirty="0" err="1">
                <a:latin typeface="Consolas" panose="020B0609020204030204" pitchFamily="49" charset="0"/>
              </a:rPr>
              <a:t>argc</a:t>
            </a:r>
            <a:r>
              <a:rPr lang="en-US" sz="1800" b="1" dirty="0">
                <a:latin typeface="Consolas" panose="020B0609020204030204" pitchFamily="49" charset="0"/>
              </a:rPr>
              <a:t>, char *</a:t>
            </a:r>
            <a:r>
              <a:rPr lang="en-US" sz="1800" b="1" dirty="0" err="1">
                <a:latin typeface="Consolas" panose="020B0609020204030204" pitchFamily="49" charset="0"/>
              </a:rPr>
              <a:t>argv</a:t>
            </a:r>
            <a:r>
              <a:rPr lang="en-US" sz="1800" b="1" dirty="0">
                <a:latin typeface="Consolas" panose="020B0609020204030204" pitchFamily="49" charset="0"/>
              </a:rPr>
              <a:t>[])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</a:rPr>
              <a:t>  /* get current processes PID */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</a:rPr>
              <a:t>  </a:t>
            </a:r>
            <a:r>
              <a:rPr lang="en-US" sz="1800" b="1" dirty="0" err="1">
                <a:latin typeface="Consolas" panose="020B0609020204030204" pitchFamily="49" charset="0"/>
              </a:rPr>
              <a:t>pid_t</a:t>
            </a:r>
            <a:r>
              <a:rPr lang="en-US" sz="1800" b="1" dirty="0">
                <a:latin typeface="Consolas" panose="020B0609020204030204" pitchFamily="49" charset="0"/>
              </a:rPr>
              <a:t> </a:t>
            </a:r>
            <a:r>
              <a:rPr lang="en-US" sz="1800" b="1" dirty="0" err="1">
                <a:latin typeface="Consolas" panose="020B0609020204030204" pitchFamily="49" charset="0"/>
              </a:rPr>
              <a:t>pid</a:t>
            </a:r>
            <a:r>
              <a:rPr lang="en-US" sz="1800" b="1" dirty="0">
                <a:latin typeface="Consolas" panose="020B0609020204030204" pitchFamily="49" charset="0"/>
              </a:rPr>
              <a:t> = </a:t>
            </a:r>
            <a:r>
              <a:rPr lang="en-US" sz="1800" b="1" dirty="0" err="1">
                <a:latin typeface="Consolas" panose="020B0609020204030204" pitchFamily="49" charset="0"/>
              </a:rPr>
              <a:t>getpid</a:t>
            </a:r>
            <a:r>
              <a:rPr lang="en-US" sz="1800" b="1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</a:rPr>
              <a:t>  </a:t>
            </a:r>
            <a:r>
              <a:rPr lang="en-US" sz="1800" b="1" dirty="0" err="1">
                <a:latin typeface="Consolas" panose="020B0609020204030204" pitchFamily="49" charset="0"/>
              </a:rPr>
              <a:t>printf</a:t>
            </a:r>
            <a:r>
              <a:rPr lang="en-US" sz="1800" b="1" dirty="0">
                <a:latin typeface="Consolas" panose="020B0609020204030204" pitchFamily="49" charset="0"/>
              </a:rPr>
              <a:t>("My </a:t>
            </a:r>
            <a:r>
              <a:rPr lang="en-US" sz="1800" b="1" dirty="0" err="1">
                <a:latin typeface="Consolas" panose="020B0609020204030204" pitchFamily="49" charset="0"/>
              </a:rPr>
              <a:t>pid</a:t>
            </a:r>
            <a:r>
              <a:rPr lang="en-US" sz="1800" b="1" dirty="0">
                <a:latin typeface="Consolas" panose="020B0609020204030204" pitchFamily="49" charset="0"/>
              </a:rPr>
              <a:t>: %d\n", </a:t>
            </a:r>
            <a:r>
              <a:rPr lang="en-US" sz="1800" b="1" dirty="0" err="1">
                <a:latin typeface="Consolas" panose="020B0609020204030204" pitchFamily="49" charset="0"/>
              </a:rPr>
              <a:t>pid</a:t>
            </a:r>
            <a:r>
              <a:rPr lang="en-US" sz="1800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sz="1800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exit(0);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8E13E0-436F-40C8-AB32-E86DFE655CD1}"/>
              </a:ext>
            </a:extLst>
          </p:cNvPr>
          <p:cNvSpPr txBox="1"/>
          <p:nvPr/>
        </p:nvSpPr>
        <p:spPr>
          <a:xfrm>
            <a:off x="6395400" y="990600"/>
            <a:ext cx="5415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rgbClr val="FF0000"/>
                </a:solidFill>
                <a:latin typeface="Gill Sans Light"/>
              </a:rPr>
              <a:t>Q: What if we let main return without ever calling exit?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latin typeface="Gill Sans Light"/>
              </a:rPr>
              <a:t>The OS Library calls exit() </a:t>
            </a:r>
            <a:r>
              <a:rPr lang="en-US" sz="2400" b="0" dirty="0">
                <a:latin typeface="Gill Sans Light"/>
                <a:cs typeface="Calibri" panose="020F0502020204030204" pitchFamily="34" charset="0"/>
              </a:rPr>
              <a:t>for us!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latin typeface="Gill Sans Light"/>
                <a:cs typeface="Calibri" panose="020F0502020204030204" pitchFamily="34" charset="0"/>
              </a:rPr>
              <a:t>The </a:t>
            </a:r>
            <a:r>
              <a:rPr lang="en-US" sz="2400" b="0" dirty="0" err="1">
                <a:latin typeface="Gill Sans Light"/>
                <a:cs typeface="Calibri" panose="020F0502020204030204" pitchFamily="34" charset="0"/>
              </a:rPr>
              <a:t>entrypoint</a:t>
            </a:r>
            <a:r>
              <a:rPr lang="en-US" sz="2400" b="0" dirty="0">
                <a:latin typeface="Gill Sans Light"/>
                <a:cs typeface="Calibri" panose="020F0502020204030204" pitchFamily="34" charset="0"/>
              </a:rPr>
              <a:t> of the executable is in the OS library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latin typeface="Gill Sans Light"/>
                <a:cs typeface="Calibri" panose="020F0502020204030204" pitchFamily="34" charset="0"/>
              </a:rPr>
              <a:t>OS library calls 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latin typeface="Gill Sans Light"/>
                <a:cs typeface="Calibri" panose="020F0502020204030204" pitchFamily="34" charset="0"/>
              </a:rPr>
              <a:t>If main returns, OS library calls exit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latin typeface="Gill Sans Light"/>
                <a:cs typeface="Calibri" panose="020F0502020204030204" pitchFamily="34" charset="0"/>
              </a:rPr>
              <a:t>You’ll see this in Project 0: </a:t>
            </a:r>
            <a:r>
              <a:rPr lang="en-US" sz="2400" b="0" dirty="0" err="1">
                <a:latin typeface="Gill Sans Light"/>
                <a:cs typeface="Calibri" panose="020F0502020204030204" pitchFamily="34" charset="0"/>
              </a:rPr>
              <a:t>init.c</a:t>
            </a:r>
            <a:endParaRPr lang="en-US" sz="2400" b="0" dirty="0">
              <a:latin typeface="Gill Sans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0" dirty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451299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5F5D-8905-4251-A7C7-DD879E0E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Management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7BBD9-2675-4D0E-994A-A8A7CA0F6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exit</a:t>
            </a:r>
            <a:r>
              <a:rPr lang="en-US" dirty="0">
                <a:ea typeface="Consolas" charset="0"/>
                <a:cs typeface="Calibri" panose="020F0502020204030204" pitchFamily="34" charset="0"/>
              </a:rPr>
              <a:t> – terminate a process</a:t>
            </a:r>
          </a:p>
          <a:p>
            <a:pPr>
              <a:spcAft>
                <a:spcPts val="800"/>
              </a:spcAft>
            </a:pPr>
            <a:r>
              <a:rPr lang="en-US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fork</a:t>
            </a:r>
            <a:r>
              <a:rPr lang="en-US" dirty="0">
                <a:solidFill>
                  <a:srgbClr val="FF0000"/>
                </a:solidFill>
              </a:rPr>
              <a:t> – copy the current process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exec</a:t>
            </a:r>
            <a:r>
              <a:rPr lang="en-US" dirty="0"/>
              <a:t> – change the </a:t>
            </a:r>
            <a:r>
              <a:rPr lang="en-US" i="1" dirty="0"/>
              <a:t>program </a:t>
            </a:r>
            <a:r>
              <a:rPr lang="en-US" dirty="0"/>
              <a:t>being run by the current process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wait</a:t>
            </a:r>
            <a:r>
              <a:rPr lang="en-US" dirty="0"/>
              <a:t> – wait for a process to finish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 dirty="0"/>
              <a:t> – send a </a:t>
            </a:r>
            <a:r>
              <a:rPr lang="en-US" i="1" dirty="0"/>
              <a:t>signal</a:t>
            </a:r>
            <a:r>
              <a:rPr lang="en-US" dirty="0"/>
              <a:t> (interrupt-like notification) to another process</a:t>
            </a:r>
          </a:p>
          <a:p>
            <a:pPr>
              <a:spcAft>
                <a:spcPts val="800"/>
              </a:spcAft>
            </a:pPr>
            <a:r>
              <a:rPr lang="en-US" dirty="0" err="1">
                <a:latin typeface="Consolas" panose="020B0609020204030204" pitchFamily="49" charset="0"/>
              </a:rPr>
              <a:t>sigaction</a:t>
            </a:r>
            <a:r>
              <a:rPr lang="en-US" dirty="0"/>
              <a:t> – set handlers for signals</a:t>
            </a:r>
          </a:p>
        </p:txBody>
      </p:sp>
    </p:spTree>
    <p:extLst>
      <p:ext uri="{BB962C8B-B14F-4D97-AF65-F5344CB8AC3E}">
        <p14:creationId xmlns:p14="http://schemas.microsoft.com/office/powerpoint/2010/main" val="730770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E7C5-0FC6-4EA1-940E-EB676A1D7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7DBF8-5E0D-4E3F-8A58-20AD2BD4C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90600"/>
            <a:ext cx="10515600" cy="47522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pid_t</a:t>
            </a:r>
            <a:r>
              <a:rPr lang="en-US" dirty="0">
                <a:latin typeface="Consolas" panose="020B0609020204030204" pitchFamily="49" charset="0"/>
              </a:rPr>
              <a:t> fork()</a:t>
            </a:r>
            <a:r>
              <a:rPr lang="en-US" dirty="0"/>
              <a:t> – copy the current process</a:t>
            </a:r>
          </a:p>
          <a:p>
            <a:pPr lvl="1"/>
            <a:r>
              <a:rPr lang="en-US" dirty="0"/>
              <a:t>New process has different </a:t>
            </a:r>
            <a:r>
              <a:rPr lang="en-US" dirty="0" err="1"/>
              <a:t>pid</a:t>
            </a:r>
            <a:endParaRPr lang="en-US" dirty="0"/>
          </a:p>
          <a:p>
            <a:pPr lvl="1"/>
            <a:r>
              <a:rPr lang="en-US" dirty="0"/>
              <a:t>New process contains a single thread</a:t>
            </a:r>
          </a:p>
          <a:p>
            <a:r>
              <a:rPr lang="en-US" dirty="0"/>
              <a:t>Return value from </a:t>
            </a:r>
            <a:r>
              <a:rPr lang="en-US" b="1" dirty="0">
                <a:latin typeface="Consolas" panose="020B0609020204030204" pitchFamily="49" charset="0"/>
              </a:rPr>
              <a:t>fork()</a:t>
            </a:r>
            <a:r>
              <a:rPr lang="en-US" dirty="0"/>
              <a:t>: </a:t>
            </a:r>
            <a:r>
              <a:rPr lang="en-US" dirty="0" err="1"/>
              <a:t>pid</a:t>
            </a:r>
            <a:r>
              <a:rPr lang="en-US" dirty="0"/>
              <a:t> (like an integer)</a:t>
            </a:r>
          </a:p>
          <a:p>
            <a:pPr lvl="1"/>
            <a:r>
              <a:rPr lang="en-US" dirty="0"/>
              <a:t>When &gt; 0: </a:t>
            </a:r>
          </a:p>
          <a:p>
            <a:pPr lvl="2"/>
            <a:r>
              <a:rPr lang="en-US" dirty="0"/>
              <a:t>Running in (original) </a:t>
            </a:r>
            <a:r>
              <a:rPr lang="en-US" dirty="0">
                <a:solidFill>
                  <a:srgbClr val="FF0000"/>
                </a:solidFill>
              </a:rPr>
              <a:t>Parent</a:t>
            </a:r>
            <a:r>
              <a:rPr lang="en-US" dirty="0"/>
              <a:t> process</a:t>
            </a:r>
          </a:p>
          <a:p>
            <a:pPr lvl="2"/>
            <a:r>
              <a:rPr lang="en-US" dirty="0"/>
              <a:t>return value is </a:t>
            </a:r>
            <a:r>
              <a:rPr lang="en-US" dirty="0" err="1">
                <a:solidFill>
                  <a:srgbClr val="FF0000"/>
                </a:solidFill>
              </a:rPr>
              <a:t>pid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of new child</a:t>
            </a:r>
          </a:p>
          <a:p>
            <a:pPr lvl="1"/>
            <a:r>
              <a:rPr lang="en-US" dirty="0"/>
              <a:t>When = 0: </a:t>
            </a:r>
          </a:p>
          <a:p>
            <a:pPr lvl="2"/>
            <a:r>
              <a:rPr lang="en-US" dirty="0"/>
              <a:t>Running in new </a:t>
            </a:r>
            <a:r>
              <a:rPr lang="en-US" dirty="0">
                <a:solidFill>
                  <a:srgbClr val="FF0000"/>
                </a:solidFill>
              </a:rPr>
              <a:t>Child</a:t>
            </a:r>
            <a:r>
              <a:rPr lang="en-US" dirty="0"/>
              <a:t> process</a:t>
            </a:r>
          </a:p>
          <a:p>
            <a:pPr lvl="1"/>
            <a:r>
              <a:rPr lang="en-US" dirty="0"/>
              <a:t>When &lt; 0:</a:t>
            </a:r>
          </a:p>
          <a:p>
            <a:pPr lvl="2"/>
            <a:r>
              <a:rPr lang="en-US" dirty="0"/>
              <a:t>Error!  Must handle somehow</a:t>
            </a:r>
          </a:p>
          <a:p>
            <a:pPr lvl="2"/>
            <a:r>
              <a:rPr lang="en-US" dirty="0"/>
              <a:t>Running in original process</a:t>
            </a:r>
          </a:p>
          <a:p>
            <a:r>
              <a:rPr lang="en-US" dirty="0">
                <a:solidFill>
                  <a:srgbClr val="FF0000"/>
                </a:solidFill>
              </a:rPr>
              <a:t>State of original process duplicated in </a:t>
            </a:r>
            <a:r>
              <a:rPr lang="en-US" i="1" dirty="0">
                <a:solidFill>
                  <a:srgbClr val="FF0000"/>
                </a:solidFill>
              </a:rPr>
              <a:t>both</a:t>
            </a:r>
            <a:r>
              <a:rPr lang="en-US" dirty="0">
                <a:solidFill>
                  <a:srgbClr val="FF0000"/>
                </a:solidFill>
              </a:rPr>
              <a:t> Parent and Child!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Address Space (Memory), File Descriptors (covered later), </a:t>
            </a:r>
            <a:r>
              <a:rPr lang="en-US" dirty="0" err="1">
                <a:solidFill>
                  <a:srgbClr val="FF0000"/>
                </a:solidFill>
              </a:rPr>
              <a:t>etc</a:t>
            </a:r>
            <a:r>
              <a:rPr lang="en-US" dirty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14057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D372-028F-401E-A250-4227EF9CC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fork1.c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85D9E-08D1-4276-BE86-39FCD3A37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428" y="685800"/>
            <a:ext cx="9602972" cy="5167423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stdlib.h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stdio.h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unistd.h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#include &lt;sys/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types.h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800" b="1" dirty="0">
              <a:latin typeface="Consolas" panose="020B0609020204030204" pitchFamily="49" charset="0"/>
              <a:cs typeface="Courier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int main(int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argc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, char *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argv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[]) 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pid_t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,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pid_t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getpid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();            /* get current processes PID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("Parent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: %d\n",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 = fork();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if (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&gt; 0) {		     /* Parent Process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getpid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("[%d] parent of [%d]\n",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,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} else if (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== 0) {	     /* Child Process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getpid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("[%d] child\n",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} else 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perror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("Fork failed");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}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}</a:t>
            </a:r>
          </a:p>
          <a:p>
            <a:pPr marL="0" indent="0"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022853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D372-028F-401E-A250-4227EF9CC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fork1.c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85D9E-08D1-4276-BE86-39FCD3A37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699977"/>
            <a:ext cx="9602972" cy="5167423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stdlib.h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stdio.h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unistd.h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#include &lt;sys/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types.h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800" b="1" dirty="0">
              <a:latin typeface="Consolas" panose="020B0609020204030204" pitchFamily="49" charset="0"/>
              <a:cs typeface="Courier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int main(int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argc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, char *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argv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[]) 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pid_t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,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pid_t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getpid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();            /* get current processes PID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("Parent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: %d\n",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 = fork();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if (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&gt; 0) {		     /* Parent Process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getpid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("[%d] parent of [%d]\n",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,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} else if (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== 0) {	     /* Child Process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getpid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("[%d] child\n",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} else 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perror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("Fork failed");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}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}</a:t>
            </a:r>
          </a:p>
          <a:p>
            <a:pPr marL="0" indent="0">
              <a:buNone/>
            </a:pPr>
            <a:endParaRPr lang="en-US" sz="1800" b="1" dirty="0"/>
          </a:p>
        </p:txBody>
      </p:sp>
      <p:sp>
        <p:nvSpPr>
          <p:cNvPr id="7" name="Right Arrow 3">
            <a:extLst>
              <a:ext uri="{FF2B5EF4-FFF2-40B4-BE49-F238E27FC236}">
                <a16:creationId xmlns:a16="http://schemas.microsoft.com/office/drawing/2014/main" id="{00B01891-223E-45AD-A9AB-776C7E96571B}"/>
              </a:ext>
            </a:extLst>
          </p:cNvPr>
          <p:cNvSpPr/>
          <p:nvPr/>
        </p:nvSpPr>
        <p:spPr>
          <a:xfrm>
            <a:off x="1171580" y="3410062"/>
            <a:ext cx="765876" cy="4761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8" name="Right Arrow 4">
            <a:extLst>
              <a:ext uri="{FF2B5EF4-FFF2-40B4-BE49-F238E27FC236}">
                <a16:creationId xmlns:a16="http://schemas.microsoft.com/office/drawing/2014/main" id="{2E6C7BA0-FA93-4040-B0D7-36779A5E0B0E}"/>
              </a:ext>
            </a:extLst>
          </p:cNvPr>
          <p:cNvSpPr/>
          <p:nvPr/>
        </p:nvSpPr>
        <p:spPr>
          <a:xfrm>
            <a:off x="381000" y="3410061"/>
            <a:ext cx="765876" cy="47613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81919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D372-028F-401E-A250-4227EF9CC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fork1.c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85D9E-08D1-4276-BE86-39FCD3A37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685800"/>
            <a:ext cx="9602972" cy="5167423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stdlib.h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stdio.h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unistd.h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#include &lt;sys/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types.h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800" b="1" dirty="0">
              <a:latin typeface="Consolas" panose="020B0609020204030204" pitchFamily="49" charset="0"/>
              <a:cs typeface="Courier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int main(int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argc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, char *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argv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[]) 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pid_t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,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pid_t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getpid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();            /* get current processes PID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("Parent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: %d\n",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 = fork();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if (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&gt; 0) {		     /* Parent Process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getpid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("[%d] parent of [%d]\n",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,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} else if (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== 0) {	     /* Child Process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getpid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("[%d] child\n",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} else 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perror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("Fork failed");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}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}</a:t>
            </a:r>
          </a:p>
        </p:txBody>
      </p:sp>
      <p:sp>
        <p:nvSpPr>
          <p:cNvPr id="7" name="Right Arrow 3">
            <a:extLst>
              <a:ext uri="{FF2B5EF4-FFF2-40B4-BE49-F238E27FC236}">
                <a16:creationId xmlns:a16="http://schemas.microsoft.com/office/drawing/2014/main" id="{00B01891-223E-45AD-A9AB-776C7E96571B}"/>
              </a:ext>
            </a:extLst>
          </p:cNvPr>
          <p:cNvSpPr/>
          <p:nvPr/>
        </p:nvSpPr>
        <p:spPr>
          <a:xfrm>
            <a:off x="1219200" y="4007259"/>
            <a:ext cx="718256" cy="4885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8" name="Right Arrow 4">
            <a:extLst>
              <a:ext uri="{FF2B5EF4-FFF2-40B4-BE49-F238E27FC236}">
                <a16:creationId xmlns:a16="http://schemas.microsoft.com/office/drawing/2014/main" id="{2E6C7BA0-FA93-4040-B0D7-36779A5E0B0E}"/>
              </a:ext>
            </a:extLst>
          </p:cNvPr>
          <p:cNvSpPr/>
          <p:nvPr/>
        </p:nvSpPr>
        <p:spPr>
          <a:xfrm>
            <a:off x="504820" y="4921659"/>
            <a:ext cx="718256" cy="48854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77583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E8FEF-F894-4504-8507-F3A6AD5DC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fork_race.c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BE2A5-AAF6-43A8-B10B-8A46F0AF0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int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pid_t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 fork();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if (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&gt; 0) {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for (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 0;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&lt; 10;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++) {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("Parent: %d\n",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  // sleep(1);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} else if (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== 0) {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for (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 0;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&gt; -10;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--) {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("Child: %d\n",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  // sleep(1);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800" b="1" dirty="0">
              <a:solidFill>
                <a:srgbClr val="000000"/>
              </a:solidFill>
              <a:latin typeface="Consolas" panose="020B0609020204030204" pitchFamily="49" charset="0"/>
              <a:cs typeface="Courier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cs typeface="Courier"/>
              </a:rPr>
              <a:t>What does this </a:t>
            </a:r>
            <a:r>
              <a:rPr lang="en-US" sz="2800" dirty="0">
                <a:solidFill>
                  <a:srgbClr val="000000"/>
                </a:solidFill>
              </a:rPr>
              <a:t>print</a:t>
            </a:r>
            <a:r>
              <a:rPr lang="en-US" sz="2800" dirty="0">
                <a:solidFill>
                  <a:srgbClr val="000000"/>
                </a:solidFill>
                <a:cs typeface="Courier"/>
              </a:rPr>
              <a:t>?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cs typeface="Courier"/>
              </a:rPr>
              <a:t>Would adding the calls to </a:t>
            </a:r>
            <a:r>
              <a:rPr lang="en-US" sz="2000" dirty="0" smtClean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sleep()</a:t>
            </a:r>
            <a:r>
              <a:rPr lang="en-US" sz="2800" dirty="0" smtClean="0">
                <a:solidFill>
                  <a:srgbClr val="000000"/>
                </a:solidFill>
                <a:cs typeface="Courier"/>
              </a:rPr>
              <a:t> </a:t>
            </a:r>
            <a:r>
              <a:rPr lang="en-US" sz="2800" dirty="0">
                <a:solidFill>
                  <a:srgbClr val="000000"/>
                </a:solidFill>
                <a:cs typeface="Courier"/>
              </a:rPr>
              <a:t>matter?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371BC3-3BB2-4E83-A465-C74D2FDF8535}"/>
              </a:ext>
            </a:extLst>
          </p:cNvPr>
          <p:cNvSpPr/>
          <p:nvPr/>
        </p:nvSpPr>
        <p:spPr>
          <a:xfrm>
            <a:off x="5867400" y="1143000"/>
            <a:ext cx="6172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dirty="0">
                <a:latin typeface="Gill Sans Light"/>
              </a:rPr>
              <a:t>Recall: a process consists of one or more threads executing in an address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Gill Sans Light"/>
              </a:rPr>
              <a:t>Here, </a:t>
            </a:r>
            <a:r>
              <a:rPr lang="en-US" sz="2400" b="0" dirty="0">
                <a:latin typeface="Gill Sans Light"/>
              </a:rPr>
              <a:t>each process has a single thread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>
                <a:latin typeface="Gill Sans Light"/>
              </a:rPr>
              <a:t>These threads execute concurrently</a:t>
            </a:r>
          </a:p>
        </p:txBody>
      </p:sp>
    </p:spTree>
    <p:extLst>
      <p:ext uri="{BB962C8B-B14F-4D97-AF65-F5344CB8AC3E}">
        <p14:creationId xmlns:p14="http://schemas.microsoft.com/office/powerpoint/2010/main" val="440478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3224-BB1A-4CF8-A7CF-538704F9C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Another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B6EBC-8A7B-4EA4-8AE7-E4EA9E8BD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threads, we could call </a:t>
            </a:r>
            <a:r>
              <a:rPr lang="en-US" dirty="0" err="1">
                <a:latin typeface="Consolas" panose="020B0609020204030204" pitchFamily="49" charset="0"/>
              </a:rPr>
              <a:t>pthread_create</a:t>
            </a:r>
            <a:r>
              <a:rPr lang="en-US" dirty="0"/>
              <a:t> to create a new thread executing a separate function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With processes, the equivalent would be spawning a new process executing a different program</a:t>
            </a:r>
          </a:p>
          <a:p>
            <a:endParaRPr lang="en-US" dirty="0"/>
          </a:p>
          <a:p>
            <a:r>
              <a:rPr lang="en-US" dirty="0"/>
              <a:t>How can we do this?</a:t>
            </a:r>
          </a:p>
        </p:txBody>
      </p:sp>
    </p:spTree>
    <p:extLst>
      <p:ext uri="{BB962C8B-B14F-4D97-AF65-F5344CB8AC3E}">
        <p14:creationId xmlns:p14="http://schemas.microsoft.com/office/powerpoint/2010/main" val="3070861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5F5D-8905-4251-A7C7-DD879E0E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Management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7BBD9-2675-4D0E-994A-A8A7CA0F6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exit</a:t>
            </a:r>
            <a:r>
              <a:rPr lang="en-US" dirty="0">
                <a:ea typeface="Consolas" charset="0"/>
                <a:cs typeface="Calibri" panose="020F0502020204030204" pitchFamily="34" charset="0"/>
              </a:rPr>
              <a:t> – terminate a process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fork</a:t>
            </a:r>
            <a:r>
              <a:rPr lang="en-US" dirty="0"/>
              <a:t> – copy the current process</a:t>
            </a:r>
          </a:p>
          <a:p>
            <a:pPr>
              <a:spcAft>
                <a:spcPts val="800"/>
              </a:spcAft>
            </a:pPr>
            <a:r>
              <a:rPr lang="en-US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exec</a:t>
            </a:r>
            <a:r>
              <a:rPr lang="en-US" dirty="0">
                <a:solidFill>
                  <a:srgbClr val="FF0000"/>
                </a:solidFill>
              </a:rPr>
              <a:t> – change the </a:t>
            </a:r>
            <a:r>
              <a:rPr lang="en-US" i="1" dirty="0">
                <a:solidFill>
                  <a:srgbClr val="FF0000"/>
                </a:solidFill>
              </a:rPr>
              <a:t>program </a:t>
            </a:r>
            <a:r>
              <a:rPr lang="en-US" dirty="0">
                <a:solidFill>
                  <a:srgbClr val="FF0000"/>
                </a:solidFill>
              </a:rPr>
              <a:t>being run by the current process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wait</a:t>
            </a:r>
            <a:r>
              <a:rPr lang="en-US" dirty="0"/>
              <a:t> – wait for a process to finish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 dirty="0"/>
              <a:t> – send a </a:t>
            </a:r>
            <a:r>
              <a:rPr lang="en-US" i="1" dirty="0"/>
              <a:t>signal</a:t>
            </a:r>
            <a:r>
              <a:rPr lang="en-US" dirty="0"/>
              <a:t> (interrupt-like notification) to another process</a:t>
            </a:r>
          </a:p>
          <a:p>
            <a:pPr>
              <a:spcAft>
                <a:spcPts val="800"/>
              </a:spcAft>
            </a:pPr>
            <a:r>
              <a:rPr lang="en-US" dirty="0" err="1">
                <a:latin typeface="Consolas" panose="020B0609020204030204" pitchFamily="49" charset="0"/>
              </a:rPr>
              <a:t>sigaction</a:t>
            </a:r>
            <a:r>
              <a:rPr lang="en-US" dirty="0"/>
              <a:t> – set handlers for signals</a:t>
            </a:r>
          </a:p>
        </p:txBody>
      </p:sp>
    </p:spTree>
    <p:extLst>
      <p:ext uri="{BB962C8B-B14F-4D97-AF65-F5344CB8AC3E}">
        <p14:creationId xmlns:p14="http://schemas.microsoft.com/office/powerpoint/2010/main" val="1022837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8534400" cy="533400"/>
          </a:xfrm>
        </p:spPr>
        <p:txBody>
          <a:bodyPr/>
          <a:lstStyle/>
          <a:p>
            <a:r>
              <a:rPr lang="en-US" altLang="en-US" dirty="0" smtClean="0"/>
              <a:t>Recall: Single and Multithreaded Processes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52601" y="4389438"/>
            <a:ext cx="8670925" cy="2286000"/>
          </a:xfrm>
        </p:spPr>
        <p:txBody>
          <a:bodyPr/>
          <a:lstStyle/>
          <a:p>
            <a:r>
              <a:rPr lang="en-US" altLang="en-US" smtClean="0"/>
              <a:t>Threads encapsulate concurrency: “Active” component</a:t>
            </a:r>
          </a:p>
          <a:p>
            <a:r>
              <a:rPr lang="en-US" altLang="en-US" smtClean="0"/>
              <a:t>Address spaces encapsulate protection: “Passive” part</a:t>
            </a:r>
          </a:p>
          <a:p>
            <a:pPr lvl="1"/>
            <a:r>
              <a:rPr lang="en-US" altLang="en-US" smtClean="0"/>
              <a:t>Keeps buggy program from trashing the system</a:t>
            </a:r>
          </a:p>
          <a:p>
            <a:r>
              <a:rPr lang="en-US" altLang="en-US" smtClean="0"/>
              <a:t>Why have multiple threads per address space?</a:t>
            </a:r>
          </a:p>
          <a:p>
            <a:pPr>
              <a:buFontTx/>
              <a:buNone/>
            </a:pPr>
            <a:endParaRPr lang="en-US" altLang="en-US" smtClean="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2819400" y="762000"/>
            <a:ext cx="6248400" cy="361473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66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D9EE2-C0BB-4A86-B559-92185F0B7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fork3.c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24517-19E3-41C4-9603-74109426D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762000"/>
            <a:ext cx="10287000" cy="5223946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…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 fork();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if (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&gt; 0) {               /* Parent Process */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tcpid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= wait(&amp;status);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} else if (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== 0) {      /* Child Process */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  char *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args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[] = {“ls”, “-l”, NULL};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execv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(“/bin/ls”,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args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800" b="1" dirty="0">
              <a:solidFill>
                <a:srgbClr val="FF0000"/>
              </a:solidFill>
              <a:latin typeface="Consolas" panose="020B0609020204030204" pitchFamily="49" charset="0"/>
              <a:cs typeface="Courier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/*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execv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doesn’t return when it works.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   So, if we got here, it failed! */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800" b="1" dirty="0" smtClean="0">
              <a:solidFill>
                <a:srgbClr val="000000"/>
              </a:solidFill>
              <a:latin typeface="Consolas" panose="020B0609020204030204" pitchFamily="49" charset="0"/>
              <a:cs typeface="Courier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perror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(“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execv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”);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exit(1);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…</a:t>
            </a:r>
            <a:endParaRPr lang="en-US" sz="1800" b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643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Arrow 16"/>
          <p:cNvSpPr/>
          <p:nvPr/>
        </p:nvSpPr>
        <p:spPr bwMode="auto">
          <a:xfrm>
            <a:off x="6526472" y="5542656"/>
            <a:ext cx="1066800" cy="460273"/>
          </a:xfrm>
          <a:prstGeom prst="righ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69472" y="1233120"/>
            <a:ext cx="2133600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m</a:t>
            </a:r>
            <a:r>
              <a:rPr lang="en-US" dirty="0" smtClean="0">
                <a:latin typeface="Consolas" panose="020B0609020204030204" pitchFamily="49" charset="0"/>
              </a:rPr>
              <a:t>ain() {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</a:rPr>
              <a:t>  …</a:t>
            </a:r>
          </a:p>
          <a:p>
            <a:endParaRPr lang="en-US" dirty="0" smtClean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US" dirty="0" smtClean="0">
              <a:latin typeface="Consolas" panose="020B0609020204030204" pitchFamily="49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6687078" y="1803928"/>
            <a:ext cx="1066800" cy="460273"/>
          </a:xfrm>
          <a:prstGeom prst="righ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Management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545272" y="4475537"/>
            <a:ext cx="2133600" cy="1477328"/>
            <a:chOff x="3505200" y="4648200"/>
            <a:chExt cx="2133600" cy="1477328"/>
          </a:xfrm>
          <a:solidFill>
            <a:schemeClr val="bg1"/>
          </a:solidFill>
        </p:grpSpPr>
        <p:sp>
          <p:nvSpPr>
            <p:cNvPr id="8" name="TextBox 7"/>
            <p:cNvSpPr txBox="1"/>
            <p:nvPr/>
          </p:nvSpPr>
          <p:spPr>
            <a:xfrm>
              <a:off x="3505200" y="4648200"/>
              <a:ext cx="2133600" cy="147732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Consolas" panose="020B0609020204030204" pitchFamily="49" charset="0"/>
                </a:rPr>
                <a:t>p</a:t>
              </a:r>
              <a:r>
                <a:rPr lang="en-US" dirty="0" err="1" smtClean="0">
                  <a:latin typeface="Consolas" panose="020B0609020204030204" pitchFamily="49" charset="0"/>
                </a:rPr>
                <a:t>id</a:t>
              </a:r>
              <a:r>
                <a:rPr lang="en-US" dirty="0" smtClean="0">
                  <a:latin typeface="Consolas" panose="020B0609020204030204" pitchFamily="49" charset="0"/>
                </a:rPr>
                <a:t>=fork();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i</a:t>
              </a:r>
              <a:r>
                <a:rPr lang="en-US" dirty="0" smtClean="0">
                  <a:latin typeface="Consolas" panose="020B0609020204030204" pitchFamily="49" charset="0"/>
                </a:rPr>
                <a:t>f (</a:t>
              </a:r>
              <a:r>
                <a:rPr lang="en-US" dirty="0" err="1" smtClean="0">
                  <a:latin typeface="Consolas" panose="020B0609020204030204" pitchFamily="49" charset="0"/>
                </a:rPr>
                <a:t>pid</a:t>
              </a:r>
              <a:r>
                <a:rPr lang="en-US" dirty="0" smtClean="0">
                  <a:latin typeface="Consolas" panose="020B0609020204030204" pitchFamily="49" charset="0"/>
                </a:rPr>
                <a:t>==0)</a:t>
              </a:r>
            </a:p>
            <a:p>
              <a:r>
                <a:rPr lang="en-US" dirty="0" smtClean="0">
                  <a:latin typeface="Consolas" panose="020B0609020204030204" pitchFamily="49" charset="0"/>
                </a:rPr>
                <a:t>  exec(…);</a:t>
              </a:r>
            </a:p>
            <a:p>
              <a:r>
                <a:rPr lang="en-US" dirty="0" smtClean="0">
                  <a:latin typeface="Consolas" panose="020B0609020204030204" pitchFamily="49" charset="0"/>
                </a:rPr>
                <a:t>else</a:t>
              </a:r>
            </a:p>
            <a:p>
              <a:r>
                <a:rPr lang="en-US" dirty="0" smtClean="0">
                  <a:latin typeface="Consolas" panose="020B0609020204030204" pitchFamily="49" charset="0"/>
                </a:rPr>
                <a:t>  wait(&amp;stat)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760444" y="5819725"/>
              <a:ext cx="1524083" cy="25146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A00780B-10FD-B247-929D-BAED76044F6C}"/>
              </a:ext>
            </a:extLst>
          </p:cNvPr>
          <p:cNvSpPr txBox="1"/>
          <p:nvPr/>
        </p:nvSpPr>
        <p:spPr>
          <a:xfrm>
            <a:off x="4545273" y="89868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child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4DC2E4-5B2C-9E4B-8576-E82C1EDA296C}"/>
              </a:ext>
            </a:extLst>
          </p:cNvPr>
          <p:cNvSpPr txBox="1"/>
          <p:nvPr/>
        </p:nvSpPr>
        <p:spPr>
          <a:xfrm>
            <a:off x="4461916" y="4106205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parent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1295400"/>
            <a:ext cx="2133600" cy="1477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p</a:t>
            </a:r>
            <a:r>
              <a:rPr lang="en-US" dirty="0" err="1" smtClean="0">
                <a:latin typeface="Consolas" panose="020B0609020204030204" pitchFamily="49" charset="0"/>
              </a:rPr>
              <a:t>id</a:t>
            </a:r>
            <a:r>
              <a:rPr lang="en-US" dirty="0" smtClean="0">
                <a:latin typeface="Consolas" panose="020B0609020204030204" pitchFamily="49" charset="0"/>
              </a:rPr>
              <a:t>=fork();</a:t>
            </a:r>
          </a:p>
          <a:p>
            <a:r>
              <a:rPr lang="en-US" dirty="0">
                <a:latin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</a:rPr>
              <a:t>f (</a:t>
            </a:r>
            <a:r>
              <a:rPr lang="en-US" dirty="0" err="1" smtClean="0">
                <a:latin typeface="Consolas" panose="020B0609020204030204" pitchFamily="49" charset="0"/>
              </a:rPr>
              <a:t>pid</a:t>
            </a:r>
            <a:r>
              <a:rPr lang="en-US" dirty="0" smtClean="0">
                <a:latin typeface="Consolas" panose="020B0609020204030204" pitchFamily="49" charset="0"/>
              </a:rPr>
              <a:t>==0)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exec(…);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else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wait(&amp;stat)</a:t>
            </a:r>
          </a:p>
        </p:txBody>
      </p:sp>
      <p:sp>
        <p:nvSpPr>
          <p:cNvPr id="13" name="Right Arrow 12"/>
          <p:cNvSpPr/>
          <p:nvPr/>
        </p:nvSpPr>
        <p:spPr bwMode="auto">
          <a:xfrm rot="19408573">
            <a:off x="3362678" y="2304379"/>
            <a:ext cx="1442521" cy="460273"/>
          </a:xfrm>
          <a:prstGeom prst="righ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2191427" flipV="1">
            <a:off x="3264944" y="4325756"/>
            <a:ext cx="1442521" cy="460273"/>
          </a:xfrm>
          <a:prstGeom prst="righ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9247" y="2875337"/>
            <a:ext cx="2133600" cy="1477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p</a:t>
            </a:r>
            <a:r>
              <a:rPr lang="en-US" dirty="0" err="1" smtClean="0">
                <a:latin typeface="Consolas" panose="020B0609020204030204" pitchFamily="49" charset="0"/>
              </a:rPr>
              <a:t>id</a:t>
            </a:r>
            <a:r>
              <a:rPr lang="en-US" dirty="0" smtClean="0">
                <a:latin typeface="Consolas" panose="020B0609020204030204" pitchFamily="49" charset="0"/>
              </a:rPr>
              <a:t>=fork();</a:t>
            </a:r>
          </a:p>
          <a:p>
            <a:r>
              <a:rPr lang="en-US" dirty="0">
                <a:latin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</a:rPr>
              <a:t>f (</a:t>
            </a:r>
            <a:r>
              <a:rPr lang="en-US" dirty="0" err="1" smtClean="0">
                <a:latin typeface="Consolas" panose="020B0609020204030204" pitchFamily="49" charset="0"/>
              </a:rPr>
              <a:t>pid</a:t>
            </a:r>
            <a:r>
              <a:rPr lang="en-US" dirty="0" smtClean="0">
                <a:latin typeface="Consolas" panose="020B0609020204030204" pitchFamily="49" charset="0"/>
              </a:rPr>
              <a:t>==0)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exec(…);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else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wait(&amp;stat)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02273" y="192031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ork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69625" y="484633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ork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705600" y="5237585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wait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93373" y="1513568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038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5F5D-8905-4251-A7C7-DD879E0E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Management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7BBD9-2675-4D0E-994A-A8A7CA0F6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exit</a:t>
            </a:r>
            <a:r>
              <a:rPr lang="en-US" dirty="0">
                <a:ea typeface="Consolas" charset="0"/>
                <a:cs typeface="Calibri" panose="020F0502020204030204" pitchFamily="34" charset="0"/>
              </a:rPr>
              <a:t> – terminate a process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fork</a:t>
            </a:r>
            <a:r>
              <a:rPr lang="en-US" dirty="0"/>
              <a:t> – copy the current process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exec</a:t>
            </a:r>
            <a:r>
              <a:rPr lang="en-US" dirty="0"/>
              <a:t> – change the </a:t>
            </a:r>
            <a:r>
              <a:rPr lang="en-US" i="1" dirty="0"/>
              <a:t>program </a:t>
            </a:r>
            <a:r>
              <a:rPr lang="en-US" dirty="0"/>
              <a:t>being run by the current process</a:t>
            </a:r>
          </a:p>
          <a:p>
            <a:pPr>
              <a:spcAft>
                <a:spcPts val="800"/>
              </a:spcAft>
            </a:pPr>
            <a:r>
              <a:rPr lang="en-US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wait</a:t>
            </a:r>
            <a:r>
              <a:rPr lang="en-US" dirty="0">
                <a:solidFill>
                  <a:srgbClr val="FF0000"/>
                </a:solidFill>
              </a:rPr>
              <a:t> – wait for a process to finish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 dirty="0"/>
              <a:t> – send a </a:t>
            </a:r>
            <a:r>
              <a:rPr lang="en-US" i="1" dirty="0"/>
              <a:t>signal</a:t>
            </a:r>
            <a:r>
              <a:rPr lang="en-US" dirty="0"/>
              <a:t> (interrupt-like notification) to another process</a:t>
            </a:r>
          </a:p>
          <a:p>
            <a:pPr>
              <a:spcAft>
                <a:spcPts val="800"/>
              </a:spcAft>
            </a:pPr>
            <a:r>
              <a:rPr lang="en-US" dirty="0" err="1">
                <a:latin typeface="Consolas" panose="020B0609020204030204" pitchFamily="49" charset="0"/>
              </a:rPr>
              <a:t>sigaction</a:t>
            </a:r>
            <a:r>
              <a:rPr lang="en-US" dirty="0"/>
              <a:t> – set handlers for signals</a:t>
            </a:r>
          </a:p>
        </p:txBody>
      </p:sp>
    </p:spTree>
    <p:extLst>
      <p:ext uri="{BB962C8B-B14F-4D97-AF65-F5344CB8AC3E}">
        <p14:creationId xmlns:p14="http://schemas.microsoft.com/office/powerpoint/2010/main" val="1459889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37624-A85A-4614-9E7E-615D39670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fork2.c</a:t>
            </a:r>
            <a:r>
              <a:rPr lang="en-US" dirty="0"/>
              <a:t> – parent waits for child to finish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F504B-B021-48AA-B3E5-59AF141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8200"/>
            <a:ext cx="10033000" cy="4752200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int status;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pid_t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tcpid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…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 fork();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if (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&gt; 0) {               /* Parent Process */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getpid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();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("[%d] parent of [%d]\n",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tcpid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 = wait(&amp;status);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("[%d] bye %d(%d)\n",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tcpid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, status);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} else if (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== 0) {      /* Child Process */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getpid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();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("[%d] child\n",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 smtClean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exit(42);</a:t>
            </a:r>
            <a:endParaRPr lang="en-US" sz="1800" b="1" dirty="0">
              <a:solidFill>
                <a:srgbClr val="FF0000"/>
              </a:solidFill>
              <a:latin typeface="Consolas" panose="020B0609020204030204" pitchFamily="49" charset="0"/>
              <a:cs typeface="Courier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…</a:t>
            </a:r>
            <a:endParaRPr lang="en-US" sz="1800" b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971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5F5D-8905-4251-A7C7-DD879E0E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Management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7BBD9-2675-4D0E-994A-A8A7CA0F6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exit</a:t>
            </a:r>
            <a:r>
              <a:rPr lang="en-US" dirty="0">
                <a:ea typeface="Consolas" charset="0"/>
                <a:cs typeface="Calibri" panose="020F0502020204030204" pitchFamily="34" charset="0"/>
              </a:rPr>
              <a:t> – terminate a process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fork</a:t>
            </a:r>
            <a:r>
              <a:rPr lang="en-US" dirty="0"/>
              <a:t> – copy the current process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exec</a:t>
            </a:r>
            <a:r>
              <a:rPr lang="en-US" dirty="0"/>
              <a:t> – change the </a:t>
            </a:r>
            <a:r>
              <a:rPr lang="en-US" i="1" dirty="0"/>
              <a:t>program </a:t>
            </a:r>
            <a:r>
              <a:rPr lang="en-US" dirty="0"/>
              <a:t>being run by the current process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wait</a:t>
            </a:r>
            <a:r>
              <a:rPr lang="en-US" dirty="0"/>
              <a:t> – wait for a process to finish</a:t>
            </a:r>
          </a:p>
          <a:p>
            <a:pPr>
              <a:spcAft>
                <a:spcPts val="800"/>
              </a:spcAft>
            </a:pPr>
            <a:r>
              <a:rPr lang="en-US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 dirty="0">
                <a:solidFill>
                  <a:srgbClr val="FF0000"/>
                </a:solidFill>
              </a:rPr>
              <a:t> – send a </a:t>
            </a:r>
            <a:r>
              <a:rPr lang="en-US" i="1" dirty="0">
                <a:solidFill>
                  <a:srgbClr val="FF0000"/>
                </a:solidFill>
              </a:rPr>
              <a:t>signal</a:t>
            </a:r>
            <a:r>
              <a:rPr lang="en-US" dirty="0">
                <a:solidFill>
                  <a:srgbClr val="FF0000"/>
                </a:solidFill>
              </a:rPr>
              <a:t> (interrupt-like notification) to another process</a:t>
            </a:r>
          </a:p>
          <a:p>
            <a:pPr>
              <a:spcAft>
                <a:spcPts val="800"/>
              </a:spcAft>
            </a:pP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sigaction</a:t>
            </a:r>
            <a:r>
              <a:rPr lang="en-US" dirty="0">
                <a:solidFill>
                  <a:srgbClr val="FF0000"/>
                </a:solidFill>
              </a:rPr>
              <a:t> – set handlers for signals</a:t>
            </a:r>
          </a:p>
        </p:txBody>
      </p:sp>
    </p:spTree>
    <p:extLst>
      <p:ext uri="{BB962C8B-B14F-4D97-AF65-F5344CB8AC3E}">
        <p14:creationId xmlns:p14="http://schemas.microsoft.com/office/powerpoint/2010/main" val="3748359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D1D95-5DFD-4B4C-9EBB-9D6ADB71F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inf_loop.c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0D1FD-F6B9-47C4-B7AD-A5E133A8F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latin typeface="Consolas" panose="020B0609020204030204" pitchFamily="49" charset="0"/>
              </a:rPr>
              <a:t>#include &lt;</a:t>
            </a:r>
            <a:r>
              <a:rPr lang="en-US" sz="1800" b="1" dirty="0" err="1">
                <a:latin typeface="Consolas" panose="020B0609020204030204" pitchFamily="49" charset="0"/>
              </a:rPr>
              <a:t>stdlib.h</a:t>
            </a:r>
            <a:r>
              <a:rPr lang="en-US" sz="1800" b="1" dirty="0">
                <a:latin typeface="Consolas" panose="020B0609020204030204" pitchFamily="49" charset="0"/>
              </a:rPr>
              <a:t>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latin typeface="Consolas" panose="020B0609020204030204" pitchFamily="49" charset="0"/>
              </a:rPr>
              <a:t>#include &lt;</a:t>
            </a:r>
            <a:r>
              <a:rPr lang="en-US" sz="1800" b="1" dirty="0" err="1">
                <a:latin typeface="Consolas" panose="020B0609020204030204" pitchFamily="49" charset="0"/>
              </a:rPr>
              <a:t>stdio.h</a:t>
            </a:r>
            <a:r>
              <a:rPr lang="en-US" sz="1800" b="1" dirty="0">
                <a:latin typeface="Consolas" panose="020B0609020204030204" pitchFamily="49" charset="0"/>
              </a:rPr>
              <a:t>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latin typeface="Consolas" panose="020B0609020204030204" pitchFamily="49" charset="0"/>
              </a:rPr>
              <a:t>#include &lt;sys/</a:t>
            </a:r>
            <a:r>
              <a:rPr lang="en-US" sz="1800" b="1" dirty="0" err="1">
                <a:latin typeface="Consolas" panose="020B0609020204030204" pitchFamily="49" charset="0"/>
              </a:rPr>
              <a:t>types.h</a:t>
            </a:r>
            <a:r>
              <a:rPr lang="en-US" sz="1800" b="1" dirty="0">
                <a:latin typeface="Consolas" panose="020B0609020204030204" pitchFamily="49" charset="0"/>
              </a:rPr>
              <a:t>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#include &lt;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unistd.h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#include &lt;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signal.h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800" b="1" dirty="0">
              <a:latin typeface="Consolas" panose="020B060902020403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void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signal_callback_handler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(int signum) {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printf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(“Caught signal!\n”);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 exit(1);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latin typeface="Consolas" panose="020B0609020204030204" pitchFamily="49" charset="0"/>
              </a:rPr>
              <a:t>int main() {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 struct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sigaction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sa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 </a:t>
            </a:r>
            <a:r>
              <a:rPr lang="en-US" sz="1800" b="1" dirty="0" err="1">
                <a:latin typeface="Consolas" panose="020B0609020204030204" pitchFamily="49" charset="0"/>
              </a:rPr>
              <a:t>sa.sa_flags</a:t>
            </a:r>
            <a:r>
              <a:rPr lang="en-US" sz="1800" b="1" dirty="0">
                <a:latin typeface="Consolas" panose="020B0609020204030204" pitchFamily="49" charset="0"/>
              </a:rPr>
              <a:t> = 0;</a:t>
            </a:r>
            <a:endParaRPr lang="en-US" sz="1800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latin typeface="Consolas" panose="020B0609020204030204" pitchFamily="49" charset="0"/>
              </a:rPr>
              <a:t>  </a:t>
            </a:r>
            <a:r>
              <a:rPr lang="en-US" sz="1800" b="1" dirty="0" err="1">
                <a:latin typeface="Consolas" panose="020B0609020204030204" pitchFamily="49" charset="0"/>
              </a:rPr>
              <a:t>sigemptyset</a:t>
            </a:r>
            <a:r>
              <a:rPr lang="en-US" sz="1800" b="1" dirty="0">
                <a:latin typeface="Consolas" panose="020B0609020204030204" pitchFamily="49" charset="0"/>
              </a:rPr>
              <a:t>(&amp;</a:t>
            </a:r>
            <a:r>
              <a:rPr lang="en-US" sz="1800" b="1" dirty="0" err="1">
                <a:latin typeface="Consolas" panose="020B0609020204030204" pitchFamily="49" charset="0"/>
              </a:rPr>
              <a:t>sa.sa_mask</a:t>
            </a:r>
            <a:r>
              <a:rPr lang="en-US" sz="1800" b="1" dirty="0">
                <a:latin typeface="Consolas" panose="020B0609020204030204" pitchFamily="49" charset="0"/>
              </a:rPr>
              <a:t>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sa.sa_handler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=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signal_callback_handler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sigaction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(SIGINT, &amp;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sa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, NULL);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latin typeface="Consolas" panose="020B0609020204030204" pitchFamily="49" charset="0"/>
              </a:rPr>
              <a:t>  while (1) {}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0842C0-8F29-4D54-91B5-DAD36E064746}"/>
              </a:ext>
            </a:extLst>
          </p:cNvPr>
          <p:cNvSpPr txBox="1"/>
          <p:nvPr/>
        </p:nvSpPr>
        <p:spPr>
          <a:xfrm>
            <a:off x="6629400" y="1143000"/>
            <a:ext cx="52929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Gill Sans Light"/>
              </a:rPr>
              <a:t>Q: What would happen if the process receives a SIGINT signal, but does not register a signal handler?</a:t>
            </a:r>
          </a:p>
          <a:p>
            <a:r>
              <a:rPr lang="en-US" sz="2400" b="0" dirty="0">
                <a:latin typeface="Gill Sans Light"/>
              </a:rPr>
              <a:t>A: The process dies!</a:t>
            </a:r>
            <a:br>
              <a:rPr lang="en-US" sz="2400" b="0" dirty="0">
                <a:latin typeface="Gill Sans Light"/>
              </a:rPr>
            </a:br>
            <a:endParaRPr lang="en-US" sz="2400" b="0" dirty="0">
              <a:latin typeface="Gill Sans Light"/>
            </a:endParaRPr>
          </a:p>
          <a:p>
            <a:r>
              <a:rPr lang="en-US" sz="2400" b="0" dirty="0">
                <a:latin typeface="Gill Sans Light"/>
              </a:rPr>
              <a:t>For each signal, there is a default handler defined by the system</a:t>
            </a:r>
          </a:p>
        </p:txBody>
      </p:sp>
    </p:spTree>
    <p:extLst>
      <p:ext uri="{BB962C8B-B14F-4D97-AF65-F5344CB8AC3E}">
        <p14:creationId xmlns:p14="http://schemas.microsoft.com/office/powerpoint/2010/main" val="2544895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7F73E-1BB9-42C3-9E6A-A457F04B8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POSIX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42824-ECB1-4EE0-A5B4-A66F09034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SIGINT</a:t>
            </a:r>
            <a:r>
              <a:rPr lang="en-US" dirty="0"/>
              <a:t> – control-C</a:t>
            </a:r>
          </a:p>
          <a:p>
            <a:r>
              <a:rPr lang="en-US" dirty="0">
                <a:latin typeface="Consolas" panose="020B0609020204030204" pitchFamily="49" charset="0"/>
              </a:rPr>
              <a:t>SIGTERM</a:t>
            </a:r>
            <a:r>
              <a:rPr lang="en-US" dirty="0"/>
              <a:t> – default for </a:t>
            </a:r>
            <a:r>
              <a:rPr lang="en-US" dirty="0">
                <a:latin typeface="Consolas" panose="020B0609020204030204" pitchFamily="49" charset="0"/>
              </a:rPr>
              <a:t>kill</a:t>
            </a:r>
            <a:r>
              <a:rPr lang="en-US" dirty="0"/>
              <a:t> shell command</a:t>
            </a:r>
          </a:p>
          <a:p>
            <a:r>
              <a:rPr lang="en-US" dirty="0">
                <a:latin typeface="Consolas" panose="020B0609020204030204" pitchFamily="49" charset="0"/>
              </a:rPr>
              <a:t>SIGSTP</a:t>
            </a:r>
            <a:r>
              <a:rPr lang="en-US" dirty="0"/>
              <a:t> – control-Z (default action: stop process)</a:t>
            </a:r>
          </a:p>
          <a:p>
            <a:endParaRPr lang="en-US" dirty="0"/>
          </a:p>
          <a:p>
            <a:r>
              <a:rPr lang="en-US" dirty="0">
                <a:latin typeface="Consolas" panose="020B0609020204030204" pitchFamily="49" charset="0"/>
              </a:rPr>
              <a:t>SIGKILL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SIGSTOP</a:t>
            </a:r>
            <a:r>
              <a:rPr lang="en-US" dirty="0"/>
              <a:t> – terminate/stop process</a:t>
            </a:r>
          </a:p>
          <a:p>
            <a:pPr lvl="1"/>
            <a:r>
              <a:rPr lang="en-US" dirty="0"/>
              <a:t>Can’t be changed with </a:t>
            </a:r>
            <a:r>
              <a:rPr lang="en-US" dirty="0" err="1">
                <a:latin typeface="Consolas" panose="020B0609020204030204" pitchFamily="49" charset="0"/>
              </a:rPr>
              <a:t>sigaction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354439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CC1CD-9313-4991-BC1D-ED3B221A8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D2004-808F-41E8-AF37-0FEB5FB0E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shell is a job control system</a:t>
            </a:r>
          </a:p>
          <a:p>
            <a:pPr lvl="1"/>
            <a:r>
              <a:rPr lang="en-US" dirty="0"/>
              <a:t>Allows programmer to create and manage a set of programs to do some task</a:t>
            </a:r>
          </a:p>
          <a:p>
            <a:pPr lvl="1"/>
            <a:endParaRPr lang="en-US" dirty="0"/>
          </a:p>
          <a:p>
            <a:r>
              <a:rPr lang="en-US" dirty="0"/>
              <a:t>You will build your own shell in Homework 2…</a:t>
            </a:r>
          </a:p>
          <a:p>
            <a:pPr lvl="1"/>
            <a:r>
              <a:rPr lang="en-US" dirty="0"/>
              <a:t>… using </a:t>
            </a:r>
            <a:r>
              <a:rPr lang="en-US" dirty="0">
                <a:latin typeface="Consolas" panose="020B0609020204030204" pitchFamily="49" charset="0"/>
              </a:rPr>
              <a:t>fork</a:t>
            </a:r>
            <a:r>
              <a:rPr lang="en-US" dirty="0"/>
              <a:t> and </a:t>
            </a:r>
            <a:r>
              <a:rPr lang="en-US" dirty="0">
                <a:latin typeface="Consolas" panose="020B0609020204030204" pitchFamily="49" charset="0"/>
              </a:rPr>
              <a:t>exec</a:t>
            </a:r>
            <a:r>
              <a:rPr lang="en-US" dirty="0"/>
              <a:t> system calls to create new processes…</a:t>
            </a:r>
          </a:p>
          <a:p>
            <a:pPr lvl="1"/>
            <a:r>
              <a:rPr lang="en-US" dirty="0"/>
              <a:t>… and the File I/O system calls we’ll see next time to link them together</a:t>
            </a:r>
          </a:p>
        </p:txBody>
      </p:sp>
    </p:spTree>
    <p:extLst>
      <p:ext uri="{BB962C8B-B14F-4D97-AF65-F5344CB8AC3E}">
        <p14:creationId xmlns:p14="http://schemas.microsoft.com/office/powerpoint/2010/main" val="1978248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A696C-64B7-48C6-B59D-BB71CB23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vs. Thread APIs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53297-7CBF-4798-BE67-4890E2B24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have </a:t>
            </a:r>
            <a:r>
              <a:rPr lang="en-US" dirty="0">
                <a:latin typeface="Consolas" panose="020B0609020204030204" pitchFamily="49" charset="0"/>
              </a:rPr>
              <a:t>fork()</a:t>
            </a:r>
            <a:r>
              <a:rPr lang="en-US" dirty="0"/>
              <a:t> and </a:t>
            </a:r>
            <a:r>
              <a:rPr lang="en-US" dirty="0">
                <a:latin typeface="Consolas" panose="020B0609020204030204" pitchFamily="49" charset="0"/>
              </a:rPr>
              <a:t>exec()</a:t>
            </a:r>
            <a:r>
              <a:rPr lang="en-US" dirty="0"/>
              <a:t> system calls for processes, but just a </a:t>
            </a:r>
            <a:r>
              <a:rPr lang="en-US" dirty="0" err="1">
                <a:latin typeface="Consolas" panose="020B0609020204030204" pitchFamily="49" charset="0"/>
              </a:rPr>
              <a:t>pthread_create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 function for threads?</a:t>
            </a:r>
          </a:p>
          <a:p>
            <a:pPr lvl="1"/>
            <a:r>
              <a:rPr lang="en-US" dirty="0"/>
              <a:t>Convenient to </a:t>
            </a:r>
            <a:r>
              <a:rPr lang="en-US" dirty="0">
                <a:latin typeface="Consolas" panose="020B0609020204030204" pitchFamily="49" charset="0"/>
              </a:rPr>
              <a:t>fork</a:t>
            </a:r>
            <a:r>
              <a:rPr lang="en-US" dirty="0"/>
              <a:t> without </a:t>
            </a:r>
            <a:r>
              <a:rPr lang="en-US" dirty="0">
                <a:latin typeface="Consolas" panose="020B0609020204030204" pitchFamily="49" charset="0"/>
              </a:rPr>
              <a:t>exec</a:t>
            </a:r>
            <a:r>
              <a:rPr lang="en-US" dirty="0"/>
              <a:t>: put code for parent and child in one executable instead of multiple</a:t>
            </a:r>
          </a:p>
          <a:p>
            <a:pPr lvl="1"/>
            <a:r>
              <a:rPr lang="en-US" dirty="0"/>
              <a:t>It will allow us to programmatically control child process’ state</a:t>
            </a:r>
          </a:p>
          <a:p>
            <a:pPr lvl="2"/>
            <a:r>
              <a:rPr lang="en-US" sz="2400" dirty="0"/>
              <a:t>By executing code before calling </a:t>
            </a:r>
            <a:r>
              <a:rPr lang="en-US" sz="2400" dirty="0">
                <a:latin typeface="Consolas" panose="020B0609020204030204" pitchFamily="49" charset="0"/>
              </a:rPr>
              <a:t>exec()</a:t>
            </a:r>
            <a:r>
              <a:rPr lang="en-US" sz="2400" dirty="0"/>
              <a:t> in the child</a:t>
            </a:r>
          </a:p>
          <a:p>
            <a:pPr lvl="1"/>
            <a:r>
              <a:rPr lang="en-US" dirty="0"/>
              <a:t>We’ll see this in the case of File I/O next time</a:t>
            </a:r>
          </a:p>
          <a:p>
            <a:pPr lvl="1"/>
            <a:endParaRPr lang="en-US" dirty="0"/>
          </a:p>
          <a:p>
            <a:r>
              <a:rPr lang="en-US" dirty="0"/>
              <a:t>Windows uses </a:t>
            </a:r>
            <a:r>
              <a:rPr lang="en-US" dirty="0" err="1">
                <a:latin typeface="Consolas" panose="020B0609020204030204" pitchFamily="49" charset="0"/>
              </a:rPr>
              <a:t>CreateProcess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 instead of </a:t>
            </a:r>
            <a:r>
              <a:rPr lang="en-US" dirty="0">
                <a:latin typeface="Consolas" panose="020B0609020204030204" pitchFamily="49" charset="0"/>
              </a:rPr>
              <a:t>fork()</a:t>
            </a:r>
          </a:p>
          <a:p>
            <a:pPr lvl="1"/>
            <a:r>
              <a:rPr lang="en-US" dirty="0"/>
              <a:t>Also works, but a more complicated interface</a:t>
            </a:r>
          </a:p>
        </p:txBody>
      </p:sp>
    </p:spTree>
    <p:extLst>
      <p:ext uri="{BB962C8B-B14F-4D97-AF65-F5344CB8AC3E}">
        <p14:creationId xmlns:p14="http://schemas.microsoft.com/office/powerpoint/2010/main" val="1624474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2C6E0-D7C4-4E38-A069-FCF384B48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vs.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E62DC-6C59-4590-8552-95CA365B8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have two tasks to run concurrently, do we run them in separate threads, or do we run them in separate processes?</a:t>
            </a:r>
          </a:p>
          <a:p>
            <a:endParaRPr lang="en-US" dirty="0"/>
          </a:p>
          <a:p>
            <a:r>
              <a:rPr lang="en-US" dirty="0"/>
              <a:t>Depends on how much isolation we want</a:t>
            </a:r>
          </a:p>
          <a:p>
            <a:pPr lvl="1"/>
            <a:r>
              <a:rPr lang="en-US" dirty="0"/>
              <a:t>Threads are lighter weight [why?]</a:t>
            </a:r>
          </a:p>
          <a:p>
            <a:pPr lvl="1"/>
            <a:r>
              <a:rPr lang="en-US" dirty="0"/>
              <a:t>Processes are more strongly isolated</a:t>
            </a:r>
          </a:p>
        </p:txBody>
      </p:sp>
    </p:spTree>
    <p:extLst>
      <p:ext uri="{BB962C8B-B14F-4D97-AF65-F5344CB8AC3E}">
        <p14:creationId xmlns:p14="http://schemas.microsoft.com/office/powerpoint/2010/main" val="97998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220200" cy="533400"/>
          </a:xfrm>
        </p:spPr>
        <p:txBody>
          <a:bodyPr/>
          <a:lstStyle/>
          <a:p>
            <a:r>
              <a:rPr lang="en-US" sz="2800" dirty="0"/>
              <a:t>Recall: Simple address translation with Base and Bound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162800" y="9906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50095" y="1066800"/>
            <a:ext cx="1905000" cy="1790708"/>
            <a:chOff x="3200400" y="1371600"/>
            <a:chExt cx="1628564" cy="2724991"/>
          </a:xfrm>
        </p:grpSpPr>
        <p:sp>
          <p:nvSpPr>
            <p:cNvPr id="9" name="Rectangle 8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72272" y="1371600"/>
              <a:ext cx="537467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800" y="2133599"/>
              <a:ext cx="101573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5200" y="2666999"/>
              <a:ext cx="547060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3581400"/>
              <a:ext cx="567616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7326295" y="3184659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72272" y="1638300"/>
              <a:ext cx="459938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00" y="2133601"/>
              <a:ext cx="833940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05200" y="2667001"/>
              <a:ext cx="46707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9000" y="3581400"/>
              <a:ext cx="48420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2271390" y="838201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42" name="Rectangle 41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72272" y="1638300"/>
              <a:ext cx="459938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52800" y="2133601"/>
              <a:ext cx="833940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05200" y="2667001"/>
              <a:ext cx="46707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29000" y="3581400"/>
              <a:ext cx="48420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9383696" y="838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383696" y="60198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383696" y="3048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00191" y="685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33601" y="3505201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Program</a:t>
            </a:r>
          </a:p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address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61117" y="2805724"/>
            <a:ext cx="1608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Base Address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114800" y="3175056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Plus 58"/>
          <p:cNvSpPr/>
          <p:nvPr/>
        </p:nvSpPr>
        <p:spPr bwMode="auto">
          <a:xfrm>
            <a:off x="6172200" y="3733800"/>
            <a:ext cx="304800" cy="228600"/>
          </a:xfrm>
          <a:prstGeom prst="mathPlu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4114800" y="4876800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334603" y="4507468"/>
            <a:ext cx="99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Bound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3" name="Straight Arrow Connector 62"/>
          <p:cNvCxnSpPr>
            <a:stCxn id="58" idx="3"/>
          </p:cNvCxnSpPr>
          <p:nvPr/>
        </p:nvCxnSpPr>
        <p:spPr bwMode="auto">
          <a:xfrm flipV="1">
            <a:off x="5943601" y="3193868"/>
            <a:ext cx="1382695" cy="17168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64" name="Oval 63"/>
          <p:cNvSpPr/>
          <p:nvPr/>
        </p:nvSpPr>
        <p:spPr bwMode="auto">
          <a:xfrm>
            <a:off x="6096000" y="3581402"/>
            <a:ext cx="457200" cy="53339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3352800" y="3810000"/>
            <a:ext cx="2743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Straight Arrow Connector 67"/>
          <p:cNvCxnSpPr>
            <a:endCxn id="44" idx="1"/>
          </p:cNvCxnSpPr>
          <p:nvPr/>
        </p:nvCxnSpPr>
        <p:spPr bwMode="auto">
          <a:xfrm flipV="1">
            <a:off x="1905000" y="1359234"/>
            <a:ext cx="366390" cy="123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6553201" y="3810000"/>
            <a:ext cx="77309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3" name="Straight Arrow Connector 72"/>
          <p:cNvCxnSpPr>
            <a:stCxn id="58" idx="3"/>
            <a:endCxn id="64" idx="1"/>
          </p:cNvCxnSpPr>
          <p:nvPr/>
        </p:nvCxnSpPr>
        <p:spPr bwMode="auto">
          <a:xfrm>
            <a:off x="5943601" y="3365557"/>
            <a:ext cx="219355" cy="2939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6" name="Oval 75"/>
          <p:cNvSpPr/>
          <p:nvPr/>
        </p:nvSpPr>
        <p:spPr bwMode="auto">
          <a:xfrm>
            <a:off x="6096000" y="4343400"/>
            <a:ext cx="4572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172200" y="44196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&lt;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8" name="Straight Arrow Connector 77"/>
          <p:cNvCxnSpPr>
            <a:endCxn id="76" idx="1"/>
          </p:cNvCxnSpPr>
          <p:nvPr/>
        </p:nvCxnSpPr>
        <p:spPr bwMode="auto">
          <a:xfrm>
            <a:off x="5486401" y="3810001"/>
            <a:ext cx="676555" cy="6115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0" name="Straight Arrow Connector 79"/>
          <p:cNvCxnSpPr>
            <a:stCxn id="60" idx="3"/>
            <a:endCxn id="76" idx="3"/>
          </p:cNvCxnSpPr>
          <p:nvPr/>
        </p:nvCxnSpPr>
        <p:spPr bwMode="auto">
          <a:xfrm flipV="1">
            <a:off x="5943601" y="4798686"/>
            <a:ext cx="219355" cy="2686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>
            <a:off x="1905000" y="1371600"/>
            <a:ext cx="0" cy="2209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4419601" y="317505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383695" y="4724400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572001" y="4876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Content Placeholder 87"/>
          <p:cNvSpPr>
            <a:spLocks noGrp="1"/>
          </p:cNvSpPr>
          <p:nvPr>
            <p:ph idx="1"/>
          </p:nvPr>
        </p:nvSpPr>
        <p:spPr>
          <a:xfrm>
            <a:off x="1676400" y="5486400"/>
            <a:ext cx="533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Can the program touch OS?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Can it touch other programs?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934281" y="3226625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0010</a:t>
            </a:r>
            <a:r>
              <a:rPr lang="mr-IN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84071" y="3488873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0010</a:t>
            </a:r>
            <a:r>
              <a:rPr lang="mr-IN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7" name="Rounded Rectangular Callout 66"/>
          <p:cNvSpPr/>
          <p:nvPr/>
        </p:nvSpPr>
        <p:spPr bwMode="auto">
          <a:xfrm>
            <a:off x="4572000" y="1600200"/>
            <a:ext cx="2461027" cy="762000"/>
          </a:xfrm>
          <a:prstGeom prst="wedgeRoundRectCallout">
            <a:avLst>
              <a:gd name="adj1" fmla="val 28695"/>
              <a:gd name="adj2" fmla="val 209461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latin typeface="Gill Sans"/>
                <a:cs typeface="Gill Sans"/>
              </a:rPr>
              <a:t>Addresses translated </a:t>
            </a:r>
            <a:br>
              <a:rPr lang="en-US" b="0" dirty="0">
                <a:latin typeface="Gill Sans"/>
                <a:cs typeface="Gill Sans"/>
              </a:rPr>
            </a:br>
            <a:r>
              <a:rPr lang="en-US" b="0" dirty="0">
                <a:latin typeface="Gill Sans"/>
                <a:cs typeface="Gill Sans"/>
              </a:rPr>
              <a:t>on-the-fly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451753" y="375247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010</a:t>
            </a:r>
            <a:r>
              <a:rPr lang="mr-IN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100191" y="2475345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355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762000"/>
            <a:ext cx="8686800" cy="5943600"/>
          </a:xfrm>
        </p:spPr>
        <p:txBody>
          <a:bodyPr>
            <a:normAutofit/>
          </a:bodyPr>
          <a:lstStyle/>
          <a:p>
            <a:r>
              <a:rPr lang="en-US" altLang="en-US" dirty="0"/>
              <a:t>Process: e</a:t>
            </a:r>
            <a:r>
              <a:rPr lang="en-US" dirty="0"/>
              <a:t>xecution environment with Restricted Rights</a:t>
            </a:r>
          </a:p>
          <a:p>
            <a:pPr lvl="1"/>
            <a:r>
              <a:rPr lang="en-US" altLang="en-US" dirty="0"/>
              <a:t>Address Space with One or More Threads</a:t>
            </a:r>
          </a:p>
          <a:p>
            <a:pPr lvl="1"/>
            <a:r>
              <a:rPr lang="en-US" altLang="en-US" dirty="0"/>
              <a:t>Owns memory (address space)</a:t>
            </a:r>
          </a:p>
          <a:p>
            <a:pPr lvl="1"/>
            <a:r>
              <a:rPr lang="en-US" altLang="en-US" dirty="0"/>
              <a:t>Owns file descriptors, file system context, …</a:t>
            </a:r>
          </a:p>
          <a:p>
            <a:pPr lvl="1"/>
            <a:r>
              <a:rPr lang="en-US" altLang="en-US" dirty="0"/>
              <a:t>Encapsulate one or more threads sharing process resources</a:t>
            </a:r>
          </a:p>
          <a:p>
            <a:r>
              <a:rPr lang="en-US" dirty="0" smtClean="0"/>
              <a:t>Interrupts</a:t>
            </a:r>
          </a:p>
          <a:p>
            <a:pPr lvl="1"/>
            <a:r>
              <a:rPr lang="en-US" dirty="0" smtClean="0"/>
              <a:t>Hardware mechanism for regaining control from user</a:t>
            </a:r>
          </a:p>
          <a:p>
            <a:pPr lvl="1"/>
            <a:r>
              <a:rPr lang="en-US" dirty="0" smtClean="0"/>
              <a:t>Notification that events have occurred</a:t>
            </a:r>
          </a:p>
          <a:p>
            <a:pPr lvl="1"/>
            <a:r>
              <a:rPr lang="en-US" dirty="0" smtClean="0"/>
              <a:t>User-level equivalent: Signals</a:t>
            </a:r>
          </a:p>
          <a:p>
            <a:r>
              <a:rPr lang="en-US" dirty="0" smtClean="0"/>
              <a:t>Native control of Process</a:t>
            </a:r>
          </a:p>
          <a:p>
            <a:pPr lvl="1"/>
            <a:r>
              <a:rPr lang="en-US" dirty="0" smtClean="0"/>
              <a:t>Fork, Exec, Wait, Signal</a:t>
            </a:r>
          </a:p>
        </p:txBody>
      </p:sp>
    </p:spTree>
    <p:extLst>
      <p:ext uri="{BB962C8B-B14F-4D97-AF65-F5344CB8AC3E}">
        <p14:creationId xmlns:p14="http://schemas.microsoft.com/office/powerpoint/2010/main" val="964050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User =&gt; Kernel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981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98120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2895600" y="990600"/>
            <a:ext cx="762000" cy="762000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2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038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23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315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39140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37467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01573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547060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67616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7467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7467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9383696" y="762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383696" y="61076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383696" y="2743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383695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383696" y="448413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383696" y="5638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3080…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77562" y="3124200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Base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4114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114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114801" y="3124200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1000 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114801" y="3505200"/>
            <a:ext cx="831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351928" y="3505200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4114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114801" y="3886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xxxx</a:t>
            </a:r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546091" y="3886200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114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11480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114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546090" y="46482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114800" y="2743200"/>
            <a:ext cx="4572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24201" y="27432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191000" y="27432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4114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660204" y="4267200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PC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6934200" y="29718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6858000" y="4343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019801" y="3124200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019801" y="3505200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cxnSp>
        <p:nvCxnSpPr>
          <p:cNvPr id="80" name="Curved Connector 79"/>
          <p:cNvCxnSpPr>
            <a:endCxn id="37" idx="1"/>
          </p:cNvCxnSpPr>
          <p:nvPr/>
        </p:nvCxnSpPr>
        <p:spPr bwMode="auto">
          <a:xfrm flipV="1">
            <a:off x="5715000" y="3075802"/>
            <a:ext cx="1752600" cy="13437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5715000" y="4267200"/>
            <a:ext cx="1828800" cy="838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4114801" y="4953000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00FF…</a:t>
            </a:r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1676400" y="5181600"/>
            <a:ext cx="2286000" cy="1066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to return to system?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114800" y="4267200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0000 1234</a:t>
            </a:r>
          </a:p>
        </p:txBody>
      </p:sp>
    </p:spTree>
    <p:extLst>
      <p:ext uri="{BB962C8B-B14F-4D97-AF65-F5344CB8AC3E}">
        <p14:creationId xmlns:p14="http://schemas.microsoft.com/office/powerpoint/2010/main" val="3939704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Interrupt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981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98120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2895600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2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038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23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315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39140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37467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01573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547060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67616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7467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7467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9383696" y="762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383696" y="61076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383696" y="2743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383695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383696" y="448413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383696" y="5638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3080…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77562" y="3124200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Base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4114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114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114801" y="3124200"/>
            <a:ext cx="902811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7F7F7F"/>
                </a:solidFill>
                <a:latin typeface="Gill Sans" charset="0"/>
                <a:ea typeface="Gill Sans" charset="0"/>
                <a:cs typeface="Gill Sans" charset="0"/>
              </a:rPr>
              <a:t>1000 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114800" y="3505200"/>
            <a:ext cx="888084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7F7F7F"/>
                </a:solidFill>
                <a:latin typeface="Gill Sans" charset="0"/>
                <a:ea typeface="Gill Sans" charset="0"/>
                <a:cs typeface="Gill Sans" charset="0"/>
              </a:rPr>
              <a:t>1100 …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351928" y="3505200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4114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114801" y="3886201"/>
            <a:ext cx="1029449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0000 1234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546091" y="3886200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114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11480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114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546090" y="4648200"/>
            <a:ext cx="583814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0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114800" y="2743200"/>
            <a:ext cx="457200" cy="304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24201" y="27432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191000" y="27432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1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4114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660204" y="4267200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PC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7010400" y="914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6858000" y="6248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019801" y="3124200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019801" y="3505200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cxnSp>
        <p:nvCxnSpPr>
          <p:cNvPr id="80" name="Curved Connector 79"/>
          <p:cNvCxnSpPr>
            <a:endCxn id="26" idx="1"/>
          </p:cNvCxnSpPr>
          <p:nvPr/>
        </p:nvCxnSpPr>
        <p:spPr bwMode="auto">
          <a:xfrm rot="5400000" flipH="1" flipV="1">
            <a:off x="4951367" y="1979568"/>
            <a:ext cx="3203666" cy="167640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5715000" y="4191000"/>
            <a:ext cx="1828800" cy="838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4114801" y="4953000"/>
            <a:ext cx="867545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00FF…</a:t>
            </a:r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1676400" y="5181600"/>
            <a:ext cx="2286000" cy="10668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to save registers and set up system stack?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103218" y="4267200"/>
            <a:ext cx="1329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IntrpVector</a:t>
            </a:r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[</a:t>
            </a:r>
            <a:r>
              <a:rPr lang="en-US" sz="1600" b="0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i</a:t>
            </a:r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]</a:t>
            </a:r>
          </a:p>
        </p:txBody>
      </p:sp>
      <p:cxnSp>
        <p:nvCxnSpPr>
          <p:cNvPr id="89" name="Curved Connector 88"/>
          <p:cNvCxnSpPr>
            <a:endCxn id="37" idx="1"/>
          </p:cNvCxnSpPr>
          <p:nvPr/>
        </p:nvCxnSpPr>
        <p:spPr bwMode="auto">
          <a:xfrm flipV="1">
            <a:off x="5562600" y="3075802"/>
            <a:ext cx="1905000" cy="10111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82549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1828800" y="2895600"/>
            <a:ext cx="1219200" cy="19812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Switch User Process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981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98120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2895600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2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038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23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315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39140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37467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01573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547060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67616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7467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7467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9383696" y="762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383696" y="61076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383696" y="2743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383695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383696" y="448413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383696" y="5638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3080…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77562" y="3124200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Base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4114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114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114801" y="3124200"/>
            <a:ext cx="902811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3000 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114801" y="3505200"/>
            <a:ext cx="902811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0080 …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351928" y="3505200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4114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114801" y="3886201"/>
            <a:ext cx="1029449" cy="307777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0000 0248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546091" y="3886200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114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11480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114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546090" y="4648200"/>
            <a:ext cx="583814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114800" y="2743200"/>
            <a:ext cx="457200" cy="304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24201" y="27432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191000" y="27432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1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4114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660204" y="4267200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PC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6858000" y="914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6858000" y="6248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019801" y="3124200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019801" y="3505200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cxnSp>
        <p:nvCxnSpPr>
          <p:cNvPr id="80" name="Curved Connector 79"/>
          <p:cNvCxnSpPr/>
          <p:nvPr/>
        </p:nvCxnSpPr>
        <p:spPr bwMode="auto">
          <a:xfrm rot="5400000" flipH="1" flipV="1">
            <a:off x="5410200" y="1524002"/>
            <a:ext cx="3200402" cy="259080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>
            <a:off x="5715000" y="5105400"/>
            <a:ext cx="1752600" cy="685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4114801" y="4953000"/>
            <a:ext cx="880369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00D0…</a:t>
            </a:r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1676400" y="5181600"/>
            <a:ext cx="2286000" cy="10668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to save registers and set up system stack?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103217" y="4267200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0001 0124</a:t>
            </a:r>
          </a:p>
        </p:txBody>
      </p:sp>
      <p:cxnSp>
        <p:nvCxnSpPr>
          <p:cNvPr id="89" name="Curved Connector 88"/>
          <p:cNvCxnSpPr>
            <a:endCxn id="48" idx="1"/>
          </p:cNvCxnSpPr>
          <p:nvPr/>
        </p:nvCxnSpPr>
        <p:spPr bwMode="auto">
          <a:xfrm>
            <a:off x="5562600" y="4087001"/>
            <a:ext cx="1905000" cy="60474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1905001" y="2971800"/>
            <a:ext cx="902811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1000 …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905000" y="3352800"/>
            <a:ext cx="88808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1100 …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905001" y="3733801"/>
            <a:ext cx="1029449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0000 1234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905000" y="4114800"/>
            <a:ext cx="58381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057401" y="4495801"/>
            <a:ext cx="697627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00FF…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8305800" y="1066801"/>
            <a:ext cx="497700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200" b="0" dirty="0">
                <a:latin typeface="Gill Sans" charset="0"/>
                <a:ea typeface="Gill Sans" charset="0"/>
                <a:cs typeface="Gill Sans" charset="0"/>
              </a:rPr>
              <a:t>RTU</a:t>
            </a:r>
          </a:p>
        </p:txBody>
      </p:sp>
      <p:sp>
        <p:nvSpPr>
          <p:cNvPr id="102" name="Rounded Rectangle 101"/>
          <p:cNvSpPr/>
          <p:nvPr/>
        </p:nvSpPr>
        <p:spPr bwMode="auto">
          <a:xfrm>
            <a:off x="8991600" y="1447800"/>
            <a:ext cx="152400" cy="2286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752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43137</TotalTime>
  <Pages>60</Pages>
  <Words>4180</Words>
  <Application>Microsoft Office PowerPoint</Application>
  <PresentationFormat>Widescreen</PresentationFormat>
  <Paragraphs>947</Paragraphs>
  <Slides>60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3" baseType="lpstr">
      <vt:lpstr>MS PGothic</vt:lpstr>
      <vt:lpstr>Arial</vt:lpstr>
      <vt:lpstr>Calibri</vt:lpstr>
      <vt:lpstr>Comic Sans MS</vt:lpstr>
      <vt:lpstr>Consolas</vt:lpstr>
      <vt:lpstr>Courier</vt:lpstr>
      <vt:lpstr>Courier New</vt:lpstr>
      <vt:lpstr>Gill Sans</vt:lpstr>
      <vt:lpstr>Gill Sans Light</vt:lpstr>
      <vt:lpstr>굴림</vt:lpstr>
      <vt:lpstr>Helvetica</vt:lpstr>
      <vt:lpstr>Symbol</vt:lpstr>
      <vt:lpstr>Office</vt:lpstr>
      <vt:lpstr>CS162 Operating Systems and Systems Programming Lecture 3  Processes (con’t),  System Calls, Fork,  </vt:lpstr>
      <vt:lpstr>Recall: Four Fundamental OS Concepts</vt:lpstr>
      <vt:lpstr>Recall: OS Bottom Line: Run Programs</vt:lpstr>
      <vt:lpstr>Recall: Protected Address Space</vt:lpstr>
      <vt:lpstr>Recall: Single and Multithreaded Processes</vt:lpstr>
      <vt:lpstr>Recall: Simple address translation with Base and Bound</vt:lpstr>
      <vt:lpstr>Simple B&amp;B: User =&gt; Kernel</vt:lpstr>
      <vt:lpstr>Simple B&amp;B: Interrupt</vt:lpstr>
      <vt:lpstr>Simple B&amp;B: Switch User Process</vt:lpstr>
      <vt:lpstr>Simple B&amp;B: “resume”</vt:lpstr>
      <vt:lpstr>Running Many Programs</vt:lpstr>
      <vt:lpstr>Multiplexing Processes: The Process Control Block</vt:lpstr>
      <vt:lpstr>CPU Switch From Process A to Process B</vt:lpstr>
      <vt:lpstr>Scheduler</vt:lpstr>
      <vt:lpstr>Simultaneous MultiThreading/Hyperthreading</vt:lpstr>
      <vt:lpstr>Also recall: The World Is Parallel: Intel SkyLake (2017)</vt:lpstr>
      <vt:lpstr>Is Base and Bound a  Good-Enough Protection Mechanism?</vt:lpstr>
      <vt:lpstr>Better: x86 – segments and stacks</vt:lpstr>
      <vt:lpstr>Better Alternative: Address Mapping</vt:lpstr>
      <vt:lpstr>Administrivia: Getting started!</vt:lpstr>
      <vt:lpstr>Administrivia (Con’t)</vt:lpstr>
      <vt:lpstr>Recall: 3 types of Kernel Mode Transfer</vt:lpstr>
      <vt:lpstr>Recall: User/Kernel (Privileged) Mode</vt:lpstr>
      <vt:lpstr>Implementing Safe Kernel Mode Transfers</vt:lpstr>
      <vt:lpstr>Hardware support: Interrupt Control</vt:lpstr>
      <vt:lpstr>Interrupt Controller</vt:lpstr>
      <vt:lpstr>Interrupt Vector</vt:lpstr>
      <vt:lpstr>How do we take interrupts safely?</vt:lpstr>
      <vt:lpstr>Need for Separate Kernel Stacks</vt:lpstr>
      <vt:lpstr>Before</vt:lpstr>
      <vt:lpstr>During Interrupt/System Call</vt:lpstr>
      <vt:lpstr>Recall: UNIX System Structure</vt:lpstr>
      <vt:lpstr>A Narrow Waist</vt:lpstr>
      <vt:lpstr>Kernel System Call Handler</vt:lpstr>
      <vt:lpstr>Putting it together: web server</vt:lpstr>
      <vt:lpstr>Putting it together: web server</vt:lpstr>
      <vt:lpstr>Recall: Processes</vt:lpstr>
      <vt:lpstr>Bootstrapping</vt:lpstr>
      <vt:lpstr>Process Management API</vt:lpstr>
      <vt:lpstr>Process Management API</vt:lpstr>
      <vt:lpstr>pid.c</vt:lpstr>
      <vt:lpstr>Process Management API</vt:lpstr>
      <vt:lpstr>Creating Processes</vt:lpstr>
      <vt:lpstr>fork1.c</vt:lpstr>
      <vt:lpstr>fork1.c</vt:lpstr>
      <vt:lpstr>fork1.c</vt:lpstr>
      <vt:lpstr>fork_race.c</vt:lpstr>
      <vt:lpstr>Running Another Program</vt:lpstr>
      <vt:lpstr>Process Management API</vt:lpstr>
      <vt:lpstr>fork3.c</vt:lpstr>
      <vt:lpstr>Process Management</vt:lpstr>
      <vt:lpstr>Process Management API</vt:lpstr>
      <vt:lpstr>fork2.c – parent waits for child to finish</vt:lpstr>
      <vt:lpstr>Process Management API</vt:lpstr>
      <vt:lpstr>inf_loop.c</vt:lpstr>
      <vt:lpstr>Common POSIX Signals</vt:lpstr>
      <vt:lpstr>Shell</vt:lpstr>
      <vt:lpstr>Process vs. Thread APIs</vt:lpstr>
      <vt:lpstr>Threads vs. Processes</vt:lpstr>
      <vt:lpstr>Conclusion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kubitron</cp:lastModifiedBy>
  <cp:revision>553</cp:revision>
  <cp:lastPrinted>2019-01-29T22:15:31Z</cp:lastPrinted>
  <dcterms:created xsi:type="dcterms:W3CDTF">1995-08-12T11:37:26Z</dcterms:created>
  <dcterms:modified xsi:type="dcterms:W3CDTF">2022-02-08T06:44:45Z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