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1814" r:id="rId3"/>
    <p:sldId id="1901" r:id="rId4"/>
    <p:sldId id="1794" r:id="rId5"/>
    <p:sldId id="1838" r:id="rId6"/>
    <p:sldId id="1796" r:id="rId7"/>
    <p:sldId id="1788" r:id="rId8"/>
    <p:sldId id="1797" r:id="rId9"/>
    <p:sldId id="1798" r:id="rId10"/>
    <p:sldId id="1789" r:id="rId11"/>
    <p:sldId id="1790" r:id="rId12"/>
    <p:sldId id="1791" r:id="rId13"/>
    <p:sldId id="1908" r:id="rId14"/>
    <p:sldId id="1844" r:id="rId15"/>
    <p:sldId id="1818" r:id="rId16"/>
    <p:sldId id="1915" r:id="rId17"/>
    <p:sldId id="1916" r:id="rId18"/>
    <p:sldId id="1917" r:id="rId19"/>
    <p:sldId id="1821" r:id="rId20"/>
    <p:sldId id="1822" r:id="rId21"/>
    <p:sldId id="1825" r:id="rId22"/>
    <p:sldId id="1823" r:id="rId23"/>
    <p:sldId id="1824" r:id="rId24"/>
    <p:sldId id="1909" r:id="rId25"/>
    <p:sldId id="1910" r:id="rId26"/>
    <p:sldId id="1911" r:id="rId27"/>
    <p:sldId id="1912" r:id="rId28"/>
    <p:sldId id="1918" r:id="rId29"/>
    <p:sldId id="1828" r:id="rId30"/>
    <p:sldId id="1906" r:id="rId31"/>
    <p:sldId id="1907" r:id="rId32"/>
    <p:sldId id="1829" r:id="rId33"/>
    <p:sldId id="1830" r:id="rId34"/>
    <p:sldId id="1831" r:id="rId35"/>
    <p:sldId id="1832" r:id="rId36"/>
    <p:sldId id="1833" r:id="rId37"/>
    <p:sldId id="1834" r:id="rId38"/>
    <p:sldId id="1919" r:id="rId39"/>
    <p:sldId id="1845" r:id="rId40"/>
    <p:sldId id="1846" r:id="rId41"/>
    <p:sldId id="1836" r:id="rId42"/>
    <p:sldId id="1847" r:id="rId43"/>
    <p:sldId id="1804" r:id="rId44"/>
    <p:sldId id="1837" r:id="rId45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258" autoAdjust="0"/>
    <p:restoredTop sz="95005" autoAdjust="0"/>
  </p:normalViewPr>
  <p:slideViewPr>
    <p:cSldViewPr>
      <p:cViewPr varScale="1">
        <p:scale>
          <a:sx n="99" d="100"/>
          <a:sy n="99" d="100"/>
        </p:scale>
        <p:origin x="55" y="1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8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049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8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049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4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6" tIns="46972" rIns="95616" bIns="46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694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0527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0070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7078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CS252 S05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955130-ED17-496F-8501-441305981CA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0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18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8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9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9"/>
            <a:ext cx="5910036" cy="4115594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5" tIns="46983" rIns="95645" bIns="46983"/>
          <a:lstStyle/>
          <a:p>
            <a:r>
              <a:rPr lang="en-US" dirty="0"/>
              <a:t>After the OS has issued a command to the I/O device either via a special I/O instruction or by writing to a location in the I/O address space,  the OS needs to be notified when:</a:t>
            </a:r>
          </a:p>
          <a:p>
            <a:r>
              <a:rPr lang="en-US" dirty="0"/>
              <a:t>(a) The I/O device has completed the operation.</a:t>
            </a:r>
          </a:p>
          <a:p>
            <a:r>
              <a:rPr lang="en-US" dirty="0"/>
              <a:t>(b) Or when the I/O device has encountered an error.</a:t>
            </a:r>
          </a:p>
          <a:p>
            <a:r>
              <a:rPr lang="en-US" dirty="0"/>
              <a:t>This can be accomplished in two different ways: Polling and I/O interrupt.</a:t>
            </a:r>
          </a:p>
          <a:p>
            <a:endParaRPr lang="en-US" dirty="0"/>
          </a:p>
          <a:p>
            <a:r>
              <a:rPr lang="en-US" dirty="0"/>
              <a:t>+1 = 58 min. (Y:38)</a:t>
            </a:r>
          </a:p>
        </p:txBody>
      </p:sp>
      <p:sp>
        <p:nvSpPr>
          <p:cNvPr id="706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588963"/>
            <a:ext cx="6065837" cy="3413125"/>
          </a:xfrm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42539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57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0116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57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049000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20.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88034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4/4/2023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412698" y="6550025"/>
            <a:ext cx="336660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</a:t>
            </a:r>
            <a:r>
              <a:rPr lang="en-US" sz="1400" b="0" baseline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2023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lid-state_driv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20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Device Drivers, Storage Devices, Performance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April 4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2023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The Goal of the I/O Subsystem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10134600" cy="5105400"/>
          </a:xfrm>
        </p:spPr>
        <p:txBody>
          <a:bodyPr/>
          <a:lstStyle/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Provide Uniform Interfaces, Despite Wide Range of Different Devices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This code works on many different devices:</a:t>
            </a:r>
          </a:p>
          <a:p>
            <a:pPr lvl="1">
              <a:buNone/>
              <a:tabLst>
                <a:tab pos="1252538" algn="l"/>
                <a:tab pos="1603375" algn="l"/>
              </a:tabLst>
            </a:pP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FILE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fopen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("/dev/something", "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rw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");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for 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= 0;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 &lt; 10;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++) {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fprintf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, "Count %d\n",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);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}</a:t>
            </a:r>
            <a:br>
              <a:rPr lang="en-US" altLang="ko-KR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close(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fd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Why?  Because code that controls devices (“device driver”) implements standard interface</a:t>
            </a:r>
          </a:p>
          <a:p>
            <a:pPr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We will try to get a flavor for what is involved in actually controlling devices in rest of lecture</a:t>
            </a:r>
          </a:p>
          <a:p>
            <a:pPr lvl="1"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Can only scratch surface!	</a:t>
            </a:r>
          </a:p>
          <a:p>
            <a:pPr lvl="1">
              <a:buNone/>
              <a:tabLst>
                <a:tab pos="1252538" algn="l"/>
                <a:tab pos="1603375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14591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Want Standard Interfaces to Devices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105156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Block Devices: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disk drives, tape drives, DVD-ROM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Access blocks of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Commands include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seek()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Raw I/O or file-system access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Memory-mapped file access possible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Character Devices: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keyboards, mice, serial ports, some USB devices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Single characters at a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Commands include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get()</a:t>
            </a:r>
            <a:r>
              <a:rPr lang="en-US" altLang="ko-KR" dirty="0">
                <a:ea typeface="굴림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put()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Libraries layered on top allow line editing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Network Devices: </a:t>
            </a:r>
            <a:r>
              <a:rPr lang="en-US" altLang="ko-KR" i="1" dirty="0">
                <a:ea typeface="굴림" panose="020B0600000101010101" pitchFamily="34" charset="-127"/>
              </a:rPr>
              <a:t>e.g.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Ethernet, Wireless, Bluetooth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enough from block/character to have own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Unix and Windows include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socket</a:t>
            </a:r>
            <a:r>
              <a:rPr lang="en-US" altLang="ko-KR" dirty="0">
                <a:ea typeface="굴림" panose="020B0600000101010101" pitchFamily="34" charset="-127"/>
              </a:rPr>
              <a:t> interface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Separates network protocol from network operation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Includes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select() </a:t>
            </a:r>
            <a:r>
              <a:rPr lang="en-US" altLang="ko-KR" dirty="0">
                <a:ea typeface="굴림" panose="020B0600000101010101" pitchFamily="34" charset="-127"/>
              </a:rPr>
              <a:t>functionality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Usage: pipes, FIFOs, streams, queues, mailboxes</a:t>
            </a:r>
          </a:p>
        </p:txBody>
      </p:sp>
    </p:spTree>
    <p:extLst>
      <p:ext uri="{BB962C8B-B14F-4D97-AF65-F5344CB8AC3E}">
        <p14:creationId xmlns:p14="http://schemas.microsoft.com/office/powerpoint/2010/main" val="35583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How Does User Deal with Timing?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10287000" cy="5562600"/>
          </a:xfrm>
        </p:spPr>
        <p:txBody>
          <a:bodyPr/>
          <a:lstStyle/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Blocking Interface: </a:t>
            </a:r>
            <a:r>
              <a:rPr lang="en-US" altLang="ko-KR" dirty="0">
                <a:ea typeface="굴림" panose="020B0600000101010101" pitchFamily="34" charset="-127"/>
              </a:rPr>
              <a:t>“Wait”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request data (e.g.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굴림" panose="020B0600000101010101" pitchFamily="34" charset="-127"/>
              </a:rPr>
              <a:t> system call), put process to sleep until data is ready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write data (e.g.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굴림" panose="020B0600000101010101" pitchFamily="34" charset="-127"/>
              </a:rPr>
              <a:t> system call), put process to sleep until device is ready for data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Non-blocking Interface: </a:t>
            </a:r>
            <a:r>
              <a:rPr lang="en-US" altLang="ko-KR" dirty="0">
                <a:ea typeface="굴림" panose="020B0600000101010101" pitchFamily="34" charset="-127"/>
              </a:rPr>
              <a:t>“Don’t Wait”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Returns quickly from read or write request with count of bytes successfully transferred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Read may return nothing, write may write nothing</a:t>
            </a:r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Asynchronous Interface: </a:t>
            </a:r>
            <a:r>
              <a:rPr lang="en-US" altLang="ko-KR" dirty="0">
                <a:ea typeface="굴림" panose="020B0600000101010101" pitchFamily="34" charset="-127"/>
              </a:rPr>
              <a:t>“Tell Me Later”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request data, take pointer to user’s buffer, return immediately; later kernel fills buffer and notifies user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When send data, take pointer to user’s buffer, return immediately; later kernel takes data and notifies user </a:t>
            </a:r>
          </a:p>
        </p:txBody>
      </p:sp>
    </p:spTree>
    <p:extLst>
      <p:ext uri="{BB962C8B-B14F-4D97-AF65-F5344CB8AC3E}">
        <p14:creationId xmlns:p14="http://schemas.microsoft.com/office/powerpoint/2010/main" val="1700558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3429000"/>
            <a:ext cx="11125200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Midterm 2 has been graded (before </a:t>
            </a:r>
            <a:r>
              <a:rPr lang="en-US" dirty="0"/>
              <a:t>S</a:t>
            </a:r>
            <a:r>
              <a:rPr lang="en-US" dirty="0" smtClean="0"/>
              <a:t>pring break)</a:t>
            </a:r>
          </a:p>
          <a:p>
            <a:pPr lvl="1"/>
            <a:r>
              <a:rPr lang="en-US" dirty="0" smtClean="0"/>
              <a:t>Statistics:  Min: 10.5, Max: 93.7, Mean: 52.38, </a:t>
            </a:r>
            <a:r>
              <a:rPr lang="en-US" dirty="0" err="1" smtClean="0"/>
              <a:t>Std</a:t>
            </a:r>
            <a:r>
              <a:rPr lang="en-US" dirty="0" smtClean="0"/>
              <a:t> Dev: 14.9</a:t>
            </a:r>
          </a:p>
          <a:p>
            <a:pPr lvl="1"/>
            <a:r>
              <a:rPr lang="en-US" dirty="0" smtClean="0"/>
              <a:t>Final regrade requests are due tomorrow</a:t>
            </a:r>
          </a:p>
          <a:p>
            <a:r>
              <a:rPr lang="en-US" dirty="0" smtClean="0"/>
              <a:t>Project 2: Due tomorrow!</a:t>
            </a:r>
          </a:p>
          <a:p>
            <a:r>
              <a:rPr lang="en-US" dirty="0" smtClean="0"/>
              <a:t>Homework 5: Released today!</a:t>
            </a:r>
          </a:p>
          <a:p>
            <a:r>
              <a:rPr lang="en-US" dirty="0" smtClean="0"/>
              <a:t>Midterm 3: April 27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Special Topics Lecture: May 2</a:t>
            </a:r>
            <a:r>
              <a:rPr lang="en-US" baseline="30000" dirty="0" smtClean="0"/>
              <a:t>nd</a:t>
            </a:r>
          </a:p>
          <a:p>
            <a:pPr lvl="1"/>
            <a:r>
              <a:rPr lang="en-US" dirty="0" smtClean="0"/>
              <a:t>Topics requested by you…!</a:t>
            </a:r>
          </a:p>
          <a:p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533400" y="772180"/>
            <a:ext cx="10972800" cy="2580620"/>
            <a:chOff x="533400" y="762000"/>
            <a:chExt cx="10972800" cy="25806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762000"/>
              <a:ext cx="10972800" cy="223752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876800" y="2819400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dirty="0" smtClean="0">
                  <a:latin typeface="Gill Sans Light"/>
                </a:rPr>
                <a:t>Midterm 2</a:t>
              </a:r>
              <a:endParaRPr lang="en-US" sz="2800" b="0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019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/>
              <a:t>Magnetic disks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Large capacity at low cost</a:t>
            </a:r>
          </a:p>
          <a:p>
            <a:pPr lvl="1"/>
            <a:r>
              <a:rPr lang="en-US" dirty="0"/>
              <a:t>Block level random access (except for SMR – later!)</a:t>
            </a:r>
          </a:p>
          <a:p>
            <a:pPr lvl="1"/>
            <a:r>
              <a:rPr lang="en-US" dirty="0"/>
              <a:t>Slow performance for random access</a:t>
            </a:r>
          </a:p>
          <a:p>
            <a:pPr lvl="1"/>
            <a:r>
              <a:rPr lang="en-US" dirty="0"/>
              <a:t>Better performance for sequential access</a:t>
            </a:r>
          </a:p>
          <a:p>
            <a:pPr lvl="1"/>
            <a:endParaRPr lang="en-US" dirty="0"/>
          </a:p>
          <a:p>
            <a:r>
              <a:rPr lang="en-US" dirty="0"/>
              <a:t>Flash memory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Capacity at intermediate cost (5-20x disk)</a:t>
            </a:r>
          </a:p>
          <a:p>
            <a:pPr lvl="1"/>
            <a:r>
              <a:rPr lang="en-US" dirty="0"/>
              <a:t>Block level random access</a:t>
            </a:r>
          </a:p>
          <a:p>
            <a:pPr lvl="1"/>
            <a:r>
              <a:rPr lang="en-US" dirty="0"/>
              <a:t>Good performance for reads; worse for random writes</a:t>
            </a:r>
          </a:p>
          <a:p>
            <a:pPr lvl="1"/>
            <a:r>
              <a:rPr lang="en-US" dirty="0"/>
              <a:t>Erasure requirement in large blocks</a:t>
            </a:r>
          </a:p>
          <a:p>
            <a:pPr lvl="1"/>
            <a:r>
              <a:rPr lang="en-US" dirty="0"/>
              <a:t>Wear patterns issue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88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5D95-2F49-4886-8B74-ABB0A397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Disk </a:t>
            </a:r>
            <a:r>
              <a:rPr lang="en-US" dirty="0" smtClean="0"/>
              <a:t>Drives </a:t>
            </a:r>
            <a:r>
              <a:rPr lang="en-US" dirty="0"/>
              <a:t>(HDDs)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BCFC0D1C-87AC-486F-97F7-3E171F1484F4}"/>
              </a:ext>
            </a:extLst>
          </p:cNvPr>
          <p:cNvGrpSpPr>
            <a:grpSpLocks/>
          </p:cNvGrpSpPr>
          <p:nvPr/>
        </p:nvGrpSpPr>
        <p:grpSpPr bwMode="auto">
          <a:xfrm>
            <a:off x="5153891" y="1793478"/>
            <a:ext cx="3276600" cy="2638425"/>
            <a:chOff x="3600" y="576"/>
            <a:chExt cx="2064" cy="1662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9CCA6501-FE68-484B-8173-0642DEE26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576"/>
              <a:ext cx="2064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48AF1A40-BCA3-4F4E-9288-DFF38F8BC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1968"/>
              <a:ext cx="185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  <a:cs typeface="Helvetica" charset="0"/>
                </a:rPr>
                <a:t>IBM/Hitachi Microdrive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F6880C-51B1-4C1B-BCF5-CA65E373E2C7}"/>
              </a:ext>
            </a:extLst>
          </p:cNvPr>
          <p:cNvGrpSpPr>
            <a:grpSpLocks/>
          </p:cNvGrpSpPr>
          <p:nvPr/>
        </p:nvGrpSpPr>
        <p:grpSpPr bwMode="auto">
          <a:xfrm>
            <a:off x="212005" y="1422750"/>
            <a:ext cx="4941887" cy="4373460"/>
            <a:chOff x="192" y="336"/>
            <a:chExt cx="3396" cy="2939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D6CDF651-6EB6-4DE4-856F-0CF661EB2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6"/>
              <a:ext cx="3396" cy="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967181DD-8BB6-422F-AEAB-6DADA3E63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" y="2842"/>
              <a:ext cx="2624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Western Digital Drive</a:t>
              </a:r>
            </a:p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http://www.storagereview.com/guide/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EDDC980-4B96-4141-8C97-FA615F485C1F}"/>
              </a:ext>
            </a:extLst>
          </p:cNvPr>
          <p:cNvGrpSpPr>
            <a:grpSpLocks/>
          </p:cNvGrpSpPr>
          <p:nvPr/>
        </p:nvGrpSpPr>
        <p:grpSpPr bwMode="auto">
          <a:xfrm>
            <a:off x="8698079" y="1873431"/>
            <a:ext cx="3276600" cy="2747963"/>
            <a:chOff x="3504" y="480"/>
            <a:chExt cx="2064" cy="1731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BF604E4D-A21A-49E8-A627-86F594D3E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480"/>
              <a:ext cx="2064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5C91A8DF-CBF4-40BF-8613-D3BC14FDF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1728"/>
              <a:ext cx="1400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+mn-lt"/>
                  <a:cs typeface="Helvetica" charset="0"/>
                </a:rPr>
                <a:t>Read/Write Head</a:t>
              </a:r>
            </a:p>
            <a:p>
              <a:pPr eaLnBrk="1" hangingPunct="1"/>
              <a:r>
                <a:rPr lang="en-US">
                  <a:latin typeface="+mn-lt"/>
                  <a:cs typeface="Helvetica" charset="0"/>
                </a:rPr>
                <a:t>Side View</a:t>
              </a:r>
            </a:p>
          </p:txBody>
        </p:sp>
      </p:grpSp>
      <p:sp>
        <p:nvSpPr>
          <p:cNvPr id="16" name="TextBox 1">
            <a:extLst>
              <a:ext uri="{FF2B5EF4-FFF2-40B4-BE49-F238E27FC236}">
                <a16:creationId xmlns:a16="http://schemas.microsoft.com/office/drawing/2014/main" id="{3A9F5AE4-3D65-4CED-ABA2-8308A698F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723795"/>
            <a:ext cx="5192879" cy="1569660"/>
          </a:xfrm>
          <a:prstGeom prst="rect">
            <a:avLst/>
          </a:prstGeom>
          <a:solidFill>
            <a:srgbClr val="FFFCD0"/>
          </a:solidFill>
          <a:ln w="9525">
            <a:solidFill>
              <a:srgbClr val="618FF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>
                <a:latin typeface="+mn-lt"/>
              </a:rPr>
              <a:t>IBM Personal Computer/AT (1986)</a:t>
            </a:r>
          </a:p>
          <a:p>
            <a:pPr lvl="1" eaLnBrk="1" hangingPunct="1"/>
            <a:r>
              <a:rPr lang="en-US" sz="2400" b="0" dirty="0">
                <a:latin typeface="+mn-lt"/>
              </a:rPr>
              <a:t>30 MB hard disk - $500 </a:t>
            </a:r>
          </a:p>
          <a:p>
            <a:pPr lvl="1" eaLnBrk="1" hangingPunct="1"/>
            <a:r>
              <a:rPr lang="en-US" sz="2400" b="0" dirty="0">
                <a:latin typeface="+mn-lt"/>
              </a:rPr>
              <a:t>30-40ms seek time</a:t>
            </a:r>
          </a:p>
          <a:p>
            <a:pPr lvl="1" eaLnBrk="1" hangingPunct="1"/>
            <a:r>
              <a:rPr lang="en-US" sz="2400" b="0" dirty="0">
                <a:latin typeface="+mn-lt"/>
              </a:rPr>
              <a:t>0.7-1 MB/s (est.)</a:t>
            </a:r>
          </a:p>
        </p:txBody>
      </p:sp>
    </p:spTree>
    <p:extLst>
      <p:ext uri="{BB962C8B-B14F-4D97-AF65-F5344CB8AC3E}">
        <p14:creationId xmlns:p14="http://schemas.microsoft.com/office/powerpoint/2010/main" val="73554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47F2-C195-4C6B-BA94-141128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pic>
        <p:nvPicPr>
          <p:cNvPr id="8" name="Content Placeholder 3" descr="disk-2.pdf">
            <a:extLst>
              <a:ext uri="{FF2B5EF4-FFF2-40B4-BE49-F238E27FC236}">
                <a16:creationId xmlns:a16="http://schemas.microsoft.com/office/drawing/2014/main" id="{E6F664B7-0BA2-4384-876E-012B629F1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4191000" y="718572"/>
            <a:ext cx="7758480" cy="58346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0F87F66-C7FB-A04C-9992-EC90DCA9A3BA}"/>
              </a:ext>
            </a:extLst>
          </p:cNvPr>
          <p:cNvSpPr/>
          <p:nvPr/>
        </p:nvSpPr>
        <p:spPr bwMode="auto">
          <a:xfrm>
            <a:off x="7924800" y="1447800"/>
            <a:ext cx="1768294" cy="1219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92365B-8D51-5647-A622-0C885EAAAD7F}"/>
              </a:ext>
            </a:extLst>
          </p:cNvPr>
          <p:cNvSpPr/>
          <p:nvPr/>
        </p:nvSpPr>
        <p:spPr bwMode="auto">
          <a:xfrm>
            <a:off x="7710119" y="1295400"/>
            <a:ext cx="2249855" cy="1600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40180E6-656B-AE4F-8371-BB4D34BAA4D5}"/>
              </a:ext>
            </a:extLst>
          </p:cNvPr>
          <p:cNvSpPr/>
          <p:nvPr/>
        </p:nvSpPr>
        <p:spPr bwMode="auto">
          <a:xfrm>
            <a:off x="9699625" y="1949450"/>
            <a:ext cx="260350" cy="234950"/>
          </a:xfrm>
          <a:custGeom>
            <a:avLst/>
            <a:gdLst>
              <a:gd name="connsiteX0" fmla="*/ 0 w 260350"/>
              <a:gd name="connsiteY0" fmla="*/ 0 h 234950"/>
              <a:gd name="connsiteX1" fmla="*/ 247650 w 260350"/>
              <a:gd name="connsiteY1" fmla="*/ 3175 h 234950"/>
              <a:gd name="connsiteX2" fmla="*/ 260350 w 260350"/>
              <a:gd name="connsiteY2" fmla="*/ 234950 h 234950"/>
              <a:gd name="connsiteX3" fmla="*/ 3175 w 260350"/>
              <a:gd name="connsiteY3" fmla="*/ 187325 h 234950"/>
              <a:gd name="connsiteX4" fmla="*/ 0 w 260350"/>
              <a:gd name="connsiteY4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" h="234950">
                <a:moveTo>
                  <a:pt x="0" y="0"/>
                </a:moveTo>
                <a:lnTo>
                  <a:pt x="247650" y="3175"/>
                </a:lnTo>
                <a:lnTo>
                  <a:pt x="260350" y="234950"/>
                </a:lnTo>
                <a:lnTo>
                  <a:pt x="3175" y="187325"/>
                </a:lnTo>
                <a:cubicBezTo>
                  <a:pt x="2117" y="124883"/>
                  <a:pt x="1058" y="62442"/>
                  <a:pt x="0" y="0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6D1D89-42BF-814D-BBE7-D0D0DF8F96D2}"/>
              </a:ext>
            </a:extLst>
          </p:cNvPr>
          <p:cNvSpPr/>
          <p:nvPr/>
        </p:nvSpPr>
        <p:spPr bwMode="auto">
          <a:xfrm>
            <a:off x="7696200" y="3810000"/>
            <a:ext cx="2249855" cy="1600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8D7323-6EF4-5746-B607-3B5FFC018516}"/>
              </a:ext>
            </a:extLst>
          </p:cNvPr>
          <p:cNvSpPr/>
          <p:nvPr/>
        </p:nvSpPr>
        <p:spPr bwMode="auto">
          <a:xfrm>
            <a:off x="7924800" y="3962400"/>
            <a:ext cx="1768294" cy="1219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B17D15-5BD9-FC43-84DF-F091CEEE0CD3}"/>
              </a:ext>
            </a:extLst>
          </p:cNvPr>
          <p:cNvCxnSpPr>
            <a:stCxn id="11" idx="2"/>
          </p:cNvCxnSpPr>
          <p:nvPr/>
        </p:nvCxnSpPr>
        <p:spPr bwMode="auto">
          <a:xfrm flipH="1">
            <a:off x="7696200" y="2095500"/>
            <a:ext cx="13919" cy="25527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21BA64-37BF-684E-B516-374A71066F86}"/>
              </a:ext>
            </a:extLst>
          </p:cNvPr>
          <p:cNvCxnSpPr>
            <a:cxnSpLocks/>
          </p:cNvCxnSpPr>
          <p:nvPr/>
        </p:nvCxnSpPr>
        <p:spPr bwMode="auto">
          <a:xfrm flipH="1">
            <a:off x="9959975" y="2184400"/>
            <a:ext cx="1" cy="24638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B03A13-CA9B-BC41-B6D5-81D993A0A31A}"/>
              </a:ext>
            </a:extLst>
          </p:cNvPr>
          <p:cNvCxnSpPr>
            <a:cxnSpLocks/>
            <a:endCxn id="13" idx="2"/>
          </p:cNvCxnSpPr>
          <p:nvPr/>
        </p:nvCxnSpPr>
        <p:spPr bwMode="auto">
          <a:xfrm>
            <a:off x="7924800" y="2095500"/>
            <a:ext cx="0" cy="247650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28A938-717C-7E46-9DDD-22E92BBE9EE2}"/>
              </a:ext>
            </a:extLst>
          </p:cNvPr>
          <p:cNvCxnSpPr>
            <a:cxnSpLocks/>
          </p:cNvCxnSpPr>
          <p:nvPr/>
        </p:nvCxnSpPr>
        <p:spPr bwMode="auto">
          <a:xfrm>
            <a:off x="9693093" y="1949450"/>
            <a:ext cx="1" cy="262255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923A2DA-C2D2-4145-B11F-30D06B3286E6}"/>
              </a:ext>
            </a:extLst>
          </p:cNvPr>
          <p:cNvSpPr/>
          <p:nvPr/>
        </p:nvSpPr>
        <p:spPr bwMode="auto">
          <a:xfrm>
            <a:off x="10121642" y="1828800"/>
            <a:ext cx="546358" cy="2667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AC34A8-26D1-2445-B2C7-BD6473C442C7}"/>
              </a:ext>
            </a:extLst>
          </p:cNvPr>
          <p:cNvSpPr/>
          <p:nvPr/>
        </p:nvSpPr>
        <p:spPr bwMode="auto">
          <a:xfrm>
            <a:off x="9796901" y="2736850"/>
            <a:ext cx="413899" cy="2667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01C853-B541-C347-9945-98BDDBFF1502}"/>
              </a:ext>
            </a:extLst>
          </p:cNvPr>
          <p:cNvCxnSpPr/>
          <p:nvPr/>
        </p:nvCxnSpPr>
        <p:spPr bwMode="auto">
          <a:xfrm>
            <a:off x="7391400" y="3429000"/>
            <a:ext cx="304800" cy="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429C607-8D48-2E4E-AC0B-283926C8584C}"/>
              </a:ext>
            </a:extLst>
          </p:cNvPr>
          <p:cNvSpPr txBox="1"/>
          <p:nvPr/>
        </p:nvSpPr>
        <p:spPr>
          <a:xfrm>
            <a:off x="6498422" y="3262411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cylinder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CFA49F-9BE5-0A41-BB72-1B50C866C1F1}"/>
              </a:ext>
            </a:extLst>
          </p:cNvPr>
          <p:cNvSpPr/>
          <p:nvPr/>
        </p:nvSpPr>
        <p:spPr bwMode="auto">
          <a:xfrm>
            <a:off x="6520301" y="3276600"/>
            <a:ext cx="735715" cy="2667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51B26A-CFF6-CB4B-96F6-5185194D61B1}"/>
              </a:ext>
            </a:extLst>
          </p:cNvPr>
          <p:cNvSpPr/>
          <p:nvPr/>
        </p:nvSpPr>
        <p:spPr bwMode="auto">
          <a:xfrm>
            <a:off x="9620822" y="1629931"/>
            <a:ext cx="228600" cy="167640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Gill Sans Ligh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F9E8B2C-19DE-9545-9CD9-0ADA2F35F035}"/>
              </a:ext>
            </a:extLst>
          </p:cNvPr>
          <p:cNvSpPr/>
          <p:nvPr/>
        </p:nvSpPr>
        <p:spPr bwMode="auto">
          <a:xfrm>
            <a:off x="9617075" y="4169410"/>
            <a:ext cx="228600" cy="167640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Gill Sans Ligh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1D45E6-4BBD-1942-AED1-3DBC1D56E077}"/>
              </a:ext>
            </a:extLst>
          </p:cNvPr>
          <p:cNvSpPr/>
          <p:nvPr/>
        </p:nvSpPr>
        <p:spPr bwMode="auto">
          <a:xfrm>
            <a:off x="9296400" y="1104900"/>
            <a:ext cx="500501" cy="266700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8518-6847-4516-9F3B-0A3749A6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430"/>
            <a:ext cx="6150935" cy="55808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Unit of Transfer: </a:t>
            </a:r>
            <a:r>
              <a:rPr lang="en-US" b="1" dirty="0" smtClean="0"/>
              <a:t>Sector</a:t>
            </a:r>
            <a:r>
              <a:rPr lang="en-US" dirty="0" smtClean="0"/>
              <a:t> (512B or 4096B)</a:t>
            </a:r>
            <a:endParaRPr lang="en-US" b="1" dirty="0"/>
          </a:p>
          <a:p>
            <a:pPr lvl="1">
              <a:lnSpc>
                <a:spcPct val="100000"/>
              </a:lnSpc>
            </a:pPr>
            <a:r>
              <a:rPr lang="en-US" dirty="0"/>
              <a:t>Ring of sectors form a </a:t>
            </a:r>
            <a:r>
              <a:rPr lang="en-US" b="1" dirty="0"/>
              <a:t>track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Stack of tracks form a </a:t>
            </a:r>
            <a:r>
              <a:rPr lang="en-US" b="1" dirty="0"/>
              <a:t>cylinder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Heads position on </a:t>
            </a:r>
            <a:r>
              <a:rPr lang="en-US" b="1" dirty="0"/>
              <a:t>cylinders</a:t>
            </a:r>
          </a:p>
        </p:txBody>
      </p:sp>
    </p:spTree>
    <p:extLst>
      <p:ext uri="{BB962C8B-B14F-4D97-AF65-F5344CB8AC3E}">
        <p14:creationId xmlns:p14="http://schemas.microsoft.com/office/powerpoint/2010/main" val="3680613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5" grpId="0" animBg="1"/>
      <p:bldP spid="12" grpId="0" animBg="1"/>
      <p:bldP spid="13" grpId="0" animBg="1"/>
      <p:bldP spid="27" grpId="0" animBg="1"/>
      <p:bldP spid="28" grpId="0" animBg="1"/>
      <p:bldP spid="31" grpId="0"/>
      <p:bldP spid="32" grpId="0" animBg="1"/>
      <p:bldP spid="33" grpId="0" animBg="1"/>
      <p:bldP spid="34" grpId="0" animBg="1"/>
      <p:bldP spid="35" grpId="0" animBg="1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47F2-C195-4C6B-BA94-141128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8518-6847-4516-9F3B-0A3749A6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430"/>
            <a:ext cx="6150935" cy="55808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Unit of Transfer: </a:t>
            </a:r>
            <a:r>
              <a:rPr lang="en-US" b="1" dirty="0" smtClean="0"/>
              <a:t>Sector </a:t>
            </a:r>
            <a:r>
              <a:rPr lang="en-US" dirty="0"/>
              <a:t>(512B or 4096B</a:t>
            </a:r>
            <a:r>
              <a:rPr lang="en-US" dirty="0" smtClean="0"/>
              <a:t>)</a:t>
            </a:r>
            <a:endParaRPr lang="en-US" b="1" dirty="0"/>
          </a:p>
          <a:p>
            <a:pPr lvl="1">
              <a:lnSpc>
                <a:spcPct val="100000"/>
              </a:lnSpc>
            </a:pPr>
            <a:r>
              <a:rPr lang="en-US" dirty="0"/>
              <a:t>Ring of sectors form a </a:t>
            </a:r>
            <a:r>
              <a:rPr lang="en-US" b="1" dirty="0"/>
              <a:t>track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Stack of tracks form a </a:t>
            </a:r>
            <a:r>
              <a:rPr lang="en-US" b="1" dirty="0"/>
              <a:t>cylinder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Heads position on </a:t>
            </a:r>
            <a:r>
              <a:rPr lang="en-US" b="1" dirty="0"/>
              <a:t>cylinders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Disk Tracks ~ 1µm (micron) wide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Wavelength </a:t>
            </a:r>
            <a:r>
              <a:rPr lang="en-US" dirty="0"/>
              <a:t>of light is ~ 0.5µm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Resolution of human eye: 50µm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100K tracks on a typical 2.5” disk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Separated by unused guard regions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Reduces </a:t>
            </a:r>
            <a:r>
              <a:rPr lang="en-US" dirty="0"/>
              <a:t>likelihood neighboring tracks are corrupted during writes (still a small non-zero chance)</a:t>
            </a:r>
          </a:p>
        </p:txBody>
      </p:sp>
      <p:pic>
        <p:nvPicPr>
          <p:cNvPr id="8" name="Content Placeholder 3" descr="disk-2.pdf">
            <a:extLst>
              <a:ext uri="{FF2B5EF4-FFF2-40B4-BE49-F238E27FC236}">
                <a16:creationId xmlns:a16="http://schemas.microsoft.com/office/drawing/2014/main" id="{E6F664B7-0BA2-4384-876E-012B629F1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4191000" y="718572"/>
            <a:ext cx="7758480" cy="58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80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isk-2.pdf">
            <a:extLst>
              <a:ext uri="{FF2B5EF4-FFF2-40B4-BE49-F238E27FC236}">
                <a16:creationId xmlns:a16="http://schemas.microsoft.com/office/drawing/2014/main" id="{06EB31AF-9B53-4944-9FCF-9092A902A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4191000" y="718572"/>
            <a:ext cx="7758480" cy="5834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E47F2-C195-4C6B-BA94-141128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8518-6847-4516-9F3B-0A3749A6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13" y="914400"/>
            <a:ext cx="6592187" cy="535917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Track length varies across disk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Outside: More sectors per track, higher bandwidth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Disk is organized into </a:t>
            </a:r>
            <a:br>
              <a:rPr lang="en-US" dirty="0"/>
            </a:br>
            <a:r>
              <a:rPr lang="en-US" dirty="0"/>
              <a:t>regions of tracks with </a:t>
            </a:r>
            <a:br>
              <a:rPr lang="en-US" dirty="0"/>
            </a:br>
            <a:r>
              <a:rPr lang="en-US" dirty="0"/>
              <a:t>same # of sectors/track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Only outer half of radius is used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Most of the disk area in the outer regions of the disk</a:t>
            </a:r>
          </a:p>
          <a:p>
            <a:r>
              <a:rPr lang="en-US" dirty="0"/>
              <a:t>OS Unit of Transfer: Block</a:t>
            </a:r>
          </a:p>
          <a:p>
            <a:pPr lvl="1"/>
            <a:r>
              <a:rPr lang="en-US" dirty="0"/>
              <a:t>Typically more than one Sector</a:t>
            </a:r>
          </a:p>
          <a:p>
            <a:pPr lvl="1"/>
            <a:r>
              <a:rPr lang="en-US" dirty="0"/>
              <a:t>Example: 4KB, 16KB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Disks </a:t>
            </a:r>
            <a:r>
              <a:rPr lang="en-US" dirty="0"/>
              <a:t>so big that some companies (like Google) reportedly only use part of disk for active data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Rest is archival data</a:t>
            </a:r>
          </a:p>
        </p:txBody>
      </p:sp>
    </p:spTree>
    <p:extLst>
      <p:ext uri="{BB962C8B-B14F-4D97-AF65-F5344CB8AC3E}">
        <p14:creationId xmlns:p14="http://schemas.microsoft.com/office/powerpoint/2010/main" val="34325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0593-6359-4F31-A281-DAF7B407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Shingled Magnetic Recording (SMR)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D7956-6E1A-4A3A-A604-0609A80F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338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Overlapping tracks yields greater density, capacity</a:t>
            </a:r>
          </a:p>
          <a:p>
            <a:r>
              <a:rPr lang="en-US" sz="2200" dirty="0"/>
              <a:t>Restrictions on writing, complex DSP for reading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987F54-6802-49AB-8956-9E961C5A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831" y="1459831"/>
            <a:ext cx="6096000" cy="43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4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157A-0EAB-4F41-AC07-D5FED89DC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How </a:t>
            </a:r>
            <a:r>
              <a:rPr lang="en-US" dirty="0"/>
              <a:t>does the Processor Talk to the Device?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5DFA2-1FC6-4977-A4C1-8508D94D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71" y="3554417"/>
            <a:ext cx="7933777" cy="27685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CPU interacts with a </a:t>
            </a:r>
            <a:r>
              <a:rPr lang="en-US" altLang="ko-KR" i="1" dirty="0">
                <a:ea typeface="굴림" charset="-127"/>
              </a:rPr>
              <a:t>Controller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Contains a set of </a:t>
            </a:r>
            <a:r>
              <a:rPr lang="en-US" altLang="ko-KR" i="1" dirty="0">
                <a:ea typeface="굴림" charset="-127"/>
              </a:rPr>
              <a:t>registers</a:t>
            </a:r>
            <a:r>
              <a:rPr lang="en-US" altLang="ko-KR" dirty="0">
                <a:ea typeface="굴림" charset="-127"/>
              </a:rPr>
              <a:t> that can be read and written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May contain memory for request queues, etc.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Processor accesses registers in two ways: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Port-Mapped I/O: </a:t>
            </a:r>
            <a:r>
              <a:rPr lang="en-US" altLang="ko-KR" dirty="0">
                <a:ea typeface="굴림" charset="-127"/>
              </a:rPr>
              <a:t>in/out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Example from the Intel architecture: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out 0x21,AL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charset="-127"/>
              </a:rPr>
              <a:t>Memory-mapped I/O: </a:t>
            </a:r>
            <a:r>
              <a:rPr lang="en-US" altLang="ko-KR" dirty="0">
                <a:ea typeface="굴림" charset="-127"/>
              </a:rPr>
              <a:t>load/store instructions</a:t>
            </a:r>
            <a:endParaRPr lang="en-US" altLang="ko-KR" dirty="0">
              <a:solidFill>
                <a:schemeClr val="hlink"/>
              </a:solidFill>
              <a:ea typeface="굴림" charset="-127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Registers/memory appear in physical address space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charset="-127"/>
              </a:rPr>
              <a:t>I/O accomplished with load and store instructions</a:t>
            </a:r>
          </a:p>
        </p:txBody>
      </p:sp>
      <p:grpSp>
        <p:nvGrpSpPr>
          <p:cNvPr id="45" name="Group 105">
            <a:extLst>
              <a:ext uri="{FF2B5EF4-FFF2-40B4-BE49-F238E27FC236}">
                <a16:creationId xmlns:a16="http://schemas.microsoft.com/office/drawing/2014/main" id="{90A7E29B-7AA6-4E6C-A660-BF4DAB23B4C9}"/>
              </a:ext>
            </a:extLst>
          </p:cNvPr>
          <p:cNvGrpSpPr>
            <a:grpSpLocks/>
          </p:cNvGrpSpPr>
          <p:nvPr/>
        </p:nvGrpSpPr>
        <p:grpSpPr bwMode="auto">
          <a:xfrm>
            <a:off x="8510038" y="914400"/>
            <a:ext cx="3300413" cy="3810002"/>
            <a:chOff x="3641" y="336"/>
            <a:chExt cx="2079" cy="2400"/>
          </a:xfrm>
        </p:grpSpPr>
        <p:grpSp>
          <p:nvGrpSpPr>
            <p:cNvPr id="46" name="Group 94">
              <a:extLst>
                <a:ext uri="{FF2B5EF4-FFF2-40B4-BE49-F238E27FC236}">
                  <a16:creationId xmlns:a16="http://schemas.microsoft.com/office/drawing/2014/main" id="{502AE6FD-DA84-4D2E-AD84-ACB425C96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1" y="816"/>
              <a:ext cx="2079" cy="1920"/>
              <a:chOff x="2302" y="880"/>
              <a:chExt cx="2079" cy="1920"/>
            </a:xfrm>
          </p:grpSpPr>
          <p:sp>
            <p:nvSpPr>
              <p:cNvPr id="48" name="Rectangle 58">
                <a:extLst>
                  <a:ext uri="{FF2B5EF4-FFF2-40B4-BE49-F238E27FC236}">
                    <a16:creationId xmlns:a16="http://schemas.microsoft.com/office/drawing/2014/main" id="{C52F635A-93F2-4FBD-A5D7-91A04B577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880"/>
                <a:ext cx="2020" cy="1909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/>
              <a:lstStyle/>
              <a:p>
                <a:pPr marL="228600" indent="-228600" algn="ctr"/>
                <a:r>
                  <a:rPr lang="en-US" b="0" dirty="0" smtClean="0">
                    <a:latin typeface="Gill Sans Light"/>
                    <a:ea typeface="Gill Sans" charset="0"/>
                    <a:cs typeface="Gill Sans" charset="0"/>
                  </a:rPr>
                  <a:t>Device</a:t>
                </a:r>
              </a:p>
              <a:p>
                <a:pPr marL="228600" indent="-228600" algn="ctr"/>
                <a:r>
                  <a:rPr lang="en-US" b="0" dirty="0" smtClean="0">
                    <a:latin typeface="Gill Sans Light"/>
                    <a:ea typeface="Gill Sans" charset="0"/>
                    <a:cs typeface="Gill Sans" charset="0"/>
                  </a:rPr>
                  <a:t>Controller</a:t>
                </a:r>
                <a:endParaRPr lang="en-US" b="0" dirty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49" name="Group 66">
                <a:extLst>
                  <a:ext uri="{FF2B5EF4-FFF2-40B4-BE49-F238E27FC236}">
                    <a16:creationId xmlns:a16="http://schemas.microsoft.com/office/drawing/2014/main" id="{E536CBE8-20E0-45F5-BA5E-99C91C68E9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5" y="1731"/>
                <a:ext cx="483" cy="502"/>
                <a:chOff x="1488" y="2448"/>
                <a:chExt cx="528" cy="576"/>
              </a:xfrm>
            </p:grpSpPr>
            <p:sp>
              <p:nvSpPr>
                <p:cNvPr id="55" name="Rectangle 59">
                  <a:extLst>
                    <a:ext uri="{FF2B5EF4-FFF2-40B4-BE49-F238E27FC236}">
                      <a16:creationId xmlns:a16="http://schemas.microsoft.com/office/drawing/2014/main" id="{E735AB83-CBC0-4CF5-BB3B-8003DBD11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448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read</a:t>
                  </a:r>
                </a:p>
              </p:txBody>
            </p:sp>
            <p:sp>
              <p:nvSpPr>
                <p:cNvPr id="56" name="Rectangle 60">
                  <a:extLst>
                    <a:ext uri="{FF2B5EF4-FFF2-40B4-BE49-F238E27FC236}">
                      <a16:creationId xmlns:a16="http://schemas.microsoft.com/office/drawing/2014/main" id="{934B222D-FF34-4E71-AC92-273E4D39A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592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write</a:t>
                  </a:r>
                </a:p>
              </p:txBody>
            </p:sp>
            <p:sp>
              <p:nvSpPr>
                <p:cNvPr id="57" name="Rectangle 61">
                  <a:extLst>
                    <a:ext uri="{FF2B5EF4-FFF2-40B4-BE49-F238E27FC236}">
                      <a16:creationId xmlns:a16="http://schemas.microsoft.com/office/drawing/2014/main" id="{657030A5-04AC-4FB4-AAB5-91993DEA8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736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control</a:t>
                  </a:r>
                </a:p>
              </p:txBody>
            </p:sp>
            <p:sp>
              <p:nvSpPr>
                <p:cNvPr id="58" name="Rectangle 62">
                  <a:extLst>
                    <a:ext uri="{FF2B5EF4-FFF2-40B4-BE49-F238E27FC236}">
                      <a16:creationId xmlns:a16="http://schemas.microsoft.com/office/drawing/2014/main" id="{70603A9C-E168-41F1-9EB1-2B9734E424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880"/>
                  <a:ext cx="528" cy="144"/>
                </a:xfrm>
                <a:prstGeom prst="rect">
                  <a:avLst/>
                </a:prstGeom>
                <a:solidFill>
                  <a:srgbClr val="00FFFF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/>
                <a:p>
                  <a:pPr marL="228600" indent="-228600" algn="ctr"/>
                  <a:r>
                    <a:rPr lang="en-US" b="0">
                      <a:latin typeface="Gill Sans Light"/>
                      <a:ea typeface="Gill Sans" charset="0"/>
                      <a:cs typeface="Gill Sans" charset="0"/>
                    </a:rPr>
                    <a:t>status</a:t>
                  </a:r>
                </a:p>
              </p:txBody>
            </p:sp>
          </p:grpSp>
          <p:sp>
            <p:nvSpPr>
              <p:cNvPr id="50" name="Rectangle 63">
                <a:extLst>
                  <a:ext uri="{FF2B5EF4-FFF2-40B4-BE49-F238E27FC236}">
                    <a16:creationId xmlns:a16="http://schemas.microsoft.com/office/drawing/2014/main" id="{37C5EFF9-1B6B-43AA-A2A9-93A630AB5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8" y="1731"/>
                <a:ext cx="790" cy="753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Addressable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Memory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and/or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Queues</a:t>
                </a:r>
              </a:p>
            </p:txBody>
          </p:sp>
          <p:sp>
            <p:nvSpPr>
              <p:cNvPr id="51" name="Text Box 64">
                <a:extLst>
                  <a:ext uri="{FF2B5EF4-FFF2-40B4-BE49-F238E27FC236}">
                    <a16:creationId xmlns:a16="http://schemas.microsoft.com/office/drawing/2014/main" id="{0B3B3F61-9503-4F34-8299-AFB8AEAB2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3" y="2233"/>
                <a:ext cx="818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Registers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(port 0x20)</a:t>
                </a:r>
              </a:p>
            </p:txBody>
          </p:sp>
          <p:sp>
            <p:nvSpPr>
              <p:cNvPr id="52" name="Rectangle 65">
                <a:extLst>
                  <a:ext uri="{FF2B5EF4-FFF2-40B4-BE49-F238E27FC236}">
                    <a16:creationId xmlns:a16="http://schemas.microsoft.com/office/drawing/2014/main" id="{79B40EAF-2726-4A8A-AFD2-C17539B17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1" y="1242"/>
                <a:ext cx="1317" cy="418"/>
              </a:xfrm>
              <a:prstGeom prst="rect">
                <a:avLst/>
              </a:prstGeom>
              <a:solidFill>
                <a:srgbClr val="53FB25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Hardware</a:t>
                </a:r>
              </a:p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Controller</a:t>
                </a:r>
              </a:p>
            </p:txBody>
          </p:sp>
          <p:sp>
            <p:nvSpPr>
              <p:cNvPr id="53" name="Text Box 69">
                <a:extLst>
                  <a:ext uri="{FF2B5EF4-FFF2-40B4-BE49-F238E27FC236}">
                    <a16:creationId xmlns:a16="http://schemas.microsoft.com/office/drawing/2014/main" id="{8E92867F-ECD7-45F2-842D-D43C5AE45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5" y="2447"/>
                <a:ext cx="1416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Memory Mapped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800" b="0" dirty="0">
                    <a:latin typeface="Gill Sans Light"/>
                    <a:ea typeface="Gill Sans" charset="0"/>
                    <a:cs typeface="Gill Sans" charset="0"/>
                  </a:rPr>
                  <a:t>Region: 0x8f008020</a:t>
                </a:r>
              </a:p>
            </p:txBody>
          </p:sp>
          <p:sp>
            <p:nvSpPr>
              <p:cNvPr id="54" name="Rectangle 78">
                <a:extLst>
                  <a:ext uri="{FF2B5EF4-FFF2-40B4-BE49-F238E27FC236}">
                    <a16:creationId xmlns:a16="http://schemas.microsoft.com/office/drawing/2014/main" id="{146D6C87-5226-4309-AA09-0BAF60E62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1242"/>
                <a:ext cx="571" cy="418"/>
              </a:xfrm>
              <a:prstGeom prst="rect">
                <a:avLst/>
              </a:pr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Bus</a:t>
                </a:r>
              </a:p>
              <a:p>
                <a:pPr marL="228600" indent="-228600" algn="ctr"/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Interface</a:t>
                </a:r>
              </a:p>
            </p:txBody>
          </p:sp>
        </p:grpSp>
        <p:pic>
          <p:nvPicPr>
            <p:cNvPr id="47" name="Picture 99">
              <a:extLst>
                <a:ext uri="{FF2B5EF4-FFF2-40B4-BE49-F238E27FC236}">
                  <a16:creationId xmlns:a16="http://schemas.microsoft.com/office/drawing/2014/main" id="{FEAFB020-C7AE-4F05-A2BF-F53F6D764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36"/>
              <a:ext cx="585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106">
            <a:extLst>
              <a:ext uri="{FF2B5EF4-FFF2-40B4-BE49-F238E27FC236}">
                <a16:creationId xmlns:a16="http://schemas.microsoft.com/office/drawing/2014/main" id="{D38E821A-1005-4707-8D18-D12A2FFB927F}"/>
              </a:ext>
            </a:extLst>
          </p:cNvPr>
          <p:cNvGrpSpPr>
            <a:grpSpLocks/>
          </p:cNvGrpSpPr>
          <p:nvPr/>
        </p:nvGrpSpPr>
        <p:grpSpPr bwMode="auto">
          <a:xfrm>
            <a:off x="4668975" y="1946278"/>
            <a:ext cx="3894667" cy="1163639"/>
            <a:chOff x="1221" y="986"/>
            <a:chExt cx="2438" cy="733"/>
          </a:xfrm>
        </p:grpSpPr>
        <p:sp>
          <p:nvSpPr>
            <p:cNvPr id="60" name="Line 87">
              <a:extLst>
                <a:ext uri="{FF2B5EF4-FFF2-40B4-BE49-F238E27FC236}">
                  <a16:creationId xmlns:a16="http://schemas.microsoft.com/office/drawing/2014/main" id="{8A853113-B381-4FF7-B01E-EF234E7EF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1" y="1488"/>
              <a:ext cx="2407" cy="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1" name="Freeform 83">
              <a:extLst>
                <a:ext uri="{FF2B5EF4-FFF2-40B4-BE49-F238E27FC236}">
                  <a16:creationId xmlns:a16="http://schemas.microsoft.com/office/drawing/2014/main" id="{A2BA5CE7-ACF4-49A0-9FE8-F95C6E52E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1051"/>
              <a:ext cx="877" cy="293"/>
            </a:xfrm>
            <a:custGeom>
              <a:avLst/>
              <a:gdLst>
                <a:gd name="T0" fmla="*/ 0 w 960"/>
                <a:gd name="T1" fmla="*/ 0 h 336"/>
                <a:gd name="T2" fmla="*/ 0 w 960"/>
                <a:gd name="T3" fmla="*/ 293 h 336"/>
                <a:gd name="T4" fmla="*/ 946 w 960"/>
                <a:gd name="T5" fmla="*/ 293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336">
                  <a:moveTo>
                    <a:pt x="0" y="0"/>
                  </a:moveTo>
                  <a:lnTo>
                    <a:pt x="0" y="336"/>
                  </a:lnTo>
                  <a:lnTo>
                    <a:pt x="960" y="336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 Box 84">
              <a:extLst>
                <a:ext uri="{FF2B5EF4-FFF2-40B4-BE49-F238E27FC236}">
                  <a16:creationId xmlns:a16="http://schemas.microsoft.com/office/drawing/2014/main" id="{B1133F80-7A76-4A78-81BB-80E8D639A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0" y="986"/>
              <a:ext cx="769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 b="0">
                  <a:latin typeface="Gill Sans Light"/>
                  <a:ea typeface="Gill Sans" charset="0"/>
                  <a:cs typeface="Gill Sans" charset="0"/>
                </a:rPr>
                <a:t>Address +</a:t>
              </a:r>
              <a:endParaRPr lang="en-US" sz="18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800" b="0" dirty="0">
                  <a:latin typeface="Gill Sans Light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63" name="Text Box 89">
              <a:extLst>
                <a:ext uri="{FF2B5EF4-FFF2-40B4-BE49-F238E27FC236}">
                  <a16:creationId xmlns:a16="http://schemas.microsoft.com/office/drawing/2014/main" id="{55B01725-530B-49A0-9A0E-9A45F8855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488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sz="1800" b="0">
                  <a:latin typeface="Gill Sans Light"/>
                  <a:ea typeface="Gill Sans" charset="0"/>
                  <a:cs typeface="Gill Sans" charset="0"/>
                </a:rPr>
                <a:t>Interrupt Request</a:t>
              </a:r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F9C87B9C-D9EF-402A-B3DF-10E8436D435F}"/>
              </a:ext>
            </a:extLst>
          </p:cNvPr>
          <p:cNvGrpSpPr>
            <a:grpSpLocks/>
          </p:cNvGrpSpPr>
          <p:nvPr/>
        </p:nvGrpSpPr>
        <p:grpSpPr bwMode="auto">
          <a:xfrm>
            <a:off x="3568148" y="990600"/>
            <a:ext cx="5521325" cy="1223963"/>
            <a:chOff x="528" y="384"/>
            <a:chExt cx="3478" cy="771"/>
          </a:xfrm>
        </p:grpSpPr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DCA00FB9-35A4-46B5-A7E0-2E4E16733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432"/>
              <a:ext cx="742" cy="29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grpSp>
          <p:nvGrpSpPr>
            <p:cNvPr id="66" name="Group 102">
              <a:extLst>
                <a:ext uri="{FF2B5EF4-FFF2-40B4-BE49-F238E27FC236}">
                  <a16:creationId xmlns:a16="http://schemas.microsoft.com/office/drawing/2014/main" id="{DEA2D1DD-1E5A-4BF6-913B-72FED30905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384"/>
              <a:ext cx="3444" cy="771"/>
              <a:chOff x="528" y="384"/>
              <a:chExt cx="3444" cy="771"/>
            </a:xfrm>
          </p:grpSpPr>
          <p:sp>
            <p:nvSpPr>
              <p:cNvPr id="67" name="Freeform 100">
                <a:extLst>
                  <a:ext uri="{FF2B5EF4-FFF2-40B4-BE49-F238E27FC236}">
                    <a16:creationId xmlns:a16="http://schemas.microsoft.com/office/drawing/2014/main" id="{FB583BC0-76F4-4CF1-B077-F50A314A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76"/>
                <a:ext cx="2208" cy="144"/>
              </a:xfrm>
              <a:custGeom>
                <a:avLst/>
                <a:gdLst>
                  <a:gd name="T0" fmla="*/ 2208 w 2784"/>
                  <a:gd name="T1" fmla="*/ 0 h 144"/>
                  <a:gd name="T2" fmla="*/ 266 w 2784"/>
                  <a:gd name="T3" fmla="*/ 0 h 144"/>
                  <a:gd name="T4" fmla="*/ 0 w 2784"/>
                  <a:gd name="T5" fmla="*/ 144 h 1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84" h="144">
                    <a:moveTo>
                      <a:pt x="2784" y="0"/>
                    </a:moveTo>
                    <a:lnTo>
                      <a:pt x="336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Rectangle 11">
                <a:extLst>
                  <a:ext uri="{FF2B5EF4-FFF2-40B4-BE49-F238E27FC236}">
                    <a16:creationId xmlns:a16="http://schemas.microsoft.com/office/drawing/2014/main" id="{0859AFB0-DFA1-45CA-991B-8ED8A1E13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7" y="384"/>
                <a:ext cx="16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Processor Memory Bus</a:t>
                </a:r>
              </a:p>
            </p:txBody>
          </p:sp>
          <p:sp>
            <p:nvSpPr>
              <p:cNvPr id="69" name="Oval 86">
                <a:extLst>
                  <a:ext uri="{FF2B5EF4-FFF2-40B4-BE49-F238E27FC236}">
                    <a16:creationId xmlns:a16="http://schemas.microsoft.com/office/drawing/2014/main" id="{F876E39C-6BE5-49D7-B624-9CB4F1CBE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8"/>
                <a:ext cx="659" cy="62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marL="228600" indent="-228600" algn="ctr"/>
                <a:r>
                  <a:rPr lang="en-US" sz="2000" b="0">
                    <a:latin typeface="Gill Sans Light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70" name="Rectangle 101">
                <a:extLst>
                  <a:ext uri="{FF2B5EF4-FFF2-40B4-BE49-F238E27FC236}">
                    <a16:creationId xmlns:a16="http://schemas.microsoft.com/office/drawing/2014/main" id="{64305BB9-BD17-4FE8-9085-91B44DCE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416"/>
                <a:ext cx="640" cy="3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Regular</a:t>
                </a:r>
              </a:p>
              <a:p>
                <a:pPr algn="ctr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 Light"/>
                    <a:ea typeface="Gill Sans" charset="0"/>
                    <a:cs typeface="Gill Sans" charset="0"/>
                  </a:rPr>
                  <a:t>Memory</a:t>
                </a:r>
              </a:p>
            </p:txBody>
          </p:sp>
        </p:grpSp>
      </p:grpSp>
      <p:grpSp>
        <p:nvGrpSpPr>
          <p:cNvPr id="71" name="Group 103">
            <a:extLst>
              <a:ext uri="{FF2B5EF4-FFF2-40B4-BE49-F238E27FC236}">
                <a16:creationId xmlns:a16="http://schemas.microsoft.com/office/drawing/2014/main" id="{343FCC8A-57F2-4237-8E5E-F724B0E404AC}"/>
              </a:ext>
            </a:extLst>
          </p:cNvPr>
          <p:cNvGrpSpPr>
            <a:grpSpLocks/>
          </p:cNvGrpSpPr>
          <p:nvPr/>
        </p:nvGrpSpPr>
        <p:grpSpPr bwMode="auto">
          <a:xfrm>
            <a:off x="3491949" y="1295400"/>
            <a:ext cx="4114801" cy="1905000"/>
            <a:chOff x="480" y="576"/>
            <a:chExt cx="2592" cy="1200"/>
          </a:xfrm>
        </p:grpSpPr>
        <p:sp>
          <p:nvSpPr>
            <p:cNvPr id="72" name="Line 8">
              <a:extLst>
                <a:ext uri="{FF2B5EF4-FFF2-40B4-BE49-F238E27FC236}">
                  <a16:creationId xmlns:a16="http://schemas.microsoft.com/office/drawing/2014/main" id="{C4473A35-B253-4BBA-8FD1-152220F11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3" y="576"/>
              <a:ext cx="0" cy="17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3" name="Rectangle 85">
              <a:extLst>
                <a:ext uri="{FF2B5EF4-FFF2-40B4-BE49-F238E27FC236}">
                  <a16:creationId xmlns:a16="http://schemas.microsoft.com/office/drawing/2014/main" id="{7FBA7F4F-003D-4BE5-8D16-99DE5870A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44"/>
              <a:ext cx="759" cy="432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b="0">
                  <a:latin typeface="Gill Sans Light"/>
                  <a:ea typeface="Gill Sans" charset="0"/>
                  <a:cs typeface="Gill Sans" charset="0"/>
                </a:rPr>
                <a:t>Interrupt</a:t>
              </a:r>
            </a:p>
            <a:p>
              <a:pPr marL="228600" indent="-228600" algn="ctr"/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4" name="Oval 93">
              <a:extLst>
                <a:ext uri="{FF2B5EF4-FFF2-40B4-BE49-F238E27FC236}">
                  <a16:creationId xmlns:a16="http://schemas.microsoft.com/office/drawing/2014/main" id="{B7F23279-ED59-4F14-8726-0A918676F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75" name="Oval 95">
              <a:extLst>
                <a:ext uri="{FF2B5EF4-FFF2-40B4-BE49-F238E27FC236}">
                  <a16:creationId xmlns:a16="http://schemas.microsoft.com/office/drawing/2014/main" id="{7792D8D1-7423-4CF9-9B18-D340DB354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720"/>
              <a:ext cx="624" cy="336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Bus</a:t>
              </a:r>
            </a:p>
            <a:p>
              <a:pPr marL="228600" indent="-228600"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Adaptor</a:t>
              </a:r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649FB6B3-BE12-48F5-8E3B-60012130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576"/>
              <a:ext cx="0" cy="1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77" name="Line 88">
              <a:extLst>
                <a:ext uri="{FF2B5EF4-FFF2-40B4-BE49-F238E27FC236}">
                  <a16:creationId xmlns:a16="http://schemas.microsoft.com/office/drawing/2014/main" id="{FC5F5065-FB31-4451-9C69-240E072ED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135"/>
              <a:ext cx="0" cy="2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8" name="Group 109">
            <a:extLst>
              <a:ext uri="{FF2B5EF4-FFF2-40B4-BE49-F238E27FC236}">
                <a16:creationId xmlns:a16="http://schemas.microsoft.com/office/drawing/2014/main" id="{745E9495-6140-4880-9713-796E30A356F7}"/>
              </a:ext>
            </a:extLst>
          </p:cNvPr>
          <p:cNvGrpSpPr>
            <a:grpSpLocks/>
          </p:cNvGrpSpPr>
          <p:nvPr/>
        </p:nvGrpSpPr>
        <p:grpSpPr bwMode="auto">
          <a:xfrm>
            <a:off x="4942923" y="2057402"/>
            <a:ext cx="2206625" cy="774701"/>
            <a:chOff x="1394" y="1056"/>
            <a:chExt cx="1390" cy="488"/>
          </a:xfrm>
        </p:grpSpPr>
        <p:grpSp>
          <p:nvGrpSpPr>
            <p:cNvPr id="79" name="Group 107">
              <a:extLst>
                <a:ext uri="{FF2B5EF4-FFF2-40B4-BE49-F238E27FC236}">
                  <a16:creationId xmlns:a16="http://schemas.microsoft.com/office/drawing/2014/main" id="{978FDB16-C7BD-4E00-BCDA-36B4117B1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4" y="1056"/>
              <a:ext cx="1036" cy="488"/>
              <a:chOff x="1394" y="1056"/>
              <a:chExt cx="1036" cy="488"/>
            </a:xfrm>
          </p:grpSpPr>
          <p:sp>
            <p:nvSpPr>
              <p:cNvPr id="81" name="Text Box 97">
                <a:extLst>
                  <a:ext uri="{FF2B5EF4-FFF2-40B4-BE49-F238E27FC236}">
                    <a16:creationId xmlns:a16="http://schemas.microsoft.com/office/drawing/2014/main" id="{8FA64585-4824-4FDD-9C4D-0DD7BF94B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" y="1138"/>
                <a:ext cx="1036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sz="1800" b="0">
                    <a:latin typeface="Gill Sans Light"/>
                    <a:ea typeface="Gill Sans" charset="0"/>
                    <a:cs typeface="Gill Sans" charset="0"/>
                  </a:rPr>
                  <a:t>Other Devices</a:t>
                </a:r>
              </a:p>
              <a:p>
                <a:pPr algn="ctr">
                  <a:spcBef>
                    <a:spcPct val="0"/>
                  </a:spcBef>
                </a:pPr>
                <a:r>
                  <a:rPr lang="en-US" sz="1800" b="0">
                    <a:latin typeface="Gill Sans Light"/>
                    <a:ea typeface="Gill Sans" charset="0"/>
                    <a:cs typeface="Gill Sans" charset="0"/>
                  </a:rPr>
                  <a:t>or Buses</a:t>
                </a:r>
              </a:p>
            </p:txBody>
          </p:sp>
          <p:sp>
            <p:nvSpPr>
              <p:cNvPr id="82" name="Line 98">
                <a:extLst>
                  <a:ext uri="{FF2B5EF4-FFF2-40B4-BE49-F238E27FC236}">
                    <a16:creationId xmlns:a16="http://schemas.microsoft.com/office/drawing/2014/main" id="{60053DF7-762A-444F-9DFE-083958EAF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5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80" name="Line 108">
              <a:extLst>
                <a:ext uri="{FF2B5EF4-FFF2-40B4-BE49-F238E27FC236}">
                  <a16:creationId xmlns:a16="http://schemas.microsoft.com/office/drawing/2014/main" id="{DA9C58B7-CFB4-4F1C-B8A0-9438DF498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344"/>
              <a:ext cx="4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750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Magnetic Disk Performance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062"/>
            <a:ext cx="10515600" cy="30010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solidFill>
                  <a:srgbClr val="FF0000"/>
                </a:solidFill>
                <a:latin typeface="Gill Sans Light"/>
              </a:rPr>
              <a:t>Cylinders: </a:t>
            </a:r>
            <a:r>
              <a:rPr lang="en-US" dirty="0" smtClean="0">
                <a:latin typeface="Gill Sans Light"/>
              </a:rPr>
              <a:t>all the tracks under the </a:t>
            </a:r>
            <a:br>
              <a:rPr lang="en-US" dirty="0" smtClean="0">
                <a:latin typeface="Gill Sans Light"/>
              </a:rPr>
            </a:br>
            <a:r>
              <a:rPr lang="en-US" dirty="0" smtClean="0">
                <a:latin typeface="Gill Sans Light"/>
              </a:rPr>
              <a:t>head at a given point on all surfaces</a:t>
            </a: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latin typeface="Gill Sans Light"/>
              </a:rPr>
              <a:t>Read/write </a:t>
            </a:r>
            <a:r>
              <a:rPr lang="en-US" dirty="0">
                <a:latin typeface="Gill Sans Light"/>
              </a:rPr>
              <a:t>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Seek time: </a:t>
            </a:r>
            <a:r>
              <a:rPr lang="en-US" dirty="0">
                <a:latin typeface="Gill Sans Light"/>
              </a:rPr>
              <a:t>position the head/arm over the proper </a:t>
            </a:r>
            <a:r>
              <a:rPr lang="en-US" dirty="0" smtClean="0">
                <a:latin typeface="Gill Sans Light"/>
              </a:rPr>
              <a:t>cylinder</a:t>
            </a:r>
            <a:endParaRPr lang="en-US" dirty="0">
              <a:latin typeface="Gill Sans Light"/>
            </a:endParaRP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Rotational latency: </a:t>
            </a:r>
            <a:r>
              <a:rPr lang="en-US" dirty="0">
                <a:latin typeface="Gill Sans Light"/>
              </a:rPr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Transfer time: </a:t>
            </a:r>
            <a:r>
              <a:rPr lang="en-US" dirty="0">
                <a:latin typeface="Gill Sans Light"/>
              </a:rPr>
              <a:t>transfer a block of bits (sector) under r/w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7443-9592-4D8A-94F9-CB255AF73206}"/>
              </a:ext>
            </a:extLst>
          </p:cNvPr>
          <p:cNvGrpSpPr/>
          <p:nvPr/>
        </p:nvGrpSpPr>
        <p:grpSpPr>
          <a:xfrm>
            <a:off x="8249838" y="685249"/>
            <a:ext cx="3484962" cy="2235138"/>
            <a:chOff x="5715000" y="1230330"/>
            <a:chExt cx="3260729" cy="2010530"/>
          </a:xfrm>
        </p:grpSpPr>
        <p:sp useBgFill="1">
          <p:nvSpPr>
            <p:cNvPr id="8" name="Oval 4">
              <a:extLst>
                <a:ext uri="{FF2B5EF4-FFF2-40B4-BE49-F238E27FC236}">
                  <a16:creationId xmlns:a16="http://schemas.microsoft.com/office/drawing/2014/main" id="{3B98F561-935B-4E1A-857B-5F2F7E95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9" name="Oval 5">
              <a:extLst>
                <a:ext uri="{FF2B5EF4-FFF2-40B4-BE49-F238E27FC236}">
                  <a16:creationId xmlns:a16="http://schemas.microsoft.com/office/drawing/2014/main" id="{816ED293-592B-4F15-BE75-98AE0DF6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6">
              <a:extLst>
                <a:ext uri="{FF2B5EF4-FFF2-40B4-BE49-F238E27FC236}">
                  <a16:creationId xmlns:a16="http://schemas.microsoft.com/office/drawing/2014/main" id="{0EE5D35D-7B13-4252-9E5C-6F28E4FC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7">
              <a:extLst>
                <a:ext uri="{FF2B5EF4-FFF2-40B4-BE49-F238E27FC236}">
                  <a16:creationId xmlns:a16="http://schemas.microsoft.com/office/drawing/2014/main" id="{DC5F41BE-8C3D-4633-A554-A5E06832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5F1FE80-0943-4E92-A8EF-50615B2C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8395B73-AFFF-4EEE-81FD-5889A74D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2423201-7D64-486F-BD06-D5BD1C878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29E3C41-D259-416B-82B1-80E34BF0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1854C57-140C-4D91-A6D3-99F51A242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C381780-B369-4568-8F32-2075BE21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563A6B6E-9569-46B5-8711-D47AD8F77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5B93AAFF-8972-4D50-9BD3-EF7B00948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206ED2F6-2EB7-4B74-BD0A-33166F0F4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3" name="Oval 16">
                  <a:extLst>
                    <a:ext uri="{FF2B5EF4-FFF2-40B4-BE49-F238E27FC236}">
                      <a16:creationId xmlns:a16="http://schemas.microsoft.com/office/drawing/2014/main" id="{CC0730A6-5C7E-4046-BA6E-A14B5401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18DF6636-3498-4507-B7C9-D55322DF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1502E472-DDE1-4A24-BD95-48C8F5DF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641D017-1FE8-498D-8181-8B451822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4D5D1CA6-AE66-402E-A5DA-03DA08A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F49DFB8A-19FE-4A8B-BDA0-2E9EF61E4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A23C2115-DB79-4AEC-8A57-E22436F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7275DB85-F941-48B3-BB5E-D058D2BD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CCAC66D-12F3-4183-8D3C-DF45166A0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6C328DFB-C262-4073-907C-FC3DD812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8804A02-5198-4F6E-BD5F-806182D82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7FED8D95-04AE-4E65-8034-090E7719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69C0147C-4AD4-4B51-942A-3CECC5135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E80E128F-C7DF-49BB-8BF6-B32B509D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ECBB4-2803-4BCE-94BD-DF6FDB63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1780310" y="5062227"/>
            <a:ext cx="8140169" cy="1235075"/>
            <a:chOff x="457" y="3072"/>
            <a:chExt cx="5167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(Seek+Rot+Xfer)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3" y="3344"/>
              <a:ext cx="64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CEE33F-72AA-4C14-B043-663F533BDE3D}"/>
              </a:ext>
            </a:extLst>
          </p:cNvPr>
          <p:cNvSpPr txBox="1"/>
          <p:nvPr/>
        </p:nvSpPr>
        <p:spPr>
          <a:xfrm>
            <a:off x="2576182" y="4286796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                       Seek 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15127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D96E-A369-49EE-BB0F-CD3BEA1C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Numbers for Magnetic Disk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274695D-E476-4D5E-B198-4557A03C7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274464"/>
              </p:ext>
            </p:extLst>
          </p:nvPr>
        </p:nvGraphicFramePr>
        <p:xfrm>
          <a:off x="457200" y="838198"/>
          <a:ext cx="112014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031">
                  <a:extLst>
                    <a:ext uri="{9D8B030D-6E8A-4147-A177-3AD203B41FA5}">
                      <a16:colId xmlns:a16="http://schemas.microsoft.com/office/drawing/2014/main" val="187093797"/>
                    </a:ext>
                  </a:extLst>
                </a:gridCol>
                <a:gridCol w="8106369">
                  <a:extLst>
                    <a:ext uri="{9D8B030D-6E8A-4147-A177-3AD203B41FA5}">
                      <a16:colId xmlns:a16="http://schemas.microsoft.com/office/drawing/2014/main" val="2350610203"/>
                    </a:ext>
                  </a:extLst>
                </a:gridCol>
              </a:tblGrid>
              <a:tr h="445761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Info/Range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04423"/>
                  </a:ext>
                </a:extLst>
              </a:tr>
              <a:tr h="769396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Space/Density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Space: </a:t>
                      </a:r>
                      <a:r>
                        <a:rPr lang="en-US" dirty="0" smtClean="0">
                          <a:latin typeface="Gill Sans Light"/>
                        </a:rPr>
                        <a:t>18TB </a:t>
                      </a:r>
                      <a:r>
                        <a:rPr lang="en-US" dirty="0">
                          <a:latin typeface="Gill Sans Light"/>
                        </a:rPr>
                        <a:t>(Seagate), </a:t>
                      </a:r>
                      <a:r>
                        <a:rPr lang="en-US" dirty="0" smtClean="0">
                          <a:latin typeface="Gill Sans Light"/>
                        </a:rPr>
                        <a:t>9 </a:t>
                      </a:r>
                      <a:r>
                        <a:rPr lang="en-US" dirty="0">
                          <a:latin typeface="Gill Sans Light"/>
                        </a:rPr>
                        <a:t>platters, in 3½ inch form factor!</a:t>
                      </a:r>
                      <a:br>
                        <a:rPr lang="en-US" dirty="0">
                          <a:latin typeface="Gill Sans Light"/>
                        </a:rPr>
                      </a:br>
                      <a:r>
                        <a:rPr lang="en-US" b="1" dirty="0">
                          <a:latin typeface="Gill Sans Light"/>
                        </a:rPr>
                        <a:t>Areal Density: ≥ 1 Terabit/square inch! (PMR, Helium,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5101"/>
                  </a:ext>
                </a:extLst>
              </a:tr>
              <a:tr h="445761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Seek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4-6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99657"/>
                  </a:ext>
                </a:extLst>
              </a:tr>
              <a:tr h="1099138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Rotational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Most laptop/desktop disks rotate at 3600-7200 RPM 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(16-8 </a:t>
                      </a:r>
                      <a:r>
                        <a:rPr lang="en-US" dirty="0" err="1">
                          <a:latin typeface="Gill Sans Light"/>
                        </a:rPr>
                        <a:t>ms</a:t>
                      </a:r>
                      <a:r>
                        <a:rPr lang="en-US" dirty="0">
                          <a:latin typeface="Gill Sans Light"/>
                        </a:rPr>
                        <a:t>/rotation). Server disks up to 15,000 RPM.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Average latency is halfway around disk so 4-8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09128"/>
                  </a:ext>
                </a:extLst>
              </a:tr>
              <a:tr h="445761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Controller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Depends on controller hardware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23786"/>
                  </a:ext>
                </a:extLst>
              </a:tr>
              <a:tr h="1758622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Transfer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50 to </a:t>
                      </a:r>
                      <a:r>
                        <a:rPr lang="en-US" dirty="0" smtClean="0">
                          <a:latin typeface="Gill Sans Light"/>
                        </a:rPr>
                        <a:t>270 </a:t>
                      </a:r>
                      <a:r>
                        <a:rPr lang="en-US" dirty="0">
                          <a:latin typeface="Gill Sans Light"/>
                        </a:rPr>
                        <a:t>MB/s. Depends 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Transfer size (usually a sector): 512B – 1KB per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Rotation speed: 3600 RPM to 15000 RPM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Recording density: bits per inch on a track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Diameter: ranges from  1 in to 5.25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25670"/>
                  </a:ext>
                </a:extLst>
              </a:tr>
              <a:tr h="445761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Used to drop by a factor of two every 1.5 years (or faster), now slowing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00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9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2951-225B-4BDA-808C-10496B98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Performance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C112-28D5-4996-B8C1-42A17BA5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11430000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Assumptions:</a:t>
            </a:r>
          </a:p>
          <a:p>
            <a:pPr lvl="1"/>
            <a:r>
              <a:rPr lang="en-US" dirty="0"/>
              <a:t>Ignoring queuing and controller times for now</a:t>
            </a:r>
          </a:p>
          <a:p>
            <a:pPr lvl="1"/>
            <a:r>
              <a:rPr lang="en-US" dirty="0"/>
              <a:t>Avg seek time of </a:t>
            </a:r>
            <a:r>
              <a:rPr lang="en-US" dirty="0" smtClean="0"/>
              <a:t>5ms</a:t>
            </a:r>
            <a:endParaRPr lang="en-US" dirty="0"/>
          </a:p>
          <a:p>
            <a:pPr lvl="1"/>
            <a:r>
              <a:rPr lang="en-US" dirty="0"/>
              <a:t>7200RPM </a:t>
            </a:r>
            <a:r>
              <a:rPr lang="en-US" dirty="0">
                <a:sym typeface="Symbol" charset="0"/>
              </a:rPr>
              <a:t> </a:t>
            </a:r>
            <a:r>
              <a:rPr lang="en-US" dirty="0"/>
              <a:t>Time for rotation: 60000 (</a:t>
            </a:r>
            <a:r>
              <a:rPr lang="en-US" dirty="0" err="1"/>
              <a:t>ms</a:t>
            </a:r>
            <a:r>
              <a:rPr lang="en-US" dirty="0"/>
              <a:t>/min) / 7200(rev/min) </a:t>
            </a:r>
            <a:r>
              <a:rPr lang="en-US" dirty="0" smtClean="0"/>
              <a:t>= 8ms</a:t>
            </a:r>
            <a:br>
              <a:rPr lang="en-US" dirty="0" smtClean="0"/>
            </a:br>
            <a:r>
              <a:rPr lang="en-US" dirty="0" err="1" smtClean="0"/>
              <a:t>Avg</a:t>
            </a:r>
            <a:r>
              <a:rPr lang="en-US" dirty="0" smtClean="0"/>
              <a:t> time to find block = ½ </a:t>
            </a:r>
            <a:r>
              <a:rPr lang="en-US" dirty="0" smtClean="0">
                <a:sym typeface="Symbol" panose="05050102010706020507" pitchFamily="18" charset="2"/>
              </a:rPr>
              <a:t>× 8ms = 4ms</a:t>
            </a:r>
            <a:endParaRPr lang="en-US" dirty="0"/>
          </a:p>
          <a:p>
            <a:pPr lvl="1"/>
            <a:r>
              <a:rPr lang="en-US" dirty="0"/>
              <a:t>Transfer rate of 50MByte/s, block size of 4Kbyte </a:t>
            </a:r>
            <a:r>
              <a:rPr lang="en-US" dirty="0">
                <a:sym typeface="Symbol" panose="05050102010706020507" pitchFamily="18" charset="2"/>
              </a:rPr>
              <a:t>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4096 bytes/50×10</a:t>
            </a:r>
            <a:r>
              <a:rPr lang="en-US" baseline="30000" dirty="0">
                <a:sym typeface="Symbol" panose="05050102010706020507" pitchFamily="18" charset="2"/>
              </a:rPr>
              <a:t>6</a:t>
            </a:r>
            <a:r>
              <a:rPr lang="en-US" dirty="0">
                <a:sym typeface="Symbol" panose="05050102010706020507" pitchFamily="18" charset="2"/>
              </a:rPr>
              <a:t> (bytes/s) = 81.92 × 10</a:t>
            </a:r>
            <a:r>
              <a:rPr lang="en-US" baseline="30000" dirty="0">
                <a:sym typeface="Symbol" panose="05050102010706020507" pitchFamily="18" charset="2"/>
              </a:rPr>
              <a:t>-6</a:t>
            </a:r>
            <a:r>
              <a:rPr lang="en-US" dirty="0">
                <a:sym typeface="Symbol" panose="05050102010706020507" pitchFamily="18" charset="2"/>
              </a:rPr>
              <a:t> sec  0.082 </a:t>
            </a:r>
            <a:r>
              <a:rPr lang="en-US" dirty="0" err="1">
                <a:sym typeface="Symbol" panose="05050102010706020507" pitchFamily="18" charset="2"/>
              </a:rPr>
              <a:t>ms</a:t>
            </a:r>
            <a:r>
              <a:rPr lang="en-US" dirty="0">
                <a:sym typeface="Symbol" panose="05050102010706020507" pitchFamily="18" charset="2"/>
              </a:rPr>
              <a:t> for 1 sector</a:t>
            </a:r>
            <a:endParaRPr lang="en-US" dirty="0"/>
          </a:p>
          <a:p>
            <a:r>
              <a:rPr lang="en-US" dirty="0"/>
              <a:t>Read block from random place on disk:</a:t>
            </a:r>
          </a:p>
          <a:p>
            <a:pPr lvl="1"/>
            <a:r>
              <a:rPr lang="en-US" dirty="0"/>
              <a:t>Seek (5ms) + Rot. Delay (4ms) + Transfer (0.082ms) = 9.082ms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9ms to fetch/put data: 4096 bytes/9.082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</a:t>
            </a:r>
            <a:r>
              <a:rPr lang="en-US" dirty="0"/>
              <a:t> 451KB/s</a:t>
            </a:r>
          </a:p>
          <a:p>
            <a:r>
              <a:rPr lang="en-US" dirty="0"/>
              <a:t>Read block from random place in same cylinder:</a:t>
            </a:r>
          </a:p>
          <a:p>
            <a:pPr lvl="1"/>
            <a:r>
              <a:rPr lang="en-US" dirty="0"/>
              <a:t>Rot. Delay (4ms) + Transfer (0.082ms) = 4.082ms 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4ms to fetch/put data: 4096 bytes/4.082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</a:t>
            </a:r>
            <a:r>
              <a:rPr lang="en-US" dirty="0"/>
              <a:t> 1.03MB/s</a:t>
            </a:r>
          </a:p>
          <a:p>
            <a:r>
              <a:rPr lang="en-US" dirty="0"/>
              <a:t>Read next block on same track:</a:t>
            </a:r>
          </a:p>
          <a:p>
            <a:pPr lvl="1"/>
            <a:r>
              <a:rPr lang="en-US" dirty="0"/>
              <a:t>Transfer (0.082ms): 4096 bytes/0.082</a:t>
            </a:r>
            <a:r>
              <a:rPr lang="en-US" dirty="0">
                <a:sym typeface="Symbol" panose="05050102010706020507" pitchFamily="18" charset="2"/>
              </a:rPr>
              <a:t>×10</a:t>
            </a:r>
            <a:r>
              <a:rPr lang="en-US" baseline="30000" dirty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50MB/sec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Key to using disk effectively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>
                <a:solidFill>
                  <a:srgbClr val="FF0000"/>
                </a:solidFill>
              </a:rPr>
              <a:t>to minimize seek and rotational delays</a:t>
            </a:r>
          </a:p>
        </p:txBody>
      </p:sp>
    </p:spTree>
    <p:extLst>
      <p:ext uri="{BB962C8B-B14F-4D97-AF65-F5344CB8AC3E}">
        <p14:creationId xmlns:p14="http://schemas.microsoft.com/office/powerpoint/2010/main" val="40040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22B3-EE31-447E-B710-56C9DFF3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Intelligence in the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AFBD5-E531-4FA0-B22B-62788256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Sectors contain sophisticated error correcting codes</a:t>
            </a:r>
          </a:p>
          <a:p>
            <a:pPr lvl="1"/>
            <a:r>
              <a:rPr lang="en-US" dirty="0"/>
              <a:t>Disk head magnet has a field wider than track</a:t>
            </a:r>
          </a:p>
          <a:p>
            <a:pPr lvl="1"/>
            <a:r>
              <a:rPr lang="en-US" dirty="0"/>
              <a:t>Hide corruptions due to neighboring track writes</a:t>
            </a:r>
          </a:p>
          <a:p>
            <a:pPr lvl="1"/>
            <a:endParaRPr lang="en-US" sz="1400" dirty="0"/>
          </a:p>
          <a:p>
            <a:r>
              <a:rPr lang="en-US" dirty="0"/>
              <a:t>Sector sparing</a:t>
            </a:r>
          </a:p>
          <a:p>
            <a:pPr lvl="1"/>
            <a:r>
              <a:rPr lang="en-US" dirty="0"/>
              <a:t>Remap bad sectors transparently to spare sectors on the same surface</a:t>
            </a:r>
          </a:p>
          <a:p>
            <a:pPr lvl="1"/>
            <a:endParaRPr lang="en-US" sz="1400" dirty="0"/>
          </a:p>
          <a:p>
            <a:r>
              <a:rPr lang="en-US" dirty="0"/>
              <a:t>Slip sparing</a:t>
            </a:r>
          </a:p>
          <a:p>
            <a:pPr lvl="1"/>
            <a:r>
              <a:rPr lang="en-US" dirty="0"/>
              <a:t>Remap all sectors (when there is a bad sector) to preserve sequential behavior</a:t>
            </a:r>
          </a:p>
          <a:p>
            <a:pPr lvl="1"/>
            <a:endParaRPr lang="en-US" sz="1400" dirty="0"/>
          </a:p>
          <a:p>
            <a:r>
              <a:rPr lang="en-US" dirty="0"/>
              <a:t>Track skewing</a:t>
            </a:r>
          </a:p>
          <a:p>
            <a:pPr lvl="1"/>
            <a:r>
              <a:rPr lang="en-US" dirty="0"/>
              <a:t>Sector numbers offset from one track to the next, to allow for disk head movement for sequential ops</a:t>
            </a:r>
          </a:p>
        </p:txBody>
      </p:sp>
    </p:spTree>
    <p:extLst>
      <p:ext uri="{BB962C8B-B14F-4D97-AF65-F5344CB8AC3E}">
        <p14:creationId xmlns:p14="http://schemas.microsoft.com/office/powerpoint/2010/main" val="1972563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</a:t>
            </a:r>
            <a:r>
              <a:rPr lang="en-US" dirty="0"/>
              <a:t>D</a:t>
            </a:r>
            <a:r>
              <a:rPr lang="en-US" dirty="0" smtClean="0"/>
              <a:t>isk </a:t>
            </a:r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H</a:t>
            </a:r>
            <a:r>
              <a:rPr lang="en-US" dirty="0" smtClean="0"/>
              <a:t>ighest?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305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When there are big sequential reads, or</a:t>
            </a:r>
          </a:p>
          <a:p>
            <a:r>
              <a:rPr lang="en-US" dirty="0" smtClean="0"/>
              <a:t>When there is so much work to do that they can be piggy backed (reordering queues—one moment)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OK to be inefficient when things are mostly idle</a:t>
            </a:r>
          </a:p>
          <a:p>
            <a:r>
              <a:rPr lang="en-US" dirty="0" smtClean="0"/>
              <a:t>Bursts are both a threat and an opportunity</a:t>
            </a:r>
          </a:p>
          <a:p>
            <a:r>
              <a:rPr lang="en-US" dirty="0" smtClean="0"/>
              <a:t>&lt;your idea for optimization goes here&gt;</a:t>
            </a:r>
          </a:p>
          <a:p>
            <a:pPr lvl="1"/>
            <a:r>
              <a:rPr lang="en-US" dirty="0" smtClean="0"/>
              <a:t>Waste space for speed?</a:t>
            </a:r>
          </a:p>
          <a:p>
            <a:pPr lvl="1"/>
            <a:endParaRPr lang="en-US" dirty="0"/>
          </a:p>
          <a:p>
            <a:r>
              <a:rPr lang="en-US" dirty="0" smtClean="0"/>
              <a:t>Other techniques:</a:t>
            </a:r>
          </a:p>
          <a:p>
            <a:pPr lvl="1"/>
            <a:r>
              <a:rPr lang="en-US" dirty="0"/>
              <a:t>Reduce overhead through user level drivers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impact of I/O delays by doing other useful work in the </a:t>
            </a:r>
            <a:r>
              <a:rPr lang="en-US" dirty="0" smtClean="0"/>
              <a:t>meantime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97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(1/3)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FIFO Order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Fair among requesters, but order of arrival may be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to random spots on the disk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Very long seeks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SSTF: Shortest seek time first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Pick the request that’s closest on the disk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Although called SSTF, today must include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rotational delay in calculation, since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 can be as long as seek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Con: SSTF good at reducing seeks, but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may lead to starvation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grpSp>
        <p:nvGrpSpPr>
          <p:cNvPr id="940066" name="Group 34"/>
          <p:cNvGrpSpPr>
            <a:grpSpLocks/>
          </p:cNvGrpSpPr>
          <p:nvPr/>
        </p:nvGrpSpPr>
        <p:grpSpPr bwMode="auto">
          <a:xfrm>
            <a:off x="8763000" y="3891810"/>
            <a:ext cx="2183976" cy="1899390"/>
            <a:chOff x="4320" y="2182"/>
            <a:chExt cx="1474" cy="1282"/>
          </a:xfrm>
        </p:grpSpPr>
        <p:grpSp>
          <p:nvGrpSpPr>
            <p:cNvPr id="14342" name="Group 35"/>
            <p:cNvGrpSpPr>
              <a:grpSpLocks/>
            </p:cNvGrpSpPr>
            <p:nvPr/>
          </p:nvGrpSpPr>
          <p:grpSpPr bwMode="auto">
            <a:xfrm>
              <a:off x="4320" y="2304"/>
              <a:ext cx="1152" cy="1152"/>
              <a:chOff x="4416" y="2688"/>
              <a:chExt cx="1152" cy="1152"/>
            </a:xfrm>
          </p:grpSpPr>
          <p:sp>
            <p:nvSpPr>
              <p:cNvPr id="14350" name="Oval 36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1152" cy="115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1" name="Oval 37"/>
              <p:cNvSpPr>
                <a:spLocks noChangeArrowheads="1"/>
              </p:cNvSpPr>
              <p:nvPr/>
            </p:nvSpPr>
            <p:spPr bwMode="auto">
              <a:xfrm>
                <a:off x="4560" y="2832"/>
                <a:ext cx="864" cy="864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2" name="Oval 3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576" cy="576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43" name="Rectangle 39"/>
            <p:cNvSpPr>
              <a:spLocks noChangeArrowheads="1"/>
            </p:cNvSpPr>
            <p:nvPr/>
          </p:nvSpPr>
          <p:spPr bwMode="auto">
            <a:xfrm>
              <a:off x="4944" y="2850"/>
              <a:ext cx="127" cy="126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4" name="Text Box 40"/>
            <p:cNvSpPr txBox="1">
              <a:spLocks noChangeArrowheads="1"/>
            </p:cNvSpPr>
            <p:nvPr/>
          </p:nvSpPr>
          <p:spPr bwMode="auto">
            <a:xfrm>
              <a:off x="4788" y="2883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4345" name="Text Box 41"/>
            <p:cNvSpPr txBox="1">
              <a:spLocks noChangeArrowheads="1"/>
            </p:cNvSpPr>
            <p:nvPr/>
          </p:nvSpPr>
          <p:spPr bwMode="auto">
            <a:xfrm>
              <a:off x="4999" y="3175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14346" name="Text Box 42"/>
            <p:cNvSpPr txBox="1">
              <a:spLocks noChangeArrowheads="1"/>
            </p:cNvSpPr>
            <p:nvPr/>
          </p:nvSpPr>
          <p:spPr bwMode="auto">
            <a:xfrm>
              <a:off x="4662" y="2756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14347" name="Text Box 43"/>
            <p:cNvSpPr txBox="1">
              <a:spLocks noChangeArrowheads="1"/>
            </p:cNvSpPr>
            <p:nvPr/>
          </p:nvSpPr>
          <p:spPr bwMode="auto">
            <a:xfrm rot="5400000">
              <a:off x="5097" y="2569"/>
              <a:ext cx="108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Disk Head</a:t>
              </a:r>
            </a:p>
          </p:txBody>
        </p:sp>
        <p:sp>
          <p:nvSpPr>
            <p:cNvPr id="14348" name="Line 44"/>
            <p:cNvSpPr>
              <a:spLocks noChangeShapeType="1"/>
            </p:cNvSpPr>
            <p:nvPr/>
          </p:nvSpPr>
          <p:spPr bwMode="auto">
            <a:xfrm flipH="1">
              <a:off x="5040" y="2736"/>
              <a:ext cx="52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9" name="Text Box 45"/>
            <p:cNvSpPr txBox="1">
              <a:spLocks noChangeArrowheads="1"/>
            </p:cNvSpPr>
            <p:nvPr/>
          </p:nvSpPr>
          <p:spPr bwMode="auto">
            <a:xfrm>
              <a:off x="4793" y="2372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502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(2/3)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SCAN: Implements an Elevator Algorithm: take the closest request in the direction of travel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No starvation, but retains flavor of SSTF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4" name="Picture 3" descr="Screen Shot 2017-03-22 at 6.25.1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33801"/>
            <a:ext cx="5257800" cy="27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71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(3/3)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C-SCAN: Circular-Scan: only goes in one direction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Skips any requests on the way back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Fairer than SCAN, not biased towards pages in middle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3" name="Picture 2" descr="Screen Shot 2017-03-22 at 6.25.1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3733800"/>
            <a:ext cx="4821345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8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C65ACF-6A87-4C2B-A69F-ABFA8BDD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Current HDDs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B4BF2B-40CF-4158-91D1-8D41970E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996" y="838200"/>
            <a:ext cx="8382000" cy="53728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Seagate </a:t>
            </a:r>
            <a:r>
              <a:rPr lang="en-US" dirty="0" err="1"/>
              <a:t>Exos</a:t>
            </a:r>
            <a:r>
              <a:rPr lang="en-US" dirty="0"/>
              <a:t> X18 (2020)</a:t>
            </a:r>
          </a:p>
          <a:p>
            <a:pPr lvl="1"/>
            <a:r>
              <a:rPr lang="en-US" dirty="0"/>
              <a:t>18 TB hard disk</a:t>
            </a:r>
          </a:p>
          <a:p>
            <a:pPr lvl="2"/>
            <a:r>
              <a:rPr lang="en-US" dirty="0"/>
              <a:t>9 platters, 18 heads</a:t>
            </a:r>
          </a:p>
          <a:p>
            <a:pPr lvl="2"/>
            <a:r>
              <a:rPr lang="en-US" dirty="0"/>
              <a:t>Helium filled: reduce friction and power</a:t>
            </a:r>
          </a:p>
          <a:p>
            <a:pPr lvl="1"/>
            <a:r>
              <a:rPr lang="en-US" dirty="0"/>
              <a:t>4.16 </a:t>
            </a:r>
            <a:r>
              <a:rPr lang="en-US" dirty="0" err="1"/>
              <a:t>ms</a:t>
            </a:r>
            <a:r>
              <a:rPr lang="en-US" dirty="0"/>
              <a:t> average seek time</a:t>
            </a:r>
          </a:p>
          <a:p>
            <a:pPr lvl="1"/>
            <a:r>
              <a:rPr lang="en-US" dirty="0"/>
              <a:t>4096 byte physical sectors</a:t>
            </a:r>
          </a:p>
          <a:p>
            <a:pPr lvl="1"/>
            <a:r>
              <a:rPr lang="en-US" dirty="0"/>
              <a:t>7200 RPMs</a:t>
            </a:r>
          </a:p>
          <a:p>
            <a:pPr lvl="1"/>
            <a:r>
              <a:rPr lang="en-US" dirty="0"/>
              <a:t>Dual 6 Gbps SATA /12Gbps SAS interface</a:t>
            </a:r>
          </a:p>
          <a:p>
            <a:pPr lvl="2"/>
            <a:r>
              <a:rPr lang="en-US" dirty="0"/>
              <a:t>270MB/s MAX transfer rate</a:t>
            </a:r>
          </a:p>
          <a:p>
            <a:pPr lvl="2"/>
            <a:r>
              <a:rPr lang="en-US" dirty="0"/>
              <a:t>Cache size: 256MB </a:t>
            </a:r>
          </a:p>
          <a:p>
            <a:pPr lvl="1"/>
            <a:r>
              <a:rPr lang="en-US" dirty="0"/>
              <a:t>Price: $ 562 (~ $0.03/GB)</a:t>
            </a:r>
          </a:p>
          <a:p>
            <a:endParaRPr lang="en-US" dirty="0"/>
          </a:p>
          <a:p>
            <a:r>
              <a:rPr lang="en-US" dirty="0"/>
              <a:t>IBM Personal Computer/AT (1986)</a:t>
            </a:r>
          </a:p>
          <a:p>
            <a:pPr lvl="1"/>
            <a:r>
              <a:rPr lang="en-US" dirty="0"/>
              <a:t>30 MB hard disk</a:t>
            </a:r>
          </a:p>
          <a:p>
            <a:pPr lvl="1"/>
            <a:r>
              <a:rPr lang="en-US" dirty="0"/>
              <a:t>30-40 </a:t>
            </a:r>
            <a:r>
              <a:rPr lang="en-US" dirty="0" err="1"/>
              <a:t>ms</a:t>
            </a:r>
            <a:r>
              <a:rPr lang="en-US" dirty="0"/>
              <a:t> seek time</a:t>
            </a:r>
          </a:p>
          <a:p>
            <a:pPr lvl="1"/>
            <a:r>
              <a:rPr lang="en-US" dirty="0"/>
              <a:t>0.7-1 MB/s (est.)</a:t>
            </a:r>
          </a:p>
          <a:p>
            <a:pPr lvl="1"/>
            <a:r>
              <a:rPr lang="en-US" dirty="0"/>
              <a:t>Price: $500 ($17K/GB)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85800"/>
            <a:ext cx="4191000" cy="41910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F8B1DF7-0870-2243-831E-592C4002FFF6}"/>
              </a:ext>
            </a:extLst>
          </p:cNvPr>
          <p:cNvSpPr/>
          <p:nvPr/>
        </p:nvSpPr>
        <p:spPr bwMode="auto">
          <a:xfrm>
            <a:off x="1010683" y="1324640"/>
            <a:ext cx="620233" cy="3628360"/>
          </a:xfrm>
          <a:custGeom>
            <a:avLst/>
            <a:gdLst>
              <a:gd name="connsiteX0" fmla="*/ 609600 w 620233"/>
              <a:gd name="connsiteY0" fmla="*/ 0 h 1456660"/>
              <a:gd name="connsiteX1" fmla="*/ 0 w 620233"/>
              <a:gd name="connsiteY1" fmla="*/ 3544 h 1456660"/>
              <a:gd name="connsiteX2" fmla="*/ 3544 w 620233"/>
              <a:gd name="connsiteY2" fmla="*/ 1456660 h 1456660"/>
              <a:gd name="connsiteX3" fmla="*/ 620233 w 620233"/>
              <a:gd name="connsiteY3" fmla="*/ 1449572 h 14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33" h="1456660">
                <a:moveTo>
                  <a:pt x="609600" y="0"/>
                </a:moveTo>
                <a:lnTo>
                  <a:pt x="0" y="3544"/>
                </a:lnTo>
                <a:cubicBezTo>
                  <a:pt x="1181" y="487916"/>
                  <a:pt x="2363" y="972288"/>
                  <a:pt x="3544" y="1456660"/>
                </a:cubicBezTo>
                <a:lnTo>
                  <a:pt x="620233" y="14495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3FAAF-81C4-F740-AA34-0406DE2DF919}"/>
              </a:ext>
            </a:extLst>
          </p:cNvPr>
          <p:cNvSpPr txBox="1"/>
          <p:nvPr/>
        </p:nvSpPr>
        <p:spPr>
          <a:xfrm>
            <a:off x="76200" y="2938764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ill Sans Light"/>
              </a:rPr>
              <a:t>600K x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2DFCFD4-E0A9-0140-882E-99783821EABF}"/>
              </a:ext>
            </a:extLst>
          </p:cNvPr>
          <p:cNvSpPr/>
          <p:nvPr/>
        </p:nvSpPr>
        <p:spPr bwMode="auto">
          <a:xfrm flipH="1">
            <a:off x="4571999" y="2162840"/>
            <a:ext cx="620233" cy="3094960"/>
          </a:xfrm>
          <a:custGeom>
            <a:avLst/>
            <a:gdLst>
              <a:gd name="connsiteX0" fmla="*/ 609600 w 620233"/>
              <a:gd name="connsiteY0" fmla="*/ 0 h 1456660"/>
              <a:gd name="connsiteX1" fmla="*/ 0 w 620233"/>
              <a:gd name="connsiteY1" fmla="*/ 3544 h 1456660"/>
              <a:gd name="connsiteX2" fmla="*/ 3544 w 620233"/>
              <a:gd name="connsiteY2" fmla="*/ 1456660 h 1456660"/>
              <a:gd name="connsiteX3" fmla="*/ 620233 w 620233"/>
              <a:gd name="connsiteY3" fmla="*/ 1449572 h 14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233" h="1456660">
                <a:moveTo>
                  <a:pt x="609600" y="0"/>
                </a:moveTo>
                <a:lnTo>
                  <a:pt x="0" y="3544"/>
                </a:lnTo>
                <a:cubicBezTo>
                  <a:pt x="1181" y="487916"/>
                  <a:pt x="2363" y="972288"/>
                  <a:pt x="3544" y="1456660"/>
                </a:cubicBezTo>
                <a:lnTo>
                  <a:pt x="620233" y="14495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BAF3C-8E38-EA40-BE78-83A6ABECDA8B}"/>
              </a:ext>
            </a:extLst>
          </p:cNvPr>
          <p:cNvSpPr txBox="1"/>
          <p:nvPr/>
        </p:nvSpPr>
        <p:spPr>
          <a:xfrm>
            <a:off x="5154487" y="3536043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ill Sans Light"/>
              </a:rPr>
              <a:t>10 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B510DA-FA5C-834B-A0CC-01BAB97F3D80}"/>
              </a:ext>
            </a:extLst>
          </p:cNvPr>
          <p:cNvCxnSpPr/>
          <p:nvPr/>
        </p:nvCxnSpPr>
        <p:spPr bwMode="auto">
          <a:xfrm>
            <a:off x="2858098" y="3524647"/>
            <a:ext cx="0" cy="1885553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3523157-76C1-DF40-9DB6-E031B9456114}"/>
              </a:ext>
            </a:extLst>
          </p:cNvPr>
          <p:cNvSpPr txBox="1"/>
          <p:nvPr/>
        </p:nvSpPr>
        <p:spPr>
          <a:xfrm>
            <a:off x="2819400" y="4095690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ill Sans Light"/>
              </a:rPr>
              <a:t>300 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F62950-B210-7948-A4DA-3EEDBA506729}"/>
              </a:ext>
            </a:extLst>
          </p:cNvPr>
          <p:cNvCxnSpPr>
            <a:cxnSpLocks/>
          </p:cNvCxnSpPr>
          <p:nvPr/>
        </p:nvCxnSpPr>
        <p:spPr bwMode="auto">
          <a:xfrm>
            <a:off x="3810000" y="4095690"/>
            <a:ext cx="0" cy="161931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4CD8B0D-FDF7-9B4D-A3EC-D139C8D99870}"/>
              </a:ext>
            </a:extLst>
          </p:cNvPr>
          <p:cNvSpPr txBox="1"/>
          <p:nvPr/>
        </p:nvSpPr>
        <p:spPr>
          <a:xfrm>
            <a:off x="3813923" y="4067313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Gill Sans Light"/>
              </a:rPr>
              <a:t>567K x</a:t>
            </a:r>
          </a:p>
        </p:txBody>
      </p:sp>
    </p:spTree>
    <p:extLst>
      <p:ext uri="{BB962C8B-B14F-4D97-AF65-F5344CB8AC3E}">
        <p14:creationId xmlns:p14="http://schemas.microsoft.com/office/powerpoint/2010/main" val="3314228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animBg="1"/>
      <p:bldP spid="8" grpId="0"/>
      <p:bldP spid="9" grpId="0" animBg="1"/>
      <p:bldP spid="10" grpId="0"/>
      <p:bldP spid="13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4000-BD52-43A5-963C-172CFC5C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Disks (SSDs)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44D6-2EF6-43C1-8119-132143EE5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08" y="914400"/>
            <a:ext cx="7010400" cy="5033963"/>
          </a:xfrm>
        </p:spPr>
        <p:txBody>
          <a:bodyPr>
            <a:normAutofit/>
          </a:bodyPr>
          <a:lstStyle/>
          <a:p>
            <a:r>
              <a:rPr lang="en-US" sz="2400" dirty="0"/>
              <a:t>1995 – Replace rotating magnetic media with non-volatile memory (battery backed DRAM)</a:t>
            </a:r>
          </a:p>
          <a:p>
            <a:r>
              <a:rPr lang="en-US" sz="2400" dirty="0"/>
              <a:t>2009 – Use NAND Multi-Level Cell (2 or 3-bit/cell) flash memory</a:t>
            </a:r>
          </a:p>
          <a:p>
            <a:pPr lvl="1"/>
            <a:r>
              <a:rPr lang="en-US" sz="2000" dirty="0"/>
              <a:t>Sector (4 KB page) addressable, but stores 4-64 </a:t>
            </a:r>
            <a:r>
              <a:rPr lang="ja-JP" altLang="en-US" sz="2000" dirty="0"/>
              <a:t>“</a:t>
            </a:r>
            <a:r>
              <a:rPr lang="en-US" altLang="ja-JP" sz="2000" dirty="0"/>
              <a:t>pages</a:t>
            </a:r>
            <a:r>
              <a:rPr lang="ja-JP" altLang="en-US" sz="2000" dirty="0"/>
              <a:t>”</a:t>
            </a:r>
            <a:r>
              <a:rPr lang="en-US" altLang="ja-JP" sz="2000" dirty="0"/>
              <a:t> per memory block</a:t>
            </a:r>
          </a:p>
          <a:p>
            <a:pPr lvl="1"/>
            <a:r>
              <a:rPr lang="en-US" altLang="ja-JP" sz="2000" dirty="0"/>
              <a:t>Trapped electrons distinguish between 1 and 0</a:t>
            </a:r>
          </a:p>
          <a:p>
            <a:r>
              <a:rPr lang="en-US" sz="2400" dirty="0"/>
              <a:t>No moving parts (no rotate/seek motors)</a:t>
            </a:r>
          </a:p>
          <a:p>
            <a:pPr lvl="1"/>
            <a:r>
              <a:rPr lang="en-US" sz="2000" dirty="0"/>
              <a:t>Eliminates seek and rotational delay (0.1-0.2ms access time)</a:t>
            </a:r>
          </a:p>
          <a:p>
            <a:pPr lvl="1"/>
            <a:r>
              <a:rPr lang="en-US" sz="2000" dirty="0"/>
              <a:t>Very low power and lightweight</a:t>
            </a:r>
          </a:p>
          <a:p>
            <a:pPr lvl="1"/>
            <a:r>
              <a:rPr lang="en-US" sz="2000" dirty="0"/>
              <a:t>Limited “write cycles”</a:t>
            </a:r>
          </a:p>
          <a:p>
            <a:r>
              <a:rPr lang="en-US" sz="2400" dirty="0"/>
              <a:t>Rapid advances in capacity and cost ever since!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11BFFE9-C0B9-4F74-9B73-96A2425694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08" y="2297112"/>
            <a:ext cx="3886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1">
            <a:extLst>
              <a:ext uri="{FF2B5EF4-FFF2-40B4-BE49-F238E27FC236}">
                <a16:creationId xmlns:a16="http://schemas.microsoft.com/office/drawing/2014/main" id="{B9C5D70D-6F1E-4FD2-9396-F9FC713BDA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603"/>
          <a:stretch>
            <a:fillRect/>
          </a:stretch>
        </p:blipFill>
        <p:spPr bwMode="auto">
          <a:xfrm>
            <a:off x="7746657" y="544512"/>
            <a:ext cx="2720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EDCD3A7-9099-45EF-958B-2CD4B9D0AB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14" y="4619411"/>
            <a:ext cx="2668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50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10363200" cy="533400"/>
          </a:xfrm>
        </p:spPr>
        <p:txBody>
          <a:bodyPr/>
          <a:lstStyle/>
          <a:p>
            <a:r>
              <a:rPr lang="en-US" dirty="0" smtClean="0"/>
              <a:t>Recall: Example Memory-Mapped </a:t>
            </a:r>
            <a:r>
              <a:rPr lang="en-US" dirty="0"/>
              <a:t>Display Controller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762000"/>
            <a:ext cx="8764588" cy="5867400"/>
          </a:xfrm>
        </p:spPr>
        <p:txBody>
          <a:bodyPr>
            <a:normAutofit/>
          </a:bodyPr>
          <a:lstStyle/>
          <a:p>
            <a:r>
              <a:rPr lang="en-US" dirty="0"/>
              <a:t>Memory-Mapped:</a:t>
            </a:r>
          </a:p>
          <a:p>
            <a:pPr lvl="1"/>
            <a:r>
              <a:rPr lang="en-US" dirty="0"/>
              <a:t>Hardware maps control registers and display memory into physical address space</a:t>
            </a:r>
          </a:p>
          <a:p>
            <a:pPr lvl="2"/>
            <a:r>
              <a:rPr lang="en-US" dirty="0"/>
              <a:t>Addresses set by HW jumpers or at boot time</a:t>
            </a:r>
          </a:p>
          <a:p>
            <a:pPr lvl="1"/>
            <a:r>
              <a:rPr lang="en-US" dirty="0"/>
              <a:t>Simply writing to display memory (also called the </a:t>
            </a:r>
            <a:r>
              <a:rPr lang="ja-JP" altLang="en-US" dirty="0"/>
              <a:t>“</a:t>
            </a:r>
            <a:r>
              <a:rPr lang="en-US" altLang="ja-JP" dirty="0"/>
              <a:t>frame buffer</a:t>
            </a:r>
            <a:r>
              <a:rPr lang="ja-JP" altLang="en-US" dirty="0"/>
              <a:t>”</a:t>
            </a:r>
            <a:r>
              <a:rPr lang="en-US" altLang="ja-JP" dirty="0"/>
              <a:t>) changes image on screen</a:t>
            </a:r>
          </a:p>
          <a:p>
            <a:pPr lvl="2"/>
            <a:r>
              <a:rPr lang="en-US" dirty="0" err="1"/>
              <a:t>Addr</a:t>
            </a:r>
            <a:r>
              <a:rPr lang="en-US" dirty="0"/>
              <a:t>: 0x8000F000 — 0x8000FFFF</a:t>
            </a:r>
          </a:p>
          <a:p>
            <a:pPr lvl="1"/>
            <a:r>
              <a:rPr lang="en-US" dirty="0"/>
              <a:t>Writing graphics description to </a:t>
            </a:r>
            <a:r>
              <a:rPr lang="en-US" dirty="0" err="1"/>
              <a:t>cmd</a:t>
            </a:r>
            <a:r>
              <a:rPr lang="en-US" dirty="0"/>
              <a:t> queue</a:t>
            </a:r>
          </a:p>
          <a:p>
            <a:pPr lvl="2"/>
            <a:r>
              <a:rPr lang="en-US" dirty="0"/>
              <a:t>Say enter a set of triangles describing some scene</a:t>
            </a:r>
          </a:p>
          <a:p>
            <a:pPr lvl="2"/>
            <a:r>
              <a:rPr lang="en-US" dirty="0" err="1"/>
              <a:t>Addr</a:t>
            </a:r>
            <a:r>
              <a:rPr lang="en-US" dirty="0"/>
              <a:t>: 0x80010000 — 0x8001FFFF</a:t>
            </a:r>
          </a:p>
          <a:p>
            <a:pPr lvl="1"/>
            <a:r>
              <a:rPr lang="en-US" dirty="0"/>
              <a:t>Writing to the command register may cause on-board graphics hardware to do something</a:t>
            </a:r>
          </a:p>
          <a:p>
            <a:pPr lvl="2"/>
            <a:r>
              <a:rPr lang="en-US" dirty="0"/>
              <a:t>Say render the above scene</a:t>
            </a:r>
          </a:p>
          <a:p>
            <a:pPr lvl="2"/>
            <a:r>
              <a:rPr lang="en-US" dirty="0" err="1"/>
              <a:t>Addr</a:t>
            </a:r>
            <a:r>
              <a:rPr lang="en-US" dirty="0"/>
              <a:t>: 0x0007F004</a:t>
            </a:r>
          </a:p>
          <a:p>
            <a:r>
              <a:rPr lang="en-US" dirty="0"/>
              <a:t>Can protect with address translation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37" y="4952936"/>
            <a:ext cx="1184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18"/>
          <p:cNvGrpSpPr>
            <a:grpSpLocks/>
          </p:cNvGrpSpPr>
          <p:nvPr/>
        </p:nvGrpSpPr>
        <p:grpSpPr bwMode="auto">
          <a:xfrm>
            <a:off x="8969374" y="908050"/>
            <a:ext cx="2689226" cy="5600700"/>
            <a:chOff x="3685" y="572"/>
            <a:chExt cx="1694" cy="352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4556" y="572"/>
              <a:ext cx="768" cy="2736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4556" y="1340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Display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Memory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85" y="1856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0x8000F000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89" y="1328"/>
              <a:ext cx="8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0x80010000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492" y="3404"/>
              <a:ext cx="887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dirty="0">
                  <a:latin typeface="Helvetica" charset="0"/>
                </a:rPr>
                <a:t>Physical </a:t>
              </a:r>
            </a:p>
            <a:p>
              <a:r>
                <a:rPr lang="en-US" dirty="0">
                  <a:latin typeface="Helvetica" charset="0"/>
                </a:rPr>
                <a:t>Address</a:t>
              </a:r>
            </a:p>
            <a:p>
              <a:r>
                <a:rPr lang="en-US" dirty="0">
                  <a:latin typeface="Helvetica" charset="0"/>
                </a:rPr>
                <a:t>Space</a:t>
              </a: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556" y="2588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Status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686" y="2600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0x0007F000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4556" y="2396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dirty="0">
                  <a:latin typeface="Helvetica" charset="0"/>
                </a:rPr>
                <a:t>Command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686" y="2408"/>
              <a:ext cx="8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0x0007F004</a:t>
              </a:r>
            </a:p>
          </p:txBody>
        </p:sp>
        <p:sp>
          <p:nvSpPr>
            <p:cNvPr id="65550" name="Rectangle 15"/>
            <p:cNvSpPr>
              <a:spLocks noChangeArrowheads="1"/>
            </p:cNvSpPr>
            <p:nvPr/>
          </p:nvSpPr>
          <p:spPr bwMode="auto">
            <a:xfrm>
              <a:off x="4556" y="768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>
                  <a:latin typeface="Helvetica" charset="0"/>
                </a:rPr>
                <a:t>Graphics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Command</a:t>
              </a:r>
            </a:p>
            <a:p>
              <a:pPr marL="228600" indent="-228600"/>
              <a:r>
                <a:rPr lang="en-US">
                  <a:latin typeface="Helvetica" charset="0"/>
                </a:rPr>
                <a:t>Queue</a:t>
              </a:r>
            </a:p>
          </p:txBody>
        </p:sp>
        <p:sp>
          <p:nvSpPr>
            <p:cNvPr id="65551" name="Text Box 16"/>
            <p:cNvSpPr txBox="1">
              <a:spLocks noChangeArrowheads="1"/>
            </p:cNvSpPr>
            <p:nvPr/>
          </p:nvSpPr>
          <p:spPr bwMode="auto">
            <a:xfrm>
              <a:off x="3697" y="732"/>
              <a:ext cx="8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0x80020000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38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SM951 – Best with NVMe.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32" y="533400"/>
            <a:ext cx="4778734" cy="25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FLASH </a:t>
            </a:r>
            <a:r>
              <a:rPr lang="en-US" dirty="0" smtClean="0"/>
              <a:t>Memory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832" y="3581400"/>
            <a:ext cx="10946968" cy="304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Like a normal transistor but: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Has a floating gate that can hold charge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To write: raise or lower </a:t>
            </a:r>
            <a:r>
              <a:rPr lang="en-US" dirty="0" err="1" smtClean="0"/>
              <a:t>wordline</a:t>
            </a:r>
            <a:r>
              <a:rPr lang="en-US" dirty="0" smtClean="0"/>
              <a:t> high enough to cause charges to tunnel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To read: turn on </a:t>
            </a:r>
            <a:r>
              <a:rPr lang="en-US" dirty="0" err="1" smtClean="0"/>
              <a:t>wordline</a:t>
            </a:r>
            <a:r>
              <a:rPr lang="en-US" dirty="0" smtClean="0"/>
              <a:t> as if normal transistor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presence of charge changes threshold and thus measured current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Two varieties: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NAND: denser, must be read and written in blocks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NOR: much less dense, fast to read and write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V-NAND: 3D stacking (Samsung claims 1TB possible in 1 chip)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24527"/>
            <a:ext cx="3390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627736" y="2649095"/>
            <a:ext cx="360066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dirty="0"/>
              <a:t>Samsung 2015: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dirty="0"/>
              <a:t>512GB, NAND Flash</a:t>
            </a:r>
          </a:p>
        </p:txBody>
      </p:sp>
    </p:spTree>
    <p:extLst>
      <p:ext uri="{BB962C8B-B14F-4D97-AF65-F5344CB8AC3E}">
        <p14:creationId xmlns:p14="http://schemas.microsoft.com/office/powerpoint/2010/main" val="37796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4608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Flash Memory (Con’t)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644" y="4192172"/>
            <a:ext cx="8693002" cy="22508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read and written in page-sized chunks (e.g. 4K)</a:t>
            </a:r>
          </a:p>
          <a:p>
            <a:pPr lvl="1"/>
            <a:r>
              <a:rPr lang="en-US" dirty="0" smtClean="0"/>
              <a:t>Cannot be addressed at byte level</a:t>
            </a:r>
          </a:p>
          <a:p>
            <a:pPr lvl="1"/>
            <a:r>
              <a:rPr lang="en-US" dirty="0" smtClean="0"/>
              <a:t>Random access at block level for reads (no locality advantage)</a:t>
            </a:r>
          </a:p>
          <a:p>
            <a:pPr lvl="1"/>
            <a:r>
              <a:rPr lang="en-US" dirty="0" smtClean="0"/>
              <a:t>Writing of new blocks handled in order (</a:t>
            </a:r>
            <a:r>
              <a:rPr lang="en-US" dirty="0" err="1" smtClean="0"/>
              <a:t>kinda</a:t>
            </a:r>
            <a:r>
              <a:rPr lang="en-US" dirty="0" smtClean="0"/>
              <a:t> like a log)</a:t>
            </a:r>
          </a:p>
          <a:p>
            <a:r>
              <a:rPr lang="en-US" dirty="0" smtClean="0"/>
              <a:t>Before writing, must be </a:t>
            </a:r>
            <a:r>
              <a:rPr lang="en-US" i="1" dirty="0" smtClean="0"/>
              <a:t>erased</a:t>
            </a:r>
            <a:r>
              <a:rPr lang="en-US" dirty="0" smtClean="0"/>
              <a:t> (256K block at a time)</a:t>
            </a:r>
          </a:p>
          <a:p>
            <a:pPr lvl="1"/>
            <a:r>
              <a:rPr lang="en-US" dirty="0" smtClean="0"/>
              <a:t>Requires free-list management</a:t>
            </a:r>
          </a:p>
          <a:p>
            <a:pPr lvl="1"/>
            <a:r>
              <a:rPr lang="en-US" dirty="0" smtClean="0"/>
              <a:t>CANNOT write over existing block (Copy-on-Write is normal case)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29" y="939607"/>
            <a:ext cx="48958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322278" y="3094464"/>
            <a:ext cx="184731" cy="33855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026" name="Picture 2" descr="http://upload.wikimedia.org/wikipedia/commons/c/c8/NAND_Flash_Pages_and_Bloc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45" y="1214515"/>
            <a:ext cx="42005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72280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85E0-91E0-45AB-AFF2-0B35CEDD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SSD Architecture – 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9A6C-4B60-48AD-8863-6BFFC8D5C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35" y="3200400"/>
            <a:ext cx="7372866" cy="3205162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ct val="15000"/>
              </a:spcBef>
              <a:buFontTx/>
              <a:buNone/>
              <a:tabLst>
                <a:tab pos="2635250" algn="l"/>
              </a:tabLst>
              <a:defRPr/>
            </a:pPr>
            <a:r>
              <a:rPr lang="en-US" dirty="0">
                <a:latin typeface="Gill Sans Light"/>
              </a:rPr>
              <a:t>Read 4 KB Page: ~25 </a:t>
            </a:r>
            <a:r>
              <a:rPr lang="en-US" dirty="0" err="1">
                <a:latin typeface="Gill Sans Light"/>
              </a:rPr>
              <a:t>usec</a:t>
            </a:r>
            <a:r>
              <a:rPr lang="en-US" dirty="0">
                <a:latin typeface="Gill Sans Light"/>
              </a:rPr>
              <a:t>	</a:t>
            </a: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latin typeface="Gill Sans Light"/>
              </a:rPr>
              <a:t>No seek or rotational latency</a:t>
            </a: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latin typeface="Gill Sans Light"/>
              </a:rPr>
              <a:t>Transfer time: transfer a 4KB page</a:t>
            </a:r>
          </a:p>
          <a:p>
            <a:pPr marL="685800" lvl="2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1800" dirty="0">
                <a:latin typeface="Gill Sans Light"/>
              </a:rPr>
              <a:t>SATA: 300-600MB/s =&gt; ~4 x10</a:t>
            </a:r>
            <a:r>
              <a:rPr lang="en-US" sz="1800" baseline="30000" dirty="0">
                <a:latin typeface="Gill Sans Light"/>
              </a:rPr>
              <a:t>3</a:t>
            </a:r>
            <a:r>
              <a:rPr lang="en-US" sz="1800" dirty="0">
                <a:latin typeface="Gill Sans Light"/>
              </a:rPr>
              <a:t> b / 400 x 10</a:t>
            </a:r>
            <a:r>
              <a:rPr lang="en-US" sz="1800" baseline="30000" dirty="0">
                <a:latin typeface="Gill Sans Light"/>
              </a:rPr>
              <a:t>6</a:t>
            </a:r>
            <a:r>
              <a:rPr lang="en-US" sz="1800" dirty="0">
                <a:latin typeface="Gill Sans Light"/>
              </a:rPr>
              <a:t> bps =&gt; 10 us</a:t>
            </a:r>
            <a:endParaRPr lang="en-US" sz="1800" baseline="30000" dirty="0">
              <a:latin typeface="Gill Sans Light"/>
            </a:endParaRP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solidFill>
                  <a:schemeClr val="hlink"/>
                </a:solidFill>
                <a:latin typeface="Gill Sans Light"/>
              </a:rPr>
              <a:t>Latency = Queuing Time + Controller time + Xfer Time</a:t>
            </a:r>
          </a:p>
          <a:p>
            <a:pPr marL="285750" lvl="1" indent="-285750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>
                <a:solidFill>
                  <a:schemeClr val="hlink"/>
                </a:solidFill>
                <a:latin typeface="Gill Sans Light"/>
              </a:rPr>
              <a:t>Highest Bandwidth: </a:t>
            </a:r>
            <a:r>
              <a:rPr lang="en-US" dirty="0">
                <a:latin typeface="Gill Sans Light"/>
              </a:rPr>
              <a:t>Sequential OR Random reads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A9BCDA18-A204-4DC0-A493-FD54642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143000"/>
            <a:ext cx="914400" cy="1371600"/>
          </a:xfrm>
          <a:prstGeom prst="roundRect">
            <a:avLst>
              <a:gd name="adj" fmla="val 16667"/>
            </a:avLst>
          </a:prstGeom>
          <a:solidFill>
            <a:srgbClr val="DFE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Host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330BCE7-8A6F-442A-87C6-AE97F69D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43000"/>
            <a:ext cx="12192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Buffer</a:t>
            </a:r>
          </a:p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Manager</a:t>
            </a:r>
          </a:p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(software</a:t>
            </a:r>
          </a:p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Queue)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427483A-D276-4DE5-8F06-8B53FF82B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143000"/>
            <a:ext cx="1295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latin typeface="Gill Sans Light"/>
                <a:cs typeface="Gill Sans Light"/>
              </a:rPr>
              <a:t>Flash</a:t>
            </a:r>
          </a:p>
          <a:p>
            <a:pPr indent="-228600" algn="ctr"/>
            <a:r>
              <a:rPr lang="en-US" sz="2000" b="0" dirty="0">
                <a:latin typeface="Gill Sans Light"/>
                <a:cs typeface="Gill Sans Light"/>
              </a:rPr>
              <a:t>Memory</a:t>
            </a:r>
          </a:p>
          <a:p>
            <a:pPr indent="-228600" algn="ctr"/>
            <a:r>
              <a:rPr lang="en-US" sz="2000" b="0" dirty="0">
                <a:latin typeface="Gill Sans Light"/>
                <a:cs typeface="Gill Sans Light"/>
              </a:rPr>
              <a:t>Controller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26F9E347-5975-4508-9782-789F4A5E8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9718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>
                <a:latin typeface="Gill Sans Light"/>
                <a:cs typeface="Gill Sans Light"/>
              </a:rPr>
              <a:t>DRAM</a:t>
            </a:r>
          </a:p>
        </p:txBody>
      </p:sp>
      <p:cxnSp>
        <p:nvCxnSpPr>
          <p:cNvPr id="11" name="Straight Arrow Connector 84">
            <a:extLst>
              <a:ext uri="{FF2B5EF4-FFF2-40B4-BE49-F238E27FC236}">
                <a16:creationId xmlns:a16="http://schemas.microsoft.com/office/drawing/2014/main" id="{566C860A-5936-4F1B-9456-9B4E165D6E79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>
            <a:off x="4114800" y="1828800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86">
            <a:extLst>
              <a:ext uri="{FF2B5EF4-FFF2-40B4-BE49-F238E27FC236}">
                <a16:creationId xmlns:a16="http://schemas.microsoft.com/office/drawing/2014/main" id="{58149B56-9824-4417-B1FD-300F36083935}"/>
              </a:ext>
            </a:extLst>
          </p:cNvPr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6019800" y="18288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89">
            <a:extLst>
              <a:ext uri="{FF2B5EF4-FFF2-40B4-BE49-F238E27FC236}">
                <a16:creationId xmlns:a16="http://schemas.microsoft.com/office/drawing/2014/main" id="{3773DB7B-5083-46B3-BAFB-BC95FE876DCC}"/>
              </a:ext>
            </a:extLst>
          </p:cNvPr>
          <p:cNvCxnSpPr>
            <a:cxnSpLocks noChangeShapeType="1"/>
            <a:stCxn id="10" idx="0"/>
            <a:endCxn id="8" idx="2"/>
          </p:cNvCxnSpPr>
          <p:nvPr/>
        </p:nvCxnSpPr>
        <p:spPr bwMode="auto">
          <a:xfrm flipH="1" flipV="1">
            <a:off x="5410200" y="2514600"/>
            <a:ext cx="381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4" name="Group 95">
            <a:extLst>
              <a:ext uri="{FF2B5EF4-FFF2-40B4-BE49-F238E27FC236}">
                <a16:creationId xmlns:a16="http://schemas.microsoft.com/office/drawing/2014/main" id="{D5646DB2-0580-4671-B9A4-60BFD1412504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381000"/>
            <a:ext cx="3048000" cy="4495800"/>
            <a:chOff x="5105400" y="990600"/>
            <a:chExt cx="3048000" cy="4495800"/>
          </a:xfrm>
          <a:solidFill>
            <a:srgbClr val="FFFF00"/>
          </a:solidFill>
        </p:grpSpPr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149DD19F-C63F-4A2B-9021-46C7D8792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072E7ACB-D8AA-47A7-A731-40BFDAC3D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A46E31E3-F6AA-48D2-9615-D5DB80103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98435AB4-5C95-4609-87DA-A629ACD4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9A5DA7C4-D446-41A7-A824-922BB1977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E9FAD24A-C125-4DB8-A6C8-CAD60F95C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0E834E47-54EF-468D-B757-390EC03B0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22" name="Rounded Rectangle 15">
              <a:extLst>
                <a:ext uri="{FF2B5EF4-FFF2-40B4-BE49-F238E27FC236}">
                  <a16:creationId xmlns:a16="http://schemas.microsoft.com/office/drawing/2014/main" id="{16A9D865-7154-4277-9674-EC9965539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cxnSp>
          <p:nvCxnSpPr>
            <p:cNvPr id="23" name="Straight Arrow Connector 17">
              <a:extLst>
                <a:ext uri="{FF2B5EF4-FFF2-40B4-BE49-F238E27FC236}">
                  <a16:creationId xmlns:a16="http://schemas.microsoft.com/office/drawing/2014/main" id="{E50E6AEE-7E33-4CB1-93CF-65E5428E33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3048000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9DED1FC9-3BDF-4273-8951-C580FDF69BF7}"/>
                </a:ext>
              </a:extLst>
            </p:cNvPr>
            <p:cNvCxnSpPr>
              <a:cxnSpLocks noChangeShapeType="1"/>
              <a:stCxn id="18" idx="2"/>
            </p:cNvCxnSpPr>
            <p:nvPr/>
          </p:nvCxnSpPr>
          <p:spPr bwMode="auto">
            <a:xfrm>
              <a:off x="57150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Straight Connector 20">
              <a:extLst>
                <a:ext uri="{FF2B5EF4-FFF2-40B4-BE49-F238E27FC236}">
                  <a16:creationId xmlns:a16="http://schemas.microsoft.com/office/drawing/2014/main" id="{E12724B1-4575-4FB8-B49D-D30BB20DE1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Straight Connector 21">
              <a:extLst>
                <a:ext uri="{FF2B5EF4-FFF2-40B4-BE49-F238E27FC236}">
                  <a16:creationId xmlns:a16="http://schemas.microsoft.com/office/drawing/2014/main" id="{D1676ADF-900C-4C39-A930-AAF61E560E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Straight Connector 22">
              <a:extLst>
                <a:ext uri="{FF2B5EF4-FFF2-40B4-BE49-F238E27FC236}">
                  <a16:creationId xmlns:a16="http://schemas.microsoft.com/office/drawing/2014/main" id="{C184BF49-DDCB-4870-B496-AE16D0CA63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22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Straight Connector 25">
              <a:extLst>
                <a:ext uri="{FF2B5EF4-FFF2-40B4-BE49-F238E27FC236}">
                  <a16:creationId xmlns:a16="http://schemas.microsoft.com/office/drawing/2014/main" id="{FBC71268-2E6C-48E2-87AB-973575782F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Straight Connector 26">
              <a:extLst>
                <a:ext uri="{FF2B5EF4-FFF2-40B4-BE49-F238E27FC236}">
                  <a16:creationId xmlns:a16="http://schemas.microsoft.com/office/drawing/2014/main" id="{E05C8452-7D5E-4322-91C6-79A120C7C7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62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Straight Connector 27">
              <a:extLst>
                <a:ext uri="{FF2B5EF4-FFF2-40B4-BE49-F238E27FC236}">
                  <a16:creationId xmlns:a16="http://schemas.microsoft.com/office/drawing/2014/main" id="{061E2B9D-E824-4395-9824-227BD5275D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152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Straight Connector 28">
              <a:extLst>
                <a:ext uri="{FF2B5EF4-FFF2-40B4-BE49-F238E27FC236}">
                  <a16:creationId xmlns:a16="http://schemas.microsoft.com/office/drawing/2014/main" id="{9113C646-FB80-4DDD-8BC4-5FA748490E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676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2" name="Group 46">
              <a:extLst>
                <a:ext uri="{FF2B5EF4-FFF2-40B4-BE49-F238E27FC236}">
                  <a16:creationId xmlns:a16="http://schemas.microsoft.com/office/drawing/2014/main" id="{36B69F0B-7F0E-403D-AAE1-90157E11A5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2133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70" name="Rounded Rectangle 29">
                <a:extLst>
                  <a:ext uri="{FF2B5EF4-FFF2-40B4-BE49-F238E27FC236}">
                    <a16:creationId xmlns:a16="http://schemas.microsoft.com/office/drawing/2014/main" id="{B0CA6866-AF4C-4E4E-B808-C0FDCBA37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1" name="Rounded Rectangle 30">
                <a:extLst>
                  <a:ext uri="{FF2B5EF4-FFF2-40B4-BE49-F238E27FC236}">
                    <a16:creationId xmlns:a16="http://schemas.microsoft.com/office/drawing/2014/main" id="{541EB504-619D-4A45-8899-F0F8ED8EA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2" name="Rounded Rectangle 31">
                <a:extLst>
                  <a:ext uri="{FF2B5EF4-FFF2-40B4-BE49-F238E27FC236}">
                    <a16:creationId xmlns:a16="http://schemas.microsoft.com/office/drawing/2014/main" id="{1A191971-C218-4A76-8C28-40A43AD2D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3" name="Rounded Rectangle 32">
                <a:extLst>
                  <a:ext uri="{FF2B5EF4-FFF2-40B4-BE49-F238E27FC236}">
                    <a16:creationId xmlns:a16="http://schemas.microsoft.com/office/drawing/2014/main" id="{0549F7C9-AB6B-49D8-9300-F7AFEB6FB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4" name="Rounded Rectangle 33">
                <a:extLst>
                  <a:ext uri="{FF2B5EF4-FFF2-40B4-BE49-F238E27FC236}">
                    <a16:creationId xmlns:a16="http://schemas.microsoft.com/office/drawing/2014/main" id="{BBF05DDB-17E6-47CA-A4F6-F86BBBDEB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5" name="Rounded Rectangle 34">
                <a:extLst>
                  <a:ext uri="{FF2B5EF4-FFF2-40B4-BE49-F238E27FC236}">
                    <a16:creationId xmlns:a16="http://schemas.microsoft.com/office/drawing/2014/main" id="{7BA20E83-9599-4B67-811D-B7461A557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6" name="Rounded Rectangle 35">
                <a:extLst>
                  <a:ext uri="{FF2B5EF4-FFF2-40B4-BE49-F238E27FC236}">
                    <a16:creationId xmlns:a16="http://schemas.microsoft.com/office/drawing/2014/main" id="{2027033F-9FB0-41E0-AC4C-0258A1B54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77" name="Rounded Rectangle 36">
                <a:extLst>
                  <a:ext uri="{FF2B5EF4-FFF2-40B4-BE49-F238E27FC236}">
                    <a16:creationId xmlns:a16="http://schemas.microsoft.com/office/drawing/2014/main" id="{3B9AEA74-E3BD-44DF-97DA-786D13FD7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78" name="Straight Arrow Connector 37">
                <a:extLst>
                  <a:ext uri="{FF2B5EF4-FFF2-40B4-BE49-F238E27FC236}">
                    <a16:creationId xmlns:a16="http://schemas.microsoft.com/office/drawing/2014/main" id="{9E63A6DD-EEB2-471C-99AF-9A99AA65F65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9" name="Straight Connector 38">
                <a:extLst>
                  <a:ext uri="{FF2B5EF4-FFF2-40B4-BE49-F238E27FC236}">
                    <a16:creationId xmlns:a16="http://schemas.microsoft.com/office/drawing/2014/main" id="{527464FB-FD46-44BA-9DED-90B40138D973}"/>
                  </a:ext>
                </a:extLst>
              </p:cNvPr>
              <p:cNvCxnSpPr>
                <a:cxnSpLocks noChangeShapeType="1"/>
                <a:stCxn id="73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39">
                <a:extLst>
                  <a:ext uri="{FF2B5EF4-FFF2-40B4-BE49-F238E27FC236}">
                    <a16:creationId xmlns:a16="http://schemas.microsoft.com/office/drawing/2014/main" id="{9CA31A2F-9F52-4B28-B8E3-69FEF107BA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40">
                <a:extLst>
                  <a:ext uri="{FF2B5EF4-FFF2-40B4-BE49-F238E27FC236}">
                    <a16:creationId xmlns:a16="http://schemas.microsoft.com/office/drawing/2014/main" id="{5154912E-CF95-465E-9614-9DEB11C5C6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Straight Connector 41">
                <a:extLst>
                  <a:ext uri="{FF2B5EF4-FFF2-40B4-BE49-F238E27FC236}">
                    <a16:creationId xmlns:a16="http://schemas.microsoft.com/office/drawing/2014/main" id="{ABE583FE-6FFB-446C-959C-672FE9D27F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Straight Connector 42">
                <a:extLst>
                  <a:ext uri="{FF2B5EF4-FFF2-40B4-BE49-F238E27FC236}">
                    <a16:creationId xmlns:a16="http://schemas.microsoft.com/office/drawing/2014/main" id="{85AEE9C5-E6D1-4D60-BC3D-F38DDCEF6D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4" name="Straight Connector 43">
                <a:extLst>
                  <a:ext uri="{FF2B5EF4-FFF2-40B4-BE49-F238E27FC236}">
                    <a16:creationId xmlns:a16="http://schemas.microsoft.com/office/drawing/2014/main" id="{31E48F6C-6026-4923-87F8-C59A537EEB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" name="Straight Connector 44">
                <a:extLst>
                  <a:ext uri="{FF2B5EF4-FFF2-40B4-BE49-F238E27FC236}">
                    <a16:creationId xmlns:a16="http://schemas.microsoft.com/office/drawing/2014/main" id="{5F2758C3-53E6-4927-95D0-DB8B236859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" name="Straight Connector 45">
                <a:extLst>
                  <a:ext uri="{FF2B5EF4-FFF2-40B4-BE49-F238E27FC236}">
                    <a16:creationId xmlns:a16="http://schemas.microsoft.com/office/drawing/2014/main" id="{9B6747BF-26E7-415E-B5E6-7DC0272765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3" name="Group 47">
              <a:extLst>
                <a:ext uri="{FF2B5EF4-FFF2-40B4-BE49-F238E27FC236}">
                  <a16:creationId xmlns:a16="http://schemas.microsoft.com/office/drawing/2014/main" id="{D4B1669E-720B-4E83-A3E0-BA00A4D24C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3276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53" name="Rounded Rectangle 48">
                <a:extLst>
                  <a:ext uri="{FF2B5EF4-FFF2-40B4-BE49-F238E27FC236}">
                    <a16:creationId xmlns:a16="http://schemas.microsoft.com/office/drawing/2014/main" id="{98EA5BCE-6261-409E-9260-74E0D094D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4" name="Rounded Rectangle 49">
                <a:extLst>
                  <a:ext uri="{FF2B5EF4-FFF2-40B4-BE49-F238E27FC236}">
                    <a16:creationId xmlns:a16="http://schemas.microsoft.com/office/drawing/2014/main" id="{C5BCF46D-8600-413E-95A5-0991E4B5E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5" name="Rounded Rectangle 50">
                <a:extLst>
                  <a:ext uri="{FF2B5EF4-FFF2-40B4-BE49-F238E27FC236}">
                    <a16:creationId xmlns:a16="http://schemas.microsoft.com/office/drawing/2014/main" id="{A645406D-6D93-4CB1-A876-A903E0DCE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6" name="Rounded Rectangle 51">
                <a:extLst>
                  <a:ext uri="{FF2B5EF4-FFF2-40B4-BE49-F238E27FC236}">
                    <a16:creationId xmlns:a16="http://schemas.microsoft.com/office/drawing/2014/main" id="{735048FC-94B1-42AF-96A5-50D41619B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7" name="Rounded Rectangle 52">
                <a:extLst>
                  <a:ext uri="{FF2B5EF4-FFF2-40B4-BE49-F238E27FC236}">
                    <a16:creationId xmlns:a16="http://schemas.microsoft.com/office/drawing/2014/main" id="{ABA26758-CF58-438F-B1DB-EFF0645D0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8" name="Rounded Rectangle 53">
                <a:extLst>
                  <a:ext uri="{FF2B5EF4-FFF2-40B4-BE49-F238E27FC236}">
                    <a16:creationId xmlns:a16="http://schemas.microsoft.com/office/drawing/2014/main" id="{7869C8D0-4B9C-43D5-8670-633A8DED0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59" name="Rounded Rectangle 54">
                <a:extLst>
                  <a:ext uri="{FF2B5EF4-FFF2-40B4-BE49-F238E27FC236}">
                    <a16:creationId xmlns:a16="http://schemas.microsoft.com/office/drawing/2014/main" id="{2FE9AF45-E95C-4308-8916-87CDC49B4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60" name="Rounded Rectangle 55">
                <a:extLst>
                  <a:ext uri="{FF2B5EF4-FFF2-40B4-BE49-F238E27FC236}">
                    <a16:creationId xmlns:a16="http://schemas.microsoft.com/office/drawing/2014/main" id="{63B3D0BD-ED80-468C-AA9C-1E9EA78EC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61" name="Straight Arrow Connector 56">
                <a:extLst>
                  <a:ext uri="{FF2B5EF4-FFF2-40B4-BE49-F238E27FC236}">
                    <a16:creationId xmlns:a16="http://schemas.microsoft.com/office/drawing/2014/main" id="{93DEC234-EC10-4D76-9174-103B4941D4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2" name="Straight Connector 57">
                <a:extLst>
                  <a:ext uri="{FF2B5EF4-FFF2-40B4-BE49-F238E27FC236}">
                    <a16:creationId xmlns:a16="http://schemas.microsoft.com/office/drawing/2014/main" id="{5978820D-6B40-4828-A9AF-6FE77C50F64A}"/>
                  </a:ext>
                </a:extLst>
              </p:cNvPr>
              <p:cNvCxnSpPr>
                <a:cxnSpLocks noChangeShapeType="1"/>
                <a:stCxn id="56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3" name="Straight Connector 58">
                <a:extLst>
                  <a:ext uri="{FF2B5EF4-FFF2-40B4-BE49-F238E27FC236}">
                    <a16:creationId xmlns:a16="http://schemas.microsoft.com/office/drawing/2014/main" id="{B17BF643-0A63-4F5D-82D3-3D2A567AD8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4" name="Straight Connector 59">
                <a:extLst>
                  <a:ext uri="{FF2B5EF4-FFF2-40B4-BE49-F238E27FC236}">
                    <a16:creationId xmlns:a16="http://schemas.microsoft.com/office/drawing/2014/main" id="{CD96B2E0-4E68-4EF5-870F-DA8C6DAD51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" name="Straight Connector 60">
                <a:extLst>
                  <a:ext uri="{FF2B5EF4-FFF2-40B4-BE49-F238E27FC236}">
                    <a16:creationId xmlns:a16="http://schemas.microsoft.com/office/drawing/2014/main" id="{364C2B9A-96AE-4499-9036-2407C5A41C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6" name="Straight Connector 61">
                <a:extLst>
                  <a:ext uri="{FF2B5EF4-FFF2-40B4-BE49-F238E27FC236}">
                    <a16:creationId xmlns:a16="http://schemas.microsoft.com/office/drawing/2014/main" id="{2B6DC420-DDEE-493A-9893-E9913A253F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7" name="Straight Connector 62">
                <a:extLst>
                  <a:ext uri="{FF2B5EF4-FFF2-40B4-BE49-F238E27FC236}">
                    <a16:creationId xmlns:a16="http://schemas.microsoft.com/office/drawing/2014/main" id="{463E91C3-62F5-4943-B400-F1E5F84DF72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8" name="Straight Connector 63">
                <a:extLst>
                  <a:ext uri="{FF2B5EF4-FFF2-40B4-BE49-F238E27FC236}">
                    <a16:creationId xmlns:a16="http://schemas.microsoft.com/office/drawing/2014/main" id="{784BDF46-D760-46CD-8DC8-4E41A50F9A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Straight Connector 64">
                <a:extLst>
                  <a:ext uri="{FF2B5EF4-FFF2-40B4-BE49-F238E27FC236}">
                    <a16:creationId xmlns:a16="http://schemas.microsoft.com/office/drawing/2014/main" id="{2568F761-4159-4FF8-B599-8DA8B008B8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4" name="Group 65">
              <a:extLst>
                <a:ext uri="{FF2B5EF4-FFF2-40B4-BE49-F238E27FC236}">
                  <a16:creationId xmlns:a16="http://schemas.microsoft.com/office/drawing/2014/main" id="{A7C1D672-AFC3-46D2-9A18-D2546081B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4419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36" name="Rounded Rectangle 66">
                <a:extLst>
                  <a:ext uri="{FF2B5EF4-FFF2-40B4-BE49-F238E27FC236}">
                    <a16:creationId xmlns:a16="http://schemas.microsoft.com/office/drawing/2014/main" id="{82519A49-7CF2-497A-A7E6-7386DECC1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37" name="Rounded Rectangle 67">
                <a:extLst>
                  <a:ext uri="{FF2B5EF4-FFF2-40B4-BE49-F238E27FC236}">
                    <a16:creationId xmlns:a16="http://schemas.microsoft.com/office/drawing/2014/main" id="{13E19F10-A83D-4F31-A50F-266E98D97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38" name="Rounded Rectangle 68">
                <a:extLst>
                  <a:ext uri="{FF2B5EF4-FFF2-40B4-BE49-F238E27FC236}">
                    <a16:creationId xmlns:a16="http://schemas.microsoft.com/office/drawing/2014/main" id="{0995ED2A-7619-457B-97E3-4063AABCF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39" name="Rounded Rectangle 69">
                <a:extLst>
                  <a:ext uri="{FF2B5EF4-FFF2-40B4-BE49-F238E27FC236}">
                    <a16:creationId xmlns:a16="http://schemas.microsoft.com/office/drawing/2014/main" id="{9B0E2859-0D76-40F0-8D9C-C544973E1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0" name="Rounded Rectangle 70">
                <a:extLst>
                  <a:ext uri="{FF2B5EF4-FFF2-40B4-BE49-F238E27FC236}">
                    <a16:creationId xmlns:a16="http://schemas.microsoft.com/office/drawing/2014/main" id="{0AEEBC3D-A2BF-4439-A30F-A18EC986A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1" name="Rounded Rectangle 71">
                <a:extLst>
                  <a:ext uri="{FF2B5EF4-FFF2-40B4-BE49-F238E27FC236}">
                    <a16:creationId xmlns:a16="http://schemas.microsoft.com/office/drawing/2014/main" id="{994A6510-DDD5-423C-B749-7A47A2C8C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2" name="Rounded Rectangle 72">
                <a:extLst>
                  <a:ext uri="{FF2B5EF4-FFF2-40B4-BE49-F238E27FC236}">
                    <a16:creationId xmlns:a16="http://schemas.microsoft.com/office/drawing/2014/main" id="{EE441558-8B6E-42CE-B28B-3819B65B5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" name="Rounded Rectangle 73">
                <a:extLst>
                  <a:ext uri="{FF2B5EF4-FFF2-40B4-BE49-F238E27FC236}">
                    <a16:creationId xmlns:a16="http://schemas.microsoft.com/office/drawing/2014/main" id="{54112649-38FD-46C1-946F-8DC8CBAAB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4" name="Straight Arrow Connector 74">
                <a:extLst>
                  <a:ext uri="{FF2B5EF4-FFF2-40B4-BE49-F238E27FC236}">
                    <a16:creationId xmlns:a16="http://schemas.microsoft.com/office/drawing/2014/main" id="{4A1A0A2C-7169-4475-A6F1-4EE0DA43B8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5" name="Straight Connector 75">
                <a:extLst>
                  <a:ext uri="{FF2B5EF4-FFF2-40B4-BE49-F238E27FC236}">
                    <a16:creationId xmlns:a16="http://schemas.microsoft.com/office/drawing/2014/main" id="{7880A66D-861E-45B0-A189-6D1CA107BD5E}"/>
                  </a:ext>
                </a:extLst>
              </p:cNvPr>
              <p:cNvCxnSpPr>
                <a:cxnSpLocks noChangeShapeType="1"/>
                <a:stCxn id="39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6" name="Straight Connector 76">
                <a:extLst>
                  <a:ext uri="{FF2B5EF4-FFF2-40B4-BE49-F238E27FC236}">
                    <a16:creationId xmlns:a16="http://schemas.microsoft.com/office/drawing/2014/main" id="{4CDF4A39-BA8C-43C4-B069-1671458B3A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7" name="Straight Connector 77">
                <a:extLst>
                  <a:ext uri="{FF2B5EF4-FFF2-40B4-BE49-F238E27FC236}">
                    <a16:creationId xmlns:a16="http://schemas.microsoft.com/office/drawing/2014/main" id="{F5508529-B8E4-4548-9ED5-653764B91F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8" name="Straight Connector 78">
                <a:extLst>
                  <a:ext uri="{FF2B5EF4-FFF2-40B4-BE49-F238E27FC236}">
                    <a16:creationId xmlns:a16="http://schemas.microsoft.com/office/drawing/2014/main" id="{F1851F5D-6BAF-42F9-B5C1-D750AF5279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9" name="Straight Connector 79">
                <a:extLst>
                  <a:ext uri="{FF2B5EF4-FFF2-40B4-BE49-F238E27FC236}">
                    <a16:creationId xmlns:a16="http://schemas.microsoft.com/office/drawing/2014/main" id="{CBAAD574-1165-4C75-85A0-4F36CD5A54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0" name="Straight Connector 80">
                <a:extLst>
                  <a:ext uri="{FF2B5EF4-FFF2-40B4-BE49-F238E27FC236}">
                    <a16:creationId xmlns:a16="http://schemas.microsoft.com/office/drawing/2014/main" id="{D708CC4A-8F99-460B-B2E2-A2B8E7AA42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" name="Straight Connector 81">
                <a:extLst>
                  <a:ext uri="{FF2B5EF4-FFF2-40B4-BE49-F238E27FC236}">
                    <a16:creationId xmlns:a16="http://schemas.microsoft.com/office/drawing/2014/main" id="{C72EA69C-A859-4BAD-8115-53835F0601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2" name="Straight Connector 82">
                <a:extLst>
                  <a:ext uri="{FF2B5EF4-FFF2-40B4-BE49-F238E27FC236}">
                    <a16:creationId xmlns:a16="http://schemas.microsoft.com/office/drawing/2014/main" id="{BF85A613-A15A-412D-97EB-395C1729E8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5" name="Straight Connector 93">
              <a:extLst>
                <a:ext uri="{FF2B5EF4-FFF2-40B4-BE49-F238E27FC236}">
                  <a16:creationId xmlns:a16="http://schemas.microsoft.com/office/drawing/2014/main" id="{94058D90-7063-419D-929A-8CFC4F8470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0" cy="3429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87" name="Straight Arrow Connector 97">
            <a:extLst>
              <a:ext uri="{FF2B5EF4-FFF2-40B4-BE49-F238E27FC236}">
                <a16:creationId xmlns:a16="http://schemas.microsoft.com/office/drawing/2014/main" id="{2E767D66-3321-4DE4-AE2D-7EAA851E4559}"/>
              </a:ext>
            </a:extLst>
          </p:cNvPr>
          <p:cNvCxnSpPr>
            <a:cxnSpLocks noChangeShapeType="1"/>
            <a:stCxn id="9" idx="3"/>
          </p:cNvCxnSpPr>
          <p:nvPr/>
        </p:nvCxnSpPr>
        <p:spPr bwMode="auto">
          <a:xfrm>
            <a:off x="7772400" y="1828800"/>
            <a:ext cx="83820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8" name="TextBox 99">
            <a:extLst>
              <a:ext uri="{FF2B5EF4-FFF2-40B4-BE49-F238E27FC236}">
                <a16:creationId xmlns:a16="http://schemas.microsoft.com/office/drawing/2014/main" id="{D2D90A51-9FCF-48F6-A577-5CA1C29BE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35" y="1862138"/>
            <a:ext cx="687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SATA</a:t>
            </a:r>
          </a:p>
        </p:txBody>
      </p:sp>
    </p:spTree>
    <p:extLst>
      <p:ext uri="{BB962C8B-B14F-4D97-AF65-F5344CB8AC3E}">
        <p14:creationId xmlns:p14="http://schemas.microsoft.com/office/powerpoint/2010/main" val="2078595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E162-1899-4EB6-927E-44B20987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SSD Architecture – Writes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2C215-9EC1-464F-BAAB-134D0FC72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6324600" cy="5181600"/>
          </a:xfrm>
        </p:spPr>
        <p:txBody>
          <a:bodyPr/>
          <a:lstStyle/>
          <a:p>
            <a:r>
              <a:rPr lang="en-US" dirty="0" smtClean="0"/>
              <a:t>Writing data is complex! (~200μs – 1.7ms)</a:t>
            </a:r>
          </a:p>
          <a:p>
            <a:pPr lvl="1"/>
            <a:r>
              <a:rPr lang="en-US" dirty="0" smtClean="0"/>
              <a:t>Can only write empty pages in a block</a:t>
            </a:r>
          </a:p>
          <a:p>
            <a:pPr lvl="1"/>
            <a:r>
              <a:rPr lang="en-US" dirty="0" smtClean="0"/>
              <a:t>Erasing a block takes ~1.5ms</a:t>
            </a:r>
          </a:p>
          <a:p>
            <a:pPr lvl="1"/>
            <a:r>
              <a:rPr lang="en-US" dirty="0" smtClean="0"/>
              <a:t>Controller maintains pool of empty blocks by coalescing used pages (read, erase, write), also reserves some % of capacity</a:t>
            </a:r>
          </a:p>
          <a:p>
            <a:r>
              <a:rPr lang="en-US" dirty="0" smtClean="0"/>
              <a:t>Rule of thumb: writes 10x reads, erasure 10x writes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2C50EA7-561E-459F-BE0A-8C2A8790F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90" y="1870075"/>
            <a:ext cx="4797669" cy="29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D9D6139-998F-48F9-A417-10F187D04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246" y="4724400"/>
            <a:ext cx="4589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+mn-lt"/>
                <a:cs typeface="Helvetica" charset="0"/>
                <a:hlinkClick r:id="rId3"/>
              </a:rPr>
              <a:t>https://en.wikipedia.org/wiki/Solid-state_drive</a:t>
            </a:r>
            <a:endParaRPr lang="en-US" sz="1800" b="0">
              <a:latin typeface="+mn-lt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1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B65A-F1A3-4191-8F99-790F7321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Architecture – 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6621-DD36-43C6-9F6D-222F093D0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693400" cy="5105400"/>
          </a:xfrm>
        </p:spPr>
        <p:txBody>
          <a:bodyPr/>
          <a:lstStyle/>
          <a:p>
            <a:r>
              <a:rPr lang="en-US" dirty="0"/>
              <a:t>SSDs provide same interface as HDDs to OS – read and write chunk (4KB) at a time</a:t>
            </a:r>
          </a:p>
          <a:p>
            <a:r>
              <a:rPr lang="en-US" dirty="0"/>
              <a:t>But can only overwrite data 256KB at a time!</a:t>
            </a:r>
          </a:p>
          <a:p>
            <a:r>
              <a:rPr lang="en-US" dirty="0"/>
              <a:t>Why not just erase and rewrite new version of entire 256KB block?</a:t>
            </a:r>
          </a:p>
          <a:p>
            <a:pPr lvl="1"/>
            <a:r>
              <a:rPr lang="en-US" dirty="0"/>
              <a:t>Erasure is very slow (milliseconds)</a:t>
            </a:r>
          </a:p>
          <a:p>
            <a:pPr lvl="1"/>
            <a:r>
              <a:rPr lang="en-US" dirty="0"/>
              <a:t>Each block has a finite lifetime, can only be erased and rewritten about 10K times</a:t>
            </a:r>
          </a:p>
          <a:p>
            <a:pPr lvl="1"/>
            <a:r>
              <a:rPr lang="en-US" dirty="0"/>
              <a:t>Heavily used blocks likely to wear out quickly</a:t>
            </a:r>
          </a:p>
        </p:txBody>
      </p:sp>
    </p:spTree>
    <p:extLst>
      <p:ext uri="{BB962C8B-B14F-4D97-AF65-F5344CB8AC3E}">
        <p14:creationId xmlns:p14="http://schemas.microsoft.com/office/powerpoint/2010/main" val="222775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A3EB-894D-4D18-959F-C0A47319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– Two Systems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AA833-F945-4F2F-A85C-ABE0CDBDC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Layer of Indirection</a:t>
            </a:r>
          </a:p>
          <a:p>
            <a:pPr lvl="1"/>
            <a:r>
              <a:rPr lang="en-US" dirty="0"/>
              <a:t>Maintain a </a:t>
            </a:r>
            <a:r>
              <a:rPr lang="en-US" i="1" dirty="0"/>
              <a:t>Flash Translation Layer (FTL)</a:t>
            </a:r>
            <a:r>
              <a:rPr lang="en-US" dirty="0"/>
              <a:t> in SSD</a:t>
            </a:r>
          </a:p>
          <a:p>
            <a:pPr lvl="1"/>
            <a:r>
              <a:rPr lang="en-US" dirty="0"/>
              <a:t>Map virtual block numbers (which OS uses) to physical page numbers (which flash mem. controller uses)</a:t>
            </a:r>
          </a:p>
          <a:p>
            <a:pPr lvl="1"/>
            <a:r>
              <a:rPr lang="en-US" b="1" dirty="0"/>
              <a:t>Can now freely relocate data w/o OS knowing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Copy on Write</a:t>
            </a:r>
          </a:p>
          <a:p>
            <a:pPr lvl="1"/>
            <a:r>
              <a:rPr lang="en-US" dirty="0"/>
              <a:t>Don’t overwrite a page when OS updates its data</a:t>
            </a:r>
          </a:p>
          <a:p>
            <a:pPr lvl="1"/>
            <a:r>
              <a:rPr lang="en-US" dirty="0"/>
              <a:t>Instead, write new version in a free page</a:t>
            </a:r>
          </a:p>
          <a:p>
            <a:pPr lvl="1"/>
            <a:r>
              <a:rPr lang="en-US" dirty="0"/>
              <a:t>Update FTL mapping to point to new location</a:t>
            </a:r>
          </a:p>
        </p:txBody>
      </p:sp>
    </p:spTree>
    <p:extLst>
      <p:ext uri="{BB962C8B-B14F-4D97-AF65-F5344CB8AC3E}">
        <p14:creationId xmlns:p14="http://schemas.microsoft.com/office/powerpoint/2010/main" val="52165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8467-ED89-412A-BF31-AA857809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Translation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2211-4616-4F10-9416-17A6494E6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need to erase and rewrite entire 256KB block when making small modifications</a:t>
            </a:r>
          </a:p>
          <a:p>
            <a:r>
              <a:rPr lang="en-US" dirty="0"/>
              <a:t>SSD controller can assign mappings to spread workload across pages</a:t>
            </a:r>
          </a:p>
          <a:p>
            <a:pPr lvl="1"/>
            <a:r>
              <a:rPr lang="en-US" i="1" dirty="0"/>
              <a:t>Wear Levelling</a:t>
            </a:r>
          </a:p>
          <a:p>
            <a:pPr lvl="1"/>
            <a:endParaRPr lang="en-US" i="1" dirty="0"/>
          </a:p>
          <a:p>
            <a:r>
              <a:rPr lang="en-US" dirty="0"/>
              <a:t>What to do with old versions of pages?</a:t>
            </a:r>
          </a:p>
          <a:p>
            <a:pPr lvl="1"/>
            <a:r>
              <a:rPr lang="en-US" i="1" dirty="0"/>
              <a:t>Garbage Collection</a:t>
            </a:r>
            <a:r>
              <a:rPr lang="en-US" dirty="0"/>
              <a:t> in background</a:t>
            </a:r>
          </a:p>
          <a:p>
            <a:pPr lvl="1"/>
            <a:r>
              <a:rPr lang="en-US" dirty="0"/>
              <a:t>Erase blocks with old pages, add to free list</a:t>
            </a:r>
          </a:p>
        </p:txBody>
      </p:sp>
    </p:spTree>
    <p:extLst>
      <p:ext uri="{BB962C8B-B14F-4D97-AF65-F5344CB8AC3E}">
        <p14:creationId xmlns:p14="http://schemas.microsoft.com/office/powerpoint/2010/main" val="143063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1117-A878-41E8-B117-638FCF7F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“Current</a:t>
            </a:r>
            <a:r>
              <a:rPr lang="en-US" dirty="0" smtClean="0"/>
              <a:t>” (large) </a:t>
            </a:r>
            <a:r>
              <a:rPr lang="en-US" dirty="0"/>
              <a:t>3.5in SSDs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FD03-0792-4128-93C8-035194688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19312"/>
            <a:ext cx="8153400" cy="5459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Seagate </a:t>
            </a:r>
            <a:r>
              <a:rPr lang="en-US" dirty="0" err="1" smtClean="0"/>
              <a:t>Exos</a:t>
            </a:r>
            <a:r>
              <a:rPr lang="en-US" dirty="0" smtClean="0"/>
              <a:t> </a:t>
            </a:r>
            <a:r>
              <a:rPr lang="en-US" dirty="0"/>
              <a:t>SSD: </a:t>
            </a:r>
            <a:r>
              <a:rPr lang="en-US" dirty="0" smtClean="0"/>
              <a:t>15.36TB (2017)</a:t>
            </a:r>
            <a:endParaRPr lang="en-US" dirty="0"/>
          </a:p>
          <a:p>
            <a:pPr lvl="1"/>
            <a:r>
              <a:rPr lang="en-US" dirty="0"/>
              <a:t>Dual 12Gb/s interface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reads 860MB/s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writes 920MB/s</a:t>
            </a:r>
          </a:p>
          <a:p>
            <a:pPr lvl="1"/>
            <a:r>
              <a:rPr lang="en-US" dirty="0"/>
              <a:t>Random Reads (IOPS): 102K</a:t>
            </a:r>
          </a:p>
          <a:p>
            <a:pPr lvl="1"/>
            <a:r>
              <a:rPr lang="en-US" dirty="0"/>
              <a:t>Random Writes (IOPS): 15K</a:t>
            </a:r>
          </a:p>
          <a:p>
            <a:pPr lvl="1"/>
            <a:r>
              <a:rPr lang="en-US" dirty="0"/>
              <a:t>Price (Amazon): </a:t>
            </a:r>
            <a:r>
              <a:rPr lang="en-US" dirty="0" smtClean="0"/>
              <a:t>$5495 ($0.36/GB)</a:t>
            </a:r>
            <a:endParaRPr lang="en-US" dirty="0"/>
          </a:p>
          <a:p>
            <a:r>
              <a:rPr lang="en-US" dirty="0"/>
              <a:t>Nimbus SSD: 100TB (2019)</a:t>
            </a:r>
          </a:p>
          <a:p>
            <a:pPr lvl="1"/>
            <a:r>
              <a:rPr lang="en-US" dirty="0"/>
              <a:t>Dual port: 12Gb/s interface </a:t>
            </a:r>
          </a:p>
          <a:p>
            <a:pPr lvl="1"/>
            <a:r>
              <a:rPr lang="en-US" dirty="0"/>
              <a:t>Seq reads/writes: 500MB/s</a:t>
            </a:r>
          </a:p>
          <a:p>
            <a:pPr lvl="1"/>
            <a:r>
              <a:rPr lang="en-US" dirty="0"/>
              <a:t>Random Read Ops (IOPS): 100K</a:t>
            </a:r>
          </a:p>
          <a:p>
            <a:pPr lvl="1"/>
            <a:r>
              <a:rPr lang="en-US" i="1" dirty="0"/>
              <a:t>Unlimited writes for 5 years!</a:t>
            </a:r>
          </a:p>
          <a:p>
            <a:pPr lvl="1"/>
            <a:r>
              <a:rPr lang="en-US" dirty="0"/>
              <a:t>Price: ~ </a:t>
            </a:r>
            <a:r>
              <a:rPr lang="en-US" dirty="0" smtClean="0"/>
              <a:t>$40K</a:t>
            </a:r>
            <a:r>
              <a:rPr lang="en-US" dirty="0"/>
              <a:t>? </a:t>
            </a:r>
            <a:r>
              <a:rPr lang="en-US" dirty="0" smtClean="0"/>
              <a:t>($0.4/GB)</a:t>
            </a:r>
          </a:p>
          <a:p>
            <a:pPr lvl="2"/>
            <a:r>
              <a:rPr lang="en-US" dirty="0" smtClean="0"/>
              <a:t>However, 50TB drive costs $12500 ($0.25/GB)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5A741-1D30-4B64-9054-15FE14593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1333"/>
          <a:stretch/>
        </p:blipFill>
        <p:spPr>
          <a:xfrm>
            <a:off x="8179904" y="3482310"/>
            <a:ext cx="2133600" cy="3245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F3114-BB7B-4B47-AD9A-9B9B870A6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04" y="733192"/>
            <a:ext cx="2848208" cy="28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09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53C2828-4027-497E-891D-C50ACEA6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HDD vs. SSD Comparison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BEC54-1165-43E6-86D4-873940566CB6}"/>
              </a:ext>
            </a:extLst>
          </p:cNvPr>
          <p:cNvSpPr txBox="1"/>
          <p:nvPr/>
        </p:nvSpPr>
        <p:spPr>
          <a:xfrm>
            <a:off x="0" y="5595856"/>
            <a:ext cx="12192000" cy="584776"/>
          </a:xfrm>
          <a:prstGeom prst="rect">
            <a:avLst/>
          </a:prstGeom>
          <a:solidFill>
            <a:srgbClr val="FFFF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Gill Sans MT" panose="020B0502020104020203" pitchFamily="34" charset="77"/>
                <a:ea typeface="Calibri" charset="0"/>
                <a:cs typeface="Helvetica Neue Light"/>
              </a:rPr>
              <a:t>SSD prices drop faster than HDD</a:t>
            </a:r>
          </a:p>
        </p:txBody>
      </p:sp>
      <p:pic>
        <p:nvPicPr>
          <p:cNvPr id="10" name="Picture 9" descr="vps-ssd-vs-hdd.jpg">
            <a:extLst>
              <a:ext uri="{FF2B5EF4-FFF2-40B4-BE49-F238E27FC236}">
                <a16:creationId xmlns:a16="http://schemas.microsoft.com/office/drawing/2014/main" id="{197BEDC0-2695-4DB3-B0E9-8F240FFDAE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75" y="645475"/>
            <a:ext cx="3175895" cy="4753077"/>
          </a:xfrm>
          <a:prstGeom prst="rect">
            <a:avLst/>
          </a:prstGeom>
        </p:spPr>
      </p:pic>
      <p:pic>
        <p:nvPicPr>
          <p:cNvPr id="1026" name="Picture 2" descr="QLC Flash HAMRs HDD - Wikibon Research">
            <a:extLst>
              <a:ext uri="{FF2B5EF4-FFF2-40B4-BE49-F238E27FC236}">
                <a16:creationId xmlns:a16="http://schemas.microsoft.com/office/drawing/2014/main" id="{B1EFBBEE-0B9F-384F-8357-8041A9B4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7744"/>
            <a:ext cx="6705600" cy="48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26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533400"/>
          </a:xfrm>
        </p:spPr>
        <p:txBody>
          <a:bodyPr/>
          <a:lstStyle/>
          <a:p>
            <a:r>
              <a:rPr lang="en-US" sz="2700" dirty="0"/>
              <a:t>Amusing calculation: </a:t>
            </a:r>
            <a:br>
              <a:rPr lang="en-US" sz="2700" dirty="0"/>
            </a:br>
            <a:r>
              <a:rPr lang="en-US" sz="2700" dirty="0"/>
              <a:t>Is a full Kindle heavier than an empty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762000"/>
            <a:ext cx="10744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Actually, “Yes”, but not by much</a:t>
            </a:r>
          </a:p>
          <a:p>
            <a:r>
              <a:rPr lang="en-US" dirty="0" smtClean="0"/>
              <a:t>Flash works by trapping electrons:</a:t>
            </a:r>
          </a:p>
          <a:p>
            <a:pPr lvl="1"/>
            <a:r>
              <a:rPr lang="en-US" dirty="0" smtClean="0"/>
              <a:t>So, erased state lower energy than written state</a:t>
            </a:r>
          </a:p>
          <a:p>
            <a:r>
              <a:rPr lang="en-US" dirty="0" smtClean="0"/>
              <a:t>Assuming that:</a:t>
            </a:r>
          </a:p>
          <a:p>
            <a:pPr lvl="1"/>
            <a:r>
              <a:rPr lang="en-US" dirty="0" smtClean="0"/>
              <a:t>Kindle has 4GB flash</a:t>
            </a:r>
          </a:p>
          <a:p>
            <a:pPr lvl="1"/>
            <a:r>
              <a:rPr lang="en-US" dirty="0" smtClean="0"/>
              <a:t>½ of all bits in full Kindle are in high-energy state</a:t>
            </a:r>
          </a:p>
          <a:p>
            <a:pPr lvl="1"/>
            <a:r>
              <a:rPr lang="en-US" dirty="0" smtClean="0"/>
              <a:t>High-energy state about 10</a:t>
            </a:r>
            <a:r>
              <a:rPr lang="en-US" baseline="30000" dirty="0" smtClean="0"/>
              <a:t>-15</a:t>
            </a:r>
            <a:r>
              <a:rPr lang="en-US" dirty="0" smtClean="0"/>
              <a:t> joules higher</a:t>
            </a:r>
          </a:p>
          <a:p>
            <a:pPr lvl="1"/>
            <a:r>
              <a:rPr lang="en-US" dirty="0" smtClean="0"/>
              <a:t>Then: Full Kindle is 1 </a:t>
            </a:r>
            <a:r>
              <a:rPr lang="en-US" dirty="0" err="1" smtClean="0"/>
              <a:t>attogram</a:t>
            </a:r>
            <a:r>
              <a:rPr lang="en-US" dirty="0" smtClean="0"/>
              <a:t> (10</a:t>
            </a:r>
            <a:r>
              <a:rPr lang="en-US" baseline="30000" dirty="0" smtClean="0"/>
              <a:t>-18</a:t>
            </a:r>
            <a:r>
              <a:rPr lang="en-US" dirty="0" smtClean="0"/>
              <a:t>gram) heavier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(Using E = mc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 course, this is less than most sensitive scale can measure (it can measure 10</a:t>
            </a:r>
            <a:r>
              <a:rPr lang="en-US" baseline="30000" dirty="0" smtClean="0"/>
              <a:t>-9 </a:t>
            </a:r>
            <a:r>
              <a:rPr lang="en-US" dirty="0" smtClean="0"/>
              <a:t>grams)</a:t>
            </a:r>
          </a:p>
          <a:p>
            <a:r>
              <a:rPr lang="en-US" dirty="0" smtClean="0"/>
              <a:t>Of course, this weight difference overwhelmed by battery discharge, weight from getting warm, 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Source: John Kubiatowicz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(New York Times, Oct 24, 2011)</a:t>
            </a:r>
          </a:p>
        </p:txBody>
      </p:sp>
    </p:spTree>
    <p:extLst>
      <p:ext uri="{BB962C8B-B14F-4D97-AF65-F5344CB8AC3E}">
        <p14:creationId xmlns:p14="http://schemas.microsoft.com/office/powerpoint/2010/main" val="3383760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3725"/>
            <a:ext cx="99060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r>
              <a:rPr lang="en-US" dirty="0" smtClean="0">
                <a:ea typeface="MS PGothic" charset="0"/>
              </a:rPr>
              <a:t>with </a:t>
            </a:r>
            <a:r>
              <a:rPr lang="en-US" dirty="0">
                <a:ea typeface="MS PGothic" charset="0"/>
              </a:rPr>
              <a:t>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6324600" y="2286000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Recall: Transferring </a:t>
            </a:r>
            <a:r>
              <a:rPr lang="en-US" dirty="0">
                <a:ea typeface="MS PGothic" charset="0"/>
              </a:rPr>
              <a:t>Data To/From Controller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434526" y="2323926"/>
            <a:ext cx="304800" cy="346249"/>
            <a:chOff x="7848600" y="1868382"/>
            <a:chExt cx="304800" cy="346249"/>
          </a:xfrm>
        </p:grpSpPr>
        <p:sp>
          <p:nvSpPr>
            <p:cNvPr id="3" name="Oval 2"/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3318" y="1868382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15326" y="2720974"/>
            <a:ext cx="1549400" cy="2159000"/>
            <a:chOff x="5105400" y="3479800"/>
            <a:chExt cx="1549400" cy="2159000"/>
          </a:xfrm>
        </p:grpSpPr>
        <p:sp>
          <p:nvSpPr>
            <p:cNvPr id="8" name="Freeform 7"/>
            <p:cNvSpPr/>
            <p:nvPr/>
          </p:nvSpPr>
          <p:spPr>
            <a:xfrm>
              <a:off x="5105400" y="3479800"/>
              <a:ext cx="1549400" cy="2159000"/>
            </a:xfrm>
            <a:custGeom>
              <a:avLst/>
              <a:gdLst>
                <a:gd name="connsiteX0" fmla="*/ 368300 w 368300"/>
                <a:gd name="connsiteY0" fmla="*/ 0 h 850900"/>
                <a:gd name="connsiteX1" fmla="*/ 304800 w 368300"/>
                <a:gd name="connsiteY1" fmla="*/ 584200 h 850900"/>
                <a:gd name="connsiteX2" fmla="*/ 0 w 368300"/>
                <a:gd name="connsiteY2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850900">
                  <a:moveTo>
                    <a:pt x="368300" y="0"/>
                  </a:moveTo>
                  <a:cubicBezTo>
                    <a:pt x="367241" y="221191"/>
                    <a:pt x="366183" y="442383"/>
                    <a:pt x="304800" y="584200"/>
                  </a:cubicBezTo>
                  <a:cubicBezTo>
                    <a:pt x="243417" y="726017"/>
                    <a:pt x="0" y="850900"/>
                    <a:pt x="0" y="850900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24600" y="4530551"/>
              <a:ext cx="304800" cy="346249"/>
              <a:chOff x="7848600" y="1868382"/>
              <a:chExt cx="304800" cy="346249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986726" y="4117974"/>
            <a:ext cx="304800" cy="811032"/>
            <a:chOff x="4876800" y="4876800"/>
            <a:chExt cx="304800" cy="81103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876800" y="5105400"/>
              <a:ext cx="304800" cy="346249"/>
              <a:chOff x="7848600" y="1868382"/>
              <a:chExt cx="304800" cy="346249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9317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9792-0092-493A-BAC1-FE823F5A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0D97-A266-4B78-A292-CAA24CA5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Small storage (0.1-0.5x disk), expensive (3-20x disk)</a:t>
            </a:r>
          </a:p>
          <a:p>
            <a:pPr lvl="2"/>
            <a:r>
              <a:rPr lang="en-US" dirty="0"/>
              <a:t>Hybrid alternative: combine small SSD with large </a:t>
            </a:r>
            <a:r>
              <a:rPr lang="en-US" dirty="0" smtClean="0"/>
              <a:t>HDD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60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9792-0092-493A-BAC1-FE823F5A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0D97-A266-4B78-A292-CAA24CA5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5715000"/>
          </a:xfrm>
        </p:spPr>
        <p:txBody>
          <a:bodyPr>
            <a:normAutofit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strike="sngStrike" dirty="0"/>
              <a:t>Small storage (0.1-0.5x disk)</a:t>
            </a:r>
            <a:r>
              <a:rPr lang="en-US" dirty="0"/>
              <a:t>, expensive (3-20x disk)</a:t>
            </a:r>
          </a:p>
          <a:p>
            <a:pPr lvl="2"/>
            <a:r>
              <a:rPr lang="en-US" dirty="0"/>
              <a:t>Hybrid alternative: combine small SSD with large HDD</a:t>
            </a:r>
          </a:p>
          <a:p>
            <a:pPr lvl="1"/>
            <a:r>
              <a:rPr lang="en-US" dirty="0"/>
              <a:t>Asymmetric block write performance: read </a:t>
            </a:r>
            <a:r>
              <a:rPr lang="en-US" dirty="0" err="1"/>
              <a:t>pg</a:t>
            </a:r>
            <a:r>
              <a:rPr lang="en-US" dirty="0"/>
              <a:t>/erase/write </a:t>
            </a:r>
            <a:r>
              <a:rPr lang="en-US" dirty="0" err="1"/>
              <a:t>pg</a:t>
            </a:r>
            <a:endParaRPr lang="en-US" dirty="0"/>
          </a:p>
          <a:p>
            <a:pPr lvl="2"/>
            <a:r>
              <a:rPr lang="en-US" dirty="0"/>
              <a:t>Controller garbage collection (GC) algorithms have major effect on performance</a:t>
            </a:r>
          </a:p>
          <a:p>
            <a:pPr lvl="1"/>
            <a:r>
              <a:rPr lang="en-US" dirty="0"/>
              <a:t>Limited drive lifetime </a:t>
            </a:r>
          </a:p>
          <a:p>
            <a:pPr lvl="2"/>
            <a:r>
              <a:rPr lang="en-US" dirty="0"/>
              <a:t>1-10K writes/page for MLC NAND</a:t>
            </a:r>
          </a:p>
          <a:p>
            <a:pPr lvl="2"/>
            <a:r>
              <a:rPr lang="en-US" dirty="0"/>
              <a:t>Avg failure rate is 6 years, life expectancy is 9–11 years</a:t>
            </a:r>
          </a:p>
          <a:p>
            <a:r>
              <a:rPr lang="en-US" dirty="0"/>
              <a:t>These are changing rapidly!</a:t>
            </a:r>
          </a:p>
        </p:txBody>
      </p:sp>
      <p:sp>
        <p:nvSpPr>
          <p:cNvPr id="7" name="Rectangular Callout 1">
            <a:extLst>
              <a:ext uri="{FF2B5EF4-FFF2-40B4-BE49-F238E27FC236}">
                <a16:creationId xmlns:a16="http://schemas.microsoft.com/office/drawing/2014/main" id="{7D5F7452-D4D3-4663-BAB8-DD4D2A1212C5}"/>
              </a:ext>
            </a:extLst>
          </p:cNvPr>
          <p:cNvSpPr/>
          <p:nvPr/>
        </p:nvSpPr>
        <p:spPr bwMode="auto">
          <a:xfrm>
            <a:off x="8686800" y="2590800"/>
            <a:ext cx="1447800" cy="1219200"/>
          </a:xfrm>
          <a:prstGeom prst="wedgeRectCallout">
            <a:avLst>
              <a:gd name="adj1" fmla="val -296952"/>
              <a:gd name="adj2" fmla="val 28824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ill Sans Light"/>
              </a:rPr>
              <a:t>No longer true!</a:t>
            </a:r>
          </a:p>
        </p:txBody>
      </p:sp>
    </p:spTree>
    <p:extLst>
      <p:ext uri="{BB962C8B-B14F-4D97-AF65-F5344CB8AC3E}">
        <p14:creationId xmlns:p14="http://schemas.microsoft.com/office/powerpoint/2010/main" val="3244210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Nano-Tube Memory (NANTERO)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03" y="1183729"/>
            <a:ext cx="4162096" cy="248085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6706" y="3800413"/>
            <a:ext cx="10875694" cy="25842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Yet another possibility: Nanotube memory</a:t>
            </a:r>
          </a:p>
          <a:p>
            <a:pPr lvl="1"/>
            <a:r>
              <a:rPr lang="en-US" dirty="0" err="1" smtClean="0"/>
              <a:t>NanoTubes</a:t>
            </a:r>
            <a:r>
              <a:rPr lang="en-US" dirty="0" smtClean="0"/>
              <a:t> between two electrodes, slight conductivity difference between ones and zeros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wearout</a:t>
            </a:r>
            <a:r>
              <a:rPr lang="en-US" dirty="0" smtClean="0"/>
              <a:t>!</a:t>
            </a:r>
          </a:p>
          <a:p>
            <a:r>
              <a:rPr lang="en-US" dirty="0" smtClean="0"/>
              <a:t>Better than DRAM?</a:t>
            </a:r>
          </a:p>
          <a:p>
            <a:pPr lvl="1"/>
            <a:r>
              <a:rPr lang="en-US" dirty="0" smtClean="0"/>
              <a:t>Speed of DRAM, no </a:t>
            </a:r>
            <a:r>
              <a:rPr lang="en-US" dirty="0" err="1" smtClean="0"/>
              <a:t>wearout</a:t>
            </a:r>
            <a:r>
              <a:rPr lang="en-US" dirty="0" smtClean="0"/>
              <a:t>, non-volatile!</a:t>
            </a:r>
          </a:p>
          <a:p>
            <a:pPr lvl="1"/>
            <a:r>
              <a:rPr lang="en-US" dirty="0" err="1" smtClean="0"/>
              <a:t>Nantero</a:t>
            </a:r>
            <a:r>
              <a:rPr lang="en-US" dirty="0" smtClean="0"/>
              <a:t> promises 512Gb/dice for 8Tb/chip!  (with 16 die stacking)</a:t>
            </a:r>
          </a:p>
          <a:p>
            <a:pPr lvl="1"/>
            <a:endParaRPr lang="en-US" dirty="0" smtClean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4"/>
          <a:stretch/>
        </p:blipFill>
        <p:spPr bwMode="auto">
          <a:xfrm>
            <a:off x="9893297" y="-42837"/>
            <a:ext cx="1689103" cy="10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10"/>
          <a:stretch/>
        </p:blipFill>
        <p:spPr>
          <a:xfrm>
            <a:off x="7067044" y="1183729"/>
            <a:ext cx="3104850" cy="26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7583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626" y="762001"/>
            <a:ext cx="10324374" cy="5835309"/>
          </a:xfrm>
        </p:spPr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Notification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mechanisms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Interrupts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Polling: Report results through status register that processor looks at periodically </a:t>
            </a:r>
          </a:p>
          <a:p>
            <a:pPr>
              <a:spcBef>
                <a:spcPct val="10000"/>
              </a:spcBef>
            </a:pPr>
            <a:r>
              <a:rPr lang="en-US" dirty="0"/>
              <a:t>Device drivers interface to I/O devices</a:t>
            </a:r>
          </a:p>
          <a:p>
            <a:pPr lvl="1"/>
            <a:r>
              <a:rPr lang="en-US" dirty="0"/>
              <a:t>Provide clean Read/Write interface to OS above</a:t>
            </a:r>
          </a:p>
          <a:p>
            <a:pPr lvl="1"/>
            <a:r>
              <a:rPr lang="en-US" dirty="0"/>
              <a:t>Manipulate devices through PIO, DMA &amp; interrupt handling</a:t>
            </a:r>
          </a:p>
          <a:p>
            <a:pPr lvl="1"/>
            <a:r>
              <a:rPr lang="en-US" dirty="0"/>
              <a:t>Three types: block, character, and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Direct Memory Access (DMA)</a:t>
            </a:r>
          </a:p>
          <a:p>
            <a:pPr lvl="1"/>
            <a:r>
              <a:rPr lang="en-US" dirty="0" smtClean="0"/>
              <a:t>Permit devices to directly access memory</a:t>
            </a:r>
          </a:p>
          <a:p>
            <a:pPr lvl="1"/>
            <a:r>
              <a:rPr lang="en-US" dirty="0" smtClean="0"/>
              <a:t>Free up processor from transferring every byte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22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20AA-46E4-4C09-B57B-DE6B8E3C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(2/2)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D7AC-2FD0-4614-8CEF-8C4F897B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762000"/>
            <a:ext cx="109220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Disk Performance: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Controller + Seek + Rotational + Transfer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Rotational latency: on average ½ rotation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Transfer time: spec of disk depends on rotation speed and bit storage density</a:t>
            </a:r>
          </a:p>
          <a:p>
            <a:pPr>
              <a:lnSpc>
                <a:spcPct val="95000"/>
              </a:lnSpc>
            </a:pPr>
            <a:r>
              <a:rPr lang="en-US" dirty="0"/>
              <a:t>Devices have complex interaction and performance characteristics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Response time (Latency) = Queue + Overhead + Transfer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Effective BW = BW * T/(S+T)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HDD: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seek + rotation + transfer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SSD</a:t>
            </a:r>
            <a:r>
              <a:rPr lang="en-US" dirty="0"/>
              <a:t>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transfer (erasure &amp; wear</a:t>
            </a:r>
            <a:r>
              <a:rPr lang="en-US" dirty="0" smtClean="0"/>
              <a:t>)</a:t>
            </a:r>
          </a:p>
          <a:p>
            <a:pPr>
              <a:lnSpc>
                <a:spcPct val="95000"/>
              </a:lnSpc>
            </a:pPr>
            <a:r>
              <a:rPr lang="en-US" dirty="0"/>
              <a:t>Systems (e.g., file system) designed to optimize performance and reliability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Relative to performance characteristics of underlying device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Next time: Bursts </a:t>
            </a:r>
            <a:r>
              <a:rPr lang="en-US" dirty="0"/>
              <a:t>&amp; High Utilization introduce queuing delays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Next time: Queuing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Latency: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M/M/1 and M/G/1 queues: simplest to analyze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As utilization approaches 100%, latency  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		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q</a:t>
            </a:r>
            <a:r>
              <a:rPr lang="en-US" altLang="ko-KR" dirty="0">
                <a:ea typeface="Gulim" panose="020B0600000101010101" pitchFamily="34" charset="-127"/>
              </a:rPr>
              <a:t> =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dirty="0">
                <a:ea typeface="Gulim" panose="020B0600000101010101" pitchFamily="34" charset="-127"/>
              </a:rPr>
              <a:t> x ½(1+C) x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</a:t>
            </a:r>
            <a:r>
              <a:rPr lang="en-US" altLang="ko-KR" dirty="0" smtClean="0">
                <a:ea typeface="Gulim" panose="020B0600000101010101" pitchFamily="34" charset="-127"/>
              </a:rPr>
              <a:t>/(</a:t>
            </a:r>
            <a:r>
              <a:rPr lang="en-US" altLang="ko-KR" dirty="0">
                <a:ea typeface="Gulim" panose="020B0600000101010101" pitchFamily="34" charset="-127"/>
              </a:rPr>
              <a:t>1 –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</a:t>
            </a:r>
            <a:r>
              <a:rPr lang="en-US" altLang="ko-KR" dirty="0" smtClean="0">
                <a:ea typeface="Gulim" panose="020B0600000101010101" pitchFamily="34" charset="-127"/>
              </a:rPr>
              <a:t>))</a:t>
            </a: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95000"/>
              </a:lnSpc>
            </a:pPr>
            <a:endParaRPr lang="en-US" dirty="0" smtClean="0"/>
          </a:p>
          <a:p>
            <a:pPr lvl="1"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5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23725"/>
            <a:ext cx="99060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r>
              <a:rPr lang="en-US" dirty="0" smtClean="0">
                <a:ea typeface="MS PGothic" charset="0"/>
              </a:rPr>
              <a:t>with </a:t>
            </a:r>
            <a:r>
              <a:rPr lang="en-US" dirty="0">
                <a:ea typeface="MS PGothic" charset="0"/>
              </a:rPr>
              <a:t>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6324600" y="2286000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Recall: Transferring </a:t>
            </a:r>
            <a:r>
              <a:rPr lang="en-US" dirty="0">
                <a:ea typeface="MS PGothic" charset="0"/>
              </a:rPr>
              <a:t>Data To/From Controller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89593" y="3719690"/>
            <a:ext cx="3664207" cy="1233310"/>
            <a:chOff x="4700387" y="4572000"/>
            <a:chExt cx="3664207" cy="1233310"/>
          </a:xfrm>
        </p:grpSpPr>
        <p:sp>
          <p:nvSpPr>
            <p:cNvPr id="22" name="Freeform 21"/>
            <p:cNvSpPr/>
            <p:nvPr/>
          </p:nvSpPr>
          <p:spPr>
            <a:xfrm>
              <a:off x="4700387" y="4750747"/>
              <a:ext cx="3664207" cy="1054563"/>
            </a:xfrm>
            <a:custGeom>
              <a:avLst/>
              <a:gdLst>
                <a:gd name="connsiteX0" fmla="*/ 64376 w 3664207"/>
                <a:gd name="connsiteY0" fmla="*/ 1054563 h 1054563"/>
                <a:gd name="connsiteX1" fmla="*/ 102570 w 3664207"/>
                <a:gd name="connsiteY1" fmla="*/ 624894 h 1054563"/>
                <a:gd name="connsiteX2" fmla="*/ 1028787 w 3664207"/>
                <a:gd name="connsiteY2" fmla="*/ 605797 h 1054563"/>
                <a:gd name="connsiteX3" fmla="*/ 1305697 w 3664207"/>
                <a:gd name="connsiteY3" fmla="*/ 147483 h 1054563"/>
                <a:gd name="connsiteX4" fmla="*/ 1697190 w 3664207"/>
                <a:gd name="connsiteY4" fmla="*/ 13809 h 1054563"/>
                <a:gd name="connsiteX5" fmla="*/ 3664207 w 3664207"/>
                <a:gd name="connsiteY5" fmla="*/ 4260 h 105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4207" h="1054563">
                  <a:moveTo>
                    <a:pt x="64376" y="1054563"/>
                  </a:moveTo>
                  <a:cubicBezTo>
                    <a:pt x="3105" y="877125"/>
                    <a:pt x="-58165" y="699688"/>
                    <a:pt x="102570" y="624894"/>
                  </a:cubicBezTo>
                  <a:cubicBezTo>
                    <a:pt x="263305" y="550100"/>
                    <a:pt x="828266" y="685365"/>
                    <a:pt x="1028787" y="605797"/>
                  </a:cubicBezTo>
                  <a:cubicBezTo>
                    <a:pt x="1229308" y="526229"/>
                    <a:pt x="1194297" y="246148"/>
                    <a:pt x="1305697" y="147483"/>
                  </a:cubicBezTo>
                  <a:cubicBezTo>
                    <a:pt x="1417097" y="48818"/>
                    <a:pt x="1304105" y="37679"/>
                    <a:pt x="1697190" y="13809"/>
                  </a:cubicBezTo>
                  <a:cubicBezTo>
                    <a:pt x="2090275" y="-10062"/>
                    <a:pt x="3664207" y="4260"/>
                    <a:pt x="3664207" y="426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029200" y="5181600"/>
              <a:ext cx="304800" cy="346249"/>
              <a:chOff x="7848600" y="1868382"/>
              <a:chExt cx="304800" cy="346249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934200" y="4572000"/>
              <a:ext cx="304800" cy="346249"/>
              <a:chOff x="7848600" y="1868382"/>
              <a:chExt cx="304800" cy="346249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8551805" y="2576692"/>
            <a:ext cx="1219200" cy="1142999"/>
            <a:chOff x="5562600" y="3429001"/>
            <a:chExt cx="1219200" cy="1142999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562600" y="3429001"/>
              <a:ext cx="1219200" cy="11429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6096000" y="3768551"/>
              <a:ext cx="304800" cy="346249"/>
              <a:chOff x="7848600" y="1868382"/>
              <a:chExt cx="304800" cy="346249"/>
            </a:xfrm>
          </p:grpSpPr>
          <p:sp>
            <p:nvSpPr>
              <p:cNvPr id="32" name="Oval 3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4812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326" y="152400"/>
            <a:ext cx="7182074" cy="502702"/>
          </a:xfrm>
          <a:noFill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MS PGothic" charset="0"/>
              </a:rPr>
              <a:t>Recall: I/O </a:t>
            </a:r>
            <a:r>
              <a:rPr lang="en-US" dirty="0">
                <a:ea typeface="MS PGothic" charset="0"/>
              </a:rPr>
              <a:t>Device Notifying the OS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94306"/>
            <a:ext cx="10515600" cy="5120376"/>
          </a:xfrm>
          <a:noFill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203200" indent="-203200">
              <a:spcBef>
                <a:spcPct val="5000"/>
              </a:spcBef>
            </a:pPr>
            <a:r>
              <a:rPr lang="en-US" dirty="0">
                <a:ea typeface="MS PGothic" charset="0"/>
              </a:rPr>
              <a:t>The OS needs to know when: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device has completed an operation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operation has encountered an error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I/O Interrupt: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Device generates an interrupt whenever it needs service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handles unpredictable events well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interrupts relatively high overhead 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Polling: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OS periodically checks a device-specific status register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I/O device puts completion information in status register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low overhead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may waste many cycles on polling if infrequent or unpredictable I/O operations</a:t>
            </a:r>
          </a:p>
          <a:p>
            <a:pPr marL="203200" indent="-203200">
              <a:spcBef>
                <a:spcPct val="5000"/>
              </a:spcBef>
            </a:pPr>
            <a:r>
              <a:rPr lang="en-US" dirty="0">
                <a:ea typeface="MS PGothic" charset="0"/>
              </a:rPr>
              <a:t>Actual devices combine both polling and interrupts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For instance – High-bandwidth network adapter: 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Interrupt for first incoming packet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Poll for following packets until hardware queues are empty</a:t>
            </a:r>
          </a:p>
          <a:p>
            <a:pPr marL="965200" lvl="2" indent="-342900">
              <a:spcBef>
                <a:spcPct val="5000"/>
              </a:spcBef>
            </a:pPr>
            <a:endParaRPr lang="en-US" sz="1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6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1600200" y="1607188"/>
            <a:ext cx="8915400" cy="381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r>
              <a:rPr lang="en-US" sz="4000" dirty="0"/>
              <a:t>Kernel Device Structure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71383" y="838200"/>
            <a:ext cx="8591817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System Call Interface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1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Process</a:t>
            </a:r>
          </a:p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501445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Management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265988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 err="1">
                <a:latin typeface="Gill Sans" charset="0"/>
                <a:ea typeface="Gill Sans" charset="0"/>
                <a:cs typeface="Gill Sans" charset="0"/>
              </a:rPr>
              <a:t>Filesystems</a:t>
            </a:r>
            <a:endParaRPr lang="en-US" sz="19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99133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19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747976" y="1797689"/>
            <a:ext cx="1615225" cy="876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900" b="0" dirty="0">
                <a:latin typeface="Gill Sans" charset="0"/>
                <a:ea typeface="Gill Sans" charset="0"/>
                <a:cs typeface="Gill Sans" charset="0"/>
              </a:rPr>
              <a:t>Networking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71383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Architecture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Dependent</a:t>
            </a:r>
          </a:p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Code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520227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Manager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017915" y="3207389"/>
            <a:ext cx="1615225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747975" y="3207389"/>
            <a:ext cx="1615225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265988" y="3207389"/>
            <a:ext cx="1615225" cy="990600"/>
            <a:chOff x="3733800" y="3276600"/>
            <a:chExt cx="1615225" cy="9906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733800" y="3276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File System Types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8862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418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974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953000" y="3886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65988" y="4274189"/>
            <a:ext cx="1615225" cy="990600"/>
            <a:chOff x="3733800" y="4419600"/>
            <a:chExt cx="1615225" cy="9906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733800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Block</a:t>
              </a:r>
              <a:b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</a:br>
              <a:r>
                <a:rPr kumimoji="0" lang="en-US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Devices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11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267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228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978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47975" y="4274189"/>
            <a:ext cx="1615225" cy="990600"/>
            <a:chOff x="7223974" y="4419600"/>
            <a:chExt cx="1615225" cy="9906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23974" y="4419600"/>
              <a:ext cx="1615225" cy="990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IF drivers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3914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7470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1026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58200" y="5029200"/>
              <a:ext cx="228600" cy="228600"/>
            </a:xfrm>
            <a:prstGeom prst="rect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34418" y="2653353"/>
            <a:ext cx="16900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Concurrency,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multitasking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00567" y="2667001"/>
            <a:ext cx="11095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Virtual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74787" y="2653353"/>
            <a:ext cx="17812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Files and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dirs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: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the VFS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08906" y="2667001"/>
            <a:ext cx="17956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TTYs and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device access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835359" y="2794136"/>
            <a:ext cx="15824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Connectivity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2078328" y="1302389"/>
            <a:ext cx="8018172" cy="469810"/>
            <a:chOff x="554328" y="1117511"/>
            <a:chExt cx="8018172" cy="57150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5432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3895233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563414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5231595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5899776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6567957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7236138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790431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857250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22509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890690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2558871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227052" y="1117511"/>
              <a:ext cx="0" cy="5715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6" name="Picture 2" descr="C:\Users\kubitron\AppData\Local\Microsoft\Windows\Temporary Internet Files\Content.IE5\TFK8BBL8\MC900310902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6632">
            <a:off x="1975056" y="5456122"/>
            <a:ext cx="1143644" cy="892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4895">
            <a:off x="8974457" y="5579736"/>
            <a:ext cx="1211411" cy="83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3776755" y="5439986"/>
            <a:ext cx="1006989" cy="1052154"/>
            <a:chOff x="2252754" y="5585397"/>
            <a:chExt cx="1006989" cy="1052154"/>
          </a:xfrm>
        </p:grpSpPr>
        <p:pic>
          <p:nvPicPr>
            <p:cNvPr id="62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015625" y="5822526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257136" y="5822527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38"/>
            <p:cNvPicPr>
              <a:picLocks noChangeAspect="1" noChangeArrowheads="1"/>
            </p:cNvPicPr>
            <p:nvPr/>
          </p:nvPicPr>
          <p:blipFill>
            <a:blip r:embed="rId4"/>
            <a:srcRect t="2441" b="55373"/>
            <a:stretch>
              <a:fillRect/>
            </a:stretch>
          </p:blipFill>
          <p:spPr bwMode="auto">
            <a:xfrm rot="18760417">
              <a:off x="2486006" y="5863814"/>
              <a:ext cx="1010866" cy="5366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roup 68"/>
          <p:cNvGrpSpPr/>
          <p:nvPr/>
        </p:nvGrpSpPr>
        <p:grpSpPr>
          <a:xfrm>
            <a:off x="5334001" y="5569589"/>
            <a:ext cx="1425807" cy="838200"/>
            <a:chOff x="3810000" y="5638800"/>
            <a:chExt cx="1425807" cy="838200"/>
          </a:xfrm>
        </p:grpSpPr>
        <p:pic>
          <p:nvPicPr>
            <p:cNvPr id="66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5894445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845" y="5764917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kubitron\AppData\Local\Microsoft\Windows\Temporary Internet Files\Content.IE5\AXBY1MD0\MC900238268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89" y="5638800"/>
              <a:ext cx="1090118" cy="58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Users\kubitron\AppData\Local\Microsoft\Windows\Temporary Internet Files\Content.IE5\TFK8BBL8\MC900441338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53" y="5302012"/>
            <a:ext cx="1403589" cy="1403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22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Device </a:t>
            </a:r>
            <a:r>
              <a:rPr lang="en-US" altLang="ko-KR" dirty="0">
                <a:ea typeface="Gulim" panose="020B0600000101010101" pitchFamily="34" charset="-127"/>
              </a:rPr>
              <a:t>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implements a set of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>
                <a:ea typeface="Gulim" panose="020B0600000101010101" pitchFamily="34" charset="-127"/>
              </a:rPr>
              <a:t> like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 will </a:t>
            </a:r>
            <a:r>
              <a:rPr lang="en-US" altLang="ko-KR" i="1" dirty="0">
                <a:ea typeface="Gulim" panose="020B0600000101010101" pitchFamily="34" charset="-127"/>
              </a:rPr>
              <a:t>start</a:t>
            </a:r>
            <a:r>
              <a:rPr lang="en-US" altLang="ko-KR" dirty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3921394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Life Cycle of An I/O Request</a:t>
            </a:r>
            <a:endParaRPr lang="en-US" altLang="ko-KR" sz="1800" dirty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5137150" y="771526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438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349885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38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90800" y="441960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38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54326" y="5486401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38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767014" y="2209801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63864" y="838201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137150" y="771526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137150" y="2733677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137150" y="3543302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37150" y="548153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54864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00" y="44196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20000" y="35052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20000" y="18288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651750" y="762001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Diamond 2"/>
          <p:cNvSpPr/>
          <p:nvPr/>
        </p:nvSpPr>
        <p:spPr bwMode="auto">
          <a:xfrm>
            <a:off x="5212080" y="1828801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107647</TotalTime>
  <Pages>60</Pages>
  <Words>3815</Words>
  <Application>Microsoft Office PowerPoint</Application>
  <PresentationFormat>Widescreen</PresentationFormat>
  <Paragraphs>638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4" baseType="lpstr">
      <vt:lpstr>MS PGothic</vt:lpstr>
      <vt:lpstr>MS PGothic</vt:lpstr>
      <vt:lpstr>Arial</vt:lpstr>
      <vt:lpstr>Ariel</vt:lpstr>
      <vt:lpstr>Calibri</vt:lpstr>
      <vt:lpstr>Comic Sans MS</vt:lpstr>
      <vt:lpstr>Consolas</vt:lpstr>
      <vt:lpstr>Courier New</vt:lpstr>
      <vt:lpstr>Gill Sans</vt:lpstr>
      <vt:lpstr>Gill Sans Light</vt:lpstr>
      <vt:lpstr>Gill Sans MT</vt:lpstr>
      <vt:lpstr>Gulim</vt:lpstr>
      <vt:lpstr>Gulim</vt:lpstr>
      <vt:lpstr>Helvetica</vt:lpstr>
      <vt:lpstr>Helvetica Neue</vt:lpstr>
      <vt:lpstr>Helvetica Neue </vt:lpstr>
      <vt:lpstr>Helvetica Neue Light</vt:lpstr>
      <vt:lpstr>Symbol</vt:lpstr>
      <vt:lpstr>Times New Roman</vt:lpstr>
      <vt:lpstr>Office</vt:lpstr>
      <vt:lpstr>CS162 Operating Systems and Systems Programming Lecture 20  Device Drivers, Storage Devices, Performance</vt:lpstr>
      <vt:lpstr>Recall: How does the Processor Talk to the Device?</vt:lpstr>
      <vt:lpstr>Recall: Example Memory-Mapped Display Controller</vt:lpstr>
      <vt:lpstr>Recall: Transferring Data To/From Controller</vt:lpstr>
      <vt:lpstr>Recall: Transferring Data To/From Controller</vt:lpstr>
      <vt:lpstr>Recall: I/O Device Notifying the OS</vt:lpstr>
      <vt:lpstr>Kernel Device Structure</vt:lpstr>
      <vt:lpstr>Recall: Device Drivers</vt:lpstr>
      <vt:lpstr>Recall: Life Cycle of An I/O Request</vt:lpstr>
      <vt:lpstr>The Goal of the I/O Subsystem</vt:lpstr>
      <vt:lpstr>Want Standard Interfaces to Devices</vt:lpstr>
      <vt:lpstr>How Does User Deal with Timing?</vt:lpstr>
      <vt:lpstr>Administrivia</vt:lpstr>
      <vt:lpstr>Storage Devices</vt:lpstr>
      <vt:lpstr>Hard Disk Drives (HDDs)</vt:lpstr>
      <vt:lpstr>The Amazing Magnetic Disk</vt:lpstr>
      <vt:lpstr>The Amazing Magnetic Disk</vt:lpstr>
      <vt:lpstr>The Amazing Magnetic Disk</vt:lpstr>
      <vt:lpstr>Shingled Magnetic Recording (SMR)</vt:lpstr>
      <vt:lpstr>Magnetic Disk Performance</vt:lpstr>
      <vt:lpstr>Typical Numbers for Magnetic Disk</vt:lpstr>
      <vt:lpstr>Disk Performance Example</vt:lpstr>
      <vt:lpstr>Lots of Intelligence in the Controller</vt:lpstr>
      <vt:lpstr>When is Disk Performance Highest?</vt:lpstr>
      <vt:lpstr>Disk Scheduling (1/3)</vt:lpstr>
      <vt:lpstr>Disk Scheduling (2/3)</vt:lpstr>
      <vt:lpstr>Disk Scheduling (3/3)</vt:lpstr>
      <vt:lpstr>Example of Current HDDs</vt:lpstr>
      <vt:lpstr>Solid State Disks (SSDs)</vt:lpstr>
      <vt:lpstr>FLASH Memory</vt:lpstr>
      <vt:lpstr>Flash Memory (Con’t)</vt:lpstr>
      <vt:lpstr>SSD Architecture – Reads</vt:lpstr>
      <vt:lpstr>SSD Architecture – Writes</vt:lpstr>
      <vt:lpstr>SSD Architecture – Writes</vt:lpstr>
      <vt:lpstr>Solution – Two Systems Principles</vt:lpstr>
      <vt:lpstr>Flash Translation Layer</vt:lpstr>
      <vt:lpstr>Some “Current” (large) 3.5in SSDs</vt:lpstr>
      <vt:lpstr>HDD vs. SSD Comparison</vt:lpstr>
      <vt:lpstr>Amusing calculation:  Is a full Kindle heavier than an empty one?</vt:lpstr>
      <vt:lpstr>SSD Summary</vt:lpstr>
      <vt:lpstr>SSD Summary</vt:lpstr>
      <vt:lpstr>Nano-Tube Memory (NANTERO)</vt:lpstr>
      <vt:lpstr>Conclusion (1/2)</vt:lpstr>
      <vt:lpstr>Conclusion (2/2)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1081</cp:revision>
  <cp:lastPrinted>2023-04-04T18:37:36Z</cp:lastPrinted>
  <dcterms:created xsi:type="dcterms:W3CDTF">1995-08-12T11:37:26Z</dcterms:created>
  <dcterms:modified xsi:type="dcterms:W3CDTF">2023-04-05T00:40:44Z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