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notesSlides/notesSlide21.xml" ContentType="application/vnd.openxmlformats-officedocument.presentationml.notesSlide+xml"/>
  <Override PartName="/ppt/tags/tag2.xml" ContentType="application/vnd.openxmlformats-officedocument.presentationml.tags+xml"/>
  <Override PartName="/ppt/notesSlides/notesSlide22.xml" ContentType="application/vnd.openxmlformats-officedocument.presentationml.notesSlide+xml"/>
  <Override PartName="/ppt/tags/tag3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4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9"/>
  </p:notesMasterIdLst>
  <p:sldIdLst>
    <p:sldId id="256" r:id="rId2"/>
    <p:sldId id="569" r:id="rId3"/>
    <p:sldId id="573" r:id="rId4"/>
    <p:sldId id="298" r:id="rId5"/>
    <p:sldId id="575" r:id="rId6"/>
    <p:sldId id="520" r:id="rId7"/>
    <p:sldId id="574" r:id="rId8"/>
    <p:sldId id="576" r:id="rId9"/>
    <p:sldId id="577" r:id="rId10"/>
    <p:sldId id="519" r:id="rId11"/>
    <p:sldId id="596" r:id="rId12"/>
    <p:sldId id="597" r:id="rId13"/>
    <p:sldId id="598" r:id="rId14"/>
    <p:sldId id="599" r:id="rId15"/>
    <p:sldId id="600" r:id="rId16"/>
    <p:sldId id="601" r:id="rId17"/>
    <p:sldId id="602" r:id="rId18"/>
    <p:sldId id="603" r:id="rId19"/>
    <p:sldId id="604" r:id="rId20"/>
    <p:sldId id="605" r:id="rId21"/>
    <p:sldId id="606" r:id="rId22"/>
    <p:sldId id="617" r:id="rId23"/>
    <p:sldId id="607" r:id="rId24"/>
    <p:sldId id="608" r:id="rId25"/>
    <p:sldId id="609" r:id="rId26"/>
    <p:sldId id="610" r:id="rId27"/>
    <p:sldId id="611" r:id="rId28"/>
    <p:sldId id="612" r:id="rId29"/>
    <p:sldId id="635" r:id="rId30"/>
    <p:sldId id="636" r:id="rId31"/>
    <p:sldId id="614" r:id="rId32"/>
    <p:sldId id="613" r:id="rId33"/>
    <p:sldId id="615" r:id="rId34"/>
    <p:sldId id="616" r:id="rId35"/>
    <p:sldId id="618" r:id="rId36"/>
    <p:sldId id="619" r:id="rId37"/>
    <p:sldId id="620" r:id="rId38"/>
    <p:sldId id="621" r:id="rId39"/>
    <p:sldId id="622" r:id="rId40"/>
    <p:sldId id="623" r:id="rId41"/>
    <p:sldId id="624" r:id="rId42"/>
    <p:sldId id="625" r:id="rId43"/>
    <p:sldId id="626" r:id="rId44"/>
    <p:sldId id="546" r:id="rId45"/>
    <p:sldId id="547" r:id="rId46"/>
    <p:sldId id="548" r:id="rId47"/>
    <p:sldId id="549" r:id="rId48"/>
    <p:sldId id="556" r:id="rId49"/>
    <p:sldId id="557" r:id="rId50"/>
    <p:sldId id="627" r:id="rId51"/>
    <p:sldId id="628" r:id="rId52"/>
    <p:sldId id="629" r:id="rId53"/>
    <p:sldId id="630" r:id="rId54"/>
    <p:sldId id="631" r:id="rId55"/>
    <p:sldId id="632" r:id="rId56"/>
    <p:sldId id="633" r:id="rId57"/>
    <p:sldId id="634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2"/>
    <p:restoredTop sz="57026"/>
  </p:normalViewPr>
  <p:slideViewPr>
    <p:cSldViewPr snapToGrid="0" snapToObjects="1">
      <p:cViewPr varScale="1">
        <p:scale>
          <a:sx n="57" d="100"/>
          <a:sy n="57" d="100"/>
        </p:scale>
        <p:origin x="284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BCDE9-760C-F042-A50D-C20C03573805}" type="datetimeFigureOut">
              <a:rPr lang="en-US" smtClean="0"/>
              <a:t>6/25/19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697C0-5B50-7944-9EB6-688F19C30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37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61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19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62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67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37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96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74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06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429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586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37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 dirty="0">
              <a:latin typeface="Comic Sans MS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1572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307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3698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4390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682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4484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b="1" dirty="0">
              <a:latin typeface="Comic Sans M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2583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7404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777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079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42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370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16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72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44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4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93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21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82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7A3C-9C5A-FB4E-882C-3796399431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702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7A3C-9C5A-FB4E-882C-379639943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08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7A3C-9C5A-FB4E-882C-379639943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2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7A3C-9C5A-FB4E-882C-379639943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11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7A3C-9C5A-FB4E-882C-379639943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7A3C-9C5A-FB4E-882C-379639943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2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7A3C-9C5A-FB4E-882C-379639943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89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7A3C-9C5A-FB4E-882C-379639943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8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7A3C-9C5A-FB4E-882C-379639943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1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7A3C-9C5A-FB4E-882C-379639943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6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7A3C-9C5A-FB4E-882C-379639943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81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292" y="15273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6/24/19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E7A3C-9C5A-FB4E-882C-379639943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7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.org/Protocols/HTTP/AsImplemented.htm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hyperlink" Target="mailto:jmurata@berkeley.edu" TargetMode="External"/><Relationship Id="rId7" Type="http://schemas.openxmlformats.org/officeDocument/2006/relationships/image" Target="../media/image38.jpg"/><Relationship Id="rId2" Type="http://schemas.openxmlformats.org/officeDocument/2006/relationships/hyperlink" Target="mailto:jkolb@berkeley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hyperlink" Target="mailto:lxj@berkeley.edu" TargetMode="External"/><Relationship Id="rId4" Type="http://schemas.openxmlformats.org/officeDocument/2006/relationships/hyperlink" Target="mailto:yangyiming@berkeley.edu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iazza.com/berkeley/summer2019/cs162" TargetMode="External"/><Relationship Id="rId2" Type="http://schemas.openxmlformats.org/officeDocument/2006/relationships/hyperlink" Target="https://cs162.eecs.berkeley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cs162anonfeedback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pages.cs.wisc.edu/~remzi/OSTE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cs162.eecs.berkeley.edu/ladder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static.howstuffworks.com/gif/cell-phone-nokia.jpg&amp;imgrefurl=http://electronics.howstuffworks.com/cell-phone.htm&amp;h=200&amp;w=200&amp;sz=22&amp;tbnid=ftqjm3_El-gJ:&amp;tbnh=99&amp;tbnw=99&amp;start=7&amp;prev=/images?q=cell+phone&amp;hl=en&amp;lr=&amp;ie=UTF-8" TargetMode="External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19.jpe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jpeg"/><Relationship Id="rId5" Type="http://schemas.openxmlformats.org/officeDocument/2006/relationships/image" Target="../media/image13.jpeg"/><Relationship Id="rId15" Type="http://schemas.openxmlformats.org/officeDocument/2006/relationships/image" Target="../media/image22.png"/><Relationship Id="rId10" Type="http://schemas.openxmlformats.org/officeDocument/2006/relationships/image" Target="../media/image17.jpeg"/><Relationship Id="rId4" Type="http://schemas.openxmlformats.org/officeDocument/2006/relationships/image" Target="../media/image12.png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8376F-A696-AD44-94F1-E58921A7C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048" y="767116"/>
            <a:ext cx="8375904" cy="1714827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</a:rPr>
              <a:t>CS 162: Operating Systems and Systems Programming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977741-1B95-B245-9AA8-9E9AC08CE6A5}"/>
              </a:ext>
            </a:extLst>
          </p:cNvPr>
          <p:cNvSpPr txBox="1">
            <a:spLocks/>
          </p:cNvSpPr>
          <p:nvPr/>
        </p:nvSpPr>
        <p:spPr>
          <a:xfrm>
            <a:off x="384048" y="2105914"/>
            <a:ext cx="5596128" cy="133502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solidFill>
                  <a:srgbClr val="0070C0"/>
                </a:solidFill>
              </a:rPr>
              <a:t>Lecture 1: Course Intro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CF8DADA-499A-FB46-A43E-9543910C455A}"/>
              </a:ext>
            </a:extLst>
          </p:cNvPr>
          <p:cNvSpPr txBox="1">
            <a:spLocks/>
          </p:cNvSpPr>
          <p:nvPr/>
        </p:nvSpPr>
        <p:spPr>
          <a:xfrm>
            <a:off x="384048" y="3429000"/>
            <a:ext cx="6727952" cy="1999343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June 24, 2019</a:t>
            </a:r>
          </a:p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Instructor: Jack Kolb</a:t>
            </a:r>
          </a:p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https://cs162.eecs.berkeley.edu</a:t>
            </a:r>
          </a:p>
        </p:txBody>
      </p:sp>
    </p:spTree>
    <p:extLst>
      <p:ext uri="{BB962C8B-B14F-4D97-AF65-F5344CB8AC3E}">
        <p14:creationId xmlns:p14="http://schemas.microsoft.com/office/powerpoint/2010/main" val="729077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1B63B5-E1C2-844B-B8C3-A0933DB14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operating system?</a:t>
            </a:r>
          </a:p>
        </p:txBody>
      </p:sp>
      <p:sp>
        <p:nvSpPr>
          <p:cNvPr id="10243" name="Content Placeholder 8"/>
          <p:cNvSpPr>
            <a:spLocks noGrp="1"/>
          </p:cNvSpPr>
          <p:nvPr>
            <p:ph idx="1"/>
          </p:nvPr>
        </p:nvSpPr>
        <p:spPr>
          <a:xfrm>
            <a:off x="411480" y="1411604"/>
            <a:ext cx="8427720" cy="242732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Layer of software that provides application software access to hardware resources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Convenient abstraction of complex hardware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Protected access to shared resources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Security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Basic Services – Communication, Storage, …</a:t>
            </a:r>
          </a:p>
          <a:p>
            <a:pPr lvl="1"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17411" name="Rectangle 9"/>
          <p:cNvSpPr>
            <a:spLocks noChangeArrowheads="1"/>
          </p:cNvSpPr>
          <p:nvPr/>
        </p:nvSpPr>
        <p:spPr bwMode="auto">
          <a:xfrm>
            <a:off x="2921000" y="5540284"/>
            <a:ext cx="2491740" cy="61567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en-US" sz="1350" dirty="0">
              <a:latin typeface="Gill Sans Light" charset="0"/>
              <a:cs typeface="Gill Sans Light" charset="0"/>
            </a:endParaRPr>
          </a:p>
          <a:p>
            <a:pPr algn="ctr"/>
            <a:r>
              <a:rPr lang="en-US" sz="2400" b="1" dirty="0">
                <a:latin typeface="Gill Sans Light" charset="0"/>
                <a:cs typeface="Gill Sans Light" charset="0"/>
              </a:rPr>
              <a:t>Hardware</a:t>
            </a:r>
            <a:endParaRPr lang="en-US" sz="1350" b="1" dirty="0">
              <a:latin typeface="Gill Sans Light" charset="0"/>
              <a:cs typeface="Gill Sans Light" charset="0"/>
            </a:endParaRPr>
          </a:p>
        </p:txBody>
      </p:sp>
      <p:sp>
        <p:nvSpPr>
          <p:cNvPr id="17412" name="Rounded Rectangle 10"/>
          <p:cNvSpPr>
            <a:spLocks noChangeArrowheads="1"/>
          </p:cNvSpPr>
          <p:nvPr/>
        </p:nvSpPr>
        <p:spPr bwMode="auto">
          <a:xfrm>
            <a:off x="2921000" y="4541230"/>
            <a:ext cx="902971" cy="706041"/>
          </a:xfrm>
          <a:prstGeom prst="roundRect">
            <a:avLst>
              <a:gd name="adj" fmla="val 16667"/>
            </a:avLst>
          </a:prstGeom>
          <a:solidFill>
            <a:srgbClr val="72AAAE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en-US" sz="1350" dirty="0">
              <a:latin typeface="Gill Sans Light" charset="0"/>
              <a:cs typeface="Gill Sans Light" charset="0"/>
            </a:endParaRPr>
          </a:p>
        </p:txBody>
      </p:sp>
      <p:sp>
        <p:nvSpPr>
          <p:cNvPr id="18437" name="Rounded Rectangle 11"/>
          <p:cNvSpPr>
            <a:spLocks noChangeArrowheads="1"/>
          </p:cNvSpPr>
          <p:nvPr/>
        </p:nvSpPr>
        <p:spPr bwMode="auto">
          <a:xfrm>
            <a:off x="3058160" y="4418596"/>
            <a:ext cx="834391" cy="67437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>
              <a:defRPr/>
            </a:pPr>
            <a:endParaRPr lang="en-US" sz="1350" dirty="0">
              <a:latin typeface="Gill Sans Light" charset="0"/>
              <a:cs typeface="Gill Sans Light" charset="0"/>
            </a:endParaRPr>
          </a:p>
        </p:txBody>
      </p:sp>
      <p:sp>
        <p:nvSpPr>
          <p:cNvPr id="18438" name="Rounded Rectangle 12"/>
          <p:cNvSpPr>
            <a:spLocks noChangeArrowheads="1"/>
          </p:cNvSpPr>
          <p:nvPr/>
        </p:nvSpPr>
        <p:spPr bwMode="auto">
          <a:xfrm>
            <a:off x="3218180" y="4307392"/>
            <a:ext cx="948691" cy="68270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>
              <a:defRPr/>
            </a:pPr>
            <a:r>
              <a:rPr lang="en-US" sz="2100" b="1" dirty="0">
                <a:latin typeface="Gill Sans Light" charset="0"/>
                <a:cs typeface="Gill Sans Light" charset="0"/>
              </a:rPr>
              <a:t>apps</a:t>
            </a:r>
            <a:endParaRPr lang="en-US" sz="1350" b="1" dirty="0">
              <a:latin typeface="Gill Sans Light" charset="0"/>
              <a:cs typeface="Gill Sans Light" charset="0"/>
            </a:endParaRPr>
          </a:p>
        </p:txBody>
      </p:sp>
      <p:sp>
        <p:nvSpPr>
          <p:cNvPr id="17415" name="Rectangle 14"/>
          <p:cNvSpPr>
            <a:spLocks noChangeArrowheads="1"/>
          </p:cNvSpPr>
          <p:nvPr/>
        </p:nvSpPr>
        <p:spPr bwMode="auto">
          <a:xfrm>
            <a:off x="2921000" y="5368834"/>
            <a:ext cx="2000250" cy="1143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350">
              <a:latin typeface="Gill Sans Light" charset="0"/>
              <a:cs typeface="Gill Sans Light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349750" y="5025934"/>
            <a:ext cx="1062990" cy="457200"/>
          </a:xfrm>
          <a:prstGeom prst="rect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100" b="1" dirty="0">
                <a:solidFill>
                  <a:schemeClr val="bg1"/>
                </a:solidFill>
                <a:latin typeface="Gill Sans Light"/>
                <a:cs typeface="Gill Sans Light"/>
              </a:rPr>
              <a:t>OS</a:t>
            </a:r>
            <a:endParaRPr lang="en-US" sz="1350" b="1" dirty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970391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65" y="405529"/>
            <a:ext cx="7886700" cy="994172"/>
          </a:xfrm>
        </p:spPr>
        <p:txBody>
          <a:bodyPr>
            <a:normAutofit/>
          </a:bodyPr>
          <a:lstStyle/>
          <a:p>
            <a:r>
              <a:rPr lang="en-US" sz="4800" dirty="0"/>
              <a:t>Operators Through History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50" y="1771651"/>
            <a:ext cx="2914650" cy="21914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3051" y="4057650"/>
            <a:ext cx="17834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Gill Sans"/>
              </a:rPr>
              <a:t>Switchboard Operator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900" y="3028950"/>
            <a:ext cx="3067050" cy="2300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71901" y="5372100"/>
            <a:ext cx="17123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Gill Sans"/>
              </a:rPr>
              <a:t>Computer Operators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1" y="1771650"/>
            <a:ext cx="1895864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90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D4AE-AB47-C848-A62A-D5D3AD93F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operating system?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A8B5D-FDB2-514A-B38B-2E73F4CA1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456" y="1966620"/>
            <a:ext cx="6471194" cy="1950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Provides user programs with a more convenient </a:t>
            </a:r>
            <a:r>
              <a:rPr lang="en-US" sz="3200" i="1" dirty="0"/>
              <a:t>abstract machine</a:t>
            </a:r>
            <a:r>
              <a:rPr lang="en-US" sz="3200" dirty="0"/>
              <a:t> interface rather than the underlying </a:t>
            </a:r>
            <a:r>
              <a:rPr lang="en-US" sz="3200" i="1" dirty="0"/>
              <a:t>physical machine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68606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5A40F5B-0CD4-6049-8ABF-52475E006FC3}"/>
              </a:ext>
            </a:extLst>
          </p:cNvPr>
          <p:cNvGrpSpPr>
            <a:grpSpLocks noChangeAspect="1"/>
          </p:cNvGrpSpPr>
          <p:nvPr/>
        </p:nvGrpSpPr>
        <p:grpSpPr>
          <a:xfrm>
            <a:off x="241300" y="959643"/>
            <a:ext cx="8507334" cy="2594398"/>
            <a:chOff x="838200" y="1027906"/>
            <a:chExt cx="10337800" cy="31526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FA11170-7ED2-294A-9681-18B6F78C9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1310323"/>
              <a:ext cx="10337800" cy="28702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89C9B43-0645-6149-866F-040539DCA365}"/>
                </a:ext>
              </a:extLst>
            </p:cNvPr>
            <p:cNvSpPr/>
            <p:nvPr/>
          </p:nvSpPr>
          <p:spPr>
            <a:xfrm>
              <a:off x="8915400" y="1027906"/>
              <a:ext cx="1066800" cy="662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F047F36-4E93-3041-9807-6AA82D98C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663" y="3586592"/>
            <a:ext cx="6413757" cy="2560942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DA4E45C-245B-C040-B875-F8A91D80192E}"/>
              </a:ext>
            </a:extLst>
          </p:cNvPr>
          <p:cNvSpPr/>
          <p:nvPr/>
        </p:nvSpPr>
        <p:spPr>
          <a:xfrm flipH="1">
            <a:off x="7356289" y="5680604"/>
            <a:ext cx="185601" cy="42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2B63B4-291E-8D4F-82FD-3191C597D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36" y="205213"/>
            <a:ext cx="7886700" cy="994172"/>
          </a:xfrm>
        </p:spPr>
        <p:txBody>
          <a:bodyPr/>
          <a:lstStyle/>
          <a:p>
            <a:r>
              <a:rPr lang="en-US" dirty="0"/>
              <a:t>OS "Virtual Machine" Interface</a:t>
            </a:r>
          </a:p>
        </p:txBody>
      </p:sp>
    </p:spTree>
    <p:extLst>
      <p:ext uri="{BB962C8B-B14F-4D97-AF65-F5344CB8AC3E}">
        <p14:creationId xmlns:p14="http://schemas.microsoft.com/office/powerpoint/2010/main" val="177895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63B4-291E-8D4F-82FD-3191C597D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View of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FCE6C-48D1-DB4D-8A40-4BB301CE7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880" y="3733774"/>
            <a:ext cx="7886700" cy="1741196"/>
          </a:xfrm>
        </p:spPr>
        <p:txBody>
          <a:bodyPr/>
          <a:lstStyle/>
          <a:p>
            <a:r>
              <a:rPr lang="en-US" dirty="0"/>
              <a:t>Application's "machine" </a:t>
            </a:r>
            <a:r>
              <a:rPr lang="en-US" i="1" dirty="0"/>
              <a:t>is</a:t>
            </a:r>
            <a:r>
              <a:rPr lang="en-US" dirty="0"/>
              <a:t> the OS</a:t>
            </a:r>
          </a:p>
          <a:p>
            <a:r>
              <a:rPr lang="en-US" dirty="0"/>
              <a:t>No hardware details (future-proof)</a:t>
            </a:r>
          </a:p>
          <a:p>
            <a:r>
              <a:rPr lang="en-US" dirty="0"/>
              <a:t>More useful interfaces than raw hardware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5A40F5B-0CD4-6049-8ABF-52475E006FC3}"/>
              </a:ext>
            </a:extLst>
          </p:cNvPr>
          <p:cNvGrpSpPr>
            <a:grpSpLocks noChangeAspect="1"/>
          </p:cNvGrpSpPr>
          <p:nvPr/>
        </p:nvGrpSpPr>
        <p:grpSpPr>
          <a:xfrm>
            <a:off x="433880" y="855016"/>
            <a:ext cx="8598828" cy="2622300"/>
            <a:chOff x="838200" y="1027906"/>
            <a:chExt cx="10337800" cy="31526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FA11170-7ED2-294A-9681-18B6F78C9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1310323"/>
              <a:ext cx="10337800" cy="28702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89C9B43-0645-6149-866F-040539DCA365}"/>
                </a:ext>
              </a:extLst>
            </p:cNvPr>
            <p:cNvSpPr/>
            <p:nvPr/>
          </p:nvSpPr>
          <p:spPr>
            <a:xfrm>
              <a:off x="8915400" y="1027906"/>
              <a:ext cx="1066800" cy="662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DA4E45C-245B-C040-B875-F8A91D80192E}"/>
              </a:ext>
            </a:extLst>
          </p:cNvPr>
          <p:cNvSpPr/>
          <p:nvPr/>
        </p:nvSpPr>
        <p:spPr>
          <a:xfrm>
            <a:off x="7063740" y="5474970"/>
            <a:ext cx="240030" cy="286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30555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63B4-291E-8D4F-82FD-3191C597D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View of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FCE6C-48D1-DB4D-8A40-4BB301CE7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368974"/>
            <a:ext cx="7886700" cy="118898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Operating system </a:t>
            </a:r>
            <a:r>
              <a:rPr lang="en-US" b="1" dirty="0"/>
              <a:t>translates </a:t>
            </a:r>
            <a:r>
              <a:rPr lang="en-US" dirty="0"/>
              <a:t>from hardware interface</a:t>
            </a:r>
          </a:p>
          <a:p>
            <a:pPr marL="0" indent="0">
              <a:buNone/>
            </a:pPr>
            <a:r>
              <a:rPr lang="en-US" dirty="0"/>
              <a:t>to application interface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A4E45C-245B-C040-B875-F8A91D80192E}"/>
              </a:ext>
            </a:extLst>
          </p:cNvPr>
          <p:cNvSpPr/>
          <p:nvPr/>
        </p:nvSpPr>
        <p:spPr>
          <a:xfrm>
            <a:off x="7063740" y="5474970"/>
            <a:ext cx="240030" cy="286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9D2D7F-B62B-F54B-B944-80161C75C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361" y="1300043"/>
            <a:ext cx="6683631" cy="26687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A5953A-FB17-7B4E-B979-3767A95E6B44}"/>
              </a:ext>
            </a:extLst>
          </p:cNvPr>
          <p:cNvSpPr/>
          <p:nvPr/>
        </p:nvSpPr>
        <p:spPr>
          <a:xfrm>
            <a:off x="7486650" y="3429000"/>
            <a:ext cx="191407" cy="28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22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7539FF-3356-6749-A0B2-6969A225A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3" y="1219200"/>
            <a:ext cx="7550749" cy="48042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5BECAF-27C0-374C-A4F9-A3B29A0FB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Abstraction: Program → Process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052EEC-CABD-2242-8857-766CF03DD42B}"/>
              </a:ext>
            </a:extLst>
          </p:cNvPr>
          <p:cNvSpPr/>
          <p:nvPr/>
        </p:nvSpPr>
        <p:spPr>
          <a:xfrm>
            <a:off x="7437665" y="5541645"/>
            <a:ext cx="308610" cy="194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07279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7AA8A-FC14-A04A-B230-0BE9F8691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Processes: Context Switch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5ECC726-AD27-4444-9FDE-38E7EA0647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6008" y="1478297"/>
            <a:ext cx="7322605" cy="4722864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6969D3-8540-BB41-A99A-6953613CBA7B}"/>
              </a:ext>
            </a:extLst>
          </p:cNvPr>
          <p:cNvSpPr/>
          <p:nvPr/>
        </p:nvSpPr>
        <p:spPr>
          <a:xfrm>
            <a:off x="7677952" y="5616666"/>
            <a:ext cx="640080" cy="464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DA962C-2313-9F43-89C5-A89E35E6C1D3}"/>
              </a:ext>
            </a:extLst>
          </p:cNvPr>
          <p:cNvSpPr/>
          <p:nvPr/>
        </p:nvSpPr>
        <p:spPr>
          <a:xfrm>
            <a:off x="8434614" y="1478297"/>
            <a:ext cx="640080" cy="4722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5737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AD5C1D-EECE-EB40-AEBE-39C2FA958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41" y="1300432"/>
            <a:ext cx="7760717" cy="49697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DD5994-2BDD-1746-8A76-97236FC83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Abstraction: Input / Output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1242D4-A5F5-E14B-979A-F2D3A2868753}"/>
              </a:ext>
            </a:extLst>
          </p:cNvPr>
          <p:cNvSpPr/>
          <p:nvPr/>
        </p:nvSpPr>
        <p:spPr>
          <a:xfrm>
            <a:off x="7792252" y="5796703"/>
            <a:ext cx="411480" cy="297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30696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3DD96-50A9-A940-9D59-FF2AB30A0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&amp; Protection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7AC6D9-95E1-3F45-B49F-44A7B5D67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892" y="1247950"/>
            <a:ext cx="7631822" cy="49387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B58DBA-1C29-1444-9881-F9C03D54A51F}"/>
              </a:ext>
            </a:extLst>
          </p:cNvPr>
          <p:cNvSpPr/>
          <p:nvPr/>
        </p:nvSpPr>
        <p:spPr>
          <a:xfrm>
            <a:off x="8105108" y="5665947"/>
            <a:ext cx="297180" cy="252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193533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8-23 at 3.37.30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42243"/>
            <a:ext cx="6858000" cy="3840838"/>
          </a:xfrm>
          <a:prstGeom prst="rect">
            <a:avLst/>
          </a:prstGeom>
        </p:spPr>
      </p:pic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6354217" y="2162570"/>
            <a:ext cx="1230068" cy="300082"/>
            <a:chOff x="6449832" y="1295400"/>
            <a:chExt cx="1639525" cy="400967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7940183" y="1524490"/>
              <a:ext cx="149174" cy="16386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5B8AFB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FFFF"/>
                </a:solidFill>
                <a:latin typeface="Gill Sans" charset="0"/>
                <a:cs typeface="Gill Sans" charset="0"/>
              </a:endParaRPr>
            </a:p>
          </p:txBody>
        </p:sp>
        <p:sp>
          <p:nvSpPr>
            <p:cNvPr id="12321" name="TextBox 14"/>
            <p:cNvSpPr txBox="1">
              <a:spLocks noChangeArrowheads="1"/>
            </p:cNvSpPr>
            <p:nvPr/>
          </p:nvSpPr>
          <p:spPr bwMode="auto">
            <a:xfrm>
              <a:off x="6449832" y="1295400"/>
              <a:ext cx="1491775" cy="400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350" b="0">
                  <a:latin typeface="Gill Sans" charset="0"/>
                  <a:cs typeface="Gill Sans" charset="0"/>
                </a:rPr>
                <a:t>2.0 B 1/26/11</a:t>
              </a:r>
            </a:p>
          </p:txBody>
        </p:sp>
      </p:grpSp>
      <p:pic>
        <p:nvPicPr>
          <p:cNvPr id="12300" name="Pictur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4" y="4675979"/>
            <a:ext cx="541735" cy="49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143001" y="1810456"/>
            <a:ext cx="492443" cy="4016441"/>
            <a:chOff x="0" y="1033877"/>
            <a:chExt cx="656590" cy="5355255"/>
          </a:xfrm>
        </p:grpSpPr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 flipV="1">
              <a:off x="304800" y="1066800"/>
              <a:ext cx="0" cy="4876801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294" name="TextBox 10"/>
            <p:cNvSpPr txBox="1">
              <a:spLocks noChangeArrowheads="1"/>
            </p:cNvSpPr>
            <p:nvPr/>
          </p:nvSpPr>
          <p:spPr bwMode="auto">
            <a:xfrm>
              <a:off x="0" y="6019800"/>
              <a:ext cx="6565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b="0" dirty="0">
                  <a:latin typeface="Gill Sans" charset="0"/>
                  <a:cs typeface="Gill Sans" charset="0"/>
                </a:rPr>
                <a:t>1969</a:t>
              </a:r>
            </a:p>
          </p:txBody>
        </p:sp>
        <p:sp>
          <p:nvSpPr>
            <p:cNvPr id="12302" name="TextBox 24"/>
            <p:cNvSpPr txBox="1">
              <a:spLocks noChangeArrowheads="1"/>
            </p:cNvSpPr>
            <p:nvPr/>
          </p:nvSpPr>
          <p:spPr bwMode="auto">
            <a:xfrm rot="16200000">
              <a:off x="-166272" y="1413639"/>
              <a:ext cx="1159633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350" b="0" dirty="0" err="1">
                  <a:latin typeface="Gill Sans" charset="0"/>
                  <a:cs typeface="Gill Sans" charset="0"/>
                </a:rPr>
                <a:t>ARPANet</a:t>
              </a:r>
              <a:endParaRPr lang="en-US" sz="1350" b="0" dirty="0">
                <a:latin typeface="Gill Sans" charset="0"/>
                <a:cs typeface="Gill Sans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068366" y="1949448"/>
            <a:ext cx="1314450" cy="3877449"/>
            <a:chOff x="3900488" y="1219200"/>
            <a:chExt cx="1752600" cy="5169932"/>
          </a:xfrm>
        </p:grpSpPr>
        <p:cxnSp>
          <p:nvCxnSpPr>
            <p:cNvPr id="19" name="Straight Connector 18"/>
            <p:cNvCxnSpPr>
              <a:cxnSpLocks noChangeShapeType="1"/>
            </p:cNvCxnSpPr>
            <p:nvPr/>
          </p:nvCxnSpPr>
          <p:spPr bwMode="auto">
            <a:xfrm flipV="1">
              <a:off x="4191000" y="1219200"/>
              <a:ext cx="0" cy="46482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4264025" y="1477963"/>
              <a:ext cx="970779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350" b="0">
                  <a:latin typeface="Gill Sans" charset="0"/>
                  <a:cs typeface="Gill Sans" charset="0"/>
                </a:rPr>
                <a:t>WWW</a:t>
              </a: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4099423" y="3093385"/>
              <a:ext cx="1296489" cy="2273954"/>
              <a:chOff x="3974820" y="3267282"/>
              <a:chExt cx="1295806" cy="2274269"/>
            </a:xfrm>
          </p:grpSpPr>
          <p:pic>
            <p:nvPicPr>
              <p:cNvPr id="12318" name="Picture 26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9593" y="4779552"/>
                <a:ext cx="1051033" cy="761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19" name="Rectangle 27"/>
              <p:cNvSpPr>
                <a:spLocks noChangeArrowheads="1"/>
              </p:cNvSpPr>
              <p:nvPr/>
            </p:nvSpPr>
            <p:spPr bwMode="auto">
              <a:xfrm rot="16200000">
                <a:off x="3596326" y="3645776"/>
                <a:ext cx="1156887" cy="3998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350" dirty="0">
                    <a:solidFill>
                      <a:srgbClr val="FF0000"/>
                    </a:solidFill>
                    <a:latin typeface="Gill Sans" charset="0"/>
                    <a:cs typeface="Gill Sans" charset="0"/>
                  </a:rPr>
                  <a:t>HTTP</a:t>
                </a:r>
                <a:r>
                  <a:rPr lang="en-US" sz="1350" dirty="0">
                    <a:latin typeface="Gill Sans" charset="0"/>
                    <a:cs typeface="Gill Sans" charset="0"/>
                  </a:rPr>
                  <a:t> </a:t>
                </a:r>
                <a:r>
                  <a:rPr lang="en-US" sz="1350" dirty="0">
                    <a:latin typeface="Gill Sans" charset="0"/>
                    <a:cs typeface="Gill Sans" charset="0"/>
                    <a:hlinkClick r:id="rId6"/>
                  </a:rPr>
                  <a:t>0.9</a:t>
                </a:r>
                <a:endParaRPr lang="en-US" sz="1350" dirty="0">
                  <a:latin typeface="Gill Sans" charset="0"/>
                  <a:cs typeface="Gill Sans" charset="0"/>
                </a:endParaRPr>
              </a:p>
            </p:txBody>
          </p:sp>
        </p:grpSp>
        <p:sp>
          <p:nvSpPr>
            <p:cNvPr id="12305" name="TextBox 28"/>
            <p:cNvSpPr txBox="1">
              <a:spLocks noChangeArrowheads="1"/>
            </p:cNvSpPr>
            <p:nvPr/>
          </p:nvSpPr>
          <p:spPr bwMode="auto">
            <a:xfrm>
              <a:off x="3900488" y="6019800"/>
              <a:ext cx="6565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b="0" dirty="0">
                  <a:latin typeface="Gill Sans" charset="0"/>
                  <a:cs typeface="Gill Sans" charset="0"/>
                </a:rPr>
                <a:t>1990</a:t>
              </a:r>
            </a:p>
          </p:txBody>
        </p:sp>
        <p:cxnSp>
          <p:nvCxnSpPr>
            <p:cNvPr id="30" name="Straight Connector 29"/>
            <p:cNvCxnSpPr>
              <a:cxnSpLocks noChangeShapeType="1"/>
            </p:cNvCxnSpPr>
            <p:nvPr/>
          </p:nvCxnSpPr>
          <p:spPr bwMode="auto">
            <a:xfrm rot="16200000" flipV="1">
              <a:off x="4945857" y="5079206"/>
              <a:ext cx="1409700" cy="4763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6627019" y="2503089"/>
            <a:ext cx="914400" cy="525065"/>
            <a:chOff x="7312633" y="1749876"/>
            <a:chExt cx="1218774" cy="700221"/>
          </a:xfrm>
        </p:grpSpPr>
        <p:pic>
          <p:nvPicPr>
            <p:cNvPr id="12316" name="Picture 30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2633" y="1749876"/>
              <a:ext cx="462683" cy="462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7" name="Picture 3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1851" y="1877976"/>
              <a:ext cx="859556" cy="572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p Arrow 2"/>
          <p:cNvSpPr>
            <a:spLocks noChangeArrowheads="1"/>
          </p:cNvSpPr>
          <p:nvPr/>
        </p:nvSpPr>
        <p:spPr bwMode="auto">
          <a:xfrm rot="5400000">
            <a:off x="6887170" y="1178518"/>
            <a:ext cx="514350" cy="1256110"/>
          </a:xfrm>
          <a:prstGeom prst="upArrow">
            <a:avLst>
              <a:gd name="adj1" fmla="val 50000"/>
              <a:gd name="adj2" fmla="val 92699"/>
            </a:avLst>
          </a:prstGeom>
          <a:gradFill rotWithShape="1">
            <a:gsLst>
              <a:gs pos="0">
                <a:srgbClr val="4480FF"/>
              </a:gs>
              <a:gs pos="20000">
                <a:srgbClr val="4781FF"/>
              </a:gs>
              <a:gs pos="100000">
                <a:srgbClr val="3461CD"/>
              </a:gs>
            </a:gsLst>
            <a:lin ang="5400000"/>
          </a:gradFill>
          <a:ln w="9525">
            <a:solidFill>
              <a:srgbClr val="5B8AF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FFFFFF"/>
              </a:solidFill>
              <a:latin typeface="Gill Sans" charset="0"/>
              <a:cs typeface="Gill Sans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828801" y="1892296"/>
            <a:ext cx="1570089" cy="3936981"/>
            <a:chOff x="914400" y="1143000"/>
            <a:chExt cx="2093451" cy="5249307"/>
          </a:xfrm>
        </p:grpSpPr>
        <p:sp>
          <p:nvSpPr>
            <p:cNvPr id="12296" name="TextBox 15"/>
            <p:cNvSpPr txBox="1">
              <a:spLocks noChangeArrowheads="1"/>
            </p:cNvSpPr>
            <p:nvPr/>
          </p:nvSpPr>
          <p:spPr bwMode="auto">
            <a:xfrm>
              <a:off x="914400" y="6022975"/>
              <a:ext cx="6565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b="0">
                  <a:latin typeface="Gill Sans" charset="0"/>
                  <a:cs typeface="Gill Sans" charset="0"/>
                </a:rPr>
                <a:t>1974</a:t>
              </a:r>
            </a:p>
          </p:txBody>
        </p:sp>
        <p:cxnSp>
          <p:nvCxnSpPr>
            <p:cNvPr id="18" name="Straight Connector 17"/>
            <p:cNvCxnSpPr>
              <a:cxnSpLocks noChangeShapeType="1"/>
            </p:cNvCxnSpPr>
            <p:nvPr/>
          </p:nvCxnSpPr>
          <p:spPr bwMode="auto">
            <a:xfrm flipH="1" flipV="1">
              <a:off x="1219200" y="1143000"/>
              <a:ext cx="41276" cy="4800601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299" name="Rectangle 19"/>
            <p:cNvSpPr>
              <a:spLocks noChangeArrowheads="1"/>
            </p:cNvSpPr>
            <p:nvPr/>
          </p:nvSpPr>
          <p:spPr bwMode="auto">
            <a:xfrm rot="16200000">
              <a:off x="431260" y="3540584"/>
              <a:ext cx="192830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500" u="sng">
                  <a:latin typeface="Gill Sans" charset="0"/>
                  <a:cs typeface="Gill Sans" charset="0"/>
                </a:rPr>
                <a:t>RFC 675 TCP/IP</a:t>
              </a:r>
              <a:endParaRPr lang="en-US" sz="1500">
                <a:latin typeface="Gill Sans" charset="0"/>
                <a:cs typeface="Gill Sans" charset="0"/>
              </a:endParaRPr>
            </a:p>
          </p:txBody>
        </p:sp>
        <p:sp>
          <p:nvSpPr>
            <p:cNvPr id="12303" name="TextBox 25"/>
            <p:cNvSpPr txBox="1">
              <a:spLocks noChangeArrowheads="1"/>
            </p:cNvSpPr>
            <p:nvPr/>
          </p:nvSpPr>
          <p:spPr bwMode="auto">
            <a:xfrm>
              <a:off x="2005013" y="1481139"/>
              <a:ext cx="1002838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350" b="0">
                  <a:latin typeface="Gill Sans" charset="0"/>
                  <a:cs typeface="Gill Sans" charset="0"/>
                </a:rPr>
                <a:t>Internet</a:t>
              </a:r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6743699" y="1672029"/>
            <a:ext cx="1142997" cy="300082"/>
            <a:chOff x="7016128" y="1835042"/>
            <a:chExt cx="1525153" cy="398308"/>
          </a:xfrm>
        </p:grpSpPr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8391943" y="1887195"/>
              <a:ext cx="149338" cy="16435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5B8AFB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FFFF"/>
                </a:solidFill>
                <a:latin typeface="Gill Sans" charset="0"/>
                <a:cs typeface="Gill Sans" charset="0"/>
              </a:endParaRPr>
            </a:p>
          </p:txBody>
        </p:sp>
        <p:sp>
          <p:nvSpPr>
            <p:cNvPr id="12315" name="TextBox 41"/>
            <p:cNvSpPr txBox="1">
              <a:spLocks noChangeArrowheads="1"/>
            </p:cNvSpPr>
            <p:nvPr/>
          </p:nvSpPr>
          <p:spPr bwMode="auto">
            <a:xfrm>
              <a:off x="7016128" y="1835042"/>
              <a:ext cx="723397" cy="398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350" b="0" dirty="0">
                  <a:solidFill>
                    <a:schemeClr val="bg1"/>
                  </a:solidFill>
                  <a:latin typeface="Gill Sans" charset="0"/>
                  <a:cs typeface="Gill Sans" charset="0"/>
                </a:rPr>
                <a:t>3.8 B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160254" y="1503964"/>
            <a:ext cx="87556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Light"/>
                <a:cs typeface="Gill Sans Light"/>
              </a:rPr>
              <a:t>% of world’s </a:t>
            </a:r>
          </a:p>
          <a:p>
            <a:pPr algn="ctr"/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Light"/>
                <a:cs typeface="Gill Sans Light"/>
              </a:rPr>
              <a:t>population</a:t>
            </a:r>
          </a:p>
        </p:txBody>
      </p:sp>
      <p:sp>
        <p:nvSpPr>
          <p:cNvPr id="49" name="TextBox 28"/>
          <p:cNvSpPr txBox="1">
            <a:spLocks noChangeArrowheads="1"/>
          </p:cNvSpPr>
          <p:nvPr/>
        </p:nvSpPr>
        <p:spPr bwMode="auto">
          <a:xfrm>
            <a:off x="7598020" y="5549897"/>
            <a:ext cx="4924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b="0" dirty="0">
                <a:latin typeface="Gill Sans" charset="0"/>
                <a:cs typeface="Gill Sans" charset="0"/>
              </a:rPr>
              <a:t>2017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4B438B4-6AF9-FF4C-8BE1-213A6EF46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12" y="271238"/>
            <a:ext cx="8183574" cy="994172"/>
          </a:xfrm>
        </p:spPr>
        <p:txBody>
          <a:bodyPr>
            <a:normAutofit/>
          </a:bodyPr>
          <a:lstStyle/>
          <a:p>
            <a:r>
              <a:rPr lang="en-US" dirty="0"/>
              <a:t>Challenge: Huge Scale</a:t>
            </a:r>
          </a:p>
        </p:txBody>
      </p:sp>
    </p:spTree>
    <p:extLst>
      <p:ext uri="{BB962C8B-B14F-4D97-AF65-F5344CB8AC3E}">
        <p14:creationId xmlns:p14="http://schemas.microsoft.com/office/powerpoint/2010/main" val="3518023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A0176-1C35-6B49-94DF-4555B5890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&amp; Protection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90AA96-9E4F-9A47-9205-4ED35A4D9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272" y="1271997"/>
            <a:ext cx="7873353" cy="50852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8C77B2-5772-8442-AB0E-BDDEBCA3A084}"/>
              </a:ext>
            </a:extLst>
          </p:cNvPr>
          <p:cNvSpPr/>
          <p:nvPr/>
        </p:nvSpPr>
        <p:spPr>
          <a:xfrm>
            <a:off x="8096563" y="5823313"/>
            <a:ext cx="354330" cy="286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82476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6A4C358-37FA-4E48-8433-99035660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56574"/>
            <a:ext cx="7886700" cy="2139553"/>
          </a:xfrm>
        </p:spPr>
        <p:txBody>
          <a:bodyPr/>
          <a:lstStyle/>
          <a:p>
            <a:r>
              <a:rPr lang="en-US" dirty="0"/>
              <a:t>Course Logistics</a:t>
            </a:r>
          </a:p>
        </p:txBody>
      </p:sp>
    </p:spTree>
    <p:extLst>
      <p:ext uri="{BB962C8B-B14F-4D97-AF65-F5344CB8AC3E}">
        <p14:creationId xmlns:p14="http://schemas.microsoft.com/office/powerpoint/2010/main" val="2365001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B24ED-E934-2B46-A0CB-651167DF9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68768-ACC8-7043-ACA9-48ACC7EE7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506" y="1195512"/>
            <a:ext cx="8082987" cy="5248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Instructor: Jack Kolb </a:t>
            </a:r>
            <a:r>
              <a:rPr lang="en-US" sz="2400" b="1" dirty="0">
                <a:hlinkClick r:id="rId2"/>
              </a:rPr>
              <a:t>jkolb@berkeley.edu</a:t>
            </a:r>
            <a:endParaRPr lang="en-US" sz="2400" b="1" dirty="0"/>
          </a:p>
          <a:p>
            <a:r>
              <a:rPr lang="en-US" sz="2400" dirty="0"/>
              <a:t>OH: 1-2pm, Tuesdays, 3-5pm, Fridays; 411 Soda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Jonathan Murata </a:t>
            </a:r>
            <a:r>
              <a:rPr lang="en-US" sz="2400" b="1" dirty="0">
                <a:hlinkClick r:id="rId3"/>
              </a:rPr>
              <a:t>jmurata@berkeley.edu</a:t>
            </a:r>
            <a:endParaRPr lang="en-US" sz="2400" b="1" dirty="0"/>
          </a:p>
          <a:p>
            <a:r>
              <a:rPr lang="en-US" sz="2400" dirty="0"/>
              <a:t>OH: 9-11am, Tuesdays, 341B Soda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dirty="0" err="1"/>
              <a:t>Yiming</a:t>
            </a:r>
            <a:r>
              <a:rPr lang="en-US" sz="2400" b="1" dirty="0"/>
              <a:t> Yang </a:t>
            </a:r>
            <a:r>
              <a:rPr lang="en-US" sz="2400" b="1" dirty="0">
                <a:hlinkClick r:id="rId4"/>
              </a:rPr>
              <a:t>yangyiming@berkeley.edu</a:t>
            </a:r>
            <a:endParaRPr lang="en-US" sz="2400" b="1" dirty="0"/>
          </a:p>
          <a:p>
            <a:r>
              <a:rPr lang="en-US" sz="2400" dirty="0"/>
              <a:t>OH: 9-11am, Thursdays, 341B Soda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Jason Lee </a:t>
            </a:r>
            <a:r>
              <a:rPr lang="en-US" sz="2400" b="1" dirty="0">
                <a:hlinkClick r:id="rId5"/>
              </a:rPr>
              <a:t>lxj@berkeley.edu</a:t>
            </a:r>
            <a:endParaRPr lang="en-US" sz="2400" b="1" dirty="0"/>
          </a:p>
          <a:p>
            <a:r>
              <a:rPr lang="en-US" sz="2400" dirty="0"/>
              <a:t>OH: 1-2pm, Tuesdays, 341B Soda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D73C61-9ACD-B044-93B7-B448520D233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5449"/>
          <a:stretch/>
        </p:blipFill>
        <p:spPr>
          <a:xfrm>
            <a:off x="6796443" y="3803952"/>
            <a:ext cx="1665385" cy="14574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9052F6-6439-5942-AFC0-10BD9D2B5E2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629" r="25796" b="28436"/>
          <a:stretch/>
        </p:blipFill>
        <p:spPr>
          <a:xfrm>
            <a:off x="4921451" y="4856381"/>
            <a:ext cx="1665385" cy="15879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6070E2-F2E6-594C-8778-36FFE4F665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6859" y="2096290"/>
            <a:ext cx="1453900" cy="145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86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142CE90-BDE2-2C4E-BE2C-0A7D951C3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977D7F-C1B9-664D-9013-6C23DC79A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6287"/>
            <a:ext cx="7886700" cy="4731656"/>
          </a:xfrm>
        </p:spPr>
        <p:txBody>
          <a:bodyPr>
            <a:noAutofit/>
          </a:bodyPr>
          <a:lstStyle/>
          <a:p>
            <a:pPr>
              <a:spcAft>
                <a:spcPts val="900"/>
              </a:spcAft>
            </a:pPr>
            <a:r>
              <a:rPr lang="en-US" sz="3200" dirty="0"/>
              <a:t>Course Website:</a:t>
            </a:r>
            <a:br>
              <a:rPr lang="en-US" sz="3200" dirty="0"/>
            </a:br>
            <a:r>
              <a:rPr lang="en-US" sz="3200" dirty="0">
                <a:hlinkClick r:id="rId2"/>
              </a:rPr>
              <a:t>https://cs162.eecs.berkeley.edu</a:t>
            </a:r>
            <a:endParaRPr lang="en-US" sz="3200" dirty="0"/>
          </a:p>
          <a:p>
            <a:pPr>
              <a:spcAft>
                <a:spcPts val="900"/>
              </a:spcAft>
            </a:pPr>
            <a:r>
              <a:rPr lang="en-US" sz="3200" dirty="0"/>
              <a:t>Piazza for Q&amp;A:</a:t>
            </a:r>
            <a:br>
              <a:rPr lang="en-US" sz="3200" dirty="0"/>
            </a:br>
            <a:r>
              <a:rPr lang="en-US" dirty="0">
                <a:hlinkClick r:id="rId3"/>
              </a:rPr>
              <a:t>https://piazza.com/berkeley/summer2019/cs162</a:t>
            </a:r>
            <a:endParaRPr lang="en-US" dirty="0"/>
          </a:p>
          <a:p>
            <a:pPr>
              <a:spcAft>
                <a:spcPts val="900"/>
              </a:spcAft>
            </a:pPr>
            <a:r>
              <a:rPr lang="en-US" sz="3200" dirty="0"/>
              <a:t>No lecture recordings available during summer term</a:t>
            </a:r>
          </a:p>
          <a:p>
            <a:pPr>
              <a:spcAft>
                <a:spcPts val="900"/>
              </a:spcAft>
            </a:pPr>
            <a:r>
              <a:rPr lang="en-US" sz="3200" dirty="0"/>
              <a:t>Anonymous Feedback Form: </a:t>
            </a:r>
            <a:r>
              <a:rPr lang="en-US" sz="3200" dirty="0">
                <a:hlinkClick r:id="rId4"/>
              </a:rPr>
              <a:t>https://</a:t>
            </a:r>
            <a:r>
              <a:rPr lang="en-US" sz="3200" dirty="0" err="1">
                <a:hlinkClick r:id="rId4"/>
              </a:rPr>
              <a:t>tinyurl.com</a:t>
            </a:r>
            <a:r>
              <a:rPr lang="en-US" sz="3200" dirty="0">
                <a:hlinkClick r:id="rId4"/>
              </a:rPr>
              <a:t>/cs162anonfeedback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259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63DFA-A0EF-FE4D-865F-3BBF94A2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&amp;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8B448-A4C7-9C4A-9997-50B6ED537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" y="1291771"/>
            <a:ext cx="7886700" cy="5094153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en-US" dirty="0"/>
              <a:t>Course text: </a:t>
            </a:r>
            <a:r>
              <a:rPr lang="en-US" i="1" dirty="0"/>
              <a:t>Operating Systems, Principles and Practice</a:t>
            </a:r>
            <a:r>
              <a:rPr lang="en-US" dirty="0"/>
              <a:t>, 2</a:t>
            </a:r>
            <a:r>
              <a:rPr lang="en-US" baseline="30000" dirty="0"/>
              <a:t>nd</a:t>
            </a:r>
            <a:r>
              <a:rPr lang="en-US" dirty="0"/>
              <a:t> ed., by Anderson and Dahlin</a:t>
            </a:r>
          </a:p>
          <a:p>
            <a:pPr>
              <a:spcAft>
                <a:spcPts val="900"/>
              </a:spcAft>
            </a:pPr>
            <a:r>
              <a:rPr lang="en-US" dirty="0"/>
              <a:t>Recommended Supplementary Material:</a:t>
            </a:r>
          </a:p>
          <a:p>
            <a:pPr lvl="1">
              <a:spcAft>
                <a:spcPts val="900"/>
              </a:spcAft>
            </a:pPr>
            <a:r>
              <a:rPr lang="en-US" i="1" dirty="0"/>
              <a:t>Operating Systems: Three Easy Pieces</a:t>
            </a:r>
            <a:r>
              <a:rPr lang="en-US" dirty="0"/>
              <a:t>, by </a:t>
            </a:r>
            <a:r>
              <a:rPr lang="en-US" dirty="0" err="1"/>
              <a:t>Remzi</a:t>
            </a:r>
            <a:r>
              <a:rPr lang="en-US" dirty="0"/>
              <a:t> and Andrea </a:t>
            </a:r>
            <a:r>
              <a:rPr lang="en-US" dirty="0" err="1"/>
              <a:t>Arpaci-Dusseau</a:t>
            </a:r>
            <a:r>
              <a:rPr lang="en-US" dirty="0"/>
              <a:t>, available for free online at: </a:t>
            </a:r>
            <a:r>
              <a:rPr lang="en-US" dirty="0">
                <a:hlinkClick r:id="rId2"/>
              </a:rPr>
              <a:t>http://pages.cs.wisc.edu/~remzi/OSTEP</a:t>
            </a:r>
            <a:endParaRPr lang="en-US" dirty="0"/>
          </a:p>
          <a:p>
            <a:pPr lvl="1">
              <a:spcAft>
                <a:spcPts val="900"/>
              </a:spcAft>
            </a:pPr>
            <a:r>
              <a:rPr lang="en-US" i="1" dirty="0"/>
              <a:t>Linux Kernel Development</a:t>
            </a:r>
            <a:r>
              <a:rPr lang="en-US" dirty="0"/>
              <a:t>, 3</a:t>
            </a:r>
            <a:r>
              <a:rPr lang="en-US" baseline="30000" dirty="0"/>
              <a:t>rd</a:t>
            </a:r>
            <a:r>
              <a:rPr lang="en-US" dirty="0"/>
              <a:t> ed., by Robert Love</a:t>
            </a:r>
          </a:p>
          <a:p>
            <a:pPr>
              <a:spcAft>
                <a:spcPts val="900"/>
              </a:spcAft>
            </a:pPr>
            <a:r>
              <a:rPr lang="en-US" dirty="0"/>
              <a:t>Additional materials on course website "Readings" page</a:t>
            </a:r>
          </a:p>
          <a:p>
            <a:pPr lvl="1">
              <a:spcAft>
                <a:spcPts val="900"/>
              </a:spcAft>
            </a:pPr>
            <a:r>
              <a:rPr lang="en-US" i="1" dirty="0"/>
              <a:t>The Night Watch</a:t>
            </a:r>
            <a:r>
              <a:rPr lang="en-US" dirty="0"/>
              <a:t>, relevant articles and papers</a:t>
            </a:r>
            <a:endParaRPr lang="en-US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C5F713-5EEA-5644-BFBD-1F86B718D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680" y="607184"/>
            <a:ext cx="1218796" cy="16179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DC3FB7-D601-9C4C-8EC4-E319AEB86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7932" y="2449372"/>
            <a:ext cx="985838" cy="1543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C41B4E-D3DD-7549-A76D-7680766C21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2195" y="4460281"/>
            <a:ext cx="1042562" cy="134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66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D5A7D-DC32-AD4B-A456-CE05024E3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60818-75CA-1F43-9220-7ECC202D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" y="1175657"/>
            <a:ext cx="8938260" cy="5196114"/>
          </a:xfrm>
        </p:spPr>
        <p:txBody>
          <a:bodyPr>
            <a:normAutofit fontScale="85000" lnSpcReduction="10000"/>
          </a:bodyPr>
          <a:lstStyle/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Core OS Concepts:</a:t>
            </a:r>
            <a:r>
              <a:rPr lang="en-US" dirty="0"/>
              <a:t> Processes, multiprogramming, protection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Concurrency:</a:t>
            </a:r>
            <a:r>
              <a:rPr lang="en-US" dirty="0"/>
              <a:t> Threads, Scheduling, Synchronization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/>
              <a:t>Input/Output</a:t>
            </a:r>
            <a:r>
              <a:rPr lang="en-US" b="1" dirty="0"/>
              <a:t> &amp; Networking:</a:t>
            </a:r>
            <a:r>
              <a:rPr lang="en-US" dirty="0"/>
              <a:t> I/O Devices, Sockets, TCP, RPC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File Systems:</a:t>
            </a:r>
            <a:r>
              <a:rPr lang="en-US" dirty="0"/>
              <a:t> Storage devices, Performance, Journaling, Transactions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Address Space: </a:t>
            </a:r>
            <a:r>
              <a:rPr lang="en-US" dirty="0"/>
              <a:t>Virtual memory, Address translation, Paging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Distributed Computing:</a:t>
            </a:r>
            <a:r>
              <a:rPr lang="en-US" dirty="0"/>
              <a:t> DHTs, </a:t>
            </a:r>
            <a:r>
              <a:rPr lang="en-US" dirty="0" err="1"/>
              <a:t>Dist</a:t>
            </a:r>
            <a:r>
              <a:rPr lang="en-US" dirty="0"/>
              <a:t> file systems, Consistency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Reliability &amp; Security</a:t>
            </a:r>
          </a:p>
          <a:p>
            <a:pPr marL="385763" indent="-385763">
              <a:buFont typeface="+mj-lt"/>
              <a:buAutoNum type="arabicPeriod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5304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40030-CD93-844C-8016-C52C26262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by Doing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64F63-57D1-E242-AE8B-94DAE308D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892" y="1277257"/>
            <a:ext cx="8112216" cy="5080000"/>
          </a:xfrm>
        </p:spPr>
        <p:txBody>
          <a:bodyPr>
            <a:normAutofit/>
          </a:bodyPr>
          <a:lstStyle/>
          <a:p>
            <a:r>
              <a:rPr lang="en-US" dirty="0"/>
              <a:t>Three </a:t>
            </a:r>
            <a:r>
              <a:rPr lang="en-US" b="1" dirty="0"/>
              <a:t>group</a:t>
            </a:r>
            <a:r>
              <a:rPr lang="en-US" dirty="0"/>
              <a:t> projects using Pintos and C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Threads and Scheduling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User Programs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File System</a:t>
            </a:r>
          </a:p>
          <a:p>
            <a:endParaRPr lang="en-US" dirty="0"/>
          </a:p>
          <a:p>
            <a:r>
              <a:rPr lang="en-US" dirty="0"/>
              <a:t>Four </a:t>
            </a:r>
            <a:r>
              <a:rPr lang="en-US" b="1" dirty="0"/>
              <a:t>individual </a:t>
            </a:r>
            <a:r>
              <a:rPr lang="en-US" dirty="0"/>
              <a:t>homework assignments to practice systems programming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HW0: Tools, </a:t>
            </a:r>
            <a:r>
              <a:rPr lang="en-US" dirty="0" err="1"/>
              <a:t>autograding</a:t>
            </a:r>
            <a:r>
              <a:rPr lang="en-US" dirty="0"/>
              <a:t>, C review, executables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HW1: Simple Shell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HW2: HTTP Server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HW3: TBA</a:t>
            </a:r>
          </a:p>
        </p:txBody>
      </p:sp>
    </p:spTree>
    <p:extLst>
      <p:ext uri="{BB962C8B-B14F-4D97-AF65-F5344CB8AC3E}">
        <p14:creationId xmlns:p14="http://schemas.microsoft.com/office/powerpoint/2010/main" val="1190011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9B09E-B348-D342-BE65-E80DFEC58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Start HW0 </a:t>
            </a:r>
            <a:r>
              <a:rPr lang="en-US" b="1" i="1" dirty="0"/>
              <a:t>ASAP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CBAD2-31BD-7B45-A32E-36C1AD250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75657"/>
            <a:ext cx="7886700" cy="48477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C00000"/>
                </a:solidFill>
              </a:rPr>
              <a:t>Due Friday at 11:59PM</a:t>
            </a:r>
          </a:p>
          <a:p>
            <a:pPr>
              <a:lnSpc>
                <a:spcPct val="150000"/>
              </a:lnSpc>
            </a:pPr>
            <a:r>
              <a:rPr lang="en-US" dirty="0"/>
              <a:t>Gets you set up with the </a:t>
            </a:r>
            <a:r>
              <a:rPr lang="en-US" dirty="0" err="1"/>
              <a:t>autograder</a:t>
            </a:r>
            <a:r>
              <a:rPr lang="en-US" dirty="0"/>
              <a:t>, </a:t>
            </a:r>
            <a:r>
              <a:rPr lang="en-US" dirty="0" err="1"/>
              <a:t>github</a:t>
            </a:r>
            <a:r>
              <a:rPr lang="en-US" dirty="0"/>
              <a:t>, and a local VM</a:t>
            </a:r>
          </a:p>
          <a:p>
            <a:pPr>
              <a:lnSpc>
                <a:spcPct val="150000"/>
              </a:lnSpc>
            </a:pPr>
            <a:r>
              <a:rPr lang="en-US" dirty="0"/>
              <a:t>Basic C programming task to serve as a refresher</a:t>
            </a:r>
          </a:p>
          <a:p>
            <a:pPr>
              <a:lnSpc>
                <a:spcPct val="150000"/>
              </a:lnSpc>
            </a:pPr>
            <a:r>
              <a:rPr lang="en-US" dirty="0"/>
              <a:t>Entry survey so we can learn more about you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714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4B3A5-D742-FD4C-8629-863E2E406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55AB3-183D-B341-A349-29846D7B7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7257"/>
            <a:ext cx="7886700" cy="4899706"/>
          </a:xfrm>
        </p:spPr>
        <p:txBody>
          <a:bodyPr>
            <a:normAutofit/>
          </a:bodyPr>
          <a:lstStyle/>
          <a:p>
            <a:r>
              <a:rPr lang="en-US" dirty="0"/>
              <a:t>Teams of 4 (Never 5, 3 would require serious justification)</a:t>
            </a:r>
          </a:p>
          <a:p>
            <a:r>
              <a:rPr lang="en-US" dirty="0"/>
              <a:t>Find teams by </a:t>
            </a:r>
            <a:r>
              <a:rPr lang="en-US" b="1" dirty="0"/>
              <a:t>Friday</a:t>
            </a:r>
            <a:r>
              <a:rPr lang="en-US" dirty="0"/>
              <a:t> (or we will assign you to a team)</a:t>
            </a:r>
          </a:p>
          <a:p>
            <a:r>
              <a:rPr lang="en-US" dirty="0"/>
              <a:t>Communication and cooperation will be essential</a:t>
            </a:r>
          </a:p>
          <a:p>
            <a:pPr lvl="1"/>
            <a:r>
              <a:rPr lang="en-US" dirty="0"/>
              <a:t>Design Documents</a:t>
            </a:r>
          </a:p>
          <a:p>
            <a:pPr lvl="1"/>
            <a:r>
              <a:rPr lang="en-US" dirty="0"/>
              <a:t>Slack/Messenger/whatever doesn’t replace face-to-face</a:t>
            </a:r>
          </a:p>
          <a:p>
            <a:r>
              <a:rPr lang="en-US" dirty="0"/>
              <a:t>Everyone should do work and have clear responsibilities</a:t>
            </a:r>
          </a:p>
          <a:p>
            <a:pPr lvl="1"/>
            <a:r>
              <a:rPr lang="en-US" dirty="0"/>
              <a:t>You will evaluate your teammates at the end of each project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07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4B3A5-D742-FD4C-8629-863E2E406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Yourself for this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55AB3-183D-B341-A349-29846D7B7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4343"/>
            <a:ext cx="7886700" cy="4899706"/>
          </a:xfrm>
        </p:spPr>
        <p:txBody>
          <a:bodyPr>
            <a:normAutofit/>
          </a:bodyPr>
          <a:lstStyle/>
          <a:p>
            <a:r>
              <a:rPr lang="en-US" dirty="0"/>
              <a:t>The projects will require you to be </a:t>
            </a:r>
            <a:r>
              <a:rPr lang="en-US" b="1" dirty="0"/>
              <a:t>very</a:t>
            </a:r>
            <a:r>
              <a:rPr lang="en-US" dirty="0"/>
              <a:t> comfortable with programming and debugging C</a:t>
            </a:r>
          </a:p>
          <a:p>
            <a:pPr lvl="1"/>
            <a:r>
              <a:rPr lang="en-US" dirty="0"/>
              <a:t>Pointers (including function pointers,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void*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Memory Management 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malloc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free</a:t>
            </a:r>
            <a:r>
              <a:rPr lang="en-US" dirty="0"/>
              <a:t>, stack vs heap)</a:t>
            </a:r>
          </a:p>
          <a:p>
            <a:pPr lvl="1"/>
            <a:r>
              <a:rPr lang="en-US" dirty="0"/>
              <a:t>Debugging with GDB</a:t>
            </a:r>
          </a:p>
          <a:p>
            <a:pPr lvl="1"/>
            <a:endParaRPr lang="en-US" dirty="0"/>
          </a:p>
          <a:p>
            <a:r>
              <a:rPr lang="en-US" dirty="0"/>
              <a:t>You will be working on a larger, more sophisticated code base than anything you've likely seen in 61C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944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2700337"/>
            <a:ext cx="302895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A9C8954-DD07-F14E-B6A7-EA833BB20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57" y="284559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What's in a search query?</a:t>
            </a: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399196" y="4929186"/>
            <a:ext cx="8338404" cy="153471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Complex interaction of multiple components in multiple administrative domains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Systems, services, protocols, …</a:t>
            </a:r>
          </a:p>
          <a:p>
            <a:pPr lvl="1">
              <a:defRPr/>
            </a:pPr>
            <a:endParaRPr lang="en-US" dirty="0">
              <a:ea typeface="ＭＳ Ｐゴシック" charset="0"/>
            </a:endParaRPr>
          </a:p>
          <a:p>
            <a:pPr lvl="1">
              <a:defRPr/>
            </a:pPr>
            <a:endParaRPr lang="en-US" dirty="0">
              <a:ea typeface="ＭＳ Ｐゴシック" charset="0"/>
            </a:endParaRPr>
          </a:p>
        </p:txBody>
      </p:sp>
      <p:pic>
        <p:nvPicPr>
          <p:cNvPr id="13316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113485"/>
            <a:ext cx="6858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1" y="3570685"/>
            <a:ext cx="99417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427685"/>
            <a:ext cx="2286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2894410"/>
            <a:ext cx="2286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3056335"/>
            <a:ext cx="2286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Rounded Rectangle 19"/>
          <p:cNvSpPr>
            <a:spLocks noChangeArrowheads="1"/>
          </p:cNvSpPr>
          <p:nvPr/>
        </p:nvSpPr>
        <p:spPr bwMode="auto">
          <a:xfrm>
            <a:off x="5257800" y="2141935"/>
            <a:ext cx="2400300" cy="245745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350">
              <a:latin typeface="Gill Sans Light" charset="0"/>
              <a:cs typeface="Gill Sans Light" charset="0"/>
            </a:endParaRPr>
          </a:p>
        </p:txBody>
      </p:sp>
      <p:pic>
        <p:nvPicPr>
          <p:cNvPr id="13322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1980010"/>
            <a:ext cx="2286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37210"/>
            <a:ext cx="2286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494360"/>
            <a:ext cx="2286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TextBox 31"/>
          <p:cNvSpPr txBox="1">
            <a:spLocks noChangeArrowheads="1"/>
          </p:cNvSpPr>
          <p:nvPr/>
        </p:nvSpPr>
        <p:spPr bwMode="auto">
          <a:xfrm>
            <a:off x="5314951" y="1856185"/>
            <a:ext cx="10278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500" b="0">
                <a:latin typeface="Gill Sans Light" charset="0"/>
                <a:cs typeface="Gill Sans Light" charset="0"/>
              </a:rPr>
              <a:t>Datacenter</a:t>
            </a:r>
          </a:p>
        </p:txBody>
      </p:sp>
      <p:sp>
        <p:nvSpPr>
          <p:cNvPr id="13326" name="TextBox 40"/>
          <p:cNvSpPr txBox="1">
            <a:spLocks noChangeArrowheads="1"/>
          </p:cNvSpPr>
          <p:nvPr/>
        </p:nvSpPr>
        <p:spPr bwMode="auto">
          <a:xfrm>
            <a:off x="5314950" y="3429001"/>
            <a:ext cx="75052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350" b="0">
                <a:latin typeface="Gill Sans Light" charset="0"/>
                <a:cs typeface="Gill Sans Light" charset="0"/>
              </a:rPr>
              <a:t>Load</a:t>
            </a:r>
          </a:p>
          <a:p>
            <a:r>
              <a:rPr lang="en-US" sz="1350" b="0">
                <a:latin typeface="Gill Sans Light" charset="0"/>
                <a:cs typeface="Gill Sans Light" charset="0"/>
              </a:rPr>
              <a:t>balancer</a:t>
            </a:r>
          </a:p>
        </p:txBody>
      </p:sp>
      <p:sp>
        <p:nvSpPr>
          <p:cNvPr id="13327" name="TextBox 41"/>
          <p:cNvSpPr txBox="1">
            <a:spLocks noChangeArrowheads="1"/>
          </p:cNvSpPr>
          <p:nvPr/>
        </p:nvSpPr>
        <p:spPr bwMode="auto">
          <a:xfrm>
            <a:off x="6629401" y="4256485"/>
            <a:ext cx="88344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350" b="0">
                <a:latin typeface="Gill Sans Light" charset="0"/>
                <a:cs typeface="Gill Sans Light" charset="0"/>
              </a:rPr>
              <a:t>Ad Server</a:t>
            </a:r>
          </a:p>
        </p:txBody>
      </p:sp>
      <p:sp>
        <p:nvSpPr>
          <p:cNvPr id="13328" name="TextBox 42"/>
          <p:cNvSpPr txBox="1">
            <a:spLocks noChangeArrowheads="1"/>
          </p:cNvSpPr>
          <p:nvPr/>
        </p:nvSpPr>
        <p:spPr bwMode="auto">
          <a:xfrm>
            <a:off x="2157886" y="1714501"/>
            <a:ext cx="69961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1350" b="0">
                <a:latin typeface="Gill Sans Light" charset="0"/>
                <a:cs typeface="Gill Sans Light" charset="0"/>
              </a:rPr>
              <a:t>DNS </a:t>
            </a:r>
          </a:p>
          <a:p>
            <a:pPr algn="r"/>
            <a:r>
              <a:rPr lang="en-US" sz="1350" b="0">
                <a:latin typeface="Gill Sans Light" charset="0"/>
                <a:cs typeface="Gill Sans Light" charset="0"/>
              </a:rPr>
              <a:t>Servers</a:t>
            </a:r>
          </a:p>
        </p:txBody>
      </p:sp>
      <p:cxnSp>
        <p:nvCxnSpPr>
          <p:cNvPr id="45" name="Straight Arrow Connector 44"/>
          <p:cNvCxnSpPr>
            <a:cxnSpLocks noChangeShapeType="1"/>
          </p:cNvCxnSpPr>
          <p:nvPr/>
        </p:nvCxnSpPr>
        <p:spPr bwMode="auto">
          <a:xfrm flipV="1">
            <a:off x="1943100" y="2770585"/>
            <a:ext cx="400050" cy="285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" name="Straight Arrow Connector 46"/>
          <p:cNvCxnSpPr>
            <a:cxnSpLocks noChangeShapeType="1"/>
          </p:cNvCxnSpPr>
          <p:nvPr/>
        </p:nvCxnSpPr>
        <p:spPr bwMode="auto">
          <a:xfrm flipV="1">
            <a:off x="2514600" y="2199085"/>
            <a:ext cx="400050" cy="2286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9" name="Straight Arrow Connector 48"/>
          <p:cNvCxnSpPr>
            <a:cxnSpLocks noChangeShapeType="1"/>
          </p:cNvCxnSpPr>
          <p:nvPr/>
        </p:nvCxnSpPr>
        <p:spPr bwMode="auto">
          <a:xfrm>
            <a:off x="2514600" y="2632472"/>
            <a:ext cx="400050" cy="5715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" name="Straight Arrow Connector 52"/>
          <p:cNvCxnSpPr>
            <a:cxnSpLocks noChangeShapeType="1"/>
          </p:cNvCxnSpPr>
          <p:nvPr/>
        </p:nvCxnSpPr>
        <p:spPr bwMode="auto">
          <a:xfrm rot="10800000" flipV="1">
            <a:off x="2514600" y="2313385"/>
            <a:ext cx="400050" cy="2286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5" name="Straight Arrow Connector 54"/>
          <p:cNvCxnSpPr>
            <a:cxnSpLocks noChangeShapeType="1"/>
          </p:cNvCxnSpPr>
          <p:nvPr/>
        </p:nvCxnSpPr>
        <p:spPr bwMode="auto">
          <a:xfrm rot="10800000">
            <a:off x="2514600" y="2713435"/>
            <a:ext cx="400050" cy="5715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8" name="Straight Arrow Connector 57"/>
          <p:cNvCxnSpPr>
            <a:cxnSpLocks noChangeShapeType="1"/>
          </p:cNvCxnSpPr>
          <p:nvPr/>
        </p:nvCxnSpPr>
        <p:spPr bwMode="auto">
          <a:xfrm rot="10800000" flipV="1">
            <a:off x="2000250" y="2827735"/>
            <a:ext cx="400050" cy="285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4" name="Freeform 63"/>
          <p:cNvSpPr>
            <a:spLocks noChangeArrowheads="1"/>
          </p:cNvSpPr>
          <p:nvPr/>
        </p:nvSpPr>
        <p:spPr bwMode="auto">
          <a:xfrm>
            <a:off x="2008586" y="3251597"/>
            <a:ext cx="3411140" cy="198834"/>
          </a:xfrm>
          <a:custGeom>
            <a:avLst/>
            <a:gdLst>
              <a:gd name="T0" fmla="*/ 0 w 4548513"/>
              <a:gd name="T1" fmla="*/ 111203 h 265638"/>
              <a:gd name="T2" fmla="*/ 1177224 w 4548513"/>
              <a:gd name="T3" fmla="*/ 234761 h 265638"/>
              <a:gd name="T4" fmla="*/ 4540691 w 4548513"/>
              <a:gd name="T5" fmla="*/ 0 h 265638"/>
              <a:gd name="T6" fmla="*/ 0 60000 65536"/>
              <a:gd name="T7" fmla="*/ 0 60000 65536"/>
              <a:gd name="T8" fmla="*/ 0 60000 65536"/>
              <a:gd name="T9" fmla="*/ 0 w 4548513"/>
              <a:gd name="T10" fmla="*/ 0 h 265638"/>
              <a:gd name="T11" fmla="*/ 4548513 w 4548513"/>
              <a:gd name="T12" fmla="*/ 265638 h 2656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48513" h="265638">
                <a:moveTo>
                  <a:pt x="0" y="116622"/>
                </a:moveTo>
                <a:cubicBezTo>
                  <a:pt x="210579" y="191130"/>
                  <a:pt x="421159" y="265638"/>
                  <a:pt x="1179244" y="246201"/>
                </a:cubicBezTo>
                <a:cubicBezTo>
                  <a:pt x="1937329" y="226764"/>
                  <a:pt x="4548513" y="0"/>
                  <a:pt x="4548513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sz="1350"/>
          </a:p>
        </p:txBody>
      </p:sp>
      <p:cxnSp>
        <p:nvCxnSpPr>
          <p:cNvPr id="65" name="Straight Arrow Connector 64"/>
          <p:cNvCxnSpPr>
            <a:cxnSpLocks noChangeShapeType="1"/>
          </p:cNvCxnSpPr>
          <p:nvPr/>
        </p:nvCxnSpPr>
        <p:spPr bwMode="auto">
          <a:xfrm flipV="1">
            <a:off x="6057900" y="3089672"/>
            <a:ext cx="285750" cy="809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8" name="Straight Arrow Connector 67"/>
          <p:cNvCxnSpPr>
            <a:cxnSpLocks noChangeShapeType="1"/>
          </p:cNvCxnSpPr>
          <p:nvPr/>
        </p:nvCxnSpPr>
        <p:spPr bwMode="auto">
          <a:xfrm rot="5400000" flipH="1" flipV="1">
            <a:off x="6572250" y="2599135"/>
            <a:ext cx="285750" cy="285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0" name="Straight Arrow Connector 69"/>
          <p:cNvCxnSpPr>
            <a:cxnSpLocks noChangeShapeType="1"/>
          </p:cNvCxnSpPr>
          <p:nvPr/>
        </p:nvCxnSpPr>
        <p:spPr bwMode="auto">
          <a:xfrm>
            <a:off x="6572250" y="3089672"/>
            <a:ext cx="342900" cy="1619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3" name="Straight Arrow Connector 72"/>
          <p:cNvCxnSpPr>
            <a:cxnSpLocks noChangeShapeType="1"/>
          </p:cNvCxnSpPr>
          <p:nvPr/>
        </p:nvCxnSpPr>
        <p:spPr bwMode="auto">
          <a:xfrm rot="16200000" flipH="1">
            <a:off x="6515100" y="3284935"/>
            <a:ext cx="400050" cy="4000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8" name="Straight Arrow Connector 77"/>
          <p:cNvCxnSpPr>
            <a:cxnSpLocks noChangeShapeType="1"/>
          </p:cNvCxnSpPr>
          <p:nvPr/>
        </p:nvCxnSpPr>
        <p:spPr bwMode="auto">
          <a:xfrm rot="16200000" flipH="1">
            <a:off x="6400800" y="3284935"/>
            <a:ext cx="400050" cy="4000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9" name="Straight Arrow Connector 78"/>
          <p:cNvCxnSpPr>
            <a:cxnSpLocks noChangeShapeType="1"/>
          </p:cNvCxnSpPr>
          <p:nvPr/>
        </p:nvCxnSpPr>
        <p:spPr bwMode="auto">
          <a:xfrm>
            <a:off x="6572250" y="3170635"/>
            <a:ext cx="342900" cy="1619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0" name="Straight Arrow Connector 79"/>
          <p:cNvCxnSpPr>
            <a:cxnSpLocks noChangeShapeType="1"/>
          </p:cNvCxnSpPr>
          <p:nvPr/>
        </p:nvCxnSpPr>
        <p:spPr bwMode="auto">
          <a:xfrm flipV="1">
            <a:off x="6572250" y="2717006"/>
            <a:ext cx="295275" cy="28217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4" name="Straight Arrow Connector 83"/>
          <p:cNvCxnSpPr>
            <a:cxnSpLocks noChangeShapeType="1"/>
          </p:cNvCxnSpPr>
          <p:nvPr/>
        </p:nvCxnSpPr>
        <p:spPr bwMode="auto">
          <a:xfrm flipV="1">
            <a:off x="6057900" y="3203972"/>
            <a:ext cx="285750" cy="809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5" name="Freeform 84"/>
          <p:cNvSpPr>
            <a:spLocks noChangeArrowheads="1"/>
          </p:cNvSpPr>
          <p:nvPr/>
        </p:nvSpPr>
        <p:spPr bwMode="auto">
          <a:xfrm>
            <a:off x="1943100" y="3365897"/>
            <a:ext cx="3411141" cy="198834"/>
          </a:xfrm>
          <a:custGeom>
            <a:avLst/>
            <a:gdLst>
              <a:gd name="T0" fmla="*/ 0 w 4548513"/>
              <a:gd name="T1" fmla="*/ 111203 h 265638"/>
              <a:gd name="T2" fmla="*/ 1177228 w 4548513"/>
              <a:gd name="T3" fmla="*/ 234761 h 265638"/>
              <a:gd name="T4" fmla="*/ 4540715 w 4548513"/>
              <a:gd name="T5" fmla="*/ 0 h 265638"/>
              <a:gd name="T6" fmla="*/ 0 60000 65536"/>
              <a:gd name="T7" fmla="*/ 0 60000 65536"/>
              <a:gd name="T8" fmla="*/ 0 60000 65536"/>
              <a:gd name="T9" fmla="*/ 0 w 4548513"/>
              <a:gd name="T10" fmla="*/ 0 h 265638"/>
              <a:gd name="T11" fmla="*/ 4548513 w 4548513"/>
              <a:gd name="T12" fmla="*/ 265638 h 2656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48513" h="265638">
                <a:moveTo>
                  <a:pt x="0" y="116622"/>
                </a:moveTo>
                <a:cubicBezTo>
                  <a:pt x="210579" y="191130"/>
                  <a:pt x="421159" y="265638"/>
                  <a:pt x="1179244" y="246201"/>
                </a:cubicBezTo>
                <a:cubicBezTo>
                  <a:pt x="1937329" y="226764"/>
                  <a:pt x="4548513" y="0"/>
                  <a:pt x="4548513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3345" name="TextBox 85"/>
          <p:cNvSpPr txBox="1">
            <a:spLocks noChangeArrowheads="1"/>
          </p:cNvSpPr>
          <p:nvPr/>
        </p:nvSpPr>
        <p:spPr bwMode="auto">
          <a:xfrm>
            <a:off x="7029450" y="2343151"/>
            <a:ext cx="63831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350" b="0">
                <a:latin typeface="Gill Sans Light" charset="0"/>
                <a:cs typeface="Gill Sans Light" charset="0"/>
              </a:rPr>
              <a:t>Search</a:t>
            </a:r>
          </a:p>
          <a:p>
            <a:r>
              <a:rPr lang="en-US" sz="1350" b="0">
                <a:latin typeface="Gill Sans Light" charset="0"/>
                <a:cs typeface="Gill Sans Light" charset="0"/>
              </a:rPr>
              <a:t>Index</a:t>
            </a:r>
          </a:p>
        </p:txBody>
      </p:sp>
      <p:sp>
        <p:nvSpPr>
          <p:cNvPr id="87" name="Rectangular Callout 86"/>
          <p:cNvSpPr>
            <a:spLocks noChangeArrowheads="1"/>
          </p:cNvSpPr>
          <p:nvPr/>
        </p:nvSpPr>
        <p:spPr bwMode="auto">
          <a:xfrm>
            <a:off x="1257300" y="2256235"/>
            <a:ext cx="857250" cy="457200"/>
          </a:xfrm>
          <a:prstGeom prst="wedgeRectCallout">
            <a:avLst>
              <a:gd name="adj1" fmla="val 54750"/>
              <a:gd name="adj2" fmla="val 75255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sz="1350" dirty="0">
                <a:latin typeface="Gill Sans Light" charset="0"/>
                <a:cs typeface="Gill Sans Light" charset="0"/>
              </a:rPr>
              <a:t>DNS</a:t>
            </a:r>
          </a:p>
          <a:p>
            <a:pPr algn="ctr">
              <a:lnSpc>
                <a:spcPct val="80000"/>
              </a:lnSpc>
            </a:pPr>
            <a:r>
              <a:rPr lang="en-US" sz="1350" dirty="0">
                <a:latin typeface="Gill Sans Light" charset="0"/>
                <a:cs typeface="Gill Sans Light" charset="0"/>
              </a:rPr>
              <a:t>request</a:t>
            </a:r>
          </a:p>
        </p:txBody>
      </p:sp>
      <p:sp>
        <p:nvSpPr>
          <p:cNvPr id="88" name="Rectangular Callout 87"/>
          <p:cNvSpPr>
            <a:spLocks noChangeArrowheads="1"/>
          </p:cNvSpPr>
          <p:nvPr/>
        </p:nvSpPr>
        <p:spPr bwMode="auto">
          <a:xfrm>
            <a:off x="5429250" y="2313385"/>
            <a:ext cx="742950" cy="628650"/>
          </a:xfrm>
          <a:prstGeom prst="wedgeRectCallout">
            <a:avLst>
              <a:gd name="adj1" fmla="val 73065"/>
              <a:gd name="adj2" fmla="val 45880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sz="1350" dirty="0">
                <a:latin typeface="Gill Sans Light" charset="0"/>
                <a:cs typeface="Gill Sans Light" charset="0"/>
              </a:rPr>
              <a:t>create</a:t>
            </a:r>
          </a:p>
          <a:p>
            <a:pPr algn="ctr">
              <a:lnSpc>
                <a:spcPct val="80000"/>
              </a:lnSpc>
            </a:pPr>
            <a:r>
              <a:rPr lang="en-US" sz="1350" dirty="0">
                <a:latin typeface="Gill Sans Light" charset="0"/>
                <a:cs typeface="Gill Sans Light" charset="0"/>
              </a:rPr>
              <a:t>result</a:t>
            </a:r>
          </a:p>
          <a:p>
            <a:pPr algn="ctr">
              <a:lnSpc>
                <a:spcPct val="80000"/>
              </a:lnSpc>
            </a:pPr>
            <a:r>
              <a:rPr lang="en-US" sz="1350" dirty="0">
                <a:latin typeface="Gill Sans Light" charset="0"/>
                <a:cs typeface="Gill Sans Light" charset="0"/>
              </a:rPr>
              <a:t>page</a:t>
            </a:r>
          </a:p>
        </p:txBody>
      </p:sp>
      <p:pic>
        <p:nvPicPr>
          <p:cNvPr id="13348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5" t="5408" r="32854" b="5586"/>
          <a:stretch>
            <a:fillRect/>
          </a:stretch>
        </p:blipFill>
        <p:spPr bwMode="auto">
          <a:xfrm>
            <a:off x="1428750" y="3028950"/>
            <a:ext cx="481013" cy="93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9" name="Cube 1"/>
          <p:cNvSpPr>
            <a:spLocks noChangeArrowheads="1"/>
          </p:cNvSpPr>
          <p:nvPr/>
        </p:nvSpPr>
        <p:spPr bwMode="auto">
          <a:xfrm>
            <a:off x="2857500" y="3371850"/>
            <a:ext cx="40005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350">
              <a:latin typeface="Gill Sans Light" charset="0"/>
              <a:cs typeface="Gill Sans Light" charset="0"/>
            </a:endParaRPr>
          </a:p>
        </p:txBody>
      </p:sp>
      <p:sp>
        <p:nvSpPr>
          <p:cNvPr id="13350" name="Cube 38"/>
          <p:cNvSpPr>
            <a:spLocks noChangeArrowheads="1"/>
          </p:cNvSpPr>
          <p:nvPr/>
        </p:nvSpPr>
        <p:spPr bwMode="auto">
          <a:xfrm>
            <a:off x="4457700" y="3257550"/>
            <a:ext cx="40005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350">
              <a:latin typeface="Gill Sans Light" charset="0"/>
              <a:cs typeface="Gill Sans Light" charset="0"/>
            </a:endParaRPr>
          </a:p>
        </p:txBody>
      </p:sp>
      <p:sp>
        <p:nvSpPr>
          <p:cNvPr id="13351" name="TextBox 41"/>
          <p:cNvSpPr txBox="1">
            <a:spLocks noChangeArrowheads="1"/>
          </p:cNvSpPr>
          <p:nvPr/>
        </p:nvSpPr>
        <p:spPr bwMode="auto">
          <a:xfrm>
            <a:off x="7086600" y="3028951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350" b="0">
                <a:latin typeface="Gill Sans Light" charset="0"/>
                <a:cs typeface="Gill Sans Light" charset="0"/>
              </a:rPr>
              <a:t>Page store</a:t>
            </a:r>
          </a:p>
        </p:txBody>
      </p:sp>
    </p:spTree>
    <p:extLst>
      <p:ext uri="{BB962C8B-B14F-4D97-AF65-F5344CB8AC3E}">
        <p14:creationId xmlns:p14="http://schemas.microsoft.com/office/powerpoint/2010/main" val="27148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85" grpId="0" animBg="1"/>
      <p:bldP spid="87" grpId="0" animBg="1"/>
      <p:bldP spid="8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4B3A5-D742-FD4C-8629-863E2E406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Yourself for this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55AB3-183D-B341-A349-29846D7B7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4343"/>
            <a:ext cx="7886700" cy="4899706"/>
          </a:xfrm>
        </p:spPr>
        <p:txBody>
          <a:bodyPr>
            <a:normAutofit/>
          </a:bodyPr>
          <a:lstStyle/>
          <a:p>
            <a:r>
              <a:rPr lang="en-US" sz="3200" dirty="0"/>
              <a:t>"Resources" page on course website</a:t>
            </a:r>
          </a:p>
          <a:p>
            <a:r>
              <a:rPr lang="en-US" sz="3200" dirty="0"/>
              <a:t>C programming reference (still in beta):</a:t>
            </a:r>
          </a:p>
          <a:p>
            <a:pPr lvl="1"/>
            <a:r>
              <a:rPr lang="en-US" sz="2800" dirty="0">
                <a:hlinkClick r:id="rId2"/>
              </a:rPr>
              <a:t>https://cs162.eecs.berkeley.edu/ladder/</a:t>
            </a:r>
            <a:endParaRPr lang="en-US" sz="2800" dirty="0"/>
          </a:p>
          <a:p>
            <a:r>
              <a:rPr lang="en-US" sz="3200" dirty="0"/>
              <a:t>Wednesday's section dedicated to programming and debugging review</a:t>
            </a:r>
          </a:p>
          <a:p>
            <a:r>
              <a:rPr lang="en-US" sz="3200" b="1" dirty="0"/>
              <a:t>Review session this Friday 11am-1pm</a:t>
            </a:r>
            <a:br>
              <a:rPr lang="en-US" sz="3200" b="1" dirty="0"/>
            </a:br>
            <a:r>
              <a:rPr lang="en-US" sz="3200" b="1" dirty="0"/>
              <a:t>438 Soda Hall (Wozniak Lounge)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66288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F85BD-476E-F846-9036-E2720EE43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Grading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06B80-BC28-C14D-9461-1545C2124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35314"/>
            <a:ext cx="7886700" cy="4841649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sz="3200" dirty="0"/>
              <a:t>Initial Design Document &amp; Design Review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3200" dirty="0"/>
              <a:t>Code Milestone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3200" dirty="0"/>
              <a:t>Final Version of Code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3200" dirty="0"/>
              <a:t>Peer Evaluations</a:t>
            </a:r>
          </a:p>
          <a:p>
            <a:pPr marL="385763" indent="-385763">
              <a:buFont typeface="+mj-lt"/>
              <a:buAutoNum type="arabicPeriod"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Submission: git push to release branch</a:t>
            </a:r>
          </a:p>
          <a:p>
            <a:pPr marL="385763" indent="-385763">
              <a:buFont typeface="+mj-lt"/>
              <a:buAutoNum type="arabi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262131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41EB0-A4D0-2E49-AE5B-D3FE26C78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Course Grading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16607-92B9-9B43-9A78-105CD1F72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61143"/>
            <a:ext cx="7886700" cy="50158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/>
              <a:t>20% </a:t>
            </a:r>
            <a:r>
              <a:rPr lang="en-US" sz="2700" dirty="0"/>
              <a:t>2-Hour Midterm Exam (7/18, 5-7pm, 155 </a:t>
            </a:r>
            <a:r>
              <a:rPr lang="en-US" sz="2700" dirty="0" err="1"/>
              <a:t>Dwinelle</a:t>
            </a:r>
            <a:r>
              <a:rPr lang="en-US" sz="27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700" b="1" dirty="0"/>
              <a:t>25% </a:t>
            </a:r>
            <a:r>
              <a:rPr lang="en-US" sz="2700" dirty="0"/>
              <a:t>3-Hour Final Exam (8/15, 5-8pm, Hearst Field Annex)</a:t>
            </a:r>
          </a:p>
          <a:p>
            <a:pPr>
              <a:lnSpc>
                <a:spcPct val="150000"/>
              </a:lnSpc>
            </a:pPr>
            <a:r>
              <a:rPr lang="en-US" sz="2700" b="1" dirty="0"/>
              <a:t>15% </a:t>
            </a:r>
            <a:r>
              <a:rPr lang="en-US" sz="2700" dirty="0"/>
              <a:t>Homework Assignments</a:t>
            </a:r>
          </a:p>
          <a:p>
            <a:pPr>
              <a:lnSpc>
                <a:spcPct val="150000"/>
              </a:lnSpc>
            </a:pPr>
            <a:r>
              <a:rPr lang="en-US" sz="2700" b="1" dirty="0"/>
              <a:t>35% </a:t>
            </a:r>
            <a:r>
              <a:rPr lang="en-US" sz="2700" dirty="0"/>
              <a:t>Pintos Projects</a:t>
            </a:r>
          </a:p>
          <a:p>
            <a:pPr>
              <a:lnSpc>
                <a:spcPct val="150000"/>
              </a:lnSpc>
            </a:pPr>
            <a:r>
              <a:rPr lang="en-US" sz="2700" b="1" dirty="0"/>
              <a:t>5% </a:t>
            </a:r>
            <a:r>
              <a:rPr lang="en-US" sz="2700" dirty="0"/>
              <a:t>Participation</a:t>
            </a:r>
          </a:p>
        </p:txBody>
      </p:sp>
    </p:spTree>
    <p:extLst>
      <p:ext uri="{BB962C8B-B14F-4D97-AF65-F5344CB8AC3E}">
        <p14:creationId xmlns:p14="http://schemas.microsoft.com/office/powerpoint/2010/main" val="36635218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ACB9A-7843-A749-8830-2A5E416AB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8F5C0-7C0D-8642-8474-006ECD6E53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b="1" dirty="0">
                <a:ea typeface="ＭＳ Ｐゴシック" charset="0"/>
              </a:rPr>
              <a:t>OK:</a:t>
            </a:r>
          </a:p>
          <a:p>
            <a:pPr marL="0" indent="0">
              <a:buNone/>
              <a:defRPr/>
            </a:pPr>
            <a:r>
              <a:rPr lang="en-US" dirty="0">
                <a:ea typeface="ＭＳ Ｐゴシック" charset="0"/>
              </a:rPr>
              <a:t>Explaining a concept to someone in another group</a:t>
            </a:r>
          </a:p>
          <a:p>
            <a:pPr marL="0" indent="0">
              <a:buNone/>
              <a:defRPr/>
            </a:pPr>
            <a:r>
              <a:rPr lang="en-US" dirty="0">
                <a:ea typeface="ＭＳ Ｐゴシック" charset="0"/>
              </a:rPr>
              <a:t>Discussing algorithms/testing strategies with other groups</a:t>
            </a:r>
          </a:p>
          <a:p>
            <a:pPr marL="0" indent="0">
              <a:buNone/>
              <a:defRPr/>
            </a:pPr>
            <a:r>
              <a:rPr lang="en-US" dirty="0">
                <a:ea typeface="ＭＳ Ｐゴシック" charset="0"/>
              </a:rPr>
              <a:t>Helping debug someone else’s code (in another group)</a:t>
            </a:r>
          </a:p>
          <a:p>
            <a:pPr marL="0" indent="0">
              <a:buNone/>
              <a:defRPr/>
            </a:pPr>
            <a:r>
              <a:rPr lang="en-US" dirty="0">
                <a:ea typeface="ＭＳ Ｐゴシック" charset="0"/>
              </a:rPr>
              <a:t>Searching online for generic algorithms (e.g., hash table) </a:t>
            </a:r>
          </a:p>
          <a:p>
            <a:pPr marL="0" indent="0">
              <a:buNone/>
              <a:defRPr/>
            </a:pPr>
            <a:endParaRPr lang="en-US" sz="1500" dirty="0">
              <a:ea typeface="ＭＳ Ｐゴシック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DCBBDC-DAA1-D346-AB33-3794EA65D3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b="1" dirty="0">
                <a:ea typeface="ＭＳ Ｐゴシック" charset="0"/>
              </a:rPr>
              <a:t>Not OK: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Sharing code or test cases with another group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Copying OR reading another group’s code or test cases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Copying OR reading online code or test cases from prior years</a:t>
            </a:r>
            <a:r>
              <a:rPr lang="en-US" dirty="0">
                <a:ea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97961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6C972-6AE2-334B-9D48-5C9629469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Policy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194E987-837F-FC4B-864B-BF6E84EBE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1771"/>
            <a:ext cx="7886700" cy="4885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000" dirty="0"/>
              <a:t>Deadlines are at 11:59PM Pacific Time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1 slip day to use for individual homework assignments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2 slip days to use (as a group) for projects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No credit for late work</a:t>
            </a:r>
          </a:p>
        </p:txBody>
      </p:sp>
    </p:spTree>
    <p:extLst>
      <p:ext uri="{BB962C8B-B14F-4D97-AF65-F5344CB8AC3E}">
        <p14:creationId xmlns:p14="http://schemas.microsoft.com/office/powerpoint/2010/main" val="26335125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C86ACAF-95BB-3E49-AE64-C9B171423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9448"/>
            <a:ext cx="7886700" cy="2139553"/>
          </a:xfrm>
        </p:spPr>
        <p:txBody>
          <a:bodyPr/>
          <a:lstStyle/>
          <a:p>
            <a:r>
              <a:rPr lang="en-US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452407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C86ACAF-95BB-3E49-AE64-C9B171423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9448"/>
            <a:ext cx="7886700" cy="2139553"/>
          </a:xfrm>
        </p:spPr>
        <p:txBody>
          <a:bodyPr/>
          <a:lstStyle/>
          <a:p>
            <a:r>
              <a:rPr lang="en-US" b="1" dirty="0"/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15714270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91F7529-ADAA-554F-A9D9-0A501C52F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operating system?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AE1840-CB4E-F54D-BC7B-BC9589B06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233714"/>
            <a:ext cx="7513865" cy="513805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b="1" i="1" dirty="0"/>
              <a:t>Referee</a:t>
            </a:r>
          </a:p>
          <a:p>
            <a:pPr lvl="1">
              <a:defRPr/>
            </a:pPr>
            <a:r>
              <a:rPr lang="en-US" altLang="en-US" dirty="0"/>
              <a:t>Resource sharing, protection, isolation</a:t>
            </a:r>
          </a:p>
          <a:p>
            <a:pPr lvl="1"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b="1" i="1" dirty="0"/>
              <a:t>Illusionist</a:t>
            </a:r>
            <a:r>
              <a:rPr lang="en-US" altLang="en-US" dirty="0"/>
              <a:t>: clean, easy to use abstractions</a:t>
            </a:r>
          </a:p>
          <a:p>
            <a:pPr lvl="2">
              <a:defRPr/>
            </a:pPr>
            <a:r>
              <a:rPr lang="en-US" altLang="en-US" dirty="0"/>
              <a:t>Infinite memory, dedicated machine</a:t>
            </a:r>
          </a:p>
          <a:p>
            <a:pPr lvl="2">
              <a:defRPr/>
            </a:pPr>
            <a:r>
              <a:rPr lang="en-US" altLang="en-US" dirty="0"/>
              <a:t>Higher level objects: files, users, message</a:t>
            </a:r>
          </a:p>
          <a:p>
            <a:pPr lvl="2">
              <a:defRPr/>
            </a:pPr>
            <a:r>
              <a:rPr lang="en-US" altLang="en-US" dirty="0"/>
              <a:t>Masking limitations, virtualization</a:t>
            </a:r>
          </a:p>
          <a:p>
            <a:pPr lvl="2"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b="1" i="1" dirty="0"/>
              <a:t>Glue</a:t>
            </a:r>
            <a:r>
              <a:rPr lang="en-US" altLang="en-US" dirty="0"/>
              <a:t>: Common Services</a:t>
            </a:r>
          </a:p>
          <a:p>
            <a:pPr lvl="2">
              <a:defRPr/>
            </a:pPr>
            <a:r>
              <a:rPr lang="en-US" altLang="en-US" dirty="0"/>
              <a:t>Storage</a:t>
            </a:r>
          </a:p>
          <a:p>
            <a:pPr lvl="2">
              <a:defRPr/>
            </a:pPr>
            <a:r>
              <a:rPr lang="en-US" altLang="en-US" dirty="0"/>
              <a:t>Window system</a:t>
            </a:r>
          </a:p>
          <a:p>
            <a:pPr lvl="2">
              <a:defRPr/>
            </a:pPr>
            <a:r>
              <a:rPr lang="en-US" altLang="en-US" dirty="0"/>
              <a:t>Networking</a:t>
            </a:r>
          </a:p>
          <a:p>
            <a:pPr lvl="2">
              <a:defRPr/>
            </a:pPr>
            <a:r>
              <a:rPr lang="en-US" altLang="en-US" dirty="0"/>
              <a:t>Authorization</a:t>
            </a:r>
          </a:p>
        </p:txBody>
      </p:sp>
    </p:spTree>
    <p:extLst>
      <p:ext uri="{BB962C8B-B14F-4D97-AF65-F5344CB8AC3E}">
        <p14:creationId xmlns:p14="http://schemas.microsoft.com/office/powerpoint/2010/main" val="11460347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90694-2AFA-3F41-9A2A-BA87117CB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Unifying Theme: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4989C-7F90-AF47-A224-D17BD3C47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907" y="2116925"/>
            <a:ext cx="7616085" cy="3368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All definitions of operating systems are about </a:t>
            </a:r>
            <a:r>
              <a:rPr lang="en-US" sz="4400" b="1" i="1" dirty="0"/>
              <a:t>hiding complexity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468356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379E1-1C87-8B42-B1C3-8069E61CE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 of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838BB-0221-5047-ACCD-1ED139921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64" y="1253330"/>
            <a:ext cx="7886700" cy="5132955"/>
          </a:xfrm>
        </p:spPr>
        <p:txBody>
          <a:bodyPr>
            <a:normAutofit/>
          </a:bodyPr>
          <a:lstStyle/>
          <a:p>
            <a:r>
              <a:rPr lang="en-US" sz="3600" i="1" dirty="0"/>
              <a:t>Competing</a:t>
            </a:r>
            <a:r>
              <a:rPr lang="en-US" sz="3600" dirty="0"/>
              <a:t> applications with</a:t>
            </a:r>
          </a:p>
          <a:p>
            <a:pPr lvl="1"/>
            <a:r>
              <a:rPr lang="en-US" sz="3200" dirty="0"/>
              <a:t>Unexpected failures</a:t>
            </a:r>
          </a:p>
          <a:p>
            <a:pPr lvl="1"/>
            <a:r>
              <a:rPr lang="en-US" sz="3200" dirty="0"/>
              <a:t>Even </a:t>
            </a:r>
            <a:r>
              <a:rPr lang="en-US" sz="3200" i="1" dirty="0"/>
              <a:t>malicious</a:t>
            </a:r>
            <a:r>
              <a:rPr lang="en-US" sz="3200" dirty="0"/>
              <a:t> intentions…</a:t>
            </a:r>
          </a:p>
          <a:p>
            <a:r>
              <a:rPr lang="en-US" sz="3600" i="1" dirty="0"/>
              <a:t>Varying</a:t>
            </a:r>
            <a:r>
              <a:rPr lang="en-US" sz="3600" dirty="0"/>
              <a:t> hardware with</a:t>
            </a:r>
          </a:p>
          <a:p>
            <a:pPr lvl="1"/>
            <a:r>
              <a:rPr lang="en-US" sz="3200" dirty="0"/>
              <a:t>Evolving interfaces</a:t>
            </a:r>
          </a:p>
          <a:p>
            <a:pPr lvl="1"/>
            <a:r>
              <a:rPr lang="en-US" sz="3200" dirty="0"/>
              <a:t>Unexpected failures</a:t>
            </a:r>
          </a:p>
          <a:p>
            <a:pPr lvl="1"/>
            <a:endParaRPr lang="en-US" sz="3200" dirty="0"/>
          </a:p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</a:rPr>
              <a:t>Not feasible to test all possible configurations!</a:t>
            </a:r>
          </a:p>
        </p:txBody>
      </p:sp>
    </p:spTree>
    <p:extLst>
      <p:ext uri="{BB962C8B-B14F-4D97-AF65-F5344CB8AC3E}">
        <p14:creationId xmlns:p14="http://schemas.microsoft.com/office/powerpoint/2010/main" val="379335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45" y="320004"/>
            <a:ext cx="8476698" cy="676275"/>
          </a:xfrm>
        </p:spPr>
        <p:txBody>
          <a:bodyPr>
            <a:noAutofit/>
          </a:bodyPr>
          <a:lstStyle/>
          <a:p>
            <a:r>
              <a:rPr lang="en-US" sz="3600" dirty="0"/>
              <a:t>Challenge:  Variety and Number of Devices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EAE26EC-39AC-2D4B-A35F-1655C79D6B1B}"/>
              </a:ext>
            </a:extLst>
          </p:cNvPr>
          <p:cNvGrpSpPr/>
          <p:nvPr/>
        </p:nvGrpSpPr>
        <p:grpSpPr>
          <a:xfrm>
            <a:off x="885371" y="1801377"/>
            <a:ext cx="7883071" cy="4454280"/>
            <a:chOff x="1853292" y="1714501"/>
            <a:chExt cx="6915150" cy="3638767"/>
          </a:xfrm>
        </p:grpSpPr>
        <p:grpSp>
          <p:nvGrpSpPr>
            <p:cNvPr id="3" name="Group 37"/>
            <p:cNvGrpSpPr/>
            <p:nvPr/>
          </p:nvGrpSpPr>
          <p:grpSpPr>
            <a:xfrm>
              <a:off x="1853292" y="1714501"/>
              <a:ext cx="5258214" cy="3638767"/>
              <a:chOff x="0" y="1141413"/>
              <a:chExt cx="5651500" cy="3722687"/>
            </a:xfrm>
            <a:noFill/>
          </p:grpSpPr>
          <p:sp>
            <p:nvSpPr>
              <p:cNvPr id="36" name="Rectangle 35"/>
              <p:cNvSpPr/>
              <p:nvPr/>
            </p:nvSpPr>
            <p:spPr bwMode="auto">
              <a:xfrm>
                <a:off x="0" y="1168400"/>
                <a:ext cx="5651500" cy="36957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latin typeface="Arial" pitchFamily="-108" charset="0"/>
                </a:endParaRPr>
              </a:p>
            </p:txBody>
          </p:sp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368158" y="1141413"/>
                <a:ext cx="4521341" cy="3593143"/>
                <a:chOff x="2898" y="1503"/>
                <a:chExt cx="2579" cy="2099"/>
              </a:xfrm>
              <a:grpFill/>
            </p:grpSpPr>
            <p:sp>
              <p:nvSpPr>
                <p:cNvPr id="1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126" y="3436"/>
                  <a:ext cx="466" cy="166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Verdana" charset="0"/>
                    </a:rPr>
                    <a:t>years</a:t>
                  </a:r>
                </a:p>
              </p:txBody>
            </p:sp>
            <p:sp>
              <p:nvSpPr>
                <p:cNvPr id="13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898" y="1503"/>
                  <a:ext cx="792" cy="27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1200" b="1"/>
                    <a:t>Computers</a:t>
                  </a:r>
                </a:p>
                <a:p>
                  <a:pPr eaLnBrk="0" hangingPunct="0"/>
                  <a:r>
                    <a:rPr lang="en-US" sz="1200" b="1"/>
                    <a:t>Per Person</a:t>
                  </a:r>
                </a:p>
              </p:txBody>
            </p:sp>
            <p:sp>
              <p:nvSpPr>
                <p:cNvPr id="1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043" y="3155"/>
                  <a:ext cx="421" cy="16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1200" b="1"/>
                    <a:t>10</a:t>
                  </a:r>
                  <a:r>
                    <a:rPr lang="en-US" sz="1200" b="1" baseline="30000"/>
                    <a:t>3</a:t>
                  </a:r>
                  <a:r>
                    <a:rPr lang="en-US" sz="1200" b="1"/>
                    <a:t>:1</a:t>
                  </a:r>
                </a:p>
              </p:txBody>
            </p:sp>
            <p:sp>
              <p:nvSpPr>
                <p:cNvPr id="1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043" y="1824"/>
                  <a:ext cx="421" cy="16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1200" b="1"/>
                    <a:t>1:10</a:t>
                  </a:r>
                  <a:r>
                    <a:rPr lang="en-US" sz="1200" b="1" baseline="30000"/>
                    <a:t>6</a:t>
                  </a:r>
                </a:p>
              </p:txBody>
            </p:sp>
            <p:sp>
              <p:nvSpPr>
                <p:cNvPr id="16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800" y="2640"/>
                  <a:ext cx="677" cy="152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1050">
                      <a:latin typeface="Verdana" charset="0"/>
                    </a:rPr>
                    <a:t>Laptop</a:t>
                  </a:r>
                </a:p>
              </p:txBody>
            </p:sp>
            <p:sp>
              <p:nvSpPr>
                <p:cNvPr id="1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958" y="2814"/>
                  <a:ext cx="394" cy="152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1050">
                      <a:latin typeface="Verdana" charset="0"/>
                    </a:rPr>
                    <a:t>PDA</a:t>
                  </a:r>
                </a:p>
              </p:txBody>
            </p:sp>
            <p:sp>
              <p:nvSpPr>
                <p:cNvPr id="18" name="Line 17"/>
                <p:cNvSpPr>
                  <a:spLocks noChangeShapeType="1"/>
                </p:cNvSpPr>
                <p:nvPr/>
              </p:nvSpPr>
              <p:spPr bwMode="auto">
                <a:xfrm>
                  <a:off x="3458" y="3385"/>
                  <a:ext cx="1978" cy="0"/>
                </a:xfrm>
                <a:prstGeom prst="line">
                  <a:avLst/>
                </a:prstGeom>
                <a:grpFill/>
                <a:ln w="381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9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3462" y="1715"/>
                  <a:ext cx="0" cy="1661"/>
                </a:xfrm>
                <a:prstGeom prst="line">
                  <a:avLst/>
                </a:prstGeom>
                <a:grpFill/>
                <a:ln w="381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pic>
              <p:nvPicPr>
                <p:cNvPr id="20" name="Picture 19" descr="whirlwind-computer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486" y="1777"/>
                  <a:ext cx="486" cy="348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1" name="Picture 20" descr="360-67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736" y="2070"/>
                  <a:ext cx="442" cy="327"/>
                </a:xfrm>
                <a:prstGeom prst="rect">
                  <a:avLst/>
                </a:prstGeom>
                <a:grpFill/>
              </p:spPr>
            </p:pic>
            <p:sp>
              <p:nvSpPr>
                <p:cNvPr id="22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154" y="1968"/>
                  <a:ext cx="862" cy="152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1050" dirty="0">
                      <a:latin typeface="Verdana" charset="0"/>
                    </a:rPr>
                    <a:t>Mainframe</a:t>
                  </a:r>
                </a:p>
              </p:txBody>
            </p:sp>
            <p:pic>
              <p:nvPicPr>
                <p:cNvPr id="23" name="Picture 22" descr="vax11-780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4108" y="2307"/>
                  <a:ext cx="272" cy="296"/>
                </a:xfrm>
                <a:prstGeom prst="rect">
                  <a:avLst/>
                </a:prstGeom>
                <a:grpFill/>
              </p:spPr>
            </p:pic>
            <p:sp>
              <p:nvSpPr>
                <p:cNvPr id="2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386" y="2216"/>
                  <a:ext cx="468" cy="152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1050">
                      <a:latin typeface="Verdana" charset="0"/>
                    </a:rPr>
                    <a:t>Mini</a:t>
                  </a:r>
                </a:p>
              </p:txBody>
            </p:sp>
            <p:pic>
              <p:nvPicPr>
                <p:cNvPr id="25" name="Picture 24" descr="sun3+3d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4284" y="2488"/>
                  <a:ext cx="303" cy="259"/>
                </a:xfrm>
                <a:prstGeom prst="rect">
                  <a:avLst/>
                </a:prstGeom>
                <a:grpFill/>
              </p:spPr>
            </p:pic>
            <p:sp>
              <p:nvSpPr>
                <p:cNvPr id="2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4547" y="2397"/>
                  <a:ext cx="829" cy="152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1050" dirty="0">
                      <a:latin typeface="Verdana" charset="0"/>
                    </a:rPr>
                    <a:t>Workstation</a:t>
                  </a:r>
                </a:p>
              </p:txBody>
            </p:sp>
            <p:sp>
              <p:nvSpPr>
                <p:cNvPr id="2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4704" y="2544"/>
                  <a:ext cx="309" cy="152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1050">
                      <a:latin typeface="Verdana" charset="0"/>
                    </a:rPr>
                    <a:t>PC</a:t>
                  </a:r>
                </a:p>
              </p:txBody>
            </p:sp>
            <p:pic>
              <p:nvPicPr>
                <p:cNvPr id="28" name="Picture 27" descr="IBM_ThinkPad@ThinkPad_A_Series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4635" y="2760"/>
                  <a:ext cx="233" cy="22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0" name="Picture 28" descr="cell-phone-nokia">
                  <a:hlinkClick r:id="rId8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5031" y="3078"/>
                  <a:ext cx="175" cy="133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1" name="Picture 29" descr="pcsm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4503" y="2624"/>
                  <a:ext cx="157" cy="22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2" name="Picture 30" descr="palm"/>
                <p:cNvPicPr>
                  <a:picLocks noChangeAspect="1" noChangeArrowheads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4803" y="2984"/>
                  <a:ext cx="126" cy="18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3" name="Rectangle 31"/>
                <p:cNvSpPr>
                  <a:spLocks noChangeArrowheads="1"/>
                </p:cNvSpPr>
                <p:nvPr/>
              </p:nvSpPr>
              <p:spPr bwMode="auto">
                <a:xfrm>
                  <a:off x="5064" y="2934"/>
                  <a:ext cx="322" cy="15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050">
                      <a:latin typeface="Verdana" charset="0"/>
                    </a:rPr>
                    <a:t>Cell</a:t>
                  </a:r>
                </a:p>
              </p:txBody>
            </p:sp>
            <p:sp>
              <p:nvSpPr>
                <p:cNvPr id="3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163" y="2712"/>
                  <a:ext cx="301" cy="16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1200" b="1"/>
                    <a:t>1:1</a:t>
                  </a:r>
                </a:p>
              </p:txBody>
            </p:sp>
            <p:sp>
              <p:nvSpPr>
                <p:cNvPr id="35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043" y="2304"/>
                  <a:ext cx="421" cy="16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1200" b="1"/>
                    <a:t>1:10</a:t>
                  </a:r>
                  <a:r>
                    <a:rPr lang="en-US" sz="1200" b="1" baseline="30000"/>
                    <a:t>3</a:t>
                  </a:r>
                </a:p>
              </p:txBody>
            </p:sp>
          </p:grpSp>
        </p:grpSp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5793403" y="4539488"/>
              <a:ext cx="585788" cy="753666"/>
              <a:chOff x="4992" y="3124"/>
              <a:chExt cx="492" cy="633"/>
            </a:xfrm>
          </p:grpSpPr>
          <p:sp>
            <p:nvSpPr>
              <p:cNvPr id="40" name="Text Box 8"/>
              <p:cNvSpPr txBox="1">
                <a:spLocks noChangeArrowheads="1"/>
              </p:cNvSpPr>
              <p:nvPr/>
            </p:nvSpPr>
            <p:spPr bwMode="auto">
              <a:xfrm>
                <a:off x="4992" y="3408"/>
                <a:ext cx="492" cy="349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050" b="1" i="1" dirty="0">
                    <a:latin typeface="Verdana" charset="0"/>
                  </a:rPr>
                  <a:t>Mote!</a:t>
                </a:r>
              </a:p>
            </p:txBody>
          </p:sp>
          <p:pic>
            <p:nvPicPr>
              <p:cNvPr id="41" name="Picture 9" descr="dots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5206" y="3124"/>
                <a:ext cx="211" cy="260"/>
              </a:xfrm>
              <a:prstGeom prst="rect">
                <a:avLst/>
              </a:prstGeom>
              <a:noFill/>
            </p:spPr>
          </p:pic>
        </p:grpSp>
        <p:pic>
          <p:nvPicPr>
            <p:cNvPr id="42" name="Picture 3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129980" y="1771198"/>
              <a:ext cx="939182" cy="575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197639" y="3982661"/>
              <a:ext cx="350978" cy="37021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46417" y="2122484"/>
              <a:ext cx="1000125" cy="714375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015378" y="2782792"/>
              <a:ext cx="648163" cy="61716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141717" y="3402682"/>
              <a:ext cx="437590" cy="431781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357107" y="3680102"/>
              <a:ext cx="405539" cy="364472"/>
            </a:xfrm>
            <a:prstGeom prst="rect">
              <a:avLst/>
            </a:prstGeom>
          </p:spPr>
        </p:pic>
        <p:cxnSp>
          <p:nvCxnSpPr>
            <p:cNvPr id="49" name="Straight Connector 48"/>
            <p:cNvCxnSpPr>
              <a:cxnSpLocks/>
            </p:cNvCxnSpPr>
            <p:nvPr/>
          </p:nvCxnSpPr>
          <p:spPr>
            <a:xfrm>
              <a:off x="4505659" y="2391427"/>
              <a:ext cx="1064558" cy="22412"/>
            </a:xfrm>
            <a:prstGeom prst="line">
              <a:avLst/>
            </a:prstGeom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cxnSpLocks/>
            </p:cNvCxnSpPr>
            <p:nvPr/>
          </p:nvCxnSpPr>
          <p:spPr>
            <a:xfrm>
              <a:off x="4732018" y="2886727"/>
              <a:ext cx="1064558" cy="22412"/>
            </a:xfrm>
            <a:prstGeom prst="line">
              <a:avLst/>
            </a:prstGeom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cxnSpLocks/>
            </p:cNvCxnSpPr>
            <p:nvPr/>
          </p:nvCxnSpPr>
          <p:spPr>
            <a:xfrm flipV="1">
              <a:off x="5485053" y="3523221"/>
              <a:ext cx="522194" cy="4483"/>
            </a:xfrm>
            <a:prstGeom prst="line">
              <a:avLst/>
            </a:prstGeom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ight Brace 5"/>
            <p:cNvSpPr/>
            <p:nvPr/>
          </p:nvSpPr>
          <p:spPr bwMode="auto">
            <a:xfrm>
              <a:off x="7225392" y="2000250"/>
              <a:ext cx="228600" cy="1085850"/>
            </a:xfrm>
            <a:prstGeom prst="rightBrac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latin typeface="Arial" charset="0"/>
              </a:endParaRPr>
            </a:p>
          </p:txBody>
        </p:sp>
        <p:sp>
          <p:nvSpPr>
            <p:cNvPr id="54" name="Right Brace 53"/>
            <p:cNvSpPr/>
            <p:nvPr/>
          </p:nvSpPr>
          <p:spPr bwMode="auto">
            <a:xfrm>
              <a:off x="7396842" y="3028950"/>
              <a:ext cx="228600" cy="1085850"/>
            </a:xfrm>
            <a:prstGeom prst="rightBrac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latin typeface="Arial" charset="0"/>
              </a:endParaRPr>
            </a:p>
          </p:txBody>
        </p:sp>
        <p:sp>
          <p:nvSpPr>
            <p:cNvPr id="55" name="Right Brace 54"/>
            <p:cNvSpPr/>
            <p:nvPr/>
          </p:nvSpPr>
          <p:spPr bwMode="auto">
            <a:xfrm>
              <a:off x="7225392" y="4114800"/>
              <a:ext cx="228600" cy="742950"/>
            </a:xfrm>
            <a:prstGeom prst="rightBrac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11142" y="1885950"/>
              <a:ext cx="1143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Number crunching, Data Storage, Massive Services,</a:t>
              </a:r>
            </a:p>
            <a:p>
              <a:r>
                <a:rPr lang="en-US" sz="1200" dirty="0"/>
                <a:t>Mining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625442" y="3314700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Productivity,</a:t>
              </a:r>
            </a:p>
            <a:p>
              <a:r>
                <a:rPr lang="en-US" sz="1200" dirty="0"/>
                <a:t>Interactive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501617" y="4171951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Streaming from/to the physical world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935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E67F7-F244-8C49-A850-9A1FB698E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Example: Mars Pathfinder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31072-550D-4B46-851D-1EAF7130D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71" y="1843291"/>
            <a:ext cx="8785459" cy="4717166"/>
          </a:xfrm>
        </p:spPr>
        <p:txBody>
          <a:bodyPr>
            <a:normAutofit/>
          </a:bodyPr>
          <a:lstStyle/>
          <a:p>
            <a:r>
              <a:rPr lang="en-US" sz="2400" dirty="0"/>
              <a:t>Lots of types of hardware: Radios, science experiments, batteries, solar panels, motors and robotic equipment</a:t>
            </a:r>
          </a:p>
          <a:p>
            <a:r>
              <a:rPr lang="en-US" sz="2400" dirty="0"/>
              <a:t>Unique reliability requirements</a:t>
            </a:r>
          </a:p>
          <a:p>
            <a:pPr lvl="1"/>
            <a:r>
              <a:rPr lang="en-US" sz="2000" dirty="0"/>
              <a:t>No reset button, must reboot automatically when necessary</a:t>
            </a:r>
          </a:p>
          <a:p>
            <a:pPr lvl="1"/>
            <a:r>
              <a:rPr lang="en-US" sz="2000" dirty="0"/>
              <a:t>Must </a:t>
            </a:r>
            <a:r>
              <a:rPr lang="en-US" sz="2000" b="1" dirty="0"/>
              <a:t>always</a:t>
            </a:r>
            <a:r>
              <a:rPr lang="en-US" sz="2000" dirty="0"/>
              <a:t> be able to receive commands from Earth</a:t>
            </a:r>
          </a:p>
          <a:p>
            <a:r>
              <a:rPr lang="en-US" sz="2400" dirty="0"/>
              <a:t>Remote debugging</a:t>
            </a:r>
          </a:p>
          <a:p>
            <a:pPr lvl="1"/>
            <a:r>
              <a:rPr lang="en-US" sz="2000" dirty="0"/>
              <a:t>Software will crash, how is that handled?</a:t>
            </a:r>
          </a:p>
          <a:p>
            <a:pPr lvl="1"/>
            <a:r>
              <a:rPr lang="en-US" sz="2000" dirty="0"/>
              <a:t>Need to debug from Earth</a:t>
            </a:r>
          </a:p>
          <a:p>
            <a:r>
              <a:rPr lang="en-US" sz="2400" dirty="0"/>
              <a:t>Time-critical functions</a:t>
            </a:r>
          </a:p>
          <a:p>
            <a:pPr lvl="1"/>
            <a:r>
              <a:rPr lang="en-US" sz="2000" dirty="0"/>
              <a:t>Stop before hitting a Mars boulder</a:t>
            </a:r>
          </a:p>
          <a:p>
            <a:pPr lvl="1"/>
            <a:r>
              <a:rPr lang="en-US" sz="2000" dirty="0"/>
              <a:t>Earth communications</a:t>
            </a:r>
          </a:p>
        </p:txBody>
      </p:sp>
      <p:pic>
        <p:nvPicPr>
          <p:cNvPr id="1026" name="Picture 2" descr="https://www.nasa.gov/sites/default/files/thumbnails/image/pathfinder-concept.jpg">
            <a:extLst>
              <a:ext uri="{FF2B5EF4-FFF2-40B4-BE49-F238E27FC236}">
                <a16:creationId xmlns:a16="http://schemas.microsoft.com/office/drawing/2014/main" id="{B75CA439-F417-0841-9AB9-EFE78D66B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812" y="4151890"/>
            <a:ext cx="2171870" cy="200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8723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AE8CF-E717-854C-B1B0-B5F2BF086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Complexity: Variety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4FAC3-B1BF-3E44-89A8-4152AFB41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7700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700" dirty="0"/>
              <a:t>Different CPUs: x86, PowerPC, ARM, MIPS</a:t>
            </a:r>
          </a:p>
          <a:p>
            <a:pPr>
              <a:lnSpc>
                <a:spcPct val="150000"/>
              </a:lnSpc>
            </a:pPr>
            <a:r>
              <a:rPr lang="en-US" sz="2700" dirty="0"/>
              <a:t>Different amounts of memory, disk space</a:t>
            </a:r>
          </a:p>
          <a:p>
            <a:pPr>
              <a:lnSpc>
                <a:spcPct val="150000"/>
              </a:lnSpc>
            </a:pPr>
            <a:r>
              <a:rPr lang="en-US" sz="2700" dirty="0"/>
              <a:t>Different types of devices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Mice, keyboards, sensors, cameras</a:t>
            </a:r>
          </a:p>
          <a:p>
            <a:pPr>
              <a:lnSpc>
                <a:spcPct val="150000"/>
              </a:lnSpc>
            </a:pPr>
            <a:r>
              <a:rPr lang="en-US" sz="2700" dirty="0"/>
              <a:t>Different networking equipment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Cable, DSL, Wireless, Ethernet</a:t>
            </a:r>
          </a:p>
        </p:txBody>
      </p:sp>
    </p:spTree>
    <p:extLst>
      <p:ext uri="{BB962C8B-B14F-4D97-AF65-F5344CB8AC3E}">
        <p14:creationId xmlns:p14="http://schemas.microsoft.com/office/powerpoint/2010/main" val="7359743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B949B-53E7-6748-902B-7F4F3FCFB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0BF7F-2B70-ED45-B6A5-09AE0CC85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1771"/>
            <a:ext cx="7886700" cy="488519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700" dirty="0">
                <a:ea typeface="ＭＳ Ｐゴシック" charset="0"/>
              </a:rPr>
              <a:t>Does the programmer need to write a single program that performs many independent activities?</a:t>
            </a:r>
          </a:p>
          <a:p>
            <a:pPr>
              <a:lnSpc>
                <a:spcPct val="80000"/>
              </a:lnSpc>
              <a:defRPr/>
            </a:pPr>
            <a:r>
              <a:rPr lang="en-US" sz="2700" dirty="0">
                <a:ea typeface="ＭＳ Ｐゴシック" charset="0"/>
              </a:rPr>
              <a:t>Does every program have to be altered for every piece of hardware?</a:t>
            </a:r>
          </a:p>
          <a:p>
            <a:pPr>
              <a:lnSpc>
                <a:spcPct val="80000"/>
              </a:lnSpc>
              <a:defRPr/>
            </a:pPr>
            <a:r>
              <a:rPr lang="en-US" sz="2700" dirty="0">
                <a:ea typeface="ＭＳ Ｐゴシック" charset="0"/>
              </a:rPr>
              <a:t>Does a faulty program crash everything?</a:t>
            </a:r>
          </a:p>
          <a:p>
            <a:pPr>
              <a:lnSpc>
                <a:spcPct val="80000"/>
              </a:lnSpc>
              <a:defRPr/>
            </a:pPr>
            <a:r>
              <a:rPr lang="en-US" sz="2700" dirty="0">
                <a:ea typeface="ＭＳ Ｐゴシック" charset="0"/>
              </a:rPr>
              <a:t>Does every program have access to all hardware?</a:t>
            </a:r>
          </a:p>
          <a:p>
            <a:pPr>
              <a:lnSpc>
                <a:spcPct val="80000"/>
              </a:lnSpc>
              <a:defRPr/>
            </a:pPr>
            <a:endParaRPr lang="en-US" sz="2700" dirty="0">
              <a:ea typeface="ＭＳ Ｐゴシック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3300" b="1" dirty="0">
                <a:solidFill>
                  <a:srgbClr val="C00000"/>
                </a:solidFill>
                <a:ea typeface="ＭＳ Ｐゴシック" charset="0"/>
              </a:rPr>
              <a:t>Hopefully, no!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1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7461F-42E2-9140-8779-6E9A8D6C7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71" y="321356"/>
            <a:ext cx="7886700" cy="1325563"/>
          </a:xfrm>
        </p:spPr>
        <p:txBody>
          <a:bodyPr/>
          <a:lstStyle/>
          <a:p>
            <a:r>
              <a:rPr lang="en-US" dirty="0"/>
              <a:t>Unifying Theme: Helping the Programmer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25631-7DBD-7A49-8EB9-A93B8F807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71" y="1842865"/>
            <a:ext cx="8785459" cy="336821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700" dirty="0"/>
              <a:t>Write program once for lots of hardware</a:t>
            </a:r>
          </a:p>
          <a:p>
            <a:pPr>
              <a:lnSpc>
                <a:spcPct val="150000"/>
              </a:lnSpc>
            </a:pPr>
            <a:r>
              <a:rPr lang="en-US" sz="2700" dirty="0"/>
              <a:t>Without reimplementing common functionality</a:t>
            </a:r>
          </a:p>
          <a:p>
            <a:pPr>
              <a:lnSpc>
                <a:spcPct val="150000"/>
              </a:lnSpc>
            </a:pPr>
            <a:r>
              <a:rPr lang="en-US" sz="2700" dirty="0"/>
              <a:t>Run alongside other programs, possibly communicating and cooperating with them (safely)</a:t>
            </a:r>
          </a:p>
          <a:p>
            <a:pPr>
              <a:lnSpc>
                <a:spcPct val="150000"/>
              </a:lnSpc>
            </a:pPr>
            <a:r>
              <a:rPr lang="en-US" sz="2700" dirty="0"/>
              <a:t>One program crashing doesn't crash everything</a:t>
            </a:r>
          </a:p>
        </p:txBody>
      </p:sp>
    </p:spTree>
    <p:extLst>
      <p:ext uri="{BB962C8B-B14F-4D97-AF65-F5344CB8AC3E}">
        <p14:creationId xmlns:p14="http://schemas.microsoft.com/office/powerpoint/2010/main" val="39723876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Gill Sans MT" panose="020B0502020104020203" pitchFamily="34" charset="77"/>
                <a:cs typeface="Gill Sans Light" charset="0"/>
              </a:rPr>
              <a:t>Abstract Virtual Machine Goals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06161" y="3021790"/>
            <a:ext cx="8119382" cy="368347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>
                <a:ea typeface="ＭＳ Ｐゴシック" charset="0"/>
              </a:rPr>
              <a:t>OS Goals: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ea typeface="ＭＳ Ｐゴシック" charset="0"/>
              </a:rPr>
              <a:t>Remove software/hardware quirks (</a:t>
            </a:r>
            <a:r>
              <a:rPr lang="en-US" i="1" dirty="0">
                <a:ea typeface="ＭＳ Ｐゴシック" charset="0"/>
              </a:rPr>
              <a:t>fight complexity)</a:t>
            </a:r>
            <a:endParaRPr lang="en-US" dirty="0">
              <a:ea typeface="ＭＳ Ｐゴシック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ea typeface="ＭＳ Ｐゴシック" charset="0"/>
              </a:rPr>
              <a:t>Optimize for convenience, utilization, reliability, … </a:t>
            </a:r>
            <a:r>
              <a:rPr lang="en-US" i="1" dirty="0">
                <a:ea typeface="ＭＳ Ｐゴシック" charset="0"/>
              </a:rPr>
              <a:t>(help the programmer)</a:t>
            </a:r>
            <a:endParaRPr lang="en-US" dirty="0">
              <a:ea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>
                <a:ea typeface="ＭＳ Ｐゴシック" charset="0"/>
              </a:rPr>
              <a:t>For any OS area (e.g. file systems, virtual memory, networking, scheduling):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ea typeface="ＭＳ Ｐゴシック" charset="0"/>
              </a:rPr>
              <a:t>What hardware interface to handle? (physical reality)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ea typeface="ＭＳ Ｐゴシック" charset="0"/>
              </a:rPr>
              <a:t>What’s software interface to provide? (nicer abstraction)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314450" y="1212976"/>
            <a:ext cx="3486150" cy="173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8572" tIns="34286" rIns="68572" bIns="34286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  <a:defRPr/>
            </a:pPr>
            <a:r>
              <a:rPr lang="en-US" altLang="en-US" sz="2700" b="0" dirty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Application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  <a:defRPr/>
            </a:pPr>
            <a:r>
              <a:rPr lang="en-US" altLang="en-US" sz="2700" b="0" dirty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Operating System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  <a:defRPr/>
            </a:pPr>
            <a:r>
              <a:rPr lang="en-US" altLang="en-US" sz="2700" b="0" dirty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Hardware</a:t>
            </a:r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>
            <a:off x="1543050" y="2432057"/>
            <a:ext cx="30289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135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>
            <a:off x="1543050" y="1746257"/>
            <a:ext cx="30289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135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2231" name="Text Box 8"/>
          <p:cNvSpPr txBox="1">
            <a:spLocks noChangeArrowheads="1"/>
          </p:cNvSpPr>
          <p:nvPr/>
        </p:nvSpPr>
        <p:spPr bwMode="auto">
          <a:xfrm>
            <a:off x="4629150" y="2241676"/>
            <a:ext cx="2571714" cy="34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8572" tIns="34286" rIns="68572" bIns="34286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/>
            </a:pPr>
            <a:r>
              <a:rPr lang="en-US" altLang="en-US" sz="1800" b="0">
                <a:latin typeface="Gill Sans" charset="0"/>
                <a:ea typeface="Gill Sans" charset="0"/>
                <a:cs typeface="Gill Sans" charset="0"/>
              </a:rPr>
              <a:t>Physical Machine Interface</a:t>
            </a:r>
          </a:p>
        </p:txBody>
      </p:sp>
      <p:sp>
        <p:nvSpPr>
          <p:cNvPr id="52232" name="Text Box 9"/>
          <p:cNvSpPr txBox="1">
            <a:spLocks noChangeArrowheads="1"/>
          </p:cNvSpPr>
          <p:nvPr/>
        </p:nvSpPr>
        <p:spPr bwMode="auto">
          <a:xfrm>
            <a:off x="4629151" y="1555876"/>
            <a:ext cx="2485088" cy="34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8572" tIns="34286" rIns="68572" bIns="34286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/>
            </a:pPr>
            <a:r>
              <a:rPr lang="en-US" altLang="en-US" sz="1800" b="0" dirty="0">
                <a:latin typeface="Gill Sans" charset="0"/>
                <a:ea typeface="Gill Sans" charset="0"/>
                <a:cs typeface="Gill Sans" charset="0"/>
              </a:rPr>
              <a:t>Virtual Machine Interface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73657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" y="267534"/>
            <a:ext cx="7886700" cy="994172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Gill Sans MT" panose="020B0502020104020203" pitchFamily="34" charset="77"/>
                <a:ea typeface="ＭＳ Ｐゴシック" charset="-128"/>
                <a:cs typeface="Gill Sans Light" charset="0"/>
              </a:rPr>
              <a:t>Aside: Virtual Machines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02870" y="1257300"/>
            <a:ext cx="8726805" cy="3677558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defRPr/>
            </a:pPr>
            <a:r>
              <a:rPr lang="en-US" dirty="0">
                <a:ea typeface="ＭＳ Ｐゴシック" charset="0"/>
              </a:rPr>
              <a:t>Software emulation of an abstract machine</a:t>
            </a:r>
          </a:p>
          <a:p>
            <a:pPr lvl="1">
              <a:lnSpc>
                <a:spcPct val="110000"/>
              </a:lnSpc>
              <a:defRPr/>
            </a:pPr>
            <a:r>
              <a:rPr lang="en-US" dirty="0">
                <a:ea typeface="ＭＳ Ｐゴシック" charset="0"/>
              </a:rPr>
              <a:t>Give programs illusion they own the machine</a:t>
            </a:r>
          </a:p>
          <a:p>
            <a:pPr lvl="1">
              <a:lnSpc>
                <a:spcPct val="110000"/>
              </a:lnSpc>
              <a:defRPr/>
            </a:pPr>
            <a:r>
              <a:rPr lang="en-US" dirty="0">
                <a:ea typeface="ＭＳ Ｐゴシック" charset="0"/>
              </a:rPr>
              <a:t>Make it look like hardware has features you want</a:t>
            </a:r>
          </a:p>
          <a:p>
            <a:pPr>
              <a:lnSpc>
                <a:spcPct val="110000"/>
              </a:lnSpc>
              <a:defRPr/>
            </a:pPr>
            <a:r>
              <a:rPr lang="en-US" dirty="0">
                <a:ea typeface="ＭＳ Ｐゴシック" charset="0"/>
              </a:rPr>
              <a:t>Two types of “Virtual Machines”</a:t>
            </a:r>
          </a:p>
          <a:p>
            <a:pPr lvl="1">
              <a:lnSpc>
                <a:spcPct val="110000"/>
              </a:lnSpc>
              <a:defRPr/>
            </a:pPr>
            <a:r>
              <a:rPr lang="en-US" dirty="0">
                <a:ea typeface="ＭＳ Ｐゴシック" charset="0"/>
              </a:rPr>
              <a:t>Process VM: supports the execution of a single program; this functionality typically provided by OS</a:t>
            </a:r>
          </a:p>
          <a:p>
            <a:pPr lvl="1">
              <a:lnSpc>
                <a:spcPct val="110000"/>
              </a:lnSpc>
              <a:defRPr/>
            </a:pPr>
            <a:r>
              <a:rPr lang="en-US" dirty="0">
                <a:ea typeface="ＭＳ Ｐゴシック" charset="0"/>
              </a:rPr>
              <a:t>System VM: supports the execution of an entire OS and its applications (e.g., </a:t>
            </a:r>
            <a:r>
              <a:rPr lang="en-US" dirty="0" err="1">
                <a:ea typeface="ＭＳ Ｐゴシック" charset="0"/>
              </a:rPr>
              <a:t>VMWare</a:t>
            </a:r>
            <a:r>
              <a:rPr lang="en-US" dirty="0">
                <a:ea typeface="ＭＳ Ｐゴシック" charset="0"/>
              </a:rPr>
              <a:t> Fusion, Virtual box, Parallels Desktop, </a:t>
            </a:r>
            <a:r>
              <a:rPr lang="en-US" dirty="0" err="1">
                <a:ea typeface="ＭＳ Ｐゴシック" charset="0"/>
              </a:rPr>
              <a:t>Xen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lnSpc>
                <a:spcPct val="110000"/>
              </a:lnSpc>
              <a:buFontTx/>
              <a:buNone/>
              <a:defRPr/>
            </a:pPr>
            <a:endParaRPr lang="en-US" dirty="0">
              <a:ea typeface="ＭＳ Ｐゴシック" charset="0"/>
            </a:endParaRPr>
          </a:p>
        </p:txBody>
      </p:sp>
      <p:grpSp>
        <p:nvGrpSpPr>
          <p:cNvPr id="69635" name="Group 1"/>
          <p:cNvGrpSpPr>
            <a:grpSpLocks/>
          </p:cNvGrpSpPr>
          <p:nvPr/>
        </p:nvGrpSpPr>
        <p:grpSpPr bwMode="auto">
          <a:xfrm>
            <a:off x="1864520" y="5138961"/>
            <a:ext cx="5336381" cy="1257300"/>
            <a:chOff x="962025" y="4876800"/>
            <a:chExt cx="7115175" cy="1676400"/>
          </a:xfrm>
        </p:grpSpPr>
        <p:pic>
          <p:nvPicPr>
            <p:cNvPr id="69636" name="Picture 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4876800"/>
              <a:ext cx="1676400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37" name="Picture 2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025" y="4876800"/>
              <a:ext cx="1247775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38" name="Picture 3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4876800"/>
              <a:ext cx="1447800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39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4953000"/>
              <a:ext cx="1447800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81384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84" y="189594"/>
            <a:ext cx="7886700" cy="994172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Gill Sans MT" panose="020B0502020104020203" pitchFamily="34" charset="77"/>
                <a:ea typeface="ＭＳ Ｐゴシック" charset="-128"/>
                <a:cs typeface="Gill Sans Light" charset="0"/>
              </a:rPr>
              <a:t>Process VMs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34736" y="1227817"/>
            <a:ext cx="8474528" cy="4402365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Each process thinks…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It has all memory, CPU time, devices, …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All devices have the same convenient interface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Device interfaces more powerful than raw hardware</a:t>
            </a:r>
          </a:p>
          <a:p>
            <a:pPr lvl="2">
              <a:defRPr/>
            </a:pPr>
            <a:r>
              <a:rPr lang="en-US" dirty="0">
                <a:ea typeface="ＭＳ Ｐゴシック" charset="0"/>
              </a:rPr>
              <a:t>Bitmapped display </a:t>
            </a:r>
            <a:r>
              <a:rPr lang="en-US" dirty="0">
                <a:ea typeface="ＭＳ Ｐゴシック" charset="0"/>
                <a:sym typeface="Symbol" charset="0"/>
              </a:rPr>
              <a:t> windowing system</a:t>
            </a:r>
          </a:p>
          <a:p>
            <a:pPr lvl="2">
              <a:defRPr/>
            </a:pPr>
            <a:r>
              <a:rPr lang="en-US" dirty="0">
                <a:ea typeface="ＭＳ Ｐゴシック" charset="0"/>
                <a:sym typeface="Symbol" charset="0"/>
              </a:rPr>
              <a:t>Ethernet card  reliable, ordered, networking (TCP/IP)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Fault Isolation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Processes unable to directly impact other processes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Bugs cannot crash whole machine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Portability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Write your program for the OS rather than the raw hardware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894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9646" y="311377"/>
            <a:ext cx="8524708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>
                <a:solidFill>
                  <a:srgbClr val="0070C0"/>
                </a:solidFill>
                <a:latin typeface="Gill Sans MT" panose="020B0502020104020203" pitchFamily="34" charset="77"/>
                <a:ea typeface="ＭＳ Ｐゴシック" charset="-128"/>
                <a:cs typeface="Gill Sans Light" charset="0"/>
              </a:rPr>
              <a:t>System Virtual Machines: Layers of OSs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93221" y="1636940"/>
            <a:ext cx="3886200" cy="452001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Run entire operating systems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Good for OS development, portability, fault containment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Interface closer to raw HW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To aid porting/running OSs built to use raw HW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Different kind of "application developer" to design for</a:t>
            </a:r>
          </a:p>
        </p:txBody>
      </p:sp>
      <p:pic>
        <p:nvPicPr>
          <p:cNvPr id="73731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" t="3047" r="381" b="4318"/>
          <a:stretch>
            <a:fillRect/>
          </a:stretch>
        </p:blipFill>
        <p:spPr bwMode="auto">
          <a:xfrm>
            <a:off x="4151991" y="1968556"/>
            <a:ext cx="4962177" cy="3474301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5466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325664"/>
            <a:ext cx="8383360" cy="122963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latin typeface="Gill Sans MT" panose="020B0502020104020203" pitchFamily="34" charset="77"/>
                <a:ea typeface="ＭＳ Ｐゴシック" charset="0"/>
                <a:cs typeface="Gill Sans Light" charset="0"/>
              </a:rPr>
              <a:t>What is an Operating System,… Really?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526597" y="1555296"/>
            <a:ext cx="8383360" cy="497703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Always: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Memory Management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I/O Management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CPU Scheduling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Communications?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Multitasking/multiprogramming?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Maybe: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File System?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Multimedia Support?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User Interface?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Web Browser?</a:t>
            </a:r>
            <a:endParaRPr lang="en-US" dirty="0">
              <a:ea typeface="ＭＳ Ｐゴシック" charset="0"/>
              <a:sym typeface="Wingdings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817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build="p" bldLvl="2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926" y="225709"/>
            <a:ext cx="8560593" cy="9941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dirty="0">
                <a:latin typeface="Gill Sans MT" panose="020B0502020104020203" pitchFamily="34" charset="77"/>
                <a:cs typeface="Gill Sans Light" charset="0"/>
              </a:rPr>
              <a:t>What is an OS?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91704" y="1219882"/>
            <a:ext cx="8560593" cy="457131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ea typeface="ＭＳ Ｐゴシック" charset="0"/>
              </a:rPr>
              <a:t>No universally accepted definition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“Everything a vendor ships when you order an operating system” is good approximation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But varies wildly!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“The one program running at all times on the computer” is the </a:t>
            </a:r>
            <a:r>
              <a:rPr lang="en-US" dirty="0">
                <a:solidFill>
                  <a:schemeClr val="hlink"/>
                </a:solidFill>
                <a:ea typeface="ＭＳ Ｐゴシック" charset="0"/>
              </a:rPr>
              <a:t>kernel</a:t>
            </a:r>
            <a:r>
              <a:rPr lang="en-US" dirty="0">
                <a:ea typeface="ＭＳ Ｐゴシック" charset="0"/>
              </a:rPr>
              <a:t>  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Everything else is either a system program (ships with the operating system) or an application program</a:t>
            </a:r>
          </a:p>
        </p:txBody>
      </p:sp>
    </p:spTree>
    <p:extLst>
      <p:ext uri="{BB962C8B-B14F-4D97-AF65-F5344CB8AC3E}">
        <p14:creationId xmlns:p14="http://schemas.microsoft.com/office/powerpoint/2010/main" val="203542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927AD-0532-3A43-AF86-FC91F5D13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65126"/>
            <a:ext cx="8153400" cy="1325563"/>
          </a:xfrm>
        </p:spPr>
        <p:txBody>
          <a:bodyPr/>
          <a:lstStyle/>
          <a:p>
            <a:r>
              <a:rPr lang="en-US" dirty="0"/>
              <a:t>Challenge: Range of Timescales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A75406A-063A-DD49-9223-3D18ACE2A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6360" y="2030526"/>
            <a:ext cx="5653967" cy="326350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CF6B4A-630F-7946-AB17-801995C425E0}"/>
              </a:ext>
            </a:extLst>
          </p:cNvPr>
          <p:cNvSpPr txBox="1"/>
          <p:nvPr/>
        </p:nvSpPr>
        <p:spPr>
          <a:xfrm>
            <a:off x="361950" y="2888989"/>
            <a:ext cx="25908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Jeff Dean: "Numbers Everyone Should Know"</a:t>
            </a:r>
          </a:p>
        </p:txBody>
      </p:sp>
    </p:spTree>
    <p:extLst>
      <p:ext uri="{BB962C8B-B14F-4D97-AF65-F5344CB8AC3E}">
        <p14:creationId xmlns:p14="http://schemas.microsoft.com/office/powerpoint/2010/main" val="21923294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D3518-3316-5A43-94C9-8A7DE2070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71" y="346484"/>
            <a:ext cx="841248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OS Goal: Protecting Processes &amp; The Kernel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E59C8-D4C8-904A-AE0B-646BF3EC7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71" y="1541692"/>
            <a:ext cx="8785459" cy="2028822"/>
          </a:xfrm>
        </p:spPr>
        <p:txBody>
          <a:bodyPr/>
          <a:lstStyle/>
          <a:p>
            <a:r>
              <a:rPr lang="en-US" dirty="0"/>
              <a:t>Run multiple applications and:</a:t>
            </a:r>
          </a:p>
          <a:p>
            <a:pPr lvl="1"/>
            <a:r>
              <a:rPr lang="en-US" dirty="0"/>
              <a:t>Keep them from interfering with or crashing the operating system</a:t>
            </a:r>
          </a:p>
          <a:p>
            <a:pPr lvl="1"/>
            <a:r>
              <a:rPr lang="en-US" dirty="0"/>
              <a:t>Keep them from interfering with or crashing each other</a:t>
            </a:r>
          </a:p>
        </p:txBody>
      </p:sp>
      <p:pic>
        <p:nvPicPr>
          <p:cNvPr id="2050" name="Picture 2" descr="https://i2.kym-cdn.com/photos/images/newsfeed/000/176/261/Windows_9X_BSOD.png">
            <a:extLst>
              <a:ext uri="{FF2B5EF4-FFF2-40B4-BE49-F238E27FC236}">
                <a16:creationId xmlns:a16="http://schemas.microsoft.com/office/drawing/2014/main" id="{721DF9BA-65E9-2B43-BE4E-BD2B155B2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38" y="3429000"/>
            <a:ext cx="5173524" cy="323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02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E8AC6-F7F4-9442-8C9F-B23BBC1B2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achieve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CE56A-9688-534C-90A3-610641118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13" y="1478297"/>
            <a:ext cx="84908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/>
              <a:t>Two main hardware mechanisms: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2400" dirty="0"/>
              <a:t>Memory address translation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2400" dirty="0"/>
              <a:t>Dual mode operation</a:t>
            </a:r>
          </a:p>
          <a:p>
            <a:pPr marL="685800" lvl="1" indent="-342900">
              <a:buFont typeface="+mj-lt"/>
              <a:buAutoNum type="arabicPeriod"/>
            </a:pPr>
            <a:endParaRPr lang="en-US" sz="2400" dirty="0"/>
          </a:p>
          <a:p>
            <a:pPr marL="0" indent="0">
              <a:buNone/>
            </a:pPr>
            <a:r>
              <a:rPr lang="en-US" sz="2700" dirty="0"/>
              <a:t>Use these to enact a simple policy: </a:t>
            </a:r>
            <a:r>
              <a:rPr lang="en-US" sz="2700" i="1" dirty="0"/>
              <a:t>Programs are not allowed to read or write the memory of other programs or of the OS</a:t>
            </a:r>
          </a:p>
        </p:txBody>
      </p:sp>
    </p:spTree>
    <p:extLst>
      <p:ext uri="{BB962C8B-B14F-4D97-AF65-F5344CB8AC3E}">
        <p14:creationId xmlns:p14="http://schemas.microsoft.com/office/powerpoint/2010/main" val="22345729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8B5F5-9F97-8A43-AA02-A64BB5241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CE59B-9603-144B-A12E-88678DAFE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71" y="1257300"/>
            <a:ext cx="8785459" cy="340199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Abstraction:</a:t>
            </a:r>
            <a:r>
              <a:rPr lang="en-US" dirty="0"/>
              <a:t> Address Space</a:t>
            </a:r>
          </a:p>
          <a:p>
            <a:pPr lvl="1"/>
            <a:r>
              <a:rPr lang="en-US" dirty="0"/>
              <a:t>Group of memory addresses usable by something</a:t>
            </a:r>
          </a:p>
          <a:p>
            <a:pPr lvl="1"/>
            <a:r>
              <a:rPr lang="en-US" dirty="0"/>
              <a:t>Each process and the kernel have distinct address spaces</a:t>
            </a:r>
          </a:p>
          <a:p>
            <a:pPr lvl="1"/>
            <a:r>
              <a:rPr lang="en-US" dirty="0"/>
              <a:t>Illusion of owning all memory</a:t>
            </a:r>
          </a:p>
          <a:p>
            <a:pPr lvl="1"/>
            <a:endParaRPr lang="en-US" dirty="0"/>
          </a:p>
          <a:p>
            <a:r>
              <a:rPr lang="en-US" b="1" dirty="0"/>
              <a:t>Mechanism:</a:t>
            </a:r>
            <a:r>
              <a:rPr lang="en-US" dirty="0"/>
              <a:t> Address translation</a:t>
            </a:r>
          </a:p>
          <a:p>
            <a:pPr lvl="1"/>
            <a:r>
              <a:rPr lang="en-US" dirty="0"/>
              <a:t>Translate virtual addresses (used internally and emitted by CPU) to physical addresses</a:t>
            </a:r>
          </a:p>
          <a:p>
            <a:pPr lvl="1"/>
            <a:r>
              <a:rPr lang="en-US" dirty="0"/>
              <a:t>Usually performed in hardware by memory management unit (MMU)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92FBA50-1BF2-854E-96CB-AD2FAC3C7077}"/>
              </a:ext>
            </a:extLst>
          </p:cNvPr>
          <p:cNvSpPr/>
          <p:nvPr/>
        </p:nvSpPr>
        <p:spPr>
          <a:xfrm>
            <a:off x="1653268" y="5020559"/>
            <a:ext cx="1175657" cy="1062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/>
              <a:t>CPU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EC719A-5D3D-3C4E-B3D0-4CC870A8C8B5}"/>
              </a:ext>
            </a:extLst>
          </p:cNvPr>
          <p:cNvSpPr/>
          <p:nvPr/>
        </p:nvSpPr>
        <p:spPr>
          <a:xfrm>
            <a:off x="3984171" y="5190784"/>
            <a:ext cx="1175657" cy="7225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MMU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5583E0C-F6F3-3C4E-A2EA-D550A3ED0ED2}"/>
              </a:ext>
            </a:extLst>
          </p:cNvPr>
          <p:cNvCxnSpPr>
            <a:cxnSpLocks/>
            <a:stCxn id="19" idx="6"/>
            <a:endCxn id="20" idx="1"/>
          </p:cNvCxnSpPr>
          <p:nvPr/>
        </p:nvCxnSpPr>
        <p:spPr>
          <a:xfrm>
            <a:off x="2828925" y="5552054"/>
            <a:ext cx="115524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ow Much Does RAM Cost For A PC? - PC Build Advisor">
            <a:extLst>
              <a:ext uri="{FF2B5EF4-FFF2-40B4-BE49-F238E27FC236}">
                <a16:creationId xmlns:a16="http://schemas.microsoft.com/office/drawing/2014/main" id="{84A8C820-BE82-4E44-8FE0-97F56B6E6F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9031" r="23286" b="18537"/>
          <a:stretch/>
        </p:blipFill>
        <p:spPr bwMode="auto">
          <a:xfrm>
            <a:off x="6457950" y="4843595"/>
            <a:ext cx="1775732" cy="121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C716969-1E24-C645-B63D-90C6F1B96A12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5159827" y="5552054"/>
            <a:ext cx="1298123" cy="62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FB6F182-EDBD-AA44-A31E-0F8B5DBF622D}"/>
              </a:ext>
            </a:extLst>
          </p:cNvPr>
          <p:cNvSpPr txBox="1"/>
          <p:nvPr/>
        </p:nvSpPr>
        <p:spPr>
          <a:xfrm>
            <a:off x="2880145" y="4949850"/>
            <a:ext cx="9099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/>
              <a:t>Virtual</a:t>
            </a:r>
            <a:br>
              <a:rPr lang="en-US" sz="1500" b="1" dirty="0"/>
            </a:br>
            <a:r>
              <a:rPr lang="en-US" sz="1500" b="1" dirty="0"/>
              <a:t>Address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E04106-8EB4-E946-816E-2866466E8C5E}"/>
              </a:ext>
            </a:extLst>
          </p:cNvPr>
          <p:cNvSpPr txBox="1"/>
          <p:nvPr/>
        </p:nvSpPr>
        <p:spPr>
          <a:xfrm>
            <a:off x="5354036" y="4949850"/>
            <a:ext cx="9099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/>
              <a:t>Physical</a:t>
            </a:r>
            <a:br>
              <a:rPr lang="en-US" sz="1500" b="1" dirty="0"/>
            </a:br>
            <a:r>
              <a:rPr lang="en-US" sz="1500" b="1" dirty="0"/>
              <a:t>Address</a:t>
            </a:r>
          </a:p>
        </p:txBody>
      </p:sp>
    </p:spTree>
    <p:extLst>
      <p:ext uri="{BB962C8B-B14F-4D97-AF65-F5344CB8AC3E}">
        <p14:creationId xmlns:p14="http://schemas.microsoft.com/office/powerpoint/2010/main" val="129714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7" grpId="0"/>
      <p:bldP spid="2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F24DE-131B-5542-B155-84EDCCCB6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Address Translation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F8FFE8-71F2-EC42-BC63-BC3FFBB69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503" y="1306286"/>
            <a:ext cx="6780489" cy="506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226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69607-E3C2-0E4E-9890-14B1C784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 Details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7807CCA-C0CF-5E49-836E-F48038A30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70" y="4811017"/>
            <a:ext cx="8785459" cy="1435679"/>
          </a:xfrm>
        </p:spPr>
        <p:txBody>
          <a:bodyPr>
            <a:normAutofit fontScale="92500"/>
          </a:bodyPr>
          <a:lstStyle/>
          <a:p>
            <a:r>
              <a:rPr lang="en-US" dirty="0"/>
              <a:t>Does this get us our desired policy?</a:t>
            </a:r>
          </a:p>
          <a:p>
            <a:pPr lvl="1"/>
            <a:r>
              <a:rPr lang="en-US" dirty="0"/>
              <a:t>Can't read or write if no translation to the physical memory</a:t>
            </a:r>
          </a:p>
          <a:p>
            <a:r>
              <a:rPr lang="en-US" dirty="0"/>
              <a:t>Problem: What if user code changes the page table pointer?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B32FE8-FF2A-3148-AD71-60C106A45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0" y="2046983"/>
            <a:ext cx="8134358" cy="2680046"/>
          </a:xfrm>
          <a:prstGeom prst="rect">
            <a:avLst/>
          </a:prstGeom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5F5001DF-4A33-A84C-930C-EE0320CA931A}"/>
              </a:ext>
            </a:extLst>
          </p:cNvPr>
          <p:cNvSpPr txBox="1">
            <a:spLocks/>
          </p:cNvSpPr>
          <p:nvPr/>
        </p:nvSpPr>
        <p:spPr>
          <a:xfrm>
            <a:off x="247249" y="1321041"/>
            <a:ext cx="8785459" cy="725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Hopefully saw this in 61C?</a:t>
            </a:r>
          </a:p>
        </p:txBody>
      </p:sp>
    </p:spTree>
    <p:extLst>
      <p:ext uri="{BB962C8B-B14F-4D97-AF65-F5344CB8AC3E}">
        <p14:creationId xmlns:p14="http://schemas.microsoft.com/office/powerpoint/2010/main" val="27750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224AC-D868-E14E-A92C-DCAD1CC98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Mode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35C3E-1A0D-3D42-8F8F-3211B7DD9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70" y="1265921"/>
            <a:ext cx="8785459" cy="330607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Hardware provides at least two modes: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Kernel Mode (or "supervisor" / "protected" mode)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User Mode</a:t>
            </a:r>
          </a:p>
          <a:p>
            <a:r>
              <a:rPr lang="en-US" dirty="0"/>
              <a:t>Certain operations are </a:t>
            </a:r>
            <a:r>
              <a:rPr lang="en-US" b="1" dirty="0"/>
              <a:t>prohibited</a:t>
            </a:r>
            <a:r>
              <a:rPr lang="en-US" dirty="0"/>
              <a:t> when running in user mode</a:t>
            </a:r>
          </a:p>
          <a:p>
            <a:pPr lvl="1"/>
            <a:r>
              <a:rPr lang="en-US" dirty="0"/>
              <a:t>Changing the page table pointer</a:t>
            </a:r>
          </a:p>
          <a:p>
            <a:r>
              <a:rPr lang="en-US" dirty="0"/>
              <a:t>Carefully controlled transitions between user mode and kernel mode</a:t>
            </a:r>
          </a:p>
          <a:p>
            <a:pPr lvl="1"/>
            <a:r>
              <a:rPr lang="en-US" dirty="0"/>
              <a:t>System calls, interrupts, exceptions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A061F-A468-D04F-BD40-B32E2F830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192" y="4723162"/>
            <a:ext cx="64008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547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74C74-F36E-BB42-81B5-761B03A27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OS Structure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C6CC7A-2B20-FE4B-A2FB-38D35E1F6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02" y="1569011"/>
            <a:ext cx="7912595" cy="464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589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8A07C-749D-9449-B35D-CB9D49BC6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69A54-AE1E-7344-BC84-381C7C61B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786" y="1190170"/>
            <a:ext cx="7886700" cy="551509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Operating systems: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Provide a </a:t>
            </a:r>
            <a:r>
              <a:rPr lang="en-US" sz="2400" b="1" dirty="0"/>
              <a:t>virtual machine abstraction </a:t>
            </a:r>
            <a:r>
              <a:rPr lang="en-US" sz="2400" dirty="0"/>
              <a:t>to handle diverse hardware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Coordinate</a:t>
            </a:r>
            <a:r>
              <a:rPr lang="en-US" sz="2400" dirty="0"/>
              <a:t> </a:t>
            </a:r>
            <a:r>
              <a:rPr lang="en-US" sz="2400" b="1" dirty="0"/>
              <a:t>resources</a:t>
            </a:r>
            <a:r>
              <a:rPr lang="en-US" sz="2400" dirty="0"/>
              <a:t> and protect users from each other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Simplify application development </a:t>
            </a:r>
            <a:r>
              <a:rPr lang="en-US" sz="2400" dirty="0"/>
              <a:t>by providing standard services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Provide fault </a:t>
            </a:r>
            <a:r>
              <a:rPr lang="en-US" sz="2400" b="1" dirty="0"/>
              <a:t>containment</a:t>
            </a:r>
            <a:r>
              <a:rPr lang="en-US" sz="2400" dirty="0"/>
              <a:t>, fault </a:t>
            </a:r>
            <a:r>
              <a:rPr lang="en-US" sz="2400" b="1" dirty="0"/>
              <a:t>tolerance</a:t>
            </a:r>
            <a:r>
              <a:rPr lang="en-US" sz="2400" dirty="0"/>
              <a:t>, and fault </a:t>
            </a:r>
            <a:r>
              <a:rPr lang="en-US" sz="2400" b="1" dirty="0"/>
              <a:t>recovery</a:t>
            </a:r>
          </a:p>
        </p:txBody>
      </p:sp>
    </p:spTree>
    <p:extLst>
      <p:ext uri="{BB962C8B-B14F-4D97-AF65-F5344CB8AC3E}">
        <p14:creationId xmlns:p14="http://schemas.microsoft.com/office/powerpoint/2010/main" val="1413501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E8066A-DB6A-DB4E-9DD1-C879CDC8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24" y="232397"/>
            <a:ext cx="8640990" cy="1523831"/>
          </a:xfrm>
        </p:spPr>
        <p:txBody>
          <a:bodyPr>
            <a:normAutofit/>
          </a:bodyPr>
          <a:lstStyle/>
          <a:p>
            <a:r>
              <a:rPr lang="en-US" sz="3600" dirty="0"/>
              <a:t>Operating systems are crucial to addressing </a:t>
            </a:r>
            <a:br>
              <a:rPr lang="en-US" sz="3600" dirty="0"/>
            </a:br>
            <a:r>
              <a:rPr lang="en-US" sz="3600" dirty="0"/>
              <a:t>these challenges!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514475"/>
            <a:ext cx="8079922" cy="511112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/>
              <a:t>Provide consistent abstractions to apps, even on different hardware</a:t>
            </a:r>
          </a:p>
          <a:p>
            <a:pPr lvl="1">
              <a:defRPr/>
            </a:pPr>
            <a:r>
              <a:rPr lang="en-US" sz="1800" dirty="0"/>
              <a:t>File systems</a:t>
            </a:r>
          </a:p>
          <a:p>
            <a:pPr lvl="1">
              <a:defRPr/>
            </a:pPr>
            <a:r>
              <a:rPr lang="en-US" sz="1800" dirty="0"/>
              <a:t>Processes, threads </a:t>
            </a:r>
          </a:p>
          <a:p>
            <a:pPr lvl="1">
              <a:defRPr/>
            </a:pPr>
            <a:r>
              <a:rPr lang="en-US" sz="1800" dirty="0"/>
              <a:t>VM, containers</a:t>
            </a:r>
          </a:p>
          <a:p>
            <a:pPr lvl="1">
              <a:defRPr/>
            </a:pPr>
            <a:r>
              <a:rPr lang="en-US" sz="1800" dirty="0"/>
              <a:t>Naming system</a:t>
            </a:r>
          </a:p>
          <a:p>
            <a:pPr>
              <a:defRPr/>
            </a:pPr>
            <a:r>
              <a:rPr lang="en-US" sz="2400" dirty="0"/>
              <a:t>Manage resources shared among multiple applications:</a:t>
            </a:r>
          </a:p>
          <a:p>
            <a:pPr lvl="1">
              <a:defRPr/>
            </a:pPr>
            <a:r>
              <a:rPr lang="en-US" sz="1800" dirty="0"/>
              <a:t>Memory, CPU, storage, </a:t>
            </a:r>
            <a:r>
              <a:rPr lang="is-IS" sz="1800" dirty="0"/>
              <a:t>…</a:t>
            </a:r>
            <a:endParaRPr lang="en-US" sz="1800" dirty="0"/>
          </a:p>
          <a:p>
            <a:pPr>
              <a:defRPr/>
            </a:pPr>
            <a:r>
              <a:rPr lang="en-US" sz="2400" dirty="0"/>
              <a:t>Achieve the above by implementing specific algorithms and techniques:</a:t>
            </a:r>
          </a:p>
          <a:p>
            <a:pPr lvl="1">
              <a:defRPr/>
            </a:pPr>
            <a:r>
              <a:rPr lang="en-US" sz="1800" dirty="0"/>
              <a:t>Scheduling</a:t>
            </a:r>
          </a:p>
          <a:p>
            <a:pPr lvl="1">
              <a:defRPr/>
            </a:pPr>
            <a:r>
              <a:rPr lang="en-US" sz="1800" dirty="0"/>
              <a:t>Concurrency</a:t>
            </a:r>
          </a:p>
          <a:p>
            <a:pPr lvl="1">
              <a:defRPr/>
            </a:pPr>
            <a:r>
              <a:rPr lang="en-US" sz="1800" dirty="0"/>
              <a:t>Transactions</a:t>
            </a:r>
          </a:p>
          <a:p>
            <a:pPr lvl="1">
              <a:defRPr/>
            </a:pPr>
            <a:r>
              <a:rPr lang="en-US" sz="1800" dirty="0"/>
              <a:t>Security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548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EFFF-78D8-F14F-A769-336F53507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21" y="320674"/>
            <a:ext cx="7886700" cy="1325563"/>
          </a:xfrm>
        </p:spPr>
        <p:txBody>
          <a:bodyPr/>
          <a:lstStyle/>
          <a:p>
            <a:r>
              <a:rPr lang="en-US" dirty="0"/>
              <a:t>Why take CS 162?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83761-FCF4-0440-A5CC-A00558057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335" y="1506311"/>
            <a:ext cx="7886700" cy="4351338"/>
          </a:xfrm>
        </p:spPr>
        <p:txBody>
          <a:bodyPr>
            <a:normAutofit lnSpcReduction="10000"/>
          </a:bodyPr>
          <a:lstStyle/>
          <a:p>
            <a:pPr>
              <a:spcAft>
                <a:spcPts val="750"/>
              </a:spcAft>
            </a:pPr>
            <a:r>
              <a:rPr lang="en-US" dirty="0"/>
              <a:t>Some of you will build operating systems or components of them</a:t>
            </a:r>
          </a:p>
          <a:p>
            <a:pPr>
              <a:spcAft>
                <a:spcPts val="750"/>
              </a:spcAft>
            </a:pPr>
            <a:r>
              <a:rPr lang="en-US" dirty="0"/>
              <a:t>Many of you will use core concepts from operating systems in your work (hardware or software)</a:t>
            </a:r>
          </a:p>
          <a:p>
            <a:pPr lvl="1">
              <a:spcAft>
                <a:spcPts val="750"/>
              </a:spcAft>
            </a:pPr>
            <a:r>
              <a:rPr lang="en-US" dirty="0"/>
              <a:t>Caching, batching, indirection, synchronization, …</a:t>
            </a:r>
          </a:p>
          <a:p>
            <a:pPr>
              <a:spcAft>
                <a:spcPts val="750"/>
              </a:spcAft>
            </a:pPr>
            <a:r>
              <a:rPr lang="en-US" dirty="0"/>
              <a:t>All of you will write applications that use an operating system</a:t>
            </a:r>
          </a:p>
          <a:p>
            <a:pPr lvl="1">
              <a:spcAft>
                <a:spcPts val="750"/>
              </a:spcAft>
            </a:pPr>
            <a:r>
              <a:rPr lang="en-US" dirty="0"/>
              <a:t>The better you understand the OS's design and implementation, the more effectively you can make use of it</a:t>
            </a:r>
          </a:p>
        </p:txBody>
      </p:sp>
    </p:spTree>
    <p:extLst>
      <p:ext uri="{BB962C8B-B14F-4D97-AF65-F5344CB8AC3E}">
        <p14:creationId xmlns:p14="http://schemas.microsoft.com/office/powerpoint/2010/main" val="4079817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24F9F-642E-944D-8F8C-C14B83C04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Systems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2F549-3C39-474D-AE0E-E0A9E2949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626" y="1448253"/>
            <a:ext cx="7886700" cy="4351338"/>
          </a:xfrm>
        </p:spPr>
        <p:txBody>
          <a:bodyPr/>
          <a:lstStyle/>
          <a:p>
            <a:r>
              <a:rPr lang="en-US" dirty="0"/>
              <a:t>What makes something a system?</a:t>
            </a:r>
          </a:p>
          <a:p>
            <a:r>
              <a:rPr lang="en-US" dirty="0"/>
              <a:t>Frame of mind: meticulous error handling, anticipating all possible failure cases, defending against malicious/careless users</a:t>
            </a:r>
          </a:p>
          <a:p>
            <a:r>
              <a:rPr lang="en-US" dirty="0"/>
              <a:t>An important part of this class!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60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EA3CA-0C38-6149-8A76-81D39CB59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7594B-0FC9-C747-846F-D235C9690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spcAft>
                <a:spcPts val="450"/>
              </a:spcAft>
              <a:buFont typeface="+mj-lt"/>
              <a:buAutoNum type="arabicPeriod"/>
            </a:pPr>
            <a:r>
              <a:rPr lang="en-US" sz="2700" dirty="0"/>
              <a:t>What is an operating system?</a:t>
            </a:r>
          </a:p>
          <a:p>
            <a:pPr marL="385763" indent="-385763">
              <a:spcAft>
                <a:spcPts val="450"/>
              </a:spcAft>
              <a:buFont typeface="+mj-lt"/>
              <a:buAutoNum type="arabicPeriod"/>
            </a:pPr>
            <a:r>
              <a:rPr lang="en-US" sz="2700" dirty="0"/>
              <a:t>Logistics</a:t>
            </a:r>
          </a:p>
          <a:p>
            <a:pPr marL="385763" indent="-385763">
              <a:spcAft>
                <a:spcPts val="450"/>
              </a:spcAft>
              <a:buFont typeface="+mj-lt"/>
              <a:buAutoNum type="arabicPeriod"/>
            </a:pPr>
            <a:r>
              <a:rPr lang="en-US" sz="2700" dirty="0"/>
              <a:t>Break</a:t>
            </a:r>
          </a:p>
          <a:p>
            <a:pPr marL="385763" indent="-385763">
              <a:spcAft>
                <a:spcPts val="450"/>
              </a:spcAft>
              <a:buFont typeface="+mj-lt"/>
              <a:buAutoNum type="arabicPeriod"/>
            </a:pPr>
            <a:r>
              <a:rPr lang="en-US" sz="2700" dirty="0"/>
              <a:t>Unifying OS Themes &amp; Ideas</a:t>
            </a:r>
          </a:p>
          <a:p>
            <a:pPr marL="385763" indent="-385763">
              <a:spcAft>
                <a:spcPts val="450"/>
              </a:spcAft>
              <a:buFont typeface="+mj-lt"/>
              <a:buAutoNum type="arabicPeriod"/>
            </a:pPr>
            <a:r>
              <a:rPr lang="en-US" sz="2700" dirty="0"/>
              <a:t>The OS's most important job</a:t>
            </a:r>
          </a:p>
          <a:p>
            <a:pPr marL="385763" indent="-385763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6331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8|4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9.7|105|2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9.7|105|29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2|4.9|3.8|1.9|38.3|28.2|2.3|42.7|31.5|45.2|54.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6318</TotalTime>
  <Words>2087</Words>
  <Application>Microsoft Macintosh PowerPoint</Application>
  <PresentationFormat>On-screen Show (4:3)</PresentationFormat>
  <Paragraphs>393</Paragraphs>
  <Slides>57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Arial</vt:lpstr>
      <vt:lpstr>Calibri</vt:lpstr>
      <vt:lpstr>Comic Sans MS</vt:lpstr>
      <vt:lpstr>Consolas</vt:lpstr>
      <vt:lpstr>Gill Sans</vt:lpstr>
      <vt:lpstr>Gill Sans Light</vt:lpstr>
      <vt:lpstr>Gill Sans MT</vt:lpstr>
      <vt:lpstr>Verdana</vt:lpstr>
      <vt:lpstr>Office Theme</vt:lpstr>
      <vt:lpstr>CS 162: Operating Systems and Systems Programming</vt:lpstr>
      <vt:lpstr>Challenge: Huge Scale</vt:lpstr>
      <vt:lpstr>Example: What's in a search query?</vt:lpstr>
      <vt:lpstr>Challenge:  Variety and Number of Devices</vt:lpstr>
      <vt:lpstr>Challenge: Range of Timescales</vt:lpstr>
      <vt:lpstr>Operating systems are crucial to addressing  these challenges!</vt:lpstr>
      <vt:lpstr>Why take CS 162?</vt:lpstr>
      <vt:lpstr>Aside: Systems Programming</vt:lpstr>
      <vt:lpstr>Today's Agenda</vt:lpstr>
      <vt:lpstr>What is an operating system?</vt:lpstr>
      <vt:lpstr>Operators Through History</vt:lpstr>
      <vt:lpstr>What is an operating system?</vt:lpstr>
      <vt:lpstr>OS "Virtual Machine" Interface</vt:lpstr>
      <vt:lpstr>Application View of the World</vt:lpstr>
      <vt:lpstr>OS View of the World</vt:lpstr>
      <vt:lpstr>Abstraction: Program → Process</vt:lpstr>
      <vt:lpstr>Multiple Processes: Context Switch</vt:lpstr>
      <vt:lpstr>Abstraction: Input / Output</vt:lpstr>
      <vt:lpstr>Security &amp; Protection</vt:lpstr>
      <vt:lpstr>Security &amp; Protection</vt:lpstr>
      <vt:lpstr>Course Logistics</vt:lpstr>
      <vt:lpstr>Course Staff</vt:lpstr>
      <vt:lpstr>Infrastructure</vt:lpstr>
      <vt:lpstr>Textbook &amp; Resources</vt:lpstr>
      <vt:lpstr>Syllabus Summary</vt:lpstr>
      <vt:lpstr>Learning by Doing</vt:lpstr>
      <vt:lpstr>Start HW0 ASAP</vt:lpstr>
      <vt:lpstr>Group Projects</vt:lpstr>
      <vt:lpstr>Preparing Yourself for this Class</vt:lpstr>
      <vt:lpstr>Preparing Yourself for this Class</vt:lpstr>
      <vt:lpstr>Project Grading</vt:lpstr>
      <vt:lpstr>Course Grading</vt:lpstr>
      <vt:lpstr>Collaboration Policy</vt:lpstr>
      <vt:lpstr>Late Policy</vt:lpstr>
      <vt:lpstr>Questions?</vt:lpstr>
      <vt:lpstr>Break</vt:lpstr>
      <vt:lpstr>What is an operating system?</vt:lpstr>
      <vt:lpstr>Unifying Theme: Complexity</vt:lpstr>
      <vt:lpstr>The Challenge of Complexity</vt:lpstr>
      <vt:lpstr>Complexity Example: Mars Pathfinder</vt:lpstr>
      <vt:lpstr>Complexity: Variety</vt:lpstr>
      <vt:lpstr>Questions</vt:lpstr>
      <vt:lpstr>Unifying Theme: Helping the Programmer</vt:lpstr>
      <vt:lpstr>Abstract Virtual Machine Goals</vt:lpstr>
      <vt:lpstr>Aside: Virtual Machines</vt:lpstr>
      <vt:lpstr>Process VMs</vt:lpstr>
      <vt:lpstr>System Virtual Machines: Layers of OSs</vt:lpstr>
      <vt:lpstr>What is an Operating System,… Really?</vt:lpstr>
      <vt:lpstr>What is an OS?</vt:lpstr>
      <vt:lpstr>OS Goal: Protecting Processes &amp; The Kernel</vt:lpstr>
      <vt:lpstr>How do we achieve this?</vt:lpstr>
      <vt:lpstr>Address Translation</vt:lpstr>
      <vt:lpstr>Example of Address Translation</vt:lpstr>
      <vt:lpstr>Address Translation Details</vt:lpstr>
      <vt:lpstr>Dual Mode Operation</vt:lpstr>
      <vt:lpstr>UNIX OS Structure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JACK KOLB</dc:creator>
  <cp:keywords/>
  <dc:description/>
  <cp:lastModifiedBy>JACK KOLB</cp:lastModifiedBy>
  <cp:revision>175</cp:revision>
  <dcterms:created xsi:type="dcterms:W3CDTF">2019-06-11T21:28:44Z</dcterms:created>
  <dcterms:modified xsi:type="dcterms:W3CDTF">2019-06-26T05:34:58Z</dcterms:modified>
  <cp:category/>
</cp:coreProperties>
</file>