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6"/>
  </p:notesMasterIdLst>
  <p:sldIdLst>
    <p:sldId id="256" r:id="rId2"/>
    <p:sldId id="824" r:id="rId3"/>
    <p:sldId id="2027" r:id="rId4"/>
    <p:sldId id="1015" r:id="rId5"/>
    <p:sldId id="2030" r:id="rId6"/>
    <p:sldId id="970" r:id="rId7"/>
    <p:sldId id="2038" r:id="rId8"/>
    <p:sldId id="2040" r:id="rId9"/>
    <p:sldId id="1029" r:id="rId10"/>
    <p:sldId id="2041" r:id="rId11"/>
    <p:sldId id="2051" r:id="rId12"/>
    <p:sldId id="1140" r:id="rId13"/>
    <p:sldId id="2042" r:id="rId14"/>
    <p:sldId id="2043" r:id="rId15"/>
    <p:sldId id="2044" r:id="rId16"/>
    <p:sldId id="2045" r:id="rId17"/>
    <p:sldId id="2046" r:id="rId18"/>
    <p:sldId id="1060" r:id="rId19"/>
    <p:sldId id="2052" r:id="rId20"/>
    <p:sldId id="2059" r:id="rId21"/>
    <p:sldId id="2053" r:id="rId22"/>
    <p:sldId id="2056" r:id="rId23"/>
    <p:sldId id="2047" r:id="rId24"/>
    <p:sldId id="2048" r:id="rId25"/>
    <p:sldId id="2049" r:id="rId26"/>
    <p:sldId id="2050" r:id="rId27"/>
    <p:sldId id="2057" r:id="rId28"/>
    <p:sldId id="2058" r:id="rId29"/>
    <p:sldId id="2060" r:id="rId30"/>
    <p:sldId id="1023" r:id="rId31"/>
    <p:sldId id="1024" r:id="rId32"/>
    <p:sldId id="2061" r:id="rId33"/>
    <p:sldId id="1025" r:id="rId34"/>
    <p:sldId id="1026" r:id="rId35"/>
    <p:sldId id="2062" r:id="rId36"/>
    <p:sldId id="2063" r:id="rId37"/>
    <p:sldId id="2064" r:id="rId38"/>
    <p:sldId id="2065" r:id="rId39"/>
    <p:sldId id="1028" r:id="rId40"/>
    <p:sldId id="2066" r:id="rId41"/>
    <p:sldId id="2067" r:id="rId42"/>
    <p:sldId id="1030" r:id="rId43"/>
    <p:sldId id="1031" r:id="rId44"/>
    <p:sldId id="1032" r:id="rId45"/>
    <p:sldId id="1033" r:id="rId46"/>
    <p:sldId id="2068" r:id="rId47"/>
    <p:sldId id="2076" r:id="rId48"/>
    <p:sldId id="2069" r:id="rId49"/>
    <p:sldId id="2070" r:id="rId50"/>
    <p:sldId id="2071" r:id="rId51"/>
    <p:sldId id="2072" r:id="rId52"/>
    <p:sldId id="2073" r:id="rId53"/>
    <p:sldId id="2074" r:id="rId54"/>
    <p:sldId id="2075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CFFBC"/>
    <a:srgbClr val="01FFFF"/>
    <a:srgbClr val="00AE00"/>
    <a:srgbClr val="039202"/>
    <a:srgbClr val="D9D9D9"/>
    <a:srgbClr val="4472C4"/>
    <a:srgbClr val="FFFF01"/>
    <a:srgbClr val="D8D8D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28"/>
    <p:restoredTop sz="85703"/>
  </p:normalViewPr>
  <p:slideViewPr>
    <p:cSldViewPr snapToGrid="0" snapToObjects="1">
      <p:cViewPr varScale="1">
        <p:scale>
          <a:sx n="71" d="100"/>
          <a:sy n="71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1342-C565-254A-B120-12E0439B36E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0CD-BA39-A148-AE3A-F33EF3E7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336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5638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2438" y="473075"/>
            <a:ext cx="3636962" cy="27273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79339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5638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2438" y="473075"/>
            <a:ext cx="3636962" cy="27273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69367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5638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2438" y="473075"/>
            <a:ext cx="3636962" cy="27273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384073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7225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473075"/>
            <a:ext cx="3636963" cy="27273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520486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9098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384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13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5109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9534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471488"/>
            <a:ext cx="3640138" cy="2730500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04565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0090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471488"/>
            <a:ext cx="3640138" cy="2730500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797870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471488"/>
            <a:ext cx="3640138" cy="2730500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11705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339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4FA-79C6-404D-A393-D48D85E6E132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10AF71-762F-CD4B-94E5-E4C38CAE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4" y="402335"/>
            <a:ext cx="7461504" cy="178003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CS 162: Operating Systems and Systems Programming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254F1-F1AE-B843-A49D-5103599418B9}"/>
              </a:ext>
            </a:extLst>
          </p:cNvPr>
          <p:cNvSpPr txBox="1">
            <a:spLocks/>
          </p:cNvSpPr>
          <p:nvPr/>
        </p:nvSpPr>
        <p:spPr>
          <a:xfrm>
            <a:off x="512064" y="2164842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70C0"/>
                </a:solidFill>
              </a:rPr>
              <a:t>Lecture 20: Caching and the Memory Hierarchy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63513B-F7CE-884E-9DEC-608167BE2E9D}"/>
              </a:ext>
            </a:extLst>
          </p:cNvPr>
          <p:cNvSpPr txBox="1">
            <a:spLocks/>
          </p:cNvSpPr>
          <p:nvPr/>
        </p:nvSpPr>
        <p:spPr>
          <a:xfrm>
            <a:off x="512064" y="3785616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July 30, 2019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Jack Kolb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https://cs162.eecs.berkeley.edu</a:t>
            </a:r>
          </a:p>
        </p:txBody>
      </p:sp>
    </p:spTree>
    <p:extLst>
      <p:ext uri="{BB962C8B-B14F-4D97-AF65-F5344CB8AC3E}">
        <p14:creationId xmlns:p14="http://schemas.microsoft.com/office/powerpoint/2010/main" val="32423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0BB4-DB53-2240-9791-9195FC2DF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x86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D0F0-60FB-E74F-968F-CCC56E9A6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 segments: cs (code), ds (data), ss (stack),</a:t>
            </a:r>
            <a:br>
              <a:rPr lang="en-US" dirty="0"/>
            </a:br>
            <a:r>
              <a:rPr lang="en-US" dirty="0"/>
              <a:t>es, fs, </a:t>
            </a:r>
            <a:r>
              <a:rPr lang="en-US" dirty="0" err="1"/>
              <a:t>gs</a:t>
            </a:r>
            <a:r>
              <a:rPr lang="en-US" dirty="0"/>
              <a:t> (extras)</a:t>
            </a:r>
          </a:p>
          <a:p>
            <a:r>
              <a:rPr lang="en-US" dirty="0"/>
              <a:t>Instructions identify segment to use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mov [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es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:bx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], ax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Some instructions have default segments, e.g.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cs typeface="Consolas" panose="020B0609020204030204" pitchFamily="49" charset="0"/>
              </a:rPr>
              <a:t> and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en-US" dirty="0">
                <a:cs typeface="Consolas" panose="020B0609020204030204" pitchFamily="49" charset="0"/>
              </a:rPr>
              <a:t> always refer to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ss</a:t>
            </a:r>
            <a:r>
              <a:rPr lang="en-US" dirty="0">
                <a:cs typeface="Consolas" panose="020B0609020204030204" pitchFamily="49" charset="0"/>
              </a:rPr>
              <a:t> (stack)</a:t>
            </a:r>
          </a:p>
          <a:p>
            <a:r>
              <a:rPr lang="en-US" dirty="0">
                <a:cs typeface="Consolas" panose="020B0609020204030204" pitchFamily="49" charset="0"/>
              </a:rPr>
              <a:t>Underused in modern operating systems</a:t>
            </a:r>
          </a:p>
          <a:p>
            <a:r>
              <a:rPr lang="en-US" dirty="0">
                <a:cs typeface="Consolas" panose="020B0609020204030204" pitchFamily="49" charset="0"/>
              </a:rPr>
              <a:t>In 64-bit x86, only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fs</a:t>
            </a:r>
            <a:r>
              <a:rPr lang="en-US" dirty="0">
                <a:cs typeface="Consolas" panose="020B0609020204030204" pitchFamily="49" charset="0"/>
              </a:rPr>
              <a:t> 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gs</a:t>
            </a:r>
            <a:r>
              <a:rPr lang="en-US" dirty="0">
                <a:cs typeface="Consolas" panose="020B0609020204030204" pitchFamily="49" charset="0"/>
              </a:rPr>
              <a:t> support enforcement of base and bound</a:t>
            </a:r>
          </a:p>
        </p:txBody>
      </p:sp>
    </p:spTree>
    <p:extLst>
      <p:ext uri="{BB962C8B-B14F-4D97-AF65-F5344CB8AC3E}">
        <p14:creationId xmlns:p14="http://schemas.microsoft.com/office/powerpoint/2010/main" val="255434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A2237-6F47-4345-B5D8-5B43FA955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x86 Segments +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9806E-5F9D-D54E-BA2D-A46A409BA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Only </a:t>
            </a:r>
            <a:r>
              <a:rPr lang="en-US" sz="3600" b="1" dirty="0"/>
              <a:t>one active page table</a:t>
            </a:r>
            <a:endParaRPr lang="en-US" sz="3600" dirty="0"/>
          </a:p>
          <a:p>
            <a:pPr>
              <a:spcAft>
                <a:spcPts val="1200"/>
              </a:spcAft>
            </a:pPr>
            <a:r>
              <a:rPr lang="en-US" sz="3600" dirty="0"/>
              <a:t>Segment + Offset is called </a:t>
            </a:r>
            <a:r>
              <a:rPr lang="en-US" sz="3600" i="1" dirty="0"/>
              <a:t>logical address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Result of segmentation lookup is called a </a:t>
            </a:r>
            <a:r>
              <a:rPr lang="en-US" sz="3600" i="1" dirty="0"/>
              <a:t>linear address</a:t>
            </a:r>
            <a:endParaRPr lang="en-US" sz="3600" dirty="0"/>
          </a:p>
          <a:p>
            <a:pPr>
              <a:spcAft>
                <a:spcPts val="1200"/>
              </a:spcAft>
            </a:pPr>
            <a:r>
              <a:rPr lang="en-US" sz="3600" dirty="0"/>
              <a:t>Linear address is used for lookup in page table</a:t>
            </a:r>
          </a:p>
        </p:txBody>
      </p:sp>
    </p:spTree>
    <p:extLst>
      <p:ext uri="{BB962C8B-B14F-4D97-AF65-F5344CB8AC3E}">
        <p14:creationId xmlns:p14="http://schemas.microsoft.com/office/powerpoint/2010/main" val="170615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620" y="0"/>
            <a:ext cx="8991600" cy="1035424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800" dirty="0"/>
              <a:t>x86 Memory Model With Segmentation (32-bit)</a:t>
            </a:r>
          </a:p>
        </p:txBody>
      </p:sp>
      <p:pic>
        <p:nvPicPr>
          <p:cNvPr id="4" name="Picture 5" descr="SegmentationAndPag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" b="6706"/>
          <a:stretch/>
        </p:blipFill>
        <p:spPr bwMode="auto">
          <a:xfrm>
            <a:off x="676833" y="753035"/>
            <a:ext cx="8144547" cy="610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803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7077-FC72-AE4A-88DE-4184E0F1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Page Table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BADA-F9FC-D542-883B-7578D00B1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sz="3200" dirty="0"/>
              <a:t>So far, we've said they contain a physical frame #</a:t>
            </a:r>
          </a:p>
          <a:p>
            <a:pPr lvl="1"/>
            <a:r>
              <a:rPr lang="en-US" sz="2800" dirty="0"/>
              <a:t>Or frame # of a page table lower on the "tree"</a:t>
            </a:r>
          </a:p>
          <a:p>
            <a:r>
              <a:rPr lang="en-US" sz="3200" dirty="0"/>
              <a:t>But we want some extra information</a:t>
            </a:r>
          </a:p>
          <a:p>
            <a:r>
              <a:rPr lang="en-US" sz="3200" dirty="0"/>
              <a:t>Present/valid bit: indicate unallocated regions of physical address space</a:t>
            </a:r>
          </a:p>
          <a:p>
            <a:r>
              <a:rPr lang="en-US" sz="3200" dirty="0"/>
              <a:t>Protection bits, e.g. to set certain regions of memory to read-only for sharing</a:t>
            </a:r>
          </a:p>
        </p:txBody>
      </p:sp>
    </p:spTree>
    <p:extLst>
      <p:ext uri="{BB962C8B-B14F-4D97-AF65-F5344CB8AC3E}">
        <p14:creationId xmlns:p14="http://schemas.microsoft.com/office/powerpoint/2010/main" val="2788298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E2236-F068-DB45-8BF9-C4AA16E7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32-bit x86 Page Table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98288-6B46-D443-82E0-7BD6AB44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10/10/12 Split of Virtual Address</a:t>
            </a:r>
          </a:p>
          <a:p>
            <a:r>
              <a:rPr lang="en-US" dirty="0"/>
              <a:t>Top-level page tables called </a:t>
            </a:r>
            <a:r>
              <a:rPr lang="en-US" i="1" dirty="0"/>
              <a:t>directories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b="1" dirty="0"/>
          </a:p>
          <a:p>
            <a:r>
              <a:rPr lang="en-US" sz="2400" b="1" dirty="0"/>
              <a:t>PFN: Physical </a:t>
            </a:r>
            <a:r>
              <a:rPr lang="en-US" sz="2400" dirty="0"/>
              <a:t>Page number of page or next page table</a:t>
            </a:r>
          </a:p>
          <a:p>
            <a:r>
              <a:rPr lang="en-US" sz="2400" b="1" dirty="0"/>
              <a:t>P:</a:t>
            </a:r>
            <a:r>
              <a:rPr lang="en-US" sz="2400" dirty="0"/>
              <a:t> Present Bit (Is page mapping valid?)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b="1" i="1" dirty="0"/>
              <a:t>Page Table entry acts as a pointer</a:t>
            </a:r>
          </a:p>
          <a:p>
            <a:endParaRPr lang="en-US" sz="2400" b="1" i="1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4DC9FFF-8F04-D44D-A3CD-1F857E257810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2940843"/>
            <a:ext cx="7696200" cy="976313"/>
            <a:chOff x="480" y="2304"/>
            <a:chExt cx="4848" cy="615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D3C4DA0-1A30-9C46-95E5-BC09522A2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Page Frame Number</a:t>
              </a:r>
            </a:p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874732D-727C-9F4E-BC9B-085D3916B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Unused</a:t>
              </a:r>
            </a:p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6DF5E3E-A6B7-184F-A047-62DABDC7E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745D17E1-ADD8-A348-84F6-E5B48A74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L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16575785-2865-E14E-8C3C-C234414E3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E90277DF-3B95-FC47-9D2A-AE0056A81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5B063BE-264C-2747-BFED-7F2BE73FE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6BE79772-6E7E-1343-9F31-772D26B20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latin typeface="Gill Sans MT" panose="020B0502020104020203" pitchFamily="34" charset="77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75D2518-111B-9945-B90E-990B4EB0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21AFBBF5-D458-C940-9873-08D101772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591F1836-B12E-E24F-882B-90F79F61E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EA744E7-6B22-C241-9486-BFDE12873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CEFC655-1A87-F84A-9887-528EB418C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8108D744-2E12-3748-B80A-E67F9BA6D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26B3E2FD-05EA-CF4A-AF2E-FE432EDBC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B1462059-9327-D14B-A210-4DEA77E26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69640BBE-D6D3-9B42-99AA-12CAD3A95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744556E-6061-4947-8631-28860DB2F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71B4D3B8-1110-8A47-A922-988C3D1B8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942A42-AFE1-924A-A5DD-1056C4429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B7526BAB-BB71-F94B-BAA6-C4BF0D84B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DB972027-DF2C-D743-80DB-0CAD91C49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2186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E2236-F068-DB45-8BF9-C4AA16E7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32-bit x86 Page Table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98288-6B46-D443-82E0-7BD6AB44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10/10/12 Split of Virtual Address</a:t>
            </a:r>
          </a:p>
          <a:p>
            <a:r>
              <a:rPr lang="en-US" dirty="0"/>
              <a:t>Top-level page tables called </a:t>
            </a:r>
            <a:r>
              <a:rPr lang="en-US" i="1" dirty="0"/>
              <a:t>directories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b="1" dirty="0"/>
          </a:p>
          <a:p>
            <a:r>
              <a:rPr lang="en-US" sz="2400" b="1" dirty="0"/>
              <a:t>W: </a:t>
            </a:r>
            <a:r>
              <a:rPr lang="en-US" sz="2400" dirty="0"/>
              <a:t>Is this page </a:t>
            </a:r>
            <a:r>
              <a:rPr lang="en-US" sz="2400" b="1" dirty="0"/>
              <a:t>writable?</a:t>
            </a:r>
            <a:endParaRPr lang="en-US" sz="2400" dirty="0"/>
          </a:p>
          <a:p>
            <a:r>
              <a:rPr lang="en-US" sz="2400" b="1" dirty="0"/>
              <a:t>U: </a:t>
            </a:r>
            <a:r>
              <a:rPr lang="en-US" sz="2400" dirty="0"/>
              <a:t>Can we access this page while in user mode?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b="1" i="1" dirty="0"/>
              <a:t>Page Table entry acts as record of permissions</a:t>
            </a:r>
          </a:p>
          <a:p>
            <a:endParaRPr lang="en-US" sz="2400" b="1" i="1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4DC9FFF-8F04-D44D-A3CD-1F857E257810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2940843"/>
            <a:ext cx="7696200" cy="976313"/>
            <a:chOff x="480" y="2304"/>
            <a:chExt cx="4848" cy="615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D3C4DA0-1A30-9C46-95E5-BC09522A2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Page Frame Number</a:t>
              </a:r>
            </a:p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874732D-727C-9F4E-BC9B-085D3916B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Unused</a:t>
              </a:r>
            </a:p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6DF5E3E-A6B7-184F-A047-62DABDC7E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745D17E1-ADD8-A348-84F6-E5B48A74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L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16575785-2865-E14E-8C3C-C234414E3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E90277DF-3B95-FC47-9D2A-AE0056A81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5B063BE-264C-2747-BFED-7F2BE73FE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6BE79772-6E7E-1343-9F31-772D26B20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latin typeface="Gill Sans MT" panose="020B0502020104020203" pitchFamily="34" charset="77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75D2518-111B-9945-B90E-990B4EB0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21AFBBF5-D458-C940-9873-08D101772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591F1836-B12E-E24F-882B-90F79F61E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EA744E7-6B22-C241-9486-BFDE12873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CEFC655-1A87-F84A-9887-528EB418C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8108D744-2E12-3748-B80A-E67F9BA6D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26B3E2FD-05EA-CF4A-AF2E-FE432EDBC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B1462059-9327-D14B-A210-4DEA77E26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69640BBE-D6D3-9B42-99AA-12CAD3A95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744556E-6061-4947-8631-28860DB2F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71B4D3B8-1110-8A47-A922-988C3D1B8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942A42-AFE1-924A-A5DD-1056C4429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B7526BAB-BB71-F94B-BAA6-C4BF0D84B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DB972027-DF2C-D743-80DB-0CAD91C49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0754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E2236-F068-DB45-8BF9-C4AA16E7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32-bit x86 Page Table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98288-6B46-D443-82E0-7BD6AB44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10/10/12 Split of Virtual Address</a:t>
            </a:r>
          </a:p>
          <a:p>
            <a:r>
              <a:rPr lang="en-US" dirty="0"/>
              <a:t>Top-level page tables called </a:t>
            </a:r>
            <a:r>
              <a:rPr lang="en-US" i="1" dirty="0"/>
              <a:t>directories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b="1" dirty="0"/>
          </a:p>
          <a:p>
            <a:r>
              <a:rPr lang="en-US" sz="2400" b="1" dirty="0"/>
              <a:t>A: </a:t>
            </a:r>
            <a:r>
              <a:rPr lang="en-US" sz="2400" dirty="0"/>
              <a:t>Set by hardware when page is first </a:t>
            </a:r>
            <a:r>
              <a:rPr lang="en-US" sz="2400" b="1" dirty="0"/>
              <a:t>accessed</a:t>
            </a:r>
            <a:endParaRPr lang="en-US" sz="2400" dirty="0"/>
          </a:p>
          <a:p>
            <a:r>
              <a:rPr lang="en-US" sz="2400" b="1" dirty="0"/>
              <a:t>D: </a:t>
            </a:r>
            <a:r>
              <a:rPr lang="en-US" sz="2400" dirty="0"/>
              <a:t>Page marked </a:t>
            </a:r>
            <a:r>
              <a:rPr lang="en-US" sz="2400" b="1" dirty="0"/>
              <a:t>dirty</a:t>
            </a:r>
            <a:r>
              <a:rPr lang="en-US" sz="2400" dirty="0"/>
              <a:t> if it is ever modified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b="1" i="1" dirty="0"/>
              <a:t>Page Table entry tells OS about usage patterns</a:t>
            </a:r>
            <a:endParaRPr lang="en-US" sz="2400" b="1" i="1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4DC9FFF-8F04-D44D-A3CD-1F857E257810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2940843"/>
            <a:ext cx="7696200" cy="976313"/>
            <a:chOff x="480" y="2304"/>
            <a:chExt cx="4848" cy="615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D3C4DA0-1A30-9C46-95E5-BC09522A2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Page Frame Number</a:t>
              </a:r>
            </a:p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874732D-727C-9F4E-BC9B-085D3916B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Unused</a:t>
              </a:r>
            </a:p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6DF5E3E-A6B7-184F-A047-62DABDC7E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745D17E1-ADD8-A348-84F6-E5B48A74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L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16575785-2865-E14E-8C3C-C234414E3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E90277DF-3B95-FC47-9D2A-AE0056A81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5B063BE-264C-2747-BFED-7F2BE73FE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6BE79772-6E7E-1343-9F31-772D26B20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latin typeface="Gill Sans MT" panose="020B0502020104020203" pitchFamily="34" charset="77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75D2518-111B-9945-B90E-990B4EB0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21AFBBF5-D458-C940-9873-08D101772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591F1836-B12E-E24F-882B-90F79F61E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EA744E7-6B22-C241-9486-BFDE12873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CEFC655-1A87-F84A-9887-528EB418C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8108D744-2E12-3748-B80A-E67F9BA6D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26B3E2FD-05EA-CF4A-AF2E-FE432EDBC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B1462059-9327-D14B-A210-4DEA77E26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69640BBE-D6D3-9B42-99AA-12CAD3A95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744556E-6061-4947-8631-28860DB2F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71B4D3B8-1110-8A47-A922-988C3D1B8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942A42-AFE1-924A-A5DD-1056C4429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B7526BAB-BB71-F94B-BAA6-C4BF0D84B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DB972027-DF2C-D743-80DB-0CAD91C49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5975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E2236-F068-DB45-8BF9-C4AA16E7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32-bit x86 Page Table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98288-6B46-D443-82E0-7BD6AB44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10/10/12 Split of Virtual Address</a:t>
            </a:r>
          </a:p>
          <a:p>
            <a:r>
              <a:rPr lang="en-US" dirty="0"/>
              <a:t>Top-level page tables called </a:t>
            </a:r>
            <a:r>
              <a:rPr lang="en-US" i="1" dirty="0"/>
              <a:t>directories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b="1" dirty="0"/>
          </a:p>
          <a:p>
            <a:r>
              <a:rPr lang="en-US" sz="2400" b="1" dirty="0"/>
              <a:t>PWT: Write-through</a:t>
            </a:r>
            <a:r>
              <a:rPr lang="en-US" sz="2400" dirty="0"/>
              <a:t> cache behavior</a:t>
            </a:r>
          </a:p>
          <a:p>
            <a:r>
              <a:rPr lang="en-US" sz="2400" b="1" dirty="0"/>
              <a:t>PCD: </a:t>
            </a:r>
            <a:r>
              <a:rPr lang="en-US" sz="2400" dirty="0"/>
              <a:t>Disable caching for this page (more later)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b="1" i="1" dirty="0"/>
              <a:t>Pages for memory-mapped IO treated differently</a:t>
            </a:r>
            <a:endParaRPr lang="en-US" sz="2400" b="1" i="1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4DC9FFF-8F04-D44D-A3CD-1F857E257810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2940843"/>
            <a:ext cx="7696200" cy="976313"/>
            <a:chOff x="480" y="2304"/>
            <a:chExt cx="4848" cy="615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D3C4DA0-1A30-9C46-95E5-BC09522A2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Page Frame Number</a:t>
              </a:r>
            </a:p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874732D-727C-9F4E-BC9B-085D3916B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Unused</a:t>
              </a:r>
            </a:p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6DF5E3E-A6B7-184F-A047-62DABDC7E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745D17E1-ADD8-A348-84F6-E5B48A74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L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16575785-2865-E14E-8C3C-C234414E3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E90277DF-3B95-FC47-9D2A-AE0056A81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5B063BE-264C-2747-BFED-7F2BE73FE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6BE79772-6E7E-1343-9F31-772D26B20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latin typeface="Gill Sans MT" panose="020B0502020104020203" pitchFamily="34" charset="77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75D2518-111B-9945-B90E-990B4EB0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21AFBBF5-D458-C940-9873-08D101772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591F1836-B12E-E24F-882B-90F79F61E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EA744E7-6B22-C241-9486-BFDE12873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CEFC655-1A87-F84A-9887-528EB418C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8108D744-2E12-3748-B80A-E67F9BA6D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26B3E2FD-05EA-CF4A-AF2E-FE432EDBC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B1462059-9327-D14B-A210-4DEA77E26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69640BBE-D6D3-9B42-99AA-12CAD3A95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744556E-6061-4947-8631-28860DB2F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71B4D3B8-1110-8A47-A922-988C3D1B8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942A42-AFE1-924A-A5DD-1056C4429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B7526BAB-BB71-F94B-BAA6-C4BF0D84B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DB972027-DF2C-D743-80DB-0CAD91C49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083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mo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28883">
            <a:off x="6317456" y="1879125"/>
            <a:ext cx="16002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44556" y="290513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What Happens in the MMU?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0329" y="3874751"/>
            <a:ext cx="8803341" cy="254121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3200" b="1" dirty="0">
                <a:ea typeface="굴림" panose="020B0600000101010101" pitchFamily="34" charset="-127"/>
              </a:rPr>
              <a:t>Option 1: Hardware Traversal (e.g., x86)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3200" dirty="0">
                <a:ea typeface="굴림" panose="020B0600000101010101" pitchFamily="34" charset="-127"/>
              </a:rPr>
              <a:t>Hardware reads page tables itself for translation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3200" dirty="0">
                <a:ea typeface="굴림" panose="020B0600000101010101" pitchFamily="34" charset="-127"/>
              </a:rPr>
              <a:t>If we have a problem (e.g., page is marked invalid), invoke </a:t>
            </a:r>
            <a:r>
              <a:rPr lang="en-US" altLang="ko-KR" sz="3200" i="1" dirty="0">
                <a:ea typeface="굴림" panose="020B0600000101010101" pitchFamily="34" charset="-127"/>
              </a:rPr>
              <a:t>page fault handler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3200" dirty="0">
                <a:ea typeface="굴림" panose="020B0600000101010101" pitchFamily="34" charset="-127"/>
              </a:rPr>
              <a:t>Handler (software) decides how to react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589881" y="2028350"/>
            <a:ext cx="5091113" cy="1149350"/>
            <a:chOff x="1008" y="416"/>
            <a:chExt cx="3207" cy="724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008" y="510"/>
              <a:ext cx="687" cy="63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3200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41" y="846"/>
              <a:ext cx="7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74" y="552"/>
              <a:ext cx="825" cy="5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MMU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299" y="846"/>
              <a:ext cx="9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57" y="416"/>
              <a:ext cx="79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312" y="426"/>
              <a:ext cx="87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0024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mo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28883">
            <a:off x="6317456" y="1879125"/>
            <a:ext cx="16002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44556" y="290513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What Happens in the MMU?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0329" y="3874751"/>
            <a:ext cx="8803341" cy="254121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3200" b="1" dirty="0">
                <a:ea typeface="굴림" panose="020B0600000101010101" pitchFamily="34" charset="-127"/>
              </a:rPr>
              <a:t>Option 2: Software Traversal (e.g., MIPS)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3200" dirty="0">
                <a:ea typeface="굴림" panose="020B0600000101010101" pitchFamily="34" charset="-127"/>
              </a:rPr>
              <a:t>Look through page tables in software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3200" dirty="0">
                <a:ea typeface="굴림" panose="020B0600000101010101" pitchFamily="34" charset="-127"/>
              </a:rPr>
              <a:t>Software may generate page fault to run handler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589881" y="2028350"/>
            <a:ext cx="5091113" cy="1149350"/>
            <a:chOff x="1008" y="416"/>
            <a:chExt cx="3207" cy="724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008" y="510"/>
              <a:ext cx="687" cy="63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3200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41" y="846"/>
              <a:ext cx="7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74" y="552"/>
              <a:ext cx="825" cy="5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MMU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299" y="846"/>
              <a:ext cx="9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57" y="416"/>
              <a:ext cx="79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312" y="426"/>
              <a:ext cx="87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5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B9FD-01BE-9944-8E6A-FA8DB007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C4EE-056D-0349-A70F-E65E75B9C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9913"/>
            <a:ext cx="8000999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/>
              <a:t>Proj</a:t>
            </a:r>
            <a:r>
              <a:rPr lang="en-US" sz="3200" dirty="0"/>
              <a:t> 3 Released, Due on August 12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Design Doc Due Wednesday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HW3 Released, Due on August 13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Last Tuesday of the class</a:t>
            </a:r>
          </a:p>
        </p:txBody>
      </p:sp>
    </p:spTree>
    <p:extLst>
      <p:ext uri="{BB962C8B-B14F-4D97-AF65-F5344CB8AC3E}">
        <p14:creationId xmlns:p14="http://schemas.microsoft.com/office/powerpoint/2010/main" val="144923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76E3-DE05-F94F-A84A-FA971DF4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vs Hardware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0B112-5E04-9947-BA64-42F90C057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 traversal is fast but inflexible</a:t>
            </a:r>
          </a:p>
          <a:p>
            <a:pPr lvl="1"/>
            <a:r>
              <a:rPr lang="en-US" dirty="0"/>
              <a:t>Hardware is already complex just to do basic lookup</a:t>
            </a:r>
          </a:p>
          <a:p>
            <a:r>
              <a:rPr lang="en-US" dirty="0"/>
              <a:t>Software traversal slower but much more customizable (a "simple" matter of code)</a:t>
            </a:r>
          </a:p>
          <a:p>
            <a:pPr lvl="1"/>
            <a:r>
              <a:rPr lang="en-US" dirty="0"/>
              <a:t>But every translation prompts a fault so we can invoke handler to traverse tables</a:t>
            </a:r>
          </a:p>
          <a:p>
            <a:endParaRPr lang="en-US" dirty="0"/>
          </a:p>
          <a:p>
            <a:r>
              <a:rPr lang="en-US" dirty="0"/>
              <a:t>In either case: </a:t>
            </a:r>
            <a:r>
              <a:rPr lang="en-US" i="1" dirty="0"/>
              <a:t>lots</a:t>
            </a:r>
            <a:r>
              <a:rPr lang="en-US" dirty="0"/>
              <a:t> of memory accesses, particularly for multi-level schemes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D211-8D7B-4A42-B22E-08E66069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Dual-Mode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FD3EE-1EE0-CF41-88C8-E9580E0EB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</a:t>
            </a:r>
            <a:r>
              <a:rPr lang="en-US" b="1" dirty="0"/>
              <a:t>cannot</a:t>
            </a:r>
            <a:r>
              <a:rPr lang="en-US" dirty="0"/>
              <a:t> modify its own page tables</a:t>
            </a:r>
          </a:p>
          <a:p>
            <a:pPr lvl="1"/>
            <a:r>
              <a:rPr lang="en-US" dirty="0"/>
              <a:t>Otherwise, it could access all physical memory</a:t>
            </a:r>
          </a:p>
          <a:p>
            <a:pPr lvl="1"/>
            <a:r>
              <a:rPr lang="en-US" dirty="0"/>
              <a:t>Even access or modify kernel</a:t>
            </a:r>
          </a:p>
          <a:p>
            <a:r>
              <a:rPr lang="en-US" dirty="0"/>
              <a:t>Hardware distinguishes between user mode and kernel mode with special CPU register</a:t>
            </a:r>
          </a:p>
          <a:p>
            <a:pPr lvl="1"/>
            <a:r>
              <a:rPr lang="en-US" b="1" dirty="0"/>
              <a:t>Protects Page Table Pointer</a:t>
            </a:r>
          </a:p>
          <a:p>
            <a:pPr lvl="1"/>
            <a:r>
              <a:rPr lang="en-US" dirty="0"/>
              <a:t>Kernel has to ensure contents of page tables themselves are not pointed to by any mapping</a:t>
            </a:r>
          </a:p>
          <a:p>
            <a:r>
              <a:rPr lang="en-US" dirty="0"/>
              <a:t>Remember: Page table can mark some frames as off limits for user-mode processes</a:t>
            </a:r>
          </a:p>
        </p:txBody>
      </p:sp>
    </p:spTree>
    <p:extLst>
      <p:ext uri="{BB962C8B-B14F-4D97-AF65-F5344CB8AC3E}">
        <p14:creationId xmlns:p14="http://schemas.microsoft.com/office/powerpoint/2010/main" val="175553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80DB6-CDB4-7740-AE87-663D4F55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85D8B-8592-7941-8E51-DE612A64D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62046"/>
          </a:xfrm>
        </p:spPr>
        <p:txBody>
          <a:bodyPr>
            <a:normAutofit/>
          </a:bodyPr>
          <a:lstStyle/>
          <a:p>
            <a:r>
              <a:rPr lang="en-US" dirty="0"/>
              <a:t>System calls are on example of a </a:t>
            </a:r>
            <a:r>
              <a:rPr lang="en-US" i="1" dirty="0"/>
              <a:t>synchronous exception </a:t>
            </a:r>
            <a:r>
              <a:rPr lang="en-US" dirty="0"/>
              <a:t>(a "trap" into the kernel)</a:t>
            </a:r>
          </a:p>
          <a:p>
            <a:r>
              <a:rPr lang="en-US" dirty="0"/>
              <a:t>Other exceptions: page fault, access fault, bus error</a:t>
            </a:r>
          </a:p>
          <a:p>
            <a:r>
              <a:rPr lang="en-US" dirty="0"/>
              <a:t>Handled much like </a:t>
            </a:r>
            <a:r>
              <a:rPr lang="en-US" dirty="0" err="1"/>
              <a:t>syscalls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Argument passing a bit different</a:t>
            </a:r>
          </a:p>
          <a:p>
            <a:r>
              <a:rPr lang="en-US" dirty="0"/>
              <a:t>Special hardware registers for </a:t>
            </a:r>
            <a:r>
              <a:rPr lang="en-US" dirty="0" err="1"/>
              <a:t>args</a:t>
            </a:r>
            <a:endParaRPr lang="en-US" dirty="0"/>
          </a:p>
          <a:p>
            <a:pPr lvl="1"/>
            <a:r>
              <a:rPr lang="en-US" dirty="0"/>
              <a:t>Example: Virtual address that caused page fault</a:t>
            </a:r>
          </a:p>
          <a:p>
            <a:r>
              <a:rPr lang="en-US" dirty="0"/>
              <a:t>Often </a:t>
            </a:r>
            <a:r>
              <a:rPr lang="en-US" b="1" dirty="0"/>
              <a:t>rerun</a:t>
            </a:r>
            <a:r>
              <a:rPr lang="en-US" dirty="0"/>
              <a:t> the triggering instruction</a:t>
            </a:r>
          </a:p>
          <a:p>
            <a:pPr lvl="1"/>
            <a:r>
              <a:rPr lang="en-US" dirty="0"/>
              <a:t>After fixing something</a:t>
            </a:r>
          </a:p>
          <a:p>
            <a:pPr lvl="1"/>
            <a:r>
              <a:rPr lang="en-US" dirty="0"/>
              <a:t>Relies on precise exceptions</a:t>
            </a:r>
          </a:p>
        </p:txBody>
      </p:sp>
    </p:spTree>
    <p:extLst>
      <p:ext uri="{BB962C8B-B14F-4D97-AF65-F5344CB8AC3E}">
        <p14:creationId xmlns:p14="http://schemas.microsoft.com/office/powerpoint/2010/main" val="246248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DFEE-9721-4F4D-A8A6-FB31F997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18164-B1C7-CB4B-88FF-ACA9AB2B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 if a page table entry doesn't have the </a:t>
            </a:r>
            <a:r>
              <a:rPr lang="en-US" b="1" dirty="0"/>
              <a:t>valid (present) </a:t>
            </a:r>
            <a:r>
              <a:rPr lang="en-US" dirty="0"/>
              <a:t>bit set?</a:t>
            </a:r>
          </a:p>
          <a:p>
            <a:pPr lvl="1"/>
            <a:r>
              <a:rPr lang="en-US" dirty="0"/>
              <a:t>Region of address space is invalid </a:t>
            </a:r>
            <a:r>
              <a:rPr lang="en-US" i="1" dirty="0"/>
              <a:t>or</a:t>
            </a:r>
            <a:endParaRPr lang="en-US" dirty="0"/>
          </a:p>
          <a:p>
            <a:pPr lvl="1"/>
            <a:r>
              <a:rPr lang="en-US" dirty="0"/>
              <a:t>Page is not loaded and ready yet</a:t>
            </a:r>
          </a:p>
          <a:p>
            <a:pPr lvl="1"/>
            <a:endParaRPr lang="en-US" dirty="0"/>
          </a:p>
          <a:p>
            <a:r>
              <a:rPr lang="en-US" dirty="0"/>
              <a:t>When program accesses an invalid PTE, OS gets an </a:t>
            </a:r>
            <a:r>
              <a:rPr lang="en-US" i="1" dirty="0"/>
              <a:t>exception </a:t>
            </a:r>
            <a:r>
              <a:rPr lang="en-US" dirty="0"/>
              <a:t>(a </a:t>
            </a:r>
            <a:r>
              <a:rPr lang="en-US" i="1" dirty="0"/>
              <a:t>page fault</a:t>
            </a:r>
            <a:r>
              <a:rPr lang="en-US" dirty="0"/>
              <a:t> or </a:t>
            </a:r>
            <a:r>
              <a:rPr lang="en-US" i="1" dirty="0"/>
              <a:t>protection fault</a:t>
            </a:r>
            <a:r>
              <a:rPr lang="en-US" dirty="0"/>
              <a:t>)</a:t>
            </a:r>
          </a:p>
          <a:p>
            <a:r>
              <a:rPr lang="en-US" dirty="0"/>
              <a:t>Options</a:t>
            </a:r>
          </a:p>
          <a:p>
            <a:pPr lvl="1"/>
            <a:r>
              <a:rPr lang="en-US" dirty="0"/>
              <a:t>Terminate program (access was actually invalid)</a:t>
            </a:r>
          </a:p>
          <a:p>
            <a:pPr lvl="1"/>
            <a:r>
              <a:rPr lang="en-US" b="1" dirty="0"/>
              <a:t>Get page ready and restart instruction</a:t>
            </a:r>
          </a:p>
        </p:txBody>
      </p:sp>
    </p:spTree>
    <p:extLst>
      <p:ext uri="{BB962C8B-B14F-4D97-AF65-F5344CB8AC3E}">
        <p14:creationId xmlns:p14="http://schemas.microsoft.com/office/powerpoint/2010/main" val="629924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56A5-8EA7-4546-A043-97421B72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Paging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A67B-1DEF-7644-9D51-5B705BF4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Demand Paging: Swapping for pages</a:t>
            </a:r>
          </a:p>
          <a:p>
            <a:pPr lvl="1"/>
            <a:r>
              <a:rPr lang="en-US" dirty="0"/>
              <a:t>Keep only active pages in memory</a:t>
            </a:r>
          </a:p>
          <a:p>
            <a:pPr lvl="1"/>
            <a:r>
              <a:rPr lang="en-US" dirty="0"/>
              <a:t>Remember: not common on modern systems, except perhaps when first loading program</a:t>
            </a:r>
          </a:p>
          <a:p>
            <a:pPr lvl="1"/>
            <a:r>
              <a:rPr lang="en-US" dirty="0"/>
              <a:t>Response: Load in page from disk, retry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Copy on Write (remember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Temporarily mark pages as read-only</a:t>
            </a:r>
          </a:p>
          <a:p>
            <a:pPr lvl="1"/>
            <a:r>
              <a:rPr lang="en-US" dirty="0"/>
              <a:t>Allocate new pages when OS receives protection fault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Zero-Fill on Demand</a:t>
            </a:r>
          </a:p>
          <a:p>
            <a:pPr lvl="1"/>
            <a:r>
              <a:rPr lang="en-US" dirty="0"/>
              <a:t>Slow to overwrite new pages with all zeros</a:t>
            </a:r>
          </a:p>
          <a:p>
            <a:pPr lvl="1"/>
            <a:r>
              <a:rPr lang="en-US" dirty="0"/>
              <a:t>Page starts as invalid, zero it out when it's actually used</a:t>
            </a:r>
          </a:p>
        </p:txBody>
      </p:sp>
    </p:spTree>
    <p:extLst>
      <p:ext uri="{BB962C8B-B14F-4D97-AF65-F5344CB8AC3E}">
        <p14:creationId xmlns:p14="http://schemas.microsoft.com/office/powerpoint/2010/main" val="25490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6F160-85DF-234B-B8F7-B8835F31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Exceptions Transparent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AB4F5-0F92-3046-9238-3D24559EA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422481"/>
            <a:ext cx="7886700" cy="2888672"/>
          </a:xfrm>
        </p:spPr>
        <p:txBody>
          <a:bodyPr/>
          <a:lstStyle/>
          <a:p>
            <a:r>
              <a:rPr lang="en-US" dirty="0"/>
              <a:t>Exception prompts OS to fix something, e.g. load of finally copy a page</a:t>
            </a:r>
          </a:p>
          <a:p>
            <a:r>
              <a:rPr lang="en-US" dirty="0"/>
              <a:t>Can we return just like with a system call?</a:t>
            </a:r>
          </a:p>
          <a:p>
            <a:pPr lvl="1"/>
            <a:r>
              <a:rPr lang="en-US" b="1" dirty="0"/>
              <a:t>Not Quite</a:t>
            </a:r>
            <a:endParaRPr lang="en-US" dirty="0"/>
          </a:p>
          <a:p>
            <a:pPr lvl="1"/>
            <a:r>
              <a:rPr lang="en-US" dirty="0"/>
              <a:t>Need to repeat instruction that caused exception, not advance past 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DAB289-AC3B-6E4E-AA37-3C6721D7602F}"/>
              </a:ext>
            </a:extLst>
          </p:cNvPr>
          <p:cNvSpPr/>
          <p:nvPr/>
        </p:nvSpPr>
        <p:spPr>
          <a:xfrm>
            <a:off x="1470212" y="1526251"/>
            <a:ext cx="1488142" cy="681318"/>
          </a:xfrm>
          <a:prstGeom prst="rect">
            <a:avLst/>
          </a:prstGeom>
          <a:solidFill>
            <a:srgbClr val="BCFFB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AB3DC8-3366-1247-9069-024C9658879D}"/>
              </a:ext>
            </a:extLst>
          </p:cNvPr>
          <p:cNvSpPr txBox="1"/>
          <p:nvPr/>
        </p:nvSpPr>
        <p:spPr>
          <a:xfrm>
            <a:off x="430305" y="1636078"/>
            <a:ext cx="123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User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EE6EE-7E94-1542-9867-22FA4E7A5598}"/>
              </a:ext>
            </a:extLst>
          </p:cNvPr>
          <p:cNvSpPr txBox="1"/>
          <p:nvPr/>
        </p:nvSpPr>
        <p:spPr>
          <a:xfrm>
            <a:off x="430305" y="2549083"/>
            <a:ext cx="123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50ABB1-BEF3-9140-A756-0D68AA3F8803}"/>
              </a:ext>
            </a:extLst>
          </p:cNvPr>
          <p:cNvSpPr txBox="1"/>
          <p:nvPr/>
        </p:nvSpPr>
        <p:spPr>
          <a:xfrm rot="16200000">
            <a:off x="2711072" y="1304942"/>
            <a:ext cx="1325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Faulting Inst.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8A7484-1975-C342-8196-CE5B67EF5CC0}"/>
              </a:ext>
            </a:extLst>
          </p:cNvPr>
          <p:cNvSpPr/>
          <p:nvPr/>
        </p:nvSpPr>
        <p:spPr>
          <a:xfrm>
            <a:off x="3670090" y="2439257"/>
            <a:ext cx="1111622" cy="681318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Load Page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3CB2C7-23DE-F849-85BF-2609B565A4E7}"/>
              </a:ext>
            </a:extLst>
          </p:cNvPr>
          <p:cNvSpPr/>
          <p:nvPr/>
        </p:nvSpPr>
        <p:spPr>
          <a:xfrm>
            <a:off x="5408279" y="1526251"/>
            <a:ext cx="1488142" cy="681318"/>
          </a:xfrm>
          <a:prstGeom prst="rect">
            <a:avLst/>
          </a:prstGeom>
          <a:solidFill>
            <a:srgbClr val="BCFFB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5C0473-5001-FC41-B8CE-A2B1D718AD0B}"/>
              </a:ext>
            </a:extLst>
          </p:cNvPr>
          <p:cNvSpPr txBox="1"/>
          <p:nvPr/>
        </p:nvSpPr>
        <p:spPr>
          <a:xfrm rot="16200000">
            <a:off x="4330000" y="1307689"/>
            <a:ext cx="1325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Faulting Inst.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3230BFE-5D1C-1446-93DF-3DDAA5EC0213}"/>
              </a:ext>
            </a:extLst>
          </p:cNvPr>
          <p:cNvCxnSpPr>
            <a:stCxn id="8" idx="1"/>
          </p:cNvCxnSpPr>
          <p:nvPr/>
        </p:nvCxnSpPr>
        <p:spPr>
          <a:xfrm flipH="1">
            <a:off x="3373852" y="2383221"/>
            <a:ext cx="1" cy="7373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A7310C9-AFA8-AD44-83B4-42864D208D3A}"/>
              </a:ext>
            </a:extLst>
          </p:cNvPr>
          <p:cNvCxnSpPr>
            <a:cxnSpLocks/>
          </p:cNvCxnSpPr>
          <p:nvPr/>
        </p:nvCxnSpPr>
        <p:spPr>
          <a:xfrm flipH="1" flipV="1">
            <a:off x="5077949" y="2383221"/>
            <a:ext cx="1" cy="7373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166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0225B-596F-AA4A-9B30-D8603273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Precise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49B2A-D757-A34C-A6C5-563A6BC98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0507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Definition: </a:t>
            </a:r>
            <a:r>
              <a:rPr lang="en-US" sz="3200" dirty="0"/>
              <a:t>Machine's state is as if the program executed up to the offending instruction</a:t>
            </a:r>
          </a:p>
          <a:p>
            <a:r>
              <a:rPr lang="en-US" sz="3200" dirty="0"/>
              <a:t>Hardware has to complete previous instructions</a:t>
            </a:r>
          </a:p>
          <a:p>
            <a:pPr lvl="1"/>
            <a:r>
              <a:rPr lang="en-US" sz="2800" dirty="0"/>
              <a:t>Remember pipelining</a:t>
            </a:r>
          </a:p>
          <a:p>
            <a:pPr lvl="1"/>
            <a:r>
              <a:rPr lang="en-US" sz="2800" dirty="0"/>
              <a:t>May need to revert side effects if instruction was partially executed</a:t>
            </a:r>
          </a:p>
          <a:p>
            <a:pPr lvl="1"/>
            <a:endParaRPr lang="en-US" sz="2800" dirty="0"/>
          </a:p>
          <a:p>
            <a:r>
              <a:rPr lang="en-US" sz="3200" dirty="0"/>
              <a:t>OS relies on hardware to enforce this property</a:t>
            </a:r>
          </a:p>
        </p:txBody>
      </p:sp>
    </p:spTree>
    <p:extLst>
      <p:ext uri="{BB962C8B-B14F-4D97-AF65-F5344CB8AC3E}">
        <p14:creationId xmlns:p14="http://schemas.microsoft.com/office/powerpoint/2010/main" val="4236980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C860-AD4A-884C-B420-6C13075B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Program: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B1E39-C49F-BE43-90D8-2B361AF95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Allocate Process Control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 (some of) program off disk and store in memory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Allocate Page Table</a:t>
            </a:r>
          </a:p>
          <a:p>
            <a:pPr lvl="1"/>
            <a:r>
              <a:rPr lang="en-US" dirty="0"/>
              <a:t>Set up entries for code so program can execute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up machine registers</a:t>
            </a:r>
          </a:p>
          <a:p>
            <a:pPr lvl="1"/>
            <a:r>
              <a:rPr lang="en-US" dirty="0"/>
              <a:t>Includes page table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HW to user mode and jump to code</a:t>
            </a:r>
          </a:p>
        </p:txBody>
      </p:sp>
    </p:spTree>
    <p:extLst>
      <p:ext uri="{BB962C8B-B14F-4D97-AF65-F5344CB8AC3E}">
        <p14:creationId xmlns:p14="http://schemas.microsoft.com/office/powerpoint/2010/main" val="3510891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F8DC81-50BE-FF43-9C78-2A6B0078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D69505-DDF1-CB48-B618-E28724B81B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85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0C3FB6-5446-2743-91B1-DF1B48B5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6002BC-B2F9-0944-916D-AF11F2DF0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b="1" dirty="0"/>
              <a:t>Cache: </a:t>
            </a:r>
            <a:r>
              <a:rPr lang="en-US" dirty="0"/>
              <a:t>Repository for copies that can be accessed more quickly than the originals</a:t>
            </a:r>
          </a:p>
          <a:p>
            <a:endParaRPr lang="en-US" sz="1600" dirty="0"/>
          </a:p>
          <a:p>
            <a:r>
              <a:rPr lang="en-US" dirty="0"/>
              <a:t>Goal: Improve </a:t>
            </a:r>
            <a:r>
              <a:rPr lang="en-US" b="1" dirty="0"/>
              <a:t>performance</a:t>
            </a:r>
          </a:p>
          <a:p>
            <a:endParaRPr lang="en-US" sz="1400" b="1" dirty="0"/>
          </a:p>
          <a:p>
            <a:r>
              <a:rPr lang="en-US" dirty="0"/>
              <a:t>We'll see lots of applications!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Address translations</a:t>
            </a:r>
          </a:p>
          <a:p>
            <a:pPr lvl="1"/>
            <a:r>
              <a:rPr lang="en-US" dirty="0"/>
              <a:t>File contents, file name to number mappings</a:t>
            </a:r>
          </a:p>
          <a:p>
            <a:pPr lvl="1"/>
            <a:r>
              <a:rPr lang="en-US" dirty="0"/>
              <a:t>DNS records (name to IP </a:t>
            </a:r>
            <a:r>
              <a:rPr lang="en-US" dirty="0" err="1"/>
              <a:t>addr</a:t>
            </a:r>
            <a:r>
              <a:rPr lang="en-US" dirty="0"/>
              <a:t> mappings)</a:t>
            </a:r>
          </a:p>
        </p:txBody>
      </p:sp>
    </p:spTree>
    <p:extLst>
      <p:ext uri="{BB962C8B-B14F-4D97-AF65-F5344CB8AC3E}">
        <p14:creationId xmlns:p14="http://schemas.microsoft.com/office/powerpoint/2010/main" val="115602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B8ED7F7-3831-1546-B581-0E233D77D314}"/>
              </a:ext>
            </a:extLst>
          </p:cNvPr>
          <p:cNvSpPr/>
          <p:nvPr/>
        </p:nvSpPr>
        <p:spPr>
          <a:xfrm>
            <a:off x="6799722" y="2266747"/>
            <a:ext cx="1143000" cy="9715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5C68CB-1673-874D-9553-452B3211DAE1}"/>
              </a:ext>
            </a:extLst>
          </p:cNvPr>
          <p:cNvSpPr/>
          <p:nvPr/>
        </p:nvSpPr>
        <p:spPr>
          <a:xfrm>
            <a:off x="6815764" y="5244415"/>
            <a:ext cx="1143000" cy="9715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09B47C-FFC4-474A-8A8B-86C6F18FD958}"/>
              </a:ext>
            </a:extLst>
          </p:cNvPr>
          <p:cNvSpPr/>
          <p:nvPr/>
        </p:nvSpPr>
        <p:spPr>
          <a:xfrm>
            <a:off x="6815764" y="3243651"/>
            <a:ext cx="1143000" cy="9715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673FD-C726-7348-82FC-DF689F76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2" y="156355"/>
            <a:ext cx="7886700" cy="1325563"/>
          </a:xfrm>
        </p:spPr>
        <p:txBody>
          <a:bodyPr>
            <a:normAutofit/>
          </a:bodyPr>
          <a:lstStyle/>
          <a:p>
            <a:r>
              <a:rPr lang="en-US" sz="6000" dirty="0"/>
              <a:t>Recall: Paging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CCD793-9965-E94C-86C0-BB2DEE052AC5}"/>
              </a:ext>
            </a:extLst>
          </p:cNvPr>
          <p:cNvSpPr/>
          <p:nvPr/>
        </p:nvSpPr>
        <p:spPr>
          <a:xfrm>
            <a:off x="1764506" y="3200401"/>
            <a:ext cx="1143000" cy="283368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EA544F-C1F5-3142-B827-2BF34965A8C8}"/>
              </a:ext>
            </a:extLst>
          </p:cNvPr>
          <p:cNvSpPr txBox="1"/>
          <p:nvPr/>
        </p:nvSpPr>
        <p:spPr>
          <a:xfrm>
            <a:off x="457200" y="1481918"/>
            <a:ext cx="3757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Process sees contiguous virtual address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Transparently divided into virtual </a:t>
            </a:r>
            <a:r>
              <a:rPr lang="en-US" sz="2400" i="1" dirty="0"/>
              <a:t>pages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CAA163-3706-2A4D-8813-2C900EDE0896}"/>
              </a:ext>
            </a:extLst>
          </p:cNvPr>
          <p:cNvCxnSpPr/>
          <p:nvPr/>
        </p:nvCxnSpPr>
        <p:spPr>
          <a:xfrm>
            <a:off x="1764506" y="4171950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D7A7DB6-B09D-BD45-800D-2225CB9F2DE8}"/>
              </a:ext>
            </a:extLst>
          </p:cNvPr>
          <p:cNvCxnSpPr/>
          <p:nvPr/>
        </p:nvCxnSpPr>
        <p:spPr>
          <a:xfrm>
            <a:off x="1764506" y="5081588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AE79E6E-D2CE-AD4F-99DD-6D61987B978A}"/>
              </a:ext>
            </a:extLst>
          </p:cNvPr>
          <p:cNvSpPr/>
          <p:nvPr/>
        </p:nvSpPr>
        <p:spPr>
          <a:xfrm>
            <a:off x="6807994" y="1333219"/>
            <a:ext cx="1143000" cy="48875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BF354D-5F7C-844E-BB5D-D337ED9B3BE8}"/>
              </a:ext>
            </a:extLst>
          </p:cNvPr>
          <p:cNvCxnSpPr/>
          <p:nvPr/>
        </p:nvCxnSpPr>
        <p:spPr>
          <a:xfrm>
            <a:off x="6819900" y="2266747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E1B27F-8239-9248-8DE6-65EC39ED1A39}"/>
              </a:ext>
            </a:extLst>
          </p:cNvPr>
          <p:cNvCxnSpPr/>
          <p:nvPr/>
        </p:nvCxnSpPr>
        <p:spPr>
          <a:xfrm>
            <a:off x="6819900" y="3272228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CA5FEE8-1E36-9C47-98EF-CECF404F3D05}"/>
              </a:ext>
            </a:extLst>
          </p:cNvPr>
          <p:cNvCxnSpPr/>
          <p:nvPr/>
        </p:nvCxnSpPr>
        <p:spPr>
          <a:xfrm>
            <a:off x="6819900" y="4234845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4631511-345D-B440-9FB9-890D4A103978}"/>
              </a:ext>
            </a:extLst>
          </p:cNvPr>
          <p:cNvCxnSpPr/>
          <p:nvPr/>
        </p:nvCxnSpPr>
        <p:spPr>
          <a:xfrm>
            <a:off x="6807994" y="5234970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DD2DF8B-CB6F-D84C-B2BC-B4B3E8531BD1}"/>
              </a:ext>
            </a:extLst>
          </p:cNvPr>
          <p:cNvSpPr txBox="1"/>
          <p:nvPr/>
        </p:nvSpPr>
        <p:spPr>
          <a:xfrm>
            <a:off x="5386388" y="464202"/>
            <a:ext cx="3757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Physical Memory is Divided Into Chunks Called </a:t>
            </a:r>
            <a:r>
              <a:rPr lang="en-US" sz="2400" i="1" dirty="0"/>
              <a:t>Frames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44BFC9D-89EC-8349-82D9-02ECB27A5CD9}"/>
              </a:ext>
            </a:extLst>
          </p:cNvPr>
          <p:cNvCxnSpPr>
            <a:endCxn id="19" idx="1"/>
          </p:cNvCxnSpPr>
          <p:nvPr/>
        </p:nvCxnSpPr>
        <p:spPr>
          <a:xfrm>
            <a:off x="2907506" y="3729425"/>
            <a:ext cx="3900488" cy="475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C31A81E-9ECA-B14F-A7CC-F08A3B7C77C4}"/>
              </a:ext>
            </a:extLst>
          </p:cNvPr>
          <p:cNvCxnSpPr>
            <a:cxnSpLocks/>
            <a:stCxn id="4" idx="3"/>
            <a:endCxn id="27" idx="1"/>
          </p:cNvCxnSpPr>
          <p:nvPr/>
        </p:nvCxnSpPr>
        <p:spPr>
          <a:xfrm>
            <a:off x="2907506" y="4617245"/>
            <a:ext cx="3908258" cy="11129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8FF744-F2CB-BC41-A43D-598E4FBEB93A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2870659" y="2752522"/>
            <a:ext cx="3929063" cy="27743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487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294" name="Group 326"/>
          <p:cNvGrpSpPr>
            <a:grpSpLocks/>
          </p:cNvGrpSpPr>
          <p:nvPr/>
        </p:nvGrpSpPr>
        <p:grpSpPr bwMode="auto">
          <a:xfrm>
            <a:off x="1435100" y="2138085"/>
            <a:ext cx="7708900" cy="3255963"/>
            <a:chOff x="904" y="1008"/>
            <a:chExt cx="4856" cy="2051"/>
          </a:xfrm>
        </p:grpSpPr>
        <p:sp>
          <p:nvSpPr>
            <p:cNvPr id="20777" name="Rectangle 238"/>
            <p:cNvSpPr>
              <a:spLocks noChangeArrowheads="1"/>
            </p:cNvSpPr>
            <p:nvPr/>
          </p:nvSpPr>
          <p:spPr bwMode="auto">
            <a:xfrm>
              <a:off x="904" y="3017"/>
              <a:ext cx="32" cy="4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  <a:cs typeface="Gill Sans Light"/>
              </a:endParaRPr>
            </a:p>
          </p:txBody>
        </p:sp>
        <p:grpSp>
          <p:nvGrpSpPr>
            <p:cNvPr id="20778" name="Group 323"/>
            <p:cNvGrpSpPr>
              <a:grpSpLocks/>
            </p:cNvGrpSpPr>
            <p:nvPr/>
          </p:nvGrpSpPr>
          <p:grpSpPr bwMode="auto">
            <a:xfrm>
              <a:off x="924" y="1008"/>
              <a:ext cx="4836" cy="2035"/>
              <a:chOff x="924" y="1008"/>
              <a:chExt cx="4836" cy="2035"/>
            </a:xfrm>
          </p:grpSpPr>
          <p:grpSp>
            <p:nvGrpSpPr>
              <p:cNvPr id="20779" name="Group 316"/>
              <p:cNvGrpSpPr>
                <a:grpSpLocks/>
              </p:cNvGrpSpPr>
              <p:nvPr/>
            </p:nvGrpSpPr>
            <p:grpSpPr bwMode="auto">
              <a:xfrm>
                <a:off x="924" y="1182"/>
                <a:ext cx="3650" cy="1861"/>
                <a:chOff x="924" y="1182"/>
                <a:chExt cx="3650" cy="1861"/>
              </a:xfrm>
            </p:grpSpPr>
            <p:sp>
              <p:nvSpPr>
                <p:cNvPr id="20783" name="Freeform 236"/>
                <p:cNvSpPr>
                  <a:spLocks/>
                </p:cNvSpPr>
                <p:nvPr/>
              </p:nvSpPr>
              <p:spPr bwMode="auto">
                <a:xfrm>
                  <a:off x="924" y="1226"/>
                  <a:ext cx="3385" cy="1817"/>
                </a:xfrm>
                <a:custGeom>
                  <a:avLst/>
                  <a:gdLst>
                    <a:gd name="T0" fmla="*/ 0 w 3385"/>
                    <a:gd name="T1" fmla="*/ 1816 h 1817"/>
                    <a:gd name="T2" fmla="*/ 168 w 3385"/>
                    <a:gd name="T3" fmla="*/ 1752 h 1817"/>
                    <a:gd name="T4" fmla="*/ 344 w 3385"/>
                    <a:gd name="T5" fmla="*/ 1696 h 1817"/>
                    <a:gd name="T6" fmla="*/ 512 w 3385"/>
                    <a:gd name="T7" fmla="*/ 1640 h 1817"/>
                    <a:gd name="T8" fmla="*/ 680 w 3385"/>
                    <a:gd name="T9" fmla="*/ 1576 h 1817"/>
                    <a:gd name="T10" fmla="*/ 848 w 3385"/>
                    <a:gd name="T11" fmla="*/ 1520 h 1817"/>
                    <a:gd name="T12" fmla="*/ 1016 w 3385"/>
                    <a:gd name="T13" fmla="*/ 1456 h 1817"/>
                    <a:gd name="T14" fmla="*/ 1184 w 3385"/>
                    <a:gd name="T15" fmla="*/ 1400 h 1817"/>
                    <a:gd name="T16" fmla="*/ 1352 w 3385"/>
                    <a:gd name="T17" fmla="*/ 1296 h 1817"/>
                    <a:gd name="T18" fmla="*/ 1528 w 3385"/>
                    <a:gd name="T19" fmla="*/ 1184 h 1817"/>
                    <a:gd name="T20" fmla="*/ 1696 w 3385"/>
                    <a:gd name="T21" fmla="*/ 1080 h 1817"/>
                    <a:gd name="T22" fmla="*/ 1864 w 3385"/>
                    <a:gd name="T23" fmla="*/ 968 h 1817"/>
                    <a:gd name="T24" fmla="*/ 2032 w 3385"/>
                    <a:gd name="T25" fmla="*/ 864 h 1817"/>
                    <a:gd name="T26" fmla="*/ 2200 w 3385"/>
                    <a:gd name="T27" fmla="*/ 752 h 1817"/>
                    <a:gd name="T28" fmla="*/ 2368 w 3385"/>
                    <a:gd name="T29" fmla="*/ 648 h 1817"/>
                    <a:gd name="T30" fmla="*/ 2536 w 3385"/>
                    <a:gd name="T31" fmla="*/ 536 h 1817"/>
                    <a:gd name="T32" fmla="*/ 2712 w 3385"/>
                    <a:gd name="T33" fmla="*/ 432 h 1817"/>
                    <a:gd name="T34" fmla="*/ 2880 w 3385"/>
                    <a:gd name="T35" fmla="*/ 328 h 1817"/>
                    <a:gd name="T36" fmla="*/ 3048 w 3385"/>
                    <a:gd name="T37" fmla="*/ 216 h 1817"/>
                    <a:gd name="T38" fmla="*/ 3216 w 3385"/>
                    <a:gd name="T39" fmla="*/ 112 h 1817"/>
                    <a:gd name="T40" fmla="*/ 3384 w 3385"/>
                    <a:gd name="T41" fmla="*/ 0 h 18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385" h="1817">
                      <a:moveTo>
                        <a:pt x="0" y="1816"/>
                      </a:moveTo>
                      <a:lnTo>
                        <a:pt x="168" y="1752"/>
                      </a:lnTo>
                      <a:lnTo>
                        <a:pt x="344" y="1696"/>
                      </a:lnTo>
                      <a:lnTo>
                        <a:pt x="512" y="1640"/>
                      </a:lnTo>
                      <a:lnTo>
                        <a:pt x="680" y="1576"/>
                      </a:lnTo>
                      <a:lnTo>
                        <a:pt x="848" y="1520"/>
                      </a:lnTo>
                      <a:lnTo>
                        <a:pt x="1016" y="1456"/>
                      </a:lnTo>
                      <a:lnTo>
                        <a:pt x="1184" y="1400"/>
                      </a:lnTo>
                      <a:lnTo>
                        <a:pt x="1352" y="1296"/>
                      </a:lnTo>
                      <a:lnTo>
                        <a:pt x="1528" y="1184"/>
                      </a:lnTo>
                      <a:lnTo>
                        <a:pt x="1696" y="1080"/>
                      </a:lnTo>
                      <a:lnTo>
                        <a:pt x="1864" y="968"/>
                      </a:lnTo>
                      <a:lnTo>
                        <a:pt x="2032" y="864"/>
                      </a:lnTo>
                      <a:lnTo>
                        <a:pt x="2200" y="752"/>
                      </a:lnTo>
                      <a:lnTo>
                        <a:pt x="2368" y="648"/>
                      </a:lnTo>
                      <a:lnTo>
                        <a:pt x="2536" y="536"/>
                      </a:lnTo>
                      <a:lnTo>
                        <a:pt x="2712" y="432"/>
                      </a:lnTo>
                      <a:lnTo>
                        <a:pt x="2880" y="328"/>
                      </a:lnTo>
                      <a:lnTo>
                        <a:pt x="3048" y="216"/>
                      </a:lnTo>
                      <a:lnTo>
                        <a:pt x="3216" y="112"/>
                      </a:lnTo>
                      <a:lnTo>
                        <a:pt x="3384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4" name="Rectangle 239"/>
                <p:cNvSpPr>
                  <a:spLocks noChangeArrowheads="1"/>
                </p:cNvSpPr>
                <p:nvPr/>
              </p:nvSpPr>
              <p:spPr bwMode="auto">
                <a:xfrm>
                  <a:off x="1072" y="2953"/>
                  <a:ext cx="32" cy="4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5" name="Rectangle 240"/>
                <p:cNvSpPr>
                  <a:spLocks noChangeArrowheads="1"/>
                </p:cNvSpPr>
                <p:nvPr/>
              </p:nvSpPr>
              <p:spPr bwMode="auto">
                <a:xfrm>
                  <a:off x="1248" y="290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6" name="Rectangle 241"/>
                <p:cNvSpPr>
                  <a:spLocks noChangeArrowheads="1"/>
                </p:cNvSpPr>
                <p:nvPr/>
              </p:nvSpPr>
              <p:spPr bwMode="auto">
                <a:xfrm>
                  <a:off x="1416" y="284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7" name="Rectangle 242"/>
                <p:cNvSpPr>
                  <a:spLocks noChangeArrowheads="1"/>
                </p:cNvSpPr>
                <p:nvPr/>
              </p:nvSpPr>
              <p:spPr bwMode="auto">
                <a:xfrm>
                  <a:off x="1584" y="278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8" name="Rectangle 243"/>
                <p:cNvSpPr>
                  <a:spLocks noChangeArrowheads="1"/>
                </p:cNvSpPr>
                <p:nvPr/>
              </p:nvSpPr>
              <p:spPr bwMode="auto">
                <a:xfrm>
                  <a:off x="1752" y="272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9" name="Rectangle 244"/>
                <p:cNvSpPr>
                  <a:spLocks noChangeArrowheads="1"/>
                </p:cNvSpPr>
                <p:nvPr/>
              </p:nvSpPr>
              <p:spPr bwMode="auto">
                <a:xfrm>
                  <a:off x="1920" y="266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0" name="Rectangle 245"/>
                <p:cNvSpPr>
                  <a:spLocks noChangeArrowheads="1"/>
                </p:cNvSpPr>
                <p:nvPr/>
              </p:nvSpPr>
              <p:spPr bwMode="auto">
                <a:xfrm>
                  <a:off x="2088" y="260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1" name="Rectangle 246"/>
                <p:cNvSpPr>
                  <a:spLocks noChangeArrowheads="1"/>
                </p:cNvSpPr>
                <p:nvPr/>
              </p:nvSpPr>
              <p:spPr bwMode="auto">
                <a:xfrm>
                  <a:off x="2256" y="250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2" name="Rectangle 247"/>
                <p:cNvSpPr>
                  <a:spLocks noChangeArrowheads="1"/>
                </p:cNvSpPr>
                <p:nvPr/>
              </p:nvSpPr>
              <p:spPr bwMode="auto">
                <a:xfrm>
                  <a:off x="2432" y="2390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3" name="Rectangle 248"/>
                <p:cNvSpPr>
                  <a:spLocks noChangeArrowheads="1"/>
                </p:cNvSpPr>
                <p:nvPr/>
              </p:nvSpPr>
              <p:spPr bwMode="auto">
                <a:xfrm>
                  <a:off x="2600" y="228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4" name="Rectangle 249"/>
                <p:cNvSpPr>
                  <a:spLocks noChangeArrowheads="1"/>
                </p:cNvSpPr>
                <p:nvPr/>
              </p:nvSpPr>
              <p:spPr bwMode="auto">
                <a:xfrm>
                  <a:off x="2768" y="2174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5" name="Rectangle 250"/>
                <p:cNvSpPr>
                  <a:spLocks noChangeArrowheads="1"/>
                </p:cNvSpPr>
                <p:nvPr/>
              </p:nvSpPr>
              <p:spPr bwMode="auto">
                <a:xfrm>
                  <a:off x="2936" y="2070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6" name="Rectangle 251"/>
                <p:cNvSpPr>
                  <a:spLocks noChangeArrowheads="1"/>
                </p:cNvSpPr>
                <p:nvPr/>
              </p:nvSpPr>
              <p:spPr bwMode="auto">
                <a:xfrm>
                  <a:off x="3104" y="1958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7" name="Rectangle 252"/>
                <p:cNvSpPr>
                  <a:spLocks noChangeArrowheads="1"/>
                </p:cNvSpPr>
                <p:nvPr/>
              </p:nvSpPr>
              <p:spPr bwMode="auto">
                <a:xfrm>
                  <a:off x="3272" y="1854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8" name="Rectangle 253"/>
                <p:cNvSpPr>
                  <a:spLocks noChangeArrowheads="1"/>
                </p:cNvSpPr>
                <p:nvPr/>
              </p:nvSpPr>
              <p:spPr bwMode="auto">
                <a:xfrm>
                  <a:off x="3440" y="174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9" name="Rectangle 254"/>
                <p:cNvSpPr>
                  <a:spLocks noChangeArrowheads="1"/>
                </p:cNvSpPr>
                <p:nvPr/>
              </p:nvSpPr>
              <p:spPr bwMode="auto">
                <a:xfrm>
                  <a:off x="3616" y="1638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0" name="Rectangle 255"/>
                <p:cNvSpPr>
                  <a:spLocks noChangeArrowheads="1"/>
                </p:cNvSpPr>
                <p:nvPr/>
              </p:nvSpPr>
              <p:spPr bwMode="auto">
                <a:xfrm>
                  <a:off x="3784" y="1534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1" name="Rectangle 256"/>
                <p:cNvSpPr>
                  <a:spLocks noChangeArrowheads="1"/>
                </p:cNvSpPr>
                <p:nvPr/>
              </p:nvSpPr>
              <p:spPr bwMode="auto">
                <a:xfrm>
                  <a:off x="3952" y="142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2" name="Rectangle 257"/>
                <p:cNvSpPr>
                  <a:spLocks noChangeArrowheads="1"/>
                </p:cNvSpPr>
                <p:nvPr/>
              </p:nvSpPr>
              <p:spPr bwMode="auto">
                <a:xfrm>
                  <a:off x="4120" y="1318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3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88" y="120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4" name="Rectangle 305"/>
                <p:cNvSpPr>
                  <a:spLocks noChangeArrowheads="1"/>
                </p:cNvSpPr>
                <p:nvPr/>
              </p:nvSpPr>
              <p:spPr bwMode="auto">
                <a:xfrm>
                  <a:off x="4307" y="1182"/>
                  <a:ext cx="267" cy="1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000" b="0">
                      <a:solidFill>
                        <a:srgbClr val="000000"/>
                      </a:solidFill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CPU</a:t>
                  </a:r>
                </a:p>
              </p:txBody>
            </p:sp>
          </p:grpSp>
          <p:grpSp>
            <p:nvGrpSpPr>
              <p:cNvPr id="20780" name="Group 319"/>
              <p:cNvGrpSpPr>
                <a:grpSpLocks/>
              </p:cNvGrpSpPr>
              <p:nvPr/>
            </p:nvGrpSpPr>
            <p:grpSpPr bwMode="auto">
              <a:xfrm>
                <a:off x="4353" y="1008"/>
                <a:ext cx="1407" cy="754"/>
                <a:chOff x="4353" y="1008"/>
                <a:chExt cx="1358" cy="754"/>
              </a:xfrm>
            </p:grpSpPr>
            <p:sp>
              <p:nvSpPr>
                <p:cNvPr id="20781" name="Rectangle 2"/>
                <p:cNvSpPr>
                  <a:spLocks noChangeArrowheads="1"/>
                </p:cNvSpPr>
                <p:nvPr/>
              </p:nvSpPr>
              <p:spPr bwMode="auto">
                <a:xfrm>
                  <a:off x="4679" y="1008"/>
                  <a:ext cx="1032" cy="7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2400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µProc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2400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60%/yr.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2400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(2X/1.5yr)</a:t>
                  </a:r>
                </a:p>
              </p:txBody>
            </p:sp>
            <p:sp>
              <p:nvSpPr>
                <p:cNvPr id="20782" name="Arc 306"/>
                <p:cNvSpPr>
                  <a:spLocks/>
                </p:cNvSpPr>
                <p:nvPr/>
              </p:nvSpPr>
              <p:spPr bwMode="auto">
                <a:xfrm>
                  <a:off x="4353" y="1069"/>
                  <a:ext cx="352" cy="118"/>
                </a:xfrm>
                <a:custGeom>
                  <a:avLst/>
                  <a:gdLst>
                    <a:gd name="T0" fmla="*/ 0 w 21600"/>
                    <a:gd name="T1" fmla="*/ 118 h 21600"/>
                    <a:gd name="T2" fmla="*/ 351 w 21600"/>
                    <a:gd name="T3" fmla="*/ 0 h 21600"/>
                    <a:gd name="T4" fmla="*/ 352 w 21600"/>
                    <a:gd name="T5" fmla="*/ 11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Gill Sans Light"/>
                    <a:cs typeface="Gill Sans Light"/>
                  </a:endParaRPr>
                </a:p>
              </p:txBody>
            </p:sp>
          </p:grpSp>
        </p:grpSp>
      </p:grpSp>
      <p:grpSp>
        <p:nvGrpSpPr>
          <p:cNvPr id="724293" name="Group 325"/>
          <p:cNvGrpSpPr>
            <a:grpSpLocks/>
          </p:cNvGrpSpPr>
          <p:nvPr/>
        </p:nvGrpSpPr>
        <p:grpSpPr bwMode="auto">
          <a:xfrm>
            <a:off x="1435100" y="4449485"/>
            <a:ext cx="7631113" cy="1196975"/>
            <a:chOff x="904" y="2464"/>
            <a:chExt cx="4807" cy="754"/>
          </a:xfrm>
        </p:grpSpPr>
        <p:grpSp>
          <p:nvGrpSpPr>
            <p:cNvPr id="20749" name="Group 317"/>
            <p:cNvGrpSpPr>
              <a:grpSpLocks/>
            </p:cNvGrpSpPr>
            <p:nvPr/>
          </p:nvGrpSpPr>
          <p:grpSpPr bwMode="auto">
            <a:xfrm>
              <a:off x="904" y="2662"/>
              <a:ext cx="3416" cy="397"/>
              <a:chOff x="904" y="2662"/>
              <a:chExt cx="3416" cy="397"/>
            </a:xfrm>
          </p:grpSpPr>
          <p:sp>
            <p:nvSpPr>
              <p:cNvPr id="20755" name="Freeform 237"/>
              <p:cNvSpPr>
                <a:spLocks/>
              </p:cNvSpPr>
              <p:nvPr/>
            </p:nvSpPr>
            <p:spPr bwMode="auto">
              <a:xfrm>
                <a:off x="924" y="2682"/>
                <a:ext cx="3385" cy="361"/>
              </a:xfrm>
              <a:custGeom>
                <a:avLst/>
                <a:gdLst>
                  <a:gd name="T0" fmla="*/ 0 w 3385"/>
                  <a:gd name="T1" fmla="*/ 360 h 361"/>
                  <a:gd name="T2" fmla="*/ 168 w 3385"/>
                  <a:gd name="T3" fmla="*/ 344 h 361"/>
                  <a:gd name="T4" fmla="*/ 344 w 3385"/>
                  <a:gd name="T5" fmla="*/ 320 h 361"/>
                  <a:gd name="T6" fmla="*/ 512 w 3385"/>
                  <a:gd name="T7" fmla="*/ 304 h 361"/>
                  <a:gd name="T8" fmla="*/ 680 w 3385"/>
                  <a:gd name="T9" fmla="*/ 288 h 361"/>
                  <a:gd name="T10" fmla="*/ 848 w 3385"/>
                  <a:gd name="T11" fmla="*/ 272 h 361"/>
                  <a:gd name="T12" fmla="*/ 1016 w 3385"/>
                  <a:gd name="T13" fmla="*/ 248 h 361"/>
                  <a:gd name="T14" fmla="*/ 1184 w 3385"/>
                  <a:gd name="T15" fmla="*/ 232 h 361"/>
                  <a:gd name="T16" fmla="*/ 1352 w 3385"/>
                  <a:gd name="T17" fmla="*/ 216 h 361"/>
                  <a:gd name="T18" fmla="*/ 1528 w 3385"/>
                  <a:gd name="T19" fmla="*/ 200 h 361"/>
                  <a:gd name="T20" fmla="*/ 1696 w 3385"/>
                  <a:gd name="T21" fmla="*/ 176 h 361"/>
                  <a:gd name="T22" fmla="*/ 1864 w 3385"/>
                  <a:gd name="T23" fmla="*/ 160 h 361"/>
                  <a:gd name="T24" fmla="*/ 2032 w 3385"/>
                  <a:gd name="T25" fmla="*/ 144 h 361"/>
                  <a:gd name="T26" fmla="*/ 2200 w 3385"/>
                  <a:gd name="T27" fmla="*/ 128 h 361"/>
                  <a:gd name="T28" fmla="*/ 2368 w 3385"/>
                  <a:gd name="T29" fmla="*/ 104 h 361"/>
                  <a:gd name="T30" fmla="*/ 2536 w 3385"/>
                  <a:gd name="T31" fmla="*/ 88 h 361"/>
                  <a:gd name="T32" fmla="*/ 2712 w 3385"/>
                  <a:gd name="T33" fmla="*/ 72 h 361"/>
                  <a:gd name="T34" fmla="*/ 2880 w 3385"/>
                  <a:gd name="T35" fmla="*/ 56 h 361"/>
                  <a:gd name="T36" fmla="*/ 3048 w 3385"/>
                  <a:gd name="T37" fmla="*/ 32 h 361"/>
                  <a:gd name="T38" fmla="*/ 3216 w 3385"/>
                  <a:gd name="T39" fmla="*/ 16 h 361"/>
                  <a:gd name="T40" fmla="*/ 3384 w 3385"/>
                  <a:gd name="T41" fmla="*/ 0 h 3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385" h="361">
                    <a:moveTo>
                      <a:pt x="0" y="360"/>
                    </a:moveTo>
                    <a:lnTo>
                      <a:pt x="168" y="344"/>
                    </a:lnTo>
                    <a:lnTo>
                      <a:pt x="344" y="320"/>
                    </a:lnTo>
                    <a:lnTo>
                      <a:pt x="512" y="304"/>
                    </a:lnTo>
                    <a:lnTo>
                      <a:pt x="680" y="288"/>
                    </a:lnTo>
                    <a:lnTo>
                      <a:pt x="848" y="272"/>
                    </a:lnTo>
                    <a:lnTo>
                      <a:pt x="1016" y="248"/>
                    </a:lnTo>
                    <a:lnTo>
                      <a:pt x="1184" y="232"/>
                    </a:lnTo>
                    <a:lnTo>
                      <a:pt x="1352" y="216"/>
                    </a:lnTo>
                    <a:lnTo>
                      <a:pt x="1528" y="200"/>
                    </a:lnTo>
                    <a:lnTo>
                      <a:pt x="1696" y="176"/>
                    </a:lnTo>
                    <a:lnTo>
                      <a:pt x="1864" y="160"/>
                    </a:lnTo>
                    <a:lnTo>
                      <a:pt x="2032" y="144"/>
                    </a:lnTo>
                    <a:lnTo>
                      <a:pt x="2200" y="128"/>
                    </a:lnTo>
                    <a:lnTo>
                      <a:pt x="2368" y="104"/>
                    </a:lnTo>
                    <a:lnTo>
                      <a:pt x="2536" y="88"/>
                    </a:lnTo>
                    <a:lnTo>
                      <a:pt x="2712" y="72"/>
                    </a:lnTo>
                    <a:lnTo>
                      <a:pt x="2880" y="56"/>
                    </a:lnTo>
                    <a:lnTo>
                      <a:pt x="3048" y="32"/>
                    </a:lnTo>
                    <a:lnTo>
                      <a:pt x="3216" y="16"/>
                    </a:lnTo>
                    <a:lnTo>
                      <a:pt x="338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56" name="Rectangle 259"/>
              <p:cNvSpPr>
                <a:spLocks noChangeArrowheads="1"/>
              </p:cNvSpPr>
              <p:nvPr/>
            </p:nvSpPr>
            <p:spPr bwMode="auto">
              <a:xfrm>
                <a:off x="904" y="3017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57" name="Rectangle 260"/>
              <p:cNvSpPr>
                <a:spLocks noChangeArrowheads="1"/>
              </p:cNvSpPr>
              <p:nvPr/>
            </p:nvSpPr>
            <p:spPr bwMode="auto">
              <a:xfrm>
                <a:off x="1072" y="3001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58" name="Rectangle 261"/>
              <p:cNvSpPr>
                <a:spLocks noChangeArrowheads="1"/>
              </p:cNvSpPr>
              <p:nvPr/>
            </p:nvSpPr>
            <p:spPr bwMode="auto">
              <a:xfrm>
                <a:off x="1248" y="2977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59" name="Rectangle 262"/>
              <p:cNvSpPr>
                <a:spLocks noChangeArrowheads="1"/>
              </p:cNvSpPr>
              <p:nvPr/>
            </p:nvSpPr>
            <p:spPr bwMode="auto">
              <a:xfrm>
                <a:off x="1416" y="2961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0" name="Rectangle 263"/>
              <p:cNvSpPr>
                <a:spLocks noChangeArrowheads="1"/>
              </p:cNvSpPr>
              <p:nvPr/>
            </p:nvSpPr>
            <p:spPr bwMode="auto">
              <a:xfrm>
                <a:off x="1584" y="2945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1" name="Rectangle 264"/>
              <p:cNvSpPr>
                <a:spLocks noChangeArrowheads="1"/>
              </p:cNvSpPr>
              <p:nvPr/>
            </p:nvSpPr>
            <p:spPr bwMode="auto">
              <a:xfrm>
                <a:off x="1752" y="2929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2" name="Rectangle 265"/>
              <p:cNvSpPr>
                <a:spLocks noChangeArrowheads="1"/>
              </p:cNvSpPr>
              <p:nvPr/>
            </p:nvSpPr>
            <p:spPr bwMode="auto">
              <a:xfrm>
                <a:off x="1920" y="2905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3" name="Rectangle 266"/>
              <p:cNvSpPr>
                <a:spLocks noChangeArrowheads="1"/>
              </p:cNvSpPr>
              <p:nvPr/>
            </p:nvSpPr>
            <p:spPr bwMode="auto">
              <a:xfrm>
                <a:off x="2088" y="2894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4" name="Rectangle 267"/>
              <p:cNvSpPr>
                <a:spLocks noChangeArrowheads="1"/>
              </p:cNvSpPr>
              <p:nvPr/>
            </p:nvSpPr>
            <p:spPr bwMode="auto">
              <a:xfrm>
                <a:off x="2256" y="287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5" name="Rectangle 268"/>
              <p:cNvSpPr>
                <a:spLocks noChangeArrowheads="1"/>
              </p:cNvSpPr>
              <p:nvPr/>
            </p:nvSpPr>
            <p:spPr bwMode="auto">
              <a:xfrm>
                <a:off x="2432" y="2862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6" name="Rectangle 269"/>
              <p:cNvSpPr>
                <a:spLocks noChangeArrowheads="1"/>
              </p:cNvSpPr>
              <p:nvPr/>
            </p:nvSpPr>
            <p:spPr bwMode="auto">
              <a:xfrm>
                <a:off x="2600" y="283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7" name="Rectangle 270"/>
              <p:cNvSpPr>
                <a:spLocks noChangeArrowheads="1"/>
              </p:cNvSpPr>
              <p:nvPr/>
            </p:nvSpPr>
            <p:spPr bwMode="auto">
              <a:xfrm>
                <a:off x="2768" y="2822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8" name="Rectangle 271"/>
              <p:cNvSpPr>
                <a:spLocks noChangeArrowheads="1"/>
              </p:cNvSpPr>
              <p:nvPr/>
            </p:nvSpPr>
            <p:spPr bwMode="auto">
              <a:xfrm>
                <a:off x="2936" y="2806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69" name="Rectangle 272"/>
              <p:cNvSpPr>
                <a:spLocks noChangeArrowheads="1"/>
              </p:cNvSpPr>
              <p:nvPr/>
            </p:nvSpPr>
            <p:spPr bwMode="auto">
              <a:xfrm>
                <a:off x="3104" y="2790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70" name="Rectangle 273"/>
              <p:cNvSpPr>
                <a:spLocks noChangeArrowheads="1"/>
              </p:cNvSpPr>
              <p:nvPr/>
            </p:nvSpPr>
            <p:spPr bwMode="auto">
              <a:xfrm>
                <a:off x="3272" y="2766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71" name="Rectangle 274"/>
              <p:cNvSpPr>
                <a:spLocks noChangeArrowheads="1"/>
              </p:cNvSpPr>
              <p:nvPr/>
            </p:nvSpPr>
            <p:spPr bwMode="auto">
              <a:xfrm>
                <a:off x="3440" y="2750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72" name="Rectangle 275"/>
              <p:cNvSpPr>
                <a:spLocks noChangeArrowheads="1"/>
              </p:cNvSpPr>
              <p:nvPr/>
            </p:nvSpPr>
            <p:spPr bwMode="auto">
              <a:xfrm>
                <a:off x="3616" y="2734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73" name="Rectangle 276"/>
              <p:cNvSpPr>
                <a:spLocks noChangeArrowheads="1"/>
              </p:cNvSpPr>
              <p:nvPr/>
            </p:nvSpPr>
            <p:spPr bwMode="auto">
              <a:xfrm>
                <a:off x="3784" y="271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74" name="Rectangle 277"/>
              <p:cNvSpPr>
                <a:spLocks noChangeArrowheads="1"/>
              </p:cNvSpPr>
              <p:nvPr/>
            </p:nvSpPr>
            <p:spPr bwMode="auto">
              <a:xfrm>
                <a:off x="3952" y="2694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75" name="Rectangle 278"/>
              <p:cNvSpPr>
                <a:spLocks noChangeArrowheads="1"/>
              </p:cNvSpPr>
              <p:nvPr/>
            </p:nvSpPr>
            <p:spPr bwMode="auto">
              <a:xfrm>
                <a:off x="4120" y="267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0776" name="Rectangle 279"/>
              <p:cNvSpPr>
                <a:spLocks noChangeArrowheads="1"/>
              </p:cNvSpPr>
              <p:nvPr/>
            </p:nvSpPr>
            <p:spPr bwMode="auto">
              <a:xfrm>
                <a:off x="4288" y="2662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750" name="Group 324"/>
            <p:cNvGrpSpPr>
              <a:grpSpLocks/>
            </p:cNvGrpSpPr>
            <p:nvPr/>
          </p:nvGrpSpPr>
          <p:grpSpPr bwMode="auto">
            <a:xfrm>
              <a:off x="4235" y="2464"/>
              <a:ext cx="1476" cy="754"/>
              <a:chOff x="4235" y="2464"/>
              <a:chExt cx="1476" cy="754"/>
            </a:xfrm>
          </p:grpSpPr>
          <p:grpSp>
            <p:nvGrpSpPr>
              <p:cNvPr id="20751" name="Group 321"/>
              <p:cNvGrpSpPr>
                <a:grpSpLocks/>
              </p:cNvGrpSpPr>
              <p:nvPr/>
            </p:nvGrpSpPr>
            <p:grpSpPr bwMode="auto">
              <a:xfrm>
                <a:off x="4353" y="2464"/>
                <a:ext cx="1358" cy="754"/>
                <a:chOff x="4353" y="2464"/>
                <a:chExt cx="1358" cy="754"/>
              </a:xfrm>
            </p:grpSpPr>
            <p:sp>
              <p:nvSpPr>
                <p:cNvPr id="20753" name="Rectangle 3"/>
                <p:cNvSpPr>
                  <a:spLocks noChangeArrowheads="1"/>
                </p:cNvSpPr>
                <p:nvPr/>
              </p:nvSpPr>
              <p:spPr bwMode="auto">
                <a:xfrm>
                  <a:off x="4657" y="2464"/>
                  <a:ext cx="1054" cy="7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2400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DRAM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2400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9%/yr.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2400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(2X/10 yrs)</a:t>
                  </a:r>
                </a:p>
              </p:txBody>
            </p:sp>
            <p:sp>
              <p:nvSpPr>
                <p:cNvPr id="20754" name="Arc 4"/>
                <p:cNvSpPr>
                  <a:spLocks/>
                </p:cNvSpPr>
                <p:nvPr/>
              </p:nvSpPr>
              <p:spPr bwMode="auto">
                <a:xfrm>
                  <a:off x="4353" y="2557"/>
                  <a:ext cx="352" cy="118"/>
                </a:xfrm>
                <a:custGeom>
                  <a:avLst/>
                  <a:gdLst>
                    <a:gd name="T0" fmla="*/ 0 w 21600"/>
                    <a:gd name="T1" fmla="*/ 118 h 21600"/>
                    <a:gd name="T2" fmla="*/ 351 w 21600"/>
                    <a:gd name="T3" fmla="*/ 0 h 21600"/>
                    <a:gd name="T4" fmla="*/ 352 w 21600"/>
                    <a:gd name="T5" fmla="*/ 11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Gill Sans Light"/>
                    <a:cs typeface="Gill Sans Light"/>
                  </a:endParaRPr>
                </a:p>
              </p:txBody>
            </p:sp>
          </p:grpSp>
          <p:sp>
            <p:nvSpPr>
              <p:cNvPr id="20752" name="Rectangle 304"/>
              <p:cNvSpPr>
                <a:spLocks noChangeArrowheads="1"/>
              </p:cNvSpPr>
              <p:nvPr/>
            </p:nvSpPr>
            <p:spPr bwMode="auto">
              <a:xfrm>
                <a:off x="4235" y="2742"/>
                <a:ext cx="338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000" b="0">
                    <a:solidFill>
                      <a:srgbClr val="000000"/>
                    </a:solidFill>
                    <a:latin typeface="Gill Sans Light"/>
                    <a:ea typeface="굴림" panose="020B0600000101010101" pitchFamily="34" charset="-127"/>
                    <a:cs typeface="Gill Sans Light"/>
                  </a:rPr>
                  <a:t>DRAM</a:t>
                </a:r>
              </a:p>
            </p:txBody>
          </p:sp>
        </p:grpSp>
      </p:grp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1625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1701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1778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1854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1930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2006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2082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2159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2235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2311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2387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2463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2540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2616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2692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2768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2844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2921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2" name="Line 23"/>
          <p:cNvSpPr>
            <a:spLocks noChangeShapeType="1"/>
          </p:cNvSpPr>
          <p:nvPr/>
        </p:nvSpPr>
        <p:spPr bwMode="auto">
          <a:xfrm>
            <a:off x="2997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>
            <a:off x="3073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4" name="Line 25"/>
          <p:cNvSpPr>
            <a:spLocks noChangeShapeType="1"/>
          </p:cNvSpPr>
          <p:nvPr/>
        </p:nvSpPr>
        <p:spPr bwMode="auto">
          <a:xfrm>
            <a:off x="3149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>
            <a:off x="3225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>
            <a:off x="3302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7" name="Line 28"/>
          <p:cNvSpPr>
            <a:spLocks noChangeShapeType="1"/>
          </p:cNvSpPr>
          <p:nvPr/>
        </p:nvSpPr>
        <p:spPr bwMode="auto">
          <a:xfrm>
            <a:off x="3378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8" name="Line 29"/>
          <p:cNvSpPr>
            <a:spLocks noChangeShapeType="1"/>
          </p:cNvSpPr>
          <p:nvPr/>
        </p:nvSpPr>
        <p:spPr bwMode="auto">
          <a:xfrm>
            <a:off x="3454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3530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0" name="Line 31"/>
          <p:cNvSpPr>
            <a:spLocks noChangeShapeType="1"/>
          </p:cNvSpPr>
          <p:nvPr/>
        </p:nvSpPr>
        <p:spPr bwMode="auto">
          <a:xfrm>
            <a:off x="3606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1" name="Line 32"/>
          <p:cNvSpPr>
            <a:spLocks noChangeShapeType="1"/>
          </p:cNvSpPr>
          <p:nvPr/>
        </p:nvSpPr>
        <p:spPr bwMode="auto">
          <a:xfrm>
            <a:off x="3683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2" name="Line 33"/>
          <p:cNvSpPr>
            <a:spLocks noChangeShapeType="1"/>
          </p:cNvSpPr>
          <p:nvPr/>
        </p:nvSpPr>
        <p:spPr bwMode="auto">
          <a:xfrm>
            <a:off x="3759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3" name="Line 34"/>
          <p:cNvSpPr>
            <a:spLocks noChangeShapeType="1"/>
          </p:cNvSpPr>
          <p:nvPr/>
        </p:nvSpPr>
        <p:spPr bwMode="auto">
          <a:xfrm>
            <a:off x="3835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14" name="Line 35"/>
          <p:cNvSpPr>
            <a:spLocks noChangeShapeType="1"/>
          </p:cNvSpPr>
          <p:nvPr/>
        </p:nvSpPr>
        <p:spPr bwMode="auto">
          <a:xfrm>
            <a:off x="3911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15" name="Line 36"/>
          <p:cNvSpPr>
            <a:spLocks noChangeShapeType="1"/>
          </p:cNvSpPr>
          <p:nvPr/>
        </p:nvSpPr>
        <p:spPr bwMode="auto">
          <a:xfrm>
            <a:off x="3987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16" name="Line 37"/>
          <p:cNvSpPr>
            <a:spLocks noChangeShapeType="1"/>
          </p:cNvSpPr>
          <p:nvPr/>
        </p:nvSpPr>
        <p:spPr bwMode="auto">
          <a:xfrm>
            <a:off x="4064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17" name="Line 38"/>
          <p:cNvSpPr>
            <a:spLocks noChangeShapeType="1"/>
          </p:cNvSpPr>
          <p:nvPr/>
        </p:nvSpPr>
        <p:spPr bwMode="auto">
          <a:xfrm>
            <a:off x="4140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18" name="Line 39"/>
          <p:cNvSpPr>
            <a:spLocks noChangeShapeType="1"/>
          </p:cNvSpPr>
          <p:nvPr/>
        </p:nvSpPr>
        <p:spPr bwMode="auto">
          <a:xfrm>
            <a:off x="4216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19" name="Line 40"/>
          <p:cNvSpPr>
            <a:spLocks noChangeShapeType="1"/>
          </p:cNvSpPr>
          <p:nvPr/>
        </p:nvSpPr>
        <p:spPr bwMode="auto">
          <a:xfrm>
            <a:off x="4292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0" name="Line 41"/>
          <p:cNvSpPr>
            <a:spLocks noChangeShapeType="1"/>
          </p:cNvSpPr>
          <p:nvPr/>
        </p:nvSpPr>
        <p:spPr bwMode="auto">
          <a:xfrm>
            <a:off x="4368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1" name="Line 42"/>
          <p:cNvSpPr>
            <a:spLocks noChangeShapeType="1"/>
          </p:cNvSpPr>
          <p:nvPr/>
        </p:nvSpPr>
        <p:spPr bwMode="auto">
          <a:xfrm>
            <a:off x="4445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2" name="Line 43"/>
          <p:cNvSpPr>
            <a:spLocks noChangeShapeType="1"/>
          </p:cNvSpPr>
          <p:nvPr/>
        </p:nvSpPr>
        <p:spPr bwMode="auto">
          <a:xfrm>
            <a:off x="4521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3" name="Line 44"/>
          <p:cNvSpPr>
            <a:spLocks noChangeShapeType="1"/>
          </p:cNvSpPr>
          <p:nvPr/>
        </p:nvSpPr>
        <p:spPr bwMode="auto">
          <a:xfrm>
            <a:off x="4597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4" name="Line 45"/>
          <p:cNvSpPr>
            <a:spLocks noChangeShapeType="1"/>
          </p:cNvSpPr>
          <p:nvPr/>
        </p:nvSpPr>
        <p:spPr bwMode="auto">
          <a:xfrm>
            <a:off x="4673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5" name="Line 46"/>
          <p:cNvSpPr>
            <a:spLocks noChangeShapeType="1"/>
          </p:cNvSpPr>
          <p:nvPr/>
        </p:nvSpPr>
        <p:spPr bwMode="auto">
          <a:xfrm>
            <a:off x="4749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6" name="Line 47"/>
          <p:cNvSpPr>
            <a:spLocks noChangeShapeType="1"/>
          </p:cNvSpPr>
          <p:nvPr/>
        </p:nvSpPr>
        <p:spPr bwMode="auto">
          <a:xfrm>
            <a:off x="4826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7" name="Line 48"/>
          <p:cNvSpPr>
            <a:spLocks noChangeShapeType="1"/>
          </p:cNvSpPr>
          <p:nvPr/>
        </p:nvSpPr>
        <p:spPr bwMode="auto">
          <a:xfrm>
            <a:off x="4902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8" name="Line 49"/>
          <p:cNvSpPr>
            <a:spLocks noChangeShapeType="1"/>
          </p:cNvSpPr>
          <p:nvPr/>
        </p:nvSpPr>
        <p:spPr bwMode="auto">
          <a:xfrm>
            <a:off x="4978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29" name="Line 50"/>
          <p:cNvSpPr>
            <a:spLocks noChangeShapeType="1"/>
          </p:cNvSpPr>
          <p:nvPr/>
        </p:nvSpPr>
        <p:spPr bwMode="auto">
          <a:xfrm>
            <a:off x="5054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0" name="Line 51"/>
          <p:cNvSpPr>
            <a:spLocks noChangeShapeType="1"/>
          </p:cNvSpPr>
          <p:nvPr/>
        </p:nvSpPr>
        <p:spPr bwMode="auto">
          <a:xfrm>
            <a:off x="5130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1" name="Line 52"/>
          <p:cNvSpPr>
            <a:spLocks noChangeShapeType="1"/>
          </p:cNvSpPr>
          <p:nvPr/>
        </p:nvSpPr>
        <p:spPr bwMode="auto">
          <a:xfrm>
            <a:off x="5207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2" name="Line 53"/>
          <p:cNvSpPr>
            <a:spLocks noChangeShapeType="1"/>
          </p:cNvSpPr>
          <p:nvPr/>
        </p:nvSpPr>
        <p:spPr bwMode="auto">
          <a:xfrm>
            <a:off x="5283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3" name="Line 54"/>
          <p:cNvSpPr>
            <a:spLocks noChangeShapeType="1"/>
          </p:cNvSpPr>
          <p:nvPr/>
        </p:nvSpPr>
        <p:spPr bwMode="auto">
          <a:xfrm>
            <a:off x="5359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4" name="Line 55"/>
          <p:cNvSpPr>
            <a:spLocks noChangeShapeType="1"/>
          </p:cNvSpPr>
          <p:nvPr/>
        </p:nvSpPr>
        <p:spPr bwMode="auto">
          <a:xfrm>
            <a:off x="5435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5" name="Line 56"/>
          <p:cNvSpPr>
            <a:spLocks noChangeShapeType="1"/>
          </p:cNvSpPr>
          <p:nvPr/>
        </p:nvSpPr>
        <p:spPr bwMode="auto">
          <a:xfrm>
            <a:off x="5511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6" name="Line 57"/>
          <p:cNvSpPr>
            <a:spLocks noChangeShapeType="1"/>
          </p:cNvSpPr>
          <p:nvPr/>
        </p:nvSpPr>
        <p:spPr bwMode="auto">
          <a:xfrm>
            <a:off x="5588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7" name="Line 58"/>
          <p:cNvSpPr>
            <a:spLocks noChangeShapeType="1"/>
          </p:cNvSpPr>
          <p:nvPr/>
        </p:nvSpPr>
        <p:spPr bwMode="auto">
          <a:xfrm>
            <a:off x="5664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8" name="Line 59"/>
          <p:cNvSpPr>
            <a:spLocks noChangeShapeType="1"/>
          </p:cNvSpPr>
          <p:nvPr/>
        </p:nvSpPr>
        <p:spPr bwMode="auto">
          <a:xfrm>
            <a:off x="5740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39" name="Line 60"/>
          <p:cNvSpPr>
            <a:spLocks noChangeShapeType="1"/>
          </p:cNvSpPr>
          <p:nvPr/>
        </p:nvSpPr>
        <p:spPr bwMode="auto">
          <a:xfrm>
            <a:off x="5816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0" name="Line 61"/>
          <p:cNvSpPr>
            <a:spLocks noChangeShapeType="1"/>
          </p:cNvSpPr>
          <p:nvPr/>
        </p:nvSpPr>
        <p:spPr bwMode="auto">
          <a:xfrm>
            <a:off x="5892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1" name="Line 62"/>
          <p:cNvSpPr>
            <a:spLocks noChangeShapeType="1"/>
          </p:cNvSpPr>
          <p:nvPr/>
        </p:nvSpPr>
        <p:spPr bwMode="auto">
          <a:xfrm>
            <a:off x="5969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2" name="Line 63"/>
          <p:cNvSpPr>
            <a:spLocks noChangeShapeType="1"/>
          </p:cNvSpPr>
          <p:nvPr/>
        </p:nvSpPr>
        <p:spPr bwMode="auto">
          <a:xfrm>
            <a:off x="6045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3" name="Line 64"/>
          <p:cNvSpPr>
            <a:spLocks noChangeShapeType="1"/>
          </p:cNvSpPr>
          <p:nvPr/>
        </p:nvSpPr>
        <p:spPr bwMode="auto">
          <a:xfrm>
            <a:off x="6121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4" name="Line 65"/>
          <p:cNvSpPr>
            <a:spLocks noChangeShapeType="1"/>
          </p:cNvSpPr>
          <p:nvPr/>
        </p:nvSpPr>
        <p:spPr bwMode="auto">
          <a:xfrm>
            <a:off x="6197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5" name="Line 66"/>
          <p:cNvSpPr>
            <a:spLocks noChangeShapeType="1"/>
          </p:cNvSpPr>
          <p:nvPr/>
        </p:nvSpPr>
        <p:spPr bwMode="auto">
          <a:xfrm>
            <a:off x="6273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6" name="Line 67"/>
          <p:cNvSpPr>
            <a:spLocks noChangeShapeType="1"/>
          </p:cNvSpPr>
          <p:nvPr/>
        </p:nvSpPr>
        <p:spPr bwMode="auto">
          <a:xfrm>
            <a:off x="6350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7" name="Line 68"/>
          <p:cNvSpPr>
            <a:spLocks noChangeShapeType="1"/>
          </p:cNvSpPr>
          <p:nvPr/>
        </p:nvSpPr>
        <p:spPr bwMode="auto">
          <a:xfrm>
            <a:off x="6426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8" name="Line 69"/>
          <p:cNvSpPr>
            <a:spLocks noChangeShapeType="1"/>
          </p:cNvSpPr>
          <p:nvPr/>
        </p:nvSpPr>
        <p:spPr bwMode="auto">
          <a:xfrm>
            <a:off x="65024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49" name="Line 70"/>
          <p:cNvSpPr>
            <a:spLocks noChangeShapeType="1"/>
          </p:cNvSpPr>
          <p:nvPr/>
        </p:nvSpPr>
        <p:spPr bwMode="auto">
          <a:xfrm>
            <a:off x="65786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50" name="Line 71"/>
          <p:cNvSpPr>
            <a:spLocks noChangeShapeType="1"/>
          </p:cNvSpPr>
          <p:nvPr/>
        </p:nvSpPr>
        <p:spPr bwMode="auto">
          <a:xfrm>
            <a:off x="66548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51" name="Line 72"/>
          <p:cNvSpPr>
            <a:spLocks noChangeShapeType="1"/>
          </p:cNvSpPr>
          <p:nvPr/>
        </p:nvSpPr>
        <p:spPr bwMode="auto">
          <a:xfrm>
            <a:off x="67310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52" name="Line 73"/>
          <p:cNvSpPr>
            <a:spLocks noChangeShapeType="1"/>
          </p:cNvSpPr>
          <p:nvPr/>
        </p:nvSpPr>
        <p:spPr bwMode="auto">
          <a:xfrm>
            <a:off x="6807200" y="43955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53" name="Line 74"/>
          <p:cNvSpPr>
            <a:spLocks noChangeShapeType="1"/>
          </p:cNvSpPr>
          <p:nvPr/>
        </p:nvSpPr>
        <p:spPr bwMode="auto">
          <a:xfrm>
            <a:off x="1625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4" name="Line 75"/>
          <p:cNvSpPr>
            <a:spLocks noChangeShapeType="1"/>
          </p:cNvSpPr>
          <p:nvPr/>
        </p:nvSpPr>
        <p:spPr bwMode="auto">
          <a:xfrm>
            <a:off x="1701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5" name="Line 76"/>
          <p:cNvSpPr>
            <a:spLocks noChangeShapeType="1"/>
          </p:cNvSpPr>
          <p:nvPr/>
        </p:nvSpPr>
        <p:spPr bwMode="auto">
          <a:xfrm>
            <a:off x="1778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6" name="Line 77"/>
          <p:cNvSpPr>
            <a:spLocks noChangeShapeType="1"/>
          </p:cNvSpPr>
          <p:nvPr/>
        </p:nvSpPr>
        <p:spPr bwMode="auto">
          <a:xfrm>
            <a:off x="1854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7" name="Line 78"/>
          <p:cNvSpPr>
            <a:spLocks noChangeShapeType="1"/>
          </p:cNvSpPr>
          <p:nvPr/>
        </p:nvSpPr>
        <p:spPr bwMode="auto">
          <a:xfrm>
            <a:off x="1930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8" name="Line 79"/>
          <p:cNvSpPr>
            <a:spLocks noChangeShapeType="1"/>
          </p:cNvSpPr>
          <p:nvPr/>
        </p:nvSpPr>
        <p:spPr bwMode="auto">
          <a:xfrm>
            <a:off x="2006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9" name="Line 80"/>
          <p:cNvSpPr>
            <a:spLocks noChangeShapeType="1"/>
          </p:cNvSpPr>
          <p:nvPr/>
        </p:nvSpPr>
        <p:spPr bwMode="auto">
          <a:xfrm>
            <a:off x="2082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0" name="Line 81"/>
          <p:cNvSpPr>
            <a:spLocks noChangeShapeType="1"/>
          </p:cNvSpPr>
          <p:nvPr/>
        </p:nvSpPr>
        <p:spPr bwMode="auto">
          <a:xfrm>
            <a:off x="2159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1" name="Line 82"/>
          <p:cNvSpPr>
            <a:spLocks noChangeShapeType="1"/>
          </p:cNvSpPr>
          <p:nvPr/>
        </p:nvSpPr>
        <p:spPr bwMode="auto">
          <a:xfrm>
            <a:off x="2235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2" name="Line 83"/>
          <p:cNvSpPr>
            <a:spLocks noChangeShapeType="1"/>
          </p:cNvSpPr>
          <p:nvPr/>
        </p:nvSpPr>
        <p:spPr bwMode="auto">
          <a:xfrm>
            <a:off x="2311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3" name="Line 84"/>
          <p:cNvSpPr>
            <a:spLocks noChangeShapeType="1"/>
          </p:cNvSpPr>
          <p:nvPr/>
        </p:nvSpPr>
        <p:spPr bwMode="auto">
          <a:xfrm>
            <a:off x="2387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4" name="Line 85"/>
          <p:cNvSpPr>
            <a:spLocks noChangeShapeType="1"/>
          </p:cNvSpPr>
          <p:nvPr/>
        </p:nvSpPr>
        <p:spPr bwMode="auto">
          <a:xfrm>
            <a:off x="2463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5" name="Line 86"/>
          <p:cNvSpPr>
            <a:spLocks noChangeShapeType="1"/>
          </p:cNvSpPr>
          <p:nvPr/>
        </p:nvSpPr>
        <p:spPr bwMode="auto">
          <a:xfrm>
            <a:off x="2540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6" name="Line 87"/>
          <p:cNvSpPr>
            <a:spLocks noChangeShapeType="1"/>
          </p:cNvSpPr>
          <p:nvPr/>
        </p:nvSpPr>
        <p:spPr bwMode="auto">
          <a:xfrm>
            <a:off x="2616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7" name="Line 88"/>
          <p:cNvSpPr>
            <a:spLocks noChangeShapeType="1"/>
          </p:cNvSpPr>
          <p:nvPr/>
        </p:nvSpPr>
        <p:spPr bwMode="auto">
          <a:xfrm>
            <a:off x="2692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8" name="Line 89"/>
          <p:cNvSpPr>
            <a:spLocks noChangeShapeType="1"/>
          </p:cNvSpPr>
          <p:nvPr/>
        </p:nvSpPr>
        <p:spPr bwMode="auto">
          <a:xfrm>
            <a:off x="2768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9" name="Line 90"/>
          <p:cNvSpPr>
            <a:spLocks noChangeShapeType="1"/>
          </p:cNvSpPr>
          <p:nvPr/>
        </p:nvSpPr>
        <p:spPr bwMode="auto">
          <a:xfrm>
            <a:off x="2844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0" name="Line 91"/>
          <p:cNvSpPr>
            <a:spLocks noChangeShapeType="1"/>
          </p:cNvSpPr>
          <p:nvPr/>
        </p:nvSpPr>
        <p:spPr bwMode="auto">
          <a:xfrm>
            <a:off x="2921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1" name="Line 92"/>
          <p:cNvSpPr>
            <a:spLocks noChangeShapeType="1"/>
          </p:cNvSpPr>
          <p:nvPr/>
        </p:nvSpPr>
        <p:spPr bwMode="auto">
          <a:xfrm>
            <a:off x="2997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2" name="Line 93"/>
          <p:cNvSpPr>
            <a:spLocks noChangeShapeType="1"/>
          </p:cNvSpPr>
          <p:nvPr/>
        </p:nvSpPr>
        <p:spPr bwMode="auto">
          <a:xfrm>
            <a:off x="3073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3" name="Line 94"/>
          <p:cNvSpPr>
            <a:spLocks noChangeShapeType="1"/>
          </p:cNvSpPr>
          <p:nvPr/>
        </p:nvSpPr>
        <p:spPr bwMode="auto">
          <a:xfrm>
            <a:off x="3149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4" name="Line 95"/>
          <p:cNvSpPr>
            <a:spLocks noChangeShapeType="1"/>
          </p:cNvSpPr>
          <p:nvPr/>
        </p:nvSpPr>
        <p:spPr bwMode="auto">
          <a:xfrm>
            <a:off x="3225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5" name="Line 96"/>
          <p:cNvSpPr>
            <a:spLocks noChangeShapeType="1"/>
          </p:cNvSpPr>
          <p:nvPr/>
        </p:nvSpPr>
        <p:spPr bwMode="auto">
          <a:xfrm>
            <a:off x="3302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6" name="Line 97"/>
          <p:cNvSpPr>
            <a:spLocks noChangeShapeType="1"/>
          </p:cNvSpPr>
          <p:nvPr/>
        </p:nvSpPr>
        <p:spPr bwMode="auto">
          <a:xfrm>
            <a:off x="3378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7" name="Line 98"/>
          <p:cNvSpPr>
            <a:spLocks noChangeShapeType="1"/>
          </p:cNvSpPr>
          <p:nvPr/>
        </p:nvSpPr>
        <p:spPr bwMode="auto">
          <a:xfrm>
            <a:off x="3454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8" name="Line 99"/>
          <p:cNvSpPr>
            <a:spLocks noChangeShapeType="1"/>
          </p:cNvSpPr>
          <p:nvPr/>
        </p:nvSpPr>
        <p:spPr bwMode="auto">
          <a:xfrm>
            <a:off x="3530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9" name="Line 100"/>
          <p:cNvSpPr>
            <a:spLocks noChangeShapeType="1"/>
          </p:cNvSpPr>
          <p:nvPr/>
        </p:nvSpPr>
        <p:spPr bwMode="auto">
          <a:xfrm>
            <a:off x="3606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80" name="Line 101"/>
          <p:cNvSpPr>
            <a:spLocks noChangeShapeType="1"/>
          </p:cNvSpPr>
          <p:nvPr/>
        </p:nvSpPr>
        <p:spPr bwMode="auto">
          <a:xfrm>
            <a:off x="3683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81" name="Line 102"/>
          <p:cNvSpPr>
            <a:spLocks noChangeShapeType="1"/>
          </p:cNvSpPr>
          <p:nvPr/>
        </p:nvSpPr>
        <p:spPr bwMode="auto">
          <a:xfrm>
            <a:off x="3759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82" name="Line 103"/>
          <p:cNvSpPr>
            <a:spLocks noChangeShapeType="1"/>
          </p:cNvSpPr>
          <p:nvPr/>
        </p:nvSpPr>
        <p:spPr bwMode="auto">
          <a:xfrm>
            <a:off x="3835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83" name="Line 104"/>
          <p:cNvSpPr>
            <a:spLocks noChangeShapeType="1"/>
          </p:cNvSpPr>
          <p:nvPr/>
        </p:nvSpPr>
        <p:spPr bwMode="auto">
          <a:xfrm>
            <a:off x="3911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84" name="Line 105"/>
          <p:cNvSpPr>
            <a:spLocks noChangeShapeType="1"/>
          </p:cNvSpPr>
          <p:nvPr/>
        </p:nvSpPr>
        <p:spPr bwMode="auto">
          <a:xfrm>
            <a:off x="3987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85" name="Line 106"/>
          <p:cNvSpPr>
            <a:spLocks noChangeShapeType="1"/>
          </p:cNvSpPr>
          <p:nvPr/>
        </p:nvSpPr>
        <p:spPr bwMode="auto">
          <a:xfrm>
            <a:off x="4064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86" name="Line 107"/>
          <p:cNvSpPr>
            <a:spLocks noChangeShapeType="1"/>
          </p:cNvSpPr>
          <p:nvPr/>
        </p:nvSpPr>
        <p:spPr bwMode="auto">
          <a:xfrm>
            <a:off x="4140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87" name="Line 108"/>
          <p:cNvSpPr>
            <a:spLocks noChangeShapeType="1"/>
          </p:cNvSpPr>
          <p:nvPr/>
        </p:nvSpPr>
        <p:spPr bwMode="auto">
          <a:xfrm>
            <a:off x="4216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88" name="Line 109"/>
          <p:cNvSpPr>
            <a:spLocks noChangeShapeType="1"/>
          </p:cNvSpPr>
          <p:nvPr/>
        </p:nvSpPr>
        <p:spPr bwMode="auto">
          <a:xfrm>
            <a:off x="4292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89" name="Line 110"/>
          <p:cNvSpPr>
            <a:spLocks noChangeShapeType="1"/>
          </p:cNvSpPr>
          <p:nvPr/>
        </p:nvSpPr>
        <p:spPr bwMode="auto">
          <a:xfrm>
            <a:off x="4368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0" name="Line 111"/>
          <p:cNvSpPr>
            <a:spLocks noChangeShapeType="1"/>
          </p:cNvSpPr>
          <p:nvPr/>
        </p:nvSpPr>
        <p:spPr bwMode="auto">
          <a:xfrm>
            <a:off x="4445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1" name="Line 112"/>
          <p:cNvSpPr>
            <a:spLocks noChangeShapeType="1"/>
          </p:cNvSpPr>
          <p:nvPr/>
        </p:nvSpPr>
        <p:spPr bwMode="auto">
          <a:xfrm>
            <a:off x="4521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2" name="Line 113"/>
          <p:cNvSpPr>
            <a:spLocks noChangeShapeType="1"/>
          </p:cNvSpPr>
          <p:nvPr/>
        </p:nvSpPr>
        <p:spPr bwMode="auto">
          <a:xfrm>
            <a:off x="4597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3" name="Line 114"/>
          <p:cNvSpPr>
            <a:spLocks noChangeShapeType="1"/>
          </p:cNvSpPr>
          <p:nvPr/>
        </p:nvSpPr>
        <p:spPr bwMode="auto">
          <a:xfrm>
            <a:off x="4673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4" name="Line 115"/>
          <p:cNvSpPr>
            <a:spLocks noChangeShapeType="1"/>
          </p:cNvSpPr>
          <p:nvPr/>
        </p:nvSpPr>
        <p:spPr bwMode="auto">
          <a:xfrm>
            <a:off x="4749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5" name="Line 116"/>
          <p:cNvSpPr>
            <a:spLocks noChangeShapeType="1"/>
          </p:cNvSpPr>
          <p:nvPr/>
        </p:nvSpPr>
        <p:spPr bwMode="auto">
          <a:xfrm>
            <a:off x="4826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6" name="Line 117"/>
          <p:cNvSpPr>
            <a:spLocks noChangeShapeType="1"/>
          </p:cNvSpPr>
          <p:nvPr/>
        </p:nvSpPr>
        <p:spPr bwMode="auto">
          <a:xfrm>
            <a:off x="4902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7" name="Line 118"/>
          <p:cNvSpPr>
            <a:spLocks noChangeShapeType="1"/>
          </p:cNvSpPr>
          <p:nvPr/>
        </p:nvSpPr>
        <p:spPr bwMode="auto">
          <a:xfrm>
            <a:off x="4978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8" name="Line 119"/>
          <p:cNvSpPr>
            <a:spLocks noChangeShapeType="1"/>
          </p:cNvSpPr>
          <p:nvPr/>
        </p:nvSpPr>
        <p:spPr bwMode="auto">
          <a:xfrm>
            <a:off x="5054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599" name="Line 120"/>
          <p:cNvSpPr>
            <a:spLocks noChangeShapeType="1"/>
          </p:cNvSpPr>
          <p:nvPr/>
        </p:nvSpPr>
        <p:spPr bwMode="auto">
          <a:xfrm>
            <a:off x="5130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0" name="Line 121"/>
          <p:cNvSpPr>
            <a:spLocks noChangeShapeType="1"/>
          </p:cNvSpPr>
          <p:nvPr/>
        </p:nvSpPr>
        <p:spPr bwMode="auto">
          <a:xfrm>
            <a:off x="5207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1" name="Line 122"/>
          <p:cNvSpPr>
            <a:spLocks noChangeShapeType="1"/>
          </p:cNvSpPr>
          <p:nvPr/>
        </p:nvSpPr>
        <p:spPr bwMode="auto">
          <a:xfrm>
            <a:off x="5283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2" name="Line 123"/>
          <p:cNvSpPr>
            <a:spLocks noChangeShapeType="1"/>
          </p:cNvSpPr>
          <p:nvPr/>
        </p:nvSpPr>
        <p:spPr bwMode="auto">
          <a:xfrm>
            <a:off x="5359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3" name="Line 124"/>
          <p:cNvSpPr>
            <a:spLocks noChangeShapeType="1"/>
          </p:cNvSpPr>
          <p:nvPr/>
        </p:nvSpPr>
        <p:spPr bwMode="auto">
          <a:xfrm>
            <a:off x="5435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4" name="Line 125"/>
          <p:cNvSpPr>
            <a:spLocks noChangeShapeType="1"/>
          </p:cNvSpPr>
          <p:nvPr/>
        </p:nvSpPr>
        <p:spPr bwMode="auto">
          <a:xfrm>
            <a:off x="5511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5" name="Line 126"/>
          <p:cNvSpPr>
            <a:spLocks noChangeShapeType="1"/>
          </p:cNvSpPr>
          <p:nvPr/>
        </p:nvSpPr>
        <p:spPr bwMode="auto">
          <a:xfrm>
            <a:off x="5588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6" name="Line 127"/>
          <p:cNvSpPr>
            <a:spLocks noChangeShapeType="1"/>
          </p:cNvSpPr>
          <p:nvPr/>
        </p:nvSpPr>
        <p:spPr bwMode="auto">
          <a:xfrm>
            <a:off x="5664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7" name="Line 128"/>
          <p:cNvSpPr>
            <a:spLocks noChangeShapeType="1"/>
          </p:cNvSpPr>
          <p:nvPr/>
        </p:nvSpPr>
        <p:spPr bwMode="auto">
          <a:xfrm>
            <a:off x="5740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8" name="Line 129"/>
          <p:cNvSpPr>
            <a:spLocks noChangeShapeType="1"/>
          </p:cNvSpPr>
          <p:nvPr/>
        </p:nvSpPr>
        <p:spPr bwMode="auto">
          <a:xfrm>
            <a:off x="5816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09" name="Line 130"/>
          <p:cNvSpPr>
            <a:spLocks noChangeShapeType="1"/>
          </p:cNvSpPr>
          <p:nvPr/>
        </p:nvSpPr>
        <p:spPr bwMode="auto">
          <a:xfrm>
            <a:off x="5892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0" name="Line 131"/>
          <p:cNvSpPr>
            <a:spLocks noChangeShapeType="1"/>
          </p:cNvSpPr>
          <p:nvPr/>
        </p:nvSpPr>
        <p:spPr bwMode="auto">
          <a:xfrm>
            <a:off x="5969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1" name="Line 132"/>
          <p:cNvSpPr>
            <a:spLocks noChangeShapeType="1"/>
          </p:cNvSpPr>
          <p:nvPr/>
        </p:nvSpPr>
        <p:spPr bwMode="auto">
          <a:xfrm>
            <a:off x="6045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2" name="Line 133"/>
          <p:cNvSpPr>
            <a:spLocks noChangeShapeType="1"/>
          </p:cNvSpPr>
          <p:nvPr/>
        </p:nvSpPr>
        <p:spPr bwMode="auto">
          <a:xfrm>
            <a:off x="6121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3" name="Line 134"/>
          <p:cNvSpPr>
            <a:spLocks noChangeShapeType="1"/>
          </p:cNvSpPr>
          <p:nvPr/>
        </p:nvSpPr>
        <p:spPr bwMode="auto">
          <a:xfrm>
            <a:off x="6197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4" name="Line 135"/>
          <p:cNvSpPr>
            <a:spLocks noChangeShapeType="1"/>
          </p:cNvSpPr>
          <p:nvPr/>
        </p:nvSpPr>
        <p:spPr bwMode="auto">
          <a:xfrm>
            <a:off x="6273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5" name="Line 136"/>
          <p:cNvSpPr>
            <a:spLocks noChangeShapeType="1"/>
          </p:cNvSpPr>
          <p:nvPr/>
        </p:nvSpPr>
        <p:spPr bwMode="auto">
          <a:xfrm>
            <a:off x="6350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6" name="Line 137"/>
          <p:cNvSpPr>
            <a:spLocks noChangeShapeType="1"/>
          </p:cNvSpPr>
          <p:nvPr/>
        </p:nvSpPr>
        <p:spPr bwMode="auto">
          <a:xfrm>
            <a:off x="6426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7" name="Line 138"/>
          <p:cNvSpPr>
            <a:spLocks noChangeShapeType="1"/>
          </p:cNvSpPr>
          <p:nvPr/>
        </p:nvSpPr>
        <p:spPr bwMode="auto">
          <a:xfrm>
            <a:off x="65024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8" name="Line 139"/>
          <p:cNvSpPr>
            <a:spLocks noChangeShapeType="1"/>
          </p:cNvSpPr>
          <p:nvPr/>
        </p:nvSpPr>
        <p:spPr bwMode="auto">
          <a:xfrm>
            <a:off x="65786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19" name="Line 140"/>
          <p:cNvSpPr>
            <a:spLocks noChangeShapeType="1"/>
          </p:cNvSpPr>
          <p:nvPr/>
        </p:nvSpPr>
        <p:spPr bwMode="auto">
          <a:xfrm>
            <a:off x="66548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20" name="Line 141"/>
          <p:cNvSpPr>
            <a:spLocks noChangeShapeType="1"/>
          </p:cNvSpPr>
          <p:nvPr/>
        </p:nvSpPr>
        <p:spPr bwMode="auto">
          <a:xfrm>
            <a:off x="67310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21" name="Line 142"/>
          <p:cNvSpPr>
            <a:spLocks noChangeShapeType="1"/>
          </p:cNvSpPr>
          <p:nvPr/>
        </p:nvSpPr>
        <p:spPr bwMode="auto">
          <a:xfrm>
            <a:off x="6807200" y="34303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22" name="Line 143"/>
          <p:cNvSpPr>
            <a:spLocks noChangeShapeType="1"/>
          </p:cNvSpPr>
          <p:nvPr/>
        </p:nvSpPr>
        <p:spPr bwMode="auto">
          <a:xfrm>
            <a:off x="1625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3" name="Line 144"/>
          <p:cNvSpPr>
            <a:spLocks noChangeShapeType="1"/>
          </p:cNvSpPr>
          <p:nvPr/>
        </p:nvSpPr>
        <p:spPr bwMode="auto">
          <a:xfrm>
            <a:off x="1701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4" name="Line 145"/>
          <p:cNvSpPr>
            <a:spLocks noChangeShapeType="1"/>
          </p:cNvSpPr>
          <p:nvPr/>
        </p:nvSpPr>
        <p:spPr bwMode="auto">
          <a:xfrm>
            <a:off x="1778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5" name="Line 146"/>
          <p:cNvSpPr>
            <a:spLocks noChangeShapeType="1"/>
          </p:cNvSpPr>
          <p:nvPr/>
        </p:nvSpPr>
        <p:spPr bwMode="auto">
          <a:xfrm>
            <a:off x="1854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6" name="Line 147"/>
          <p:cNvSpPr>
            <a:spLocks noChangeShapeType="1"/>
          </p:cNvSpPr>
          <p:nvPr/>
        </p:nvSpPr>
        <p:spPr bwMode="auto">
          <a:xfrm>
            <a:off x="1930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7" name="Line 148"/>
          <p:cNvSpPr>
            <a:spLocks noChangeShapeType="1"/>
          </p:cNvSpPr>
          <p:nvPr/>
        </p:nvSpPr>
        <p:spPr bwMode="auto">
          <a:xfrm>
            <a:off x="2006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8" name="Line 149"/>
          <p:cNvSpPr>
            <a:spLocks noChangeShapeType="1"/>
          </p:cNvSpPr>
          <p:nvPr/>
        </p:nvSpPr>
        <p:spPr bwMode="auto">
          <a:xfrm>
            <a:off x="2082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9" name="Line 150"/>
          <p:cNvSpPr>
            <a:spLocks noChangeShapeType="1"/>
          </p:cNvSpPr>
          <p:nvPr/>
        </p:nvSpPr>
        <p:spPr bwMode="auto">
          <a:xfrm>
            <a:off x="2159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0" name="Line 151"/>
          <p:cNvSpPr>
            <a:spLocks noChangeShapeType="1"/>
          </p:cNvSpPr>
          <p:nvPr/>
        </p:nvSpPr>
        <p:spPr bwMode="auto">
          <a:xfrm>
            <a:off x="2235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1" name="Line 152"/>
          <p:cNvSpPr>
            <a:spLocks noChangeShapeType="1"/>
          </p:cNvSpPr>
          <p:nvPr/>
        </p:nvSpPr>
        <p:spPr bwMode="auto">
          <a:xfrm>
            <a:off x="2311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2" name="Line 153"/>
          <p:cNvSpPr>
            <a:spLocks noChangeShapeType="1"/>
          </p:cNvSpPr>
          <p:nvPr/>
        </p:nvSpPr>
        <p:spPr bwMode="auto">
          <a:xfrm>
            <a:off x="2387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3" name="Line 154"/>
          <p:cNvSpPr>
            <a:spLocks noChangeShapeType="1"/>
          </p:cNvSpPr>
          <p:nvPr/>
        </p:nvSpPr>
        <p:spPr bwMode="auto">
          <a:xfrm>
            <a:off x="2463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4" name="Line 155"/>
          <p:cNvSpPr>
            <a:spLocks noChangeShapeType="1"/>
          </p:cNvSpPr>
          <p:nvPr/>
        </p:nvSpPr>
        <p:spPr bwMode="auto">
          <a:xfrm>
            <a:off x="2540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5" name="Line 156"/>
          <p:cNvSpPr>
            <a:spLocks noChangeShapeType="1"/>
          </p:cNvSpPr>
          <p:nvPr/>
        </p:nvSpPr>
        <p:spPr bwMode="auto">
          <a:xfrm>
            <a:off x="2616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6" name="Line 157"/>
          <p:cNvSpPr>
            <a:spLocks noChangeShapeType="1"/>
          </p:cNvSpPr>
          <p:nvPr/>
        </p:nvSpPr>
        <p:spPr bwMode="auto">
          <a:xfrm>
            <a:off x="2692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7" name="Line 158"/>
          <p:cNvSpPr>
            <a:spLocks noChangeShapeType="1"/>
          </p:cNvSpPr>
          <p:nvPr/>
        </p:nvSpPr>
        <p:spPr bwMode="auto">
          <a:xfrm>
            <a:off x="2768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8" name="Line 159"/>
          <p:cNvSpPr>
            <a:spLocks noChangeShapeType="1"/>
          </p:cNvSpPr>
          <p:nvPr/>
        </p:nvSpPr>
        <p:spPr bwMode="auto">
          <a:xfrm>
            <a:off x="2844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9" name="Line 160"/>
          <p:cNvSpPr>
            <a:spLocks noChangeShapeType="1"/>
          </p:cNvSpPr>
          <p:nvPr/>
        </p:nvSpPr>
        <p:spPr bwMode="auto">
          <a:xfrm>
            <a:off x="2921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0" name="Line 161"/>
          <p:cNvSpPr>
            <a:spLocks noChangeShapeType="1"/>
          </p:cNvSpPr>
          <p:nvPr/>
        </p:nvSpPr>
        <p:spPr bwMode="auto">
          <a:xfrm>
            <a:off x="2997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1" name="Line 162"/>
          <p:cNvSpPr>
            <a:spLocks noChangeShapeType="1"/>
          </p:cNvSpPr>
          <p:nvPr/>
        </p:nvSpPr>
        <p:spPr bwMode="auto">
          <a:xfrm>
            <a:off x="3073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2" name="Line 163"/>
          <p:cNvSpPr>
            <a:spLocks noChangeShapeType="1"/>
          </p:cNvSpPr>
          <p:nvPr/>
        </p:nvSpPr>
        <p:spPr bwMode="auto">
          <a:xfrm>
            <a:off x="3149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3" name="Line 164"/>
          <p:cNvSpPr>
            <a:spLocks noChangeShapeType="1"/>
          </p:cNvSpPr>
          <p:nvPr/>
        </p:nvSpPr>
        <p:spPr bwMode="auto">
          <a:xfrm>
            <a:off x="3225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4" name="Line 165"/>
          <p:cNvSpPr>
            <a:spLocks noChangeShapeType="1"/>
          </p:cNvSpPr>
          <p:nvPr/>
        </p:nvSpPr>
        <p:spPr bwMode="auto">
          <a:xfrm>
            <a:off x="3302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5" name="Line 166"/>
          <p:cNvSpPr>
            <a:spLocks noChangeShapeType="1"/>
          </p:cNvSpPr>
          <p:nvPr/>
        </p:nvSpPr>
        <p:spPr bwMode="auto">
          <a:xfrm>
            <a:off x="3378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6" name="Line 167"/>
          <p:cNvSpPr>
            <a:spLocks noChangeShapeType="1"/>
          </p:cNvSpPr>
          <p:nvPr/>
        </p:nvSpPr>
        <p:spPr bwMode="auto">
          <a:xfrm>
            <a:off x="3454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7" name="Line 168"/>
          <p:cNvSpPr>
            <a:spLocks noChangeShapeType="1"/>
          </p:cNvSpPr>
          <p:nvPr/>
        </p:nvSpPr>
        <p:spPr bwMode="auto">
          <a:xfrm>
            <a:off x="3530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8" name="Line 169"/>
          <p:cNvSpPr>
            <a:spLocks noChangeShapeType="1"/>
          </p:cNvSpPr>
          <p:nvPr/>
        </p:nvSpPr>
        <p:spPr bwMode="auto">
          <a:xfrm>
            <a:off x="3606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9" name="Line 170"/>
          <p:cNvSpPr>
            <a:spLocks noChangeShapeType="1"/>
          </p:cNvSpPr>
          <p:nvPr/>
        </p:nvSpPr>
        <p:spPr bwMode="auto">
          <a:xfrm>
            <a:off x="3683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50" name="Line 171"/>
          <p:cNvSpPr>
            <a:spLocks noChangeShapeType="1"/>
          </p:cNvSpPr>
          <p:nvPr/>
        </p:nvSpPr>
        <p:spPr bwMode="auto">
          <a:xfrm>
            <a:off x="3759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51" name="Line 172"/>
          <p:cNvSpPr>
            <a:spLocks noChangeShapeType="1"/>
          </p:cNvSpPr>
          <p:nvPr/>
        </p:nvSpPr>
        <p:spPr bwMode="auto">
          <a:xfrm>
            <a:off x="3835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52" name="Line 173"/>
          <p:cNvSpPr>
            <a:spLocks noChangeShapeType="1"/>
          </p:cNvSpPr>
          <p:nvPr/>
        </p:nvSpPr>
        <p:spPr bwMode="auto">
          <a:xfrm>
            <a:off x="3911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53" name="Line 174"/>
          <p:cNvSpPr>
            <a:spLocks noChangeShapeType="1"/>
          </p:cNvSpPr>
          <p:nvPr/>
        </p:nvSpPr>
        <p:spPr bwMode="auto">
          <a:xfrm>
            <a:off x="3987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54" name="Line 175"/>
          <p:cNvSpPr>
            <a:spLocks noChangeShapeType="1"/>
          </p:cNvSpPr>
          <p:nvPr/>
        </p:nvSpPr>
        <p:spPr bwMode="auto">
          <a:xfrm>
            <a:off x="4064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55" name="Line 176"/>
          <p:cNvSpPr>
            <a:spLocks noChangeShapeType="1"/>
          </p:cNvSpPr>
          <p:nvPr/>
        </p:nvSpPr>
        <p:spPr bwMode="auto">
          <a:xfrm>
            <a:off x="4140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56" name="Line 177"/>
          <p:cNvSpPr>
            <a:spLocks noChangeShapeType="1"/>
          </p:cNvSpPr>
          <p:nvPr/>
        </p:nvSpPr>
        <p:spPr bwMode="auto">
          <a:xfrm>
            <a:off x="4216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57" name="Line 178"/>
          <p:cNvSpPr>
            <a:spLocks noChangeShapeType="1"/>
          </p:cNvSpPr>
          <p:nvPr/>
        </p:nvSpPr>
        <p:spPr bwMode="auto">
          <a:xfrm>
            <a:off x="4292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58" name="Line 179"/>
          <p:cNvSpPr>
            <a:spLocks noChangeShapeType="1"/>
          </p:cNvSpPr>
          <p:nvPr/>
        </p:nvSpPr>
        <p:spPr bwMode="auto">
          <a:xfrm>
            <a:off x="4368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59" name="Line 180"/>
          <p:cNvSpPr>
            <a:spLocks noChangeShapeType="1"/>
          </p:cNvSpPr>
          <p:nvPr/>
        </p:nvSpPr>
        <p:spPr bwMode="auto">
          <a:xfrm>
            <a:off x="4445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0" name="Line 181"/>
          <p:cNvSpPr>
            <a:spLocks noChangeShapeType="1"/>
          </p:cNvSpPr>
          <p:nvPr/>
        </p:nvSpPr>
        <p:spPr bwMode="auto">
          <a:xfrm>
            <a:off x="4521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1" name="Line 182"/>
          <p:cNvSpPr>
            <a:spLocks noChangeShapeType="1"/>
          </p:cNvSpPr>
          <p:nvPr/>
        </p:nvSpPr>
        <p:spPr bwMode="auto">
          <a:xfrm>
            <a:off x="4597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2" name="Line 183"/>
          <p:cNvSpPr>
            <a:spLocks noChangeShapeType="1"/>
          </p:cNvSpPr>
          <p:nvPr/>
        </p:nvSpPr>
        <p:spPr bwMode="auto">
          <a:xfrm>
            <a:off x="4673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3" name="Line 184"/>
          <p:cNvSpPr>
            <a:spLocks noChangeShapeType="1"/>
          </p:cNvSpPr>
          <p:nvPr/>
        </p:nvSpPr>
        <p:spPr bwMode="auto">
          <a:xfrm>
            <a:off x="4749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4" name="Line 185"/>
          <p:cNvSpPr>
            <a:spLocks noChangeShapeType="1"/>
          </p:cNvSpPr>
          <p:nvPr/>
        </p:nvSpPr>
        <p:spPr bwMode="auto">
          <a:xfrm>
            <a:off x="4826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5" name="Line 186"/>
          <p:cNvSpPr>
            <a:spLocks noChangeShapeType="1"/>
          </p:cNvSpPr>
          <p:nvPr/>
        </p:nvSpPr>
        <p:spPr bwMode="auto">
          <a:xfrm>
            <a:off x="4902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6" name="Line 187"/>
          <p:cNvSpPr>
            <a:spLocks noChangeShapeType="1"/>
          </p:cNvSpPr>
          <p:nvPr/>
        </p:nvSpPr>
        <p:spPr bwMode="auto">
          <a:xfrm>
            <a:off x="4978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7" name="Line 188"/>
          <p:cNvSpPr>
            <a:spLocks noChangeShapeType="1"/>
          </p:cNvSpPr>
          <p:nvPr/>
        </p:nvSpPr>
        <p:spPr bwMode="auto">
          <a:xfrm>
            <a:off x="5054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8" name="Line 189"/>
          <p:cNvSpPr>
            <a:spLocks noChangeShapeType="1"/>
          </p:cNvSpPr>
          <p:nvPr/>
        </p:nvSpPr>
        <p:spPr bwMode="auto">
          <a:xfrm>
            <a:off x="5130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69" name="Line 190"/>
          <p:cNvSpPr>
            <a:spLocks noChangeShapeType="1"/>
          </p:cNvSpPr>
          <p:nvPr/>
        </p:nvSpPr>
        <p:spPr bwMode="auto">
          <a:xfrm>
            <a:off x="5207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0" name="Line 191"/>
          <p:cNvSpPr>
            <a:spLocks noChangeShapeType="1"/>
          </p:cNvSpPr>
          <p:nvPr/>
        </p:nvSpPr>
        <p:spPr bwMode="auto">
          <a:xfrm>
            <a:off x="5283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1" name="Line 192"/>
          <p:cNvSpPr>
            <a:spLocks noChangeShapeType="1"/>
          </p:cNvSpPr>
          <p:nvPr/>
        </p:nvSpPr>
        <p:spPr bwMode="auto">
          <a:xfrm>
            <a:off x="5359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2" name="Line 193"/>
          <p:cNvSpPr>
            <a:spLocks noChangeShapeType="1"/>
          </p:cNvSpPr>
          <p:nvPr/>
        </p:nvSpPr>
        <p:spPr bwMode="auto">
          <a:xfrm>
            <a:off x="5435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3" name="Line 194"/>
          <p:cNvSpPr>
            <a:spLocks noChangeShapeType="1"/>
          </p:cNvSpPr>
          <p:nvPr/>
        </p:nvSpPr>
        <p:spPr bwMode="auto">
          <a:xfrm>
            <a:off x="5511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4" name="Line 195"/>
          <p:cNvSpPr>
            <a:spLocks noChangeShapeType="1"/>
          </p:cNvSpPr>
          <p:nvPr/>
        </p:nvSpPr>
        <p:spPr bwMode="auto">
          <a:xfrm>
            <a:off x="5588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5" name="Line 196"/>
          <p:cNvSpPr>
            <a:spLocks noChangeShapeType="1"/>
          </p:cNvSpPr>
          <p:nvPr/>
        </p:nvSpPr>
        <p:spPr bwMode="auto">
          <a:xfrm>
            <a:off x="5664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6" name="Line 197"/>
          <p:cNvSpPr>
            <a:spLocks noChangeShapeType="1"/>
          </p:cNvSpPr>
          <p:nvPr/>
        </p:nvSpPr>
        <p:spPr bwMode="auto">
          <a:xfrm>
            <a:off x="5740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7" name="Line 198"/>
          <p:cNvSpPr>
            <a:spLocks noChangeShapeType="1"/>
          </p:cNvSpPr>
          <p:nvPr/>
        </p:nvSpPr>
        <p:spPr bwMode="auto">
          <a:xfrm>
            <a:off x="5816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8" name="Line 199"/>
          <p:cNvSpPr>
            <a:spLocks noChangeShapeType="1"/>
          </p:cNvSpPr>
          <p:nvPr/>
        </p:nvSpPr>
        <p:spPr bwMode="auto">
          <a:xfrm>
            <a:off x="5892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79" name="Line 200"/>
          <p:cNvSpPr>
            <a:spLocks noChangeShapeType="1"/>
          </p:cNvSpPr>
          <p:nvPr/>
        </p:nvSpPr>
        <p:spPr bwMode="auto">
          <a:xfrm>
            <a:off x="5969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0" name="Line 201"/>
          <p:cNvSpPr>
            <a:spLocks noChangeShapeType="1"/>
          </p:cNvSpPr>
          <p:nvPr/>
        </p:nvSpPr>
        <p:spPr bwMode="auto">
          <a:xfrm>
            <a:off x="6045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1" name="Line 202"/>
          <p:cNvSpPr>
            <a:spLocks noChangeShapeType="1"/>
          </p:cNvSpPr>
          <p:nvPr/>
        </p:nvSpPr>
        <p:spPr bwMode="auto">
          <a:xfrm>
            <a:off x="6121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2" name="Line 203"/>
          <p:cNvSpPr>
            <a:spLocks noChangeShapeType="1"/>
          </p:cNvSpPr>
          <p:nvPr/>
        </p:nvSpPr>
        <p:spPr bwMode="auto">
          <a:xfrm>
            <a:off x="6197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3" name="Line 204"/>
          <p:cNvSpPr>
            <a:spLocks noChangeShapeType="1"/>
          </p:cNvSpPr>
          <p:nvPr/>
        </p:nvSpPr>
        <p:spPr bwMode="auto">
          <a:xfrm>
            <a:off x="6273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4" name="Line 205"/>
          <p:cNvSpPr>
            <a:spLocks noChangeShapeType="1"/>
          </p:cNvSpPr>
          <p:nvPr/>
        </p:nvSpPr>
        <p:spPr bwMode="auto">
          <a:xfrm>
            <a:off x="6350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5" name="Line 206"/>
          <p:cNvSpPr>
            <a:spLocks noChangeShapeType="1"/>
          </p:cNvSpPr>
          <p:nvPr/>
        </p:nvSpPr>
        <p:spPr bwMode="auto">
          <a:xfrm>
            <a:off x="6426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6" name="Line 207"/>
          <p:cNvSpPr>
            <a:spLocks noChangeShapeType="1"/>
          </p:cNvSpPr>
          <p:nvPr/>
        </p:nvSpPr>
        <p:spPr bwMode="auto">
          <a:xfrm>
            <a:off x="65024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7" name="Line 208"/>
          <p:cNvSpPr>
            <a:spLocks noChangeShapeType="1"/>
          </p:cNvSpPr>
          <p:nvPr/>
        </p:nvSpPr>
        <p:spPr bwMode="auto">
          <a:xfrm>
            <a:off x="65786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8" name="Line 209"/>
          <p:cNvSpPr>
            <a:spLocks noChangeShapeType="1"/>
          </p:cNvSpPr>
          <p:nvPr/>
        </p:nvSpPr>
        <p:spPr bwMode="auto">
          <a:xfrm>
            <a:off x="66548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89" name="Line 210"/>
          <p:cNvSpPr>
            <a:spLocks noChangeShapeType="1"/>
          </p:cNvSpPr>
          <p:nvPr/>
        </p:nvSpPr>
        <p:spPr bwMode="auto">
          <a:xfrm>
            <a:off x="67310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90" name="Line 211"/>
          <p:cNvSpPr>
            <a:spLocks noChangeShapeType="1"/>
          </p:cNvSpPr>
          <p:nvPr/>
        </p:nvSpPr>
        <p:spPr bwMode="auto">
          <a:xfrm>
            <a:off x="6807200" y="246511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0691" name="Line 212"/>
          <p:cNvSpPr>
            <a:spLocks noChangeShapeType="1"/>
          </p:cNvSpPr>
          <p:nvPr/>
        </p:nvSpPr>
        <p:spPr bwMode="auto">
          <a:xfrm flipV="1">
            <a:off x="1473200" y="2452410"/>
            <a:ext cx="0" cy="292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2" name="Line 213"/>
          <p:cNvSpPr>
            <a:spLocks noChangeShapeType="1"/>
          </p:cNvSpPr>
          <p:nvPr/>
        </p:nvSpPr>
        <p:spPr bwMode="auto">
          <a:xfrm>
            <a:off x="1435100" y="5373410"/>
            <a:ext cx="63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3" name="Line 214"/>
          <p:cNvSpPr>
            <a:spLocks noChangeShapeType="1"/>
          </p:cNvSpPr>
          <p:nvPr/>
        </p:nvSpPr>
        <p:spPr bwMode="auto">
          <a:xfrm>
            <a:off x="1473200" y="5373410"/>
            <a:ext cx="535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4" name="Line 215"/>
          <p:cNvSpPr>
            <a:spLocks noChangeShapeType="1"/>
          </p:cNvSpPr>
          <p:nvPr/>
        </p:nvSpPr>
        <p:spPr bwMode="auto">
          <a:xfrm flipV="1">
            <a:off x="1473200" y="53130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5" name="Line 216"/>
          <p:cNvSpPr>
            <a:spLocks noChangeShapeType="1"/>
          </p:cNvSpPr>
          <p:nvPr/>
        </p:nvSpPr>
        <p:spPr bwMode="auto">
          <a:xfrm flipV="1">
            <a:off x="1739900" y="53130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6" name="Line 217"/>
          <p:cNvSpPr>
            <a:spLocks noChangeShapeType="1"/>
          </p:cNvSpPr>
          <p:nvPr/>
        </p:nvSpPr>
        <p:spPr bwMode="auto">
          <a:xfrm flipV="1">
            <a:off x="2019300" y="53130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7" name="Line 218"/>
          <p:cNvSpPr>
            <a:spLocks noChangeShapeType="1"/>
          </p:cNvSpPr>
          <p:nvPr/>
        </p:nvSpPr>
        <p:spPr bwMode="auto">
          <a:xfrm flipV="1">
            <a:off x="2286000" y="53130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8" name="Line 219"/>
          <p:cNvSpPr>
            <a:spLocks noChangeShapeType="1"/>
          </p:cNvSpPr>
          <p:nvPr/>
        </p:nvSpPr>
        <p:spPr bwMode="auto">
          <a:xfrm flipV="1">
            <a:off x="2552700" y="53130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9" name="Line 220"/>
          <p:cNvSpPr>
            <a:spLocks noChangeShapeType="1"/>
          </p:cNvSpPr>
          <p:nvPr/>
        </p:nvSpPr>
        <p:spPr bwMode="auto">
          <a:xfrm flipV="1">
            <a:off x="2819400" y="53130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0" name="Line 221"/>
          <p:cNvSpPr>
            <a:spLocks noChangeShapeType="1"/>
          </p:cNvSpPr>
          <p:nvPr/>
        </p:nvSpPr>
        <p:spPr bwMode="auto">
          <a:xfrm flipV="1">
            <a:off x="3086100" y="53130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1" name="Line 222"/>
          <p:cNvSpPr>
            <a:spLocks noChangeShapeType="1"/>
          </p:cNvSpPr>
          <p:nvPr/>
        </p:nvSpPr>
        <p:spPr bwMode="auto">
          <a:xfrm flipV="1">
            <a:off x="33528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2" name="Line 223"/>
          <p:cNvSpPr>
            <a:spLocks noChangeShapeType="1"/>
          </p:cNvSpPr>
          <p:nvPr/>
        </p:nvSpPr>
        <p:spPr bwMode="auto">
          <a:xfrm flipV="1">
            <a:off x="36195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3" name="Line 224"/>
          <p:cNvSpPr>
            <a:spLocks noChangeShapeType="1"/>
          </p:cNvSpPr>
          <p:nvPr/>
        </p:nvSpPr>
        <p:spPr bwMode="auto">
          <a:xfrm flipV="1">
            <a:off x="38989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4" name="Line 225"/>
          <p:cNvSpPr>
            <a:spLocks noChangeShapeType="1"/>
          </p:cNvSpPr>
          <p:nvPr/>
        </p:nvSpPr>
        <p:spPr bwMode="auto">
          <a:xfrm flipV="1">
            <a:off x="41656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5" name="Line 226"/>
          <p:cNvSpPr>
            <a:spLocks noChangeShapeType="1"/>
          </p:cNvSpPr>
          <p:nvPr/>
        </p:nvSpPr>
        <p:spPr bwMode="auto">
          <a:xfrm flipV="1">
            <a:off x="44323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6" name="Line 227"/>
          <p:cNvSpPr>
            <a:spLocks noChangeShapeType="1"/>
          </p:cNvSpPr>
          <p:nvPr/>
        </p:nvSpPr>
        <p:spPr bwMode="auto">
          <a:xfrm flipV="1">
            <a:off x="46990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7" name="Line 228"/>
          <p:cNvSpPr>
            <a:spLocks noChangeShapeType="1"/>
          </p:cNvSpPr>
          <p:nvPr/>
        </p:nvSpPr>
        <p:spPr bwMode="auto">
          <a:xfrm flipV="1">
            <a:off x="49657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8" name="Line 229"/>
          <p:cNvSpPr>
            <a:spLocks noChangeShapeType="1"/>
          </p:cNvSpPr>
          <p:nvPr/>
        </p:nvSpPr>
        <p:spPr bwMode="auto">
          <a:xfrm flipV="1">
            <a:off x="52324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9" name="Line 230"/>
          <p:cNvSpPr>
            <a:spLocks noChangeShapeType="1"/>
          </p:cNvSpPr>
          <p:nvPr/>
        </p:nvSpPr>
        <p:spPr bwMode="auto">
          <a:xfrm flipV="1">
            <a:off x="54991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0" name="Line 231"/>
          <p:cNvSpPr>
            <a:spLocks noChangeShapeType="1"/>
          </p:cNvSpPr>
          <p:nvPr/>
        </p:nvSpPr>
        <p:spPr bwMode="auto">
          <a:xfrm flipV="1">
            <a:off x="57785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1" name="Line 232"/>
          <p:cNvSpPr>
            <a:spLocks noChangeShapeType="1"/>
          </p:cNvSpPr>
          <p:nvPr/>
        </p:nvSpPr>
        <p:spPr bwMode="auto">
          <a:xfrm flipV="1">
            <a:off x="60452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2" name="Line 233"/>
          <p:cNvSpPr>
            <a:spLocks noChangeShapeType="1"/>
          </p:cNvSpPr>
          <p:nvPr/>
        </p:nvSpPr>
        <p:spPr bwMode="auto">
          <a:xfrm flipV="1">
            <a:off x="63119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3" name="Line 234"/>
          <p:cNvSpPr>
            <a:spLocks noChangeShapeType="1"/>
          </p:cNvSpPr>
          <p:nvPr/>
        </p:nvSpPr>
        <p:spPr bwMode="auto">
          <a:xfrm flipV="1">
            <a:off x="65786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4" name="Line 235"/>
          <p:cNvSpPr>
            <a:spLocks noChangeShapeType="1"/>
          </p:cNvSpPr>
          <p:nvPr/>
        </p:nvSpPr>
        <p:spPr bwMode="auto">
          <a:xfrm flipV="1">
            <a:off x="6845300" y="554168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5" name="Rectangle 280"/>
          <p:cNvSpPr>
            <a:spLocks noChangeArrowheads="1"/>
          </p:cNvSpPr>
          <p:nvPr/>
        </p:nvSpPr>
        <p:spPr bwMode="auto">
          <a:xfrm>
            <a:off x="1066800" y="5109885"/>
            <a:ext cx="36228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800" b="0">
                <a:latin typeface="Gill Sans" charset="0"/>
                <a:ea typeface="Gill Sans" charset="0"/>
                <a:cs typeface="Gill Sans" charset="0"/>
              </a:rPr>
              <a:t>1</a:t>
            </a:r>
          </a:p>
        </p:txBody>
      </p:sp>
      <p:sp>
        <p:nvSpPr>
          <p:cNvPr id="20716" name="Rectangle 281"/>
          <p:cNvSpPr>
            <a:spLocks noChangeArrowheads="1"/>
          </p:cNvSpPr>
          <p:nvPr/>
        </p:nvSpPr>
        <p:spPr bwMode="auto">
          <a:xfrm>
            <a:off x="827088" y="4151035"/>
            <a:ext cx="54181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800" b="0">
                <a:latin typeface="Gill Sans" charset="0"/>
                <a:ea typeface="Gill Sans" charset="0"/>
                <a:cs typeface="Gill Sans" charset="0"/>
              </a:rPr>
              <a:t>10</a:t>
            </a:r>
          </a:p>
        </p:txBody>
      </p:sp>
      <p:sp>
        <p:nvSpPr>
          <p:cNvPr id="20717" name="Rectangle 282"/>
          <p:cNvSpPr>
            <a:spLocks noChangeArrowheads="1"/>
          </p:cNvSpPr>
          <p:nvPr/>
        </p:nvSpPr>
        <p:spPr bwMode="auto">
          <a:xfrm>
            <a:off x="661988" y="3262035"/>
            <a:ext cx="721352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800" b="0">
                <a:latin typeface="Gill Sans" charset="0"/>
                <a:ea typeface="Gill Sans" charset="0"/>
                <a:cs typeface="Gill Sans" charset="0"/>
              </a:rPr>
              <a:t>100</a:t>
            </a:r>
          </a:p>
        </p:txBody>
      </p:sp>
      <p:sp>
        <p:nvSpPr>
          <p:cNvPr id="20718" name="Rectangle 283"/>
          <p:cNvSpPr>
            <a:spLocks noChangeArrowheads="1"/>
          </p:cNvSpPr>
          <p:nvPr/>
        </p:nvSpPr>
        <p:spPr bwMode="auto">
          <a:xfrm>
            <a:off x="420688" y="2207935"/>
            <a:ext cx="90088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800" b="0">
                <a:latin typeface="Gill Sans" charset="0"/>
                <a:ea typeface="Gill Sans" charset="0"/>
                <a:cs typeface="Gill Sans" charset="0"/>
              </a:rPr>
              <a:t>1000</a:t>
            </a:r>
          </a:p>
        </p:txBody>
      </p:sp>
      <p:sp>
        <p:nvSpPr>
          <p:cNvPr id="20719" name="Rectangle 284"/>
          <p:cNvSpPr>
            <a:spLocks noChangeArrowheads="1"/>
          </p:cNvSpPr>
          <p:nvPr/>
        </p:nvSpPr>
        <p:spPr bwMode="auto">
          <a:xfrm rot="-5400000">
            <a:off x="12057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1980</a:t>
            </a:r>
          </a:p>
        </p:txBody>
      </p:sp>
      <p:sp>
        <p:nvSpPr>
          <p:cNvPr id="20720" name="Rectangle 285"/>
          <p:cNvSpPr>
            <a:spLocks noChangeArrowheads="1"/>
          </p:cNvSpPr>
          <p:nvPr/>
        </p:nvSpPr>
        <p:spPr bwMode="auto">
          <a:xfrm rot="-5400000">
            <a:off x="14724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1981</a:t>
            </a:r>
          </a:p>
        </p:txBody>
      </p:sp>
      <p:sp>
        <p:nvSpPr>
          <p:cNvPr id="20721" name="Rectangle 286"/>
          <p:cNvSpPr>
            <a:spLocks noChangeArrowheads="1"/>
          </p:cNvSpPr>
          <p:nvPr/>
        </p:nvSpPr>
        <p:spPr bwMode="auto">
          <a:xfrm rot="-5400000">
            <a:off x="20058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 dirty="0">
                <a:latin typeface="Gill Sans" charset="0"/>
                <a:ea typeface="Gill Sans" charset="0"/>
                <a:cs typeface="Gill Sans" charset="0"/>
              </a:rPr>
              <a:t>1983</a:t>
            </a:r>
          </a:p>
        </p:txBody>
      </p:sp>
      <p:sp>
        <p:nvSpPr>
          <p:cNvPr id="20722" name="Rectangle 287"/>
          <p:cNvSpPr>
            <a:spLocks noChangeArrowheads="1"/>
          </p:cNvSpPr>
          <p:nvPr/>
        </p:nvSpPr>
        <p:spPr bwMode="auto">
          <a:xfrm rot="-5400000">
            <a:off x="22725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1984</a:t>
            </a:r>
          </a:p>
        </p:txBody>
      </p:sp>
      <p:sp>
        <p:nvSpPr>
          <p:cNvPr id="20723" name="Rectangle 288"/>
          <p:cNvSpPr>
            <a:spLocks noChangeArrowheads="1"/>
          </p:cNvSpPr>
          <p:nvPr/>
        </p:nvSpPr>
        <p:spPr bwMode="auto">
          <a:xfrm rot="-5400000">
            <a:off x="25392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1985</a:t>
            </a:r>
          </a:p>
        </p:txBody>
      </p:sp>
      <p:sp>
        <p:nvSpPr>
          <p:cNvPr id="20724" name="Rectangle 289"/>
          <p:cNvSpPr>
            <a:spLocks noChangeArrowheads="1"/>
          </p:cNvSpPr>
          <p:nvPr/>
        </p:nvSpPr>
        <p:spPr bwMode="auto">
          <a:xfrm rot="-5400000">
            <a:off x="28186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1986</a:t>
            </a:r>
          </a:p>
        </p:txBody>
      </p:sp>
      <p:sp>
        <p:nvSpPr>
          <p:cNvPr id="20725" name="Rectangle 290"/>
          <p:cNvSpPr>
            <a:spLocks noChangeArrowheads="1"/>
          </p:cNvSpPr>
          <p:nvPr/>
        </p:nvSpPr>
        <p:spPr bwMode="auto">
          <a:xfrm rot="-5400000">
            <a:off x="30853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1987</a:t>
            </a:r>
          </a:p>
        </p:txBody>
      </p:sp>
      <p:sp>
        <p:nvSpPr>
          <p:cNvPr id="20726" name="Rectangle 291"/>
          <p:cNvSpPr>
            <a:spLocks noChangeArrowheads="1"/>
          </p:cNvSpPr>
          <p:nvPr/>
        </p:nvSpPr>
        <p:spPr bwMode="auto">
          <a:xfrm rot="-5400000">
            <a:off x="33520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 dirty="0">
                <a:latin typeface="Gill Sans" charset="0"/>
                <a:ea typeface="Gill Sans" charset="0"/>
                <a:cs typeface="Gill Sans" charset="0"/>
              </a:rPr>
              <a:t>1988</a:t>
            </a:r>
          </a:p>
        </p:txBody>
      </p:sp>
      <p:sp>
        <p:nvSpPr>
          <p:cNvPr id="20727" name="Rectangle 292"/>
          <p:cNvSpPr>
            <a:spLocks noChangeArrowheads="1"/>
          </p:cNvSpPr>
          <p:nvPr/>
        </p:nvSpPr>
        <p:spPr bwMode="auto">
          <a:xfrm rot="-5400000">
            <a:off x="36187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1989</a:t>
            </a:r>
          </a:p>
        </p:txBody>
      </p:sp>
      <p:sp>
        <p:nvSpPr>
          <p:cNvPr id="20728" name="Rectangle 293"/>
          <p:cNvSpPr>
            <a:spLocks noChangeArrowheads="1"/>
          </p:cNvSpPr>
          <p:nvPr/>
        </p:nvSpPr>
        <p:spPr bwMode="auto">
          <a:xfrm rot="-5400000">
            <a:off x="38854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1990</a:t>
            </a:r>
          </a:p>
        </p:txBody>
      </p:sp>
      <p:sp>
        <p:nvSpPr>
          <p:cNvPr id="20729" name="Rectangle 294"/>
          <p:cNvSpPr>
            <a:spLocks noChangeArrowheads="1"/>
          </p:cNvSpPr>
          <p:nvPr/>
        </p:nvSpPr>
        <p:spPr bwMode="auto">
          <a:xfrm rot="-5400000">
            <a:off x="41521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1991</a:t>
            </a:r>
          </a:p>
        </p:txBody>
      </p:sp>
      <p:sp>
        <p:nvSpPr>
          <p:cNvPr id="20730" name="Rectangle 295"/>
          <p:cNvSpPr>
            <a:spLocks noChangeArrowheads="1"/>
          </p:cNvSpPr>
          <p:nvPr/>
        </p:nvSpPr>
        <p:spPr bwMode="auto">
          <a:xfrm rot="-5400000">
            <a:off x="44315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1992</a:t>
            </a:r>
          </a:p>
        </p:txBody>
      </p:sp>
      <p:sp>
        <p:nvSpPr>
          <p:cNvPr id="20731" name="Rectangle 296"/>
          <p:cNvSpPr>
            <a:spLocks noChangeArrowheads="1"/>
          </p:cNvSpPr>
          <p:nvPr/>
        </p:nvSpPr>
        <p:spPr bwMode="auto">
          <a:xfrm rot="-5400000">
            <a:off x="46982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1993</a:t>
            </a:r>
          </a:p>
        </p:txBody>
      </p:sp>
      <p:sp>
        <p:nvSpPr>
          <p:cNvPr id="20732" name="Rectangle 297"/>
          <p:cNvSpPr>
            <a:spLocks noChangeArrowheads="1"/>
          </p:cNvSpPr>
          <p:nvPr/>
        </p:nvSpPr>
        <p:spPr bwMode="auto">
          <a:xfrm rot="-5400000">
            <a:off x="49649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1994</a:t>
            </a:r>
          </a:p>
        </p:txBody>
      </p:sp>
      <p:sp>
        <p:nvSpPr>
          <p:cNvPr id="20733" name="Rectangle 298"/>
          <p:cNvSpPr>
            <a:spLocks noChangeArrowheads="1"/>
          </p:cNvSpPr>
          <p:nvPr/>
        </p:nvSpPr>
        <p:spPr bwMode="auto">
          <a:xfrm rot="-5400000">
            <a:off x="52316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1995</a:t>
            </a:r>
          </a:p>
        </p:txBody>
      </p:sp>
      <p:sp>
        <p:nvSpPr>
          <p:cNvPr id="20734" name="Rectangle 299"/>
          <p:cNvSpPr>
            <a:spLocks noChangeArrowheads="1"/>
          </p:cNvSpPr>
          <p:nvPr/>
        </p:nvSpPr>
        <p:spPr bwMode="auto">
          <a:xfrm rot="-5400000">
            <a:off x="54983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1996</a:t>
            </a:r>
          </a:p>
        </p:txBody>
      </p:sp>
      <p:sp>
        <p:nvSpPr>
          <p:cNvPr id="20735" name="Rectangle 300"/>
          <p:cNvSpPr>
            <a:spLocks noChangeArrowheads="1"/>
          </p:cNvSpPr>
          <p:nvPr/>
        </p:nvSpPr>
        <p:spPr bwMode="auto">
          <a:xfrm rot="-5400000">
            <a:off x="57650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1997</a:t>
            </a:r>
          </a:p>
        </p:txBody>
      </p:sp>
      <p:sp>
        <p:nvSpPr>
          <p:cNvPr id="20736" name="Rectangle 301"/>
          <p:cNvSpPr>
            <a:spLocks noChangeArrowheads="1"/>
          </p:cNvSpPr>
          <p:nvPr/>
        </p:nvSpPr>
        <p:spPr bwMode="auto">
          <a:xfrm rot="-5400000">
            <a:off x="60317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1998</a:t>
            </a:r>
          </a:p>
        </p:txBody>
      </p:sp>
      <p:sp>
        <p:nvSpPr>
          <p:cNvPr id="20737" name="Rectangle 302"/>
          <p:cNvSpPr>
            <a:spLocks noChangeArrowheads="1"/>
          </p:cNvSpPr>
          <p:nvPr/>
        </p:nvSpPr>
        <p:spPr bwMode="auto">
          <a:xfrm rot="-5400000">
            <a:off x="63111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1999</a:t>
            </a:r>
          </a:p>
        </p:txBody>
      </p:sp>
      <p:sp>
        <p:nvSpPr>
          <p:cNvPr id="20738" name="Rectangle 303"/>
          <p:cNvSpPr>
            <a:spLocks noChangeArrowheads="1"/>
          </p:cNvSpPr>
          <p:nvPr/>
        </p:nvSpPr>
        <p:spPr bwMode="auto">
          <a:xfrm rot="-5400000">
            <a:off x="65778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2000</a:t>
            </a:r>
          </a:p>
        </p:txBody>
      </p:sp>
      <p:sp>
        <p:nvSpPr>
          <p:cNvPr id="20739" name="Rectangle 307"/>
          <p:cNvSpPr>
            <a:spLocks noChangeArrowheads="1"/>
          </p:cNvSpPr>
          <p:nvPr/>
        </p:nvSpPr>
        <p:spPr bwMode="auto">
          <a:xfrm rot="-5400000">
            <a:off x="1777206" y="5647254"/>
            <a:ext cx="796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800" b="0">
                <a:latin typeface="Gill Sans" charset="0"/>
                <a:ea typeface="Gill Sans" charset="0"/>
                <a:cs typeface="Gill Sans" charset="0"/>
              </a:rPr>
              <a:t>1982</a:t>
            </a:r>
          </a:p>
        </p:txBody>
      </p:sp>
      <p:grpSp>
        <p:nvGrpSpPr>
          <p:cNvPr id="724286" name="Group 318"/>
          <p:cNvGrpSpPr>
            <a:grpSpLocks/>
          </p:cNvGrpSpPr>
          <p:nvPr/>
        </p:nvGrpSpPr>
        <p:grpSpPr bwMode="auto">
          <a:xfrm>
            <a:off x="6038851" y="3068360"/>
            <a:ext cx="2570163" cy="1803400"/>
            <a:chOff x="3804" y="1594"/>
            <a:chExt cx="1619" cy="1136"/>
          </a:xfrm>
        </p:grpSpPr>
        <p:sp>
          <p:nvSpPr>
            <p:cNvPr id="20747" name="Line 308"/>
            <p:cNvSpPr>
              <a:spLocks noChangeShapeType="1"/>
            </p:cNvSpPr>
            <p:nvPr/>
          </p:nvSpPr>
          <p:spPr bwMode="auto">
            <a:xfrm>
              <a:off x="3819" y="1594"/>
              <a:ext cx="0" cy="1136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0748" name="Rectangle 309"/>
            <p:cNvSpPr>
              <a:spLocks noChangeArrowheads="1"/>
            </p:cNvSpPr>
            <p:nvPr/>
          </p:nvSpPr>
          <p:spPr bwMode="auto">
            <a:xfrm>
              <a:off x="3804" y="1721"/>
              <a:ext cx="1619" cy="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Processor-Memory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Performance Gap:</a:t>
              </a:r>
              <a:b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(grows 50% / year)</a:t>
              </a:r>
            </a:p>
          </p:txBody>
        </p:sp>
      </p:grpSp>
      <p:sp>
        <p:nvSpPr>
          <p:cNvPr id="20741" name="Rectangle 310"/>
          <p:cNvSpPr>
            <a:spLocks noChangeArrowheads="1"/>
          </p:cNvSpPr>
          <p:nvPr/>
        </p:nvSpPr>
        <p:spPr bwMode="auto">
          <a:xfrm rot="-5400000">
            <a:off x="-488203" y="3729577"/>
            <a:ext cx="203844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800" b="0" dirty="0">
                <a:latin typeface="Gill Sans" charset="0"/>
                <a:ea typeface="Gill Sans" charset="0"/>
                <a:cs typeface="Gill Sans" charset="0"/>
              </a:rPr>
              <a:t>Performance</a:t>
            </a:r>
          </a:p>
        </p:txBody>
      </p:sp>
      <p:sp>
        <p:nvSpPr>
          <p:cNvPr id="20742" name="Rectangle 311"/>
          <p:cNvSpPr>
            <a:spLocks noChangeArrowheads="1"/>
          </p:cNvSpPr>
          <p:nvPr/>
        </p:nvSpPr>
        <p:spPr bwMode="auto">
          <a:xfrm>
            <a:off x="3762375" y="6303685"/>
            <a:ext cx="1033938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724280" name="Rectangle 312"/>
          <p:cNvSpPr>
            <a:spLocks noChangeArrowheads="1"/>
          </p:cNvSpPr>
          <p:nvPr/>
        </p:nvSpPr>
        <p:spPr bwMode="auto">
          <a:xfrm>
            <a:off x="3154363" y="2442885"/>
            <a:ext cx="200760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ko-KR" altLang="en-US" sz="2400" b="0" dirty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“</a:t>
            </a:r>
            <a:r>
              <a:rPr lang="en-US" altLang="ko-KR" sz="2400" b="0" dirty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Moore’s Law”</a:t>
            </a:r>
          </a:p>
        </p:txBody>
      </p:sp>
      <p:sp>
        <p:nvSpPr>
          <p:cNvPr id="20744" name="Rectangle 313"/>
          <p:cNvSpPr>
            <a:spLocks noChangeArrowheads="1"/>
          </p:cNvSpPr>
          <p:nvPr/>
        </p:nvSpPr>
        <p:spPr bwMode="auto">
          <a:xfrm>
            <a:off x="659412" y="1429220"/>
            <a:ext cx="6224975" cy="42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ko-KR" sz="2400" b="0" dirty="0">
                <a:solidFill>
                  <a:schemeClr val="tx2"/>
                </a:solidFill>
                <a:latin typeface="Gill Sans" charset="0"/>
                <a:ea typeface="Gill Sans" charset="0"/>
                <a:cs typeface="Gill Sans" charset="0"/>
              </a:rPr>
              <a:t>Growing latency gap between CPU and Memory</a:t>
            </a:r>
          </a:p>
        </p:txBody>
      </p:sp>
      <p:sp>
        <p:nvSpPr>
          <p:cNvPr id="20745" name="Rectangle 314"/>
          <p:cNvSpPr>
            <a:spLocks noGrp="1" noChangeArrowheads="1"/>
          </p:cNvSpPr>
          <p:nvPr>
            <p:ph type="title"/>
          </p:nvPr>
        </p:nvSpPr>
        <p:spPr>
          <a:xfrm>
            <a:off x="39687" y="427411"/>
            <a:ext cx="7464425" cy="899357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Bother with Caching?</a:t>
            </a:r>
          </a:p>
        </p:txBody>
      </p:sp>
      <p:sp>
        <p:nvSpPr>
          <p:cNvPr id="724283" name="Rectangle 315"/>
          <p:cNvSpPr>
            <a:spLocks noChangeArrowheads="1"/>
          </p:cNvSpPr>
          <p:nvPr/>
        </p:nvSpPr>
        <p:spPr bwMode="auto">
          <a:xfrm>
            <a:off x="3810000" y="4427260"/>
            <a:ext cx="165895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ko-KR" altLang="en-US" sz="2400" b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“</a:t>
            </a:r>
            <a:r>
              <a:rPr lang="en-US" altLang="ko-KR" sz="2400" b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Less’ Law?”</a:t>
            </a:r>
          </a:p>
        </p:txBody>
      </p:sp>
    </p:spTree>
    <p:extLst>
      <p:ext uri="{BB962C8B-B14F-4D97-AF65-F5344CB8AC3E}">
        <p14:creationId xmlns:p14="http://schemas.microsoft.com/office/powerpoint/2010/main" val="169966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280" grpId="0"/>
      <p:bldP spid="72428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4941888"/>
            <a:ext cx="8839200" cy="18399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Three DRAM accesses per access?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Unacceptably slow performance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Solution: Cache translation mappings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b="1" i="1" dirty="0">
                <a:ea typeface="굴림" panose="020B0600000101010101" pitchFamily="34" charset="-127"/>
              </a:rPr>
              <a:t>Translation Lookaside Buffer (TLB)</a:t>
            </a:r>
            <a:endParaRPr lang="ko-KR" altLang="en-US" b="1" i="1" dirty="0">
              <a:ea typeface="굴림" panose="020B0600000101010101" pitchFamily="34" charset="-127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36598"/>
            <a:ext cx="8686800" cy="1069145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cache? Address Translation</a:t>
            </a:r>
          </a:p>
        </p:txBody>
      </p:sp>
      <p:grpSp>
        <p:nvGrpSpPr>
          <p:cNvPr id="21508" name="Group 180"/>
          <p:cNvGrpSpPr>
            <a:grpSpLocks/>
          </p:cNvGrpSpPr>
          <p:nvPr/>
        </p:nvGrpSpPr>
        <p:grpSpPr bwMode="auto">
          <a:xfrm>
            <a:off x="76200" y="1205743"/>
            <a:ext cx="8915400" cy="3481388"/>
            <a:chOff x="48" y="480"/>
            <a:chExt cx="5616" cy="2193"/>
          </a:xfrm>
        </p:grpSpPr>
        <p:grpSp>
          <p:nvGrpSpPr>
            <p:cNvPr id="21509" name="Group 93"/>
            <p:cNvGrpSpPr>
              <a:grpSpLocks/>
            </p:cNvGrpSpPr>
            <p:nvPr/>
          </p:nvGrpSpPr>
          <p:grpSpPr bwMode="auto">
            <a:xfrm>
              <a:off x="2512" y="912"/>
              <a:ext cx="1171" cy="1129"/>
              <a:chOff x="2512" y="1728"/>
              <a:chExt cx="1171" cy="1129"/>
            </a:xfrm>
          </p:grpSpPr>
          <p:sp>
            <p:nvSpPr>
              <p:cNvPr id="21575" name="Rectangle 94"/>
              <p:cNvSpPr>
                <a:spLocks noChangeArrowheads="1"/>
              </p:cNvSpPr>
              <p:nvPr/>
            </p:nvSpPr>
            <p:spPr bwMode="auto">
              <a:xfrm>
                <a:off x="2512" y="1728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21576" name="Rectangle 95"/>
              <p:cNvSpPr>
                <a:spLocks noChangeArrowheads="1"/>
              </p:cNvSpPr>
              <p:nvPr/>
            </p:nvSpPr>
            <p:spPr bwMode="auto">
              <a:xfrm>
                <a:off x="2512" y="191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page #1</a:t>
                </a:r>
              </a:p>
            </p:txBody>
          </p:sp>
          <p:sp>
            <p:nvSpPr>
              <p:cNvPr id="21577" name="Rectangle 96"/>
              <p:cNvSpPr>
                <a:spLocks noChangeArrowheads="1"/>
              </p:cNvSpPr>
              <p:nvPr/>
            </p:nvSpPr>
            <p:spPr bwMode="auto">
              <a:xfrm>
                <a:off x="2512" y="2293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21578" name="Rectangle 97"/>
              <p:cNvSpPr>
                <a:spLocks noChangeArrowheads="1"/>
              </p:cNvSpPr>
              <p:nvPr/>
            </p:nvSpPr>
            <p:spPr bwMode="auto">
              <a:xfrm>
                <a:off x="2512" y="248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21579" name="Rectangle 98"/>
              <p:cNvSpPr>
                <a:spLocks noChangeArrowheads="1"/>
              </p:cNvSpPr>
              <p:nvPr/>
            </p:nvSpPr>
            <p:spPr bwMode="auto">
              <a:xfrm>
                <a:off x="2512" y="266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21580" name="Rectangle 99"/>
              <p:cNvSpPr>
                <a:spLocks noChangeArrowheads="1"/>
              </p:cNvSpPr>
              <p:nvPr/>
            </p:nvSpPr>
            <p:spPr bwMode="auto">
              <a:xfrm>
                <a:off x="3263" y="1728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sp>
            <p:nvSpPr>
              <p:cNvPr id="21581" name="Rectangle 100"/>
              <p:cNvSpPr>
                <a:spLocks noChangeArrowheads="1"/>
              </p:cNvSpPr>
              <p:nvPr/>
            </p:nvSpPr>
            <p:spPr bwMode="auto">
              <a:xfrm>
                <a:off x="3263" y="191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21582" name="Group 101"/>
              <p:cNvGrpSpPr>
                <a:grpSpLocks/>
              </p:cNvGrpSpPr>
              <p:nvPr/>
            </p:nvGrpSpPr>
            <p:grpSpPr bwMode="auto">
              <a:xfrm>
                <a:off x="2512" y="2104"/>
                <a:ext cx="1171" cy="189"/>
                <a:chOff x="2512" y="2104"/>
                <a:chExt cx="1171" cy="189"/>
              </a:xfrm>
            </p:grpSpPr>
            <p:sp>
              <p:nvSpPr>
                <p:cNvPr id="21586" name="Rectangle 102"/>
                <p:cNvSpPr>
                  <a:spLocks noChangeArrowheads="1"/>
                </p:cNvSpPr>
                <p:nvPr/>
              </p:nvSpPr>
              <p:spPr bwMode="auto">
                <a:xfrm>
                  <a:off x="2512" y="2104"/>
                  <a:ext cx="753" cy="189"/>
                </a:xfrm>
                <a:prstGeom prst="rect">
                  <a:avLst/>
                </a:prstGeom>
                <a:solidFill>
                  <a:srgbClr val="99FFCC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page #2</a:t>
                  </a:r>
                </a:p>
              </p:txBody>
            </p:sp>
            <p:sp>
              <p:nvSpPr>
                <p:cNvPr id="21587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63" y="2104"/>
                  <a:ext cx="420" cy="189"/>
                </a:xfrm>
                <a:prstGeom prst="rect">
                  <a:avLst/>
                </a:prstGeom>
                <a:solidFill>
                  <a:srgbClr val="99FFCC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600" b="0">
                      <a:latin typeface="Gill Sans" charset="0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</p:grpSp>
          <p:sp>
            <p:nvSpPr>
              <p:cNvPr id="21583" name="Rectangle 104"/>
              <p:cNvSpPr>
                <a:spLocks noChangeArrowheads="1"/>
              </p:cNvSpPr>
              <p:nvPr/>
            </p:nvSpPr>
            <p:spPr bwMode="auto">
              <a:xfrm>
                <a:off x="3263" y="2293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21584" name="Rectangle 105"/>
              <p:cNvSpPr>
                <a:spLocks noChangeArrowheads="1"/>
              </p:cNvSpPr>
              <p:nvPr/>
            </p:nvSpPr>
            <p:spPr bwMode="auto">
              <a:xfrm>
                <a:off x="3263" y="248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21585" name="Rectangle 106"/>
              <p:cNvSpPr>
                <a:spLocks noChangeArrowheads="1"/>
              </p:cNvSpPr>
              <p:nvPr/>
            </p:nvSpPr>
            <p:spPr bwMode="auto">
              <a:xfrm>
                <a:off x="3263" y="266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  <p:grpSp>
          <p:nvGrpSpPr>
            <p:cNvPr id="21510" name="Group 107"/>
            <p:cNvGrpSpPr>
              <a:grpSpLocks/>
            </p:cNvGrpSpPr>
            <p:nvPr/>
          </p:nvGrpSpPr>
          <p:grpSpPr bwMode="auto">
            <a:xfrm>
              <a:off x="3168" y="672"/>
              <a:ext cx="2496" cy="938"/>
              <a:chOff x="3120" y="720"/>
              <a:chExt cx="2496" cy="938"/>
            </a:xfrm>
          </p:grpSpPr>
          <p:sp>
            <p:nvSpPr>
              <p:cNvPr id="21571" name="Rectangle 108"/>
              <p:cNvSpPr>
                <a:spLocks noChangeArrowheads="1"/>
              </p:cNvSpPr>
              <p:nvPr/>
            </p:nvSpPr>
            <p:spPr bwMode="auto">
              <a:xfrm>
                <a:off x="4026" y="1156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endParaRPr lang="ko-KR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72" name="Rectangle 109"/>
              <p:cNvSpPr>
                <a:spLocks noChangeArrowheads="1"/>
              </p:cNvSpPr>
              <p:nvPr/>
            </p:nvSpPr>
            <p:spPr bwMode="auto">
              <a:xfrm>
                <a:off x="4631" y="1156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1573" name="Freeform 110"/>
              <p:cNvSpPr>
                <a:spLocks/>
              </p:cNvSpPr>
              <p:nvPr/>
            </p:nvSpPr>
            <p:spPr bwMode="auto">
              <a:xfrm>
                <a:off x="3120" y="720"/>
                <a:ext cx="2001" cy="411"/>
              </a:xfrm>
              <a:custGeom>
                <a:avLst/>
                <a:gdLst>
                  <a:gd name="T0" fmla="*/ 0 w 1824"/>
                  <a:gd name="T1" fmla="*/ 0 h 288"/>
                  <a:gd name="T2" fmla="*/ 2001 w 1824"/>
                  <a:gd name="T3" fmla="*/ 0 h 288"/>
                  <a:gd name="T4" fmla="*/ 2001 w 1824"/>
                  <a:gd name="T5" fmla="*/ 411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24" h="288">
                    <a:moveTo>
                      <a:pt x="0" y="0"/>
                    </a:moveTo>
                    <a:lnTo>
                      <a:pt x="1824" y="0"/>
                    </a:lnTo>
                    <a:lnTo>
                      <a:pt x="1824" y="288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74" name="Text Box 111"/>
              <p:cNvSpPr txBox="1">
                <a:spLocks noChangeArrowheads="1"/>
              </p:cNvSpPr>
              <p:nvPr/>
            </p:nvSpPr>
            <p:spPr bwMode="auto">
              <a:xfrm>
                <a:off x="4112" y="1408"/>
                <a:ext cx="118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Physical Address</a:t>
                </a:r>
              </a:p>
            </p:txBody>
          </p:sp>
        </p:grpSp>
        <p:grpSp>
          <p:nvGrpSpPr>
            <p:cNvPr id="21511" name="Group 112"/>
            <p:cNvGrpSpPr>
              <a:grpSpLocks/>
            </p:cNvGrpSpPr>
            <p:nvPr/>
          </p:nvGrpSpPr>
          <p:grpSpPr bwMode="auto">
            <a:xfrm>
              <a:off x="48" y="480"/>
              <a:ext cx="3111" cy="444"/>
              <a:chOff x="48" y="1440"/>
              <a:chExt cx="3111" cy="444"/>
            </a:xfrm>
          </p:grpSpPr>
          <p:sp>
            <p:nvSpPr>
              <p:cNvPr id="21566" name="Text Box 113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6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1567" name="Group 114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1568" name="Rectangle 115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rgbClr val="00CC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1569" name="Rectangle 116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8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8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  <p:sp>
              <p:nvSpPr>
                <p:cNvPr id="21570" name="Rectangle 117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8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8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Seg #</a:t>
                  </a:r>
                </a:p>
              </p:txBody>
            </p:sp>
          </p:grpSp>
        </p:grpSp>
        <p:grpSp>
          <p:nvGrpSpPr>
            <p:cNvPr id="21512" name="Group 118"/>
            <p:cNvGrpSpPr>
              <a:grpSpLocks/>
            </p:cNvGrpSpPr>
            <p:nvPr/>
          </p:nvGrpSpPr>
          <p:grpSpPr bwMode="auto">
            <a:xfrm>
              <a:off x="816" y="1152"/>
              <a:ext cx="1194" cy="1306"/>
              <a:chOff x="768" y="1200"/>
              <a:chExt cx="1194" cy="1306"/>
            </a:xfrm>
          </p:grpSpPr>
          <p:grpSp>
            <p:nvGrpSpPr>
              <p:cNvPr id="21533" name="Group 119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1564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21565" name="Rectangle 12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21534" name="Rectangle 122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1535" name="Group 123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1562" name="Rectangle 124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21563" name="Rectangle 125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21536" name="Rectangle 126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1537" name="Group 127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1558" name="Group 128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1560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ko-KR" sz="1800" b="0">
                        <a:latin typeface="Gill Sans" charset="0"/>
                        <a:ea typeface="Gill Sans" charset="0"/>
                        <a:cs typeface="Gill Sans" charset="0"/>
                      </a:rPr>
                      <a:t>Base2</a:t>
                    </a:r>
                  </a:p>
                </p:txBody>
              </p:sp>
              <p:sp>
                <p:nvSpPr>
                  <p:cNvPr id="21561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ko-KR" sz="1800" b="0">
                        <a:latin typeface="Gill Sans" charset="0"/>
                        <a:ea typeface="Gill Sans" charset="0"/>
                        <a:cs typeface="Gill Sans" charset="0"/>
                      </a:rPr>
                      <a:t>Limit2</a:t>
                    </a:r>
                  </a:p>
                </p:txBody>
              </p:sp>
            </p:grpSp>
            <p:sp>
              <p:nvSpPr>
                <p:cNvPr id="21559" name="Rectangle 131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V</a:t>
                  </a:r>
                </a:p>
              </p:txBody>
            </p:sp>
          </p:grpSp>
          <p:grpSp>
            <p:nvGrpSpPr>
              <p:cNvPr id="21538" name="Group 132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1556" name="Rectangle 13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21557" name="Rectangle 13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21539" name="Rectangle 135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1540" name="Group 136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1554" name="Rectangle 13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21555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21541" name="Rectangle 139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1542" name="Group 140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1552" name="Rectangle 14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21553" name="Rectangle 14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21543" name="Rectangle 143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1544" name="Group 144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1550" name="Rectangle 14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21551" name="Rectangle 14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21545" name="Rectangle 147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1546" name="Group 148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1548" name="Rectangle 14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215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21547" name="Rectangle 151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sp>
          <p:nvSpPr>
            <p:cNvPr id="21513" name="Line 152"/>
            <p:cNvSpPr>
              <a:spLocks noChangeShapeType="1"/>
            </p:cNvSpPr>
            <p:nvPr/>
          </p:nvSpPr>
          <p:spPr bwMode="auto">
            <a:xfrm>
              <a:off x="1824" y="768"/>
              <a:ext cx="672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14" name="Freeform 153"/>
            <p:cNvSpPr>
              <a:spLocks/>
            </p:cNvSpPr>
            <p:nvPr/>
          </p:nvSpPr>
          <p:spPr bwMode="auto">
            <a:xfrm>
              <a:off x="432" y="768"/>
              <a:ext cx="768" cy="768"/>
            </a:xfrm>
            <a:custGeom>
              <a:avLst/>
              <a:gdLst>
                <a:gd name="T0" fmla="*/ 768 w 768"/>
                <a:gd name="T1" fmla="*/ 0 h 768"/>
                <a:gd name="T2" fmla="*/ 768 w 768"/>
                <a:gd name="T3" fmla="*/ 192 h 768"/>
                <a:gd name="T4" fmla="*/ 0 w 768"/>
                <a:gd name="T5" fmla="*/ 192 h 768"/>
                <a:gd name="T6" fmla="*/ 0 w 768"/>
                <a:gd name="T7" fmla="*/ 768 h 768"/>
                <a:gd name="T8" fmla="*/ 384 w 768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8" h="768">
                  <a:moveTo>
                    <a:pt x="768" y="0"/>
                  </a:moveTo>
                  <a:lnTo>
                    <a:pt x="768" y="192"/>
                  </a:lnTo>
                  <a:lnTo>
                    <a:pt x="0" y="192"/>
                  </a:lnTo>
                  <a:lnTo>
                    <a:pt x="0" y="768"/>
                  </a:lnTo>
                  <a:lnTo>
                    <a:pt x="384" y="768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15" name="Line 159"/>
            <p:cNvSpPr>
              <a:spLocks noChangeShapeType="1"/>
            </p:cNvSpPr>
            <p:nvPr/>
          </p:nvSpPr>
          <p:spPr bwMode="auto">
            <a:xfrm flipV="1">
              <a:off x="1200" y="912"/>
              <a:ext cx="1296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1516" name="Group 160"/>
            <p:cNvGrpSpPr>
              <a:grpSpLocks/>
            </p:cNvGrpSpPr>
            <p:nvPr/>
          </p:nvGrpSpPr>
          <p:grpSpPr bwMode="auto">
            <a:xfrm>
              <a:off x="1680" y="1200"/>
              <a:ext cx="1527" cy="1473"/>
              <a:chOff x="1632" y="1248"/>
              <a:chExt cx="1527" cy="1473"/>
            </a:xfrm>
          </p:grpSpPr>
          <p:grpSp>
            <p:nvGrpSpPr>
              <p:cNvPr id="21525" name="Group 161"/>
              <p:cNvGrpSpPr>
                <a:grpSpLocks/>
              </p:cNvGrpSpPr>
              <p:nvPr/>
            </p:nvGrpSpPr>
            <p:grpSpPr bwMode="auto">
              <a:xfrm>
                <a:off x="2064" y="2277"/>
                <a:ext cx="1095" cy="444"/>
                <a:chOff x="2064" y="2160"/>
                <a:chExt cx="1095" cy="444"/>
              </a:xfrm>
            </p:grpSpPr>
            <p:sp>
              <p:nvSpPr>
                <p:cNvPr id="21530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2592" y="2160"/>
                  <a:ext cx="567" cy="4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ko-KR" b="0">
                      <a:latin typeface="Gill Sans" charset="0"/>
                      <a:ea typeface="Gill Sans" charset="0"/>
                      <a:cs typeface="Gill Sans" charset="0"/>
                    </a:rPr>
                    <a:t>Access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altLang="ko-KR" b="0">
                      <a:latin typeface="Gill Sans" charset="0"/>
                      <a:ea typeface="Gill Sans" charset="0"/>
                      <a:cs typeface="Gill Sans" charset="0"/>
                    </a:rPr>
                    <a:t>Error</a:t>
                  </a:r>
                </a:p>
              </p:txBody>
            </p:sp>
            <p:sp>
              <p:nvSpPr>
                <p:cNvPr id="21531" name="Oval 163"/>
                <p:cNvSpPr>
                  <a:spLocks noChangeArrowheads="1"/>
                </p:cNvSpPr>
                <p:nvPr/>
              </p:nvSpPr>
              <p:spPr bwMode="auto">
                <a:xfrm>
                  <a:off x="2064" y="2208"/>
                  <a:ext cx="317" cy="269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4000" b="0">
                      <a:latin typeface="Gill Sans" charset="0"/>
                      <a:ea typeface="Gill Sans" charset="0"/>
                      <a:cs typeface="Gill Sans" charset="0"/>
                    </a:rPr>
                    <a:t>&gt;</a:t>
                  </a:r>
                </a:p>
              </p:txBody>
            </p:sp>
            <p:sp>
              <p:nvSpPr>
                <p:cNvPr id="21532" name="Line 164"/>
                <p:cNvSpPr>
                  <a:spLocks noChangeShapeType="1"/>
                </p:cNvSpPr>
                <p:nvPr/>
              </p:nvSpPr>
              <p:spPr bwMode="auto">
                <a:xfrm>
                  <a:off x="2400" y="235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1526" name="Line 165"/>
              <p:cNvSpPr>
                <a:spLocks noChangeShapeType="1"/>
              </p:cNvSpPr>
              <p:nvPr/>
            </p:nvSpPr>
            <p:spPr bwMode="auto">
              <a:xfrm>
                <a:off x="2256" y="1248"/>
                <a:ext cx="0" cy="105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21527" name="Group 166"/>
              <p:cNvGrpSpPr>
                <a:grpSpLocks/>
              </p:cNvGrpSpPr>
              <p:nvPr/>
            </p:nvGrpSpPr>
            <p:grpSpPr bwMode="auto">
              <a:xfrm>
                <a:off x="1632" y="1584"/>
                <a:ext cx="480" cy="768"/>
                <a:chOff x="1632" y="1584"/>
                <a:chExt cx="480" cy="672"/>
              </a:xfrm>
            </p:grpSpPr>
            <p:sp>
              <p:nvSpPr>
                <p:cNvPr id="21528" name="Line 167"/>
                <p:cNvSpPr>
                  <a:spLocks noChangeShapeType="1"/>
                </p:cNvSpPr>
                <p:nvPr/>
              </p:nvSpPr>
              <p:spPr bwMode="auto">
                <a:xfrm>
                  <a:off x="1632" y="1584"/>
                  <a:ext cx="480" cy="6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1529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1728" y="1632"/>
                  <a:ext cx="144" cy="96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grpSp>
          <p:nvGrpSpPr>
            <p:cNvPr id="21517" name="Group 172"/>
            <p:cNvGrpSpPr>
              <a:grpSpLocks/>
            </p:cNvGrpSpPr>
            <p:nvPr/>
          </p:nvGrpSpPr>
          <p:grpSpPr bwMode="auto">
            <a:xfrm>
              <a:off x="3216" y="1108"/>
              <a:ext cx="1487" cy="238"/>
              <a:chOff x="3168" y="1156"/>
              <a:chExt cx="1487" cy="238"/>
            </a:xfrm>
          </p:grpSpPr>
          <p:sp>
            <p:nvSpPr>
              <p:cNvPr id="21523" name="Rectangle 173"/>
              <p:cNvSpPr>
                <a:spLocks noChangeArrowheads="1"/>
              </p:cNvSpPr>
              <p:nvPr/>
            </p:nvSpPr>
            <p:spPr bwMode="auto">
              <a:xfrm>
                <a:off x="4025" y="1156"/>
                <a:ext cx="630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ko-KR" sz="18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ko-KR" sz="18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21524" name="Line 174"/>
              <p:cNvSpPr>
                <a:spLocks noChangeShapeType="1"/>
              </p:cNvSpPr>
              <p:nvPr/>
            </p:nvSpPr>
            <p:spPr bwMode="auto">
              <a:xfrm flipV="1">
                <a:off x="3168" y="1292"/>
                <a:ext cx="827" cy="9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1518" name="Group 175"/>
            <p:cNvGrpSpPr>
              <a:grpSpLocks/>
            </p:cNvGrpSpPr>
            <p:nvPr/>
          </p:nvGrpSpPr>
          <p:grpSpPr bwMode="auto">
            <a:xfrm>
              <a:off x="3648" y="1392"/>
              <a:ext cx="1246" cy="1274"/>
              <a:chOff x="3600" y="1440"/>
              <a:chExt cx="1246" cy="1274"/>
            </a:xfrm>
          </p:grpSpPr>
          <p:sp>
            <p:nvSpPr>
              <p:cNvPr id="21519" name="AutoShape 176"/>
              <p:cNvSpPr>
                <a:spLocks noChangeArrowheads="1"/>
              </p:cNvSpPr>
              <p:nvPr/>
            </p:nvSpPr>
            <p:spPr bwMode="auto">
              <a:xfrm>
                <a:off x="4080" y="1920"/>
                <a:ext cx="766" cy="175"/>
              </a:xfrm>
              <a:prstGeom prst="roundRect">
                <a:avLst>
                  <a:gd name="adj" fmla="val 16667"/>
                </a:avLst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Check Perm</a:t>
                </a:r>
              </a:p>
            </p:txBody>
          </p:sp>
          <p:sp>
            <p:nvSpPr>
              <p:cNvPr id="21520" name="Line 177"/>
              <p:cNvSpPr>
                <a:spLocks noChangeShapeType="1"/>
              </p:cNvSpPr>
              <p:nvPr/>
            </p:nvSpPr>
            <p:spPr bwMode="auto">
              <a:xfrm>
                <a:off x="3600" y="1440"/>
                <a:ext cx="528" cy="48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21" name="Text Box 178"/>
              <p:cNvSpPr txBox="1">
                <a:spLocks noChangeArrowheads="1"/>
              </p:cNvSpPr>
              <p:nvPr/>
            </p:nvSpPr>
            <p:spPr bwMode="auto">
              <a:xfrm>
                <a:off x="4151" y="2270"/>
                <a:ext cx="567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Access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Error</a:t>
                </a:r>
              </a:p>
            </p:txBody>
          </p:sp>
          <p:sp>
            <p:nvSpPr>
              <p:cNvPr id="21522" name="Line 179"/>
              <p:cNvSpPr>
                <a:spLocks noChangeShapeType="1"/>
              </p:cNvSpPr>
              <p:nvPr/>
            </p:nvSpPr>
            <p:spPr bwMode="auto">
              <a:xfrm>
                <a:off x="4485" y="2095"/>
                <a:ext cx="0" cy="1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8393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3A36D-152E-4E40-A7AE-08CF8E7F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Access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D8B6B-B181-6749-B69B-FAF1921B8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Average Access Time</a:t>
            </a:r>
            <a:r>
              <a:rPr lang="en-US" dirty="0"/>
              <a:t> = </a:t>
            </a:r>
            <a:br>
              <a:rPr lang="en-US" dirty="0"/>
            </a:br>
            <a:r>
              <a:rPr lang="en-US" i="1" dirty="0"/>
              <a:t>(Hit Rate x Hit Time) + (Miss Rate x Miss Time)</a:t>
            </a:r>
          </a:p>
          <a:p>
            <a:endParaRPr lang="en-US" dirty="0"/>
          </a:p>
          <a:p>
            <a:r>
              <a:rPr lang="en-US" dirty="0"/>
              <a:t>Intuition: Caching is good when </a:t>
            </a:r>
            <a:r>
              <a:rPr lang="en-US" b="1" dirty="0"/>
              <a:t>most accesses </a:t>
            </a:r>
            <a:r>
              <a:rPr lang="en-US" dirty="0"/>
              <a:t>are for a </a:t>
            </a:r>
            <a:r>
              <a:rPr lang="en-US" b="1" dirty="0"/>
              <a:t>small portion</a:t>
            </a:r>
            <a:r>
              <a:rPr lang="en-US" dirty="0"/>
              <a:t> of the possible items</a:t>
            </a:r>
          </a:p>
          <a:p>
            <a:r>
              <a:rPr lang="en-US" dirty="0"/>
              <a:t>"Most Accesses": High Hit Rate</a:t>
            </a:r>
          </a:p>
          <a:p>
            <a:r>
              <a:rPr lang="en-US" dirty="0"/>
              <a:t>"Small Portion": Hits can be faster than misses</a:t>
            </a:r>
          </a:p>
          <a:p>
            <a:pPr lvl="1"/>
            <a:r>
              <a:rPr lang="en-US" dirty="0"/>
              <a:t>Smaller storage is faster</a:t>
            </a:r>
          </a:p>
        </p:txBody>
      </p:sp>
    </p:spTree>
    <p:extLst>
      <p:ext uri="{BB962C8B-B14F-4D97-AF65-F5344CB8AC3E}">
        <p14:creationId xmlns:p14="http://schemas.microsoft.com/office/powerpoint/2010/main" val="22234038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38" y="264195"/>
            <a:ext cx="8195023" cy="6606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Does Caching Help? Locality!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1"/>
            <a:ext cx="8534400" cy="1790234"/>
          </a:xfrm>
          <a:noFill/>
        </p:spPr>
        <p:txBody>
          <a:bodyPr lIns="63500" tIns="25400" rIns="63500" bIns="25400"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Temporal Locality</a:t>
            </a:r>
            <a:r>
              <a:rPr lang="en-US" altLang="ko-KR" sz="2800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800" dirty="0">
                <a:ea typeface="굴림" panose="020B0600000101010101" pitchFamily="34" charset="-127"/>
              </a:rPr>
              <a:t>(Locality in Time):</a:t>
            </a:r>
          </a:p>
          <a:p>
            <a:pPr lvl="1"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Keep recently accessed data items closer to processor</a:t>
            </a:r>
          </a:p>
          <a:p>
            <a:pPr>
              <a:spcBef>
                <a:spcPct val="25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Spatial Locality</a:t>
            </a:r>
            <a:r>
              <a:rPr lang="en-US" altLang="ko-KR" sz="2800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800" dirty="0">
                <a:ea typeface="굴림" panose="020B0600000101010101" pitchFamily="34" charset="-127"/>
              </a:rPr>
              <a:t>(Locality in Space):</a:t>
            </a:r>
          </a:p>
          <a:p>
            <a:pPr lvl="1"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Move contiguous blocks to the upper levels </a:t>
            </a:r>
          </a:p>
        </p:txBody>
      </p:sp>
      <p:grpSp>
        <p:nvGrpSpPr>
          <p:cNvPr id="22532" name="Group 40"/>
          <p:cNvGrpSpPr>
            <a:grpSpLocks/>
          </p:cNvGrpSpPr>
          <p:nvPr/>
        </p:nvGrpSpPr>
        <p:grpSpPr bwMode="auto">
          <a:xfrm>
            <a:off x="1676400" y="1201265"/>
            <a:ext cx="5380038" cy="1821361"/>
            <a:chOff x="1050" y="861"/>
            <a:chExt cx="3198" cy="873"/>
          </a:xfrm>
        </p:grpSpPr>
        <p:sp>
          <p:nvSpPr>
            <p:cNvPr id="22553" name="Rectangle 25" descr="Zig zag"/>
            <p:cNvSpPr>
              <a:spLocks noChangeArrowheads="1"/>
            </p:cNvSpPr>
            <p:nvPr/>
          </p:nvSpPr>
          <p:spPr bwMode="auto">
            <a:xfrm>
              <a:off x="2876" y="1194"/>
              <a:ext cx="162" cy="308"/>
            </a:xfrm>
            <a:prstGeom prst="rect">
              <a:avLst/>
            </a:prstGeom>
            <a:pattFill prst="zigZag">
              <a:fgClr>
                <a:schemeClr val="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4" name="Rectangle 26" descr="Zig zag"/>
            <p:cNvSpPr>
              <a:spLocks noChangeArrowheads="1"/>
            </p:cNvSpPr>
            <p:nvPr/>
          </p:nvSpPr>
          <p:spPr bwMode="auto">
            <a:xfrm>
              <a:off x="2442" y="893"/>
              <a:ext cx="121" cy="614"/>
            </a:xfrm>
            <a:prstGeom prst="rect">
              <a:avLst/>
            </a:prstGeom>
            <a:pattFill prst="zigZag">
              <a:fgClr>
                <a:schemeClr val="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1901" y="892"/>
              <a:ext cx="0" cy="6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1865" y="1502"/>
              <a:ext cx="20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2471" y="1597"/>
              <a:ext cx="881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1861" y="1536"/>
              <a:ext cx="151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Arial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3851" y="1536"/>
              <a:ext cx="39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Arial" panose="020B0604020202020204" pitchFamily="34" charset="0"/>
                  <a:ea typeface="굴림" panose="020B0600000101010101" pitchFamily="34" charset="-127"/>
                </a:rPr>
                <a:t>2</a:t>
              </a:r>
              <a:r>
                <a:rPr lang="en-US" altLang="ko-KR" sz="1800" b="0" baseline="30000">
                  <a:latin typeface="Arial" panose="020B0604020202020204" pitchFamily="34" charset="0"/>
                  <a:ea typeface="굴림" panose="020B0600000101010101" pitchFamily="34" charset="-127"/>
                </a:rPr>
                <a:t>n</a:t>
              </a:r>
              <a:r>
                <a:rPr lang="en-US" altLang="ko-KR" sz="1800" b="0">
                  <a:latin typeface="Arial" panose="020B0604020202020204" pitchFamily="34" charset="0"/>
                  <a:ea typeface="굴림" panose="020B0600000101010101" pitchFamily="34" charset="-127"/>
                </a:rPr>
                <a:t> - 1</a:t>
              </a: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1050" y="861"/>
              <a:ext cx="7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Probability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of reference</a:t>
              </a:r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1905" y="147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V="1">
              <a:off x="2393" y="914"/>
              <a:ext cx="114" cy="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2515" y="922"/>
              <a:ext cx="113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2636" y="1470"/>
              <a:ext cx="1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 flipV="1">
              <a:off x="2839" y="1220"/>
              <a:ext cx="113" cy="2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>
              <a:off x="2960" y="1228"/>
              <a:ext cx="74" cy="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7" name="Line 39"/>
            <p:cNvSpPr>
              <a:spLocks noChangeShapeType="1"/>
            </p:cNvSpPr>
            <p:nvPr/>
          </p:nvSpPr>
          <p:spPr bwMode="auto">
            <a:xfrm>
              <a:off x="3042" y="1470"/>
              <a:ext cx="6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0153" name="Group 41"/>
          <p:cNvGrpSpPr>
            <a:grpSpLocks/>
          </p:cNvGrpSpPr>
          <p:nvPr/>
        </p:nvGrpSpPr>
        <p:grpSpPr bwMode="auto">
          <a:xfrm>
            <a:off x="1527175" y="4960465"/>
            <a:ext cx="5259388" cy="1879600"/>
            <a:chOff x="951" y="2312"/>
            <a:chExt cx="3313" cy="1184"/>
          </a:xfrm>
        </p:grpSpPr>
        <p:sp>
          <p:nvSpPr>
            <p:cNvPr id="22534" name="Rectangle 42"/>
            <p:cNvSpPr>
              <a:spLocks noChangeArrowheads="1"/>
            </p:cNvSpPr>
            <p:nvPr/>
          </p:nvSpPr>
          <p:spPr bwMode="auto">
            <a:xfrm>
              <a:off x="2120" y="2456"/>
              <a:ext cx="800" cy="8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5" name="Rectangle 43"/>
            <p:cNvSpPr>
              <a:spLocks noChangeArrowheads="1"/>
            </p:cNvSpPr>
            <p:nvPr/>
          </p:nvSpPr>
          <p:spPr bwMode="auto">
            <a:xfrm>
              <a:off x="3512" y="2312"/>
              <a:ext cx="752" cy="11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6" name="Rectangle 44"/>
            <p:cNvSpPr>
              <a:spLocks noChangeArrowheads="1"/>
            </p:cNvSpPr>
            <p:nvPr/>
          </p:nvSpPr>
          <p:spPr bwMode="auto">
            <a:xfrm>
              <a:off x="3509" y="2321"/>
              <a:ext cx="561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  <p:sp>
          <p:nvSpPr>
            <p:cNvPr id="22537" name="Rectangle 45"/>
            <p:cNvSpPr>
              <a:spLocks noChangeArrowheads="1"/>
            </p:cNvSpPr>
            <p:nvPr/>
          </p:nvSpPr>
          <p:spPr bwMode="auto">
            <a:xfrm>
              <a:off x="2117" y="2465"/>
              <a:ext cx="4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2538" name="Line 46"/>
            <p:cNvSpPr>
              <a:spLocks noChangeShapeType="1"/>
            </p:cNvSpPr>
            <p:nvPr/>
          </p:nvSpPr>
          <p:spPr bwMode="auto">
            <a:xfrm flipH="1">
              <a:off x="952" y="2688"/>
              <a:ext cx="1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9" name="Rectangle 47"/>
            <p:cNvSpPr>
              <a:spLocks noChangeArrowheads="1"/>
            </p:cNvSpPr>
            <p:nvPr/>
          </p:nvSpPr>
          <p:spPr bwMode="auto">
            <a:xfrm>
              <a:off x="1191" y="2496"/>
              <a:ext cx="82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To Processor</a:t>
              </a:r>
            </a:p>
          </p:txBody>
        </p:sp>
        <p:sp>
          <p:nvSpPr>
            <p:cNvPr id="22540" name="Line 48"/>
            <p:cNvSpPr>
              <a:spLocks noChangeShapeType="1"/>
            </p:cNvSpPr>
            <p:nvPr/>
          </p:nvSpPr>
          <p:spPr bwMode="auto">
            <a:xfrm>
              <a:off x="968" y="3168"/>
              <a:ext cx="1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1" name="Rectangle 49"/>
            <p:cNvSpPr>
              <a:spLocks noChangeArrowheads="1"/>
            </p:cNvSpPr>
            <p:nvPr/>
          </p:nvSpPr>
          <p:spPr bwMode="auto">
            <a:xfrm>
              <a:off x="951" y="2976"/>
              <a:ext cx="98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From Processor</a:t>
              </a:r>
            </a:p>
          </p:txBody>
        </p:sp>
        <p:sp>
          <p:nvSpPr>
            <p:cNvPr id="22542" name="Line 50"/>
            <p:cNvSpPr>
              <a:spLocks noChangeShapeType="1"/>
            </p:cNvSpPr>
            <p:nvPr/>
          </p:nvSpPr>
          <p:spPr bwMode="auto">
            <a:xfrm>
              <a:off x="2936" y="288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3" name="Rectangle 51"/>
            <p:cNvSpPr>
              <a:spLocks noChangeArrowheads="1"/>
            </p:cNvSpPr>
            <p:nvPr/>
          </p:nvSpPr>
          <p:spPr bwMode="auto">
            <a:xfrm>
              <a:off x="2212" y="3028"/>
              <a:ext cx="568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4" name="Rectangle 52"/>
            <p:cNvSpPr>
              <a:spLocks noChangeArrowheads="1"/>
            </p:cNvSpPr>
            <p:nvPr/>
          </p:nvSpPr>
          <p:spPr bwMode="auto">
            <a:xfrm>
              <a:off x="2295" y="2847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 b="0">
                  <a:latin typeface="Gill Sans" charset="0"/>
                  <a:ea typeface="Gill Sans" charset="0"/>
                  <a:cs typeface="Gill Sans" charset="0"/>
                </a:rPr>
                <a:t>Blk X</a:t>
              </a:r>
            </a:p>
          </p:txBody>
        </p:sp>
        <p:sp>
          <p:nvSpPr>
            <p:cNvPr id="22545" name="Rectangle 53"/>
            <p:cNvSpPr>
              <a:spLocks noChangeArrowheads="1"/>
            </p:cNvSpPr>
            <p:nvPr/>
          </p:nvSpPr>
          <p:spPr bwMode="auto">
            <a:xfrm>
              <a:off x="3604" y="3220"/>
              <a:ext cx="568" cy="2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6" name="Rectangle 54"/>
            <p:cNvSpPr>
              <a:spLocks noChangeArrowheads="1"/>
            </p:cNvSpPr>
            <p:nvPr/>
          </p:nvSpPr>
          <p:spPr bwMode="auto">
            <a:xfrm>
              <a:off x="3687" y="3039"/>
              <a:ext cx="34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 b="0">
                  <a:latin typeface="Gill Sans" charset="0"/>
                  <a:ea typeface="Gill Sans" charset="0"/>
                  <a:cs typeface="Gill Sans" charset="0"/>
                </a:rPr>
                <a:t>Blk Y</a:t>
              </a:r>
            </a:p>
          </p:txBody>
        </p:sp>
        <p:sp>
          <p:nvSpPr>
            <p:cNvPr id="22547" name="Line 55"/>
            <p:cNvSpPr>
              <a:spLocks noChangeShapeType="1"/>
            </p:cNvSpPr>
            <p:nvPr/>
          </p:nvSpPr>
          <p:spPr bwMode="auto">
            <a:xfrm>
              <a:off x="2496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8" name="Line 56"/>
            <p:cNvSpPr>
              <a:spLocks noChangeShapeType="1"/>
            </p:cNvSpPr>
            <p:nvPr/>
          </p:nvSpPr>
          <p:spPr bwMode="auto">
            <a:xfrm>
              <a:off x="2640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9" name="Line 57"/>
            <p:cNvSpPr>
              <a:spLocks noChangeShapeType="1"/>
            </p:cNvSpPr>
            <p:nvPr/>
          </p:nvSpPr>
          <p:spPr bwMode="auto">
            <a:xfrm>
              <a:off x="2352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0" name="Line 58"/>
            <p:cNvSpPr>
              <a:spLocks noChangeShapeType="1"/>
            </p:cNvSpPr>
            <p:nvPr/>
          </p:nvSpPr>
          <p:spPr bwMode="auto">
            <a:xfrm>
              <a:off x="3888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1" name="Line 59"/>
            <p:cNvSpPr>
              <a:spLocks noChangeShapeType="1"/>
            </p:cNvSpPr>
            <p:nvPr/>
          </p:nvSpPr>
          <p:spPr bwMode="auto">
            <a:xfrm>
              <a:off x="4032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2" name="Line 60"/>
            <p:cNvSpPr>
              <a:spLocks noChangeShapeType="1"/>
            </p:cNvSpPr>
            <p:nvPr/>
          </p:nvSpPr>
          <p:spPr bwMode="auto">
            <a:xfrm>
              <a:off x="3744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9783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608" y="235134"/>
            <a:ext cx="5838592" cy="716093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r>
              <a:rPr lang="en-US" altLang="ko-KR" sz="4800" dirty="0">
                <a:ea typeface="굴림" panose="020B0600000101010101" pitchFamily="34" charset="-127"/>
              </a:rPr>
              <a:t>Memory Hierarchy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78256"/>
            <a:ext cx="8991600" cy="1276247"/>
          </a:xfrm>
          <a:noFill/>
        </p:spPr>
        <p:txBody>
          <a:bodyPr lIns="63500" tIns="25400" rIns="63500" bIns="25400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Take advantage of the principle of locality to: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Present as much memory as in the cheapest technology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Provide access at speed offered by the fastest technology</a:t>
            </a:r>
          </a:p>
        </p:txBody>
      </p:sp>
      <p:grpSp>
        <p:nvGrpSpPr>
          <p:cNvPr id="726054" name="Group 38"/>
          <p:cNvGrpSpPr>
            <a:grpSpLocks/>
          </p:cNvGrpSpPr>
          <p:nvPr/>
        </p:nvGrpSpPr>
        <p:grpSpPr bwMode="auto">
          <a:xfrm>
            <a:off x="615950" y="2456323"/>
            <a:ext cx="8223250" cy="4232276"/>
            <a:chOff x="388" y="1344"/>
            <a:chExt cx="5180" cy="2666"/>
          </a:xfrm>
        </p:grpSpPr>
        <p:sp>
          <p:nvSpPr>
            <p:cNvPr id="23557" name="Rectangle 16"/>
            <p:cNvSpPr>
              <a:spLocks noChangeArrowheads="1"/>
            </p:cNvSpPr>
            <p:nvPr/>
          </p:nvSpPr>
          <p:spPr bwMode="auto">
            <a:xfrm>
              <a:off x="1600" y="2568"/>
              <a:ext cx="416" cy="624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58" name="Rectangle 21"/>
            <p:cNvSpPr>
              <a:spLocks noChangeArrowheads="1"/>
            </p:cNvSpPr>
            <p:nvPr/>
          </p:nvSpPr>
          <p:spPr bwMode="auto">
            <a:xfrm rot="5400000">
              <a:off x="1467" y="2646"/>
              <a:ext cx="693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On-Chip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3559" name="Rectangle 14"/>
            <p:cNvSpPr>
              <a:spLocks noChangeArrowheads="1"/>
            </p:cNvSpPr>
            <p:nvPr/>
          </p:nvSpPr>
          <p:spPr bwMode="auto">
            <a:xfrm>
              <a:off x="1224" y="2604"/>
              <a:ext cx="224" cy="608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0" name="Rectangle 15"/>
            <p:cNvSpPr>
              <a:spLocks noChangeArrowheads="1"/>
            </p:cNvSpPr>
            <p:nvPr/>
          </p:nvSpPr>
          <p:spPr bwMode="auto">
            <a:xfrm rot="5400000">
              <a:off x="980" y="2783"/>
              <a:ext cx="7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Registers</a:t>
              </a:r>
            </a:p>
          </p:txBody>
        </p:sp>
        <p:sp>
          <p:nvSpPr>
            <p:cNvPr id="23561" name="Rectangle 4"/>
            <p:cNvSpPr>
              <a:spLocks noChangeArrowheads="1"/>
            </p:cNvSpPr>
            <p:nvPr/>
          </p:nvSpPr>
          <p:spPr bwMode="auto">
            <a:xfrm>
              <a:off x="600" y="1932"/>
              <a:ext cx="1280" cy="4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2" name="Rectangle 5"/>
            <p:cNvSpPr>
              <a:spLocks noChangeArrowheads="1"/>
            </p:cNvSpPr>
            <p:nvPr/>
          </p:nvSpPr>
          <p:spPr bwMode="auto">
            <a:xfrm>
              <a:off x="1032" y="2079"/>
              <a:ext cx="6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</p:txBody>
        </p:sp>
        <p:sp>
          <p:nvSpPr>
            <p:cNvPr id="23563" name="Rectangle 6"/>
            <p:cNvSpPr>
              <a:spLocks noChangeArrowheads="1"/>
            </p:cNvSpPr>
            <p:nvPr/>
          </p:nvSpPr>
          <p:spPr bwMode="auto">
            <a:xfrm>
              <a:off x="600" y="2556"/>
              <a:ext cx="896" cy="7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4" name="Rectangle 7"/>
            <p:cNvSpPr>
              <a:spLocks noChangeArrowheads="1"/>
            </p:cNvSpPr>
            <p:nvPr/>
          </p:nvSpPr>
          <p:spPr bwMode="auto">
            <a:xfrm>
              <a:off x="576" y="2725"/>
              <a:ext cx="6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 err="1">
                  <a:latin typeface="Gill Sans" charset="0"/>
                  <a:ea typeface="Gill Sans" charset="0"/>
                  <a:cs typeface="Gill Sans" charset="0"/>
                </a:rPr>
                <a:t>Datapath</a:t>
              </a:r>
              <a:endParaRPr lang="en-US" altLang="ko-KR" sz="18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Rectangle 8"/>
            <p:cNvSpPr>
              <a:spLocks noChangeArrowheads="1"/>
            </p:cNvSpPr>
            <p:nvPr/>
          </p:nvSpPr>
          <p:spPr bwMode="auto">
            <a:xfrm>
              <a:off x="3816" y="1692"/>
              <a:ext cx="704" cy="1664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Rectangle 9"/>
            <p:cNvSpPr>
              <a:spLocks noChangeArrowheads="1"/>
            </p:cNvSpPr>
            <p:nvPr/>
          </p:nvSpPr>
          <p:spPr bwMode="auto">
            <a:xfrm>
              <a:off x="3792" y="2229"/>
              <a:ext cx="802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Secondary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Storage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(Disk)</a:t>
              </a:r>
            </a:p>
          </p:txBody>
        </p:sp>
        <p:sp>
          <p:nvSpPr>
            <p:cNvPr id="23567" name="Rectangle 10"/>
            <p:cNvSpPr>
              <a:spLocks noChangeArrowheads="1"/>
            </p:cNvSpPr>
            <p:nvPr/>
          </p:nvSpPr>
          <p:spPr bwMode="auto">
            <a:xfrm>
              <a:off x="504" y="1692"/>
              <a:ext cx="1616" cy="16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Rectangle 11"/>
            <p:cNvSpPr>
              <a:spLocks noChangeArrowheads="1"/>
            </p:cNvSpPr>
            <p:nvPr/>
          </p:nvSpPr>
          <p:spPr bwMode="auto">
            <a:xfrm>
              <a:off x="1111" y="1684"/>
              <a:ext cx="7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Processor</a:t>
              </a:r>
            </a:p>
          </p:txBody>
        </p:sp>
        <p:sp>
          <p:nvSpPr>
            <p:cNvPr id="23569" name="Line 12"/>
            <p:cNvSpPr>
              <a:spLocks noChangeShapeType="1"/>
            </p:cNvSpPr>
            <p:nvPr/>
          </p:nvSpPr>
          <p:spPr bwMode="auto">
            <a:xfrm flipV="1">
              <a:off x="1440" y="1344"/>
              <a:ext cx="3216" cy="1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3"/>
            <p:cNvSpPr>
              <a:spLocks noChangeShapeType="1"/>
            </p:cNvSpPr>
            <p:nvPr/>
          </p:nvSpPr>
          <p:spPr bwMode="auto">
            <a:xfrm>
              <a:off x="1440" y="3192"/>
              <a:ext cx="3209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Rectangle 17"/>
            <p:cNvSpPr>
              <a:spLocks noChangeArrowheads="1"/>
            </p:cNvSpPr>
            <p:nvPr/>
          </p:nvSpPr>
          <p:spPr bwMode="auto">
            <a:xfrm>
              <a:off x="2352" y="2256"/>
              <a:ext cx="560" cy="999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Rectangle 18"/>
            <p:cNvSpPr>
              <a:spLocks noChangeArrowheads="1"/>
            </p:cNvSpPr>
            <p:nvPr/>
          </p:nvSpPr>
          <p:spPr bwMode="auto">
            <a:xfrm>
              <a:off x="3000" y="2016"/>
              <a:ext cx="656" cy="1271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Rectangle 19"/>
            <p:cNvSpPr>
              <a:spLocks noChangeArrowheads="1"/>
            </p:cNvSpPr>
            <p:nvPr/>
          </p:nvSpPr>
          <p:spPr bwMode="auto">
            <a:xfrm>
              <a:off x="3038" y="2469"/>
              <a:ext cx="681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(DRAM)</a:t>
              </a:r>
            </a:p>
          </p:txBody>
        </p:sp>
        <p:sp>
          <p:nvSpPr>
            <p:cNvPr id="23574" name="Rectangle 20"/>
            <p:cNvSpPr>
              <a:spLocks noChangeArrowheads="1"/>
            </p:cNvSpPr>
            <p:nvPr/>
          </p:nvSpPr>
          <p:spPr bwMode="auto">
            <a:xfrm>
              <a:off x="2352" y="2424"/>
              <a:ext cx="625" cy="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Second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Level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(SRAM)</a:t>
              </a:r>
            </a:p>
          </p:txBody>
        </p:sp>
        <p:sp>
          <p:nvSpPr>
            <p:cNvPr id="23575" name="Rectangle 22"/>
            <p:cNvSpPr>
              <a:spLocks noChangeArrowheads="1"/>
            </p:cNvSpPr>
            <p:nvPr/>
          </p:nvSpPr>
          <p:spPr bwMode="auto">
            <a:xfrm>
              <a:off x="1231" y="3425"/>
              <a:ext cx="2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1s</a:t>
              </a:r>
            </a:p>
          </p:txBody>
        </p:sp>
        <p:sp>
          <p:nvSpPr>
            <p:cNvPr id="23576" name="Rectangle 23"/>
            <p:cNvSpPr>
              <a:spLocks noChangeArrowheads="1"/>
            </p:cNvSpPr>
            <p:nvPr/>
          </p:nvSpPr>
          <p:spPr bwMode="auto">
            <a:xfrm>
              <a:off x="3706" y="3412"/>
              <a:ext cx="824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10,000,000s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   (10s ms)</a:t>
              </a:r>
            </a:p>
          </p:txBody>
        </p:sp>
        <p:sp>
          <p:nvSpPr>
            <p:cNvPr id="23577" name="Rectangle 24"/>
            <p:cNvSpPr>
              <a:spLocks noChangeArrowheads="1"/>
            </p:cNvSpPr>
            <p:nvPr/>
          </p:nvSpPr>
          <p:spPr bwMode="auto">
            <a:xfrm>
              <a:off x="486" y="3425"/>
              <a:ext cx="7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Speed (ns):</a:t>
              </a:r>
            </a:p>
          </p:txBody>
        </p:sp>
        <p:sp>
          <p:nvSpPr>
            <p:cNvPr id="23578" name="Rectangle 25"/>
            <p:cNvSpPr>
              <a:spLocks noChangeArrowheads="1"/>
            </p:cNvSpPr>
            <p:nvPr/>
          </p:nvSpPr>
          <p:spPr bwMode="auto">
            <a:xfrm>
              <a:off x="1964" y="3425"/>
              <a:ext cx="6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10s-100s</a:t>
              </a:r>
            </a:p>
          </p:txBody>
        </p:sp>
        <p:sp>
          <p:nvSpPr>
            <p:cNvPr id="23579" name="Rectangle 26"/>
            <p:cNvSpPr>
              <a:spLocks noChangeArrowheads="1"/>
            </p:cNvSpPr>
            <p:nvPr/>
          </p:nvSpPr>
          <p:spPr bwMode="auto">
            <a:xfrm>
              <a:off x="3164" y="3425"/>
              <a:ext cx="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100s</a:t>
              </a:r>
            </a:p>
          </p:txBody>
        </p:sp>
        <p:sp>
          <p:nvSpPr>
            <p:cNvPr id="23580" name="Rectangle 27"/>
            <p:cNvSpPr>
              <a:spLocks noChangeArrowheads="1"/>
            </p:cNvSpPr>
            <p:nvPr/>
          </p:nvSpPr>
          <p:spPr bwMode="auto">
            <a:xfrm>
              <a:off x="1159" y="3779"/>
              <a:ext cx="3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100s</a:t>
              </a:r>
            </a:p>
          </p:txBody>
        </p:sp>
        <p:sp>
          <p:nvSpPr>
            <p:cNvPr id="23581" name="Rectangle 28"/>
            <p:cNvSpPr>
              <a:spLocks noChangeArrowheads="1"/>
            </p:cNvSpPr>
            <p:nvPr/>
          </p:nvSpPr>
          <p:spPr bwMode="auto">
            <a:xfrm>
              <a:off x="3888" y="3779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Gs-Ts</a:t>
              </a:r>
              <a:endParaRPr lang="en-US" altLang="ko-KR" sz="18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82" name="Rectangle 29"/>
            <p:cNvSpPr>
              <a:spLocks noChangeArrowheads="1"/>
            </p:cNvSpPr>
            <p:nvPr/>
          </p:nvSpPr>
          <p:spPr bwMode="auto">
            <a:xfrm>
              <a:off x="388" y="3779"/>
              <a:ext cx="8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Size (bytes):</a:t>
              </a:r>
            </a:p>
          </p:txBody>
        </p:sp>
        <p:sp>
          <p:nvSpPr>
            <p:cNvPr id="23583" name="Rectangle 30"/>
            <p:cNvSpPr>
              <a:spLocks noChangeArrowheads="1"/>
            </p:cNvSpPr>
            <p:nvPr/>
          </p:nvSpPr>
          <p:spPr bwMode="auto">
            <a:xfrm>
              <a:off x="2037" y="3779"/>
              <a:ext cx="4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Ks-Ms</a:t>
              </a:r>
            </a:p>
          </p:txBody>
        </p:sp>
        <p:sp>
          <p:nvSpPr>
            <p:cNvPr id="23584" name="Rectangle 31"/>
            <p:cNvSpPr>
              <a:spLocks noChangeArrowheads="1"/>
            </p:cNvSpPr>
            <p:nvPr/>
          </p:nvSpPr>
          <p:spPr bwMode="auto">
            <a:xfrm>
              <a:off x="3038" y="3779"/>
              <a:ext cx="6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Ms-Gs</a:t>
              </a:r>
              <a:endParaRPr lang="en-US" altLang="ko-KR" sz="18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85" name="Group 32"/>
            <p:cNvGrpSpPr>
              <a:grpSpLocks/>
            </p:cNvGrpSpPr>
            <p:nvPr/>
          </p:nvGrpSpPr>
          <p:grpSpPr bwMode="auto">
            <a:xfrm>
              <a:off x="4656" y="1356"/>
              <a:ext cx="704" cy="2052"/>
              <a:chOff x="4584" y="1321"/>
              <a:chExt cx="704" cy="2000"/>
            </a:xfrm>
          </p:grpSpPr>
          <p:sp>
            <p:nvSpPr>
              <p:cNvPr id="23588" name="Rectangle 33"/>
              <p:cNvSpPr>
                <a:spLocks noChangeArrowheads="1"/>
              </p:cNvSpPr>
              <p:nvPr/>
            </p:nvSpPr>
            <p:spPr bwMode="auto">
              <a:xfrm>
                <a:off x="4584" y="1321"/>
                <a:ext cx="704" cy="2000"/>
              </a:xfrm>
              <a:prstGeom prst="rect">
                <a:avLst/>
              </a:prstGeom>
              <a:solidFill>
                <a:srgbClr val="FF66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34"/>
              <p:cNvSpPr>
                <a:spLocks noChangeArrowheads="1"/>
              </p:cNvSpPr>
              <p:nvPr/>
            </p:nvSpPr>
            <p:spPr bwMode="auto">
              <a:xfrm>
                <a:off x="4638" y="2098"/>
                <a:ext cx="630" cy="62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Tertiary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Storage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(Tape)</a:t>
                </a:r>
              </a:p>
            </p:txBody>
          </p:sp>
        </p:grpSp>
        <p:sp>
          <p:nvSpPr>
            <p:cNvPr id="23586" name="Rectangle 35"/>
            <p:cNvSpPr>
              <a:spLocks noChangeArrowheads="1"/>
            </p:cNvSpPr>
            <p:nvPr/>
          </p:nvSpPr>
          <p:spPr bwMode="auto">
            <a:xfrm>
              <a:off x="4444" y="3425"/>
              <a:ext cx="1124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10,000,000,000s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   (10s sec)</a:t>
              </a:r>
            </a:p>
          </p:txBody>
        </p:sp>
        <p:sp>
          <p:nvSpPr>
            <p:cNvPr id="23587" name="Rectangle 36"/>
            <p:cNvSpPr>
              <a:spLocks noChangeArrowheads="1"/>
            </p:cNvSpPr>
            <p:nvPr/>
          </p:nvSpPr>
          <p:spPr bwMode="auto">
            <a:xfrm>
              <a:off x="4710" y="3779"/>
              <a:ext cx="6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 err="1">
                  <a:latin typeface="Gill Sans" charset="0"/>
                  <a:ea typeface="Gill Sans" charset="0"/>
                  <a:cs typeface="Gill Sans" charset="0"/>
                </a:rPr>
                <a:t>Ts</a:t>
              </a: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-Ps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519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54" y="1690689"/>
            <a:ext cx="817469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Compulsory</a:t>
            </a:r>
            <a:r>
              <a:rPr lang="en-US" dirty="0"/>
              <a:t> ("cold start"): First access to a block</a:t>
            </a:r>
          </a:p>
          <a:p>
            <a:pPr lvl="1"/>
            <a:r>
              <a:rPr lang="en-US" dirty="0"/>
              <a:t>Insignificant in any long-lived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Capacity</a:t>
            </a:r>
            <a:r>
              <a:rPr lang="en-US" dirty="0"/>
              <a:t>: Not enough space in cache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Conflict: </a:t>
            </a:r>
            <a:r>
              <a:rPr lang="en-US" dirty="0"/>
              <a:t>Memory locations map to same cache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Coherence </a:t>
            </a:r>
            <a:r>
              <a:rPr lang="en-US" dirty="0"/>
              <a:t>(invalidation): Memory updated externally</a:t>
            </a:r>
          </a:p>
          <a:p>
            <a:pPr lvl="1"/>
            <a:r>
              <a:rPr lang="en-US" dirty="0"/>
              <a:t>e.g. multi-core system, or on I/O</a:t>
            </a:r>
          </a:p>
        </p:txBody>
      </p:sp>
    </p:spTree>
    <p:extLst>
      <p:ext uri="{BB962C8B-B14F-4D97-AF65-F5344CB8AC3E}">
        <p14:creationId xmlns:p14="http://schemas.microsoft.com/office/powerpoint/2010/main" val="4098171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54" y="1690689"/>
            <a:ext cx="817469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Compulsory</a:t>
            </a:r>
            <a:r>
              <a:rPr lang="en-US" dirty="0">
                <a:solidFill>
                  <a:srgbClr val="FF0000"/>
                </a:solidFill>
              </a:rPr>
              <a:t> ("cold start"): First access to a block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Insignificant in any long-lived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Capacity</a:t>
            </a:r>
            <a:r>
              <a:rPr lang="en-US" dirty="0"/>
              <a:t>: Not enough space in cache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Conflict: </a:t>
            </a:r>
            <a:r>
              <a:rPr lang="en-US" dirty="0"/>
              <a:t>Memory locations map to same cache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Coherence </a:t>
            </a:r>
            <a:r>
              <a:rPr lang="en-US" dirty="0">
                <a:solidFill>
                  <a:srgbClr val="FF0000"/>
                </a:solidFill>
              </a:rPr>
              <a:t>(invalidation): Memory updated externally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e.g. multi-core system, or on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DCF8-8A87-2441-8ADC-4BBB0A03E48E}"/>
              </a:ext>
            </a:extLst>
          </p:cNvPr>
          <p:cNvSpPr/>
          <p:nvPr/>
        </p:nvSpPr>
        <p:spPr>
          <a:xfrm>
            <a:off x="304800" y="2563906"/>
            <a:ext cx="8516471" cy="1488141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Not affected by cache design (mostly)</a:t>
            </a:r>
          </a:p>
        </p:txBody>
      </p:sp>
    </p:spTree>
    <p:extLst>
      <p:ext uri="{BB962C8B-B14F-4D97-AF65-F5344CB8AC3E}">
        <p14:creationId xmlns:p14="http://schemas.microsoft.com/office/powerpoint/2010/main" val="36966788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54" y="1690689"/>
            <a:ext cx="817469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Compulsory</a:t>
            </a:r>
            <a:r>
              <a:rPr lang="en-US" dirty="0"/>
              <a:t> ("cold start"): First access to a block</a:t>
            </a:r>
          </a:p>
          <a:p>
            <a:pPr lvl="1"/>
            <a:r>
              <a:rPr lang="en-US" dirty="0"/>
              <a:t>Insignificant in any long-lived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Capacity</a:t>
            </a:r>
            <a:r>
              <a:rPr lang="en-US" dirty="0">
                <a:solidFill>
                  <a:srgbClr val="FF0000"/>
                </a:solidFill>
              </a:rPr>
              <a:t>: Not enough space in cache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Conflict: </a:t>
            </a:r>
            <a:r>
              <a:rPr lang="en-US" dirty="0">
                <a:solidFill>
                  <a:srgbClr val="FF0000"/>
                </a:solidFill>
              </a:rPr>
              <a:t>Memory locations map to same cache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Coherence </a:t>
            </a:r>
            <a:r>
              <a:rPr lang="en-US" dirty="0"/>
              <a:t>(invalidation): Memory updated externally</a:t>
            </a:r>
          </a:p>
          <a:p>
            <a:pPr lvl="1"/>
            <a:r>
              <a:rPr lang="en-US" dirty="0"/>
              <a:t>e.g. multi-core system, or on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DCF8-8A87-2441-8ADC-4BBB0A03E48E}"/>
              </a:ext>
            </a:extLst>
          </p:cNvPr>
          <p:cNvSpPr/>
          <p:nvPr/>
        </p:nvSpPr>
        <p:spPr>
          <a:xfrm>
            <a:off x="313763" y="4054474"/>
            <a:ext cx="8516471" cy="1488141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Improved by Increasing Cache Size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F37EF-98E1-5E44-8CFD-2274F46F2F5C}"/>
              </a:ext>
            </a:extLst>
          </p:cNvPr>
          <p:cNvSpPr/>
          <p:nvPr/>
        </p:nvSpPr>
        <p:spPr>
          <a:xfrm>
            <a:off x="313763" y="1315385"/>
            <a:ext cx="8516471" cy="1325563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344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54" y="1690689"/>
            <a:ext cx="817469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Compulsory</a:t>
            </a:r>
            <a:r>
              <a:rPr lang="en-US" dirty="0"/>
              <a:t> ("cold start"): First access to a block</a:t>
            </a:r>
          </a:p>
          <a:p>
            <a:pPr lvl="1"/>
            <a:r>
              <a:rPr lang="en-US" dirty="0"/>
              <a:t>Insignificant in any long-lived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Capacity</a:t>
            </a:r>
            <a:r>
              <a:rPr lang="en-US" dirty="0">
                <a:solidFill>
                  <a:srgbClr val="FF0000"/>
                </a:solidFill>
              </a:rPr>
              <a:t>: Not enough space in cache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Conflict: </a:t>
            </a:r>
            <a:r>
              <a:rPr lang="en-US" dirty="0">
                <a:solidFill>
                  <a:srgbClr val="FF0000"/>
                </a:solidFill>
              </a:rPr>
              <a:t>Memory locations map to same cache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Coherence </a:t>
            </a:r>
            <a:r>
              <a:rPr lang="en-US" dirty="0"/>
              <a:t>(invalidation): Memory updated externally</a:t>
            </a:r>
          </a:p>
          <a:p>
            <a:pPr lvl="1"/>
            <a:r>
              <a:rPr lang="en-US" dirty="0"/>
              <a:t>e.g. multi-core system, or on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DCF8-8A87-2441-8ADC-4BBB0A03E48E}"/>
              </a:ext>
            </a:extLst>
          </p:cNvPr>
          <p:cNvSpPr/>
          <p:nvPr/>
        </p:nvSpPr>
        <p:spPr>
          <a:xfrm>
            <a:off x="313763" y="4054474"/>
            <a:ext cx="8516471" cy="1488141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Improved by Increasing Associativity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F37EF-98E1-5E44-8CFD-2274F46F2F5C}"/>
              </a:ext>
            </a:extLst>
          </p:cNvPr>
          <p:cNvSpPr/>
          <p:nvPr/>
        </p:nvSpPr>
        <p:spPr>
          <a:xfrm>
            <a:off x="313763" y="1315385"/>
            <a:ext cx="8516471" cy="1858121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43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09991"/>
            <a:ext cx="8305800" cy="2660728"/>
          </a:xfrm>
          <a:noFill/>
        </p:spPr>
        <p:txBody>
          <a:bodyPr lIns="63500" tIns="25400" rIns="63500" bIns="2540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Block</a:t>
            </a:r>
            <a:r>
              <a:rPr lang="en-US" altLang="ko-KR" dirty="0">
                <a:ea typeface="굴림" panose="020B0600000101010101" pitchFamily="34" charset="-127"/>
              </a:rPr>
              <a:t> is minimum unit of caching (recall spatial locality)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Data Select: Which part of block to retrieve</a:t>
            </a:r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Index</a:t>
            </a:r>
            <a:r>
              <a:rPr lang="en-US" altLang="ko-KR" dirty="0">
                <a:ea typeface="굴림" panose="020B0600000101010101" pitchFamily="34" charset="-127"/>
              </a:rPr>
              <a:t> Used to Lookup Candidates in Cache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Index identifies the set</a:t>
            </a:r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Tag</a:t>
            </a:r>
            <a:r>
              <a:rPr lang="en-US" altLang="ko-KR" dirty="0">
                <a:ea typeface="굴림" panose="020B0600000101010101" pitchFamily="34" charset="-127"/>
              </a:rPr>
              <a:t> used to identify actual copy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If no candidates match, then declare cache miss</a:t>
            </a:r>
          </a:p>
        </p:txBody>
      </p:sp>
      <p:sp>
        <p:nvSpPr>
          <p:cNvPr id="25603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37451"/>
            <a:ext cx="7413625" cy="883858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How is a Block found in a Cache?</a:t>
            </a:r>
          </a:p>
        </p:txBody>
      </p:sp>
      <p:grpSp>
        <p:nvGrpSpPr>
          <p:cNvPr id="25604" name="Group 20"/>
          <p:cNvGrpSpPr>
            <a:grpSpLocks/>
          </p:cNvGrpSpPr>
          <p:nvPr/>
        </p:nvGrpSpPr>
        <p:grpSpPr bwMode="auto">
          <a:xfrm>
            <a:off x="457200" y="1402971"/>
            <a:ext cx="8229600" cy="2366963"/>
            <a:chOff x="288" y="816"/>
            <a:chExt cx="5184" cy="1491"/>
          </a:xfrm>
        </p:grpSpPr>
        <p:grpSp>
          <p:nvGrpSpPr>
            <p:cNvPr id="25605" name="Group 3"/>
            <p:cNvGrpSpPr>
              <a:grpSpLocks/>
            </p:cNvGrpSpPr>
            <p:nvPr/>
          </p:nvGrpSpPr>
          <p:grpSpPr bwMode="auto">
            <a:xfrm>
              <a:off x="288" y="816"/>
              <a:ext cx="5184" cy="720"/>
              <a:chOff x="288" y="624"/>
              <a:chExt cx="5184" cy="720"/>
            </a:xfrm>
          </p:grpSpPr>
          <p:sp>
            <p:nvSpPr>
              <p:cNvPr id="25611" name="Rectangle 4"/>
              <p:cNvSpPr>
                <a:spLocks noChangeArrowheads="1"/>
              </p:cNvSpPr>
              <p:nvPr/>
            </p:nvSpPr>
            <p:spPr bwMode="auto">
              <a:xfrm>
                <a:off x="288" y="624"/>
                <a:ext cx="518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25612" name="Group 5"/>
              <p:cNvGrpSpPr>
                <a:grpSpLocks/>
              </p:cNvGrpSpPr>
              <p:nvPr/>
            </p:nvGrpSpPr>
            <p:grpSpPr bwMode="auto">
              <a:xfrm>
                <a:off x="912" y="768"/>
                <a:ext cx="3792" cy="339"/>
                <a:chOff x="1056" y="2041"/>
                <a:chExt cx="3792" cy="339"/>
              </a:xfrm>
            </p:grpSpPr>
            <p:sp>
              <p:nvSpPr>
                <p:cNvPr id="25613" name="Rectangle 6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3792" cy="288"/>
                </a:xfrm>
                <a:prstGeom prst="rect">
                  <a:avLst/>
                </a:prstGeom>
                <a:solidFill>
                  <a:srgbClr val="FF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endParaRPr lang="ko-KR" altLang="en-US" sz="18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14" name="Rectangle 7"/>
                <p:cNvSpPr>
                  <a:spLocks noChangeArrowheads="1"/>
                </p:cNvSpPr>
                <p:nvPr/>
              </p:nvSpPr>
              <p:spPr bwMode="auto">
                <a:xfrm>
                  <a:off x="1056" y="2208"/>
                  <a:ext cx="3120" cy="14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endParaRPr lang="ko-KR" altLang="en-US" sz="18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15" name="Rectangle 8"/>
                <p:cNvSpPr>
                  <a:spLocks noChangeArrowheads="1"/>
                </p:cNvSpPr>
                <p:nvPr/>
              </p:nvSpPr>
              <p:spPr bwMode="auto">
                <a:xfrm>
                  <a:off x="3120" y="2208"/>
                  <a:ext cx="1056" cy="14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5616" name="Rectangle 9"/>
                <p:cNvSpPr>
                  <a:spLocks noChangeArrowheads="1"/>
                </p:cNvSpPr>
                <p:nvPr/>
              </p:nvSpPr>
              <p:spPr bwMode="auto">
                <a:xfrm>
                  <a:off x="4176" y="2064"/>
                  <a:ext cx="672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561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320" y="2064"/>
                  <a:ext cx="390" cy="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Block</a:t>
                  </a:r>
                </a:p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offset</a:t>
                  </a:r>
                </a:p>
              </p:txBody>
            </p:sp>
            <p:sp>
              <p:nvSpPr>
                <p:cNvPr id="2561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27" y="2041"/>
                  <a:ext cx="831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Block Address</a:t>
                  </a:r>
                </a:p>
              </p:txBody>
            </p:sp>
            <p:sp>
              <p:nvSpPr>
                <p:cNvPr id="2561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0" y="2188"/>
                  <a:ext cx="30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Tag</a:t>
                  </a:r>
                  <a:endParaRPr lang="en-US" altLang="ko-KR" sz="18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350" y="2179"/>
                  <a:ext cx="389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Index</a:t>
                  </a:r>
                </a:p>
              </p:txBody>
            </p:sp>
          </p:grpSp>
        </p:grpSp>
        <p:sp>
          <p:nvSpPr>
            <p:cNvPr id="25606" name="AutoShape 15"/>
            <p:cNvSpPr>
              <a:spLocks/>
            </p:cNvSpPr>
            <p:nvPr/>
          </p:nvSpPr>
          <p:spPr bwMode="auto">
            <a:xfrm rot="5400000">
              <a:off x="3384" y="936"/>
              <a:ext cx="240" cy="1056"/>
            </a:xfrm>
            <a:prstGeom prst="rightBrace">
              <a:avLst>
                <a:gd name="adj1" fmla="val 36667"/>
                <a:gd name="adj2" fmla="val 50000"/>
              </a:avLst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07" name="Text Box 16"/>
            <p:cNvSpPr txBox="1">
              <a:spLocks noChangeArrowheads="1"/>
            </p:cNvSpPr>
            <p:nvPr/>
          </p:nvSpPr>
          <p:spPr bwMode="auto">
            <a:xfrm>
              <a:off x="3024" y="1632"/>
              <a:ext cx="8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Set Select</a:t>
              </a:r>
            </a:p>
          </p:txBody>
        </p:sp>
        <p:sp>
          <p:nvSpPr>
            <p:cNvPr id="25608" name="AutoShape 17"/>
            <p:cNvSpPr>
              <a:spLocks/>
            </p:cNvSpPr>
            <p:nvPr/>
          </p:nvSpPr>
          <p:spPr bwMode="auto">
            <a:xfrm rot="5400000">
              <a:off x="4268" y="1165"/>
              <a:ext cx="240" cy="615"/>
            </a:xfrm>
            <a:prstGeom prst="rightBrace">
              <a:avLst>
                <a:gd name="adj1" fmla="val 21354"/>
                <a:gd name="adj2" fmla="val 50000"/>
              </a:avLst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09" name="Text Box 18"/>
            <p:cNvSpPr txBox="1">
              <a:spLocks noChangeArrowheads="1"/>
            </p:cNvSpPr>
            <p:nvPr/>
          </p:nvSpPr>
          <p:spPr bwMode="auto">
            <a:xfrm>
              <a:off x="3840" y="2016"/>
              <a:ext cx="10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Data Select</a:t>
              </a:r>
            </a:p>
          </p:txBody>
        </p:sp>
        <p:sp>
          <p:nvSpPr>
            <p:cNvPr id="25610" name="Line 19"/>
            <p:cNvSpPr>
              <a:spLocks noChangeShapeType="1"/>
            </p:cNvSpPr>
            <p:nvPr/>
          </p:nvSpPr>
          <p:spPr bwMode="auto">
            <a:xfrm>
              <a:off x="4388" y="1592"/>
              <a:ext cx="0" cy="432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720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5177925" y="1592939"/>
            <a:ext cx="3689350" cy="1336675"/>
            <a:chOff x="3292" y="576"/>
            <a:chExt cx="2324" cy="842"/>
          </a:xfrm>
        </p:grpSpPr>
        <p:sp>
          <p:nvSpPr>
            <p:cNvPr id="52269" name="Freeform 86"/>
            <p:cNvSpPr>
              <a:spLocks/>
            </p:cNvSpPr>
            <p:nvPr/>
          </p:nvSpPr>
          <p:spPr bwMode="auto">
            <a:xfrm>
              <a:off x="3292" y="576"/>
              <a:ext cx="1829" cy="315"/>
            </a:xfrm>
            <a:custGeom>
              <a:avLst/>
              <a:gdLst>
                <a:gd name="T0" fmla="*/ 0 w 1824"/>
                <a:gd name="T1" fmla="*/ 0 h 288"/>
                <a:gd name="T2" fmla="*/ 1964 w 1824"/>
                <a:gd name="T3" fmla="*/ 0 h 288"/>
                <a:gd name="T4" fmla="*/ 1964 w 1824"/>
                <a:gd name="T5" fmla="*/ 3536 h 288"/>
                <a:gd name="T6" fmla="*/ 0 60000 65536"/>
                <a:gd name="T7" fmla="*/ 0 60000 65536"/>
                <a:gd name="T8" fmla="*/ 0 60000 65536"/>
                <a:gd name="T9" fmla="*/ 0 w 1824"/>
                <a:gd name="T10" fmla="*/ 0 h 288"/>
                <a:gd name="T11" fmla="*/ 1824 w 18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70" name="Text Box 87"/>
            <p:cNvSpPr txBox="1">
              <a:spLocks noChangeArrowheads="1"/>
            </p:cNvSpPr>
            <p:nvPr/>
          </p:nvSpPr>
          <p:spPr bwMode="auto">
            <a:xfrm>
              <a:off x="4112" y="1168"/>
              <a:ext cx="11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Physical Address</a:t>
              </a:r>
            </a:p>
          </p:txBody>
        </p:sp>
        <p:grpSp>
          <p:nvGrpSpPr>
            <p:cNvPr id="52271" name="Group 140"/>
            <p:cNvGrpSpPr>
              <a:grpSpLocks/>
            </p:cNvGrpSpPr>
            <p:nvPr/>
          </p:nvGrpSpPr>
          <p:grpSpPr bwMode="auto">
            <a:xfrm>
              <a:off x="4026" y="920"/>
              <a:ext cx="1590" cy="238"/>
              <a:chOff x="4026" y="920"/>
              <a:chExt cx="1590" cy="238"/>
            </a:xfrm>
          </p:grpSpPr>
          <p:sp>
            <p:nvSpPr>
              <p:cNvPr id="52272" name="Rectangle 84"/>
              <p:cNvSpPr>
                <a:spLocks noChangeArrowheads="1"/>
              </p:cNvSpPr>
              <p:nvPr/>
            </p:nvSpPr>
            <p:spPr bwMode="auto">
              <a:xfrm>
                <a:off x="4631" y="920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73" name="Rectangle 137"/>
              <p:cNvSpPr>
                <a:spLocks noChangeArrowheads="1"/>
              </p:cNvSpPr>
              <p:nvPr/>
            </p:nvSpPr>
            <p:spPr bwMode="auto">
              <a:xfrm>
                <a:off x="4026" y="920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48474"/>
            <a:ext cx="7540362" cy="826259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Implementing Paging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562" y="4494889"/>
            <a:ext cx="8915400" cy="1931674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ko-KR" dirty="0">
                <a:sym typeface="Symbol" panose="05050102010706020507" pitchFamily="18" charset="2"/>
              </a:rPr>
              <a:t>Page Table: </a:t>
            </a:r>
            <a:r>
              <a:rPr lang="en-US" altLang="ko-KR" i="1" dirty="0">
                <a:sym typeface="Symbol" panose="05050102010706020507" pitchFamily="18" charset="2"/>
              </a:rPr>
              <a:t>Process-Specific</a:t>
            </a:r>
            <a:r>
              <a:rPr lang="en-US" altLang="ko-KR" dirty="0">
                <a:sym typeface="Symbol" panose="05050102010706020507" pitchFamily="18" charset="2"/>
              </a:rPr>
              <a:t> map for bookkeeping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sym typeface="Symbol" panose="05050102010706020507" pitchFamily="18" charset="2"/>
              </a:rPr>
              <a:t>Tells us in which physical page frame a virtual page is stored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sym typeface="Symbol" panose="05050102010706020507" pitchFamily="18" charset="2"/>
              </a:rPr>
              <a:t>Virtual page number is index into table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sym typeface="Symbol" panose="05050102010706020507" pitchFamily="18" charset="2"/>
              </a:rPr>
              <a:t>Table itself resides in physical memory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sym typeface="Symbol" panose="05050102010706020507" pitchFamily="18" charset="2"/>
              </a:rPr>
              <a:t>Trigger </a:t>
            </a:r>
            <a:r>
              <a:rPr lang="en-US" altLang="ko-KR" b="1" dirty="0">
                <a:sym typeface="Symbol" panose="05050102010706020507" pitchFamily="18" charset="2"/>
              </a:rPr>
              <a:t>fault</a:t>
            </a:r>
            <a:r>
              <a:rPr lang="en-US" altLang="ko-KR" dirty="0">
                <a:sym typeface="Symbol" panose="05050102010706020507" pitchFamily="18" charset="2"/>
              </a:rPr>
              <a:t> if page access is not permitted</a:t>
            </a:r>
          </a:p>
        </p:txBody>
      </p:sp>
      <p:sp>
        <p:nvSpPr>
          <p:cNvPr id="700486" name="Freeform 70"/>
          <p:cNvSpPr>
            <a:spLocks/>
          </p:cNvSpPr>
          <p:nvPr/>
        </p:nvSpPr>
        <p:spPr bwMode="auto">
          <a:xfrm>
            <a:off x="3017338" y="1821539"/>
            <a:ext cx="846137" cy="684213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409075" y="1440539"/>
            <a:ext cx="4768850" cy="396875"/>
            <a:chOff x="160" y="559"/>
            <a:chExt cx="3004" cy="250"/>
          </a:xfrm>
        </p:grpSpPr>
        <p:grpSp>
          <p:nvGrpSpPr>
            <p:cNvPr id="52265" name="Group 11"/>
            <p:cNvGrpSpPr>
              <a:grpSpLocks/>
            </p:cNvGrpSpPr>
            <p:nvPr/>
          </p:nvGrpSpPr>
          <p:grpSpPr bwMode="auto">
            <a:xfrm>
              <a:off x="1548" y="566"/>
              <a:ext cx="1616" cy="238"/>
              <a:chOff x="480" y="624"/>
              <a:chExt cx="1968" cy="336"/>
            </a:xfrm>
          </p:grpSpPr>
          <p:sp>
            <p:nvSpPr>
              <p:cNvPr id="52267" name="Rectangle 5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68" name="Rectangle 6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6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6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</p:grpSp>
        <p:sp>
          <p:nvSpPr>
            <p:cNvPr id="52266" name="Text Box 80"/>
            <p:cNvSpPr txBox="1">
              <a:spLocks noChangeArrowheads="1"/>
            </p:cNvSpPr>
            <p:nvPr/>
          </p:nvSpPr>
          <p:spPr bwMode="auto">
            <a:xfrm>
              <a:off x="160" y="559"/>
              <a:ext cx="11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Virtual Address: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713875" y="2505752"/>
            <a:ext cx="3276601" cy="1290637"/>
            <a:chOff x="352" y="1375"/>
            <a:chExt cx="2064" cy="813"/>
          </a:xfrm>
        </p:grpSpPr>
        <p:sp>
          <p:nvSpPr>
            <p:cNvPr id="52259" name="Text Box 82"/>
            <p:cNvSpPr txBox="1">
              <a:spLocks noChangeArrowheads="1"/>
            </p:cNvSpPr>
            <p:nvPr/>
          </p:nvSpPr>
          <p:spPr bwMode="auto">
            <a:xfrm>
              <a:off x="1389" y="1938"/>
              <a:ext cx="10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Access Error</a:t>
              </a:r>
              <a:endParaRPr lang="en-US" alt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0" name="Oval 71"/>
            <p:cNvSpPr>
              <a:spLocks noChangeArrowheads="1"/>
            </p:cNvSpPr>
            <p:nvPr/>
          </p:nvSpPr>
          <p:spPr bwMode="auto">
            <a:xfrm>
              <a:off x="1760" y="1544"/>
              <a:ext cx="317" cy="269"/>
            </a:xfrm>
            <a:prstGeom prst="ellipse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4000" b="0" dirty="0">
                  <a:latin typeface="Gill Sans" charset="0"/>
                  <a:ea typeface="Gill Sans" charset="0"/>
                  <a:cs typeface="Gill Sans" charset="0"/>
                </a:rPr>
                <a:t>&gt;</a:t>
              </a:r>
            </a:p>
          </p:txBody>
        </p:sp>
        <p:sp>
          <p:nvSpPr>
            <p:cNvPr id="52261" name="Line 88"/>
            <p:cNvSpPr>
              <a:spLocks noChangeShapeType="1"/>
            </p:cNvSpPr>
            <p:nvPr/>
          </p:nvSpPr>
          <p:spPr bwMode="auto">
            <a:xfrm>
              <a:off x="1936" y="1375"/>
              <a:ext cx="0" cy="17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2" name="Line 90"/>
            <p:cNvSpPr>
              <a:spLocks noChangeShapeType="1"/>
            </p:cNvSpPr>
            <p:nvPr/>
          </p:nvSpPr>
          <p:spPr bwMode="auto">
            <a:xfrm>
              <a:off x="1936" y="1832"/>
              <a:ext cx="0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3" name="Rectangle 92"/>
            <p:cNvSpPr>
              <a:spLocks noChangeArrowheads="1"/>
            </p:cNvSpPr>
            <p:nvPr/>
          </p:nvSpPr>
          <p:spPr bwMode="auto">
            <a:xfrm>
              <a:off x="352" y="1586"/>
              <a:ext cx="1196" cy="222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 err="1">
                  <a:latin typeface="Gill Sans" charset="0"/>
                  <a:ea typeface="Gill Sans" charset="0"/>
                  <a:cs typeface="Gill Sans" charset="0"/>
                </a:rPr>
                <a:t>PageTableSize</a:t>
              </a:r>
              <a:endParaRPr lang="en-US" alt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4" name="Line 95"/>
            <p:cNvSpPr>
              <a:spLocks noChangeShapeType="1"/>
            </p:cNvSpPr>
            <p:nvPr/>
          </p:nvSpPr>
          <p:spPr bwMode="auto">
            <a:xfrm>
              <a:off x="1548" y="1677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713875" y="2023152"/>
            <a:ext cx="5008563" cy="1838325"/>
            <a:chOff x="480" y="847"/>
            <a:chExt cx="3155" cy="1158"/>
          </a:xfrm>
        </p:grpSpPr>
        <p:sp>
          <p:nvSpPr>
            <p:cNvPr id="52243" name="Rectangle 93"/>
            <p:cNvSpPr>
              <a:spLocks noChangeArrowheads="1"/>
            </p:cNvSpPr>
            <p:nvPr/>
          </p:nvSpPr>
          <p:spPr bwMode="auto">
            <a:xfrm>
              <a:off x="480" y="847"/>
              <a:ext cx="1196" cy="209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 err="1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  <a:endParaRPr lang="en-US" alt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44" name="Line 94"/>
            <p:cNvSpPr>
              <a:spLocks noChangeShapeType="1"/>
            </p:cNvSpPr>
            <p:nvPr/>
          </p:nvSpPr>
          <p:spPr bwMode="auto">
            <a:xfrm>
              <a:off x="1676" y="946"/>
              <a:ext cx="788" cy="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52245" name="Group 147"/>
            <p:cNvGrpSpPr>
              <a:grpSpLocks/>
            </p:cNvGrpSpPr>
            <p:nvPr/>
          </p:nvGrpSpPr>
          <p:grpSpPr bwMode="auto">
            <a:xfrm>
              <a:off x="2464" y="876"/>
              <a:ext cx="1171" cy="1129"/>
              <a:chOff x="2464" y="876"/>
              <a:chExt cx="1171" cy="1129"/>
            </a:xfrm>
          </p:grpSpPr>
          <p:sp>
            <p:nvSpPr>
              <p:cNvPr id="52246" name="Rectangle 14"/>
              <p:cNvSpPr>
                <a:spLocks noChangeArrowheads="1"/>
              </p:cNvSpPr>
              <p:nvPr/>
            </p:nvSpPr>
            <p:spPr bwMode="auto">
              <a:xfrm>
                <a:off x="2464" y="87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52247" name="Rectangle 16"/>
              <p:cNvSpPr>
                <a:spLocks noChangeArrowheads="1"/>
              </p:cNvSpPr>
              <p:nvPr/>
            </p:nvSpPr>
            <p:spPr bwMode="auto">
              <a:xfrm>
                <a:off x="2464" y="1252"/>
                <a:ext cx="753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52248" name="Rectangle 17"/>
              <p:cNvSpPr>
                <a:spLocks noChangeArrowheads="1"/>
              </p:cNvSpPr>
              <p:nvPr/>
            </p:nvSpPr>
            <p:spPr bwMode="auto">
              <a:xfrm>
                <a:off x="2464" y="144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52249" name="Rectangle 18"/>
              <p:cNvSpPr>
                <a:spLocks noChangeArrowheads="1"/>
              </p:cNvSpPr>
              <p:nvPr/>
            </p:nvSpPr>
            <p:spPr bwMode="auto">
              <a:xfrm>
                <a:off x="2464" y="162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52250" name="Rectangle 19"/>
              <p:cNvSpPr>
                <a:spLocks noChangeArrowheads="1"/>
              </p:cNvSpPr>
              <p:nvPr/>
            </p:nvSpPr>
            <p:spPr bwMode="auto">
              <a:xfrm>
                <a:off x="2464" y="181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52251" name="Rectangle 102"/>
              <p:cNvSpPr>
                <a:spLocks noChangeArrowheads="1"/>
              </p:cNvSpPr>
              <p:nvPr/>
            </p:nvSpPr>
            <p:spPr bwMode="auto">
              <a:xfrm>
                <a:off x="3215" y="87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52252" name="Group 143"/>
              <p:cNvGrpSpPr>
                <a:grpSpLocks/>
              </p:cNvGrpSpPr>
              <p:nvPr/>
            </p:nvGrpSpPr>
            <p:grpSpPr bwMode="auto">
              <a:xfrm>
                <a:off x="2464" y="1064"/>
                <a:ext cx="1171" cy="188"/>
                <a:chOff x="2464" y="1064"/>
                <a:chExt cx="1171" cy="188"/>
              </a:xfrm>
            </p:grpSpPr>
            <p:sp>
              <p:nvSpPr>
                <p:cNvPr id="5225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64" y="1064"/>
                  <a:ext cx="753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page #1</a:t>
                  </a:r>
                </a:p>
              </p:txBody>
            </p:sp>
            <p:sp>
              <p:nvSpPr>
                <p:cNvPr id="52258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15" y="1064"/>
                  <a:ext cx="420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 b="0">
                      <a:latin typeface="Gill Sans" charset="0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</p:grpSp>
          <p:sp>
            <p:nvSpPr>
              <p:cNvPr id="52253" name="Rectangle 104"/>
              <p:cNvSpPr>
                <a:spLocks noChangeArrowheads="1"/>
              </p:cNvSpPr>
              <p:nvPr/>
            </p:nvSpPr>
            <p:spPr bwMode="auto">
              <a:xfrm>
                <a:off x="3215" y="1252"/>
                <a:ext cx="420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4" name="Rectangle 105"/>
              <p:cNvSpPr>
                <a:spLocks noChangeArrowheads="1"/>
              </p:cNvSpPr>
              <p:nvPr/>
            </p:nvSpPr>
            <p:spPr bwMode="auto">
              <a:xfrm>
                <a:off x="3215" y="144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5" name="Rectangle 106"/>
              <p:cNvSpPr>
                <a:spLocks noChangeArrowheads="1"/>
              </p:cNvSpPr>
              <p:nvPr/>
            </p:nvSpPr>
            <p:spPr bwMode="auto">
              <a:xfrm>
                <a:off x="3215" y="162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52256" name="Rectangle 107"/>
              <p:cNvSpPr>
                <a:spLocks noChangeArrowheads="1"/>
              </p:cNvSpPr>
              <p:nvPr/>
            </p:nvSpPr>
            <p:spPr bwMode="auto">
              <a:xfrm>
                <a:off x="3215" y="181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3863475" y="2364464"/>
            <a:ext cx="1858963" cy="298450"/>
            <a:chOff x="2464" y="1064"/>
            <a:chExt cx="1171" cy="188"/>
          </a:xfrm>
        </p:grpSpPr>
        <p:sp>
          <p:nvSpPr>
            <p:cNvPr id="52241" name="Rectangle 145"/>
            <p:cNvSpPr>
              <a:spLocks noChangeArrowheads="1"/>
            </p:cNvSpPr>
            <p:nvPr/>
          </p:nvSpPr>
          <p:spPr bwMode="auto">
            <a:xfrm>
              <a:off x="2464" y="1064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52242" name="Rectangle 146"/>
            <p:cNvSpPr>
              <a:spLocks noChangeArrowheads="1"/>
            </p:cNvSpPr>
            <p:nvPr/>
          </p:nvSpPr>
          <p:spPr bwMode="auto">
            <a:xfrm>
              <a:off x="3215" y="1064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</p:grp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5743075" y="2581952"/>
            <a:ext cx="2286000" cy="1652587"/>
            <a:chOff x="3648" y="1104"/>
            <a:chExt cx="1440" cy="1041"/>
          </a:xfrm>
        </p:grpSpPr>
        <p:sp>
          <p:nvSpPr>
            <p:cNvPr id="5223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Check Perm</a:t>
              </a:r>
            </a:p>
          </p:txBody>
        </p:sp>
        <p:sp>
          <p:nvSpPr>
            <p:cNvPr id="52238" name="Line 113"/>
            <p:cNvSpPr>
              <a:spLocks noChangeShapeType="1"/>
            </p:cNvSpPr>
            <p:nvPr/>
          </p:nvSpPr>
          <p:spPr bwMode="auto">
            <a:xfrm>
              <a:off x="3648" y="1104"/>
              <a:ext cx="482" cy="335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3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567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eaLnBrk="1" hangingPunct="1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5224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4981075" y="2139039"/>
            <a:ext cx="2362200" cy="377825"/>
            <a:chOff x="3168" y="920"/>
            <a:chExt cx="1488" cy="238"/>
          </a:xfrm>
        </p:grpSpPr>
        <p:sp>
          <p:nvSpPr>
            <p:cNvPr id="52235" name="Rectangle 85"/>
            <p:cNvSpPr>
              <a:spLocks noChangeArrowheads="1"/>
            </p:cNvSpPr>
            <p:nvPr/>
          </p:nvSpPr>
          <p:spPr bwMode="auto">
            <a:xfrm>
              <a:off x="4026" y="920"/>
              <a:ext cx="630" cy="238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6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6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Frame #</a:t>
              </a:r>
            </a:p>
          </p:txBody>
        </p:sp>
        <p:sp>
          <p:nvSpPr>
            <p:cNvPr id="52236" name="Line 75"/>
            <p:cNvSpPr>
              <a:spLocks noChangeShapeType="1"/>
            </p:cNvSpPr>
            <p:nvPr/>
          </p:nvSpPr>
          <p:spPr bwMode="auto">
            <a:xfrm flipV="1">
              <a:off x="3168" y="105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29276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234" name="Rectangle 74"/>
          <p:cNvSpPr>
            <a:spLocks noChangeArrowheads="1"/>
          </p:cNvSpPr>
          <p:nvPr/>
        </p:nvSpPr>
        <p:spPr bwMode="auto">
          <a:xfrm>
            <a:off x="1639888" y="4972062"/>
            <a:ext cx="3248025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32251" name="Group 91"/>
          <p:cNvGrpSpPr>
            <a:grpSpLocks/>
          </p:cNvGrpSpPr>
          <p:nvPr/>
        </p:nvGrpSpPr>
        <p:grpSpPr bwMode="auto">
          <a:xfrm>
            <a:off x="685800" y="4352937"/>
            <a:ext cx="4224338" cy="2432050"/>
            <a:chOff x="515" y="2334"/>
            <a:chExt cx="2661" cy="1532"/>
          </a:xfrm>
        </p:grpSpPr>
        <p:sp>
          <p:nvSpPr>
            <p:cNvPr id="26689" name="Rectangle 24"/>
            <p:cNvSpPr>
              <a:spLocks noChangeArrowheads="1"/>
            </p:cNvSpPr>
            <p:nvPr/>
          </p:nvSpPr>
          <p:spPr bwMode="auto">
            <a:xfrm>
              <a:off x="1112" y="2538"/>
              <a:ext cx="2048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90" name="Line 25"/>
            <p:cNvSpPr>
              <a:spLocks noChangeShapeType="1"/>
            </p:cNvSpPr>
            <p:nvPr/>
          </p:nvSpPr>
          <p:spPr bwMode="auto">
            <a:xfrm flipH="1">
              <a:off x="1096" y="272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Line 26"/>
            <p:cNvSpPr>
              <a:spLocks noChangeShapeType="1"/>
            </p:cNvSpPr>
            <p:nvPr/>
          </p:nvSpPr>
          <p:spPr bwMode="auto">
            <a:xfrm flipH="1">
              <a:off x="1096" y="2914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Line 27"/>
            <p:cNvSpPr>
              <a:spLocks noChangeShapeType="1"/>
            </p:cNvSpPr>
            <p:nvPr/>
          </p:nvSpPr>
          <p:spPr bwMode="auto">
            <a:xfrm flipH="1">
              <a:off x="1096" y="3106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Line 28"/>
            <p:cNvSpPr>
              <a:spLocks noChangeShapeType="1"/>
            </p:cNvSpPr>
            <p:nvPr/>
          </p:nvSpPr>
          <p:spPr bwMode="auto">
            <a:xfrm flipH="1">
              <a:off x="1096" y="3298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Line 29"/>
            <p:cNvSpPr>
              <a:spLocks noChangeShapeType="1"/>
            </p:cNvSpPr>
            <p:nvPr/>
          </p:nvSpPr>
          <p:spPr bwMode="auto">
            <a:xfrm flipH="1">
              <a:off x="1096" y="368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2051" y="3333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96" name="Rectangle 35"/>
            <p:cNvSpPr>
              <a:spLocks noChangeArrowheads="1"/>
            </p:cNvSpPr>
            <p:nvPr/>
          </p:nvSpPr>
          <p:spPr bwMode="auto">
            <a:xfrm>
              <a:off x="1955" y="2718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0x50</a:t>
              </a:r>
            </a:p>
          </p:txBody>
        </p:sp>
        <p:sp>
          <p:nvSpPr>
            <p:cNvPr id="26697" name="Rectangle 38"/>
            <p:cNvSpPr>
              <a:spLocks noChangeArrowheads="1"/>
            </p:cNvSpPr>
            <p:nvPr/>
          </p:nvSpPr>
          <p:spPr bwMode="auto">
            <a:xfrm>
              <a:off x="728" y="2538"/>
              <a:ext cx="176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98" name="Rectangle 39"/>
            <p:cNvSpPr>
              <a:spLocks noChangeArrowheads="1"/>
            </p:cNvSpPr>
            <p:nvPr/>
          </p:nvSpPr>
          <p:spPr bwMode="auto">
            <a:xfrm>
              <a:off x="515" y="2334"/>
              <a:ext cx="60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Valid Bit</a:t>
              </a:r>
            </a:p>
          </p:txBody>
        </p:sp>
        <p:sp>
          <p:nvSpPr>
            <p:cNvPr id="26699" name="Line 40"/>
            <p:cNvSpPr>
              <a:spLocks noChangeShapeType="1"/>
            </p:cNvSpPr>
            <p:nvPr/>
          </p:nvSpPr>
          <p:spPr bwMode="auto">
            <a:xfrm flipH="1">
              <a:off x="712" y="272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0" name="Line 41"/>
            <p:cNvSpPr>
              <a:spLocks noChangeShapeType="1"/>
            </p:cNvSpPr>
            <p:nvPr/>
          </p:nvSpPr>
          <p:spPr bwMode="auto">
            <a:xfrm flipH="1">
              <a:off x="712" y="2914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1" name="Line 42"/>
            <p:cNvSpPr>
              <a:spLocks noChangeShapeType="1"/>
            </p:cNvSpPr>
            <p:nvPr/>
          </p:nvSpPr>
          <p:spPr bwMode="auto">
            <a:xfrm flipH="1">
              <a:off x="712" y="3106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2" name="Line 43"/>
            <p:cNvSpPr>
              <a:spLocks noChangeShapeType="1"/>
            </p:cNvSpPr>
            <p:nvPr/>
          </p:nvSpPr>
          <p:spPr bwMode="auto">
            <a:xfrm flipH="1">
              <a:off x="712" y="3298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3" name="Line 44"/>
            <p:cNvSpPr>
              <a:spLocks noChangeShapeType="1"/>
            </p:cNvSpPr>
            <p:nvPr/>
          </p:nvSpPr>
          <p:spPr bwMode="auto">
            <a:xfrm flipH="1">
              <a:off x="712" y="368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4" name="Rectangle 45"/>
            <p:cNvSpPr>
              <a:spLocks noChangeArrowheads="1"/>
            </p:cNvSpPr>
            <p:nvPr/>
          </p:nvSpPr>
          <p:spPr bwMode="auto">
            <a:xfrm>
              <a:off x="755" y="3333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705" name="Rectangle 63"/>
            <p:cNvSpPr>
              <a:spLocks noChangeArrowheads="1"/>
            </p:cNvSpPr>
            <p:nvPr/>
          </p:nvSpPr>
          <p:spPr bwMode="auto">
            <a:xfrm>
              <a:off x="1680" y="2334"/>
              <a:ext cx="73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</p:grpSp>
      <p:sp>
        <p:nvSpPr>
          <p:cNvPr id="732235" name="Rectangle 75"/>
          <p:cNvSpPr>
            <a:spLocks noChangeArrowheads="1"/>
          </p:cNvSpPr>
          <p:nvPr/>
        </p:nvSpPr>
        <p:spPr bwMode="auto">
          <a:xfrm>
            <a:off x="7259638" y="4964125"/>
            <a:ext cx="752475" cy="3079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32250" name="Group 90"/>
          <p:cNvGrpSpPr>
            <a:grpSpLocks/>
          </p:cNvGrpSpPr>
          <p:nvPr/>
        </p:nvGrpSpPr>
        <p:grpSpPr bwMode="auto">
          <a:xfrm>
            <a:off x="5181600" y="4352937"/>
            <a:ext cx="3203575" cy="2466975"/>
            <a:chOff x="3347" y="2334"/>
            <a:chExt cx="2018" cy="1554"/>
          </a:xfrm>
        </p:grpSpPr>
        <p:sp>
          <p:nvSpPr>
            <p:cNvPr id="26659" name="Rectangle 53"/>
            <p:cNvSpPr>
              <a:spLocks noChangeArrowheads="1"/>
            </p:cNvSpPr>
            <p:nvPr/>
          </p:nvSpPr>
          <p:spPr bwMode="auto">
            <a:xfrm>
              <a:off x="4643" y="2718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dirty="0">
                  <a:latin typeface="Times New Roman" panose="02020603050405020304" pitchFamily="18" charset="0"/>
                  <a:ea typeface="굴림" panose="020B0600000101010101" pitchFamily="34" charset="-127"/>
                </a:rPr>
                <a:t>Byte 32</a:t>
              </a:r>
            </a:p>
          </p:txBody>
        </p:sp>
        <p:sp>
          <p:nvSpPr>
            <p:cNvPr id="26660" name="Rectangle 4"/>
            <p:cNvSpPr>
              <a:spLocks noChangeArrowheads="1"/>
            </p:cNvSpPr>
            <p:nvPr/>
          </p:nvSpPr>
          <p:spPr bwMode="auto">
            <a:xfrm>
              <a:off x="3368" y="2538"/>
              <a:ext cx="1760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61" name="Line 5"/>
            <p:cNvSpPr>
              <a:spLocks noChangeShapeType="1"/>
            </p:cNvSpPr>
            <p:nvPr/>
          </p:nvSpPr>
          <p:spPr bwMode="auto">
            <a:xfrm>
              <a:off x="3368" y="272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6"/>
            <p:cNvSpPr>
              <a:spLocks noChangeShapeType="1"/>
            </p:cNvSpPr>
            <p:nvPr/>
          </p:nvSpPr>
          <p:spPr bwMode="auto">
            <a:xfrm>
              <a:off x="3368" y="291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Line 7"/>
            <p:cNvSpPr>
              <a:spLocks noChangeShapeType="1"/>
            </p:cNvSpPr>
            <p:nvPr/>
          </p:nvSpPr>
          <p:spPr bwMode="auto">
            <a:xfrm>
              <a:off x="3368" y="310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5123" y="2526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65" name="Rectangle 10"/>
            <p:cNvSpPr>
              <a:spLocks noChangeArrowheads="1"/>
            </p:cNvSpPr>
            <p:nvPr/>
          </p:nvSpPr>
          <p:spPr bwMode="auto">
            <a:xfrm>
              <a:off x="5123" y="2718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6666" name="Rectangle 11"/>
            <p:cNvSpPr>
              <a:spLocks noChangeArrowheads="1"/>
            </p:cNvSpPr>
            <p:nvPr/>
          </p:nvSpPr>
          <p:spPr bwMode="auto">
            <a:xfrm>
              <a:off x="5123" y="2910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6667" name="Rectangle 12"/>
            <p:cNvSpPr>
              <a:spLocks noChangeArrowheads="1"/>
            </p:cNvSpPr>
            <p:nvPr/>
          </p:nvSpPr>
          <p:spPr bwMode="auto">
            <a:xfrm>
              <a:off x="5123" y="3102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6668" name="Line 13"/>
            <p:cNvSpPr>
              <a:spLocks noChangeShapeType="1"/>
            </p:cNvSpPr>
            <p:nvPr/>
          </p:nvSpPr>
          <p:spPr bwMode="auto">
            <a:xfrm>
              <a:off x="3368" y="329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Line 14"/>
            <p:cNvSpPr>
              <a:spLocks noChangeShapeType="1"/>
            </p:cNvSpPr>
            <p:nvPr/>
          </p:nvSpPr>
          <p:spPr bwMode="auto">
            <a:xfrm>
              <a:off x="3368" y="368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Rectangle 15"/>
            <p:cNvSpPr>
              <a:spLocks noChangeArrowheads="1"/>
            </p:cNvSpPr>
            <p:nvPr/>
          </p:nvSpPr>
          <p:spPr bwMode="auto">
            <a:xfrm>
              <a:off x="4211" y="3285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1" name="Rectangle 16"/>
            <p:cNvSpPr>
              <a:spLocks noChangeArrowheads="1"/>
            </p:cNvSpPr>
            <p:nvPr/>
          </p:nvSpPr>
          <p:spPr bwMode="auto">
            <a:xfrm>
              <a:off x="3826" y="2334"/>
              <a:ext cx="78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6672" name="Rectangle 17"/>
            <p:cNvSpPr>
              <a:spLocks noChangeArrowheads="1"/>
            </p:cNvSpPr>
            <p:nvPr/>
          </p:nvSpPr>
          <p:spPr bwMode="auto">
            <a:xfrm>
              <a:off x="4643" y="2526"/>
              <a:ext cx="45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0</a:t>
              </a:r>
            </a:p>
          </p:txBody>
        </p:sp>
        <p:sp>
          <p:nvSpPr>
            <p:cNvPr id="26673" name="Line 47"/>
            <p:cNvSpPr>
              <a:spLocks noChangeShapeType="1"/>
            </p:cNvSpPr>
            <p:nvPr/>
          </p:nvSpPr>
          <p:spPr bwMode="auto">
            <a:xfrm>
              <a:off x="465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Rectangle 48"/>
            <p:cNvSpPr>
              <a:spLocks noChangeArrowheads="1"/>
            </p:cNvSpPr>
            <p:nvPr/>
          </p:nvSpPr>
          <p:spPr bwMode="auto">
            <a:xfrm>
              <a:off x="4163" y="2526"/>
              <a:ext cx="45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1</a:t>
              </a:r>
            </a:p>
          </p:txBody>
        </p:sp>
        <p:sp>
          <p:nvSpPr>
            <p:cNvPr id="26675" name="Line 49"/>
            <p:cNvSpPr>
              <a:spLocks noChangeShapeType="1"/>
            </p:cNvSpPr>
            <p:nvPr/>
          </p:nvSpPr>
          <p:spPr bwMode="auto">
            <a:xfrm>
              <a:off x="417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Rectangle 50"/>
            <p:cNvSpPr>
              <a:spLocks noChangeArrowheads="1"/>
            </p:cNvSpPr>
            <p:nvPr/>
          </p:nvSpPr>
          <p:spPr bwMode="auto">
            <a:xfrm>
              <a:off x="3347" y="2526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31</a:t>
              </a:r>
            </a:p>
          </p:txBody>
        </p:sp>
        <p:sp>
          <p:nvSpPr>
            <p:cNvPr id="26677" name="Line 51"/>
            <p:cNvSpPr>
              <a:spLocks noChangeShapeType="1"/>
            </p:cNvSpPr>
            <p:nvPr/>
          </p:nvSpPr>
          <p:spPr bwMode="auto">
            <a:xfrm>
              <a:off x="3840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Rectangle 52"/>
            <p:cNvSpPr>
              <a:spLocks noChangeArrowheads="1"/>
            </p:cNvSpPr>
            <p:nvPr/>
          </p:nvSpPr>
          <p:spPr bwMode="auto">
            <a:xfrm rot="-5400000">
              <a:off x="3926" y="2472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9" name="Line 54"/>
            <p:cNvSpPr>
              <a:spLocks noChangeShapeType="1"/>
            </p:cNvSpPr>
            <p:nvPr/>
          </p:nvSpPr>
          <p:spPr bwMode="auto">
            <a:xfrm>
              <a:off x="465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163" y="2718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33</a:t>
              </a:r>
            </a:p>
          </p:txBody>
        </p:sp>
        <p:sp>
          <p:nvSpPr>
            <p:cNvPr id="26681" name="Line 56"/>
            <p:cNvSpPr>
              <a:spLocks noChangeShapeType="1"/>
            </p:cNvSpPr>
            <p:nvPr/>
          </p:nvSpPr>
          <p:spPr bwMode="auto">
            <a:xfrm>
              <a:off x="417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Rectangle 57"/>
            <p:cNvSpPr>
              <a:spLocks noChangeArrowheads="1"/>
            </p:cNvSpPr>
            <p:nvPr/>
          </p:nvSpPr>
          <p:spPr bwMode="auto">
            <a:xfrm>
              <a:off x="3347" y="2718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63</a:t>
              </a:r>
            </a:p>
          </p:txBody>
        </p:sp>
        <p:sp>
          <p:nvSpPr>
            <p:cNvPr id="26683" name="Line 58"/>
            <p:cNvSpPr>
              <a:spLocks noChangeShapeType="1"/>
            </p:cNvSpPr>
            <p:nvPr/>
          </p:nvSpPr>
          <p:spPr bwMode="auto">
            <a:xfrm>
              <a:off x="3840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Rectangle 59"/>
            <p:cNvSpPr>
              <a:spLocks noChangeArrowheads="1"/>
            </p:cNvSpPr>
            <p:nvPr/>
          </p:nvSpPr>
          <p:spPr bwMode="auto">
            <a:xfrm rot="-5400000">
              <a:off x="3926" y="2664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5" name="Rectangle 60"/>
            <p:cNvSpPr>
              <a:spLocks noChangeArrowheads="1"/>
            </p:cNvSpPr>
            <p:nvPr/>
          </p:nvSpPr>
          <p:spPr bwMode="auto">
            <a:xfrm>
              <a:off x="4547" y="3678"/>
              <a:ext cx="58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992</a:t>
              </a:r>
            </a:p>
          </p:txBody>
        </p:sp>
        <p:sp>
          <p:nvSpPr>
            <p:cNvPr id="26686" name="Rectangle 61"/>
            <p:cNvSpPr>
              <a:spLocks noChangeArrowheads="1"/>
            </p:cNvSpPr>
            <p:nvPr/>
          </p:nvSpPr>
          <p:spPr bwMode="auto">
            <a:xfrm>
              <a:off x="3347" y="3678"/>
              <a:ext cx="65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1023</a:t>
              </a:r>
            </a:p>
          </p:txBody>
        </p:sp>
        <p:sp>
          <p:nvSpPr>
            <p:cNvPr id="26687" name="Rectangle 62"/>
            <p:cNvSpPr>
              <a:spLocks noChangeArrowheads="1"/>
            </p:cNvSpPr>
            <p:nvPr/>
          </p:nvSpPr>
          <p:spPr bwMode="auto">
            <a:xfrm rot="-5400000">
              <a:off x="4214" y="3624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8" name="Rectangle 46"/>
            <p:cNvSpPr>
              <a:spLocks noChangeArrowheads="1"/>
            </p:cNvSpPr>
            <p:nvPr/>
          </p:nvSpPr>
          <p:spPr bwMode="auto">
            <a:xfrm>
              <a:off x="5123" y="3678"/>
              <a:ext cx="24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</p:grpSp>
      <p:sp>
        <p:nvSpPr>
          <p:cNvPr id="732247" name="Rectangle 87"/>
          <p:cNvSpPr>
            <a:spLocks noChangeArrowheads="1"/>
          </p:cNvSpPr>
          <p:nvPr/>
        </p:nvSpPr>
        <p:spPr bwMode="auto">
          <a:xfrm>
            <a:off x="6726238" y="3427425"/>
            <a:ext cx="1433512" cy="280987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2246" name="Rectangle 86"/>
          <p:cNvSpPr>
            <a:spLocks noChangeArrowheads="1"/>
          </p:cNvSpPr>
          <p:nvPr/>
        </p:nvSpPr>
        <p:spPr bwMode="auto">
          <a:xfrm>
            <a:off x="5126038" y="3436950"/>
            <a:ext cx="1600200" cy="27305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2238" name="Rectangle 78"/>
          <p:cNvSpPr>
            <a:spLocks noChangeArrowheads="1"/>
          </p:cNvSpPr>
          <p:nvPr/>
        </p:nvSpPr>
        <p:spPr bwMode="auto">
          <a:xfrm>
            <a:off x="706438" y="3438537"/>
            <a:ext cx="4419600" cy="2667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273945"/>
            <a:ext cx="7073900" cy="6606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Direct Mapped Cache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03878"/>
            <a:ext cx="8915400" cy="1861022"/>
          </a:xfrm>
          <a:noFill/>
        </p:spPr>
        <p:txBody>
          <a:bodyPr wrap="square" lIns="63500" tIns="25400" rIns="63500" bIns="25400">
            <a:sp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Example: 2</a:t>
            </a:r>
            <a:r>
              <a:rPr lang="en-US" altLang="ko-KR" baseline="30000" dirty="0">
                <a:ea typeface="굴림" panose="020B0600000101010101" pitchFamily="34" charset="-127"/>
              </a:rPr>
              <a:t>10</a:t>
            </a:r>
            <a:r>
              <a:rPr lang="en-US" altLang="ko-KR" dirty="0">
                <a:ea typeface="굴림" panose="020B0600000101010101" pitchFamily="34" charset="-127"/>
              </a:rPr>
              <a:t> byte capacity cache, 2</a:t>
            </a:r>
            <a:r>
              <a:rPr lang="en-US" altLang="ko-KR" baseline="30000" dirty="0">
                <a:ea typeface="굴림" panose="020B0600000101010101" pitchFamily="34" charset="-127"/>
              </a:rPr>
              <a:t>5</a:t>
            </a:r>
            <a:r>
              <a:rPr lang="en-US" altLang="ko-KR" dirty="0">
                <a:ea typeface="굴림" panose="020B0600000101010101" pitchFamily="34" charset="-127"/>
              </a:rPr>
              <a:t> byte blocks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32-bit memory addresses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5 bits for block </a:t>
            </a:r>
            <a:r>
              <a:rPr lang="en-US" altLang="ko-KR" i="1" dirty="0">
                <a:ea typeface="굴림" panose="020B0600000101010101" pitchFamily="34" charset="-127"/>
              </a:rPr>
              <a:t>offset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another 5 bits for </a:t>
            </a:r>
            <a:r>
              <a:rPr lang="en-US" altLang="ko-KR" i="1" dirty="0">
                <a:ea typeface="굴림" panose="020B0600000101010101" pitchFamily="34" charset="-127"/>
              </a:rPr>
              <a:t>index </a:t>
            </a:r>
            <a:r>
              <a:rPr lang="en-US" altLang="ko-KR" dirty="0">
                <a:ea typeface="굴림" panose="020B0600000101010101" pitchFamily="34" charset="-127"/>
              </a:rPr>
              <a:t>(2</a:t>
            </a:r>
            <a:r>
              <a:rPr lang="en-US" altLang="ko-KR" baseline="30000" dirty="0">
                <a:ea typeface="굴림" panose="020B0600000101010101" pitchFamily="34" charset="-127"/>
              </a:rPr>
              <a:t>10</a:t>
            </a:r>
            <a:r>
              <a:rPr lang="en-US" altLang="ko-KR" dirty="0">
                <a:ea typeface="굴림" panose="020B0600000101010101" pitchFamily="34" charset="-127"/>
              </a:rPr>
              <a:t>/2</a:t>
            </a:r>
            <a:r>
              <a:rPr lang="en-US" altLang="ko-KR" baseline="30000" dirty="0">
                <a:ea typeface="굴림" panose="020B0600000101010101" pitchFamily="34" charset="-127"/>
              </a:rPr>
              <a:t>5</a:t>
            </a:r>
            <a:r>
              <a:rPr lang="en-US" altLang="ko-KR" dirty="0">
                <a:ea typeface="굴림" panose="020B0600000101010101" pitchFamily="34" charset="-127"/>
              </a:rPr>
              <a:t> = 2</a:t>
            </a:r>
            <a:r>
              <a:rPr lang="en-US" altLang="ko-KR" baseline="30000" dirty="0">
                <a:ea typeface="굴림" panose="020B0600000101010101" pitchFamily="34" charset="-127"/>
              </a:rPr>
              <a:t>5</a:t>
            </a:r>
            <a:r>
              <a:rPr lang="en-US" altLang="ko-KR" dirty="0">
                <a:ea typeface="굴림" panose="020B0600000101010101" pitchFamily="34" charset="-127"/>
              </a:rPr>
              <a:t> blocks)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Remaining 22 bits are </a:t>
            </a:r>
            <a:r>
              <a:rPr lang="en-US" altLang="ko-KR" i="1" dirty="0">
                <a:ea typeface="굴림" panose="020B0600000101010101" pitchFamily="34" charset="-127"/>
              </a:rPr>
              <a:t>tag</a:t>
            </a:r>
            <a:r>
              <a:rPr lang="en-US" altLang="ko-KR" dirty="0">
                <a:ea typeface="굴림" panose="020B0600000101010101" pitchFamily="34" charset="-127"/>
              </a:rPr>
              <a:t> bits</a:t>
            </a:r>
          </a:p>
        </p:txBody>
      </p:sp>
      <p:sp>
        <p:nvSpPr>
          <p:cNvPr id="732192" name="Rectangle 32"/>
          <p:cNvSpPr>
            <a:spLocks noChangeArrowheads="1"/>
          </p:cNvSpPr>
          <p:nvPr/>
        </p:nvSpPr>
        <p:spPr bwMode="auto">
          <a:xfrm>
            <a:off x="3560763" y="3733812"/>
            <a:ext cx="9429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Times New Roman" panose="02020603050405020304" pitchFamily="18" charset="0"/>
                <a:ea typeface="굴림" panose="020B0600000101010101" pitchFamily="34" charset="-127"/>
              </a:rPr>
              <a:t>Ex: 0x50</a:t>
            </a:r>
          </a:p>
        </p:txBody>
      </p:sp>
      <p:grpSp>
        <p:nvGrpSpPr>
          <p:cNvPr id="732240" name="Group 80"/>
          <p:cNvGrpSpPr>
            <a:grpSpLocks/>
          </p:cNvGrpSpPr>
          <p:nvPr/>
        </p:nvGrpSpPr>
        <p:grpSpPr bwMode="auto">
          <a:xfrm>
            <a:off x="685800" y="3105162"/>
            <a:ext cx="7521575" cy="638175"/>
            <a:chOff x="515" y="1470"/>
            <a:chExt cx="4738" cy="402"/>
          </a:xfrm>
          <a:noFill/>
        </p:grpSpPr>
        <p:sp>
          <p:nvSpPr>
            <p:cNvPr id="26647" name="Rectangle 8"/>
            <p:cNvSpPr>
              <a:spLocks noChangeArrowheads="1"/>
            </p:cNvSpPr>
            <p:nvPr/>
          </p:nvSpPr>
          <p:spPr bwMode="auto">
            <a:xfrm>
              <a:off x="3347" y="1662"/>
              <a:ext cx="8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dirty="0">
                  <a:latin typeface="Times New Roman" panose="02020603050405020304" pitchFamily="18" charset="0"/>
                  <a:ea typeface="굴림" panose="020B0600000101010101" pitchFamily="34" charset="-127"/>
                </a:rPr>
                <a:t>Cache Index</a:t>
              </a:r>
            </a:p>
          </p:txBody>
        </p:sp>
        <p:sp>
          <p:nvSpPr>
            <p:cNvPr id="26648" name="Rectangle 18"/>
            <p:cNvSpPr>
              <a:spLocks noChangeArrowheads="1"/>
            </p:cNvSpPr>
            <p:nvPr/>
          </p:nvSpPr>
          <p:spPr bwMode="auto">
            <a:xfrm>
              <a:off x="536" y="1674"/>
              <a:ext cx="4688" cy="176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9" name="Line 20"/>
            <p:cNvSpPr>
              <a:spLocks noChangeShapeType="1"/>
            </p:cNvSpPr>
            <p:nvPr/>
          </p:nvSpPr>
          <p:spPr bwMode="auto">
            <a:xfrm>
              <a:off x="3312" y="1674"/>
              <a:ext cx="0" cy="176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Rectangle 21"/>
            <p:cNvSpPr>
              <a:spLocks noChangeArrowheads="1"/>
            </p:cNvSpPr>
            <p:nvPr/>
          </p:nvSpPr>
          <p:spPr bwMode="auto">
            <a:xfrm>
              <a:off x="5075" y="1470"/>
              <a:ext cx="178" cy="2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51" name="Rectangle 22"/>
            <p:cNvSpPr>
              <a:spLocks noChangeArrowheads="1"/>
            </p:cNvSpPr>
            <p:nvPr/>
          </p:nvSpPr>
          <p:spPr bwMode="auto">
            <a:xfrm>
              <a:off x="4307" y="1470"/>
              <a:ext cx="178" cy="2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6652" name="Rectangle 23"/>
            <p:cNvSpPr>
              <a:spLocks noChangeArrowheads="1"/>
            </p:cNvSpPr>
            <p:nvPr/>
          </p:nvSpPr>
          <p:spPr bwMode="auto">
            <a:xfrm>
              <a:off x="515" y="1470"/>
              <a:ext cx="242" cy="2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6653" name="Rectangle 31"/>
            <p:cNvSpPr>
              <a:spLocks noChangeArrowheads="1"/>
            </p:cNvSpPr>
            <p:nvPr/>
          </p:nvSpPr>
          <p:spPr bwMode="auto">
            <a:xfrm>
              <a:off x="1556" y="1655"/>
              <a:ext cx="700" cy="2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dirty="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6654" name="Line 64"/>
            <p:cNvSpPr>
              <a:spLocks noChangeShapeType="1"/>
            </p:cNvSpPr>
            <p:nvPr/>
          </p:nvSpPr>
          <p:spPr bwMode="auto">
            <a:xfrm>
              <a:off x="4320" y="1674"/>
              <a:ext cx="0" cy="176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Rectangle 65"/>
            <p:cNvSpPr>
              <a:spLocks noChangeArrowheads="1"/>
            </p:cNvSpPr>
            <p:nvPr/>
          </p:nvSpPr>
          <p:spPr bwMode="auto">
            <a:xfrm>
              <a:off x="4355" y="1662"/>
              <a:ext cx="7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6656" name="Rectangle 67"/>
            <p:cNvSpPr>
              <a:spLocks noChangeArrowheads="1"/>
            </p:cNvSpPr>
            <p:nvPr/>
          </p:nvSpPr>
          <p:spPr bwMode="auto">
            <a:xfrm>
              <a:off x="3299" y="1470"/>
              <a:ext cx="178" cy="2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324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234" name="Rectangle 74"/>
          <p:cNvSpPr>
            <a:spLocks noChangeArrowheads="1"/>
          </p:cNvSpPr>
          <p:nvPr/>
        </p:nvSpPr>
        <p:spPr bwMode="auto">
          <a:xfrm>
            <a:off x="1639888" y="4972062"/>
            <a:ext cx="3248025" cy="304800"/>
          </a:xfrm>
          <a:prstGeom prst="rect">
            <a:avLst/>
          </a:prstGeom>
          <a:solidFill>
            <a:srgbClr val="FF66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32251" name="Group 91"/>
          <p:cNvGrpSpPr>
            <a:grpSpLocks/>
          </p:cNvGrpSpPr>
          <p:nvPr/>
        </p:nvGrpSpPr>
        <p:grpSpPr bwMode="auto">
          <a:xfrm>
            <a:off x="685800" y="4352937"/>
            <a:ext cx="4224338" cy="2432050"/>
            <a:chOff x="515" y="2334"/>
            <a:chExt cx="2661" cy="1532"/>
          </a:xfrm>
        </p:grpSpPr>
        <p:sp>
          <p:nvSpPr>
            <p:cNvPr id="26689" name="Rectangle 24"/>
            <p:cNvSpPr>
              <a:spLocks noChangeArrowheads="1"/>
            </p:cNvSpPr>
            <p:nvPr/>
          </p:nvSpPr>
          <p:spPr bwMode="auto">
            <a:xfrm>
              <a:off x="1112" y="2538"/>
              <a:ext cx="2048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90" name="Line 25"/>
            <p:cNvSpPr>
              <a:spLocks noChangeShapeType="1"/>
            </p:cNvSpPr>
            <p:nvPr/>
          </p:nvSpPr>
          <p:spPr bwMode="auto">
            <a:xfrm flipH="1">
              <a:off x="1096" y="272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Line 26"/>
            <p:cNvSpPr>
              <a:spLocks noChangeShapeType="1"/>
            </p:cNvSpPr>
            <p:nvPr/>
          </p:nvSpPr>
          <p:spPr bwMode="auto">
            <a:xfrm flipH="1">
              <a:off x="1096" y="2914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Line 27"/>
            <p:cNvSpPr>
              <a:spLocks noChangeShapeType="1"/>
            </p:cNvSpPr>
            <p:nvPr/>
          </p:nvSpPr>
          <p:spPr bwMode="auto">
            <a:xfrm flipH="1">
              <a:off x="1096" y="3106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Line 28"/>
            <p:cNvSpPr>
              <a:spLocks noChangeShapeType="1"/>
            </p:cNvSpPr>
            <p:nvPr/>
          </p:nvSpPr>
          <p:spPr bwMode="auto">
            <a:xfrm flipH="1">
              <a:off x="1096" y="3298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Line 29"/>
            <p:cNvSpPr>
              <a:spLocks noChangeShapeType="1"/>
            </p:cNvSpPr>
            <p:nvPr/>
          </p:nvSpPr>
          <p:spPr bwMode="auto">
            <a:xfrm flipH="1">
              <a:off x="1096" y="368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2051" y="3333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96" name="Rectangle 35"/>
            <p:cNvSpPr>
              <a:spLocks noChangeArrowheads="1"/>
            </p:cNvSpPr>
            <p:nvPr/>
          </p:nvSpPr>
          <p:spPr bwMode="auto">
            <a:xfrm>
              <a:off x="1955" y="2718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0x50</a:t>
              </a:r>
            </a:p>
          </p:txBody>
        </p:sp>
        <p:sp>
          <p:nvSpPr>
            <p:cNvPr id="26697" name="Rectangle 38"/>
            <p:cNvSpPr>
              <a:spLocks noChangeArrowheads="1"/>
            </p:cNvSpPr>
            <p:nvPr/>
          </p:nvSpPr>
          <p:spPr bwMode="auto">
            <a:xfrm>
              <a:off x="728" y="2538"/>
              <a:ext cx="176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98" name="Rectangle 39"/>
            <p:cNvSpPr>
              <a:spLocks noChangeArrowheads="1"/>
            </p:cNvSpPr>
            <p:nvPr/>
          </p:nvSpPr>
          <p:spPr bwMode="auto">
            <a:xfrm>
              <a:off x="515" y="2334"/>
              <a:ext cx="60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Valid Bit</a:t>
              </a:r>
            </a:p>
          </p:txBody>
        </p:sp>
        <p:sp>
          <p:nvSpPr>
            <p:cNvPr id="26699" name="Line 40"/>
            <p:cNvSpPr>
              <a:spLocks noChangeShapeType="1"/>
            </p:cNvSpPr>
            <p:nvPr/>
          </p:nvSpPr>
          <p:spPr bwMode="auto">
            <a:xfrm flipH="1">
              <a:off x="712" y="272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0" name="Line 41"/>
            <p:cNvSpPr>
              <a:spLocks noChangeShapeType="1"/>
            </p:cNvSpPr>
            <p:nvPr/>
          </p:nvSpPr>
          <p:spPr bwMode="auto">
            <a:xfrm flipH="1">
              <a:off x="712" y="2914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1" name="Line 42"/>
            <p:cNvSpPr>
              <a:spLocks noChangeShapeType="1"/>
            </p:cNvSpPr>
            <p:nvPr/>
          </p:nvSpPr>
          <p:spPr bwMode="auto">
            <a:xfrm flipH="1">
              <a:off x="712" y="3106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2" name="Line 43"/>
            <p:cNvSpPr>
              <a:spLocks noChangeShapeType="1"/>
            </p:cNvSpPr>
            <p:nvPr/>
          </p:nvSpPr>
          <p:spPr bwMode="auto">
            <a:xfrm flipH="1">
              <a:off x="712" y="3298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3" name="Line 44"/>
            <p:cNvSpPr>
              <a:spLocks noChangeShapeType="1"/>
            </p:cNvSpPr>
            <p:nvPr/>
          </p:nvSpPr>
          <p:spPr bwMode="auto">
            <a:xfrm flipH="1">
              <a:off x="712" y="368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4" name="Rectangle 45"/>
            <p:cNvSpPr>
              <a:spLocks noChangeArrowheads="1"/>
            </p:cNvSpPr>
            <p:nvPr/>
          </p:nvSpPr>
          <p:spPr bwMode="auto">
            <a:xfrm>
              <a:off x="755" y="3333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705" name="Rectangle 63"/>
            <p:cNvSpPr>
              <a:spLocks noChangeArrowheads="1"/>
            </p:cNvSpPr>
            <p:nvPr/>
          </p:nvSpPr>
          <p:spPr bwMode="auto">
            <a:xfrm>
              <a:off x="1680" y="2334"/>
              <a:ext cx="73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</p:grpSp>
      <p:sp>
        <p:nvSpPr>
          <p:cNvPr id="732235" name="Rectangle 75"/>
          <p:cNvSpPr>
            <a:spLocks noChangeArrowheads="1"/>
          </p:cNvSpPr>
          <p:nvPr/>
        </p:nvSpPr>
        <p:spPr bwMode="auto">
          <a:xfrm>
            <a:off x="7259638" y="4964125"/>
            <a:ext cx="752475" cy="307975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32250" name="Group 90"/>
          <p:cNvGrpSpPr>
            <a:grpSpLocks/>
          </p:cNvGrpSpPr>
          <p:nvPr/>
        </p:nvGrpSpPr>
        <p:grpSpPr bwMode="auto">
          <a:xfrm>
            <a:off x="5181600" y="4352937"/>
            <a:ext cx="3203575" cy="2466975"/>
            <a:chOff x="3347" y="2334"/>
            <a:chExt cx="2018" cy="1554"/>
          </a:xfrm>
        </p:grpSpPr>
        <p:sp>
          <p:nvSpPr>
            <p:cNvPr id="26659" name="Rectangle 53"/>
            <p:cNvSpPr>
              <a:spLocks noChangeArrowheads="1"/>
            </p:cNvSpPr>
            <p:nvPr/>
          </p:nvSpPr>
          <p:spPr bwMode="auto">
            <a:xfrm>
              <a:off x="4643" y="2718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32</a:t>
              </a:r>
            </a:p>
          </p:txBody>
        </p:sp>
        <p:sp>
          <p:nvSpPr>
            <p:cNvPr id="26660" name="Rectangle 4"/>
            <p:cNvSpPr>
              <a:spLocks noChangeArrowheads="1"/>
            </p:cNvSpPr>
            <p:nvPr/>
          </p:nvSpPr>
          <p:spPr bwMode="auto">
            <a:xfrm>
              <a:off x="3368" y="2538"/>
              <a:ext cx="1760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61" name="Line 5"/>
            <p:cNvSpPr>
              <a:spLocks noChangeShapeType="1"/>
            </p:cNvSpPr>
            <p:nvPr/>
          </p:nvSpPr>
          <p:spPr bwMode="auto">
            <a:xfrm>
              <a:off x="3368" y="272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6"/>
            <p:cNvSpPr>
              <a:spLocks noChangeShapeType="1"/>
            </p:cNvSpPr>
            <p:nvPr/>
          </p:nvSpPr>
          <p:spPr bwMode="auto">
            <a:xfrm>
              <a:off x="3368" y="291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Line 7"/>
            <p:cNvSpPr>
              <a:spLocks noChangeShapeType="1"/>
            </p:cNvSpPr>
            <p:nvPr/>
          </p:nvSpPr>
          <p:spPr bwMode="auto">
            <a:xfrm>
              <a:off x="3368" y="310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5123" y="2526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65" name="Rectangle 10"/>
            <p:cNvSpPr>
              <a:spLocks noChangeArrowheads="1"/>
            </p:cNvSpPr>
            <p:nvPr/>
          </p:nvSpPr>
          <p:spPr bwMode="auto">
            <a:xfrm>
              <a:off x="5123" y="2718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6666" name="Rectangle 11"/>
            <p:cNvSpPr>
              <a:spLocks noChangeArrowheads="1"/>
            </p:cNvSpPr>
            <p:nvPr/>
          </p:nvSpPr>
          <p:spPr bwMode="auto">
            <a:xfrm>
              <a:off x="5123" y="2910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6667" name="Rectangle 12"/>
            <p:cNvSpPr>
              <a:spLocks noChangeArrowheads="1"/>
            </p:cNvSpPr>
            <p:nvPr/>
          </p:nvSpPr>
          <p:spPr bwMode="auto">
            <a:xfrm>
              <a:off x="5123" y="3102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6668" name="Line 13"/>
            <p:cNvSpPr>
              <a:spLocks noChangeShapeType="1"/>
            </p:cNvSpPr>
            <p:nvPr/>
          </p:nvSpPr>
          <p:spPr bwMode="auto">
            <a:xfrm>
              <a:off x="3368" y="329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Line 14"/>
            <p:cNvSpPr>
              <a:spLocks noChangeShapeType="1"/>
            </p:cNvSpPr>
            <p:nvPr/>
          </p:nvSpPr>
          <p:spPr bwMode="auto">
            <a:xfrm>
              <a:off x="3368" y="368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Rectangle 15"/>
            <p:cNvSpPr>
              <a:spLocks noChangeArrowheads="1"/>
            </p:cNvSpPr>
            <p:nvPr/>
          </p:nvSpPr>
          <p:spPr bwMode="auto">
            <a:xfrm>
              <a:off x="4211" y="3285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1" name="Rectangle 16"/>
            <p:cNvSpPr>
              <a:spLocks noChangeArrowheads="1"/>
            </p:cNvSpPr>
            <p:nvPr/>
          </p:nvSpPr>
          <p:spPr bwMode="auto">
            <a:xfrm>
              <a:off x="3826" y="2334"/>
              <a:ext cx="78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6672" name="Rectangle 17"/>
            <p:cNvSpPr>
              <a:spLocks noChangeArrowheads="1"/>
            </p:cNvSpPr>
            <p:nvPr/>
          </p:nvSpPr>
          <p:spPr bwMode="auto">
            <a:xfrm>
              <a:off x="4643" y="2526"/>
              <a:ext cx="45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0</a:t>
              </a:r>
            </a:p>
          </p:txBody>
        </p:sp>
        <p:sp>
          <p:nvSpPr>
            <p:cNvPr id="26673" name="Line 47"/>
            <p:cNvSpPr>
              <a:spLocks noChangeShapeType="1"/>
            </p:cNvSpPr>
            <p:nvPr/>
          </p:nvSpPr>
          <p:spPr bwMode="auto">
            <a:xfrm>
              <a:off x="465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Rectangle 48"/>
            <p:cNvSpPr>
              <a:spLocks noChangeArrowheads="1"/>
            </p:cNvSpPr>
            <p:nvPr/>
          </p:nvSpPr>
          <p:spPr bwMode="auto">
            <a:xfrm>
              <a:off x="4163" y="2526"/>
              <a:ext cx="45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1</a:t>
              </a:r>
            </a:p>
          </p:txBody>
        </p:sp>
        <p:sp>
          <p:nvSpPr>
            <p:cNvPr id="26675" name="Line 49"/>
            <p:cNvSpPr>
              <a:spLocks noChangeShapeType="1"/>
            </p:cNvSpPr>
            <p:nvPr/>
          </p:nvSpPr>
          <p:spPr bwMode="auto">
            <a:xfrm>
              <a:off x="417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Rectangle 50"/>
            <p:cNvSpPr>
              <a:spLocks noChangeArrowheads="1"/>
            </p:cNvSpPr>
            <p:nvPr/>
          </p:nvSpPr>
          <p:spPr bwMode="auto">
            <a:xfrm>
              <a:off x="3347" y="2526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31</a:t>
              </a:r>
            </a:p>
          </p:txBody>
        </p:sp>
        <p:sp>
          <p:nvSpPr>
            <p:cNvPr id="26677" name="Line 51"/>
            <p:cNvSpPr>
              <a:spLocks noChangeShapeType="1"/>
            </p:cNvSpPr>
            <p:nvPr/>
          </p:nvSpPr>
          <p:spPr bwMode="auto">
            <a:xfrm>
              <a:off x="3840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Rectangle 52"/>
            <p:cNvSpPr>
              <a:spLocks noChangeArrowheads="1"/>
            </p:cNvSpPr>
            <p:nvPr/>
          </p:nvSpPr>
          <p:spPr bwMode="auto">
            <a:xfrm rot="-5400000">
              <a:off x="3926" y="2472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9" name="Line 54"/>
            <p:cNvSpPr>
              <a:spLocks noChangeShapeType="1"/>
            </p:cNvSpPr>
            <p:nvPr/>
          </p:nvSpPr>
          <p:spPr bwMode="auto">
            <a:xfrm>
              <a:off x="465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163" y="2718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33</a:t>
              </a:r>
            </a:p>
          </p:txBody>
        </p:sp>
        <p:sp>
          <p:nvSpPr>
            <p:cNvPr id="26681" name="Line 56"/>
            <p:cNvSpPr>
              <a:spLocks noChangeShapeType="1"/>
            </p:cNvSpPr>
            <p:nvPr/>
          </p:nvSpPr>
          <p:spPr bwMode="auto">
            <a:xfrm>
              <a:off x="417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Rectangle 57"/>
            <p:cNvSpPr>
              <a:spLocks noChangeArrowheads="1"/>
            </p:cNvSpPr>
            <p:nvPr/>
          </p:nvSpPr>
          <p:spPr bwMode="auto">
            <a:xfrm>
              <a:off x="3347" y="2718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63</a:t>
              </a:r>
            </a:p>
          </p:txBody>
        </p:sp>
        <p:sp>
          <p:nvSpPr>
            <p:cNvPr id="26683" name="Line 58"/>
            <p:cNvSpPr>
              <a:spLocks noChangeShapeType="1"/>
            </p:cNvSpPr>
            <p:nvPr/>
          </p:nvSpPr>
          <p:spPr bwMode="auto">
            <a:xfrm>
              <a:off x="3840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Rectangle 59"/>
            <p:cNvSpPr>
              <a:spLocks noChangeArrowheads="1"/>
            </p:cNvSpPr>
            <p:nvPr/>
          </p:nvSpPr>
          <p:spPr bwMode="auto">
            <a:xfrm rot="-5400000">
              <a:off x="3926" y="2664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5" name="Rectangle 60"/>
            <p:cNvSpPr>
              <a:spLocks noChangeArrowheads="1"/>
            </p:cNvSpPr>
            <p:nvPr/>
          </p:nvSpPr>
          <p:spPr bwMode="auto">
            <a:xfrm>
              <a:off x="4547" y="3678"/>
              <a:ext cx="58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992</a:t>
              </a:r>
            </a:p>
          </p:txBody>
        </p:sp>
        <p:sp>
          <p:nvSpPr>
            <p:cNvPr id="26686" name="Rectangle 61"/>
            <p:cNvSpPr>
              <a:spLocks noChangeArrowheads="1"/>
            </p:cNvSpPr>
            <p:nvPr/>
          </p:nvSpPr>
          <p:spPr bwMode="auto">
            <a:xfrm>
              <a:off x="3347" y="3678"/>
              <a:ext cx="65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1023</a:t>
              </a:r>
            </a:p>
          </p:txBody>
        </p:sp>
        <p:sp>
          <p:nvSpPr>
            <p:cNvPr id="26687" name="Rectangle 62"/>
            <p:cNvSpPr>
              <a:spLocks noChangeArrowheads="1"/>
            </p:cNvSpPr>
            <p:nvPr/>
          </p:nvSpPr>
          <p:spPr bwMode="auto">
            <a:xfrm rot="-5400000">
              <a:off x="4214" y="3624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8" name="Rectangle 46"/>
            <p:cNvSpPr>
              <a:spLocks noChangeArrowheads="1"/>
            </p:cNvSpPr>
            <p:nvPr/>
          </p:nvSpPr>
          <p:spPr bwMode="auto">
            <a:xfrm>
              <a:off x="5123" y="3678"/>
              <a:ext cx="24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</p:grpSp>
      <p:sp>
        <p:nvSpPr>
          <p:cNvPr id="732247" name="Rectangle 87"/>
          <p:cNvSpPr>
            <a:spLocks noChangeArrowheads="1"/>
          </p:cNvSpPr>
          <p:nvPr/>
        </p:nvSpPr>
        <p:spPr bwMode="auto">
          <a:xfrm>
            <a:off x="6726238" y="3427425"/>
            <a:ext cx="1433512" cy="280987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2246" name="Rectangle 86"/>
          <p:cNvSpPr>
            <a:spLocks noChangeArrowheads="1"/>
          </p:cNvSpPr>
          <p:nvPr/>
        </p:nvSpPr>
        <p:spPr bwMode="auto">
          <a:xfrm>
            <a:off x="5126038" y="3436950"/>
            <a:ext cx="1600200" cy="27305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2238" name="Rectangle 78"/>
          <p:cNvSpPr>
            <a:spLocks noChangeArrowheads="1"/>
          </p:cNvSpPr>
          <p:nvPr/>
        </p:nvSpPr>
        <p:spPr bwMode="auto">
          <a:xfrm>
            <a:off x="706438" y="3438537"/>
            <a:ext cx="4419600" cy="26670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273945"/>
            <a:ext cx="7073900" cy="6606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Direct Mapped Cache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1325971"/>
            <a:ext cx="8915400" cy="1436291"/>
          </a:xfrm>
          <a:noFill/>
        </p:spPr>
        <p:txBody>
          <a:bodyPr wrap="square" lIns="63500" tIns="25400" rIns="63500" bIns="25400">
            <a:sp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  <a:spcAft>
                <a:spcPts val="1200"/>
              </a:spcAft>
            </a:pPr>
            <a:r>
              <a:rPr lang="en-US" altLang="ko-KR" dirty="0">
                <a:ea typeface="굴림" panose="020B0600000101010101" pitchFamily="34" charset="-127"/>
              </a:rPr>
              <a:t>Check index bits to find </a:t>
            </a:r>
            <a:r>
              <a:rPr lang="en-US" altLang="ko-KR" b="1" dirty="0">
                <a:ea typeface="굴림" panose="020B0600000101010101" pitchFamily="34" charset="-127"/>
              </a:rPr>
              <a:t>one </a:t>
            </a:r>
            <a:r>
              <a:rPr lang="en-US" altLang="ko-KR" dirty="0">
                <a:ea typeface="굴림" panose="020B0600000101010101" pitchFamily="34" charset="-127"/>
              </a:rPr>
              <a:t>potential block</a:t>
            </a:r>
          </a:p>
          <a:p>
            <a:pPr>
              <a:lnSpc>
                <a:spcPct val="80000"/>
              </a:lnSpc>
              <a:spcBef>
                <a:spcPct val="5000"/>
              </a:spcBef>
              <a:spcAft>
                <a:spcPts val="1200"/>
              </a:spcAft>
            </a:pPr>
            <a:r>
              <a:rPr lang="en-US" altLang="ko-KR" dirty="0">
                <a:ea typeface="굴림" panose="020B0600000101010101" pitchFamily="34" charset="-127"/>
              </a:rPr>
              <a:t>Compare tag to verify that block contains our data</a:t>
            </a:r>
          </a:p>
          <a:p>
            <a:pPr>
              <a:lnSpc>
                <a:spcPct val="80000"/>
              </a:lnSpc>
              <a:spcBef>
                <a:spcPct val="5000"/>
              </a:spcBef>
              <a:spcAft>
                <a:spcPts val="1200"/>
              </a:spcAft>
            </a:pPr>
            <a:r>
              <a:rPr lang="en-US" altLang="ko-KR" dirty="0">
                <a:ea typeface="굴림" panose="020B0600000101010101" pitchFamily="34" charset="-127"/>
              </a:rPr>
              <a:t>Use </a:t>
            </a:r>
            <a:r>
              <a:rPr lang="en-US" altLang="ko-KR" i="1" dirty="0">
                <a:ea typeface="굴림" panose="020B0600000101010101" pitchFamily="34" charset="-127"/>
              </a:rPr>
              <a:t>byte select</a:t>
            </a:r>
            <a:r>
              <a:rPr lang="en-US" altLang="ko-KR" dirty="0">
                <a:ea typeface="굴림" panose="020B0600000101010101" pitchFamily="34" charset="-127"/>
              </a:rPr>
              <a:t> (offset) to choose byte within block</a:t>
            </a:r>
          </a:p>
        </p:txBody>
      </p:sp>
      <p:sp>
        <p:nvSpPr>
          <p:cNvPr id="732192" name="Rectangle 32"/>
          <p:cNvSpPr>
            <a:spLocks noChangeArrowheads="1"/>
          </p:cNvSpPr>
          <p:nvPr/>
        </p:nvSpPr>
        <p:spPr bwMode="auto">
          <a:xfrm>
            <a:off x="3560763" y="3733812"/>
            <a:ext cx="9429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Times New Roman" panose="02020603050405020304" pitchFamily="18" charset="0"/>
                <a:ea typeface="굴림" panose="020B0600000101010101" pitchFamily="34" charset="-127"/>
              </a:rPr>
              <a:t>Ex: 0x50</a:t>
            </a:r>
          </a:p>
        </p:txBody>
      </p:sp>
      <p:sp>
        <p:nvSpPr>
          <p:cNvPr id="732196" name="Line 36"/>
          <p:cNvSpPr>
            <a:spLocks noChangeShapeType="1"/>
          </p:cNvSpPr>
          <p:nvPr/>
        </p:nvSpPr>
        <p:spPr bwMode="auto">
          <a:xfrm>
            <a:off x="4745038" y="3568712"/>
            <a:ext cx="0" cy="1470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2245" name="Group 85"/>
          <p:cNvGrpSpPr>
            <a:grpSpLocks/>
          </p:cNvGrpSpPr>
          <p:nvPr/>
        </p:nvGrpSpPr>
        <p:grpSpPr bwMode="auto">
          <a:xfrm>
            <a:off x="6934200" y="3714762"/>
            <a:ext cx="942975" cy="1352550"/>
            <a:chOff x="4451" y="1932"/>
            <a:chExt cx="594" cy="852"/>
          </a:xfrm>
        </p:grpSpPr>
        <p:sp>
          <p:nvSpPr>
            <p:cNvPr id="26657" name="Line 19"/>
            <p:cNvSpPr>
              <a:spLocks noChangeShapeType="1"/>
            </p:cNvSpPr>
            <p:nvPr/>
          </p:nvSpPr>
          <p:spPr bwMode="auto">
            <a:xfrm>
              <a:off x="4944" y="2136"/>
              <a:ext cx="0" cy="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Rectangle 66"/>
            <p:cNvSpPr>
              <a:spLocks noChangeArrowheads="1"/>
            </p:cNvSpPr>
            <p:nvPr/>
          </p:nvSpPr>
          <p:spPr bwMode="auto">
            <a:xfrm>
              <a:off x="4451" y="1932"/>
              <a:ext cx="59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Ex: 0x00</a:t>
              </a:r>
            </a:p>
          </p:txBody>
        </p:sp>
      </p:grpSp>
      <p:grpSp>
        <p:nvGrpSpPr>
          <p:cNvPr id="732240" name="Group 80"/>
          <p:cNvGrpSpPr>
            <a:grpSpLocks/>
          </p:cNvGrpSpPr>
          <p:nvPr/>
        </p:nvGrpSpPr>
        <p:grpSpPr bwMode="auto">
          <a:xfrm>
            <a:off x="685800" y="3105162"/>
            <a:ext cx="7521575" cy="638175"/>
            <a:chOff x="515" y="1470"/>
            <a:chExt cx="4738" cy="402"/>
          </a:xfrm>
        </p:grpSpPr>
        <p:sp>
          <p:nvSpPr>
            <p:cNvPr id="26647" name="Rectangle 8"/>
            <p:cNvSpPr>
              <a:spLocks noChangeArrowheads="1"/>
            </p:cNvSpPr>
            <p:nvPr/>
          </p:nvSpPr>
          <p:spPr bwMode="auto">
            <a:xfrm>
              <a:off x="3347" y="1662"/>
              <a:ext cx="8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Index</a:t>
              </a:r>
            </a:p>
          </p:txBody>
        </p:sp>
        <p:sp>
          <p:nvSpPr>
            <p:cNvPr id="26648" name="Rectangle 18"/>
            <p:cNvSpPr>
              <a:spLocks noChangeArrowheads="1"/>
            </p:cNvSpPr>
            <p:nvPr/>
          </p:nvSpPr>
          <p:spPr bwMode="auto">
            <a:xfrm>
              <a:off x="536" y="1674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9" name="Line 20"/>
            <p:cNvSpPr>
              <a:spLocks noChangeShapeType="1"/>
            </p:cNvSpPr>
            <p:nvPr/>
          </p:nvSpPr>
          <p:spPr bwMode="auto">
            <a:xfrm>
              <a:off x="3312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Rectangle 21"/>
            <p:cNvSpPr>
              <a:spLocks noChangeArrowheads="1"/>
            </p:cNvSpPr>
            <p:nvPr/>
          </p:nvSpPr>
          <p:spPr bwMode="auto">
            <a:xfrm>
              <a:off x="5075" y="1470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51" name="Rectangle 22"/>
            <p:cNvSpPr>
              <a:spLocks noChangeArrowheads="1"/>
            </p:cNvSpPr>
            <p:nvPr/>
          </p:nvSpPr>
          <p:spPr bwMode="auto">
            <a:xfrm>
              <a:off x="4307" y="1470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6652" name="Rectangle 23"/>
            <p:cNvSpPr>
              <a:spLocks noChangeArrowheads="1"/>
            </p:cNvSpPr>
            <p:nvPr/>
          </p:nvSpPr>
          <p:spPr bwMode="auto">
            <a:xfrm>
              <a:off x="515" y="1470"/>
              <a:ext cx="24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6653" name="Rectangle 31"/>
            <p:cNvSpPr>
              <a:spLocks noChangeArrowheads="1"/>
            </p:cNvSpPr>
            <p:nvPr/>
          </p:nvSpPr>
          <p:spPr bwMode="auto">
            <a:xfrm>
              <a:off x="1556" y="1655"/>
              <a:ext cx="7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6654" name="Line 64"/>
            <p:cNvSpPr>
              <a:spLocks noChangeShapeType="1"/>
            </p:cNvSpPr>
            <p:nvPr/>
          </p:nvSpPr>
          <p:spPr bwMode="auto">
            <a:xfrm>
              <a:off x="4320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Rectangle 65"/>
            <p:cNvSpPr>
              <a:spLocks noChangeArrowheads="1"/>
            </p:cNvSpPr>
            <p:nvPr/>
          </p:nvSpPr>
          <p:spPr bwMode="auto">
            <a:xfrm>
              <a:off x="4355" y="1662"/>
              <a:ext cx="7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6656" name="Rectangle 67"/>
            <p:cNvSpPr>
              <a:spLocks noChangeArrowheads="1"/>
            </p:cNvSpPr>
            <p:nvPr/>
          </p:nvSpPr>
          <p:spPr bwMode="auto">
            <a:xfrm>
              <a:off x="3299" y="1470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9</a:t>
              </a:r>
            </a:p>
          </p:txBody>
        </p:sp>
      </p:grpSp>
      <p:grpSp>
        <p:nvGrpSpPr>
          <p:cNvPr id="732244" name="Group 84"/>
          <p:cNvGrpSpPr>
            <a:grpSpLocks/>
          </p:cNvGrpSpPr>
          <p:nvPr/>
        </p:nvGrpSpPr>
        <p:grpSpPr bwMode="auto">
          <a:xfrm>
            <a:off x="5334000" y="3714762"/>
            <a:ext cx="3297238" cy="1400175"/>
            <a:chOff x="3443" y="1854"/>
            <a:chExt cx="2077" cy="882"/>
          </a:xfrm>
        </p:grpSpPr>
        <p:sp>
          <p:nvSpPr>
            <p:cNvPr id="26641" name="Rectangle 34"/>
            <p:cNvSpPr>
              <a:spLocks noChangeArrowheads="1"/>
            </p:cNvSpPr>
            <p:nvPr/>
          </p:nvSpPr>
          <p:spPr bwMode="auto">
            <a:xfrm>
              <a:off x="3443" y="1854"/>
              <a:ext cx="59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Ex: 0x01</a:t>
              </a:r>
            </a:p>
          </p:txBody>
        </p:sp>
        <p:grpSp>
          <p:nvGrpSpPr>
            <p:cNvPr id="26642" name="Group 76"/>
            <p:cNvGrpSpPr>
              <a:grpSpLocks/>
            </p:cNvGrpSpPr>
            <p:nvPr/>
          </p:nvGrpSpPr>
          <p:grpSpPr bwMode="auto">
            <a:xfrm>
              <a:off x="3744" y="2035"/>
              <a:ext cx="1776" cy="701"/>
              <a:chOff x="3744" y="1960"/>
              <a:chExt cx="1776" cy="928"/>
            </a:xfrm>
          </p:grpSpPr>
          <p:sp>
            <p:nvSpPr>
              <p:cNvPr id="26643" name="Line 33"/>
              <p:cNvSpPr>
                <a:spLocks noChangeShapeType="1"/>
              </p:cNvSpPr>
              <p:nvPr/>
            </p:nvSpPr>
            <p:spPr bwMode="auto">
              <a:xfrm>
                <a:off x="5240" y="288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4" name="Line 68"/>
              <p:cNvSpPr>
                <a:spLocks noChangeShapeType="1"/>
              </p:cNvSpPr>
              <p:nvPr/>
            </p:nvSpPr>
            <p:spPr bwMode="auto">
              <a:xfrm>
                <a:off x="3752" y="2160"/>
                <a:ext cx="17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Line 69"/>
              <p:cNvSpPr>
                <a:spLocks noChangeShapeType="1"/>
              </p:cNvSpPr>
              <p:nvPr/>
            </p:nvSpPr>
            <p:spPr bwMode="auto">
              <a:xfrm flipV="1">
                <a:off x="5520" y="2152"/>
                <a:ext cx="0" cy="7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6" name="Line 70"/>
              <p:cNvSpPr>
                <a:spLocks noChangeShapeType="1"/>
              </p:cNvSpPr>
              <p:nvPr/>
            </p:nvSpPr>
            <p:spPr bwMode="auto">
              <a:xfrm flipV="1">
                <a:off x="3744" y="1960"/>
                <a:ext cx="0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32243" name="Rectangle 83"/>
          <p:cNvSpPr>
            <a:spLocks noChangeArrowheads="1"/>
          </p:cNvSpPr>
          <p:nvPr/>
        </p:nvSpPr>
        <p:spPr bwMode="auto">
          <a:xfrm>
            <a:off x="931863" y="4914912"/>
            <a:ext cx="7196137" cy="419100"/>
          </a:xfrm>
          <a:prstGeom prst="rect">
            <a:avLst/>
          </a:prstGeom>
          <a:noFill/>
          <a:ln w="38100" algn="ctr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2497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314" name="Rectangle 106"/>
          <p:cNvSpPr>
            <a:spLocks noChangeArrowheads="1"/>
          </p:cNvSpPr>
          <p:nvPr/>
        </p:nvSpPr>
        <p:spPr bwMode="auto">
          <a:xfrm>
            <a:off x="706438" y="2510049"/>
            <a:ext cx="4419600" cy="26670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4313" name="Rectangle 105"/>
          <p:cNvSpPr>
            <a:spLocks noChangeArrowheads="1"/>
          </p:cNvSpPr>
          <p:nvPr/>
        </p:nvSpPr>
        <p:spPr bwMode="auto">
          <a:xfrm>
            <a:off x="5126038" y="2508462"/>
            <a:ext cx="1600200" cy="27305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34316" name="Group 108"/>
          <p:cNvGrpSpPr>
            <a:grpSpLocks/>
          </p:cNvGrpSpPr>
          <p:nvPr/>
        </p:nvGrpSpPr>
        <p:grpSpPr bwMode="auto">
          <a:xfrm>
            <a:off x="685800" y="2176674"/>
            <a:ext cx="7521575" cy="638175"/>
            <a:chOff x="515" y="1470"/>
            <a:chExt cx="4738" cy="402"/>
          </a:xfrm>
        </p:grpSpPr>
        <p:sp>
          <p:nvSpPr>
            <p:cNvPr id="27762" name="Rectangle 109"/>
            <p:cNvSpPr>
              <a:spLocks noChangeArrowheads="1"/>
            </p:cNvSpPr>
            <p:nvPr/>
          </p:nvSpPr>
          <p:spPr bwMode="auto">
            <a:xfrm>
              <a:off x="3347" y="1662"/>
              <a:ext cx="8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Index</a:t>
              </a:r>
            </a:p>
          </p:txBody>
        </p:sp>
        <p:sp>
          <p:nvSpPr>
            <p:cNvPr id="27763" name="Rectangle 110"/>
            <p:cNvSpPr>
              <a:spLocks noChangeArrowheads="1"/>
            </p:cNvSpPr>
            <p:nvPr/>
          </p:nvSpPr>
          <p:spPr bwMode="auto">
            <a:xfrm>
              <a:off x="536" y="1674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64" name="Line 111"/>
            <p:cNvSpPr>
              <a:spLocks noChangeShapeType="1"/>
            </p:cNvSpPr>
            <p:nvPr/>
          </p:nvSpPr>
          <p:spPr bwMode="auto">
            <a:xfrm>
              <a:off x="3312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5" name="Rectangle 112"/>
            <p:cNvSpPr>
              <a:spLocks noChangeArrowheads="1"/>
            </p:cNvSpPr>
            <p:nvPr/>
          </p:nvSpPr>
          <p:spPr bwMode="auto">
            <a:xfrm>
              <a:off x="5075" y="1470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7766" name="Rectangle 113"/>
            <p:cNvSpPr>
              <a:spLocks noChangeArrowheads="1"/>
            </p:cNvSpPr>
            <p:nvPr/>
          </p:nvSpPr>
          <p:spPr bwMode="auto">
            <a:xfrm>
              <a:off x="4307" y="1470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7767" name="Rectangle 114"/>
            <p:cNvSpPr>
              <a:spLocks noChangeArrowheads="1"/>
            </p:cNvSpPr>
            <p:nvPr/>
          </p:nvSpPr>
          <p:spPr bwMode="auto">
            <a:xfrm>
              <a:off x="515" y="1470"/>
              <a:ext cx="24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7768" name="Rectangle 115"/>
            <p:cNvSpPr>
              <a:spLocks noChangeArrowheads="1"/>
            </p:cNvSpPr>
            <p:nvPr/>
          </p:nvSpPr>
          <p:spPr bwMode="auto">
            <a:xfrm>
              <a:off x="1556" y="1655"/>
              <a:ext cx="7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7769" name="Line 116"/>
            <p:cNvSpPr>
              <a:spLocks noChangeShapeType="1"/>
            </p:cNvSpPr>
            <p:nvPr/>
          </p:nvSpPr>
          <p:spPr bwMode="auto">
            <a:xfrm>
              <a:off x="4320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0" name="Rectangle 117"/>
            <p:cNvSpPr>
              <a:spLocks noChangeArrowheads="1"/>
            </p:cNvSpPr>
            <p:nvPr/>
          </p:nvSpPr>
          <p:spPr bwMode="auto">
            <a:xfrm>
              <a:off x="4355" y="1662"/>
              <a:ext cx="7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7771" name="Rectangle 118"/>
            <p:cNvSpPr>
              <a:spLocks noChangeArrowheads="1"/>
            </p:cNvSpPr>
            <p:nvPr/>
          </p:nvSpPr>
          <p:spPr bwMode="auto">
            <a:xfrm>
              <a:off x="3299" y="1470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8</a:t>
              </a:r>
            </a:p>
          </p:txBody>
        </p:sp>
      </p:grpSp>
      <p:grpSp>
        <p:nvGrpSpPr>
          <p:cNvPr id="734348" name="Group 140"/>
          <p:cNvGrpSpPr>
            <a:grpSpLocks/>
          </p:cNvGrpSpPr>
          <p:nvPr/>
        </p:nvGrpSpPr>
        <p:grpSpPr bwMode="auto">
          <a:xfrm>
            <a:off x="55563" y="3083137"/>
            <a:ext cx="4122737" cy="1517650"/>
            <a:chOff x="35" y="2155"/>
            <a:chExt cx="2597" cy="956"/>
          </a:xfrm>
        </p:grpSpPr>
        <p:sp>
          <p:nvSpPr>
            <p:cNvPr id="27746" name="Rectangle 4"/>
            <p:cNvSpPr>
              <a:spLocks noChangeArrowheads="1"/>
            </p:cNvSpPr>
            <p:nvPr/>
          </p:nvSpPr>
          <p:spPr bwMode="auto">
            <a:xfrm>
              <a:off x="1640" y="2359"/>
              <a:ext cx="99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47" name="Line 5"/>
            <p:cNvSpPr>
              <a:spLocks noChangeShapeType="1"/>
            </p:cNvSpPr>
            <p:nvPr/>
          </p:nvSpPr>
          <p:spPr bwMode="auto">
            <a:xfrm>
              <a:off x="1640" y="2543"/>
              <a:ext cx="9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8" name="Line 6"/>
            <p:cNvSpPr>
              <a:spLocks noChangeShapeType="1"/>
            </p:cNvSpPr>
            <p:nvPr/>
          </p:nvSpPr>
          <p:spPr bwMode="auto">
            <a:xfrm>
              <a:off x="1640" y="2927"/>
              <a:ext cx="9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9" name="Rectangle 7"/>
            <p:cNvSpPr>
              <a:spLocks noChangeArrowheads="1"/>
            </p:cNvSpPr>
            <p:nvPr/>
          </p:nvSpPr>
          <p:spPr bwMode="auto">
            <a:xfrm>
              <a:off x="1763" y="2155"/>
              <a:ext cx="75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7750" name="Rectangle 8"/>
            <p:cNvSpPr>
              <a:spLocks noChangeArrowheads="1"/>
            </p:cNvSpPr>
            <p:nvPr/>
          </p:nvSpPr>
          <p:spPr bwMode="auto">
            <a:xfrm>
              <a:off x="1715" y="2347"/>
              <a:ext cx="89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Block 0</a:t>
              </a:r>
            </a:p>
          </p:txBody>
        </p:sp>
        <p:sp>
          <p:nvSpPr>
            <p:cNvPr id="27751" name="Rectangle 9"/>
            <p:cNvSpPr>
              <a:spLocks noChangeArrowheads="1"/>
            </p:cNvSpPr>
            <p:nvPr/>
          </p:nvSpPr>
          <p:spPr bwMode="auto">
            <a:xfrm>
              <a:off x="440" y="2359"/>
              <a:ext cx="108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52" name="Line 10"/>
            <p:cNvSpPr>
              <a:spLocks noChangeShapeType="1"/>
            </p:cNvSpPr>
            <p:nvPr/>
          </p:nvSpPr>
          <p:spPr bwMode="auto">
            <a:xfrm flipH="1">
              <a:off x="424" y="2543"/>
              <a:ext cx="1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11"/>
            <p:cNvSpPr>
              <a:spLocks noChangeShapeType="1"/>
            </p:cNvSpPr>
            <p:nvPr/>
          </p:nvSpPr>
          <p:spPr bwMode="auto">
            <a:xfrm flipH="1">
              <a:off x="424" y="2927"/>
              <a:ext cx="1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Rectangle 12"/>
            <p:cNvSpPr>
              <a:spLocks noChangeArrowheads="1"/>
            </p:cNvSpPr>
            <p:nvPr/>
          </p:nvSpPr>
          <p:spPr bwMode="auto">
            <a:xfrm>
              <a:off x="200" y="2359"/>
              <a:ext cx="12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55" name="Line 13"/>
            <p:cNvSpPr>
              <a:spLocks noChangeShapeType="1"/>
            </p:cNvSpPr>
            <p:nvPr/>
          </p:nvSpPr>
          <p:spPr bwMode="auto">
            <a:xfrm flipH="1">
              <a:off x="184" y="2543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Line 14"/>
            <p:cNvSpPr>
              <a:spLocks noChangeShapeType="1"/>
            </p:cNvSpPr>
            <p:nvPr/>
          </p:nvSpPr>
          <p:spPr bwMode="auto">
            <a:xfrm flipH="1">
              <a:off x="184" y="2927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Rectangle 15"/>
            <p:cNvSpPr>
              <a:spLocks noChangeArrowheads="1"/>
            </p:cNvSpPr>
            <p:nvPr/>
          </p:nvSpPr>
          <p:spPr bwMode="auto">
            <a:xfrm>
              <a:off x="611" y="2155"/>
              <a:ext cx="7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7758" name="Rectangle 16"/>
            <p:cNvSpPr>
              <a:spLocks noChangeArrowheads="1"/>
            </p:cNvSpPr>
            <p:nvPr/>
          </p:nvSpPr>
          <p:spPr bwMode="auto">
            <a:xfrm>
              <a:off x="35" y="2155"/>
              <a:ext cx="41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Valid</a:t>
              </a:r>
            </a:p>
          </p:txBody>
        </p:sp>
        <p:sp>
          <p:nvSpPr>
            <p:cNvPr id="27759" name="Rectangle 17"/>
            <p:cNvSpPr>
              <a:spLocks noChangeArrowheads="1"/>
            </p:cNvSpPr>
            <p:nvPr/>
          </p:nvSpPr>
          <p:spPr bwMode="auto">
            <a:xfrm>
              <a:off x="899" y="2578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60" name="Rectangle 18"/>
            <p:cNvSpPr>
              <a:spLocks noChangeArrowheads="1"/>
            </p:cNvSpPr>
            <p:nvPr/>
          </p:nvSpPr>
          <p:spPr bwMode="auto">
            <a:xfrm>
              <a:off x="179" y="2578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61" name="Rectangle 19"/>
            <p:cNvSpPr>
              <a:spLocks noChangeArrowheads="1"/>
            </p:cNvSpPr>
            <p:nvPr/>
          </p:nvSpPr>
          <p:spPr bwMode="auto">
            <a:xfrm>
              <a:off x="2051" y="2578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</p:grpSp>
      <p:grpSp>
        <p:nvGrpSpPr>
          <p:cNvPr id="734228" name="Group 20"/>
          <p:cNvGrpSpPr>
            <a:grpSpLocks/>
          </p:cNvGrpSpPr>
          <p:nvPr/>
        </p:nvGrpSpPr>
        <p:grpSpPr bwMode="auto">
          <a:xfrm>
            <a:off x="4924425" y="3089487"/>
            <a:ext cx="4143375" cy="1511300"/>
            <a:chOff x="3102" y="2064"/>
            <a:chExt cx="2610" cy="952"/>
          </a:xfrm>
        </p:grpSpPr>
        <p:sp>
          <p:nvSpPr>
            <p:cNvPr id="27730" name="Rectangle 21"/>
            <p:cNvSpPr>
              <a:spLocks noChangeArrowheads="1"/>
            </p:cNvSpPr>
            <p:nvPr/>
          </p:nvSpPr>
          <p:spPr bwMode="auto">
            <a:xfrm>
              <a:off x="3118" y="2264"/>
              <a:ext cx="99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31" name="Line 22"/>
            <p:cNvSpPr>
              <a:spLocks noChangeShapeType="1"/>
            </p:cNvSpPr>
            <p:nvPr/>
          </p:nvSpPr>
          <p:spPr bwMode="auto">
            <a:xfrm flipH="1">
              <a:off x="3102" y="2448"/>
              <a:ext cx="1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2" name="Line 23"/>
            <p:cNvSpPr>
              <a:spLocks noChangeShapeType="1"/>
            </p:cNvSpPr>
            <p:nvPr/>
          </p:nvSpPr>
          <p:spPr bwMode="auto">
            <a:xfrm flipH="1">
              <a:off x="3102" y="2832"/>
              <a:ext cx="1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3" name="Rectangle 24"/>
            <p:cNvSpPr>
              <a:spLocks noChangeArrowheads="1"/>
            </p:cNvSpPr>
            <p:nvPr/>
          </p:nvSpPr>
          <p:spPr bwMode="auto">
            <a:xfrm flipH="1">
              <a:off x="3233" y="2064"/>
              <a:ext cx="75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7734" name="Rectangle 25"/>
            <p:cNvSpPr>
              <a:spLocks noChangeArrowheads="1"/>
            </p:cNvSpPr>
            <p:nvPr/>
          </p:nvSpPr>
          <p:spPr bwMode="auto">
            <a:xfrm flipH="1">
              <a:off x="3135" y="2256"/>
              <a:ext cx="89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Block 0</a:t>
              </a:r>
            </a:p>
          </p:txBody>
        </p:sp>
        <p:sp>
          <p:nvSpPr>
            <p:cNvPr id="27735" name="Rectangle 26"/>
            <p:cNvSpPr>
              <a:spLocks noChangeArrowheads="1"/>
            </p:cNvSpPr>
            <p:nvPr/>
          </p:nvSpPr>
          <p:spPr bwMode="auto">
            <a:xfrm>
              <a:off x="4222" y="2264"/>
              <a:ext cx="108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36" name="Line 27"/>
            <p:cNvSpPr>
              <a:spLocks noChangeShapeType="1"/>
            </p:cNvSpPr>
            <p:nvPr/>
          </p:nvSpPr>
          <p:spPr bwMode="auto">
            <a:xfrm>
              <a:off x="4222" y="2448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7" name="Line 28"/>
            <p:cNvSpPr>
              <a:spLocks noChangeShapeType="1"/>
            </p:cNvSpPr>
            <p:nvPr/>
          </p:nvSpPr>
          <p:spPr bwMode="auto">
            <a:xfrm>
              <a:off x="4222" y="2832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8" name="Rectangle 29"/>
            <p:cNvSpPr>
              <a:spLocks noChangeArrowheads="1"/>
            </p:cNvSpPr>
            <p:nvPr/>
          </p:nvSpPr>
          <p:spPr bwMode="auto">
            <a:xfrm>
              <a:off x="5422" y="2264"/>
              <a:ext cx="12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39" name="Line 30"/>
            <p:cNvSpPr>
              <a:spLocks noChangeShapeType="1"/>
            </p:cNvSpPr>
            <p:nvPr/>
          </p:nvSpPr>
          <p:spPr bwMode="auto">
            <a:xfrm>
              <a:off x="5422" y="2448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31"/>
            <p:cNvSpPr>
              <a:spLocks noChangeShapeType="1"/>
            </p:cNvSpPr>
            <p:nvPr/>
          </p:nvSpPr>
          <p:spPr bwMode="auto">
            <a:xfrm>
              <a:off x="5422" y="2832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32"/>
            <p:cNvSpPr>
              <a:spLocks noChangeArrowheads="1"/>
            </p:cNvSpPr>
            <p:nvPr/>
          </p:nvSpPr>
          <p:spPr bwMode="auto">
            <a:xfrm flipH="1">
              <a:off x="4434" y="2064"/>
              <a:ext cx="7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7742" name="Rectangle 33"/>
            <p:cNvSpPr>
              <a:spLocks noChangeArrowheads="1"/>
            </p:cNvSpPr>
            <p:nvPr/>
          </p:nvSpPr>
          <p:spPr bwMode="auto">
            <a:xfrm flipH="1">
              <a:off x="5299" y="2064"/>
              <a:ext cx="41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Valid</a:t>
              </a:r>
            </a:p>
          </p:txBody>
        </p:sp>
        <p:sp>
          <p:nvSpPr>
            <p:cNvPr id="27743" name="Rectangle 34"/>
            <p:cNvSpPr>
              <a:spLocks noChangeArrowheads="1"/>
            </p:cNvSpPr>
            <p:nvPr/>
          </p:nvSpPr>
          <p:spPr bwMode="auto">
            <a:xfrm flipH="1">
              <a:off x="4669" y="2487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44" name="Rectangle 35"/>
            <p:cNvSpPr>
              <a:spLocks noChangeArrowheads="1"/>
            </p:cNvSpPr>
            <p:nvPr/>
          </p:nvSpPr>
          <p:spPr bwMode="auto">
            <a:xfrm flipH="1">
              <a:off x="5389" y="2487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45" name="Rectangle 36"/>
            <p:cNvSpPr>
              <a:spLocks noChangeArrowheads="1"/>
            </p:cNvSpPr>
            <p:nvPr/>
          </p:nvSpPr>
          <p:spPr bwMode="auto">
            <a:xfrm flipH="1">
              <a:off x="3517" y="2487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</p:grpSp>
      <p:grpSp>
        <p:nvGrpSpPr>
          <p:cNvPr id="734330" name="Group 122"/>
          <p:cNvGrpSpPr>
            <a:grpSpLocks/>
          </p:cNvGrpSpPr>
          <p:nvPr/>
        </p:nvGrpSpPr>
        <p:grpSpPr bwMode="auto">
          <a:xfrm>
            <a:off x="4203700" y="2786274"/>
            <a:ext cx="1663700" cy="1676400"/>
            <a:chOff x="2648" y="1968"/>
            <a:chExt cx="1048" cy="1056"/>
          </a:xfrm>
        </p:grpSpPr>
        <p:sp>
          <p:nvSpPr>
            <p:cNvPr id="27728" name="Freeform 121"/>
            <p:cNvSpPr>
              <a:spLocks/>
            </p:cNvSpPr>
            <p:nvPr/>
          </p:nvSpPr>
          <p:spPr bwMode="auto">
            <a:xfrm>
              <a:off x="2880" y="1968"/>
              <a:ext cx="816" cy="1056"/>
            </a:xfrm>
            <a:custGeom>
              <a:avLst/>
              <a:gdLst>
                <a:gd name="T0" fmla="*/ 816 w 816"/>
                <a:gd name="T1" fmla="*/ 0 h 1056"/>
                <a:gd name="T2" fmla="*/ 816 w 816"/>
                <a:gd name="T3" fmla="*/ 96 h 1056"/>
                <a:gd name="T4" fmla="*/ 0 w 816"/>
                <a:gd name="T5" fmla="*/ 96 h 1056"/>
                <a:gd name="T6" fmla="*/ 0 w 816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6" h="1056">
                  <a:moveTo>
                    <a:pt x="816" y="0"/>
                  </a:moveTo>
                  <a:lnTo>
                    <a:pt x="816" y="96"/>
                  </a:lnTo>
                  <a:lnTo>
                    <a:pt x="0" y="96"/>
                  </a:lnTo>
                  <a:lnTo>
                    <a:pt x="0" y="1056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7729" name="Line 38"/>
            <p:cNvSpPr>
              <a:spLocks noChangeShapeType="1"/>
            </p:cNvSpPr>
            <p:nvPr/>
          </p:nvSpPr>
          <p:spPr bwMode="auto">
            <a:xfrm>
              <a:off x="2648" y="3023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6" name="Rectangle 119"/>
          <p:cNvSpPr>
            <a:spLocks noChangeArrowheads="1"/>
          </p:cNvSpPr>
          <p:nvPr/>
        </p:nvSpPr>
        <p:spPr bwMode="auto">
          <a:xfrm>
            <a:off x="2514600" y="5919999"/>
            <a:ext cx="4267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34311" name="Group 103"/>
          <p:cNvGrpSpPr>
            <a:grpSpLocks/>
          </p:cNvGrpSpPr>
          <p:nvPr/>
        </p:nvGrpSpPr>
        <p:grpSpPr bwMode="auto">
          <a:xfrm>
            <a:off x="3332163" y="4615074"/>
            <a:ext cx="2471737" cy="1838325"/>
            <a:chOff x="2099" y="2936"/>
            <a:chExt cx="1557" cy="1158"/>
          </a:xfrm>
        </p:grpSpPr>
        <p:sp>
          <p:nvSpPr>
            <p:cNvPr id="27707" name="Line 41"/>
            <p:cNvSpPr>
              <a:spLocks noChangeShapeType="1"/>
            </p:cNvSpPr>
            <p:nvPr/>
          </p:nvSpPr>
          <p:spPr bwMode="auto">
            <a:xfrm>
              <a:off x="2120" y="3312"/>
              <a:ext cx="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8" name="Line 42"/>
            <p:cNvSpPr>
              <a:spLocks noChangeShapeType="1"/>
            </p:cNvSpPr>
            <p:nvPr/>
          </p:nvSpPr>
          <p:spPr bwMode="auto">
            <a:xfrm>
              <a:off x="2120" y="3320"/>
              <a:ext cx="128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Line 43"/>
            <p:cNvSpPr>
              <a:spLocks noChangeShapeType="1"/>
            </p:cNvSpPr>
            <p:nvPr/>
          </p:nvSpPr>
          <p:spPr bwMode="auto">
            <a:xfrm>
              <a:off x="2264" y="3504"/>
              <a:ext cx="12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0" name="Line 44"/>
            <p:cNvSpPr>
              <a:spLocks noChangeShapeType="1"/>
            </p:cNvSpPr>
            <p:nvPr/>
          </p:nvSpPr>
          <p:spPr bwMode="auto">
            <a:xfrm flipH="1">
              <a:off x="3496" y="3320"/>
              <a:ext cx="16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45"/>
            <p:cNvSpPr>
              <a:spLocks noChangeArrowheads="1"/>
            </p:cNvSpPr>
            <p:nvPr/>
          </p:nvSpPr>
          <p:spPr bwMode="auto">
            <a:xfrm>
              <a:off x="2723" y="3308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Mux</a:t>
              </a:r>
            </a:p>
          </p:txBody>
        </p:sp>
        <p:sp>
          <p:nvSpPr>
            <p:cNvPr id="27712" name="Line 46"/>
            <p:cNvSpPr>
              <a:spLocks noChangeShapeType="1"/>
            </p:cNvSpPr>
            <p:nvPr/>
          </p:nvSpPr>
          <p:spPr bwMode="auto">
            <a:xfrm>
              <a:off x="2496" y="293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3" name="Line 47"/>
            <p:cNvSpPr>
              <a:spLocks noChangeShapeType="1"/>
            </p:cNvSpPr>
            <p:nvPr/>
          </p:nvSpPr>
          <p:spPr bwMode="auto">
            <a:xfrm>
              <a:off x="3264" y="293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4" name="Rectangle 48"/>
            <p:cNvSpPr>
              <a:spLocks noChangeArrowheads="1"/>
            </p:cNvSpPr>
            <p:nvPr/>
          </p:nvSpPr>
          <p:spPr bwMode="auto">
            <a:xfrm>
              <a:off x="3155" y="3275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 b="0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7715" name="Rectangle 49"/>
            <p:cNvSpPr>
              <a:spLocks noChangeArrowheads="1"/>
            </p:cNvSpPr>
            <p:nvPr/>
          </p:nvSpPr>
          <p:spPr bwMode="auto">
            <a:xfrm>
              <a:off x="2435" y="3275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 b="0">
                  <a:latin typeface="Times New Roman" panose="02020603050405020304" pitchFamily="18" charset="0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7716" name="Rectangle 50"/>
            <p:cNvSpPr>
              <a:spLocks noChangeArrowheads="1"/>
            </p:cNvSpPr>
            <p:nvPr/>
          </p:nvSpPr>
          <p:spPr bwMode="auto">
            <a:xfrm>
              <a:off x="2195" y="3323"/>
              <a:ext cx="31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 b="0">
                  <a:latin typeface="Times New Roman" panose="02020603050405020304" pitchFamily="18" charset="0"/>
                  <a:ea typeface="굴림" panose="020B0600000101010101" pitchFamily="34" charset="-127"/>
                </a:rPr>
                <a:t>Sel1</a:t>
              </a:r>
            </a:p>
          </p:txBody>
        </p:sp>
        <p:sp>
          <p:nvSpPr>
            <p:cNvPr id="27717" name="Rectangle 51"/>
            <p:cNvSpPr>
              <a:spLocks noChangeArrowheads="1"/>
            </p:cNvSpPr>
            <p:nvPr/>
          </p:nvSpPr>
          <p:spPr bwMode="auto">
            <a:xfrm>
              <a:off x="3251" y="3323"/>
              <a:ext cx="31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 b="0">
                  <a:latin typeface="Times New Roman" panose="02020603050405020304" pitchFamily="18" charset="0"/>
                  <a:ea typeface="굴림" panose="020B0600000101010101" pitchFamily="34" charset="-127"/>
                </a:rPr>
                <a:t>Sel0</a:t>
              </a:r>
            </a:p>
          </p:txBody>
        </p:sp>
        <p:sp>
          <p:nvSpPr>
            <p:cNvPr id="27718" name="Line 52"/>
            <p:cNvSpPr>
              <a:spLocks noChangeShapeType="1"/>
            </p:cNvSpPr>
            <p:nvPr/>
          </p:nvSpPr>
          <p:spPr bwMode="auto">
            <a:xfrm>
              <a:off x="2880" y="3512"/>
              <a:ext cx="0" cy="4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53"/>
            <p:cNvSpPr>
              <a:spLocks noChangeArrowheads="1"/>
            </p:cNvSpPr>
            <p:nvPr/>
          </p:nvSpPr>
          <p:spPr bwMode="auto">
            <a:xfrm>
              <a:off x="2915" y="3788"/>
              <a:ext cx="11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endParaRPr lang="ko-KR" altLang="en-US" sz="1600">
                <a:latin typeface="Times New Roman" panose="02020603050405020304" pitchFamily="18" charset="0"/>
                <a:ea typeface="굴림" panose="020B0600000101010101" pitchFamily="34" charset="-127"/>
              </a:endParaRPr>
            </a:p>
          </p:txBody>
        </p:sp>
        <p:sp>
          <p:nvSpPr>
            <p:cNvPr id="27720" name="Oval 90"/>
            <p:cNvSpPr>
              <a:spLocks noChangeArrowheads="1"/>
            </p:cNvSpPr>
            <p:nvPr/>
          </p:nvSpPr>
          <p:spPr bwMode="auto">
            <a:xfrm>
              <a:off x="2264" y="3560"/>
              <a:ext cx="272" cy="27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21" name="Rectangle 91"/>
            <p:cNvSpPr>
              <a:spLocks noChangeArrowheads="1"/>
            </p:cNvSpPr>
            <p:nvPr/>
          </p:nvSpPr>
          <p:spPr bwMode="auto">
            <a:xfrm>
              <a:off x="2243" y="3596"/>
              <a:ext cx="3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OR</a:t>
              </a:r>
            </a:p>
          </p:txBody>
        </p:sp>
        <p:sp>
          <p:nvSpPr>
            <p:cNvPr id="27722" name="Line 92"/>
            <p:cNvSpPr>
              <a:spLocks noChangeShapeType="1"/>
            </p:cNvSpPr>
            <p:nvPr/>
          </p:nvSpPr>
          <p:spPr bwMode="auto">
            <a:xfrm>
              <a:off x="2112" y="346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3" name="Line 93"/>
            <p:cNvSpPr>
              <a:spLocks noChangeShapeType="1"/>
            </p:cNvSpPr>
            <p:nvPr/>
          </p:nvSpPr>
          <p:spPr bwMode="auto">
            <a:xfrm>
              <a:off x="2120" y="3696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Line 94"/>
            <p:cNvSpPr>
              <a:spLocks noChangeShapeType="1"/>
            </p:cNvSpPr>
            <p:nvPr/>
          </p:nvSpPr>
          <p:spPr bwMode="auto">
            <a:xfrm>
              <a:off x="3600" y="346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Line 95"/>
            <p:cNvSpPr>
              <a:spLocks noChangeShapeType="1"/>
            </p:cNvSpPr>
            <p:nvPr/>
          </p:nvSpPr>
          <p:spPr bwMode="auto">
            <a:xfrm>
              <a:off x="2552" y="3696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6" name="Line 96"/>
            <p:cNvSpPr>
              <a:spLocks noChangeShapeType="1"/>
            </p:cNvSpPr>
            <p:nvPr/>
          </p:nvSpPr>
          <p:spPr bwMode="auto">
            <a:xfrm>
              <a:off x="2400" y="3848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7" name="Rectangle 97"/>
            <p:cNvSpPr>
              <a:spLocks noChangeArrowheads="1"/>
            </p:cNvSpPr>
            <p:nvPr/>
          </p:nvSpPr>
          <p:spPr bwMode="auto">
            <a:xfrm>
              <a:off x="2099" y="3884"/>
              <a:ext cx="29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Hit</a:t>
              </a:r>
            </a:p>
          </p:txBody>
        </p:sp>
      </p:grpSp>
      <p:sp>
        <p:nvSpPr>
          <p:cNvPr id="27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7" y="203457"/>
            <a:ext cx="8512968" cy="6606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Set Associative Cache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163" y="1032344"/>
            <a:ext cx="8610600" cy="1060803"/>
          </a:xfrm>
          <a:noFill/>
        </p:spPr>
        <p:txBody>
          <a:bodyPr lIns="63500" tIns="25400" rIns="63500" bIns="25400"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b="1" dirty="0">
                <a:ea typeface="굴림" panose="020B0600000101010101" pitchFamily="34" charset="-127"/>
              </a:rPr>
              <a:t>N-way set associative: </a:t>
            </a:r>
            <a:r>
              <a:rPr lang="en-US" altLang="ko-KR" i="1" dirty="0">
                <a:ea typeface="굴림" panose="020B0600000101010101" pitchFamily="34" charset="-127"/>
              </a:rPr>
              <a:t>N</a:t>
            </a:r>
            <a:r>
              <a:rPr lang="en-US" altLang="ko-KR" dirty="0">
                <a:ea typeface="굴림" panose="020B0600000101010101" pitchFamily="34" charset="-127"/>
              </a:rPr>
              <a:t> entries per Cache Index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 direct mapped caches operating in parallel</a:t>
            </a:r>
            <a:r>
              <a:rPr lang="en-US" altLang="ko-KR" dirty="0">
                <a:ea typeface="굴림" panose="020B0600000101010101" pitchFamily="34" charset="-127"/>
              </a:rPr>
              <a:t>, or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Index gives you a set of possible locations</a:t>
            </a:r>
          </a:p>
        </p:txBody>
      </p:sp>
      <p:sp>
        <p:nvSpPr>
          <p:cNvPr id="734248" name="Rectangle 40"/>
          <p:cNvSpPr>
            <a:spLocks noChangeArrowheads="1"/>
          </p:cNvSpPr>
          <p:nvPr/>
        </p:nvSpPr>
        <p:spPr bwMode="auto">
          <a:xfrm>
            <a:off x="228600" y="4156287"/>
            <a:ext cx="8661400" cy="508000"/>
          </a:xfrm>
          <a:prstGeom prst="rect">
            <a:avLst/>
          </a:prstGeom>
          <a:noFill/>
          <a:ln w="25400">
            <a:solidFill>
              <a:schemeClr val="hlink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4332" name="Freeform 124"/>
          <p:cNvSpPr>
            <a:spLocks/>
          </p:cNvSpPr>
          <p:nvPr/>
        </p:nvSpPr>
        <p:spPr bwMode="auto">
          <a:xfrm>
            <a:off x="990600" y="4843674"/>
            <a:ext cx="7315200" cy="457200"/>
          </a:xfrm>
          <a:custGeom>
            <a:avLst/>
            <a:gdLst>
              <a:gd name="T0" fmla="*/ 0 w 4608"/>
              <a:gd name="T1" fmla="*/ 0 h 288"/>
              <a:gd name="T2" fmla="*/ 7315200 w 4608"/>
              <a:gd name="T3" fmla="*/ 0 h 288"/>
              <a:gd name="T4" fmla="*/ 7315200 w 4608"/>
              <a:gd name="T5" fmla="*/ 457200 h 288"/>
              <a:gd name="T6" fmla="*/ 6781800 w 4608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08" h="288">
                <a:moveTo>
                  <a:pt x="0" y="0"/>
                </a:moveTo>
                <a:lnTo>
                  <a:pt x="4608" y="0"/>
                </a:lnTo>
                <a:lnTo>
                  <a:pt x="4608" y="288"/>
                </a:lnTo>
                <a:lnTo>
                  <a:pt x="4272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734354" name="Group 146"/>
          <p:cNvGrpSpPr>
            <a:grpSpLocks/>
          </p:cNvGrpSpPr>
          <p:nvPr/>
        </p:nvGrpSpPr>
        <p:grpSpPr bwMode="auto">
          <a:xfrm>
            <a:off x="444500" y="4626187"/>
            <a:ext cx="8242300" cy="1055687"/>
            <a:chOff x="280" y="3127"/>
            <a:chExt cx="5192" cy="665"/>
          </a:xfrm>
        </p:grpSpPr>
        <p:grpSp>
          <p:nvGrpSpPr>
            <p:cNvPr id="27676" name="Group 144"/>
            <p:cNvGrpSpPr>
              <a:grpSpLocks/>
            </p:cNvGrpSpPr>
            <p:nvPr/>
          </p:nvGrpSpPr>
          <p:grpSpPr bwMode="auto">
            <a:xfrm>
              <a:off x="280" y="3127"/>
              <a:ext cx="1934" cy="664"/>
              <a:chOff x="280" y="3127"/>
              <a:chExt cx="1934" cy="664"/>
            </a:xfrm>
          </p:grpSpPr>
          <p:grpSp>
            <p:nvGrpSpPr>
              <p:cNvPr id="27691" name="Group 126"/>
              <p:cNvGrpSpPr>
                <a:grpSpLocks/>
              </p:cNvGrpSpPr>
              <p:nvPr/>
            </p:nvGrpSpPr>
            <p:grpSpPr bwMode="auto">
              <a:xfrm>
                <a:off x="1720" y="3503"/>
                <a:ext cx="494" cy="288"/>
                <a:chOff x="1720" y="3503"/>
                <a:chExt cx="494" cy="288"/>
              </a:xfrm>
            </p:grpSpPr>
            <p:grpSp>
              <p:nvGrpSpPr>
                <p:cNvPr id="27700" name="Group 125"/>
                <p:cNvGrpSpPr>
                  <a:grpSpLocks/>
                </p:cNvGrpSpPr>
                <p:nvPr/>
              </p:nvGrpSpPr>
              <p:grpSpPr bwMode="auto">
                <a:xfrm>
                  <a:off x="1720" y="3503"/>
                  <a:ext cx="321" cy="288"/>
                  <a:chOff x="1720" y="3503"/>
                  <a:chExt cx="321" cy="288"/>
                </a:xfrm>
              </p:grpSpPr>
              <p:sp>
                <p:nvSpPr>
                  <p:cNvPr id="27702" name="Arc 57"/>
                  <p:cNvSpPr>
                    <a:spLocks/>
                  </p:cNvSpPr>
                  <p:nvPr/>
                </p:nvSpPr>
                <p:spPr bwMode="auto">
                  <a:xfrm>
                    <a:off x="1848" y="3504"/>
                    <a:ext cx="192" cy="13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92 w 21600"/>
                      <a:gd name="T3" fmla="*/ 136 h 21600"/>
                      <a:gd name="T4" fmla="*/ 0 w 21600"/>
                      <a:gd name="T5" fmla="*/ 13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3" name="Arc 58"/>
                  <p:cNvSpPr>
                    <a:spLocks/>
                  </p:cNvSpPr>
                  <p:nvPr/>
                </p:nvSpPr>
                <p:spPr bwMode="auto">
                  <a:xfrm rot="10800000">
                    <a:off x="1851" y="3644"/>
                    <a:ext cx="190" cy="146"/>
                  </a:xfrm>
                  <a:custGeom>
                    <a:avLst/>
                    <a:gdLst>
                      <a:gd name="T0" fmla="*/ 0 w 21600"/>
                      <a:gd name="T1" fmla="*/ 146 h 21600"/>
                      <a:gd name="T2" fmla="*/ 189 w 21600"/>
                      <a:gd name="T3" fmla="*/ 0 h 21600"/>
                      <a:gd name="T4" fmla="*/ 190 w 21600"/>
                      <a:gd name="T5" fmla="*/ 1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</a:path>
                      <a:path w="21600" h="21600" stroke="0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4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503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5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511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6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791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70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040" y="3646"/>
                  <a:ext cx="174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692" name="Group 141"/>
              <p:cNvGrpSpPr>
                <a:grpSpLocks/>
              </p:cNvGrpSpPr>
              <p:nvPr/>
            </p:nvGrpSpPr>
            <p:grpSpPr bwMode="auto">
              <a:xfrm>
                <a:off x="280" y="3127"/>
                <a:ext cx="1456" cy="616"/>
                <a:chOff x="280" y="3127"/>
                <a:chExt cx="1456" cy="616"/>
              </a:xfrm>
            </p:grpSpPr>
            <p:sp>
              <p:nvSpPr>
                <p:cNvPr id="27693" name="Oval 54"/>
                <p:cNvSpPr>
                  <a:spLocks noChangeArrowheads="1"/>
                </p:cNvSpPr>
                <p:nvPr/>
              </p:nvSpPr>
              <p:spPr bwMode="auto">
                <a:xfrm>
                  <a:off x="872" y="3415"/>
                  <a:ext cx="560" cy="272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7694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1564" y="3551"/>
                  <a:ext cx="1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5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1576" y="3743"/>
                  <a:ext cx="1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6" name="Rectangle 65"/>
                <p:cNvSpPr>
                  <a:spLocks noChangeArrowheads="1"/>
                </p:cNvSpPr>
                <p:nvPr/>
              </p:nvSpPr>
              <p:spPr bwMode="auto">
                <a:xfrm>
                  <a:off x="851" y="3451"/>
                  <a:ext cx="626" cy="2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600">
                      <a:latin typeface="Times New Roman" panose="02020603050405020304" pitchFamily="18" charset="0"/>
                      <a:ea typeface="굴림" panose="020B0600000101010101" pitchFamily="34" charset="-127"/>
                    </a:rPr>
                    <a:t>Compare</a:t>
                  </a:r>
                </a:p>
              </p:txBody>
            </p:sp>
            <p:sp>
              <p:nvSpPr>
                <p:cNvPr id="27697" name="Line 66"/>
                <p:cNvSpPr>
                  <a:spLocks noChangeShapeType="1"/>
                </p:cNvSpPr>
                <p:nvPr/>
              </p:nvSpPr>
              <p:spPr bwMode="auto">
                <a:xfrm>
                  <a:off x="1436" y="3551"/>
                  <a:ext cx="12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8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80" y="3743"/>
                  <a:ext cx="131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9" name="Line 68"/>
                <p:cNvSpPr>
                  <a:spLocks noChangeShapeType="1"/>
                </p:cNvSpPr>
                <p:nvPr/>
              </p:nvSpPr>
              <p:spPr bwMode="auto">
                <a:xfrm>
                  <a:off x="288" y="3127"/>
                  <a:ext cx="0" cy="6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77" name="Group 145"/>
            <p:cNvGrpSpPr>
              <a:grpSpLocks/>
            </p:cNvGrpSpPr>
            <p:nvPr/>
          </p:nvGrpSpPr>
          <p:grpSpPr bwMode="auto">
            <a:xfrm>
              <a:off x="3522" y="3127"/>
              <a:ext cx="1950" cy="665"/>
              <a:chOff x="3522" y="3127"/>
              <a:chExt cx="1950" cy="665"/>
            </a:xfrm>
          </p:grpSpPr>
          <p:grpSp>
            <p:nvGrpSpPr>
              <p:cNvPr id="27678" name="Group 143"/>
              <p:cNvGrpSpPr>
                <a:grpSpLocks/>
              </p:cNvGrpSpPr>
              <p:nvPr/>
            </p:nvGrpSpPr>
            <p:grpSpPr bwMode="auto">
              <a:xfrm>
                <a:off x="3855" y="3127"/>
                <a:ext cx="1617" cy="665"/>
                <a:chOff x="3855" y="3127"/>
                <a:chExt cx="1617" cy="665"/>
              </a:xfrm>
            </p:grpSpPr>
            <p:sp>
              <p:nvSpPr>
                <p:cNvPr id="27680" name="Oval 73"/>
                <p:cNvSpPr>
                  <a:spLocks noChangeArrowheads="1"/>
                </p:cNvSpPr>
                <p:nvPr/>
              </p:nvSpPr>
              <p:spPr bwMode="auto">
                <a:xfrm>
                  <a:off x="4328" y="3415"/>
                  <a:ext cx="560" cy="272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7681" name="Rectangle 84"/>
                <p:cNvSpPr>
                  <a:spLocks noChangeArrowheads="1"/>
                </p:cNvSpPr>
                <p:nvPr/>
              </p:nvSpPr>
              <p:spPr bwMode="auto">
                <a:xfrm flipH="1">
                  <a:off x="4279" y="3455"/>
                  <a:ext cx="626" cy="2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600">
                      <a:latin typeface="Times New Roman" panose="02020603050405020304" pitchFamily="18" charset="0"/>
                      <a:ea typeface="굴림" panose="020B0600000101010101" pitchFamily="34" charset="-127"/>
                    </a:rPr>
                    <a:t>Compare</a:t>
                  </a:r>
                </a:p>
              </p:txBody>
            </p:sp>
            <p:sp>
              <p:nvSpPr>
                <p:cNvPr id="27682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4168" y="3551"/>
                  <a:ext cx="1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3" name="Line 86"/>
                <p:cNvSpPr>
                  <a:spLocks noChangeShapeType="1"/>
                </p:cNvSpPr>
                <p:nvPr/>
              </p:nvSpPr>
              <p:spPr bwMode="auto">
                <a:xfrm>
                  <a:off x="4176" y="3743"/>
                  <a:ext cx="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4" name="Line 87"/>
                <p:cNvSpPr>
                  <a:spLocks noChangeShapeType="1"/>
                </p:cNvSpPr>
                <p:nvPr/>
              </p:nvSpPr>
              <p:spPr bwMode="auto">
                <a:xfrm>
                  <a:off x="5472" y="3127"/>
                  <a:ext cx="0" cy="6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7685" name="Group 128"/>
                <p:cNvGrpSpPr>
                  <a:grpSpLocks/>
                </p:cNvGrpSpPr>
                <p:nvPr/>
              </p:nvGrpSpPr>
              <p:grpSpPr bwMode="auto">
                <a:xfrm flipH="1">
                  <a:off x="3855" y="3504"/>
                  <a:ext cx="321" cy="288"/>
                  <a:chOff x="1720" y="3503"/>
                  <a:chExt cx="321" cy="288"/>
                </a:xfrm>
              </p:grpSpPr>
              <p:sp>
                <p:nvSpPr>
                  <p:cNvPr id="27686" name="Arc 129"/>
                  <p:cNvSpPr>
                    <a:spLocks/>
                  </p:cNvSpPr>
                  <p:nvPr/>
                </p:nvSpPr>
                <p:spPr bwMode="auto">
                  <a:xfrm>
                    <a:off x="1848" y="3504"/>
                    <a:ext cx="192" cy="13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92 w 21600"/>
                      <a:gd name="T3" fmla="*/ 136 h 21600"/>
                      <a:gd name="T4" fmla="*/ 0 w 21600"/>
                      <a:gd name="T5" fmla="*/ 13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7" name="Arc 130"/>
                  <p:cNvSpPr>
                    <a:spLocks/>
                  </p:cNvSpPr>
                  <p:nvPr/>
                </p:nvSpPr>
                <p:spPr bwMode="auto">
                  <a:xfrm rot="10800000">
                    <a:off x="1851" y="3644"/>
                    <a:ext cx="190" cy="146"/>
                  </a:xfrm>
                  <a:custGeom>
                    <a:avLst/>
                    <a:gdLst>
                      <a:gd name="T0" fmla="*/ 0 w 21600"/>
                      <a:gd name="T1" fmla="*/ 146 h 21600"/>
                      <a:gd name="T2" fmla="*/ 189 w 21600"/>
                      <a:gd name="T3" fmla="*/ 0 h 21600"/>
                      <a:gd name="T4" fmla="*/ 190 w 21600"/>
                      <a:gd name="T5" fmla="*/ 1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</a:path>
                      <a:path w="21600" h="21600" stroke="0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8" name="Line 1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503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9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511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90" name="Line 1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791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79" name="Line 134"/>
              <p:cNvSpPr>
                <a:spLocks noChangeShapeType="1"/>
              </p:cNvSpPr>
              <p:nvPr/>
            </p:nvSpPr>
            <p:spPr bwMode="auto">
              <a:xfrm flipH="1" flipV="1">
                <a:off x="3522" y="3646"/>
                <a:ext cx="348" cy="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34347" name="Group 139"/>
          <p:cNvGrpSpPr>
            <a:grpSpLocks/>
          </p:cNvGrpSpPr>
          <p:nvPr/>
        </p:nvGrpSpPr>
        <p:grpSpPr bwMode="auto">
          <a:xfrm>
            <a:off x="698500" y="4310274"/>
            <a:ext cx="7729538" cy="900113"/>
            <a:chOff x="440" y="2928"/>
            <a:chExt cx="4869" cy="567"/>
          </a:xfrm>
        </p:grpSpPr>
        <p:grpSp>
          <p:nvGrpSpPr>
            <p:cNvPr id="27670" name="Group 138"/>
            <p:cNvGrpSpPr>
              <a:grpSpLocks/>
            </p:cNvGrpSpPr>
            <p:nvPr/>
          </p:nvGrpSpPr>
          <p:grpSpPr bwMode="auto">
            <a:xfrm>
              <a:off x="1152" y="3127"/>
              <a:ext cx="3456" cy="368"/>
              <a:chOff x="1152" y="3127"/>
              <a:chExt cx="3456" cy="368"/>
            </a:xfrm>
          </p:grpSpPr>
          <p:sp>
            <p:nvSpPr>
              <p:cNvPr id="27674" name="Line 69"/>
              <p:cNvSpPr>
                <a:spLocks noChangeShapeType="1"/>
              </p:cNvSpPr>
              <p:nvPr/>
            </p:nvSpPr>
            <p:spPr bwMode="auto">
              <a:xfrm>
                <a:off x="1152" y="3127"/>
                <a:ext cx="0" cy="3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5" name="Line 88"/>
              <p:cNvSpPr>
                <a:spLocks noChangeShapeType="1"/>
              </p:cNvSpPr>
              <p:nvPr/>
            </p:nvSpPr>
            <p:spPr bwMode="auto">
              <a:xfrm>
                <a:off x="4608" y="3127"/>
                <a:ext cx="0" cy="3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71" name="Group 137"/>
            <p:cNvGrpSpPr>
              <a:grpSpLocks/>
            </p:cNvGrpSpPr>
            <p:nvPr/>
          </p:nvGrpSpPr>
          <p:grpSpPr bwMode="auto">
            <a:xfrm>
              <a:off x="440" y="2928"/>
              <a:ext cx="4869" cy="184"/>
              <a:chOff x="440" y="2928"/>
              <a:chExt cx="4869" cy="184"/>
            </a:xfrm>
          </p:grpSpPr>
          <p:sp>
            <p:nvSpPr>
              <p:cNvPr id="27672" name="Rectangle 135"/>
              <p:cNvSpPr>
                <a:spLocks noChangeArrowheads="1"/>
              </p:cNvSpPr>
              <p:nvPr/>
            </p:nvSpPr>
            <p:spPr bwMode="auto">
              <a:xfrm>
                <a:off x="4224" y="2928"/>
                <a:ext cx="1085" cy="184"/>
              </a:xfrm>
              <a:prstGeom prst="rect">
                <a:avLst/>
              </a:prstGeom>
              <a:solidFill>
                <a:srgbClr val="FF66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73" name="Rectangle 136"/>
              <p:cNvSpPr>
                <a:spLocks noChangeArrowheads="1"/>
              </p:cNvSpPr>
              <p:nvPr/>
            </p:nvSpPr>
            <p:spPr bwMode="auto">
              <a:xfrm>
                <a:off x="440" y="2928"/>
                <a:ext cx="1085" cy="184"/>
              </a:xfrm>
              <a:prstGeom prst="rect">
                <a:avLst/>
              </a:prstGeom>
              <a:solidFill>
                <a:srgbClr val="FF66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734331" name="Freeform 123"/>
          <p:cNvSpPr>
            <a:spLocks/>
          </p:cNvSpPr>
          <p:nvPr/>
        </p:nvSpPr>
        <p:spPr bwMode="auto">
          <a:xfrm>
            <a:off x="990600" y="2710074"/>
            <a:ext cx="381000" cy="2590800"/>
          </a:xfrm>
          <a:custGeom>
            <a:avLst/>
            <a:gdLst>
              <a:gd name="T0" fmla="*/ 0 w 240"/>
              <a:gd name="T1" fmla="*/ 0 h 1584"/>
              <a:gd name="T2" fmla="*/ 0 w 240"/>
              <a:gd name="T3" fmla="*/ 2590800 h 1584"/>
              <a:gd name="T4" fmla="*/ 381000 w 240"/>
              <a:gd name="T5" fmla="*/ 2590800 h 15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1584">
                <a:moveTo>
                  <a:pt x="0" y="0"/>
                </a:moveTo>
                <a:lnTo>
                  <a:pt x="0" y="1584"/>
                </a:lnTo>
                <a:lnTo>
                  <a:pt x="240" y="15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734355" name="Rectangle 147"/>
          <p:cNvSpPr>
            <a:spLocks noChangeArrowheads="1"/>
          </p:cNvSpPr>
          <p:nvPr/>
        </p:nvSpPr>
        <p:spPr bwMode="auto">
          <a:xfrm>
            <a:off x="2600325" y="4310274"/>
            <a:ext cx="1581150" cy="295275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4356" name="Freeform 148"/>
          <p:cNvSpPr>
            <a:spLocks/>
          </p:cNvSpPr>
          <p:nvPr/>
        </p:nvSpPr>
        <p:spPr bwMode="auto">
          <a:xfrm>
            <a:off x="3962400" y="4538874"/>
            <a:ext cx="609600" cy="1676400"/>
          </a:xfrm>
          <a:custGeom>
            <a:avLst/>
            <a:gdLst>
              <a:gd name="T0" fmla="*/ 0 w 384"/>
              <a:gd name="T1" fmla="*/ 0 h 1056"/>
              <a:gd name="T2" fmla="*/ 0 w 384"/>
              <a:gd name="T3" fmla="*/ 838200 h 1056"/>
              <a:gd name="T4" fmla="*/ 609600 w 384"/>
              <a:gd name="T5" fmla="*/ 838200 h 1056"/>
              <a:gd name="T6" fmla="*/ 609600 w 384"/>
              <a:gd name="T7" fmla="*/ 1676400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056">
                <a:moveTo>
                  <a:pt x="0" y="0"/>
                </a:moveTo>
                <a:lnTo>
                  <a:pt x="0" y="528"/>
                </a:lnTo>
                <a:lnTo>
                  <a:pt x="384" y="528"/>
                </a:lnTo>
                <a:lnTo>
                  <a:pt x="384" y="105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734360" name="Group 152"/>
          <p:cNvGrpSpPr>
            <a:grpSpLocks/>
          </p:cNvGrpSpPr>
          <p:nvPr/>
        </p:nvGrpSpPr>
        <p:grpSpPr bwMode="auto">
          <a:xfrm>
            <a:off x="4267200" y="6215274"/>
            <a:ext cx="1879600" cy="304800"/>
            <a:chOff x="2688" y="4128"/>
            <a:chExt cx="1184" cy="192"/>
          </a:xfrm>
        </p:grpSpPr>
        <p:sp>
          <p:nvSpPr>
            <p:cNvPr id="27668" name="Rectangle 149"/>
            <p:cNvSpPr>
              <a:spLocks noChangeArrowheads="1"/>
            </p:cNvSpPr>
            <p:nvPr/>
          </p:nvSpPr>
          <p:spPr bwMode="auto">
            <a:xfrm>
              <a:off x="2688" y="4128"/>
              <a:ext cx="384" cy="192"/>
            </a:xfrm>
            <a:prstGeom prst="rect">
              <a:avLst/>
            </a:prstGeom>
            <a:solidFill>
              <a:srgbClr val="FF66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69" name="Text Box 151"/>
            <p:cNvSpPr txBox="1">
              <a:spLocks noChangeArrowheads="1"/>
            </p:cNvSpPr>
            <p:nvPr/>
          </p:nvSpPr>
          <p:spPr bwMode="auto">
            <a:xfrm>
              <a:off x="3072" y="4141"/>
              <a:ext cx="80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43060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337" name="Rectangle 81"/>
          <p:cNvSpPr>
            <a:spLocks noChangeArrowheads="1"/>
          </p:cNvSpPr>
          <p:nvPr/>
        </p:nvSpPr>
        <p:spPr bwMode="auto">
          <a:xfrm>
            <a:off x="2540000" y="4816608"/>
            <a:ext cx="2946400" cy="181610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6336" name="Rectangle 80"/>
          <p:cNvSpPr>
            <a:spLocks noChangeArrowheads="1"/>
          </p:cNvSpPr>
          <p:nvPr/>
        </p:nvSpPr>
        <p:spPr bwMode="auto">
          <a:xfrm>
            <a:off x="7181850" y="4824546"/>
            <a:ext cx="757238" cy="28575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6334" name="Rectangle 78"/>
          <p:cNvSpPr>
            <a:spLocks noChangeArrowheads="1"/>
          </p:cNvSpPr>
          <p:nvPr/>
        </p:nvSpPr>
        <p:spPr bwMode="auto">
          <a:xfrm>
            <a:off x="6789738" y="3600583"/>
            <a:ext cx="1439862" cy="282575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36332" name="Rectangle 76"/>
          <p:cNvSpPr>
            <a:spLocks noChangeArrowheads="1"/>
          </p:cNvSpPr>
          <p:nvPr/>
        </p:nvSpPr>
        <p:spPr bwMode="auto">
          <a:xfrm>
            <a:off x="792163" y="3608521"/>
            <a:ext cx="5989637" cy="276225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48257"/>
            <a:ext cx="7421563" cy="6606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Fully Associative Cache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2508"/>
            <a:ext cx="8458200" cy="1602490"/>
          </a:xfrm>
          <a:noFill/>
        </p:spPr>
        <p:txBody>
          <a:bodyPr lIns="63500" tIns="25400" rIns="63500" bIns="2540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b="1" dirty="0">
                <a:ea typeface="굴림" panose="020B0600000101010101" pitchFamily="34" charset="-127"/>
              </a:rPr>
              <a:t>Fully Associative: </a:t>
            </a:r>
            <a:r>
              <a:rPr lang="en-US" altLang="ko-KR" dirty="0">
                <a:ea typeface="굴림" panose="020B0600000101010101" pitchFamily="34" charset="-127"/>
              </a:rPr>
              <a:t>Any block could hold data for a given memory address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Compare cache tag bits in all blocks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 index bits</a:t>
            </a:r>
            <a:endParaRPr lang="ko-KR" altLang="en-US" dirty="0">
              <a:ea typeface="굴림" panose="020B0600000101010101" pitchFamily="34" charset="-127"/>
            </a:endParaRPr>
          </a:p>
        </p:txBody>
      </p:sp>
      <p:grpSp>
        <p:nvGrpSpPr>
          <p:cNvPr id="736325" name="Group 69"/>
          <p:cNvGrpSpPr>
            <a:grpSpLocks/>
          </p:cNvGrpSpPr>
          <p:nvPr/>
        </p:nvGrpSpPr>
        <p:grpSpPr bwMode="auto">
          <a:xfrm>
            <a:off x="5867400" y="4499108"/>
            <a:ext cx="2887663" cy="2127250"/>
            <a:chOff x="3696" y="2496"/>
            <a:chExt cx="1819" cy="1340"/>
          </a:xfrm>
        </p:grpSpPr>
        <p:sp>
          <p:nvSpPr>
            <p:cNvPr id="28731" name="Rectangle 4"/>
            <p:cNvSpPr>
              <a:spLocks noChangeArrowheads="1"/>
            </p:cNvSpPr>
            <p:nvPr/>
          </p:nvSpPr>
          <p:spPr bwMode="auto">
            <a:xfrm>
              <a:off x="3717" y="2700"/>
              <a:ext cx="1760" cy="1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32" name="Line 5"/>
            <p:cNvSpPr>
              <a:spLocks noChangeShapeType="1"/>
            </p:cNvSpPr>
            <p:nvPr/>
          </p:nvSpPr>
          <p:spPr bwMode="auto">
            <a:xfrm>
              <a:off x="3717" y="288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3" name="Line 6"/>
            <p:cNvSpPr>
              <a:spLocks noChangeShapeType="1"/>
            </p:cNvSpPr>
            <p:nvPr/>
          </p:nvSpPr>
          <p:spPr bwMode="auto">
            <a:xfrm>
              <a:off x="3717" y="307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4" name="Line 7"/>
            <p:cNvSpPr>
              <a:spLocks noChangeShapeType="1"/>
            </p:cNvSpPr>
            <p:nvPr/>
          </p:nvSpPr>
          <p:spPr bwMode="auto">
            <a:xfrm>
              <a:off x="3717" y="326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Line 8"/>
            <p:cNvSpPr>
              <a:spLocks noChangeShapeType="1"/>
            </p:cNvSpPr>
            <p:nvPr/>
          </p:nvSpPr>
          <p:spPr bwMode="auto">
            <a:xfrm>
              <a:off x="3717" y="3460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6" name="Rectangle 9"/>
            <p:cNvSpPr>
              <a:spLocks noChangeArrowheads="1"/>
            </p:cNvSpPr>
            <p:nvPr/>
          </p:nvSpPr>
          <p:spPr bwMode="auto">
            <a:xfrm>
              <a:off x="4560" y="3495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8737" name="Rectangle 10"/>
            <p:cNvSpPr>
              <a:spLocks noChangeArrowheads="1"/>
            </p:cNvSpPr>
            <p:nvPr/>
          </p:nvSpPr>
          <p:spPr bwMode="auto">
            <a:xfrm>
              <a:off x="3922" y="2496"/>
              <a:ext cx="78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8738" name="Rectangle 11"/>
            <p:cNvSpPr>
              <a:spLocks noChangeArrowheads="1"/>
            </p:cNvSpPr>
            <p:nvPr/>
          </p:nvSpPr>
          <p:spPr bwMode="auto">
            <a:xfrm>
              <a:off x="4992" y="2688"/>
              <a:ext cx="45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0</a:t>
              </a:r>
            </a:p>
          </p:txBody>
        </p:sp>
        <p:sp>
          <p:nvSpPr>
            <p:cNvPr id="28739" name="Line 30"/>
            <p:cNvSpPr>
              <a:spLocks noChangeShapeType="1"/>
            </p:cNvSpPr>
            <p:nvPr/>
          </p:nvSpPr>
          <p:spPr bwMode="auto">
            <a:xfrm>
              <a:off x="5005" y="27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Rectangle 31"/>
            <p:cNvSpPr>
              <a:spLocks noChangeArrowheads="1"/>
            </p:cNvSpPr>
            <p:nvPr/>
          </p:nvSpPr>
          <p:spPr bwMode="auto">
            <a:xfrm>
              <a:off x="4512" y="2688"/>
              <a:ext cx="45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1</a:t>
              </a:r>
            </a:p>
          </p:txBody>
        </p:sp>
        <p:sp>
          <p:nvSpPr>
            <p:cNvPr id="28741" name="Line 32"/>
            <p:cNvSpPr>
              <a:spLocks noChangeShapeType="1"/>
            </p:cNvSpPr>
            <p:nvPr/>
          </p:nvSpPr>
          <p:spPr bwMode="auto">
            <a:xfrm>
              <a:off x="4525" y="27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2" name="Rectangle 33"/>
            <p:cNvSpPr>
              <a:spLocks noChangeArrowheads="1"/>
            </p:cNvSpPr>
            <p:nvPr/>
          </p:nvSpPr>
          <p:spPr bwMode="auto">
            <a:xfrm>
              <a:off x="3696" y="2688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31</a:t>
              </a:r>
            </a:p>
          </p:txBody>
        </p:sp>
        <p:sp>
          <p:nvSpPr>
            <p:cNvPr id="28743" name="Line 34"/>
            <p:cNvSpPr>
              <a:spLocks noChangeShapeType="1"/>
            </p:cNvSpPr>
            <p:nvPr/>
          </p:nvSpPr>
          <p:spPr bwMode="auto">
            <a:xfrm>
              <a:off x="4189" y="27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4" name="Rectangle 35"/>
            <p:cNvSpPr>
              <a:spLocks noChangeArrowheads="1"/>
            </p:cNvSpPr>
            <p:nvPr/>
          </p:nvSpPr>
          <p:spPr bwMode="auto">
            <a:xfrm rot="-5400000">
              <a:off x="4275" y="2634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8745" name="Rectangle 36"/>
            <p:cNvSpPr>
              <a:spLocks noChangeArrowheads="1"/>
            </p:cNvSpPr>
            <p:nvPr/>
          </p:nvSpPr>
          <p:spPr bwMode="auto">
            <a:xfrm>
              <a:off x="4992" y="2880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32</a:t>
              </a:r>
            </a:p>
          </p:txBody>
        </p:sp>
        <p:sp>
          <p:nvSpPr>
            <p:cNvPr id="28746" name="Line 37"/>
            <p:cNvSpPr>
              <a:spLocks noChangeShapeType="1"/>
            </p:cNvSpPr>
            <p:nvPr/>
          </p:nvSpPr>
          <p:spPr bwMode="auto">
            <a:xfrm>
              <a:off x="5005" y="289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Rectangle 38"/>
            <p:cNvSpPr>
              <a:spLocks noChangeArrowheads="1"/>
            </p:cNvSpPr>
            <p:nvPr/>
          </p:nvSpPr>
          <p:spPr bwMode="auto">
            <a:xfrm>
              <a:off x="4512" y="2880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33</a:t>
              </a:r>
            </a:p>
          </p:txBody>
        </p:sp>
        <p:sp>
          <p:nvSpPr>
            <p:cNvPr id="28748" name="Line 39"/>
            <p:cNvSpPr>
              <a:spLocks noChangeShapeType="1"/>
            </p:cNvSpPr>
            <p:nvPr/>
          </p:nvSpPr>
          <p:spPr bwMode="auto">
            <a:xfrm>
              <a:off x="4525" y="289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9" name="Rectangle 40"/>
            <p:cNvSpPr>
              <a:spLocks noChangeArrowheads="1"/>
            </p:cNvSpPr>
            <p:nvPr/>
          </p:nvSpPr>
          <p:spPr bwMode="auto">
            <a:xfrm>
              <a:off x="3696" y="2880"/>
              <a:ext cx="5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63</a:t>
              </a:r>
            </a:p>
          </p:txBody>
        </p:sp>
        <p:sp>
          <p:nvSpPr>
            <p:cNvPr id="28750" name="Line 41"/>
            <p:cNvSpPr>
              <a:spLocks noChangeShapeType="1"/>
            </p:cNvSpPr>
            <p:nvPr/>
          </p:nvSpPr>
          <p:spPr bwMode="auto">
            <a:xfrm>
              <a:off x="4189" y="289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1" name="Rectangle 42"/>
            <p:cNvSpPr>
              <a:spLocks noChangeArrowheads="1"/>
            </p:cNvSpPr>
            <p:nvPr/>
          </p:nvSpPr>
          <p:spPr bwMode="auto">
            <a:xfrm rot="-5400000">
              <a:off x="4275" y="2826"/>
              <a:ext cx="1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</p:grpSp>
      <p:grpSp>
        <p:nvGrpSpPr>
          <p:cNvPr id="736329" name="Group 73"/>
          <p:cNvGrpSpPr>
            <a:grpSpLocks/>
          </p:cNvGrpSpPr>
          <p:nvPr/>
        </p:nvGrpSpPr>
        <p:grpSpPr bwMode="auto">
          <a:xfrm>
            <a:off x="2522538" y="4499108"/>
            <a:ext cx="3625850" cy="2127250"/>
            <a:chOff x="1589" y="2496"/>
            <a:chExt cx="2284" cy="1340"/>
          </a:xfrm>
        </p:grpSpPr>
        <p:grpSp>
          <p:nvGrpSpPr>
            <p:cNvPr id="28715" name="Group 70"/>
            <p:cNvGrpSpPr>
              <a:grpSpLocks/>
            </p:cNvGrpSpPr>
            <p:nvPr/>
          </p:nvGrpSpPr>
          <p:grpSpPr bwMode="auto">
            <a:xfrm>
              <a:off x="3264" y="2496"/>
              <a:ext cx="609" cy="1340"/>
              <a:chOff x="3264" y="2496"/>
              <a:chExt cx="609" cy="1340"/>
            </a:xfrm>
          </p:grpSpPr>
          <p:sp>
            <p:nvSpPr>
              <p:cNvPr id="28724" name="Rectangle 23"/>
              <p:cNvSpPr>
                <a:spLocks noChangeArrowheads="1"/>
              </p:cNvSpPr>
              <p:nvPr/>
            </p:nvSpPr>
            <p:spPr bwMode="auto">
              <a:xfrm>
                <a:off x="3525" y="2700"/>
                <a:ext cx="128" cy="11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25" name="Rectangle 24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609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600">
                    <a:latin typeface="Times New Roman" panose="02020603050405020304" pitchFamily="18" charset="0"/>
                    <a:ea typeface="굴림" panose="020B0600000101010101" pitchFamily="34" charset="-127"/>
                  </a:rPr>
                  <a:t>Valid Bit</a:t>
                </a:r>
              </a:p>
            </p:txBody>
          </p:sp>
          <p:sp>
            <p:nvSpPr>
              <p:cNvPr id="28726" name="Line 25"/>
              <p:cNvSpPr>
                <a:spLocks noChangeShapeType="1"/>
              </p:cNvSpPr>
              <p:nvPr/>
            </p:nvSpPr>
            <p:spPr bwMode="auto">
              <a:xfrm flipH="1">
                <a:off x="3509" y="2884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7" name="Line 26"/>
              <p:cNvSpPr>
                <a:spLocks noChangeShapeType="1"/>
              </p:cNvSpPr>
              <p:nvPr/>
            </p:nvSpPr>
            <p:spPr bwMode="auto">
              <a:xfrm flipH="1">
                <a:off x="3509" y="3076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8" name="Line 27"/>
              <p:cNvSpPr>
                <a:spLocks noChangeShapeType="1"/>
              </p:cNvSpPr>
              <p:nvPr/>
            </p:nvSpPr>
            <p:spPr bwMode="auto">
              <a:xfrm flipH="1">
                <a:off x="3509" y="326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9" name="Line 28"/>
              <p:cNvSpPr>
                <a:spLocks noChangeShapeType="1"/>
              </p:cNvSpPr>
              <p:nvPr/>
            </p:nvSpPr>
            <p:spPr bwMode="auto">
              <a:xfrm flipH="1">
                <a:off x="3509" y="3460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0" name="Rectangle 29"/>
              <p:cNvSpPr>
                <a:spLocks noChangeArrowheads="1"/>
              </p:cNvSpPr>
              <p:nvPr/>
            </p:nvSpPr>
            <p:spPr bwMode="auto">
              <a:xfrm>
                <a:off x="3504" y="3495"/>
                <a:ext cx="178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2400">
                    <a:latin typeface="Times New Roman" panose="02020603050405020304" pitchFamily="18" charset="0"/>
                    <a:ea typeface="굴림" panose="020B0600000101010101" pitchFamily="34" charset="-127"/>
                  </a:rPr>
                  <a:t>:</a:t>
                </a:r>
              </a:p>
            </p:txBody>
          </p:sp>
        </p:grpSp>
        <p:grpSp>
          <p:nvGrpSpPr>
            <p:cNvPr id="28716" name="Group 71"/>
            <p:cNvGrpSpPr>
              <a:grpSpLocks/>
            </p:cNvGrpSpPr>
            <p:nvPr/>
          </p:nvGrpSpPr>
          <p:grpSpPr bwMode="auto">
            <a:xfrm>
              <a:off x="1589" y="2496"/>
              <a:ext cx="1888" cy="1340"/>
              <a:chOff x="1589" y="2496"/>
              <a:chExt cx="1888" cy="1340"/>
            </a:xfrm>
          </p:grpSpPr>
          <p:sp>
            <p:nvSpPr>
              <p:cNvPr id="28717" name="Rectangle 16"/>
              <p:cNvSpPr>
                <a:spLocks noChangeArrowheads="1"/>
              </p:cNvSpPr>
              <p:nvPr/>
            </p:nvSpPr>
            <p:spPr bwMode="auto">
              <a:xfrm>
                <a:off x="1605" y="2700"/>
                <a:ext cx="1856" cy="11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18" name="Line 17"/>
              <p:cNvSpPr>
                <a:spLocks noChangeShapeType="1"/>
              </p:cNvSpPr>
              <p:nvPr/>
            </p:nvSpPr>
            <p:spPr bwMode="auto">
              <a:xfrm flipH="1">
                <a:off x="1589" y="2884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9" name="Line 18"/>
              <p:cNvSpPr>
                <a:spLocks noChangeShapeType="1"/>
              </p:cNvSpPr>
              <p:nvPr/>
            </p:nvSpPr>
            <p:spPr bwMode="auto">
              <a:xfrm flipH="1">
                <a:off x="1589" y="3076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0" name="Line 19"/>
              <p:cNvSpPr>
                <a:spLocks noChangeShapeType="1"/>
              </p:cNvSpPr>
              <p:nvPr/>
            </p:nvSpPr>
            <p:spPr bwMode="auto">
              <a:xfrm flipH="1">
                <a:off x="1589" y="3268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1" name="Line 20"/>
              <p:cNvSpPr>
                <a:spLocks noChangeShapeType="1"/>
              </p:cNvSpPr>
              <p:nvPr/>
            </p:nvSpPr>
            <p:spPr bwMode="auto">
              <a:xfrm flipH="1">
                <a:off x="1589" y="3460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2" name="Rectangle 21"/>
              <p:cNvSpPr>
                <a:spLocks noChangeArrowheads="1"/>
              </p:cNvSpPr>
              <p:nvPr/>
            </p:nvSpPr>
            <p:spPr bwMode="auto">
              <a:xfrm>
                <a:off x="2352" y="3495"/>
                <a:ext cx="178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2400">
                    <a:latin typeface="Times New Roman" panose="02020603050405020304" pitchFamily="18" charset="0"/>
                    <a:ea typeface="굴림" panose="020B0600000101010101" pitchFamily="34" charset="-127"/>
                  </a:rPr>
                  <a:t>:</a:t>
                </a:r>
              </a:p>
            </p:txBody>
          </p:sp>
          <p:sp>
            <p:nvSpPr>
              <p:cNvPr id="28723" name="Rectangle 43"/>
              <p:cNvSpPr>
                <a:spLocks noChangeArrowheads="1"/>
              </p:cNvSpPr>
              <p:nvPr/>
            </p:nvSpPr>
            <p:spPr bwMode="auto">
              <a:xfrm>
                <a:off x="2244" y="2496"/>
                <a:ext cx="732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ko-KR" altLang="en-US" sz="1600">
                    <a:latin typeface="Times New Roman" panose="02020603050405020304" pitchFamily="18" charset="0"/>
                    <a:ea typeface="굴림" panose="020B0600000101010101" pitchFamily="34" charset="-127"/>
                  </a:rPr>
                  <a:t> </a:t>
                </a:r>
                <a:r>
                  <a:rPr lang="en-US" altLang="ko-KR" sz="1600">
                    <a:latin typeface="Times New Roman" panose="02020603050405020304" pitchFamily="18" charset="0"/>
                    <a:ea typeface="굴림" panose="020B0600000101010101" pitchFamily="34" charset="-127"/>
                  </a:rPr>
                  <a:t>Cache Tag</a:t>
                </a:r>
              </a:p>
            </p:txBody>
          </p:sp>
        </p:grpSp>
      </p:grpSp>
      <p:grpSp>
        <p:nvGrpSpPr>
          <p:cNvPr id="736333" name="Group 77"/>
          <p:cNvGrpSpPr>
            <a:grpSpLocks/>
          </p:cNvGrpSpPr>
          <p:nvPr/>
        </p:nvGrpSpPr>
        <p:grpSpPr bwMode="auto">
          <a:xfrm>
            <a:off x="762000" y="3279908"/>
            <a:ext cx="7521575" cy="638175"/>
            <a:chOff x="480" y="1728"/>
            <a:chExt cx="4738" cy="402"/>
          </a:xfrm>
        </p:grpSpPr>
        <p:sp>
          <p:nvSpPr>
            <p:cNvPr id="28708" name="Rectangle 12"/>
            <p:cNvSpPr>
              <a:spLocks noChangeArrowheads="1"/>
            </p:cNvSpPr>
            <p:nvPr/>
          </p:nvSpPr>
          <p:spPr bwMode="auto">
            <a:xfrm>
              <a:off x="501" y="1932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9" name="Rectangle 13"/>
            <p:cNvSpPr>
              <a:spLocks noChangeArrowheads="1"/>
            </p:cNvSpPr>
            <p:nvPr/>
          </p:nvSpPr>
          <p:spPr bwMode="auto">
            <a:xfrm>
              <a:off x="5040" y="1728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8710" name="Rectangle 14"/>
            <p:cNvSpPr>
              <a:spLocks noChangeArrowheads="1"/>
            </p:cNvSpPr>
            <p:nvPr/>
          </p:nvSpPr>
          <p:spPr bwMode="auto">
            <a:xfrm>
              <a:off x="4128" y="1728"/>
              <a:ext cx="1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8711" name="Rectangle 22"/>
            <p:cNvSpPr>
              <a:spLocks noChangeArrowheads="1"/>
            </p:cNvSpPr>
            <p:nvPr/>
          </p:nvSpPr>
          <p:spPr bwMode="auto">
            <a:xfrm>
              <a:off x="1968" y="1920"/>
              <a:ext cx="144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 (27 bits long)</a:t>
              </a:r>
            </a:p>
          </p:txBody>
        </p:sp>
        <p:sp>
          <p:nvSpPr>
            <p:cNvPr id="28712" name="Line 44"/>
            <p:cNvSpPr>
              <a:spLocks noChangeShapeType="1"/>
            </p:cNvSpPr>
            <p:nvPr/>
          </p:nvSpPr>
          <p:spPr bwMode="auto">
            <a:xfrm>
              <a:off x="4285" y="193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45"/>
            <p:cNvSpPr>
              <a:spLocks noChangeArrowheads="1"/>
            </p:cNvSpPr>
            <p:nvPr/>
          </p:nvSpPr>
          <p:spPr bwMode="auto">
            <a:xfrm>
              <a:off x="4320" y="1920"/>
              <a:ext cx="7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8714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24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</p:grpSp>
      <p:grpSp>
        <p:nvGrpSpPr>
          <p:cNvPr id="736331" name="Group 75"/>
          <p:cNvGrpSpPr>
            <a:grpSpLocks/>
          </p:cNvGrpSpPr>
          <p:nvPr/>
        </p:nvGrpSpPr>
        <p:grpSpPr bwMode="auto">
          <a:xfrm>
            <a:off x="935038" y="3756158"/>
            <a:ext cx="1612900" cy="2905125"/>
            <a:chOff x="589" y="2028"/>
            <a:chExt cx="1016" cy="1830"/>
          </a:xfrm>
        </p:grpSpPr>
        <p:sp>
          <p:nvSpPr>
            <p:cNvPr id="28687" name="Oval 47"/>
            <p:cNvSpPr>
              <a:spLocks noChangeArrowheads="1"/>
            </p:cNvSpPr>
            <p:nvPr/>
          </p:nvSpPr>
          <p:spPr bwMode="auto">
            <a:xfrm>
              <a:off x="1173" y="2700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8" name="Rectangle 48"/>
            <p:cNvSpPr>
              <a:spLocks noChangeArrowheads="1"/>
            </p:cNvSpPr>
            <p:nvPr/>
          </p:nvSpPr>
          <p:spPr bwMode="auto">
            <a:xfrm>
              <a:off x="1152" y="2688"/>
              <a:ext cx="18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89" name="Line 49"/>
            <p:cNvSpPr>
              <a:spLocks noChangeShapeType="1"/>
            </p:cNvSpPr>
            <p:nvPr/>
          </p:nvSpPr>
          <p:spPr bwMode="auto">
            <a:xfrm flipH="1">
              <a:off x="1349" y="2788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Oval 50"/>
            <p:cNvSpPr>
              <a:spLocks noChangeArrowheads="1"/>
            </p:cNvSpPr>
            <p:nvPr/>
          </p:nvSpPr>
          <p:spPr bwMode="auto">
            <a:xfrm>
              <a:off x="1173" y="3084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1" name="Rectangle 51"/>
            <p:cNvSpPr>
              <a:spLocks noChangeArrowheads="1"/>
            </p:cNvSpPr>
            <p:nvPr/>
          </p:nvSpPr>
          <p:spPr bwMode="auto">
            <a:xfrm>
              <a:off x="1152" y="3072"/>
              <a:ext cx="18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92" name="Line 52"/>
            <p:cNvSpPr>
              <a:spLocks noChangeShapeType="1"/>
            </p:cNvSpPr>
            <p:nvPr/>
          </p:nvSpPr>
          <p:spPr bwMode="auto">
            <a:xfrm flipH="1">
              <a:off x="1349" y="3172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Oval 53"/>
            <p:cNvSpPr>
              <a:spLocks noChangeArrowheads="1"/>
            </p:cNvSpPr>
            <p:nvPr/>
          </p:nvSpPr>
          <p:spPr bwMode="auto">
            <a:xfrm>
              <a:off x="933" y="2892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4" name="Rectangle 54"/>
            <p:cNvSpPr>
              <a:spLocks noChangeArrowheads="1"/>
            </p:cNvSpPr>
            <p:nvPr/>
          </p:nvSpPr>
          <p:spPr bwMode="auto">
            <a:xfrm>
              <a:off x="912" y="2880"/>
              <a:ext cx="18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95" name="Line 55"/>
            <p:cNvSpPr>
              <a:spLocks noChangeShapeType="1"/>
            </p:cNvSpPr>
            <p:nvPr/>
          </p:nvSpPr>
          <p:spPr bwMode="auto">
            <a:xfrm flipH="1">
              <a:off x="1109" y="2980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Oval 56"/>
            <p:cNvSpPr>
              <a:spLocks noChangeArrowheads="1"/>
            </p:cNvSpPr>
            <p:nvPr/>
          </p:nvSpPr>
          <p:spPr bwMode="auto">
            <a:xfrm>
              <a:off x="933" y="3276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7" name="Line 57"/>
            <p:cNvSpPr>
              <a:spLocks noChangeShapeType="1"/>
            </p:cNvSpPr>
            <p:nvPr/>
          </p:nvSpPr>
          <p:spPr bwMode="auto">
            <a:xfrm flipH="1">
              <a:off x="1109" y="3364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Rectangle 58"/>
            <p:cNvSpPr>
              <a:spLocks noChangeArrowheads="1"/>
            </p:cNvSpPr>
            <p:nvPr/>
          </p:nvSpPr>
          <p:spPr bwMode="auto">
            <a:xfrm>
              <a:off x="912" y="3264"/>
              <a:ext cx="18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99" name="Line 59"/>
            <p:cNvSpPr>
              <a:spLocks noChangeShapeType="1"/>
            </p:cNvSpPr>
            <p:nvPr/>
          </p:nvSpPr>
          <p:spPr bwMode="auto">
            <a:xfrm>
              <a:off x="589" y="2028"/>
              <a:ext cx="0" cy="17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60"/>
            <p:cNvSpPr>
              <a:spLocks noChangeShapeType="1"/>
            </p:cNvSpPr>
            <p:nvPr/>
          </p:nvSpPr>
          <p:spPr bwMode="auto">
            <a:xfrm>
              <a:off x="597" y="3364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Line 61"/>
            <p:cNvSpPr>
              <a:spLocks noChangeShapeType="1"/>
            </p:cNvSpPr>
            <p:nvPr/>
          </p:nvSpPr>
          <p:spPr bwMode="auto">
            <a:xfrm>
              <a:off x="597" y="2980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Line 62"/>
            <p:cNvSpPr>
              <a:spLocks noChangeShapeType="1"/>
            </p:cNvSpPr>
            <p:nvPr/>
          </p:nvSpPr>
          <p:spPr bwMode="auto">
            <a:xfrm>
              <a:off x="597" y="3172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63"/>
            <p:cNvSpPr>
              <a:spLocks noChangeShapeType="1"/>
            </p:cNvSpPr>
            <p:nvPr/>
          </p:nvSpPr>
          <p:spPr bwMode="auto">
            <a:xfrm>
              <a:off x="597" y="2788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Oval 64"/>
            <p:cNvSpPr>
              <a:spLocks noChangeArrowheads="1"/>
            </p:cNvSpPr>
            <p:nvPr/>
          </p:nvSpPr>
          <p:spPr bwMode="auto">
            <a:xfrm>
              <a:off x="933" y="3660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5" name="Line 65"/>
            <p:cNvSpPr>
              <a:spLocks noChangeShapeType="1"/>
            </p:cNvSpPr>
            <p:nvPr/>
          </p:nvSpPr>
          <p:spPr bwMode="auto">
            <a:xfrm flipH="1">
              <a:off x="1109" y="3748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Rectangle 66"/>
            <p:cNvSpPr>
              <a:spLocks noChangeArrowheads="1"/>
            </p:cNvSpPr>
            <p:nvPr/>
          </p:nvSpPr>
          <p:spPr bwMode="auto">
            <a:xfrm>
              <a:off x="912" y="3648"/>
              <a:ext cx="18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707" name="Line 67"/>
            <p:cNvSpPr>
              <a:spLocks noChangeShapeType="1"/>
            </p:cNvSpPr>
            <p:nvPr/>
          </p:nvSpPr>
          <p:spPr bwMode="auto">
            <a:xfrm>
              <a:off x="597" y="374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6335" name="Group 79"/>
          <p:cNvGrpSpPr>
            <a:grpSpLocks/>
          </p:cNvGrpSpPr>
          <p:nvPr/>
        </p:nvGrpSpPr>
        <p:grpSpPr bwMode="auto">
          <a:xfrm>
            <a:off x="7010400" y="3889508"/>
            <a:ext cx="942975" cy="908050"/>
            <a:chOff x="4416" y="2112"/>
            <a:chExt cx="594" cy="572"/>
          </a:xfrm>
        </p:grpSpPr>
        <p:sp>
          <p:nvSpPr>
            <p:cNvPr id="28685" name="Rectangle 46"/>
            <p:cNvSpPr>
              <a:spLocks noChangeArrowheads="1"/>
            </p:cNvSpPr>
            <p:nvPr/>
          </p:nvSpPr>
          <p:spPr bwMode="auto">
            <a:xfrm>
              <a:off x="4416" y="2112"/>
              <a:ext cx="59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Times New Roman" panose="02020603050405020304" pitchFamily="18" charset="0"/>
                  <a:ea typeface="굴림" panose="020B0600000101010101" pitchFamily="34" charset="-127"/>
                </a:rPr>
                <a:t>Ex: 0x01</a:t>
              </a:r>
            </a:p>
          </p:txBody>
        </p:sp>
        <p:sp>
          <p:nvSpPr>
            <p:cNvPr id="28686" name="Line 68"/>
            <p:cNvSpPr>
              <a:spLocks noChangeShapeType="1"/>
            </p:cNvSpPr>
            <p:nvPr/>
          </p:nvSpPr>
          <p:spPr bwMode="auto">
            <a:xfrm>
              <a:off x="4765" y="231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6944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9903" y="1119804"/>
            <a:ext cx="8534400" cy="379413"/>
          </a:xfrm>
          <a:noFill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altLang="ko-KR" dirty="0">
                <a:ea typeface="굴림" panose="020B0600000101010101" pitchFamily="34" charset="-127"/>
              </a:rPr>
              <a:t>Example: Block 12 placed in 8 block cache</a:t>
            </a:r>
          </a:p>
        </p:txBody>
      </p:sp>
      <p:grpSp>
        <p:nvGrpSpPr>
          <p:cNvPr id="743513" name="Group 89"/>
          <p:cNvGrpSpPr>
            <a:grpSpLocks/>
          </p:cNvGrpSpPr>
          <p:nvPr/>
        </p:nvGrpSpPr>
        <p:grpSpPr bwMode="auto">
          <a:xfrm>
            <a:off x="567841" y="3786804"/>
            <a:ext cx="2382837" cy="2427288"/>
            <a:chOff x="245" y="2160"/>
            <a:chExt cx="1501" cy="1529"/>
          </a:xfrm>
        </p:grpSpPr>
        <p:grpSp>
          <p:nvGrpSpPr>
            <p:cNvPr id="29767" name="Group 83"/>
            <p:cNvGrpSpPr>
              <a:grpSpLocks/>
            </p:cNvGrpSpPr>
            <p:nvPr/>
          </p:nvGrpSpPr>
          <p:grpSpPr bwMode="auto">
            <a:xfrm>
              <a:off x="245" y="2880"/>
              <a:ext cx="1291" cy="809"/>
              <a:chOff x="240" y="2832"/>
              <a:chExt cx="1291" cy="809"/>
            </a:xfrm>
          </p:grpSpPr>
          <p:sp>
            <p:nvSpPr>
              <p:cNvPr id="29769" name="Text Box 14"/>
              <p:cNvSpPr txBox="1">
                <a:spLocks noChangeArrowheads="1"/>
              </p:cNvSpPr>
              <p:nvPr/>
            </p:nvSpPr>
            <p:spPr bwMode="auto">
              <a:xfrm>
                <a:off x="702" y="2832"/>
                <a:ext cx="82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grpSp>
            <p:nvGrpSpPr>
              <p:cNvPr id="29770" name="Group 15"/>
              <p:cNvGrpSpPr>
                <a:grpSpLocks/>
              </p:cNvGrpSpPr>
              <p:nvPr/>
            </p:nvGrpSpPr>
            <p:grpSpPr bwMode="auto">
              <a:xfrm>
                <a:off x="715" y="3017"/>
                <a:ext cx="768" cy="624"/>
                <a:chOff x="2653" y="2441"/>
                <a:chExt cx="768" cy="624"/>
              </a:xfrm>
            </p:grpSpPr>
            <p:sp>
              <p:nvSpPr>
                <p:cNvPr id="29772" name="Rectangle 16"/>
                <p:cNvSpPr>
                  <a:spLocks noChangeArrowheads="1"/>
                </p:cNvSpPr>
                <p:nvPr/>
              </p:nvSpPr>
              <p:spPr bwMode="auto">
                <a:xfrm>
                  <a:off x="2653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3" name="Rectangle 17"/>
                <p:cNvSpPr>
                  <a:spLocks noChangeArrowheads="1"/>
                </p:cNvSpPr>
                <p:nvPr/>
              </p:nvSpPr>
              <p:spPr bwMode="auto">
                <a:xfrm>
                  <a:off x="2749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4" name="Rectangle 18"/>
                <p:cNvSpPr>
                  <a:spLocks noChangeArrowheads="1"/>
                </p:cNvSpPr>
                <p:nvPr/>
              </p:nvSpPr>
              <p:spPr bwMode="auto">
                <a:xfrm>
                  <a:off x="2845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941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6" name="Rectangle 20"/>
                <p:cNvSpPr>
                  <a:spLocks noChangeArrowheads="1"/>
                </p:cNvSpPr>
                <p:nvPr/>
              </p:nvSpPr>
              <p:spPr bwMode="auto">
                <a:xfrm>
                  <a:off x="3037" y="2441"/>
                  <a:ext cx="96" cy="62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7" name="Rectangle 21"/>
                <p:cNvSpPr>
                  <a:spLocks noChangeArrowheads="1"/>
                </p:cNvSpPr>
                <p:nvPr/>
              </p:nvSpPr>
              <p:spPr bwMode="auto">
                <a:xfrm>
                  <a:off x="3133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8" name="Rectangle 22"/>
                <p:cNvSpPr>
                  <a:spLocks noChangeArrowheads="1"/>
                </p:cNvSpPr>
                <p:nvPr/>
              </p:nvSpPr>
              <p:spPr bwMode="auto">
                <a:xfrm>
                  <a:off x="3229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9" name="Rectangle 23"/>
                <p:cNvSpPr>
                  <a:spLocks noChangeArrowheads="1"/>
                </p:cNvSpPr>
                <p:nvPr/>
              </p:nvSpPr>
              <p:spPr bwMode="auto">
                <a:xfrm>
                  <a:off x="3325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29771" name="Text Box 24"/>
              <p:cNvSpPr txBox="1">
                <a:spLocks noChangeArrowheads="1"/>
              </p:cNvSpPr>
              <p:nvPr/>
            </p:nvSpPr>
            <p:spPr bwMode="auto">
              <a:xfrm>
                <a:off x="240" y="2832"/>
                <a:ext cx="4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</p:grpSp>
        <p:sp>
          <p:nvSpPr>
            <p:cNvPr id="29768" name="Text Box 25"/>
            <p:cNvSpPr txBox="1">
              <a:spLocks noChangeArrowheads="1"/>
            </p:cNvSpPr>
            <p:nvPr/>
          </p:nvSpPr>
          <p:spPr bwMode="auto">
            <a:xfrm>
              <a:off x="576" y="2160"/>
              <a:ext cx="1170" cy="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Direct mapped: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only into block 4 (12 mod 8)</a:t>
              </a:r>
            </a:p>
          </p:txBody>
        </p:sp>
      </p:grpSp>
      <p:grpSp>
        <p:nvGrpSpPr>
          <p:cNvPr id="743512" name="Group 88"/>
          <p:cNvGrpSpPr>
            <a:grpSpLocks/>
          </p:cNvGrpSpPr>
          <p:nvPr/>
        </p:nvGrpSpPr>
        <p:grpSpPr bwMode="auto">
          <a:xfrm>
            <a:off x="3150703" y="3786804"/>
            <a:ext cx="2543175" cy="3032125"/>
            <a:chOff x="1872" y="2160"/>
            <a:chExt cx="1602" cy="1910"/>
          </a:xfrm>
        </p:grpSpPr>
        <p:sp>
          <p:nvSpPr>
            <p:cNvPr id="29751" name="Text Box 37"/>
            <p:cNvSpPr txBox="1">
              <a:spLocks noChangeArrowheads="1"/>
            </p:cNvSpPr>
            <p:nvPr/>
          </p:nvSpPr>
          <p:spPr bwMode="auto">
            <a:xfrm>
              <a:off x="2208" y="2160"/>
              <a:ext cx="1266" cy="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Set associative: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anywhere in set 0 (12 mod 4)</a:t>
              </a:r>
            </a:p>
          </p:txBody>
        </p:sp>
        <p:grpSp>
          <p:nvGrpSpPr>
            <p:cNvPr id="29752" name="Group 84"/>
            <p:cNvGrpSpPr>
              <a:grpSpLocks/>
            </p:cNvGrpSpPr>
            <p:nvPr/>
          </p:nvGrpSpPr>
          <p:grpSpPr bwMode="auto">
            <a:xfrm>
              <a:off x="1872" y="2880"/>
              <a:ext cx="1291" cy="1190"/>
              <a:chOff x="1824" y="2832"/>
              <a:chExt cx="1291" cy="1190"/>
            </a:xfrm>
          </p:grpSpPr>
          <p:sp>
            <p:nvSpPr>
              <p:cNvPr id="29753" name="Text Box 27"/>
              <p:cNvSpPr txBox="1">
                <a:spLocks noChangeArrowheads="1"/>
              </p:cNvSpPr>
              <p:nvPr/>
            </p:nvSpPr>
            <p:spPr bwMode="auto">
              <a:xfrm>
                <a:off x="2286" y="2832"/>
                <a:ext cx="82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54" name="Rectangle 28"/>
              <p:cNvSpPr>
                <a:spLocks noChangeArrowheads="1"/>
              </p:cNvSpPr>
              <p:nvPr/>
            </p:nvSpPr>
            <p:spPr bwMode="auto">
              <a:xfrm>
                <a:off x="229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5" name="Rectangle 29"/>
              <p:cNvSpPr>
                <a:spLocks noChangeArrowheads="1"/>
              </p:cNvSpPr>
              <p:nvPr/>
            </p:nvSpPr>
            <p:spPr bwMode="auto">
              <a:xfrm>
                <a:off x="239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6" name="Rectangle 30"/>
              <p:cNvSpPr>
                <a:spLocks noChangeArrowheads="1"/>
              </p:cNvSpPr>
              <p:nvPr/>
            </p:nvSpPr>
            <p:spPr bwMode="auto">
              <a:xfrm>
                <a:off x="2491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7" name="Rectangle 31"/>
              <p:cNvSpPr>
                <a:spLocks noChangeArrowheads="1"/>
              </p:cNvSpPr>
              <p:nvPr/>
            </p:nvSpPr>
            <p:spPr bwMode="auto">
              <a:xfrm>
                <a:off x="2587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8" name="Rectangle 32"/>
              <p:cNvSpPr>
                <a:spLocks noChangeArrowheads="1"/>
              </p:cNvSpPr>
              <p:nvPr/>
            </p:nvSpPr>
            <p:spPr bwMode="auto">
              <a:xfrm>
                <a:off x="2683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9" name="Rectangle 33"/>
              <p:cNvSpPr>
                <a:spLocks noChangeArrowheads="1"/>
              </p:cNvSpPr>
              <p:nvPr/>
            </p:nvSpPr>
            <p:spPr bwMode="auto">
              <a:xfrm>
                <a:off x="2779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60" name="Rectangle 34"/>
              <p:cNvSpPr>
                <a:spLocks noChangeArrowheads="1"/>
              </p:cNvSpPr>
              <p:nvPr/>
            </p:nvSpPr>
            <p:spPr bwMode="auto">
              <a:xfrm>
                <a:off x="2875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61" name="Rectangle 35"/>
              <p:cNvSpPr>
                <a:spLocks noChangeArrowheads="1"/>
              </p:cNvSpPr>
              <p:nvPr/>
            </p:nvSpPr>
            <p:spPr bwMode="auto">
              <a:xfrm>
                <a:off x="2971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62" name="Text Box 36"/>
              <p:cNvSpPr txBox="1">
                <a:spLocks noChangeArrowheads="1"/>
              </p:cNvSpPr>
              <p:nvPr/>
            </p:nvSpPr>
            <p:spPr bwMode="auto">
              <a:xfrm>
                <a:off x="1824" y="2842"/>
                <a:ext cx="4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  <p:sp>
            <p:nvSpPr>
              <p:cNvPr id="29763" name="Text Box 38"/>
              <p:cNvSpPr txBox="1">
                <a:spLocks noChangeArrowheads="1"/>
              </p:cNvSpPr>
              <p:nvPr/>
            </p:nvSpPr>
            <p:spPr bwMode="auto">
              <a:xfrm>
                <a:off x="2235" y="3696"/>
                <a:ext cx="2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0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4" name="Text Box 39"/>
              <p:cNvSpPr txBox="1">
                <a:spLocks noChangeArrowheads="1"/>
              </p:cNvSpPr>
              <p:nvPr/>
            </p:nvSpPr>
            <p:spPr bwMode="auto">
              <a:xfrm>
                <a:off x="2427" y="3696"/>
                <a:ext cx="2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1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5" name="Text Box 40"/>
              <p:cNvSpPr txBox="1">
                <a:spLocks noChangeArrowheads="1"/>
              </p:cNvSpPr>
              <p:nvPr/>
            </p:nvSpPr>
            <p:spPr bwMode="auto">
              <a:xfrm>
                <a:off x="2619" y="3696"/>
                <a:ext cx="2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2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6" name="Text Box 41"/>
              <p:cNvSpPr txBox="1">
                <a:spLocks noChangeArrowheads="1"/>
              </p:cNvSpPr>
              <p:nvPr/>
            </p:nvSpPr>
            <p:spPr bwMode="auto">
              <a:xfrm>
                <a:off x="2811" y="3696"/>
                <a:ext cx="2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3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</p:grpSp>
      </p:grpSp>
      <p:grpSp>
        <p:nvGrpSpPr>
          <p:cNvPr id="743514" name="Group 90"/>
          <p:cNvGrpSpPr>
            <a:grpSpLocks/>
          </p:cNvGrpSpPr>
          <p:nvPr/>
        </p:nvGrpSpPr>
        <p:grpSpPr bwMode="auto">
          <a:xfrm>
            <a:off x="5901841" y="3786804"/>
            <a:ext cx="2582862" cy="2427288"/>
            <a:chOff x="3605" y="2160"/>
            <a:chExt cx="1627" cy="1529"/>
          </a:xfrm>
        </p:grpSpPr>
        <p:sp>
          <p:nvSpPr>
            <p:cNvPr id="29739" name="Text Box 12"/>
            <p:cNvSpPr txBox="1">
              <a:spLocks noChangeArrowheads="1"/>
            </p:cNvSpPr>
            <p:nvPr/>
          </p:nvSpPr>
          <p:spPr bwMode="auto">
            <a:xfrm>
              <a:off x="3840" y="2160"/>
              <a:ext cx="1392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Fully associative: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anywhere</a:t>
              </a:r>
            </a:p>
          </p:txBody>
        </p:sp>
        <p:grpSp>
          <p:nvGrpSpPr>
            <p:cNvPr id="29740" name="Group 85"/>
            <p:cNvGrpSpPr>
              <a:grpSpLocks/>
            </p:cNvGrpSpPr>
            <p:nvPr/>
          </p:nvGrpSpPr>
          <p:grpSpPr bwMode="auto">
            <a:xfrm>
              <a:off x="3605" y="2880"/>
              <a:ext cx="1291" cy="809"/>
              <a:chOff x="3504" y="2832"/>
              <a:chExt cx="1291" cy="809"/>
            </a:xfrm>
          </p:grpSpPr>
          <p:sp>
            <p:nvSpPr>
              <p:cNvPr id="29741" name="Text Box 3"/>
              <p:cNvSpPr txBox="1">
                <a:spLocks noChangeArrowheads="1"/>
              </p:cNvSpPr>
              <p:nvPr/>
            </p:nvSpPr>
            <p:spPr bwMode="auto">
              <a:xfrm>
                <a:off x="3966" y="2832"/>
                <a:ext cx="82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42" name="Rectangle 4"/>
              <p:cNvSpPr>
                <a:spLocks noChangeArrowheads="1"/>
              </p:cNvSpPr>
              <p:nvPr/>
            </p:nvSpPr>
            <p:spPr bwMode="auto">
              <a:xfrm>
                <a:off x="397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3" name="Rectangle 5"/>
              <p:cNvSpPr>
                <a:spLocks noChangeArrowheads="1"/>
              </p:cNvSpPr>
              <p:nvPr/>
            </p:nvSpPr>
            <p:spPr bwMode="auto">
              <a:xfrm>
                <a:off x="407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4" name="Rectangle 6"/>
              <p:cNvSpPr>
                <a:spLocks noChangeArrowheads="1"/>
              </p:cNvSpPr>
              <p:nvPr/>
            </p:nvSpPr>
            <p:spPr bwMode="auto">
              <a:xfrm>
                <a:off x="4171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5" name="Rectangle 7"/>
              <p:cNvSpPr>
                <a:spLocks noChangeArrowheads="1"/>
              </p:cNvSpPr>
              <p:nvPr/>
            </p:nvSpPr>
            <p:spPr bwMode="auto">
              <a:xfrm>
                <a:off x="4267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6" name="Rectangle 8"/>
              <p:cNvSpPr>
                <a:spLocks noChangeArrowheads="1"/>
              </p:cNvSpPr>
              <p:nvPr/>
            </p:nvSpPr>
            <p:spPr bwMode="auto">
              <a:xfrm>
                <a:off x="4363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7" name="Rectangle 9"/>
              <p:cNvSpPr>
                <a:spLocks noChangeArrowheads="1"/>
              </p:cNvSpPr>
              <p:nvPr/>
            </p:nvSpPr>
            <p:spPr bwMode="auto">
              <a:xfrm>
                <a:off x="445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8" name="Rectangle 10"/>
              <p:cNvSpPr>
                <a:spLocks noChangeArrowheads="1"/>
              </p:cNvSpPr>
              <p:nvPr/>
            </p:nvSpPr>
            <p:spPr bwMode="auto">
              <a:xfrm>
                <a:off x="455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9" name="Text Box 11"/>
              <p:cNvSpPr txBox="1">
                <a:spLocks noChangeArrowheads="1"/>
              </p:cNvSpPr>
              <p:nvPr/>
            </p:nvSpPr>
            <p:spPr bwMode="auto">
              <a:xfrm>
                <a:off x="3504" y="2842"/>
                <a:ext cx="4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  <p:sp>
            <p:nvSpPr>
              <p:cNvPr id="29750" name="Rectangle 42"/>
              <p:cNvSpPr>
                <a:spLocks noChangeArrowheads="1"/>
              </p:cNvSpPr>
              <p:nvPr/>
            </p:nvSpPr>
            <p:spPr bwMode="auto">
              <a:xfrm>
                <a:off x="4651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743510" name="Group 86"/>
          <p:cNvGrpSpPr>
            <a:grpSpLocks/>
          </p:cNvGrpSpPr>
          <p:nvPr/>
        </p:nvGrpSpPr>
        <p:grpSpPr bwMode="auto">
          <a:xfrm>
            <a:off x="1550503" y="1550017"/>
            <a:ext cx="5592763" cy="2008187"/>
            <a:chOff x="864" y="703"/>
            <a:chExt cx="3523" cy="1265"/>
          </a:xfrm>
        </p:grpSpPr>
        <p:sp>
          <p:nvSpPr>
            <p:cNvPr id="29704" name="Rectangle 44"/>
            <p:cNvSpPr>
              <a:spLocks noChangeArrowheads="1"/>
            </p:cNvSpPr>
            <p:nvPr/>
          </p:nvSpPr>
          <p:spPr bwMode="auto">
            <a:xfrm>
              <a:off x="132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5" name="Rectangle 45"/>
            <p:cNvSpPr>
              <a:spLocks noChangeArrowheads="1"/>
            </p:cNvSpPr>
            <p:nvPr/>
          </p:nvSpPr>
          <p:spPr bwMode="auto">
            <a:xfrm>
              <a:off x="142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6" name="Rectangle 46"/>
            <p:cNvSpPr>
              <a:spLocks noChangeArrowheads="1"/>
            </p:cNvSpPr>
            <p:nvPr/>
          </p:nvSpPr>
          <p:spPr bwMode="auto">
            <a:xfrm>
              <a:off x="151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7" name="Rectangle 47"/>
            <p:cNvSpPr>
              <a:spLocks noChangeArrowheads="1"/>
            </p:cNvSpPr>
            <p:nvPr/>
          </p:nvSpPr>
          <p:spPr bwMode="auto">
            <a:xfrm>
              <a:off x="161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ko-KR" altLang="en-US">
                <a:ea typeface="굴림" panose="020B0600000101010101" pitchFamily="34" charset="-127"/>
              </a:endParaRPr>
            </a:p>
          </p:txBody>
        </p:sp>
        <p:sp>
          <p:nvSpPr>
            <p:cNvPr id="29708" name="Rectangle 48"/>
            <p:cNvSpPr>
              <a:spLocks noChangeArrowheads="1"/>
            </p:cNvSpPr>
            <p:nvPr/>
          </p:nvSpPr>
          <p:spPr bwMode="auto">
            <a:xfrm>
              <a:off x="171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9" name="Rectangle 49"/>
            <p:cNvSpPr>
              <a:spLocks noChangeArrowheads="1"/>
            </p:cNvSpPr>
            <p:nvPr/>
          </p:nvSpPr>
          <p:spPr bwMode="auto">
            <a:xfrm>
              <a:off x="180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0" name="Rectangle 50"/>
            <p:cNvSpPr>
              <a:spLocks noChangeArrowheads="1"/>
            </p:cNvSpPr>
            <p:nvPr/>
          </p:nvSpPr>
          <p:spPr bwMode="auto">
            <a:xfrm>
              <a:off x="190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1" name="Rectangle 51"/>
            <p:cNvSpPr>
              <a:spLocks noChangeArrowheads="1"/>
            </p:cNvSpPr>
            <p:nvPr/>
          </p:nvSpPr>
          <p:spPr bwMode="auto">
            <a:xfrm>
              <a:off x="199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2" name="Rectangle 52"/>
            <p:cNvSpPr>
              <a:spLocks noChangeArrowheads="1"/>
            </p:cNvSpPr>
            <p:nvPr/>
          </p:nvSpPr>
          <p:spPr bwMode="auto">
            <a:xfrm>
              <a:off x="209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3" name="Rectangle 53"/>
            <p:cNvSpPr>
              <a:spLocks noChangeArrowheads="1"/>
            </p:cNvSpPr>
            <p:nvPr/>
          </p:nvSpPr>
          <p:spPr bwMode="auto">
            <a:xfrm>
              <a:off x="219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4" name="Rectangle 54"/>
            <p:cNvSpPr>
              <a:spLocks noChangeArrowheads="1"/>
            </p:cNvSpPr>
            <p:nvPr/>
          </p:nvSpPr>
          <p:spPr bwMode="auto">
            <a:xfrm>
              <a:off x="228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5" name="Rectangle 55"/>
            <p:cNvSpPr>
              <a:spLocks noChangeArrowheads="1"/>
            </p:cNvSpPr>
            <p:nvPr/>
          </p:nvSpPr>
          <p:spPr bwMode="auto">
            <a:xfrm>
              <a:off x="238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6" name="Rectangle 56"/>
            <p:cNvSpPr>
              <a:spLocks noChangeArrowheads="1"/>
            </p:cNvSpPr>
            <p:nvPr/>
          </p:nvSpPr>
          <p:spPr bwMode="auto">
            <a:xfrm>
              <a:off x="2478" y="960"/>
              <a:ext cx="96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7" name="Rectangle 57"/>
            <p:cNvSpPr>
              <a:spLocks noChangeArrowheads="1"/>
            </p:cNvSpPr>
            <p:nvPr/>
          </p:nvSpPr>
          <p:spPr bwMode="auto">
            <a:xfrm>
              <a:off x="257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8" name="Rectangle 58"/>
            <p:cNvSpPr>
              <a:spLocks noChangeArrowheads="1"/>
            </p:cNvSpPr>
            <p:nvPr/>
          </p:nvSpPr>
          <p:spPr bwMode="auto">
            <a:xfrm>
              <a:off x="267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9" name="Rectangle 59"/>
            <p:cNvSpPr>
              <a:spLocks noChangeArrowheads="1"/>
            </p:cNvSpPr>
            <p:nvPr/>
          </p:nvSpPr>
          <p:spPr bwMode="auto">
            <a:xfrm>
              <a:off x="276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0" name="Rectangle 60"/>
            <p:cNvSpPr>
              <a:spLocks noChangeArrowheads="1"/>
            </p:cNvSpPr>
            <p:nvPr/>
          </p:nvSpPr>
          <p:spPr bwMode="auto">
            <a:xfrm>
              <a:off x="286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1" name="Rectangle 61"/>
            <p:cNvSpPr>
              <a:spLocks noChangeArrowheads="1"/>
            </p:cNvSpPr>
            <p:nvPr/>
          </p:nvSpPr>
          <p:spPr bwMode="auto">
            <a:xfrm>
              <a:off x="295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2" name="Rectangle 62"/>
            <p:cNvSpPr>
              <a:spLocks noChangeArrowheads="1"/>
            </p:cNvSpPr>
            <p:nvPr/>
          </p:nvSpPr>
          <p:spPr bwMode="auto">
            <a:xfrm>
              <a:off x="305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3" name="Rectangle 63"/>
            <p:cNvSpPr>
              <a:spLocks noChangeArrowheads="1"/>
            </p:cNvSpPr>
            <p:nvPr/>
          </p:nvSpPr>
          <p:spPr bwMode="auto">
            <a:xfrm>
              <a:off x="315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4" name="Rectangle 64"/>
            <p:cNvSpPr>
              <a:spLocks noChangeArrowheads="1"/>
            </p:cNvSpPr>
            <p:nvPr/>
          </p:nvSpPr>
          <p:spPr bwMode="auto">
            <a:xfrm>
              <a:off x="324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5" name="Rectangle 65"/>
            <p:cNvSpPr>
              <a:spLocks noChangeArrowheads="1"/>
            </p:cNvSpPr>
            <p:nvPr/>
          </p:nvSpPr>
          <p:spPr bwMode="auto">
            <a:xfrm>
              <a:off x="334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6" name="Rectangle 66"/>
            <p:cNvSpPr>
              <a:spLocks noChangeArrowheads="1"/>
            </p:cNvSpPr>
            <p:nvPr/>
          </p:nvSpPr>
          <p:spPr bwMode="auto">
            <a:xfrm>
              <a:off x="343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7" name="Rectangle 67"/>
            <p:cNvSpPr>
              <a:spLocks noChangeArrowheads="1"/>
            </p:cNvSpPr>
            <p:nvPr/>
          </p:nvSpPr>
          <p:spPr bwMode="auto">
            <a:xfrm>
              <a:off x="353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8" name="Rectangle 68"/>
            <p:cNvSpPr>
              <a:spLocks noChangeArrowheads="1"/>
            </p:cNvSpPr>
            <p:nvPr/>
          </p:nvSpPr>
          <p:spPr bwMode="auto">
            <a:xfrm>
              <a:off x="363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9" name="Rectangle 69"/>
            <p:cNvSpPr>
              <a:spLocks noChangeArrowheads="1"/>
            </p:cNvSpPr>
            <p:nvPr/>
          </p:nvSpPr>
          <p:spPr bwMode="auto">
            <a:xfrm>
              <a:off x="372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0" name="Rectangle 70"/>
            <p:cNvSpPr>
              <a:spLocks noChangeArrowheads="1"/>
            </p:cNvSpPr>
            <p:nvPr/>
          </p:nvSpPr>
          <p:spPr bwMode="auto">
            <a:xfrm>
              <a:off x="382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1" name="Rectangle 71"/>
            <p:cNvSpPr>
              <a:spLocks noChangeArrowheads="1"/>
            </p:cNvSpPr>
            <p:nvPr/>
          </p:nvSpPr>
          <p:spPr bwMode="auto">
            <a:xfrm>
              <a:off x="391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2" name="Rectangle 72"/>
            <p:cNvSpPr>
              <a:spLocks noChangeArrowheads="1"/>
            </p:cNvSpPr>
            <p:nvPr/>
          </p:nvSpPr>
          <p:spPr bwMode="auto">
            <a:xfrm>
              <a:off x="401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3" name="Rectangle 73"/>
            <p:cNvSpPr>
              <a:spLocks noChangeArrowheads="1"/>
            </p:cNvSpPr>
            <p:nvPr/>
          </p:nvSpPr>
          <p:spPr bwMode="auto">
            <a:xfrm>
              <a:off x="411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4" name="Rectangle 74"/>
            <p:cNvSpPr>
              <a:spLocks noChangeArrowheads="1"/>
            </p:cNvSpPr>
            <p:nvPr/>
          </p:nvSpPr>
          <p:spPr bwMode="auto">
            <a:xfrm>
              <a:off x="420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5" name="Text Box 75"/>
            <p:cNvSpPr txBox="1">
              <a:spLocks noChangeArrowheads="1"/>
            </p:cNvSpPr>
            <p:nvPr/>
          </p:nvSpPr>
          <p:spPr bwMode="auto">
            <a:xfrm>
              <a:off x="1326" y="1776"/>
              <a:ext cx="30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0 1 2 3 4 5 6 7 8 9 0 1 2 3 4 5 6 7 8 9 0 1 2 3 4 5 6 7 8 9 0 1</a:t>
              </a:r>
            </a:p>
          </p:txBody>
        </p:sp>
        <p:sp>
          <p:nvSpPr>
            <p:cNvPr id="29736" name="Text Box 76"/>
            <p:cNvSpPr txBox="1">
              <a:spLocks noChangeArrowheads="1"/>
            </p:cNvSpPr>
            <p:nvPr/>
          </p:nvSpPr>
          <p:spPr bwMode="auto">
            <a:xfrm>
              <a:off x="1278" y="703"/>
              <a:ext cx="16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Arial" panose="020B0604020202020204" pitchFamily="34" charset="0"/>
                  <a:ea typeface="굴림" panose="020B0600000101010101" pitchFamily="34" charset="-127"/>
                </a:rPr>
                <a:t>32-Block Address Space:</a:t>
              </a:r>
            </a:p>
          </p:txBody>
        </p:sp>
        <p:sp>
          <p:nvSpPr>
            <p:cNvPr id="29737" name="Text Box 77"/>
            <p:cNvSpPr txBox="1">
              <a:spLocks noChangeArrowheads="1"/>
            </p:cNvSpPr>
            <p:nvPr/>
          </p:nvSpPr>
          <p:spPr bwMode="auto">
            <a:xfrm>
              <a:off x="2238" y="1632"/>
              <a:ext cx="21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1 1 1 1 1 1 1 1 1 1 2 2 2 2 2 2 2 2 2 2 3 3</a:t>
              </a:r>
              <a:endParaRPr lang="en-US" altLang="ko-KR" sz="1800">
                <a:latin typeface="Arial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9738" name="Text Box 78"/>
            <p:cNvSpPr txBox="1">
              <a:spLocks noChangeArrowheads="1"/>
            </p:cNvSpPr>
            <p:nvPr/>
          </p:nvSpPr>
          <p:spPr bwMode="auto">
            <a:xfrm>
              <a:off x="864" y="1632"/>
              <a:ext cx="42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Block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no.</a:t>
              </a:r>
              <a:endParaRPr lang="en-US" altLang="ko-KR" sz="1800">
                <a:latin typeface="Arial" panose="020B060402020202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29703" name="Rectangle 79"/>
          <p:cNvSpPr>
            <a:spLocks noGrp="1" noChangeArrowheads="1"/>
          </p:cNvSpPr>
          <p:nvPr>
            <p:ph type="title"/>
          </p:nvPr>
        </p:nvSpPr>
        <p:spPr>
          <a:xfrm>
            <a:off x="110641" y="170269"/>
            <a:ext cx="8915400" cy="819149"/>
          </a:xfrm>
        </p:spPr>
        <p:txBody>
          <a:bodyPr>
            <a:normAutofit/>
          </a:bodyPr>
          <a:lstStyle/>
          <a:p>
            <a:pPr>
              <a:tabLst>
                <a:tab pos="61722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Where Can a Block Go?</a:t>
            </a:r>
          </a:p>
        </p:txBody>
      </p:sp>
    </p:spTree>
    <p:extLst>
      <p:ext uri="{BB962C8B-B14F-4D97-AF65-F5344CB8AC3E}">
        <p14:creationId xmlns:p14="http://schemas.microsoft.com/office/powerpoint/2010/main" val="370798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21902"/>
            <a:ext cx="8305800" cy="5154232"/>
          </a:xfrm>
          <a:noFill/>
        </p:spPr>
        <p:txBody>
          <a:bodyPr lIns="63500" tIns="25400" rIns="63500" bIns="25400">
            <a:spAutoFit/>
          </a:bodyPr>
          <a:lstStyle/>
          <a:p>
            <a:pPr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r>
              <a:rPr lang="en-US" altLang="ko-KR" dirty="0">
                <a:ea typeface="굴림" panose="020B0600000101010101" pitchFamily="34" charset="-127"/>
              </a:rPr>
              <a:t>Easy for Direct Mapped: Only one possibility</a:t>
            </a:r>
          </a:p>
          <a:p>
            <a:pPr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r>
              <a:rPr lang="en-US" altLang="ko-KR" dirty="0">
                <a:ea typeface="굴림" panose="020B0600000101010101" pitchFamily="34" charset="-127"/>
              </a:rPr>
              <a:t>Set Associative or Fully Associative:</a:t>
            </a:r>
          </a:p>
          <a:p>
            <a:pPr lvl="1"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Random</a:t>
            </a:r>
          </a:p>
          <a:p>
            <a:pPr lvl="1"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LRU (Least Recently Used)</a:t>
            </a:r>
          </a:p>
          <a:p>
            <a:pPr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r>
              <a:rPr lang="en-US" altLang="ko-KR" dirty="0">
                <a:ea typeface="굴림" panose="020B0600000101010101" pitchFamily="34" charset="-127"/>
              </a:rPr>
              <a:t>Miss rates for a workload:</a:t>
            </a:r>
          </a:p>
          <a:p>
            <a:pPr>
              <a:buFontTx/>
              <a:buNone/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r>
              <a:rPr lang="en-US" altLang="ko-KR" dirty="0">
                <a:ea typeface="굴림" panose="020B0600000101010101" pitchFamily="34" charset="-127"/>
              </a:rPr>
              <a:t>	                    2-way              	4-way                 	8-way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u="sng" dirty="0">
                <a:ea typeface="굴림" panose="020B0600000101010101" pitchFamily="34" charset="-127"/>
              </a:rPr>
              <a:t>Size	LRU	 Random	 LRU	 Random	 LRU	 Random</a:t>
            </a:r>
          </a:p>
          <a:p>
            <a:pPr>
              <a:buFontTx/>
              <a:buNone/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r>
              <a:rPr lang="en-US" altLang="ko-KR" dirty="0">
                <a:ea typeface="굴림" panose="020B0600000101010101" pitchFamily="34" charset="-127"/>
              </a:rPr>
              <a:t>	16 KB	5.2%	5.7%	    4.7%	5.3%	4.4%	5.0%</a:t>
            </a:r>
          </a:p>
          <a:p>
            <a:pPr>
              <a:buFontTx/>
              <a:buNone/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r>
              <a:rPr lang="en-US" altLang="ko-KR" dirty="0">
                <a:ea typeface="굴림" panose="020B0600000101010101" pitchFamily="34" charset="-127"/>
              </a:rPr>
              <a:t>	64 KB	1.9%	2.0%	    1.5%	1.7%	1.4%	1.5%</a:t>
            </a:r>
          </a:p>
          <a:p>
            <a:pPr>
              <a:buFontTx/>
              <a:buNone/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r>
              <a:rPr lang="en-US" altLang="ko-KR" dirty="0">
                <a:ea typeface="굴림" panose="020B0600000101010101" pitchFamily="34" charset="-127"/>
              </a:rPr>
              <a:t>	256 KB	1.15%	1.17%	   1.13%	 1.13%	1.12%	1.12%</a:t>
            </a:r>
          </a:p>
          <a:p>
            <a:pPr>
              <a:buFontTx/>
              <a:buNone/>
              <a:tabLst>
                <a:tab pos="2117725" algn="r"/>
                <a:tab pos="3094038" algn="r"/>
                <a:tab pos="4114800" algn="r"/>
                <a:tab pos="5197475" algn="r"/>
                <a:tab pos="6294438" algn="r"/>
                <a:tab pos="7315200" algn="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31302"/>
            <a:ext cx="9144000" cy="990599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Which block should be replaced on a miss?</a:t>
            </a:r>
          </a:p>
        </p:txBody>
      </p:sp>
    </p:spTree>
    <p:extLst>
      <p:ext uri="{BB962C8B-B14F-4D97-AF65-F5344CB8AC3E}">
        <p14:creationId xmlns:p14="http://schemas.microsoft.com/office/powerpoint/2010/main" val="174442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74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15EF-F43B-9048-984C-ABCE18AA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When We Write to a Cached Address?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D3669-4E56-734B-9100-2176D4477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Write Through: </a:t>
            </a:r>
            <a:r>
              <a:rPr lang="en-US" dirty="0"/>
              <a:t>Update </a:t>
            </a:r>
            <a:r>
              <a:rPr lang="en-US" i="1" dirty="0"/>
              <a:t>both</a:t>
            </a:r>
            <a:r>
              <a:rPr lang="en-US" dirty="0"/>
              <a:t> cache block and corresponding location in main memory</a:t>
            </a:r>
          </a:p>
          <a:p>
            <a:pPr lvl="1"/>
            <a:r>
              <a:rPr lang="en-US" dirty="0"/>
              <a:t>Simple to implement, but now we wait for writes?</a:t>
            </a:r>
          </a:p>
          <a:p>
            <a:endParaRPr lang="en-US" dirty="0"/>
          </a:p>
          <a:p>
            <a:r>
              <a:rPr lang="en-US" b="1" dirty="0"/>
              <a:t>Write Back: </a:t>
            </a:r>
            <a:r>
              <a:rPr lang="en-US" dirty="0"/>
              <a:t>Update only the cached copy at time of write. Update main memory when cache block is removed later on.</a:t>
            </a:r>
          </a:p>
          <a:p>
            <a:pPr lvl="1"/>
            <a:r>
              <a:rPr lang="en-US" dirty="0"/>
              <a:t>Repeated writes not all sent to RAM</a:t>
            </a:r>
          </a:p>
          <a:p>
            <a:pPr lvl="1"/>
            <a:r>
              <a:rPr lang="en-US" dirty="0"/>
              <a:t>A read may trigger a write (evicting a cache block)</a:t>
            </a:r>
          </a:p>
          <a:p>
            <a:pPr lvl="1"/>
            <a:r>
              <a:rPr lang="en-US" dirty="0"/>
              <a:t>More complex (need </a:t>
            </a:r>
            <a:r>
              <a:rPr lang="en-US" i="1" dirty="0"/>
              <a:t>modified </a:t>
            </a:r>
            <a:r>
              <a:rPr lang="en-US" dirty="0"/>
              <a:t>"dirty" bit)</a:t>
            </a:r>
          </a:p>
        </p:txBody>
      </p:sp>
    </p:spTree>
    <p:extLst>
      <p:ext uri="{BB962C8B-B14F-4D97-AF65-F5344CB8AC3E}">
        <p14:creationId xmlns:p14="http://schemas.microsoft.com/office/powerpoint/2010/main" val="27516570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367E-6914-DE43-A85F-EF9D5351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B11A-2CBE-CE47-806E-C98F51C99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4353"/>
            <a:ext cx="8102974" cy="5289176"/>
          </a:xfrm>
        </p:spPr>
        <p:txBody>
          <a:bodyPr>
            <a:normAutofit/>
          </a:bodyPr>
          <a:lstStyle/>
          <a:p>
            <a:r>
              <a:rPr lang="en-US" dirty="0"/>
              <a:t>Memory Hierarchy and Locality</a:t>
            </a:r>
          </a:p>
          <a:p>
            <a:pPr lvl="1"/>
            <a:r>
              <a:rPr lang="en-US" dirty="0"/>
              <a:t>Temporal Locality: Likely to reference same data soon</a:t>
            </a:r>
          </a:p>
          <a:p>
            <a:pPr lvl="1"/>
            <a:r>
              <a:rPr lang="en-US" dirty="0"/>
              <a:t>Spatial Locality: Likely to reference nearby data</a:t>
            </a:r>
          </a:p>
          <a:p>
            <a:r>
              <a:rPr lang="en-US" dirty="0"/>
              <a:t>Causes of Cache Misses</a:t>
            </a:r>
          </a:p>
          <a:p>
            <a:pPr lvl="1"/>
            <a:r>
              <a:rPr lang="en-US" dirty="0"/>
              <a:t>Compulsory: First Access</a:t>
            </a:r>
          </a:p>
          <a:p>
            <a:pPr lvl="1"/>
            <a:r>
              <a:rPr lang="en-US" dirty="0"/>
              <a:t>Conflict: Cache too small, or limited associativity</a:t>
            </a:r>
          </a:p>
          <a:p>
            <a:pPr lvl="1"/>
            <a:r>
              <a:rPr lang="en-US" dirty="0"/>
              <a:t>Capacity: Cache is too small</a:t>
            </a:r>
          </a:p>
          <a:p>
            <a:pPr lvl="1"/>
            <a:r>
              <a:rPr lang="en-US" dirty="0"/>
              <a:t>Coherence: Something else changed memory location</a:t>
            </a:r>
          </a:p>
          <a:p>
            <a:r>
              <a:rPr lang="en-US" dirty="0"/>
              <a:t>Cache Organizations</a:t>
            </a:r>
          </a:p>
          <a:p>
            <a:pPr lvl="1"/>
            <a:r>
              <a:rPr lang="en-US" dirty="0"/>
              <a:t>Direct Mapped: Single block could hold address</a:t>
            </a:r>
          </a:p>
          <a:p>
            <a:pPr lvl="1"/>
            <a:r>
              <a:rPr lang="en-US" dirty="0"/>
              <a:t>Set associative: Multiple candidate blocks</a:t>
            </a:r>
          </a:p>
          <a:p>
            <a:pPr lvl="1"/>
            <a:r>
              <a:rPr lang="en-US" dirty="0"/>
              <a:t>Fully Associative: Data could be anywhere</a:t>
            </a:r>
          </a:p>
        </p:txBody>
      </p:sp>
    </p:spTree>
    <p:extLst>
      <p:ext uri="{BB962C8B-B14F-4D97-AF65-F5344CB8AC3E}">
        <p14:creationId xmlns:p14="http://schemas.microsoft.com/office/powerpoint/2010/main" val="426082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54BF-6443-0048-BC2E-823CD2D2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Applied to Address Translation</a:t>
            </a:r>
          </a:p>
        </p:txBody>
      </p:sp>
      <p:grpSp>
        <p:nvGrpSpPr>
          <p:cNvPr id="4" name="Group 36">
            <a:extLst>
              <a:ext uri="{FF2B5EF4-FFF2-40B4-BE49-F238E27FC236}">
                <a16:creationId xmlns:a16="http://schemas.microsoft.com/office/drawing/2014/main" id="{B74C25FE-0AE0-4544-B2E8-86314C4DD826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3429000"/>
            <a:ext cx="5029200" cy="2305050"/>
            <a:chOff x="1104" y="1230"/>
            <a:chExt cx="3168" cy="1452"/>
          </a:xfrm>
        </p:grpSpPr>
        <p:sp>
          <p:nvSpPr>
            <p:cNvPr id="5" name="Text Box 20">
              <a:extLst>
                <a:ext uri="{FF2B5EF4-FFF2-40B4-BE49-F238E27FC236}">
                  <a16:creationId xmlns:a16="http://schemas.microsoft.com/office/drawing/2014/main" id="{CAE3EB66-4D47-5C45-BA69-5EE1D2973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238"/>
              <a:ext cx="1419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Data Read or Write</a:t>
              </a:r>
            </a:p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(</a:t>
              </a:r>
              <a:r>
                <a:rPr lang="en-US" altLang="ko-KR" b="0" dirty="0" err="1">
                  <a:latin typeface="Gill Sans" charset="0"/>
                  <a:ea typeface="Gill Sans" charset="0"/>
                  <a:cs typeface="Gill Sans" charset="0"/>
                </a:rPr>
                <a:t>untranslated</a:t>
              </a: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sp>
          <p:nvSpPr>
            <p:cNvPr id="6" name="Line 21">
              <a:extLst>
                <a:ext uri="{FF2B5EF4-FFF2-40B4-BE49-F238E27FC236}">
                  <a16:creationId xmlns:a16="http://schemas.microsoft.com/office/drawing/2014/main" id="{DAAD69D3-57CA-9A46-9450-1F5B61CF6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230"/>
              <a:ext cx="672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" name="Line 22">
              <a:extLst>
                <a:ext uri="{FF2B5EF4-FFF2-40B4-BE49-F238E27FC236}">
                  <a16:creationId xmlns:a16="http://schemas.microsoft.com/office/drawing/2014/main" id="{9F7FE2BF-673C-9240-ABFF-D5AD118AD3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326"/>
              <a:ext cx="1104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" name="Oval 9">
            <a:extLst>
              <a:ext uri="{FF2B5EF4-FFF2-40B4-BE49-F238E27FC236}">
                <a16:creationId xmlns:a16="http://schemas.microsoft.com/office/drawing/2014/main" id="{9F0CE1D0-5645-764D-B581-942AE36AE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2286000"/>
            <a:ext cx="1295400" cy="12954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6709C6E8-C2BA-2545-B65A-62FFCCA4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209800"/>
            <a:ext cx="1371600" cy="19050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8F6555D3-BF65-164A-95EC-562A86E4CF55}"/>
              </a:ext>
            </a:extLst>
          </p:cNvPr>
          <p:cNvSpPr>
            <a:spLocks/>
          </p:cNvSpPr>
          <p:nvPr/>
        </p:nvSpPr>
        <p:spPr bwMode="auto">
          <a:xfrm>
            <a:off x="2952750" y="1981200"/>
            <a:ext cx="2971800" cy="3124200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E7E4B555-8230-B246-86A3-E143202F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2133600"/>
            <a:ext cx="692478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B8D252CA-D8AA-6D4C-AF9B-3FA72418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4114800"/>
            <a:ext cx="1117274" cy="7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13" name="Group 34">
            <a:extLst>
              <a:ext uri="{FF2B5EF4-FFF2-40B4-BE49-F238E27FC236}">
                <a16:creationId xmlns:a16="http://schemas.microsoft.com/office/drawing/2014/main" id="{3EBF7135-0974-244B-B6E9-6A42656BC84F}"/>
              </a:ext>
            </a:extLst>
          </p:cNvPr>
          <p:cNvGrpSpPr>
            <a:grpSpLocks/>
          </p:cNvGrpSpPr>
          <p:nvPr/>
        </p:nvGrpSpPr>
        <p:grpSpPr bwMode="auto">
          <a:xfrm>
            <a:off x="3714753" y="3124200"/>
            <a:ext cx="519113" cy="914400"/>
            <a:chOff x="2208" y="1038"/>
            <a:chExt cx="327" cy="576"/>
          </a:xfrm>
        </p:grpSpPr>
        <p:sp>
          <p:nvSpPr>
            <p:cNvPr id="14" name="Text Box 8">
              <a:extLst>
                <a:ext uri="{FF2B5EF4-FFF2-40B4-BE49-F238E27FC236}">
                  <a16:creationId xmlns:a16="http://schemas.microsoft.com/office/drawing/2014/main" id="{7DC64FCA-5449-9249-A503-7E6125224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038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D35EA0C7-95B0-294D-BAD0-DEE5738B9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6" name="Group 30">
            <a:extLst>
              <a:ext uri="{FF2B5EF4-FFF2-40B4-BE49-F238E27FC236}">
                <a16:creationId xmlns:a16="http://schemas.microsoft.com/office/drawing/2014/main" id="{AC9E86DB-8F44-FA43-BF47-F11CD59DAD33}"/>
              </a:ext>
            </a:extLst>
          </p:cNvPr>
          <p:cNvGrpSpPr>
            <a:grpSpLocks/>
          </p:cNvGrpSpPr>
          <p:nvPr/>
        </p:nvGrpSpPr>
        <p:grpSpPr bwMode="auto">
          <a:xfrm>
            <a:off x="2114550" y="2209800"/>
            <a:ext cx="1752600" cy="762000"/>
            <a:chOff x="1200" y="462"/>
            <a:chExt cx="1104" cy="480"/>
          </a:xfrm>
        </p:grpSpPr>
        <p:sp>
          <p:nvSpPr>
            <p:cNvPr id="17" name="Line 10">
              <a:extLst>
                <a:ext uri="{FF2B5EF4-FFF2-40B4-BE49-F238E27FC236}">
                  <a16:creationId xmlns:a16="http://schemas.microsoft.com/office/drawing/2014/main" id="{02726AA6-6600-1544-B128-8586B1614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0B5CF8E3-EA57-CD4F-A9B1-A5B690B2C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462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19" name="Group 31">
            <a:extLst>
              <a:ext uri="{FF2B5EF4-FFF2-40B4-BE49-F238E27FC236}">
                <a16:creationId xmlns:a16="http://schemas.microsoft.com/office/drawing/2014/main" id="{57F5E4BF-3B65-F74E-B11C-AD8FD89DDAEF}"/>
              </a:ext>
            </a:extLst>
          </p:cNvPr>
          <p:cNvGrpSpPr>
            <a:grpSpLocks/>
          </p:cNvGrpSpPr>
          <p:nvPr/>
        </p:nvGrpSpPr>
        <p:grpSpPr bwMode="auto">
          <a:xfrm>
            <a:off x="5543550" y="2333625"/>
            <a:ext cx="1524000" cy="714375"/>
            <a:chOff x="3360" y="540"/>
            <a:chExt cx="960" cy="450"/>
          </a:xfrm>
        </p:grpSpPr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C38C3441-8DEE-AC4B-8788-D4025A57A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 Box 25">
              <a:extLst>
                <a:ext uri="{FF2B5EF4-FFF2-40B4-BE49-F238E27FC236}">
                  <a16:creationId xmlns:a16="http://schemas.microsoft.com/office/drawing/2014/main" id="{72D55873-44B5-784F-981F-C8E468CDC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9" y="540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2" name="Group 33">
            <a:extLst>
              <a:ext uri="{FF2B5EF4-FFF2-40B4-BE49-F238E27FC236}">
                <a16:creationId xmlns:a16="http://schemas.microsoft.com/office/drawing/2014/main" id="{D041B354-C8E2-C047-8F6E-E053AA7176BB}"/>
              </a:ext>
            </a:extLst>
          </p:cNvPr>
          <p:cNvGrpSpPr>
            <a:grpSpLocks/>
          </p:cNvGrpSpPr>
          <p:nvPr/>
        </p:nvGrpSpPr>
        <p:grpSpPr bwMode="auto">
          <a:xfrm>
            <a:off x="3867150" y="2819400"/>
            <a:ext cx="1524000" cy="396875"/>
            <a:chOff x="2304" y="846"/>
            <a:chExt cx="960" cy="250"/>
          </a:xfrm>
        </p:grpSpPr>
        <p:sp>
          <p:nvSpPr>
            <p:cNvPr id="23" name="Line 11">
              <a:extLst>
                <a:ext uri="{FF2B5EF4-FFF2-40B4-BE49-F238E27FC236}">
                  <a16:creationId xmlns:a16="http://schemas.microsoft.com/office/drawing/2014/main" id="{0019D4CB-9BBD-4D40-BA58-F02936AEE8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7">
              <a:extLst>
                <a:ext uri="{FF2B5EF4-FFF2-40B4-BE49-F238E27FC236}">
                  <a16:creationId xmlns:a16="http://schemas.microsoft.com/office/drawing/2014/main" id="{D2C365A9-334E-A843-8449-5CB4478176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846"/>
              <a:ext cx="3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25" name="Text Box 26">
            <a:extLst>
              <a:ext uri="{FF2B5EF4-FFF2-40B4-BE49-F238E27FC236}">
                <a16:creationId xmlns:a16="http://schemas.microsoft.com/office/drawing/2014/main" id="{77E92B9B-CE7B-8546-8948-6CA5F8232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2590800"/>
            <a:ext cx="1053154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26" name="Group 35">
            <a:extLst>
              <a:ext uri="{FF2B5EF4-FFF2-40B4-BE49-F238E27FC236}">
                <a16:creationId xmlns:a16="http://schemas.microsoft.com/office/drawing/2014/main" id="{12F98953-C0CD-B44B-999B-0D5D3CA9126D}"/>
              </a:ext>
            </a:extLst>
          </p:cNvPr>
          <p:cNvGrpSpPr>
            <a:grpSpLocks/>
          </p:cNvGrpSpPr>
          <p:nvPr/>
        </p:nvGrpSpPr>
        <p:grpSpPr bwMode="auto">
          <a:xfrm>
            <a:off x="4171952" y="3048000"/>
            <a:ext cx="1258888" cy="1054100"/>
            <a:chOff x="2496" y="990"/>
            <a:chExt cx="793" cy="664"/>
          </a:xfrm>
        </p:grpSpPr>
        <p:sp>
          <p:nvSpPr>
            <p:cNvPr id="27" name="Line 15">
              <a:extLst>
                <a:ext uri="{FF2B5EF4-FFF2-40B4-BE49-F238E27FC236}">
                  <a16:creationId xmlns:a16="http://schemas.microsoft.com/office/drawing/2014/main" id="{8E8FE039-3DEF-8340-97F1-EFACEE4CD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DDA8EBAF-CAD5-0347-BFC6-4C4AF07B1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101394">
              <a:off x="2766" y="1190"/>
              <a:ext cx="523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549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A28C-2BC3-F945-8ABD-2E0D31EA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Address Translations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87A64-30AF-8E43-89A2-CF4AE7DF8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Locality in page accesses?</a:t>
            </a:r>
          </a:p>
          <a:p>
            <a:endParaRPr lang="en-US" sz="3600" dirty="0"/>
          </a:p>
          <a:p>
            <a:r>
              <a:rPr lang="en-US" sz="3600" b="1" dirty="0"/>
              <a:t>Yes:</a:t>
            </a:r>
            <a:r>
              <a:rPr lang="en-US" sz="3600" dirty="0"/>
              <a:t> Spatial locality, just like CPU cache</a:t>
            </a:r>
          </a:p>
          <a:p>
            <a:endParaRPr lang="en-US" sz="3600" dirty="0"/>
          </a:p>
          <a:p>
            <a:r>
              <a:rPr lang="en-US" sz="3600" dirty="0"/>
              <a:t>TLB: </a:t>
            </a:r>
            <a:r>
              <a:rPr lang="en-US" sz="3600" b="1" dirty="0"/>
              <a:t>Cache of page table entries</a:t>
            </a:r>
          </a:p>
        </p:txBody>
      </p:sp>
    </p:spTree>
    <p:extLst>
      <p:ext uri="{BB962C8B-B14F-4D97-AF65-F5344CB8AC3E}">
        <p14:creationId xmlns:p14="http://schemas.microsoft.com/office/powerpoint/2010/main" val="62278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3D60-CA39-9741-872E-3B543A5B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Space Consumption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0EBE1-0D67-8F4F-910C-6EC527776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8"/>
            <a:ext cx="7886700" cy="5032376"/>
          </a:xfrm>
        </p:spPr>
        <p:txBody>
          <a:bodyPr>
            <a:normAutofit/>
          </a:bodyPr>
          <a:lstStyle/>
          <a:p>
            <a:r>
              <a:rPr lang="en-US" sz="3200" dirty="0"/>
              <a:t>OS is paying bookkeeping cost for the entire virtual address range</a:t>
            </a:r>
          </a:p>
          <a:p>
            <a:pPr lvl="1"/>
            <a:r>
              <a:rPr lang="en-US" sz="2800" dirty="0"/>
              <a:t>Keep page entry for every virtual page</a:t>
            </a:r>
          </a:p>
          <a:p>
            <a:pPr lvl="1"/>
            <a:r>
              <a:rPr lang="en-US" sz="2800" dirty="0"/>
              <a:t>Most entries marked </a:t>
            </a:r>
            <a:r>
              <a:rPr lang="en-US" sz="2800" i="1" dirty="0"/>
              <a:t>invalid</a:t>
            </a:r>
            <a:endParaRPr lang="en-US" sz="2800" dirty="0"/>
          </a:p>
          <a:p>
            <a:endParaRPr lang="en-US" sz="3200" dirty="0"/>
          </a:p>
          <a:p>
            <a:r>
              <a:rPr lang="en-US" sz="3200" dirty="0"/>
              <a:t>But most processes only allocate and use a small fraction of their address space!</a:t>
            </a:r>
          </a:p>
          <a:p>
            <a:endParaRPr lang="en-US" sz="3200" dirty="0"/>
          </a:p>
          <a:p>
            <a:r>
              <a:rPr lang="en-US" sz="3200" dirty="0"/>
              <a:t>Apply tree structure to virtual memory:</a:t>
            </a:r>
            <a:br>
              <a:rPr lang="en-US" sz="3200" dirty="0"/>
            </a:br>
            <a:r>
              <a:rPr lang="en-US" sz="3200" i="1" dirty="0"/>
              <a:t>Multilevel Page Tables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737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1D03-2F04-534D-AB20-B3CAFEBC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Context 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A3A6F-9BAE-D444-9A72-A7C45907C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nothing upon context switch?</a:t>
            </a:r>
          </a:p>
          <a:p>
            <a:pPr lvl="1"/>
            <a:r>
              <a:rPr lang="en-US" dirty="0"/>
              <a:t>New process could use old process's address space!</a:t>
            </a:r>
          </a:p>
          <a:p>
            <a:pPr lvl="1"/>
            <a:endParaRPr lang="en-US" dirty="0"/>
          </a:p>
          <a:p>
            <a:r>
              <a:rPr lang="en-US" dirty="0"/>
              <a:t>Option 1: Invalidate ("flush") entire TLB</a:t>
            </a:r>
          </a:p>
          <a:p>
            <a:pPr lvl="1"/>
            <a:r>
              <a:rPr lang="en-US" dirty="0"/>
              <a:t>Simple, but very poor performance</a:t>
            </a:r>
          </a:p>
          <a:p>
            <a:pPr lvl="1"/>
            <a:endParaRPr lang="en-US" dirty="0"/>
          </a:p>
          <a:p>
            <a:r>
              <a:rPr lang="en-US" dirty="0"/>
              <a:t>Option 2: TLB entries store a process ID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tagged TLB</a:t>
            </a:r>
            <a:endParaRPr lang="en-US" dirty="0"/>
          </a:p>
          <a:p>
            <a:pPr lvl="1"/>
            <a:r>
              <a:rPr lang="en-US" dirty="0"/>
              <a:t>Requires additional hardware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166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what happens we we use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</a:p>
          <a:p>
            <a:r>
              <a:rPr lang="en-US" dirty="0"/>
              <a:t>OS marks all pages in address space as read-only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/>
              <a:t>Triggers a protection fault. OS makes a copy of the stack page, updates page table.</a:t>
            </a:r>
          </a:p>
          <a:p>
            <a:r>
              <a:rPr lang="en-US" dirty="0"/>
              <a:t>Restarts instruction.</a:t>
            </a:r>
          </a:p>
        </p:txBody>
      </p:sp>
    </p:spTree>
    <p:extLst>
      <p:ext uri="{BB962C8B-B14F-4D97-AF65-F5344CB8AC3E}">
        <p14:creationId xmlns:p14="http://schemas.microsoft.com/office/powerpoint/2010/main" val="17774684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30500"/>
            <a:ext cx="7886700" cy="3575050"/>
          </a:xfrm>
        </p:spPr>
        <p:txBody>
          <a:bodyPr/>
          <a:lstStyle/>
          <a:p>
            <a:r>
              <a:rPr lang="en-US" dirty="0"/>
              <a:t>OS marks all pages in address space as </a:t>
            </a:r>
            <a:r>
              <a:rPr lang="en-US" dirty="0">
                <a:solidFill>
                  <a:srgbClr val="FF0000"/>
                </a:solidFill>
              </a:rPr>
              <a:t>read-only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>
                <a:solidFill>
                  <a:srgbClr val="FF0000"/>
                </a:solidFill>
              </a:rPr>
              <a:t>Triggers a protection fault. </a:t>
            </a:r>
            <a:r>
              <a:rPr lang="en-US" dirty="0"/>
              <a:t>OS makes a copy of the stack page, updates page table.</a:t>
            </a:r>
          </a:p>
          <a:p>
            <a:r>
              <a:rPr lang="en-US" dirty="0">
                <a:solidFill>
                  <a:srgbClr val="FF0000"/>
                </a:solidFill>
              </a:rPr>
              <a:t>Restarts instruction.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51DAB7-FF94-A64D-9950-6454C1160784}"/>
              </a:ext>
            </a:extLst>
          </p:cNvPr>
          <p:cNvSpPr txBox="1"/>
          <p:nvPr/>
        </p:nvSpPr>
        <p:spPr>
          <a:xfrm>
            <a:off x="628650" y="1528763"/>
            <a:ext cx="7729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What if TLB had cached the old read/write page table entry for the stack page?</a:t>
            </a:r>
          </a:p>
        </p:txBody>
      </p:sp>
    </p:spTree>
    <p:extLst>
      <p:ext uri="{BB962C8B-B14F-4D97-AF65-F5344CB8AC3E}">
        <p14:creationId xmlns:p14="http://schemas.microsoft.com/office/powerpoint/2010/main" val="14912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84AA-FBC8-A649-AA94-17AAB7504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82268" cy="1325563"/>
          </a:xfrm>
        </p:spPr>
        <p:txBody>
          <a:bodyPr/>
          <a:lstStyle/>
          <a:p>
            <a:r>
              <a:rPr lang="en-US" dirty="0"/>
              <a:t>How do we invalidate TLB entries?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838C-6C29-524C-A809-0B3EDDFEF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138832" cy="5094379"/>
          </a:xfrm>
        </p:spPr>
        <p:txBody>
          <a:bodyPr>
            <a:normAutofit/>
          </a:bodyPr>
          <a:lstStyle/>
          <a:p>
            <a:r>
              <a:rPr lang="en-US" sz="3200" dirty="0"/>
              <a:t>Hardware could keep track of where page table for each entry is and monitor that memory for updates…</a:t>
            </a:r>
          </a:p>
          <a:p>
            <a:r>
              <a:rPr lang="en-US" sz="3200" dirty="0"/>
              <a:t>Very complicated!</a:t>
            </a:r>
          </a:p>
          <a:p>
            <a:r>
              <a:rPr lang="en-US" sz="3200" dirty="0"/>
              <a:t>Especially for multi-level page tables and tagged TLBs</a:t>
            </a:r>
          </a:p>
          <a:p>
            <a:endParaRPr lang="en-US" sz="3200" dirty="0"/>
          </a:p>
          <a:p>
            <a:r>
              <a:rPr lang="en-US" sz="3200" dirty="0"/>
              <a:t>Instead: The OS must invalidate TLB entries</a:t>
            </a:r>
          </a:p>
          <a:p>
            <a:r>
              <a:rPr lang="en-US" sz="3200" dirty="0"/>
              <a:t>So TLB is not entirely </a:t>
            </a:r>
            <a:r>
              <a:rPr lang="en-US" sz="3200" i="1" dirty="0"/>
              <a:t>transparent</a:t>
            </a:r>
            <a:r>
              <a:rPr lang="en-US" sz="3200" dirty="0"/>
              <a:t> to OS</a:t>
            </a:r>
          </a:p>
        </p:txBody>
      </p:sp>
    </p:spTree>
    <p:extLst>
      <p:ext uri="{BB962C8B-B14F-4D97-AF65-F5344CB8AC3E}">
        <p14:creationId xmlns:p14="http://schemas.microsoft.com/office/powerpoint/2010/main" val="72522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what happens we we use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</a:p>
          <a:p>
            <a:r>
              <a:rPr lang="en-US" dirty="0"/>
              <a:t>OS marks all pages in address space as read-only and </a:t>
            </a:r>
            <a:r>
              <a:rPr lang="en-US" dirty="0">
                <a:solidFill>
                  <a:srgbClr val="FF0000"/>
                </a:solidFill>
              </a:rPr>
              <a:t>tells MMU to clear those TLB entries.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/>
              <a:t>Triggers a protection fault. OS makes a copy of the stack page, updates page table.  </a:t>
            </a:r>
            <a:r>
              <a:rPr lang="en-US" dirty="0">
                <a:solidFill>
                  <a:srgbClr val="FF0000"/>
                </a:solidFill>
              </a:rPr>
              <a:t>Also tells MMU to clear that TLB entry.</a:t>
            </a:r>
          </a:p>
          <a:p>
            <a:r>
              <a:rPr lang="en-US" dirty="0"/>
              <a:t>Restarts instruction.</a:t>
            </a:r>
          </a:p>
        </p:txBody>
      </p:sp>
    </p:spTree>
    <p:extLst>
      <p:ext uri="{BB962C8B-B14F-4D97-AF65-F5344CB8AC3E}">
        <p14:creationId xmlns:p14="http://schemas.microsoft.com/office/powerpoint/2010/main" val="203489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880" name="Group 136"/>
          <p:cNvGrpSpPr>
            <a:grpSpLocks/>
          </p:cNvGrpSpPr>
          <p:nvPr/>
        </p:nvGrpSpPr>
        <p:grpSpPr bwMode="auto">
          <a:xfrm>
            <a:off x="5040313" y="834188"/>
            <a:ext cx="3784600" cy="6015038"/>
            <a:chOff x="3088" y="384"/>
            <a:chExt cx="2384" cy="3789"/>
          </a:xfrm>
        </p:grpSpPr>
        <p:grpSp>
          <p:nvGrpSpPr>
            <p:cNvPr id="23614" name="Group 107"/>
            <p:cNvGrpSpPr>
              <a:grpSpLocks/>
            </p:cNvGrpSpPr>
            <p:nvPr/>
          </p:nvGrpSpPr>
          <p:grpSpPr bwMode="auto">
            <a:xfrm>
              <a:off x="3088" y="384"/>
              <a:ext cx="2384" cy="444"/>
              <a:chOff x="3065" y="452"/>
              <a:chExt cx="2384" cy="444"/>
            </a:xfrm>
          </p:grpSpPr>
          <p:sp>
            <p:nvSpPr>
              <p:cNvPr id="23626" name="Text Box 100"/>
              <p:cNvSpPr txBox="1">
                <a:spLocks noChangeArrowheads="1"/>
              </p:cNvSpPr>
              <p:nvPr/>
            </p:nvSpPr>
            <p:spPr bwMode="auto">
              <a:xfrm>
                <a:off x="3065" y="452"/>
                <a:ext cx="686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27" name="Group 104"/>
              <p:cNvGrpSpPr>
                <a:grpSpLocks/>
              </p:cNvGrpSpPr>
              <p:nvPr/>
            </p:nvGrpSpPr>
            <p:grpSpPr bwMode="auto">
              <a:xfrm>
                <a:off x="3840" y="528"/>
                <a:ext cx="1609" cy="238"/>
                <a:chOff x="3840" y="384"/>
                <a:chExt cx="1609" cy="238"/>
              </a:xfrm>
            </p:grpSpPr>
            <p:sp>
              <p:nvSpPr>
                <p:cNvPr id="23628" name="Rectangle 98"/>
                <p:cNvSpPr>
                  <a:spLocks noChangeArrowheads="1"/>
                </p:cNvSpPr>
                <p:nvPr/>
              </p:nvSpPr>
              <p:spPr bwMode="auto">
                <a:xfrm>
                  <a:off x="4464" y="384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2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40" y="384"/>
                  <a:ext cx="630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6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Physical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6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</p:grpSp>
        </p:grpSp>
        <p:grpSp>
          <p:nvGrpSpPr>
            <p:cNvPr id="23615" name="Group 131"/>
            <p:cNvGrpSpPr>
              <a:grpSpLocks/>
            </p:cNvGrpSpPr>
            <p:nvPr/>
          </p:nvGrpSpPr>
          <p:grpSpPr bwMode="auto">
            <a:xfrm>
              <a:off x="4804" y="756"/>
              <a:ext cx="668" cy="1079"/>
              <a:chOff x="4804" y="756"/>
              <a:chExt cx="668" cy="1079"/>
            </a:xfrm>
          </p:grpSpPr>
          <p:sp useBgFill="1">
            <p:nvSpPr>
              <p:cNvPr id="23623" name="Rectangle 27"/>
              <p:cNvSpPr>
                <a:spLocks noChangeArrowheads="1"/>
              </p:cNvSpPr>
              <p:nvPr/>
            </p:nvSpPr>
            <p:spPr bwMode="auto">
              <a:xfrm>
                <a:off x="4804" y="756"/>
                <a:ext cx="421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 useBgFill="1">
            <p:nvSpPr>
              <p:cNvPr id="23624" name="Rectangle 28"/>
              <p:cNvSpPr>
                <a:spLocks noChangeArrowheads="1"/>
              </p:cNvSpPr>
              <p:nvPr/>
            </p:nvSpPr>
            <p:spPr bwMode="auto">
              <a:xfrm>
                <a:off x="4928" y="855"/>
                <a:ext cx="420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25" name="Rectangle 29"/>
              <p:cNvSpPr>
                <a:spLocks noChangeArrowheads="1"/>
              </p:cNvSpPr>
              <p:nvPr/>
            </p:nvSpPr>
            <p:spPr bwMode="auto">
              <a:xfrm>
                <a:off x="5051" y="954"/>
                <a:ext cx="421" cy="8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 useBgFill="1">
          <p:nvSpPr>
            <p:cNvPr id="23616" name="Rectangle 23"/>
            <p:cNvSpPr>
              <a:spLocks noChangeArrowheads="1"/>
            </p:cNvSpPr>
            <p:nvPr/>
          </p:nvSpPr>
          <p:spPr bwMode="auto">
            <a:xfrm>
              <a:off x="4681" y="1941"/>
              <a:ext cx="422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17" name="Rectangle 24"/>
            <p:cNvSpPr>
              <a:spLocks noChangeArrowheads="1"/>
            </p:cNvSpPr>
            <p:nvPr/>
          </p:nvSpPr>
          <p:spPr bwMode="auto">
            <a:xfrm>
              <a:off x="4804" y="204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5113" y="1225"/>
              <a:ext cx="27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400" b="0">
                  <a:latin typeface="Gill Sans" charset="0"/>
                  <a:ea typeface="Gill Sans" charset="0"/>
                  <a:cs typeface="Gill Sans" charset="0"/>
                </a:rPr>
                <a:t>4KB</a:t>
              </a:r>
            </a:p>
          </p:txBody>
        </p:sp>
        <p:sp useBgFill="1">
          <p:nvSpPr>
            <p:cNvPr id="23619" name="Rectangle 121"/>
            <p:cNvSpPr>
              <a:spLocks noChangeArrowheads="1"/>
            </p:cNvSpPr>
            <p:nvPr/>
          </p:nvSpPr>
          <p:spPr bwMode="auto">
            <a:xfrm>
              <a:off x="4560" y="310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0" name="Rectangle 36"/>
            <p:cNvSpPr>
              <a:spLocks noChangeArrowheads="1"/>
            </p:cNvSpPr>
            <p:nvPr/>
          </p:nvSpPr>
          <p:spPr bwMode="auto">
            <a:xfrm>
              <a:off x="4656" y="319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1" name="Rectangle 25"/>
            <p:cNvSpPr>
              <a:spLocks noChangeArrowheads="1"/>
            </p:cNvSpPr>
            <p:nvPr/>
          </p:nvSpPr>
          <p:spPr bwMode="auto">
            <a:xfrm>
              <a:off x="4896" y="2140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2" name="Rectangle 37"/>
            <p:cNvSpPr>
              <a:spLocks noChangeArrowheads="1"/>
            </p:cNvSpPr>
            <p:nvPr/>
          </p:nvSpPr>
          <p:spPr bwMode="auto">
            <a:xfrm>
              <a:off x="4800" y="3292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85255" y="180008"/>
            <a:ext cx="5583708" cy="716093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 sz="4800" dirty="0"/>
              <a:t>Two-Level Page Tables</a:t>
            </a:r>
          </a:p>
        </p:txBody>
      </p:sp>
      <p:grpSp>
        <p:nvGrpSpPr>
          <p:cNvPr id="671871" name="Group 127"/>
          <p:cNvGrpSpPr>
            <a:grpSpLocks/>
          </p:cNvGrpSpPr>
          <p:nvPr/>
        </p:nvGrpSpPr>
        <p:grpSpPr bwMode="auto">
          <a:xfrm>
            <a:off x="4176713" y="1945438"/>
            <a:ext cx="1614487" cy="3071813"/>
            <a:chOff x="2544" y="1084"/>
            <a:chExt cx="1017" cy="1935"/>
          </a:xfrm>
        </p:grpSpPr>
        <p:sp>
          <p:nvSpPr>
            <p:cNvPr id="23611" name="Line 20"/>
            <p:cNvSpPr>
              <a:spLocks noChangeShapeType="1"/>
            </p:cNvSpPr>
            <p:nvPr/>
          </p:nvSpPr>
          <p:spPr bwMode="auto">
            <a:xfrm flipV="1">
              <a:off x="2544" y="1084"/>
              <a:ext cx="1008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2" name="Line 21"/>
            <p:cNvSpPr>
              <a:spLocks noChangeShapeType="1"/>
            </p:cNvSpPr>
            <p:nvPr/>
          </p:nvSpPr>
          <p:spPr bwMode="auto">
            <a:xfrm flipV="1">
              <a:off x="2544" y="2044"/>
              <a:ext cx="100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>
              <a:off x="2544" y="2184"/>
              <a:ext cx="1017" cy="8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71869" name="Group 125"/>
          <p:cNvGrpSpPr>
            <a:grpSpLocks/>
          </p:cNvGrpSpPr>
          <p:nvPr/>
        </p:nvGrpSpPr>
        <p:grpSpPr bwMode="auto">
          <a:xfrm>
            <a:off x="152400" y="1086601"/>
            <a:ext cx="4938713" cy="954087"/>
            <a:chOff x="9" y="543"/>
            <a:chExt cx="3111" cy="601"/>
          </a:xfrm>
        </p:grpSpPr>
        <p:sp>
          <p:nvSpPr>
            <p:cNvPr id="23602" name="Rectangle 54"/>
            <p:cNvSpPr>
              <a:spLocks noChangeArrowheads="1"/>
            </p:cNvSpPr>
            <p:nvPr/>
          </p:nvSpPr>
          <p:spPr bwMode="auto">
            <a:xfrm>
              <a:off x="81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3" name="Rectangle 55"/>
            <p:cNvSpPr>
              <a:spLocks noChangeArrowheads="1"/>
            </p:cNvSpPr>
            <p:nvPr/>
          </p:nvSpPr>
          <p:spPr bwMode="auto">
            <a:xfrm>
              <a:off x="1488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4" name="Rectangle 56"/>
            <p:cNvSpPr>
              <a:spLocks noChangeArrowheads="1"/>
            </p:cNvSpPr>
            <p:nvPr/>
          </p:nvSpPr>
          <p:spPr bwMode="auto">
            <a:xfrm>
              <a:off x="225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3605" name="Group 65"/>
            <p:cNvGrpSpPr>
              <a:grpSpLocks/>
            </p:cNvGrpSpPr>
            <p:nvPr/>
          </p:nvGrpSpPr>
          <p:grpSpPr bwMode="auto">
            <a:xfrm>
              <a:off x="9" y="700"/>
              <a:ext cx="3111" cy="444"/>
              <a:chOff x="48" y="1440"/>
              <a:chExt cx="3111" cy="444"/>
            </a:xfrm>
          </p:grpSpPr>
          <p:sp>
            <p:nvSpPr>
              <p:cNvPr id="23606" name="Text Box 66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6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07" name="Group 67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36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 b="0" dirty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6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6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236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6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6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671870" name="Group 126"/>
          <p:cNvGrpSpPr>
            <a:grpSpLocks/>
          </p:cNvGrpSpPr>
          <p:nvPr/>
        </p:nvGrpSpPr>
        <p:grpSpPr bwMode="auto">
          <a:xfrm>
            <a:off x="442913" y="2739188"/>
            <a:ext cx="4217987" cy="1754188"/>
            <a:chOff x="192" y="1612"/>
            <a:chExt cx="2657" cy="1105"/>
          </a:xfrm>
        </p:grpSpPr>
        <p:sp>
          <p:nvSpPr>
            <p:cNvPr id="23592" name="Rectangle 4"/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3" name="Rectangle 5" descr="80%"/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4" name="Rectangle 6" descr="75%"/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5" name="Rectangle 7" descr="75%"/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1776" y="2528"/>
              <a:ext cx="1073" cy="189"/>
              <a:chOff x="1872" y="2644"/>
              <a:chExt cx="1073" cy="189"/>
            </a:xfrm>
          </p:grpSpPr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112" y="2644"/>
                <a:ext cx="503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4 bytes</a:t>
                </a:r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872" y="2740"/>
                <a:ext cx="2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2688" y="2740"/>
                <a:ext cx="2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97" name="Rectangle 76"/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chemeClr val="accent6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</a:p>
          </p:txBody>
        </p:sp>
        <p:sp>
          <p:nvSpPr>
            <p:cNvPr id="23598" name="Line 92"/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37" name="Freeform 93"/>
          <p:cNvSpPr>
            <a:spLocks/>
          </p:cNvSpPr>
          <p:nvPr/>
        </p:nvSpPr>
        <p:spPr bwMode="auto">
          <a:xfrm>
            <a:off x="2043113" y="1793038"/>
            <a:ext cx="1447800" cy="12954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81" name="Group 137"/>
          <p:cNvGrpSpPr>
            <a:grpSpLocks/>
          </p:cNvGrpSpPr>
          <p:nvPr/>
        </p:nvGrpSpPr>
        <p:grpSpPr bwMode="auto">
          <a:xfrm>
            <a:off x="5292725" y="1920038"/>
            <a:ext cx="1703388" cy="4751388"/>
            <a:chOff x="3247" y="1068"/>
            <a:chExt cx="1073" cy="2993"/>
          </a:xfrm>
        </p:grpSpPr>
        <p:grpSp>
          <p:nvGrpSpPr>
            <p:cNvPr id="23574" name="Group 117"/>
            <p:cNvGrpSpPr>
              <a:grpSpLocks/>
            </p:cNvGrpSpPr>
            <p:nvPr/>
          </p:nvGrpSpPr>
          <p:grpSpPr bwMode="auto">
            <a:xfrm>
              <a:off x="3572" y="1068"/>
              <a:ext cx="421" cy="880"/>
              <a:chOff x="3572" y="971"/>
              <a:chExt cx="421" cy="880"/>
            </a:xfrm>
          </p:grpSpPr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3572" y="971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9" descr="50%"/>
              <p:cNvSpPr>
                <a:spLocks noChangeArrowheads="1"/>
              </p:cNvSpPr>
              <p:nvPr/>
            </p:nvSpPr>
            <p:spPr bwMode="auto">
              <a:xfrm>
                <a:off x="3572" y="1317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0" name="Rectangle 10" descr="50%"/>
              <p:cNvSpPr>
                <a:spLocks noChangeArrowheads="1"/>
              </p:cNvSpPr>
              <p:nvPr/>
            </p:nvSpPr>
            <p:spPr bwMode="auto">
              <a:xfrm>
                <a:off x="3572" y="1416"/>
                <a:ext cx="421" cy="89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1" name="Rectangle 11" descr="70%"/>
              <p:cNvSpPr>
                <a:spLocks noChangeArrowheads="1"/>
              </p:cNvSpPr>
              <p:nvPr/>
            </p:nvSpPr>
            <p:spPr bwMode="auto">
              <a:xfrm>
                <a:off x="3572" y="1613"/>
                <a:ext cx="421" cy="91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5" name="Group 118"/>
            <p:cNvGrpSpPr>
              <a:grpSpLocks/>
            </p:cNvGrpSpPr>
            <p:nvPr/>
          </p:nvGrpSpPr>
          <p:grpSpPr bwMode="auto">
            <a:xfrm>
              <a:off x="3572" y="2027"/>
              <a:ext cx="421" cy="881"/>
              <a:chOff x="3572" y="2057"/>
              <a:chExt cx="421" cy="881"/>
            </a:xfrm>
          </p:grpSpPr>
          <p:sp>
            <p:nvSpPr>
              <p:cNvPr id="23584" name="Rectangle 12"/>
              <p:cNvSpPr>
                <a:spLocks noChangeArrowheads="1"/>
              </p:cNvSpPr>
              <p:nvPr/>
            </p:nvSpPr>
            <p:spPr bwMode="auto">
              <a:xfrm>
                <a:off x="3572" y="2057"/>
                <a:ext cx="421" cy="8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5" name="Rectangle 13" descr="50%"/>
              <p:cNvSpPr>
                <a:spLocks noChangeArrowheads="1"/>
              </p:cNvSpPr>
              <p:nvPr/>
            </p:nvSpPr>
            <p:spPr bwMode="auto">
              <a:xfrm>
                <a:off x="3572" y="2304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6" name="Rectangle 14" descr="50%"/>
              <p:cNvSpPr>
                <a:spLocks noChangeArrowheads="1"/>
              </p:cNvSpPr>
              <p:nvPr/>
            </p:nvSpPr>
            <p:spPr bwMode="auto">
              <a:xfrm>
                <a:off x="3572" y="2403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7" name="Rectangle 15" descr="50%"/>
              <p:cNvSpPr>
                <a:spLocks noChangeArrowheads="1"/>
              </p:cNvSpPr>
              <p:nvPr/>
            </p:nvSpPr>
            <p:spPr bwMode="auto">
              <a:xfrm>
                <a:off x="3572" y="2600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6" name="Group 119"/>
            <p:cNvGrpSpPr>
              <a:grpSpLocks/>
            </p:cNvGrpSpPr>
            <p:nvPr/>
          </p:nvGrpSpPr>
          <p:grpSpPr bwMode="auto">
            <a:xfrm>
              <a:off x="3572" y="2956"/>
              <a:ext cx="421" cy="880"/>
              <a:chOff x="3572" y="3094"/>
              <a:chExt cx="421" cy="880"/>
            </a:xfrm>
          </p:grpSpPr>
          <p:sp>
            <p:nvSpPr>
              <p:cNvPr id="23580" name="Rectangle 16"/>
              <p:cNvSpPr>
                <a:spLocks noChangeArrowheads="1"/>
              </p:cNvSpPr>
              <p:nvPr/>
            </p:nvSpPr>
            <p:spPr bwMode="auto">
              <a:xfrm>
                <a:off x="3572" y="3094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1" name="Rectangle 17" descr="50%"/>
              <p:cNvSpPr>
                <a:spLocks noChangeArrowheads="1"/>
              </p:cNvSpPr>
              <p:nvPr/>
            </p:nvSpPr>
            <p:spPr bwMode="auto">
              <a:xfrm>
                <a:off x="3572" y="3291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2" name="Rectangle 18" descr="50%"/>
              <p:cNvSpPr>
                <a:spLocks noChangeArrowheads="1"/>
              </p:cNvSpPr>
              <p:nvPr/>
            </p:nvSpPr>
            <p:spPr bwMode="auto">
              <a:xfrm>
                <a:off x="3572" y="3538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3" name="Rectangle 19" descr="50%"/>
              <p:cNvSpPr>
                <a:spLocks noChangeArrowheads="1"/>
              </p:cNvSpPr>
              <p:nvPr/>
            </p:nvSpPr>
            <p:spPr bwMode="auto">
              <a:xfrm>
                <a:off x="3572" y="3736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77" name="Rectangle 113"/>
            <p:cNvSpPr>
              <a:spLocks noChangeArrowheads="1"/>
            </p:cNvSpPr>
            <p:nvPr/>
          </p:nvSpPr>
          <p:spPr bwMode="auto">
            <a:xfrm>
              <a:off x="3487" y="3872"/>
              <a:ext cx="503" cy="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4 bytes</a:t>
              </a:r>
            </a:p>
          </p:txBody>
        </p:sp>
        <p:sp>
          <p:nvSpPr>
            <p:cNvPr id="23578" name="Line 114"/>
            <p:cNvSpPr>
              <a:spLocks noChangeShapeType="1"/>
            </p:cNvSpPr>
            <p:nvPr/>
          </p:nvSpPr>
          <p:spPr bwMode="auto">
            <a:xfrm>
              <a:off x="3247" y="3968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9" name="Line 115"/>
            <p:cNvSpPr>
              <a:spLocks noChangeShapeType="1"/>
            </p:cNvSpPr>
            <p:nvPr/>
          </p:nvSpPr>
          <p:spPr bwMode="auto">
            <a:xfrm flipH="1">
              <a:off x="4063" y="3968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2957513" y="1793038"/>
            <a:ext cx="2819400" cy="121920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74" name="Group 130"/>
          <p:cNvGrpSpPr>
            <a:grpSpLocks/>
          </p:cNvGrpSpPr>
          <p:nvPr/>
        </p:nvGrpSpPr>
        <p:grpSpPr bwMode="auto">
          <a:xfrm>
            <a:off x="6462713" y="1335838"/>
            <a:ext cx="1677987" cy="4648200"/>
            <a:chOff x="3984" y="700"/>
            <a:chExt cx="1057" cy="2928"/>
          </a:xfrm>
        </p:grpSpPr>
        <p:sp>
          <p:nvSpPr>
            <p:cNvPr id="23564" name="Line 30"/>
            <p:cNvSpPr>
              <a:spLocks noChangeShapeType="1"/>
            </p:cNvSpPr>
            <p:nvPr/>
          </p:nvSpPr>
          <p:spPr bwMode="auto">
            <a:xfrm flipV="1">
              <a:off x="3984" y="748"/>
              <a:ext cx="81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Line 31"/>
            <p:cNvSpPr>
              <a:spLocks noChangeShapeType="1"/>
            </p:cNvSpPr>
            <p:nvPr/>
          </p:nvSpPr>
          <p:spPr bwMode="auto">
            <a:xfrm flipV="1">
              <a:off x="3984" y="847"/>
              <a:ext cx="934" cy="7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Line 32"/>
            <p:cNvSpPr>
              <a:spLocks noChangeShapeType="1"/>
            </p:cNvSpPr>
            <p:nvPr/>
          </p:nvSpPr>
          <p:spPr bwMode="auto">
            <a:xfrm flipV="1">
              <a:off x="3984" y="995"/>
              <a:ext cx="1057" cy="76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7" name="Line 33"/>
            <p:cNvSpPr>
              <a:spLocks noChangeShapeType="1"/>
            </p:cNvSpPr>
            <p:nvPr/>
          </p:nvSpPr>
          <p:spPr bwMode="auto">
            <a:xfrm flipV="1">
              <a:off x="3984" y="1948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Line 34"/>
            <p:cNvSpPr>
              <a:spLocks noChangeShapeType="1"/>
            </p:cNvSpPr>
            <p:nvPr/>
          </p:nvSpPr>
          <p:spPr bwMode="auto">
            <a:xfrm flipV="1">
              <a:off x="3984" y="2044"/>
              <a:ext cx="81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9" name="Line 35"/>
            <p:cNvSpPr>
              <a:spLocks noChangeShapeType="1"/>
            </p:cNvSpPr>
            <p:nvPr/>
          </p:nvSpPr>
          <p:spPr bwMode="auto">
            <a:xfrm flipV="1">
              <a:off x="3984" y="2140"/>
              <a:ext cx="91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22"/>
            <p:cNvSpPr>
              <a:spLocks noChangeShapeType="1"/>
            </p:cNvSpPr>
            <p:nvPr/>
          </p:nvSpPr>
          <p:spPr bwMode="auto">
            <a:xfrm flipV="1">
              <a:off x="3984" y="3100"/>
              <a:ext cx="576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 flipV="1">
              <a:off x="3984" y="319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Line 39"/>
            <p:cNvSpPr>
              <a:spLocks noChangeShapeType="1"/>
            </p:cNvSpPr>
            <p:nvPr/>
          </p:nvSpPr>
          <p:spPr bwMode="auto">
            <a:xfrm flipV="1">
              <a:off x="3984" y="3292"/>
              <a:ext cx="81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Line 123"/>
            <p:cNvSpPr>
              <a:spLocks noChangeShapeType="1"/>
            </p:cNvSpPr>
            <p:nvPr/>
          </p:nvSpPr>
          <p:spPr bwMode="auto">
            <a:xfrm flipH="1" flipV="1">
              <a:off x="4224" y="700"/>
              <a:ext cx="384" cy="57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429F-6B43-504C-935E-6322101AF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1" y="4475119"/>
            <a:ext cx="4845050" cy="2281238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tree</a:t>
            </a:r>
            <a:r>
              <a:rPr lang="en-US" dirty="0"/>
              <a:t> of page tables</a:t>
            </a:r>
          </a:p>
          <a:p>
            <a:r>
              <a:rPr lang="en-US" dirty="0"/>
              <a:t>Each "node" has a fixed size</a:t>
            </a:r>
          </a:p>
          <a:p>
            <a:pPr lvl="1"/>
            <a:r>
              <a:rPr lang="en-US" dirty="0"/>
              <a:t>x86: 1024 4-byte entries (why?)</a:t>
            </a:r>
          </a:p>
          <a:p>
            <a:r>
              <a:rPr lang="en-US" dirty="0"/>
              <a:t>Still just</a:t>
            </a:r>
            <a:r>
              <a:rPr lang="en-US" b="1" dirty="0"/>
              <a:t> one register</a:t>
            </a:r>
            <a:r>
              <a:rPr lang="en-US" dirty="0"/>
              <a:t> to change on context switch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2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1ADEB8-8F05-FD4F-8CB0-48E233AB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Segments &amp; Pages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00332B-B9A2-9844-AE26-A4C4B1C1C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75" y="1399005"/>
            <a:ext cx="7886700" cy="1490243"/>
          </a:xfrm>
        </p:spPr>
        <p:txBody>
          <a:bodyPr/>
          <a:lstStyle/>
          <a:p>
            <a:r>
              <a:rPr lang="en-US" dirty="0"/>
              <a:t>One approach: Each segment has its own page table</a:t>
            </a:r>
          </a:p>
          <a:p>
            <a:r>
              <a:rPr lang="en-US" dirty="0"/>
              <a:t>Fragmentation/allocation advantages of pages</a:t>
            </a:r>
          </a:p>
        </p:txBody>
      </p:sp>
      <p:grpSp>
        <p:nvGrpSpPr>
          <p:cNvPr id="6" name="Group 126">
            <a:extLst>
              <a:ext uri="{FF2B5EF4-FFF2-40B4-BE49-F238E27FC236}">
                <a16:creationId xmlns:a16="http://schemas.microsoft.com/office/drawing/2014/main" id="{606AC47F-D208-D744-B56E-2A3A3C4FB494}"/>
              </a:ext>
            </a:extLst>
          </p:cNvPr>
          <p:cNvGrpSpPr>
            <a:grpSpLocks/>
          </p:cNvGrpSpPr>
          <p:nvPr/>
        </p:nvGrpSpPr>
        <p:grpSpPr bwMode="auto">
          <a:xfrm>
            <a:off x="3911600" y="3773486"/>
            <a:ext cx="1858963" cy="1792288"/>
            <a:chOff x="2512" y="1728"/>
            <a:chExt cx="1171" cy="1129"/>
          </a:xfrm>
        </p:grpSpPr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1FE377FF-4FEE-3943-9AC5-09BD70EAC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1728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page #0</a:t>
              </a:r>
            </a:p>
          </p:txBody>
        </p:sp>
        <p:sp>
          <p:nvSpPr>
            <p:cNvPr id="8" name="Rectangle 22">
              <a:extLst>
                <a:ext uri="{FF2B5EF4-FFF2-40B4-BE49-F238E27FC236}">
                  <a16:creationId xmlns:a16="http://schemas.microsoft.com/office/drawing/2014/main" id="{5DED2FB8-8D0D-1C46-BE4D-29EBB1228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1916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B3CBA14E-E46E-FD47-9255-20A41DDDD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293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page #3</a:t>
              </a:r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EF38E37A-105C-934E-B89F-396E02BD4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481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page #4</a:t>
              </a:r>
            </a:p>
          </p:txBody>
        </p:sp>
        <p:sp>
          <p:nvSpPr>
            <p:cNvPr id="11" name="Rectangle 26">
              <a:extLst>
                <a:ext uri="{FF2B5EF4-FFF2-40B4-BE49-F238E27FC236}">
                  <a16:creationId xmlns:a16="http://schemas.microsoft.com/office/drawing/2014/main" id="{C7C8CA57-A087-E944-B110-F63738EE1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669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page #5</a:t>
              </a:r>
            </a:p>
          </p:txBody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B2657A7C-EEBF-B24D-88E8-5E9CF07F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1728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0CF6011A-C4C0-B345-A6BA-70E060170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1916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  <p:grpSp>
          <p:nvGrpSpPr>
            <p:cNvPr id="14" name="Group 119">
              <a:extLst>
                <a:ext uri="{FF2B5EF4-FFF2-40B4-BE49-F238E27FC236}">
                  <a16:creationId xmlns:a16="http://schemas.microsoft.com/office/drawing/2014/main" id="{AEA07017-E369-F449-9B37-E1BDBE186F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2" y="2104"/>
              <a:ext cx="1171" cy="189"/>
              <a:chOff x="2512" y="2104"/>
              <a:chExt cx="1171" cy="189"/>
            </a:xfrm>
          </p:grpSpPr>
          <p:sp>
            <p:nvSpPr>
              <p:cNvPr id="18" name="Rectangle 23">
                <a:extLst>
                  <a:ext uri="{FF2B5EF4-FFF2-40B4-BE49-F238E27FC236}">
                    <a16:creationId xmlns:a16="http://schemas.microsoft.com/office/drawing/2014/main" id="{394CC7F7-064F-3E41-9B9A-8480CC371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2104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19" name="Rectangle 30">
                <a:extLst>
                  <a:ext uri="{FF2B5EF4-FFF2-40B4-BE49-F238E27FC236}">
                    <a16:creationId xmlns:a16="http://schemas.microsoft.com/office/drawing/2014/main" id="{D64B5511-986B-C847-B1AE-216BDCA90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3" y="2104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600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  <p:sp>
          <p:nvSpPr>
            <p:cNvPr id="15" name="Rectangle 31">
              <a:extLst>
                <a:ext uri="{FF2B5EF4-FFF2-40B4-BE49-F238E27FC236}">
                  <a16:creationId xmlns:a16="http://schemas.microsoft.com/office/drawing/2014/main" id="{70B18A39-2F43-0C4A-8FEA-3355E7B1C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293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V,R,W</a:t>
              </a:r>
            </a:p>
          </p:txBody>
        </p:sp>
        <p:sp>
          <p:nvSpPr>
            <p:cNvPr id="16" name="Rectangle 32">
              <a:extLst>
                <a:ext uri="{FF2B5EF4-FFF2-40B4-BE49-F238E27FC236}">
                  <a16:creationId xmlns:a16="http://schemas.microsoft.com/office/drawing/2014/main" id="{2C729A08-3AD6-A247-BAC8-F8869CECF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481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sp>
          <p:nvSpPr>
            <p:cNvPr id="17" name="Rectangle 33">
              <a:extLst>
                <a:ext uri="{FF2B5EF4-FFF2-40B4-BE49-F238E27FC236}">
                  <a16:creationId xmlns:a16="http://schemas.microsoft.com/office/drawing/2014/main" id="{5CDEDF86-69E1-5643-851F-3DEDFD26A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669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20" name="Group 112">
            <a:extLst>
              <a:ext uri="{FF2B5EF4-FFF2-40B4-BE49-F238E27FC236}">
                <a16:creationId xmlns:a16="http://schemas.microsoft.com/office/drawing/2014/main" id="{5B8C617F-4AD3-AC4F-9E5A-771AEA6F787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392486"/>
            <a:ext cx="3962400" cy="1489075"/>
            <a:chOff x="3120" y="720"/>
            <a:chExt cx="2496" cy="938"/>
          </a:xfrm>
        </p:grpSpPr>
        <p:sp>
          <p:nvSpPr>
            <p:cNvPr id="21" name="Rectangle 39">
              <a:extLst>
                <a:ext uri="{FF2B5EF4-FFF2-40B4-BE49-F238E27FC236}">
                  <a16:creationId xmlns:a16="http://schemas.microsoft.com/office/drawing/2014/main" id="{88BFA344-0F7F-604A-B8B0-9E800690C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6" y="1156"/>
              <a:ext cx="630" cy="23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35">
              <a:extLst>
                <a:ext uri="{FF2B5EF4-FFF2-40B4-BE49-F238E27FC236}">
                  <a16:creationId xmlns:a16="http://schemas.microsoft.com/office/drawing/2014/main" id="{593EADD8-6978-C14A-ABBD-E23AC0A6C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1156"/>
              <a:ext cx="985" cy="238"/>
            </a:xfrm>
            <a:prstGeom prst="rect">
              <a:avLst/>
            </a:prstGeom>
            <a:solidFill>
              <a:srgbClr val="00CC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23" name="Freeform 36">
              <a:extLst>
                <a:ext uri="{FF2B5EF4-FFF2-40B4-BE49-F238E27FC236}">
                  <a16:creationId xmlns:a16="http://schemas.microsoft.com/office/drawing/2014/main" id="{C4D76DC3-4D1C-9842-AE99-A92DE0A79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720"/>
              <a:ext cx="2001" cy="411"/>
            </a:xfrm>
            <a:custGeom>
              <a:avLst/>
              <a:gdLst>
                <a:gd name="T0" fmla="*/ 0 w 1824"/>
                <a:gd name="T1" fmla="*/ 0 h 288"/>
                <a:gd name="T2" fmla="*/ 2001 w 1824"/>
                <a:gd name="T3" fmla="*/ 0 h 288"/>
                <a:gd name="T4" fmla="*/ 2001 w 1824"/>
                <a:gd name="T5" fmla="*/ 411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37">
              <a:extLst>
                <a:ext uri="{FF2B5EF4-FFF2-40B4-BE49-F238E27FC236}">
                  <a16:creationId xmlns:a16="http://schemas.microsoft.com/office/drawing/2014/main" id="{BA58BF23-B8B1-F44A-B670-844EE4F00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2" y="1408"/>
              <a:ext cx="11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Physical Address</a:t>
              </a:r>
            </a:p>
          </p:txBody>
        </p:sp>
      </p:grpSp>
      <p:grpSp>
        <p:nvGrpSpPr>
          <p:cNvPr id="25" name="Group 118">
            <a:extLst>
              <a:ext uri="{FF2B5EF4-FFF2-40B4-BE49-F238E27FC236}">
                <a16:creationId xmlns:a16="http://schemas.microsoft.com/office/drawing/2014/main" id="{C1D3D7E8-8B49-4740-8CAD-A37F54D9EEEE}"/>
              </a:ext>
            </a:extLst>
          </p:cNvPr>
          <p:cNvGrpSpPr>
            <a:grpSpLocks/>
          </p:cNvGrpSpPr>
          <p:nvPr/>
        </p:nvGrpSpPr>
        <p:grpSpPr bwMode="auto">
          <a:xfrm>
            <a:off x="0" y="3087686"/>
            <a:ext cx="4938713" cy="704850"/>
            <a:chOff x="48" y="1440"/>
            <a:chExt cx="3111" cy="444"/>
          </a:xfrm>
        </p:grpSpPr>
        <p:sp>
          <p:nvSpPr>
            <p:cNvPr id="26" name="Text Box 9">
              <a:extLst>
                <a:ext uri="{FF2B5EF4-FFF2-40B4-BE49-F238E27FC236}">
                  <a16:creationId xmlns:a16="http://schemas.microsoft.com/office/drawing/2014/main" id="{AD87BC85-1C5C-914A-AFCD-C3B664C37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1440"/>
              <a:ext cx="686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Virtual </a:t>
              </a:r>
            </a:p>
            <a:p>
              <a:pPr>
                <a:spcBef>
                  <a:spcPct val="0"/>
                </a:spcBef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Address:</a:t>
              </a:r>
            </a:p>
          </p:txBody>
        </p:sp>
        <p:grpSp>
          <p:nvGrpSpPr>
            <p:cNvPr id="27" name="Group 93">
              <a:extLst>
                <a:ext uri="{FF2B5EF4-FFF2-40B4-BE49-F238E27FC236}">
                  <a16:creationId xmlns:a16="http://schemas.microsoft.com/office/drawing/2014/main" id="{D81B012C-730E-D543-8A59-5E168E9FFC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8" name="Rectangle 7">
                <a:extLst>
                  <a:ext uri="{FF2B5EF4-FFF2-40B4-BE49-F238E27FC236}">
                    <a16:creationId xmlns:a16="http://schemas.microsoft.com/office/drawing/2014/main" id="{5D08D302-60A2-5945-B7F1-29708DEF9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9" name="Rectangle 8">
                <a:extLst>
                  <a:ext uri="{FF2B5EF4-FFF2-40B4-BE49-F238E27FC236}">
                    <a16:creationId xmlns:a16="http://schemas.microsoft.com/office/drawing/2014/main" id="{ABAB0BD7-72C6-C249-896D-ACA734893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600" b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600" b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30" name="Rectangle 46">
                <a:extLst>
                  <a:ext uri="{FF2B5EF4-FFF2-40B4-BE49-F238E27FC236}">
                    <a16:creationId xmlns:a16="http://schemas.microsoft.com/office/drawing/2014/main" id="{B99BF4D4-E7F0-E542-9C4D-26592D55E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6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6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Seg #</a:t>
                </a:r>
              </a:p>
            </p:txBody>
          </p:sp>
        </p:grpSp>
      </p:grpSp>
      <p:grpSp>
        <p:nvGrpSpPr>
          <p:cNvPr id="31" name="Group 106">
            <a:extLst>
              <a:ext uri="{FF2B5EF4-FFF2-40B4-BE49-F238E27FC236}">
                <a16:creationId xmlns:a16="http://schemas.microsoft.com/office/drawing/2014/main" id="{F9EF7683-E56D-1B41-8203-05231F597C4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154486"/>
            <a:ext cx="1895475" cy="2073275"/>
            <a:chOff x="768" y="1200"/>
            <a:chExt cx="1194" cy="1306"/>
          </a:xfrm>
        </p:grpSpPr>
        <p:grpSp>
          <p:nvGrpSpPr>
            <p:cNvPr id="32" name="Group 49">
              <a:extLst>
                <a:ext uri="{FF2B5EF4-FFF2-40B4-BE49-F238E27FC236}">
                  <a16:creationId xmlns:a16="http://schemas.microsoft.com/office/drawing/2014/main" id="{B6DAF139-A410-3649-8508-9029328FEF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200"/>
              <a:ext cx="1018" cy="163"/>
              <a:chOff x="2352" y="960"/>
              <a:chExt cx="1392" cy="288"/>
            </a:xfrm>
          </p:grpSpPr>
          <p:sp>
            <p:nvSpPr>
              <p:cNvPr id="63" name="Rectangle 50">
                <a:extLst>
                  <a:ext uri="{FF2B5EF4-FFF2-40B4-BE49-F238E27FC236}">
                    <a16:creationId xmlns:a16="http://schemas.microsoft.com/office/drawing/2014/main" id="{A927A6B5-61B8-8549-8EAA-D38266411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Base0</a:t>
                </a:r>
              </a:p>
            </p:txBody>
          </p:sp>
          <p:sp>
            <p:nvSpPr>
              <p:cNvPr id="64" name="Rectangle 51">
                <a:extLst>
                  <a:ext uri="{FF2B5EF4-FFF2-40B4-BE49-F238E27FC236}">
                    <a16:creationId xmlns:a16="http://schemas.microsoft.com/office/drawing/2014/main" id="{E25A3DC4-8F0B-854C-B159-90396397D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Limit0</a:t>
                </a:r>
              </a:p>
            </p:txBody>
          </p:sp>
        </p:grpSp>
        <p:sp>
          <p:nvSpPr>
            <p:cNvPr id="33" name="Rectangle 52">
              <a:extLst>
                <a:ext uri="{FF2B5EF4-FFF2-40B4-BE49-F238E27FC236}">
                  <a16:creationId xmlns:a16="http://schemas.microsoft.com/office/drawing/2014/main" id="{FFE222AA-0904-524B-AEB4-48845CEC6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20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34" name="Group 54">
              <a:extLst>
                <a:ext uri="{FF2B5EF4-FFF2-40B4-BE49-F238E27FC236}">
                  <a16:creationId xmlns:a16="http://schemas.microsoft.com/office/drawing/2014/main" id="{05742A2B-EDA7-A343-8153-6A35CF6B5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363"/>
              <a:ext cx="1018" cy="164"/>
              <a:chOff x="2352" y="960"/>
              <a:chExt cx="1392" cy="288"/>
            </a:xfrm>
          </p:grpSpPr>
          <p:sp>
            <p:nvSpPr>
              <p:cNvPr id="61" name="Rectangle 55">
                <a:extLst>
                  <a:ext uri="{FF2B5EF4-FFF2-40B4-BE49-F238E27FC236}">
                    <a16:creationId xmlns:a16="http://schemas.microsoft.com/office/drawing/2014/main" id="{6679A602-BDD2-0E4E-928A-6977E9B58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Base1</a:t>
                </a:r>
              </a:p>
            </p:txBody>
          </p:sp>
          <p:sp>
            <p:nvSpPr>
              <p:cNvPr id="62" name="Rectangle 56">
                <a:extLst>
                  <a:ext uri="{FF2B5EF4-FFF2-40B4-BE49-F238E27FC236}">
                    <a16:creationId xmlns:a16="http://schemas.microsoft.com/office/drawing/2014/main" id="{75FDF297-CA78-D844-BDB4-3D489DA69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Limit1</a:t>
                </a:r>
              </a:p>
            </p:txBody>
          </p:sp>
        </p:grpSp>
        <p:sp>
          <p:nvSpPr>
            <p:cNvPr id="35" name="Rectangle 57">
              <a:extLst>
                <a:ext uri="{FF2B5EF4-FFF2-40B4-BE49-F238E27FC236}">
                  <a16:creationId xmlns:a16="http://schemas.microsoft.com/office/drawing/2014/main" id="{B04C384C-DA60-E745-A512-75D22C968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363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36" name="Group 99">
              <a:extLst>
                <a:ext uri="{FF2B5EF4-FFF2-40B4-BE49-F238E27FC236}">
                  <a16:creationId xmlns:a16="http://schemas.microsoft.com/office/drawing/2014/main" id="{088A2A8D-60BF-FE42-9CB5-DFF4A8538B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527"/>
              <a:ext cx="1194" cy="163"/>
              <a:chOff x="768" y="1527"/>
              <a:chExt cx="1194" cy="163"/>
            </a:xfrm>
          </p:grpSpPr>
          <p:grpSp>
            <p:nvGrpSpPr>
              <p:cNvPr id="57" name="Group 59">
                <a:extLst>
                  <a:ext uri="{FF2B5EF4-FFF2-40B4-BE49-F238E27FC236}">
                    <a16:creationId xmlns:a16="http://schemas.microsoft.com/office/drawing/2014/main" id="{C4634740-ABD5-6E4D-B7D3-FFF89FDAD1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59" name="Rectangle 60">
                  <a:extLst>
                    <a:ext uri="{FF2B5EF4-FFF2-40B4-BE49-F238E27FC236}">
                      <a16:creationId xmlns:a16="http://schemas.microsoft.com/office/drawing/2014/main" id="{3AE5CF37-39C8-4E42-8B65-4EDD41AD07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60" name="Rectangle 61">
                  <a:extLst>
                    <a:ext uri="{FF2B5EF4-FFF2-40B4-BE49-F238E27FC236}">
                      <a16:creationId xmlns:a16="http://schemas.microsoft.com/office/drawing/2014/main" id="{C0FE822C-B9DD-214F-960B-49A8565CDD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58" name="Rectangle 62">
                <a:extLst>
                  <a:ext uri="{FF2B5EF4-FFF2-40B4-BE49-F238E27FC236}">
                    <a16:creationId xmlns:a16="http://schemas.microsoft.com/office/drawing/2014/main" id="{B92735F4-9674-A44F-995C-DBD35ABC7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7" name="Group 64">
              <a:extLst>
                <a:ext uri="{FF2B5EF4-FFF2-40B4-BE49-F238E27FC236}">
                  <a16:creationId xmlns:a16="http://schemas.microsoft.com/office/drawing/2014/main" id="{2D477E53-FA5F-CC41-A68C-69BFA1C4BD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690"/>
              <a:ext cx="1018" cy="163"/>
              <a:chOff x="2352" y="960"/>
              <a:chExt cx="1392" cy="288"/>
            </a:xfrm>
          </p:grpSpPr>
          <p:sp>
            <p:nvSpPr>
              <p:cNvPr id="55" name="Rectangle 65">
                <a:extLst>
                  <a:ext uri="{FF2B5EF4-FFF2-40B4-BE49-F238E27FC236}">
                    <a16:creationId xmlns:a16="http://schemas.microsoft.com/office/drawing/2014/main" id="{0E21AA21-EBD0-214A-8FA4-DC479DD91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Base3</a:t>
                </a:r>
              </a:p>
            </p:txBody>
          </p:sp>
          <p:sp>
            <p:nvSpPr>
              <p:cNvPr id="56" name="Rectangle 66">
                <a:extLst>
                  <a:ext uri="{FF2B5EF4-FFF2-40B4-BE49-F238E27FC236}">
                    <a16:creationId xmlns:a16="http://schemas.microsoft.com/office/drawing/2014/main" id="{1E43BB11-A9AE-194C-8893-7F93A0941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Limit3</a:t>
                </a:r>
              </a:p>
            </p:txBody>
          </p:sp>
        </p:grpSp>
        <p:sp>
          <p:nvSpPr>
            <p:cNvPr id="38" name="Rectangle 67">
              <a:extLst>
                <a:ext uri="{FF2B5EF4-FFF2-40B4-BE49-F238E27FC236}">
                  <a16:creationId xmlns:a16="http://schemas.microsoft.com/office/drawing/2014/main" id="{5C4427E6-B7A7-2C45-89FA-DB46A1582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69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39" name="Group 69">
              <a:extLst>
                <a:ext uri="{FF2B5EF4-FFF2-40B4-BE49-F238E27FC236}">
                  <a16:creationId xmlns:a16="http://schemas.microsoft.com/office/drawing/2014/main" id="{A918AA7D-3051-5D4D-BFD9-E3C395F753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853"/>
              <a:ext cx="1018" cy="163"/>
              <a:chOff x="2352" y="960"/>
              <a:chExt cx="1392" cy="288"/>
            </a:xfrm>
          </p:grpSpPr>
          <p:sp>
            <p:nvSpPr>
              <p:cNvPr id="53" name="Rectangle 70">
                <a:extLst>
                  <a:ext uri="{FF2B5EF4-FFF2-40B4-BE49-F238E27FC236}">
                    <a16:creationId xmlns:a16="http://schemas.microsoft.com/office/drawing/2014/main" id="{6693B70F-AAA4-394A-9512-34687D29F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Base4</a:t>
                </a:r>
              </a:p>
            </p:txBody>
          </p:sp>
          <p:sp>
            <p:nvSpPr>
              <p:cNvPr id="54" name="Rectangle 71">
                <a:extLst>
                  <a:ext uri="{FF2B5EF4-FFF2-40B4-BE49-F238E27FC236}">
                    <a16:creationId xmlns:a16="http://schemas.microsoft.com/office/drawing/2014/main" id="{E367E005-801E-0A4E-B56F-E0D58DDE7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Limit4</a:t>
                </a:r>
              </a:p>
            </p:txBody>
          </p:sp>
        </p:grpSp>
        <p:sp>
          <p:nvSpPr>
            <p:cNvPr id="40" name="Rectangle 72">
              <a:extLst>
                <a:ext uri="{FF2B5EF4-FFF2-40B4-BE49-F238E27FC236}">
                  <a16:creationId xmlns:a16="http://schemas.microsoft.com/office/drawing/2014/main" id="{49E6BF8A-CDA0-4541-9D7C-58063352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85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41" name="Group 74">
              <a:extLst>
                <a:ext uri="{FF2B5EF4-FFF2-40B4-BE49-F238E27FC236}">
                  <a16:creationId xmlns:a16="http://schemas.microsoft.com/office/drawing/2014/main" id="{B0EA7205-6C0E-634B-A7D6-FB08E8B1E8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016"/>
              <a:ext cx="1018" cy="164"/>
              <a:chOff x="2352" y="960"/>
              <a:chExt cx="1392" cy="288"/>
            </a:xfrm>
          </p:grpSpPr>
          <p:sp>
            <p:nvSpPr>
              <p:cNvPr id="51" name="Rectangle 75">
                <a:extLst>
                  <a:ext uri="{FF2B5EF4-FFF2-40B4-BE49-F238E27FC236}">
                    <a16:creationId xmlns:a16="http://schemas.microsoft.com/office/drawing/2014/main" id="{CE04885A-1C48-764E-A862-561D9A383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Base5</a:t>
                </a:r>
              </a:p>
            </p:txBody>
          </p:sp>
          <p:sp>
            <p:nvSpPr>
              <p:cNvPr id="52" name="Rectangle 76">
                <a:extLst>
                  <a:ext uri="{FF2B5EF4-FFF2-40B4-BE49-F238E27FC236}">
                    <a16:creationId xmlns:a16="http://schemas.microsoft.com/office/drawing/2014/main" id="{9B96E0AF-AA64-AB4D-BA59-844D4A93E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Limit5</a:t>
                </a:r>
              </a:p>
            </p:txBody>
          </p:sp>
        </p:grpSp>
        <p:sp>
          <p:nvSpPr>
            <p:cNvPr id="42" name="Rectangle 77">
              <a:extLst>
                <a:ext uri="{FF2B5EF4-FFF2-40B4-BE49-F238E27FC236}">
                  <a16:creationId xmlns:a16="http://schemas.microsoft.com/office/drawing/2014/main" id="{50B7BF2C-8B46-314C-AC25-8CB878379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2016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43" name="Group 79">
              <a:extLst>
                <a:ext uri="{FF2B5EF4-FFF2-40B4-BE49-F238E27FC236}">
                  <a16:creationId xmlns:a16="http://schemas.microsoft.com/office/drawing/2014/main" id="{CCE4EE5C-80D6-4C4C-B73B-37112EE8C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180"/>
              <a:ext cx="1018" cy="163"/>
              <a:chOff x="2352" y="960"/>
              <a:chExt cx="1392" cy="288"/>
            </a:xfrm>
          </p:grpSpPr>
          <p:sp>
            <p:nvSpPr>
              <p:cNvPr id="49" name="Rectangle 80">
                <a:extLst>
                  <a:ext uri="{FF2B5EF4-FFF2-40B4-BE49-F238E27FC236}">
                    <a16:creationId xmlns:a16="http://schemas.microsoft.com/office/drawing/2014/main" id="{BE52C1A1-57B5-164C-8FA4-30BE95138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Base6</a:t>
                </a:r>
              </a:p>
            </p:txBody>
          </p:sp>
          <p:sp>
            <p:nvSpPr>
              <p:cNvPr id="50" name="Rectangle 81">
                <a:extLst>
                  <a:ext uri="{FF2B5EF4-FFF2-40B4-BE49-F238E27FC236}">
                    <a16:creationId xmlns:a16="http://schemas.microsoft.com/office/drawing/2014/main" id="{19165FB3-62D6-534F-AD42-1BCEC473F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Limit6</a:t>
                </a:r>
              </a:p>
            </p:txBody>
          </p:sp>
        </p:grpSp>
        <p:sp>
          <p:nvSpPr>
            <p:cNvPr id="44" name="Rectangle 82">
              <a:extLst>
                <a:ext uri="{FF2B5EF4-FFF2-40B4-BE49-F238E27FC236}">
                  <a16:creationId xmlns:a16="http://schemas.microsoft.com/office/drawing/2014/main" id="{B693241E-FC00-8B49-9581-B78084323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218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45" name="Group 84">
              <a:extLst>
                <a:ext uri="{FF2B5EF4-FFF2-40B4-BE49-F238E27FC236}">
                  <a16:creationId xmlns:a16="http://schemas.microsoft.com/office/drawing/2014/main" id="{237235CB-0E0B-2944-9F56-CFEA11A819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343"/>
              <a:ext cx="1018" cy="163"/>
              <a:chOff x="2352" y="960"/>
              <a:chExt cx="1392" cy="288"/>
            </a:xfrm>
          </p:grpSpPr>
          <p:sp>
            <p:nvSpPr>
              <p:cNvPr id="47" name="Rectangle 85">
                <a:extLst>
                  <a:ext uri="{FF2B5EF4-FFF2-40B4-BE49-F238E27FC236}">
                    <a16:creationId xmlns:a16="http://schemas.microsoft.com/office/drawing/2014/main" id="{8F0B6912-A748-E34F-902F-3A43D53DE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Base7</a:t>
                </a:r>
              </a:p>
            </p:txBody>
          </p:sp>
          <p:sp>
            <p:nvSpPr>
              <p:cNvPr id="48" name="Rectangle 86">
                <a:extLst>
                  <a:ext uri="{FF2B5EF4-FFF2-40B4-BE49-F238E27FC236}">
                    <a16:creationId xmlns:a16="http://schemas.microsoft.com/office/drawing/2014/main" id="{242A6232-B613-E04A-8133-EC8033C58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Limit7</a:t>
                </a:r>
              </a:p>
            </p:txBody>
          </p:sp>
        </p:grpSp>
        <p:sp>
          <p:nvSpPr>
            <p:cNvPr id="46" name="Rectangle 87">
              <a:extLst>
                <a:ext uri="{FF2B5EF4-FFF2-40B4-BE49-F238E27FC236}">
                  <a16:creationId xmlns:a16="http://schemas.microsoft.com/office/drawing/2014/main" id="{E83906C6-6982-3B4F-9D02-FF8EB744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234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65" name="Line 94">
            <a:extLst>
              <a:ext uri="{FF2B5EF4-FFF2-40B4-BE49-F238E27FC236}">
                <a16:creationId xmlns:a16="http://schemas.microsoft.com/office/drawing/2014/main" id="{DA0265C4-B7B3-2448-AD6C-CB69A9B1A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544886"/>
            <a:ext cx="106680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Freeform 96">
            <a:extLst>
              <a:ext uri="{FF2B5EF4-FFF2-40B4-BE49-F238E27FC236}">
                <a16:creationId xmlns:a16="http://schemas.microsoft.com/office/drawing/2014/main" id="{D4768701-A77A-1F41-8EDF-5F47B366CD5B}"/>
              </a:ext>
            </a:extLst>
          </p:cNvPr>
          <p:cNvSpPr>
            <a:spLocks/>
          </p:cNvSpPr>
          <p:nvPr/>
        </p:nvSpPr>
        <p:spPr bwMode="auto">
          <a:xfrm>
            <a:off x="609600" y="3544886"/>
            <a:ext cx="1219200" cy="12192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F7268742-D336-8740-B7D9-672A4E4EAD5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675186"/>
            <a:ext cx="1895475" cy="258763"/>
            <a:chOff x="768" y="1527"/>
            <a:chExt cx="1194" cy="163"/>
          </a:xfrm>
        </p:grpSpPr>
        <p:grpSp>
          <p:nvGrpSpPr>
            <p:cNvPr id="68" name="Group 101">
              <a:extLst>
                <a:ext uri="{FF2B5EF4-FFF2-40B4-BE49-F238E27FC236}">
                  <a16:creationId xmlns:a16="http://schemas.microsoft.com/office/drawing/2014/main" id="{4B5DC4C3-3F2B-E54F-9BBD-58FB770703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527"/>
              <a:ext cx="1018" cy="163"/>
              <a:chOff x="2352" y="960"/>
              <a:chExt cx="1392" cy="288"/>
            </a:xfrm>
          </p:grpSpPr>
          <p:sp>
            <p:nvSpPr>
              <p:cNvPr id="70" name="Rectangle 102">
                <a:extLst>
                  <a:ext uri="{FF2B5EF4-FFF2-40B4-BE49-F238E27FC236}">
                    <a16:creationId xmlns:a16="http://schemas.microsoft.com/office/drawing/2014/main" id="{A6467E6B-BD21-984D-ADA4-791530257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Base2</a:t>
                </a:r>
              </a:p>
            </p:txBody>
          </p:sp>
          <p:sp>
            <p:nvSpPr>
              <p:cNvPr id="71" name="Rectangle 103">
                <a:extLst>
                  <a:ext uri="{FF2B5EF4-FFF2-40B4-BE49-F238E27FC236}">
                    <a16:creationId xmlns:a16="http://schemas.microsoft.com/office/drawing/2014/main" id="{4F7211AF-9E97-F741-8BFC-4D50F4B6C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Limit2</a:t>
                </a:r>
              </a:p>
            </p:txBody>
          </p:sp>
        </p:grpSp>
        <p:sp>
          <p:nvSpPr>
            <p:cNvPr id="69" name="Rectangle 104">
              <a:extLst>
                <a:ext uri="{FF2B5EF4-FFF2-40B4-BE49-F238E27FC236}">
                  <a16:creationId xmlns:a16="http://schemas.microsoft.com/office/drawing/2014/main" id="{F0615601-3FE2-DF46-AE59-5B5AB977B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527"/>
              <a:ext cx="176" cy="1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72" name="Line 89">
            <a:extLst>
              <a:ext uri="{FF2B5EF4-FFF2-40B4-BE49-F238E27FC236}">
                <a16:creationId xmlns:a16="http://schemas.microsoft.com/office/drawing/2014/main" id="{03E6B52C-7174-E84D-B54E-F962E1E67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773486"/>
            <a:ext cx="205740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3" name="Group 116">
            <a:extLst>
              <a:ext uri="{FF2B5EF4-FFF2-40B4-BE49-F238E27FC236}">
                <a16:creationId xmlns:a16="http://schemas.microsoft.com/office/drawing/2014/main" id="{E62AF941-15FA-8044-BDF6-A64812C4341F}"/>
              </a:ext>
            </a:extLst>
          </p:cNvPr>
          <p:cNvGrpSpPr>
            <a:grpSpLocks/>
          </p:cNvGrpSpPr>
          <p:nvPr/>
        </p:nvGrpSpPr>
        <p:grpSpPr bwMode="auto">
          <a:xfrm>
            <a:off x="2590802" y="4230686"/>
            <a:ext cx="2590801" cy="2262188"/>
            <a:chOff x="1632" y="1248"/>
            <a:chExt cx="1632" cy="1425"/>
          </a:xfrm>
        </p:grpSpPr>
        <p:grpSp>
          <p:nvGrpSpPr>
            <p:cNvPr id="74" name="Group 115">
              <a:extLst>
                <a:ext uri="{FF2B5EF4-FFF2-40B4-BE49-F238E27FC236}">
                  <a16:creationId xmlns:a16="http://schemas.microsoft.com/office/drawing/2014/main" id="{8427A85C-F2D7-B04B-A541-5FE03A9620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287"/>
              <a:ext cx="1200" cy="386"/>
              <a:chOff x="2064" y="2170"/>
              <a:chExt cx="1200" cy="386"/>
            </a:xfrm>
          </p:grpSpPr>
          <p:sp>
            <p:nvSpPr>
              <p:cNvPr id="79" name="Text Box 11">
                <a:extLst>
                  <a:ext uri="{FF2B5EF4-FFF2-40B4-BE49-F238E27FC236}">
                    <a16:creationId xmlns:a16="http://schemas.microsoft.com/office/drawing/2014/main" id="{5EC42654-F84E-224A-821D-C911E6F93B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8" y="2170"/>
                <a:ext cx="636" cy="3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Access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Error</a:t>
                </a:r>
              </a:p>
            </p:txBody>
          </p:sp>
          <p:sp>
            <p:nvSpPr>
              <p:cNvPr id="80" name="Oval 12">
                <a:extLst>
                  <a:ext uri="{FF2B5EF4-FFF2-40B4-BE49-F238E27FC236}">
                    <a16:creationId xmlns:a16="http://schemas.microsoft.com/office/drawing/2014/main" id="{86EBAAF0-64B9-5C40-85BC-7B5E65B6C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317" cy="269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4000" b="0">
                    <a:latin typeface="Gill Sans" charset="0"/>
                    <a:ea typeface="Gill Sans" charset="0"/>
                    <a:cs typeface="Gill Sans" charset="0"/>
                  </a:rPr>
                  <a:t>&gt;</a:t>
                </a:r>
              </a:p>
            </p:txBody>
          </p:sp>
          <p:sp>
            <p:nvSpPr>
              <p:cNvPr id="81" name="Line 14">
                <a:extLst>
                  <a:ext uri="{FF2B5EF4-FFF2-40B4-BE49-F238E27FC236}">
                    <a16:creationId xmlns:a16="http://schemas.microsoft.com/office/drawing/2014/main" id="{96127248-69B3-8E44-B3AE-846FA2844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75" name="Line 95">
              <a:extLst>
                <a:ext uri="{FF2B5EF4-FFF2-40B4-BE49-F238E27FC236}">
                  <a16:creationId xmlns:a16="http://schemas.microsoft.com/office/drawing/2014/main" id="{1D9D7CA2-2A97-B94B-B879-981C124C2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248"/>
              <a:ext cx="0" cy="105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76" name="Group 105">
              <a:extLst>
                <a:ext uri="{FF2B5EF4-FFF2-40B4-BE49-F238E27FC236}">
                  <a16:creationId xmlns:a16="http://schemas.microsoft.com/office/drawing/2014/main" id="{FF6E02E0-D25B-7A41-86E8-73ABE986B4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584"/>
              <a:ext cx="480" cy="768"/>
              <a:chOff x="1632" y="1584"/>
              <a:chExt cx="480" cy="672"/>
            </a:xfrm>
          </p:grpSpPr>
          <p:sp>
            <p:nvSpPr>
              <p:cNvPr id="77" name="Line 90">
                <a:extLst>
                  <a:ext uri="{FF2B5EF4-FFF2-40B4-BE49-F238E27FC236}">
                    <a16:creationId xmlns:a16="http://schemas.microsoft.com/office/drawing/2014/main" id="{16DE60FC-C296-D449-9982-3F4F7FBD20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1584"/>
                <a:ext cx="480" cy="67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8" name="Line 92">
                <a:extLst>
                  <a:ext uri="{FF2B5EF4-FFF2-40B4-BE49-F238E27FC236}">
                    <a16:creationId xmlns:a16="http://schemas.microsoft.com/office/drawing/2014/main" id="{31224BCF-B0FD-7847-9FD8-09F15ACB1A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28" y="1632"/>
                <a:ext cx="144" cy="9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2" name="Group 123">
            <a:extLst>
              <a:ext uri="{FF2B5EF4-FFF2-40B4-BE49-F238E27FC236}">
                <a16:creationId xmlns:a16="http://schemas.microsoft.com/office/drawing/2014/main" id="{483ED641-152C-4849-9C88-C40ED6E25E2F}"/>
              </a:ext>
            </a:extLst>
          </p:cNvPr>
          <p:cNvGrpSpPr>
            <a:grpSpLocks/>
          </p:cNvGrpSpPr>
          <p:nvPr/>
        </p:nvGrpSpPr>
        <p:grpSpPr bwMode="auto">
          <a:xfrm>
            <a:off x="3910013" y="4367211"/>
            <a:ext cx="1858962" cy="300038"/>
            <a:chOff x="2512" y="2104"/>
            <a:chExt cx="1171" cy="189"/>
          </a:xfrm>
        </p:grpSpPr>
        <p:sp>
          <p:nvSpPr>
            <p:cNvPr id="83" name="Rectangle 124">
              <a:extLst>
                <a:ext uri="{FF2B5EF4-FFF2-40B4-BE49-F238E27FC236}">
                  <a16:creationId xmlns:a16="http://schemas.microsoft.com/office/drawing/2014/main" id="{CC041CEA-9E79-044C-833C-7DD14CB87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104"/>
              <a:ext cx="753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page #2</a:t>
              </a:r>
            </a:p>
          </p:txBody>
        </p:sp>
        <p:sp>
          <p:nvSpPr>
            <p:cNvPr id="84" name="Rectangle 125">
              <a:extLst>
                <a:ext uri="{FF2B5EF4-FFF2-40B4-BE49-F238E27FC236}">
                  <a16:creationId xmlns:a16="http://schemas.microsoft.com/office/drawing/2014/main" id="{50B55572-23B8-004E-90EB-99152D8DA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104"/>
              <a:ext cx="420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85" name="Group 110">
            <a:extLst>
              <a:ext uri="{FF2B5EF4-FFF2-40B4-BE49-F238E27FC236}">
                <a16:creationId xmlns:a16="http://schemas.microsoft.com/office/drawing/2014/main" id="{0CB101E6-8800-7A4F-BEC6-92F401155E0F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4084636"/>
            <a:ext cx="2360613" cy="377825"/>
            <a:chOff x="3168" y="1156"/>
            <a:chExt cx="1487" cy="238"/>
          </a:xfrm>
        </p:grpSpPr>
        <p:sp>
          <p:nvSpPr>
            <p:cNvPr id="86" name="Rectangle 109">
              <a:extLst>
                <a:ext uri="{FF2B5EF4-FFF2-40B4-BE49-F238E27FC236}">
                  <a16:creationId xmlns:a16="http://schemas.microsoft.com/office/drawing/2014/main" id="{4803BC58-CCB4-4642-8341-85FD919FC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1156"/>
              <a:ext cx="630" cy="238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6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6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Page #</a:t>
              </a:r>
            </a:p>
          </p:txBody>
        </p:sp>
        <p:sp>
          <p:nvSpPr>
            <p:cNvPr id="87" name="Line 40">
              <a:extLst>
                <a:ext uri="{FF2B5EF4-FFF2-40B4-BE49-F238E27FC236}">
                  <a16:creationId xmlns:a16="http://schemas.microsoft.com/office/drawing/2014/main" id="{9657C92E-ABCC-B941-8DB6-2F9DA1E62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292"/>
              <a:ext cx="827" cy="9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8" name="Group 114">
            <a:extLst>
              <a:ext uri="{FF2B5EF4-FFF2-40B4-BE49-F238E27FC236}">
                <a16:creationId xmlns:a16="http://schemas.microsoft.com/office/drawing/2014/main" id="{79597E03-8FD1-E14B-83BF-B9BC4E652D4A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535486"/>
            <a:ext cx="2895600" cy="1930400"/>
            <a:chOff x="3600" y="1440"/>
            <a:chExt cx="1824" cy="1216"/>
          </a:xfrm>
        </p:grpSpPr>
        <p:sp>
          <p:nvSpPr>
            <p:cNvPr id="89" name="AutoShape 42">
              <a:extLst>
                <a:ext uri="{FF2B5EF4-FFF2-40B4-BE49-F238E27FC236}">
                  <a16:creationId xmlns:a16="http://schemas.microsoft.com/office/drawing/2014/main" id="{49EAC078-C827-EC49-9509-62E1F1B33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920"/>
              <a:ext cx="1344" cy="175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Check Permissions</a:t>
              </a:r>
            </a:p>
          </p:txBody>
        </p:sp>
        <p:sp>
          <p:nvSpPr>
            <p:cNvPr id="90" name="Line 43">
              <a:extLst>
                <a:ext uri="{FF2B5EF4-FFF2-40B4-BE49-F238E27FC236}">
                  <a16:creationId xmlns:a16="http://schemas.microsoft.com/office/drawing/2014/main" id="{DA2C546A-90C5-BC43-8B82-4E4817D76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440"/>
              <a:ext cx="528" cy="48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Text Box 44">
              <a:extLst>
                <a:ext uri="{FF2B5EF4-FFF2-40B4-BE49-F238E27FC236}">
                  <a16:creationId xmlns:a16="http://schemas.microsoft.com/office/drawing/2014/main" id="{DBB57BF2-4FCD-6B4F-B013-09ACD6D6D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" y="2270"/>
              <a:ext cx="636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92" name="Line 45">
              <a:extLst>
                <a:ext uri="{FF2B5EF4-FFF2-40B4-BE49-F238E27FC236}">
                  <a16:creationId xmlns:a16="http://schemas.microsoft.com/office/drawing/2014/main" id="{B49C4004-5885-0148-BD31-93CDA9269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5" y="2095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89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7505-8048-A448-8AFB-19E88240B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World: 32-bit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EDF06-2CDC-5545-B288-9A256B82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Has both </a:t>
            </a:r>
            <a:r>
              <a:rPr lang="en-US" sz="3200" i="1" dirty="0"/>
              <a:t>segmentation </a:t>
            </a:r>
            <a:r>
              <a:rPr lang="en-US" sz="3200" dirty="0"/>
              <a:t>and </a:t>
            </a:r>
            <a:r>
              <a:rPr lang="en-US" sz="3200" i="1" dirty="0"/>
              <a:t>paging</a:t>
            </a:r>
            <a:endParaRPr lang="en-US" sz="3200" dirty="0"/>
          </a:p>
          <a:p>
            <a:r>
              <a:rPr lang="en-US" sz="3200" dirty="0"/>
              <a:t>Segmentation different from what we've described</a:t>
            </a:r>
          </a:p>
          <a:p>
            <a:pPr lvl="1"/>
            <a:r>
              <a:rPr lang="en-US" sz="2800" dirty="0"/>
              <a:t>Segment identified by </a:t>
            </a:r>
            <a:r>
              <a:rPr lang="en-US" sz="2800" i="1" dirty="0"/>
              <a:t>instruction</a:t>
            </a:r>
            <a:r>
              <a:rPr lang="en-US" sz="2800" dirty="0"/>
              <a:t>, not address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Note: x86 actually offers multiple modes of memory operation, we'll talk about a common one</a:t>
            </a:r>
          </a:p>
        </p:txBody>
      </p:sp>
    </p:spTree>
    <p:extLst>
      <p:ext uri="{BB962C8B-B14F-4D97-AF65-F5344CB8AC3E}">
        <p14:creationId xmlns:p14="http://schemas.microsoft.com/office/powerpoint/2010/main" val="162736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149"/>
            <a:ext cx="8305800" cy="1325563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Real Example: Intel x86 (Old Days)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" r="1314" b="8861"/>
          <a:stretch>
            <a:fillRect/>
          </a:stretch>
        </p:blipFill>
        <p:spPr bwMode="auto">
          <a:xfrm>
            <a:off x="4090125" y="1443843"/>
            <a:ext cx="4648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09912"/>
            <a:ext cx="33528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6749" y="5287975"/>
            <a:ext cx="3783376" cy="119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Gill Sans MT" panose="020B0502020104020203" pitchFamily="34" charset="77"/>
                <a:ea typeface="Gill Sans" charset="0"/>
                <a:cs typeface="Gill Sans" charset="0"/>
              </a:rPr>
              <a:t>Today: Register points to segment table in physical memory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860925" y="1028712"/>
            <a:ext cx="3106600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b="0" dirty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80386 Special Registers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5636" r="51389" b="8795"/>
          <a:stretch>
            <a:fillRect/>
          </a:stretch>
        </p:blipFill>
        <p:spPr bwMode="auto">
          <a:xfrm>
            <a:off x="990600" y="1028712"/>
            <a:ext cx="243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42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12344</TotalTime>
  <Words>3193</Words>
  <Application>Microsoft Macintosh PowerPoint</Application>
  <PresentationFormat>On-screen Show (4:3)</PresentationFormat>
  <Paragraphs>873</Paragraphs>
  <Slides>54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Calibri</vt:lpstr>
      <vt:lpstr>Comic Sans MS</vt:lpstr>
      <vt:lpstr>Consolas</vt:lpstr>
      <vt:lpstr>Gill Sans</vt:lpstr>
      <vt:lpstr>Gill Sans Light</vt:lpstr>
      <vt:lpstr>Gill Sans MT</vt:lpstr>
      <vt:lpstr>Times New Roman</vt:lpstr>
      <vt:lpstr>Office Theme</vt:lpstr>
      <vt:lpstr>CS 162: Operating Systems and Systems Programming</vt:lpstr>
      <vt:lpstr>Logistics</vt:lpstr>
      <vt:lpstr>Recall: Paging</vt:lpstr>
      <vt:lpstr>Implementing Paging</vt:lpstr>
      <vt:lpstr>Recall: Space Consumption</vt:lpstr>
      <vt:lpstr>Two-Level Page Tables</vt:lpstr>
      <vt:lpstr>Combining Segments &amp; Pages</vt:lpstr>
      <vt:lpstr>Real World: 32-bit x86</vt:lpstr>
      <vt:lpstr>Real Example: Intel x86 (Old Days)</vt:lpstr>
      <vt:lpstr>Intel x86 Segmentation</vt:lpstr>
      <vt:lpstr>Intel x86 Segments + Paging</vt:lpstr>
      <vt:lpstr>x86 Memory Model With Segmentation (32-bit)</vt:lpstr>
      <vt:lpstr>Real Page Table Entries</vt:lpstr>
      <vt:lpstr>32-bit x86 Page Table Entry</vt:lpstr>
      <vt:lpstr>32-bit x86 Page Table Entry</vt:lpstr>
      <vt:lpstr>32-bit x86 Page Table Entry</vt:lpstr>
      <vt:lpstr>32-bit x86 Page Table Entry</vt:lpstr>
      <vt:lpstr>What Happens in the MMU?</vt:lpstr>
      <vt:lpstr>What Happens in the MMU?</vt:lpstr>
      <vt:lpstr>Software vs Hardware Traversal</vt:lpstr>
      <vt:lpstr>Recall: Dual-Mode Operation</vt:lpstr>
      <vt:lpstr>Synchronous Exceptions</vt:lpstr>
      <vt:lpstr>Paging Tricks</vt:lpstr>
      <vt:lpstr>Example Paging Tricks</vt:lpstr>
      <vt:lpstr>Making Exceptions Transparent</vt:lpstr>
      <vt:lpstr>Precise Exceptions</vt:lpstr>
      <vt:lpstr>Starting a Program: Steps</vt:lpstr>
      <vt:lpstr>Break</vt:lpstr>
      <vt:lpstr>Caching</vt:lpstr>
      <vt:lpstr>Why Bother with Caching?</vt:lpstr>
      <vt:lpstr>Why cache? Address Translation</vt:lpstr>
      <vt:lpstr>Average Access Time</vt:lpstr>
      <vt:lpstr>Why Does Caching Help? Locality!</vt:lpstr>
      <vt:lpstr>Memory Hierarchy</vt:lpstr>
      <vt:lpstr>Types of Cache Miss</vt:lpstr>
      <vt:lpstr>Types of Cache Miss</vt:lpstr>
      <vt:lpstr>Types of Cache Miss</vt:lpstr>
      <vt:lpstr>Types of Cache Miss</vt:lpstr>
      <vt:lpstr>How is a Block found in a Cache?</vt:lpstr>
      <vt:lpstr>Direct Mapped Cache</vt:lpstr>
      <vt:lpstr>Direct Mapped Cache</vt:lpstr>
      <vt:lpstr>Set Associative Cache</vt:lpstr>
      <vt:lpstr>Fully Associative Cache</vt:lpstr>
      <vt:lpstr>Where Can a Block Go?</vt:lpstr>
      <vt:lpstr>Which block should be replaced on a miss?</vt:lpstr>
      <vt:lpstr>What Happens When We Write to a Cached Address?</vt:lpstr>
      <vt:lpstr>Summary</vt:lpstr>
      <vt:lpstr>Caching Applied to Address Translation</vt:lpstr>
      <vt:lpstr>Caching Address Translations</vt:lpstr>
      <vt:lpstr>TLB and Context Switches</vt:lpstr>
      <vt:lpstr>TLB and Page Table Changes</vt:lpstr>
      <vt:lpstr>TLB and Page Table Changes</vt:lpstr>
      <vt:lpstr>How do we invalidate TLB entries?</vt:lpstr>
      <vt:lpstr>TLB and Page Table 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162: Operating Systems and Systems Programming</dc:title>
  <dc:creator>JACK KOLB</dc:creator>
  <cp:lastModifiedBy>JACK KOLB</cp:lastModifiedBy>
  <cp:revision>1293</cp:revision>
  <cp:lastPrinted>2019-07-11T04:38:05Z</cp:lastPrinted>
  <dcterms:created xsi:type="dcterms:W3CDTF">2019-06-14T18:29:35Z</dcterms:created>
  <dcterms:modified xsi:type="dcterms:W3CDTF">2019-07-30T08:23:22Z</dcterms:modified>
</cp:coreProperties>
</file>