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9"/>
  </p:notesMasterIdLst>
  <p:sldIdLst>
    <p:sldId id="256" r:id="rId2"/>
    <p:sldId id="824" r:id="rId3"/>
    <p:sldId id="2091" r:id="rId4"/>
    <p:sldId id="2097" r:id="rId5"/>
    <p:sldId id="2103" r:id="rId6"/>
    <p:sldId id="2105" r:id="rId7"/>
    <p:sldId id="1112" r:id="rId8"/>
    <p:sldId id="2115" r:id="rId9"/>
    <p:sldId id="2119" r:id="rId10"/>
    <p:sldId id="2120" r:id="rId11"/>
    <p:sldId id="1236" r:id="rId12"/>
    <p:sldId id="1240" r:id="rId13"/>
    <p:sldId id="2122" r:id="rId14"/>
    <p:sldId id="2123" r:id="rId15"/>
    <p:sldId id="2124" r:id="rId16"/>
    <p:sldId id="1242" r:id="rId17"/>
    <p:sldId id="1243" r:id="rId18"/>
    <p:sldId id="1244" r:id="rId19"/>
    <p:sldId id="1245" r:id="rId20"/>
    <p:sldId id="1246" r:id="rId21"/>
    <p:sldId id="1247" r:id="rId22"/>
    <p:sldId id="2125" r:id="rId23"/>
    <p:sldId id="1413" r:id="rId24"/>
    <p:sldId id="1414" r:id="rId25"/>
    <p:sldId id="1415" r:id="rId26"/>
    <p:sldId id="1506" r:id="rId27"/>
    <p:sldId id="2139" r:id="rId28"/>
    <p:sldId id="2140" r:id="rId29"/>
    <p:sldId id="2141" r:id="rId30"/>
    <p:sldId id="2142" r:id="rId31"/>
    <p:sldId id="2143" r:id="rId32"/>
    <p:sldId id="1208" r:id="rId33"/>
    <p:sldId id="2144" r:id="rId34"/>
    <p:sldId id="2145" r:id="rId35"/>
    <p:sldId id="2146" r:id="rId36"/>
    <p:sldId id="2138" r:id="rId37"/>
    <p:sldId id="2126" r:id="rId38"/>
    <p:sldId id="2127" r:id="rId39"/>
    <p:sldId id="2128" r:id="rId40"/>
    <p:sldId id="2129" r:id="rId41"/>
    <p:sldId id="2130" r:id="rId42"/>
    <p:sldId id="2131" r:id="rId43"/>
    <p:sldId id="2132" r:id="rId44"/>
    <p:sldId id="2133" r:id="rId45"/>
    <p:sldId id="2134" r:id="rId46"/>
    <p:sldId id="2135" r:id="rId47"/>
    <p:sldId id="2136" r:id="rId48"/>
    <p:sldId id="2137" r:id="rId49"/>
    <p:sldId id="2148" r:id="rId50"/>
    <p:sldId id="2147" r:id="rId51"/>
    <p:sldId id="2149" r:id="rId52"/>
    <p:sldId id="2150" r:id="rId53"/>
    <p:sldId id="2151" r:id="rId54"/>
    <p:sldId id="1011" r:id="rId55"/>
    <p:sldId id="2152" r:id="rId56"/>
    <p:sldId id="2153" r:id="rId57"/>
    <p:sldId id="2154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202"/>
    <a:srgbClr val="FFFFFF"/>
    <a:srgbClr val="BCFFBC"/>
    <a:srgbClr val="00AE00"/>
    <a:srgbClr val="01FFFF"/>
    <a:srgbClr val="D9D9D9"/>
    <a:srgbClr val="4472C4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46"/>
    <p:restoredTop sz="85703"/>
  </p:normalViewPr>
  <p:slideViewPr>
    <p:cSldViewPr snapToGrid="0" snapToObjects="1">
      <p:cViewPr varScale="1">
        <p:scale>
          <a:sx n="60" d="100"/>
          <a:sy n="60" d="100"/>
        </p:scale>
        <p:origin x="17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048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08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hromium.org/2008/09/multi-process-architecture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240470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23: </a:t>
            </a:r>
            <a:r>
              <a:rPr lang="en-US" sz="4400" dirty="0" err="1">
                <a:solidFill>
                  <a:srgbClr val="0070C0"/>
                </a:solidFill>
              </a:rPr>
              <a:t>mmap</a:t>
            </a:r>
            <a:r>
              <a:rPr lang="en-US" sz="4400" dirty="0">
                <a:solidFill>
                  <a:srgbClr val="0070C0"/>
                </a:solidFill>
              </a:rPr>
              <a:t>, Linux Virtual Memory, IPC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5,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22A4-6365-7F4E-A2EE-9515DC4E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95" y="164170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dirty="0" err="1"/>
              <a:t>Coremap</a:t>
            </a:r>
            <a:endParaRPr lang="en-US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29BCBA-E62A-2D41-9329-D209BE07836D}"/>
              </a:ext>
            </a:extLst>
          </p:cNvPr>
          <p:cNvSpPr/>
          <p:nvPr/>
        </p:nvSpPr>
        <p:spPr>
          <a:xfrm>
            <a:off x="885825" y="1876420"/>
            <a:ext cx="1771650" cy="89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Frame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D8113-7586-1C40-B322-01E7D2367EEF}"/>
              </a:ext>
            </a:extLst>
          </p:cNvPr>
          <p:cNvSpPr/>
          <p:nvPr/>
        </p:nvSpPr>
        <p:spPr>
          <a:xfrm>
            <a:off x="885825" y="2986082"/>
            <a:ext cx="1771650" cy="89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Frame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AC0B1B-FCAA-E645-AFD7-341F723BE156}"/>
              </a:ext>
            </a:extLst>
          </p:cNvPr>
          <p:cNvSpPr/>
          <p:nvPr/>
        </p:nvSpPr>
        <p:spPr>
          <a:xfrm>
            <a:off x="885825" y="4095744"/>
            <a:ext cx="1771650" cy="89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Frame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64C38-4B42-CC49-895F-0409798FEF5B}"/>
              </a:ext>
            </a:extLst>
          </p:cNvPr>
          <p:cNvSpPr/>
          <p:nvPr/>
        </p:nvSpPr>
        <p:spPr>
          <a:xfrm>
            <a:off x="885825" y="5788018"/>
            <a:ext cx="1771650" cy="89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Frame </a:t>
            </a:r>
            <a:r>
              <a:rPr lang="en-US" sz="2800" b="1" i="1" dirty="0"/>
              <a:t>n</a:t>
            </a:r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2A04DA-5AEA-F645-9B36-E719695BB3A9}"/>
              </a:ext>
            </a:extLst>
          </p:cNvPr>
          <p:cNvSpPr txBox="1"/>
          <p:nvPr/>
        </p:nvSpPr>
        <p:spPr>
          <a:xfrm>
            <a:off x="1591953" y="4991093"/>
            <a:ext cx="3593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⋮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6CFFB-EF00-2F48-BCB2-2575734CB2B4}"/>
              </a:ext>
            </a:extLst>
          </p:cNvPr>
          <p:cNvSpPr txBox="1"/>
          <p:nvPr/>
        </p:nvSpPr>
        <p:spPr>
          <a:xfrm>
            <a:off x="247995" y="1346066"/>
            <a:ext cx="3047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Physical 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263F4C-6E41-534D-BE5D-0CD26EC36862}"/>
              </a:ext>
            </a:extLst>
          </p:cNvPr>
          <p:cNvSpPr/>
          <p:nvPr/>
        </p:nvSpPr>
        <p:spPr>
          <a:xfrm>
            <a:off x="5553074" y="2138029"/>
            <a:ext cx="2362200" cy="372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Page Table Entry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407B19-9C22-0D4E-90BC-0B42A43E752C}"/>
              </a:ext>
            </a:extLst>
          </p:cNvPr>
          <p:cNvSpPr/>
          <p:nvPr/>
        </p:nvSpPr>
        <p:spPr>
          <a:xfrm>
            <a:off x="5553074" y="4358751"/>
            <a:ext cx="2362200" cy="372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Page Table Entry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78BA6D-2C37-3540-B154-37C901B1CD1D}"/>
              </a:ext>
            </a:extLst>
          </p:cNvPr>
          <p:cNvSpPr/>
          <p:nvPr/>
        </p:nvSpPr>
        <p:spPr>
          <a:xfrm>
            <a:off x="5553074" y="6049627"/>
            <a:ext cx="2362200" cy="3721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Page Table Entry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652DBB3-37D3-8A44-9056-BADD0209B21E}"/>
              </a:ext>
            </a:extLst>
          </p:cNvPr>
          <p:cNvCxnSpPr>
            <a:stCxn id="7" idx="3"/>
            <a:endCxn id="12" idx="1"/>
          </p:cNvCxnSpPr>
          <p:nvPr/>
        </p:nvCxnSpPr>
        <p:spPr>
          <a:xfrm flipV="1">
            <a:off x="2657475" y="6235692"/>
            <a:ext cx="28955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9AA8E8-16E6-774E-ACD1-445FD972A47D}"/>
              </a:ext>
            </a:extLst>
          </p:cNvPr>
          <p:cNvSpPr txBox="1"/>
          <p:nvPr/>
        </p:nvSpPr>
        <p:spPr>
          <a:xfrm>
            <a:off x="7915274" y="2165078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2159A8-FB96-2F45-AAC1-FFEFF24BD673}"/>
              </a:ext>
            </a:extLst>
          </p:cNvPr>
          <p:cNvSpPr txBox="1"/>
          <p:nvPr/>
        </p:nvSpPr>
        <p:spPr>
          <a:xfrm>
            <a:off x="7915274" y="6049627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0B6ADB-BF8E-CC44-B1BC-0E104735D5CB}"/>
              </a:ext>
            </a:extLst>
          </p:cNvPr>
          <p:cNvSpPr txBox="1"/>
          <p:nvPr/>
        </p:nvSpPr>
        <p:spPr>
          <a:xfrm>
            <a:off x="7928862" y="4358751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67ADA7-23FD-7849-86A7-07CC4759EFAA}"/>
              </a:ext>
            </a:extLst>
          </p:cNvPr>
          <p:cNvSpPr/>
          <p:nvPr/>
        </p:nvSpPr>
        <p:spPr>
          <a:xfrm>
            <a:off x="5566662" y="4906854"/>
            <a:ext cx="2362200" cy="3721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Page Table Entry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5809F4-8361-6C4D-9B45-756469074256}"/>
              </a:ext>
            </a:extLst>
          </p:cNvPr>
          <p:cNvSpPr txBox="1"/>
          <p:nvPr/>
        </p:nvSpPr>
        <p:spPr>
          <a:xfrm>
            <a:off x="7956039" y="4898808"/>
            <a:ext cx="8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AB9BF7-7B9B-6945-8E84-292CF93F6F4B}"/>
              </a:ext>
            </a:extLst>
          </p:cNvPr>
          <p:cNvCxnSpPr/>
          <p:nvPr/>
        </p:nvCxnSpPr>
        <p:spPr>
          <a:xfrm flipV="1">
            <a:off x="2671063" y="2349743"/>
            <a:ext cx="28955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127A4E-B079-1344-AC73-3DE6D3482FA3}"/>
              </a:ext>
            </a:extLst>
          </p:cNvPr>
          <p:cNvCxnSpPr/>
          <p:nvPr/>
        </p:nvCxnSpPr>
        <p:spPr>
          <a:xfrm flipV="1">
            <a:off x="2643887" y="4543417"/>
            <a:ext cx="2895599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8007360-C94C-DE4F-A42E-34BA1969DCFF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643886" y="4678358"/>
            <a:ext cx="2922776" cy="4145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10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/>
      <p:bldP spid="17" grpId="0"/>
      <p:bldP spid="18" grpId="0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Executable Into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52525"/>
            <a:ext cx="8253413" cy="1220273"/>
          </a:xfrm>
        </p:spPr>
        <p:txBody>
          <a:bodyPr>
            <a:noAutofit/>
          </a:bodyPr>
          <a:lstStyle/>
          <a:p>
            <a:r>
              <a:rPr lang="en-US" dirty="0"/>
              <a:t>View so far: OS copies each segment into memory</a:t>
            </a:r>
          </a:p>
          <a:p>
            <a:r>
              <a:rPr lang="en-US" dirty="0"/>
              <a:t>Then set up registers, jump to start location</a:t>
            </a:r>
            <a:endParaRPr lang="en-US" sz="3200" dirty="0"/>
          </a:p>
        </p:txBody>
      </p:sp>
      <p:sp>
        <p:nvSpPr>
          <p:cNvPr id="7" name="Can 6"/>
          <p:cNvSpPr/>
          <p:nvPr/>
        </p:nvSpPr>
        <p:spPr>
          <a:xfrm>
            <a:off x="911229" y="2066922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1337" y="2186023"/>
            <a:ext cx="1155971" cy="294270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3120" y="1697590"/>
            <a:ext cx="132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9782" y="176109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50341" y="2686047"/>
            <a:ext cx="1346888" cy="2076510"/>
            <a:chOff x="1621738" y="2000250"/>
            <a:chExt cx="1346888" cy="2076510"/>
          </a:xfrm>
        </p:grpSpPr>
        <p:sp>
          <p:nvSpPr>
            <p:cNvPr id="17" name="Rectangle 16"/>
            <p:cNvSpPr/>
            <p:nvPr/>
          </p:nvSpPr>
          <p:spPr>
            <a:xfrm>
              <a:off x="1621738" y="2000250"/>
              <a:ext cx="1346888" cy="2032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0700" y="3190875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98685" y="3297793"/>
              <a:ext cx="6928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0700" y="2628900"/>
              <a:ext cx="1056103" cy="4762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16550" y="2735818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0700" y="2123043"/>
              <a:ext cx="105610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43206" y="2123043"/>
              <a:ext cx="5718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info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04045" y="3676650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exe</a:t>
              </a:r>
            </a:p>
          </p:txBody>
        </p:sp>
      </p:grpSp>
      <p:sp>
        <p:nvSpPr>
          <p:cNvPr id="20" name="Right Arrow 19"/>
          <p:cNvSpPr/>
          <p:nvPr/>
        </p:nvSpPr>
        <p:spPr>
          <a:xfrm>
            <a:off x="3352803" y="3590922"/>
            <a:ext cx="1971675" cy="571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6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663019" y="1487603"/>
            <a:ext cx="1233890" cy="3103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9" y="98194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749"/>
            <a:ext cx="8229600" cy="1936837"/>
          </a:xfrm>
        </p:spPr>
        <p:txBody>
          <a:bodyPr>
            <a:normAutofit/>
          </a:bodyPr>
          <a:lstStyle/>
          <a:p>
            <a:r>
              <a:rPr lang="en-US" dirty="0"/>
              <a:t>One (very conservative) method: Every page in address space is backed by disk</a:t>
            </a:r>
          </a:p>
          <a:p>
            <a:r>
              <a:rPr lang="en-US" dirty="0"/>
              <a:t>Just allocate space on disk, let a page fault trigger a load into memory</a:t>
            </a:r>
          </a:p>
        </p:txBody>
      </p:sp>
      <p:sp>
        <p:nvSpPr>
          <p:cNvPr id="7" name="Can 6"/>
          <p:cNvSpPr/>
          <p:nvPr/>
        </p:nvSpPr>
        <p:spPr>
          <a:xfrm>
            <a:off x="457200" y="1368502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091" y="999170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9674" y="3954061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7659" y="4060979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49674" y="3471461"/>
            <a:ext cx="1056103" cy="507028"/>
            <a:chOff x="4133850" y="3404709"/>
            <a:chExt cx="1056103" cy="507028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32" y="2038208"/>
            <a:ext cx="828917" cy="1221562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749674" y="3102129"/>
            <a:ext cx="1056103" cy="400110"/>
            <a:chOff x="4133850" y="3511627"/>
            <a:chExt cx="1056103" cy="400110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49674" y="2102817"/>
            <a:ext cx="1056103" cy="400110"/>
            <a:chOff x="4133850" y="3404709"/>
            <a:chExt cx="1056103" cy="400110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49674" y="1548818"/>
            <a:ext cx="1058707" cy="507028"/>
            <a:chOff x="4133850" y="3404709"/>
            <a:chExt cx="1058707" cy="507028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32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663019" y="2025068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70299" y="3102129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6174" y="2540154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54424" y="4461402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826868" y="3174561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26868" y="2694104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6868" y="2196738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363872" y="1075293"/>
            <a:ext cx="2099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2868162" y="2186740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2879755" y="2340321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2891566" y="273131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2863164" y="3371476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2886098" y="2897210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2908730" y="329189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19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663019" y="1487603"/>
            <a:ext cx="1233890" cy="3103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9" y="98194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749"/>
            <a:ext cx="8229600" cy="1936837"/>
          </a:xfrm>
        </p:spPr>
        <p:txBody>
          <a:bodyPr>
            <a:normAutofit/>
          </a:bodyPr>
          <a:lstStyle/>
          <a:p>
            <a:r>
              <a:rPr lang="en-US" dirty="0"/>
              <a:t>Note that we do not need an extra copy of read-only data already contained in a file</a:t>
            </a:r>
          </a:p>
          <a:p>
            <a:r>
              <a:rPr lang="en-US" dirty="0"/>
              <a:t>Executable code, memory mapped files (soon)</a:t>
            </a:r>
          </a:p>
        </p:txBody>
      </p:sp>
      <p:sp>
        <p:nvSpPr>
          <p:cNvPr id="7" name="Can 6"/>
          <p:cNvSpPr/>
          <p:nvPr/>
        </p:nvSpPr>
        <p:spPr>
          <a:xfrm>
            <a:off x="457200" y="1368502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091" y="999170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9674" y="3954061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7659" y="4060979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49674" y="3471461"/>
            <a:ext cx="1056103" cy="507028"/>
            <a:chOff x="4133850" y="3404709"/>
            <a:chExt cx="1056103" cy="507028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32" y="2038208"/>
            <a:ext cx="828917" cy="1221562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749674" y="3102129"/>
            <a:ext cx="1056103" cy="400110"/>
            <a:chOff x="4133850" y="3511627"/>
            <a:chExt cx="1056103" cy="400110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49674" y="2102817"/>
            <a:ext cx="1056103" cy="400110"/>
            <a:chOff x="4133850" y="3404709"/>
            <a:chExt cx="1056103" cy="400110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49674" y="1548818"/>
            <a:ext cx="1058707" cy="507028"/>
            <a:chOff x="4133850" y="3404709"/>
            <a:chExt cx="1058707" cy="507028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32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663019" y="2025068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70299" y="3102129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6174" y="2540154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54424" y="4461402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826868" y="3174561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26868" y="2694104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6868" y="2196738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363872" y="1075293"/>
            <a:ext cx="2099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VAS – per process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2868162" y="2186740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2879755" y="2340321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2891566" y="273131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2863164" y="3371476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2886098" y="2897210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2908730" y="329189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213475" y="2871295"/>
            <a:ext cx="2496943" cy="128701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224791" y="2978795"/>
            <a:ext cx="2496943" cy="128701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41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663019" y="1487603"/>
            <a:ext cx="1233890" cy="3103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9" y="98194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00" y="5132295"/>
            <a:ext cx="8696399" cy="1578474"/>
          </a:xfrm>
        </p:spPr>
        <p:txBody>
          <a:bodyPr>
            <a:normAutofit fontScale="92500"/>
          </a:bodyPr>
          <a:lstStyle/>
          <a:p>
            <a:r>
              <a:rPr lang="en-US" dirty="0"/>
              <a:t>User page table maps entire virtual address space</a:t>
            </a:r>
          </a:p>
          <a:p>
            <a:pPr lvl="1"/>
            <a:r>
              <a:rPr lang="en-US" dirty="0"/>
              <a:t>One per process, distinguishes present from absent pages</a:t>
            </a:r>
          </a:p>
          <a:p>
            <a:r>
              <a:rPr lang="en-US" dirty="0"/>
              <a:t>OS needs to store mapping from virtual page to disk location</a:t>
            </a:r>
          </a:p>
        </p:txBody>
      </p:sp>
      <p:sp>
        <p:nvSpPr>
          <p:cNvPr id="7" name="Can 6"/>
          <p:cNvSpPr/>
          <p:nvPr/>
        </p:nvSpPr>
        <p:spPr>
          <a:xfrm>
            <a:off x="457200" y="1368502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091" y="999170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9674" y="3954061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7659" y="4060979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49674" y="3471461"/>
            <a:ext cx="1056103" cy="507028"/>
            <a:chOff x="4133850" y="3404709"/>
            <a:chExt cx="1056103" cy="507028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32" y="2038208"/>
            <a:ext cx="828917" cy="1221562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749674" y="3102129"/>
            <a:ext cx="1056103" cy="400110"/>
            <a:chOff x="4133850" y="3511627"/>
            <a:chExt cx="1056103" cy="400110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49674" y="2102817"/>
            <a:ext cx="1056103" cy="400110"/>
            <a:chOff x="4133850" y="3404709"/>
            <a:chExt cx="1056103" cy="400110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49674" y="1548818"/>
            <a:ext cx="1058707" cy="507028"/>
            <a:chOff x="4133850" y="3404709"/>
            <a:chExt cx="1058707" cy="507028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32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663019" y="2025068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70299" y="3102129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6174" y="2540154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54424" y="4461402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826868" y="3174561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26868" y="2694104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6868" y="2196738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363872" y="1075293"/>
            <a:ext cx="1838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2868162" y="2186740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2879755" y="2340321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2891566" y="273131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2863164" y="3371476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2886098" y="2897210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2908730" y="329189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213475" y="2871295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224791" y="2978795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486305" y="1075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387900" y="1869558"/>
            <a:ext cx="2565516" cy="2973801"/>
            <a:chOff x="6616468" y="1500226"/>
            <a:chExt cx="2565516" cy="341736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67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2000" b="0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266851" y="1444625"/>
            <a:ext cx="439081" cy="3103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470517" y="2492151"/>
            <a:ext cx="917383" cy="177794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470557" y="2134739"/>
            <a:ext cx="917343" cy="153972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202805" y="1042294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576471" y="2263786"/>
            <a:ext cx="811429" cy="61381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87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663019" y="1487603"/>
            <a:ext cx="1233890" cy="31035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99" y="98194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New View: Create Address Space</a:t>
            </a:r>
          </a:p>
        </p:txBody>
      </p:sp>
      <p:sp>
        <p:nvSpPr>
          <p:cNvPr id="7" name="Can 6"/>
          <p:cNvSpPr/>
          <p:nvPr/>
        </p:nvSpPr>
        <p:spPr>
          <a:xfrm>
            <a:off x="457200" y="1368502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091" y="999170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49674" y="3954061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7659" y="4060979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749674" y="3471461"/>
            <a:ext cx="1056103" cy="507028"/>
            <a:chOff x="4133850" y="3404709"/>
            <a:chExt cx="1056103" cy="507028"/>
          </a:xfrm>
        </p:grpSpPr>
        <p:sp>
          <p:nvSpPr>
            <p:cNvPr id="24" name="Rectangle 2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32" y="2038208"/>
            <a:ext cx="828917" cy="1221562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3749674" y="3102129"/>
            <a:ext cx="1056103" cy="400110"/>
            <a:chOff x="4133850" y="3511627"/>
            <a:chExt cx="1056103" cy="400110"/>
          </a:xfrm>
        </p:grpSpPr>
        <p:sp>
          <p:nvSpPr>
            <p:cNvPr id="33" name="Rectangle 32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49674" y="2102817"/>
            <a:ext cx="1056103" cy="400110"/>
            <a:chOff x="4133850" y="3404709"/>
            <a:chExt cx="1056103" cy="400110"/>
          </a:xfrm>
        </p:grpSpPr>
        <p:sp>
          <p:nvSpPr>
            <p:cNvPr id="36" name="Rectangle 35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49674" y="1548818"/>
            <a:ext cx="1058707" cy="507028"/>
            <a:chOff x="4133850" y="3404709"/>
            <a:chExt cx="1058707" cy="507028"/>
          </a:xfrm>
        </p:grpSpPr>
        <p:sp>
          <p:nvSpPr>
            <p:cNvPr id="39" name="Rectangle 38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9700" y="3511627"/>
              <a:ext cx="832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3663019" y="2025068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70299" y="3102129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86174" y="2540154"/>
            <a:ext cx="14296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654424" y="4461402"/>
            <a:ext cx="14296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826868" y="3174561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826868" y="2694104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6868" y="2196738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363872" y="1075293"/>
            <a:ext cx="1838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VAS – per proc.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CCD06B-3DD2-4649-B3A2-F15E0295209D}"/>
              </a:ext>
            </a:extLst>
          </p:cNvPr>
          <p:cNvCxnSpPr>
            <a:cxnSpLocks/>
          </p:cNvCxnSpPr>
          <p:nvPr/>
        </p:nvCxnSpPr>
        <p:spPr>
          <a:xfrm flipH="1">
            <a:off x="2868162" y="2186740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CEC8B1E-A422-994C-80C6-0150206937A2}"/>
              </a:ext>
            </a:extLst>
          </p:cNvPr>
          <p:cNvCxnSpPr/>
          <p:nvPr/>
        </p:nvCxnSpPr>
        <p:spPr>
          <a:xfrm flipH="1">
            <a:off x="2879755" y="2340321"/>
            <a:ext cx="866703" cy="9392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1E214E4-6999-8B4A-B4D3-E17AB6E7EBDF}"/>
              </a:ext>
            </a:extLst>
          </p:cNvPr>
          <p:cNvCxnSpPr>
            <a:cxnSpLocks/>
          </p:cNvCxnSpPr>
          <p:nvPr/>
        </p:nvCxnSpPr>
        <p:spPr>
          <a:xfrm flipH="1" flipV="1">
            <a:off x="2891566" y="273131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2358B96-B6F4-804E-B613-1226E46CD272}"/>
              </a:ext>
            </a:extLst>
          </p:cNvPr>
          <p:cNvCxnSpPr>
            <a:cxnSpLocks/>
          </p:cNvCxnSpPr>
          <p:nvPr/>
        </p:nvCxnSpPr>
        <p:spPr>
          <a:xfrm flipH="1" flipV="1">
            <a:off x="2863164" y="3371476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5DF98C3-2609-9E47-B3EF-6A5A75FF2558}"/>
              </a:ext>
            </a:extLst>
          </p:cNvPr>
          <p:cNvCxnSpPr>
            <a:cxnSpLocks/>
          </p:cNvCxnSpPr>
          <p:nvPr/>
        </p:nvCxnSpPr>
        <p:spPr>
          <a:xfrm flipH="1" flipV="1">
            <a:off x="2886098" y="2897210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B6AB75B-62E3-7641-9EC9-7BE8DD2B01FA}"/>
              </a:ext>
            </a:extLst>
          </p:cNvPr>
          <p:cNvCxnSpPr>
            <a:cxnSpLocks/>
          </p:cNvCxnSpPr>
          <p:nvPr/>
        </p:nvCxnSpPr>
        <p:spPr>
          <a:xfrm flipH="1" flipV="1">
            <a:off x="2908730" y="3291899"/>
            <a:ext cx="893415" cy="4767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7BF51E-C321-AF40-8955-DAA5087B4F29}"/>
              </a:ext>
            </a:extLst>
          </p:cNvPr>
          <p:cNvCxnSpPr>
            <a:cxnSpLocks/>
          </p:cNvCxnSpPr>
          <p:nvPr/>
        </p:nvCxnSpPr>
        <p:spPr>
          <a:xfrm flipH="1" flipV="1">
            <a:off x="1213475" y="2871295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1B408C8-C622-4E42-9EEB-27D7977AAE90}"/>
              </a:ext>
            </a:extLst>
          </p:cNvPr>
          <p:cNvCxnSpPr>
            <a:cxnSpLocks/>
          </p:cNvCxnSpPr>
          <p:nvPr/>
        </p:nvCxnSpPr>
        <p:spPr>
          <a:xfrm flipH="1" flipV="1">
            <a:off x="1224791" y="2978795"/>
            <a:ext cx="2496943" cy="12870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AAAB63-7A16-0346-A39E-1A1761E561E4}"/>
              </a:ext>
            </a:extLst>
          </p:cNvPr>
          <p:cNvSpPr txBox="1"/>
          <p:nvPr/>
        </p:nvSpPr>
        <p:spPr>
          <a:xfrm>
            <a:off x="6486305" y="1075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5C5764-3F9A-9247-B78E-E1A283AB5AF0}"/>
              </a:ext>
            </a:extLst>
          </p:cNvPr>
          <p:cNvGrpSpPr/>
          <p:nvPr/>
        </p:nvGrpSpPr>
        <p:grpSpPr>
          <a:xfrm>
            <a:off x="6387900" y="1869558"/>
            <a:ext cx="2565516" cy="2973801"/>
            <a:chOff x="6616468" y="1500226"/>
            <a:chExt cx="2565516" cy="341736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2C0175C-3AB4-7248-931E-B74144006300}"/>
                </a:ext>
              </a:extLst>
            </p:cNvPr>
            <p:cNvSpPr/>
            <p:nvPr/>
          </p:nvSpPr>
          <p:spPr>
            <a:xfrm>
              <a:off x="6616468" y="1500226"/>
              <a:ext cx="1073441" cy="294270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4CEBB8-850C-B140-834F-353A282B1789}"/>
                </a:ext>
              </a:extLst>
            </p:cNvPr>
            <p:cNvSpPr/>
            <p:nvPr/>
          </p:nvSpPr>
          <p:spPr>
            <a:xfrm>
              <a:off x="6616508" y="302164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04DBB25-80A0-644E-AAED-78A871F95270}"/>
                </a:ext>
              </a:extLst>
            </p:cNvPr>
            <p:cNvSpPr/>
            <p:nvPr/>
          </p:nvSpPr>
          <p:spPr>
            <a:xfrm>
              <a:off x="6616468" y="3819602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74EE21-A420-6540-939A-9E3B687D847D}"/>
                </a:ext>
              </a:extLst>
            </p:cNvPr>
            <p:cNvSpPr/>
            <p:nvPr/>
          </p:nvSpPr>
          <p:spPr>
            <a:xfrm>
              <a:off x="6616468" y="2552777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F260703-687F-8C45-8BFE-1D3C9053AB08}"/>
                </a:ext>
              </a:extLst>
            </p:cNvPr>
            <p:cNvSpPr/>
            <p:nvPr/>
          </p:nvSpPr>
          <p:spPr>
            <a:xfrm>
              <a:off x="6616468" y="4047131"/>
              <a:ext cx="1073441" cy="21169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901C78C-E6E2-F74F-842D-548AC82B7325}"/>
                </a:ext>
              </a:extLst>
            </p:cNvPr>
            <p:cNvSpPr/>
            <p:nvPr/>
          </p:nvSpPr>
          <p:spPr>
            <a:xfrm>
              <a:off x="6616468" y="1804961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B9E0991-5300-944F-9F29-C3D55E771777}"/>
                </a:ext>
              </a:extLst>
            </p:cNvPr>
            <p:cNvSpPr txBox="1"/>
            <p:nvPr/>
          </p:nvSpPr>
          <p:spPr>
            <a:xfrm>
              <a:off x="7816734" y="3750435"/>
              <a:ext cx="1365250" cy="1167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kernel code &amp; data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246E4D9-7FF3-F74B-82CA-6ACB925CB3D3}"/>
                </a:ext>
              </a:extLst>
            </p:cNvPr>
            <p:cNvSpPr txBox="1"/>
            <p:nvPr/>
          </p:nvSpPr>
          <p:spPr>
            <a:xfrm>
              <a:off x="7816734" y="1668359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page</a:t>
              </a:r>
            </a:p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frames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98D1315-B32C-3E45-837D-C2CB3B731A51}"/>
                </a:ext>
              </a:extLst>
            </p:cNvPr>
            <p:cNvSpPr txBox="1"/>
            <p:nvPr/>
          </p:nvSpPr>
          <p:spPr>
            <a:xfrm>
              <a:off x="7756644" y="2910170"/>
              <a:ext cx="1365250" cy="813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user </a:t>
              </a:r>
              <a:r>
                <a:rPr lang="en-US" sz="2000" b="0" dirty="0" err="1">
                  <a:latin typeface="Gill Sans" charset="0"/>
                  <a:ea typeface="Gill Sans" charset="0"/>
                  <a:cs typeface="Gill Sans" charset="0"/>
                </a:rPr>
                <a:t>pagetable</a:t>
              </a:r>
              <a:endParaRPr lang="en-US" sz="20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E18156F-8BE8-DA41-89D9-C683375613A7}"/>
                </a:ext>
              </a:extLst>
            </p:cNvPr>
            <p:cNvSpPr/>
            <p:nvPr/>
          </p:nvSpPr>
          <p:spPr>
            <a:xfrm>
              <a:off x="6616468" y="2109838"/>
              <a:ext cx="1073441" cy="2116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2F2411E-9CC4-3248-837F-6320202CC823}"/>
                </a:ext>
              </a:extLst>
            </p:cNvPr>
            <p:cNvSpPr/>
            <p:nvPr/>
          </p:nvSpPr>
          <p:spPr>
            <a:xfrm>
              <a:off x="6616508" y="3223965"/>
              <a:ext cx="1073441" cy="2116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4A44DEC-258A-E54E-9BC9-D39A006E21A9}"/>
              </a:ext>
            </a:extLst>
          </p:cNvPr>
          <p:cNvSpPr/>
          <p:nvPr/>
        </p:nvSpPr>
        <p:spPr>
          <a:xfrm>
            <a:off x="5266851" y="1444625"/>
            <a:ext cx="439081" cy="31035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0BC3D24-A551-1842-8B74-B3479E4718BF}"/>
              </a:ext>
            </a:extLst>
          </p:cNvPr>
          <p:cNvCxnSpPr>
            <a:endCxn id="59" idx="1"/>
          </p:cNvCxnSpPr>
          <p:nvPr/>
        </p:nvCxnSpPr>
        <p:spPr>
          <a:xfrm flipV="1">
            <a:off x="5470517" y="2492151"/>
            <a:ext cx="917383" cy="177794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CC7227C-BC23-4240-AB65-BBCF9B5C7AA5}"/>
              </a:ext>
            </a:extLst>
          </p:cNvPr>
          <p:cNvCxnSpPr/>
          <p:nvPr/>
        </p:nvCxnSpPr>
        <p:spPr>
          <a:xfrm flipV="1">
            <a:off x="5470557" y="2134739"/>
            <a:ext cx="917343" cy="153972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7D79986-45B4-4E44-B2E8-E693B96BBF50}"/>
              </a:ext>
            </a:extLst>
          </p:cNvPr>
          <p:cNvSpPr txBox="1"/>
          <p:nvPr/>
        </p:nvSpPr>
        <p:spPr>
          <a:xfrm>
            <a:off x="5202805" y="1042294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PT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504E309-D909-D34B-9A77-3C5F21EE8D84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576471" y="2263786"/>
            <a:ext cx="811429" cy="61381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F9DBA25-A541-B143-BD08-B3BE27152AEB}"/>
              </a:ext>
            </a:extLst>
          </p:cNvPr>
          <p:cNvSpPr/>
          <p:nvPr/>
        </p:nvSpPr>
        <p:spPr>
          <a:xfrm>
            <a:off x="242888" y="973813"/>
            <a:ext cx="4872966" cy="38695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900C4A1-EB7B-7E49-B232-332EF531F9ED}"/>
              </a:ext>
            </a:extLst>
          </p:cNvPr>
          <p:cNvSpPr/>
          <p:nvPr/>
        </p:nvSpPr>
        <p:spPr>
          <a:xfrm>
            <a:off x="5209495" y="973813"/>
            <a:ext cx="3691617" cy="38695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8CFA3-0A0C-854B-8C37-04FC7C445CEB}"/>
              </a:ext>
            </a:extLst>
          </p:cNvPr>
          <p:cNvSpPr txBox="1"/>
          <p:nvPr/>
        </p:nvSpPr>
        <p:spPr>
          <a:xfrm>
            <a:off x="544632" y="4972050"/>
            <a:ext cx="426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Backing Store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E324793-ABAE-894B-931A-415E584A4BB0}"/>
              </a:ext>
            </a:extLst>
          </p:cNvPr>
          <p:cNvSpPr txBox="1"/>
          <p:nvPr/>
        </p:nvSpPr>
        <p:spPr>
          <a:xfrm>
            <a:off x="5201876" y="4972171"/>
            <a:ext cx="213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3940715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4" y="214530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Provide Backing Store for VAS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400" y="4289274"/>
            <a:ext cx="86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9750" y="2477446"/>
            <a:ext cx="908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7720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1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7"/>
              <a:chOff x="4133850" y="3404709"/>
              <a:chExt cx="1056103" cy="52602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8"/>
              <a:chOff x="4133850" y="3511627"/>
              <a:chExt cx="1056103" cy="41910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8"/>
              <a:chOff x="4133850" y="3404709"/>
              <a:chExt cx="1056103" cy="41910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5" y="3377715"/>
            <a:ext cx="2001946" cy="3352751"/>
            <a:chOff x="4813299" y="1043543"/>
            <a:chExt cx="2028016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0"/>
              <a:chOff x="4133850" y="3511627"/>
              <a:chExt cx="1056103" cy="423360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0"/>
              <a:chOff x="4133850" y="3404709"/>
              <a:chExt cx="1056103" cy="42336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6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3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A Page Fault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399" y="4289274"/>
            <a:ext cx="93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3400" y="2477446"/>
            <a:ext cx="93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8355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1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671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7"/>
              <a:chOff x="4133850" y="3404709"/>
              <a:chExt cx="1056103" cy="526027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8"/>
              <a:chOff x="4133850" y="3511627"/>
              <a:chExt cx="1056103" cy="41910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8"/>
              <a:chOff x="4133850" y="3404709"/>
              <a:chExt cx="1056103" cy="41910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5" y="3377715"/>
            <a:ext cx="2001946" cy="3352751"/>
            <a:chOff x="4813299" y="1043543"/>
            <a:chExt cx="2028016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0"/>
              <a:chOff x="4133850" y="3511627"/>
              <a:chExt cx="1056103" cy="423360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0"/>
              <a:chOff x="4133850" y="3404709"/>
              <a:chExt cx="1056103" cy="42336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6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61450" y="5323244"/>
            <a:ext cx="666141" cy="349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6283097" y="4389283"/>
            <a:ext cx="133420" cy="1103467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36343" y="3377715"/>
            <a:ext cx="393156" cy="2449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41942" y="3420492"/>
            <a:ext cx="513741" cy="115274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943600" y="5715000"/>
            <a:ext cx="2234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8276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A Page Fault: Find and Start Load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400" y="4289274"/>
            <a:ext cx="86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3400" y="2477446"/>
            <a:ext cx="93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7720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0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5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6"/>
              <a:chOff x="4133850" y="3404709"/>
              <a:chExt cx="1056103" cy="5260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9"/>
              <a:chOff x="4133850" y="3511627"/>
              <a:chExt cx="1056103" cy="4191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9"/>
              <a:chOff x="4133850" y="3404709"/>
              <a:chExt cx="1056103" cy="41910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7" y="3377715"/>
            <a:ext cx="2001946" cy="3352751"/>
            <a:chOff x="4813299" y="1043543"/>
            <a:chExt cx="2028015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8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1"/>
              <a:chOff x="4133850" y="3511627"/>
              <a:chExt cx="1056103" cy="42336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1"/>
              <a:chOff x="4133850" y="3404709"/>
              <a:chExt cx="1056103" cy="42336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5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61450" y="5323244"/>
            <a:ext cx="666141" cy="349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6283097" y="4389283"/>
            <a:ext cx="133420" cy="1103467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36343" y="3377715"/>
            <a:ext cx="393156" cy="2449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41942" y="3420492"/>
            <a:ext cx="513741" cy="115274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574380" y="3190717"/>
            <a:ext cx="1073441" cy="18421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012847" y="3104879"/>
            <a:ext cx="1073441" cy="184214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943600" y="5715000"/>
            <a:ext cx="2234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83526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7012847" y="3104879"/>
            <a:ext cx="1073441" cy="184214"/>
          </a:xfrm>
          <a:prstGeom prst="rect">
            <a:avLst/>
          </a:prstGeom>
          <a:pattFill prst="diagBrick">
            <a:fgClr>
              <a:schemeClr val="bg2">
                <a:lumMod val="75000"/>
              </a:schemeClr>
            </a:fgClr>
            <a:bgClr>
              <a:prstClr val="white"/>
            </a:bgClr>
          </a:patt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A Page Fault: Switch During IO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401" y="4289274"/>
            <a:ext cx="884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3400" y="2477446"/>
            <a:ext cx="872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7720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0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4" y="1487603"/>
              <a:ext cx="1236710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6"/>
              <a:chOff x="4133850" y="3404709"/>
              <a:chExt cx="1056103" cy="5260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9"/>
              <a:chOff x="4133850" y="3511627"/>
              <a:chExt cx="1056103" cy="4191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9"/>
              <a:chOff x="4133850" y="3404709"/>
              <a:chExt cx="1056103" cy="41910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7" y="3377715"/>
            <a:ext cx="2001946" cy="3352751"/>
            <a:chOff x="4813299" y="1043543"/>
            <a:chExt cx="2028015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2372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1"/>
              <a:chOff x="4133850" y="3511627"/>
              <a:chExt cx="1056103" cy="42336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1"/>
              <a:chOff x="4133850" y="3404709"/>
              <a:chExt cx="1056103" cy="42336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5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61450" y="5323244"/>
            <a:ext cx="666141" cy="349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36343" y="5492751"/>
            <a:ext cx="1746754" cy="119709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36343" y="3377715"/>
            <a:ext cx="393156" cy="2449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41942" y="3420492"/>
            <a:ext cx="513741" cy="115274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574380" y="3190717"/>
            <a:ext cx="1073441" cy="184214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87625" y="2555449"/>
            <a:ext cx="4445000" cy="1127611"/>
          </a:xfrm>
          <a:custGeom>
            <a:avLst/>
            <a:gdLst>
              <a:gd name="connsiteX0" fmla="*/ 0 w 4445000"/>
              <a:gd name="connsiteY0" fmla="*/ 698926 h 1127611"/>
              <a:gd name="connsiteX1" fmla="*/ 1317625 w 4445000"/>
              <a:gd name="connsiteY1" fmla="*/ 426 h 1127611"/>
              <a:gd name="connsiteX2" fmla="*/ 2889250 w 4445000"/>
              <a:gd name="connsiteY2" fmla="*/ 603676 h 1127611"/>
              <a:gd name="connsiteX3" fmla="*/ 3635375 w 4445000"/>
              <a:gd name="connsiteY3" fmla="*/ 1127551 h 1127611"/>
              <a:gd name="connsiteX4" fmla="*/ 4445000 w 4445000"/>
              <a:gd name="connsiteY4" fmla="*/ 571926 h 11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00" h="1127611">
                <a:moveTo>
                  <a:pt x="0" y="698926"/>
                </a:moveTo>
                <a:cubicBezTo>
                  <a:pt x="418041" y="357613"/>
                  <a:pt x="836083" y="16301"/>
                  <a:pt x="1317625" y="426"/>
                </a:cubicBezTo>
                <a:cubicBezTo>
                  <a:pt x="1799167" y="-15449"/>
                  <a:pt x="2502958" y="415822"/>
                  <a:pt x="2889250" y="603676"/>
                </a:cubicBezTo>
                <a:cubicBezTo>
                  <a:pt x="3275542" y="791530"/>
                  <a:pt x="3376083" y="1132843"/>
                  <a:pt x="3635375" y="1127551"/>
                </a:cubicBezTo>
                <a:cubicBezTo>
                  <a:pt x="3894667" y="1122259"/>
                  <a:pt x="4445000" y="571926"/>
                  <a:pt x="4445000" y="571926"/>
                </a:cubicBezTo>
              </a:path>
            </a:pathLst>
          </a:custGeom>
          <a:ln w="28575" cmpd="sng">
            <a:solidFill>
              <a:srgbClr val="000000"/>
            </a:solidFill>
            <a:prstDash val="sysDash"/>
            <a:headEnd type="diamon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943600" y="5715000"/>
            <a:ext cx="2234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8BFC49D-75E8-F24E-8B77-AAE65429B6D7}"/>
              </a:ext>
            </a:extLst>
          </p:cNvPr>
          <p:cNvSpPr/>
          <p:nvPr/>
        </p:nvSpPr>
        <p:spPr>
          <a:xfrm>
            <a:off x="7019752" y="3088544"/>
            <a:ext cx="1073441" cy="184214"/>
          </a:xfrm>
          <a:prstGeom prst="rect">
            <a:avLst/>
          </a:prstGeom>
          <a:solidFill>
            <a:schemeClr val="bg2">
              <a:lumMod val="75000"/>
              <a:alpha val="6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6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6" grpId="0" animBg="1"/>
      <p:bldP spid="1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/>
              <a:t>Proj</a:t>
            </a:r>
            <a:r>
              <a:rPr lang="en-US" sz="3200" dirty="0"/>
              <a:t> 3 Due on August 12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Milestone coming up on Tuesday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HW3 Due on August 13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Last Tuesday of the class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Special Topics Lecture on 8/13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Suggest ideas on Piazza thread (currently pinned)</a:t>
            </a:r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6325"/>
            <a:ext cx="8369300" cy="875619"/>
          </a:xfrm>
        </p:spPr>
        <p:txBody>
          <a:bodyPr>
            <a:normAutofit/>
          </a:bodyPr>
          <a:lstStyle/>
          <a:p>
            <a:r>
              <a:rPr lang="en-US" dirty="0"/>
              <a:t>On Page Fault: Update PTE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400" y="4289274"/>
            <a:ext cx="86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3400" y="2477446"/>
            <a:ext cx="93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7720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0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6"/>
              <a:chOff x="4133850" y="3404709"/>
              <a:chExt cx="1056103" cy="5260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9"/>
              <a:chOff x="4133850" y="3511627"/>
              <a:chExt cx="1056103" cy="4191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9"/>
              <a:chOff x="4133850" y="3404709"/>
              <a:chExt cx="1056103" cy="41910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7" y="3377715"/>
            <a:ext cx="2001946" cy="3352751"/>
            <a:chOff x="4813299" y="1043543"/>
            <a:chExt cx="2028015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1"/>
              <a:chOff x="4133850" y="3511627"/>
              <a:chExt cx="1056103" cy="42336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1"/>
              <a:chOff x="4133850" y="3404709"/>
              <a:chExt cx="1056103" cy="42336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5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61450" y="5323244"/>
            <a:ext cx="666141" cy="349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36343" y="5492751"/>
            <a:ext cx="1746754" cy="119709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36343" y="3377715"/>
            <a:ext cx="393156" cy="2449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41942" y="3420492"/>
            <a:ext cx="513741" cy="115274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574380" y="3190717"/>
            <a:ext cx="1073441" cy="184214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007327" y="3130016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429375" y="3222123"/>
            <a:ext cx="577952" cy="234177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943600" y="5715000"/>
            <a:ext cx="2234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3125587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013606" cy="1103869"/>
          </a:xfrm>
        </p:spPr>
        <p:txBody>
          <a:bodyPr>
            <a:normAutofit/>
          </a:bodyPr>
          <a:lstStyle/>
          <a:p>
            <a:r>
              <a:rPr lang="en-US" dirty="0"/>
              <a:t>Eventually Reschedule Faulting Thread</a:t>
            </a:r>
          </a:p>
        </p:txBody>
      </p:sp>
      <p:sp>
        <p:nvSpPr>
          <p:cNvPr id="7" name="Can 6"/>
          <p:cNvSpPr/>
          <p:nvPr/>
        </p:nvSpPr>
        <p:spPr>
          <a:xfrm>
            <a:off x="57686" y="1299449"/>
            <a:ext cx="2635250" cy="2942708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577" y="930117"/>
            <a:ext cx="1695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disk (huge, TB)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4163" y="121146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7327" y="1809750"/>
            <a:ext cx="1073441" cy="30821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07367" y="3655079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07327" y="4539963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07327" y="3317890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007327" y="4737959"/>
            <a:ext cx="1073441" cy="1842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07327" y="2596317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53400" y="4289274"/>
            <a:ext cx="86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kernel code &amp;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53400" y="2477446"/>
            <a:ext cx="936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user page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frames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77200" y="3558073"/>
            <a:ext cx="136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user 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pagetable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07327" y="2861622"/>
            <a:ext cx="1073441" cy="18421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7367" y="3831138"/>
            <a:ext cx="1073441" cy="1842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91718" y="3572668"/>
            <a:ext cx="1056103" cy="476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99703" y="3679586"/>
            <a:ext cx="692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code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1591718" y="3090068"/>
            <a:ext cx="1056103" cy="507028"/>
            <a:chOff x="4133850" y="3404709"/>
            <a:chExt cx="1056103" cy="507028"/>
          </a:xfrm>
        </p:grpSpPr>
        <p:sp>
          <p:nvSpPr>
            <p:cNvPr id="64" name="Rectangle 63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91718" y="2609611"/>
            <a:ext cx="1056103" cy="400110"/>
            <a:chOff x="4133850" y="3511627"/>
            <a:chExt cx="1056103" cy="400110"/>
          </a:xfrm>
        </p:grpSpPr>
        <p:sp>
          <p:nvSpPr>
            <p:cNvPr id="67" name="Rectangle 66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91718" y="2112245"/>
            <a:ext cx="1056103" cy="400110"/>
            <a:chOff x="4133850" y="3404709"/>
            <a:chExt cx="1056103" cy="400110"/>
          </a:xfrm>
        </p:grpSpPr>
        <p:sp>
          <p:nvSpPr>
            <p:cNvPr id="70" name="Rectangle 69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 flipH="1">
            <a:off x="2647821" y="2112245"/>
            <a:ext cx="2352306" cy="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08550" y="1043544"/>
            <a:ext cx="1967268" cy="3386768"/>
            <a:chOff x="4813299" y="1043543"/>
            <a:chExt cx="2046175" cy="3547583"/>
          </a:xfrm>
        </p:grpSpPr>
        <p:sp>
          <p:nvSpPr>
            <p:cNvPr id="21" name="Rectangle 20"/>
            <p:cNvSpPr/>
            <p:nvPr/>
          </p:nvSpPr>
          <p:spPr>
            <a:xfrm>
              <a:off x="4821893" y="1487603"/>
              <a:ext cx="1234624" cy="310352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6534" y="4060979"/>
              <a:ext cx="720607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08549" y="3471461"/>
              <a:ext cx="1056103" cy="526026"/>
              <a:chOff x="4133850" y="3404709"/>
              <a:chExt cx="1056103" cy="52602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59700" y="3511627"/>
                <a:ext cx="658917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908549" y="3102129"/>
              <a:ext cx="1056103" cy="419109"/>
              <a:chOff x="4133850" y="3511627"/>
              <a:chExt cx="1056103" cy="41910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359700" y="3511627"/>
                <a:ext cx="700470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908549" y="2102817"/>
              <a:ext cx="1056103" cy="419109"/>
              <a:chOff x="4133850" y="3404709"/>
              <a:chExt cx="1056103" cy="41910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34539" y="3404709"/>
                <a:ext cx="738947" cy="419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08549" y="1548818"/>
              <a:ext cx="1092113" cy="526026"/>
              <a:chOff x="4133850" y="3404709"/>
              <a:chExt cx="1092113" cy="526026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59700" y="3511627"/>
                <a:ext cx="866263" cy="4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45049" y="1055211"/>
              <a:ext cx="84518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62209" y="1043543"/>
              <a:ext cx="697265" cy="419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1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889787" y="3377715"/>
            <a:ext cx="2001946" cy="3352751"/>
            <a:chOff x="4813299" y="1043543"/>
            <a:chExt cx="2028015" cy="3547583"/>
          </a:xfrm>
        </p:grpSpPr>
        <p:sp>
          <p:nvSpPr>
            <p:cNvPr id="105" name="Rectangle 104"/>
            <p:cNvSpPr/>
            <p:nvPr/>
          </p:nvSpPr>
          <p:spPr>
            <a:xfrm>
              <a:off x="4821893" y="1487603"/>
              <a:ext cx="1233977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08549" y="3954061"/>
              <a:ext cx="1056103" cy="476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116534" y="4060978"/>
              <a:ext cx="70184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908549" y="3471461"/>
              <a:ext cx="1056103" cy="530279"/>
              <a:chOff x="4133850" y="3404709"/>
              <a:chExt cx="1056103" cy="530279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359700" y="3511627"/>
                <a:ext cx="64175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data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908549" y="3102129"/>
              <a:ext cx="1056103" cy="423361"/>
              <a:chOff x="4133850" y="3511627"/>
              <a:chExt cx="1056103" cy="42336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3850" y="3511627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359700" y="3511627"/>
                <a:ext cx="682227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heap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908549" y="2102817"/>
              <a:ext cx="1056103" cy="423361"/>
              <a:chOff x="4133850" y="3404709"/>
              <a:chExt cx="1056103" cy="423361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133850" y="3404709"/>
                <a:ext cx="1056103" cy="369332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334539" y="3404709"/>
                <a:ext cx="719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stack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908549" y="1548818"/>
              <a:ext cx="1069553" cy="530279"/>
              <a:chOff x="4133850" y="3404709"/>
              <a:chExt cx="1069553" cy="530279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4133850" y="3404709"/>
                <a:ext cx="1056103" cy="476250"/>
              </a:xfrm>
              <a:prstGeom prst="rect">
                <a:avLst/>
              </a:prstGeom>
              <a:solidFill>
                <a:srgbClr val="EBF1D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4359700" y="3511627"/>
                <a:ext cx="843703" cy="423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Gill Sans" charset="0"/>
                    <a:ea typeface="Gill Sans" charset="0"/>
                    <a:cs typeface="Gill Sans" charset="0"/>
                  </a:rPr>
                  <a:t>kernel</a:t>
                </a:r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821894" y="2025068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829174" y="3102129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845049" y="2540154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813299" y="4461402"/>
              <a:ext cx="14296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6162209" y="1444625"/>
              <a:ext cx="439081" cy="3103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845049" y="1055211"/>
              <a:ext cx="823630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VAS 2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62209" y="1043543"/>
              <a:ext cx="679105" cy="42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PT 2</a:t>
              </a:r>
            </a:p>
          </p:txBody>
        </p:sp>
      </p:grpSp>
      <p:cxnSp>
        <p:nvCxnSpPr>
          <p:cNvPr id="129" name="Straight Arrow Connector 128"/>
          <p:cNvCxnSpPr>
            <a:endCxn id="56" idx="1"/>
          </p:cNvCxnSpPr>
          <p:nvPr/>
        </p:nvCxnSpPr>
        <p:spPr>
          <a:xfrm flipV="1">
            <a:off x="4455774" y="295372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7019752" y="4101789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019752" y="4277848"/>
            <a:ext cx="1073441" cy="1842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007327" y="1979038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19752" y="2209872"/>
            <a:ext cx="1073441" cy="184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17500" y="3082152"/>
            <a:ext cx="1056103" cy="400110"/>
            <a:chOff x="4133850" y="3511627"/>
            <a:chExt cx="1056103" cy="400110"/>
          </a:xfrm>
        </p:grpSpPr>
        <p:sp>
          <p:nvSpPr>
            <p:cNvPr id="135" name="Rectangle 134"/>
            <p:cNvSpPr/>
            <p:nvPr/>
          </p:nvSpPr>
          <p:spPr>
            <a:xfrm>
              <a:off x="4133850" y="3511627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359700" y="3511627"/>
              <a:ext cx="673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17500" y="2584786"/>
            <a:ext cx="1056103" cy="400110"/>
            <a:chOff x="4133850" y="3404709"/>
            <a:chExt cx="1056103" cy="400110"/>
          </a:xfrm>
        </p:grpSpPr>
        <p:sp>
          <p:nvSpPr>
            <p:cNvPr id="138" name="Rectangle 137"/>
            <p:cNvSpPr/>
            <p:nvPr/>
          </p:nvSpPr>
          <p:spPr>
            <a:xfrm>
              <a:off x="4133850" y="3404709"/>
              <a:ext cx="1056103" cy="369332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334539" y="3404709"/>
              <a:ext cx="710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17500" y="3601168"/>
            <a:ext cx="1056103" cy="507028"/>
            <a:chOff x="4133850" y="3404709"/>
            <a:chExt cx="1056103" cy="507028"/>
          </a:xfrm>
        </p:grpSpPr>
        <p:sp>
          <p:nvSpPr>
            <p:cNvPr id="141" name="Rectangle 140"/>
            <p:cNvSpPr/>
            <p:nvPr/>
          </p:nvSpPr>
          <p:spPr>
            <a:xfrm>
              <a:off x="4133850" y="3404709"/>
              <a:ext cx="1056103" cy="476250"/>
            </a:xfrm>
            <a:prstGeom prst="rect">
              <a:avLst/>
            </a:prstGeom>
            <a:solidFill>
              <a:srgbClr val="EBF1DE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359700" y="3511627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</p:grpSp>
      <p:cxnSp>
        <p:nvCxnSpPr>
          <p:cNvPr id="143" name="Straight Arrow Connector 142"/>
          <p:cNvCxnSpPr/>
          <p:nvPr/>
        </p:nvCxnSpPr>
        <p:spPr>
          <a:xfrm flipH="1" flipV="1">
            <a:off x="1373603" y="2609611"/>
            <a:ext cx="1620118" cy="1779672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1373603" y="3090068"/>
            <a:ext cx="1577881" cy="2233176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373604" y="3601169"/>
            <a:ext cx="1620117" cy="2071124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 flipV="1">
            <a:off x="2647821" y="3601168"/>
            <a:ext cx="498301" cy="269977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2692936" y="3655079"/>
            <a:ext cx="2438826" cy="287785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2647821" y="2614735"/>
            <a:ext cx="2358153" cy="425150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2647821" y="3090068"/>
            <a:ext cx="2345195" cy="319493"/>
          </a:xfrm>
          <a:prstGeom prst="straightConnector1">
            <a:avLst/>
          </a:prstGeom>
          <a:ln w="9525" cmpd="sng">
            <a:solidFill>
              <a:srgbClr val="000000"/>
            </a:solidFill>
            <a:prstDash val="dash"/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33" idx="1"/>
          </p:cNvCxnSpPr>
          <p:nvPr/>
        </p:nvCxnSpPr>
        <p:spPr>
          <a:xfrm flipV="1">
            <a:off x="4468199" y="2301979"/>
            <a:ext cx="2551553" cy="2160084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4455774" y="3456299"/>
            <a:ext cx="2551553" cy="293174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32" idx="1"/>
          </p:cNvCxnSpPr>
          <p:nvPr/>
        </p:nvCxnSpPr>
        <p:spPr>
          <a:xfrm flipV="1">
            <a:off x="6429375" y="2071145"/>
            <a:ext cx="577952" cy="111957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52" idx="1"/>
          </p:cNvCxnSpPr>
          <p:nvPr/>
        </p:nvCxnSpPr>
        <p:spPr>
          <a:xfrm>
            <a:off x="6315244" y="2209872"/>
            <a:ext cx="692083" cy="478552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8" idx="1"/>
          </p:cNvCxnSpPr>
          <p:nvPr/>
        </p:nvCxnSpPr>
        <p:spPr>
          <a:xfrm flipV="1">
            <a:off x="6315244" y="3350820"/>
            <a:ext cx="692083" cy="638749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61450" y="5323244"/>
            <a:ext cx="666141" cy="349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/>
          <p:cNvCxnSpPr>
            <a:endCxn id="58" idx="2"/>
          </p:cNvCxnSpPr>
          <p:nvPr/>
        </p:nvCxnSpPr>
        <p:spPr>
          <a:xfrm flipV="1">
            <a:off x="6283097" y="4389283"/>
            <a:ext cx="133420" cy="1103468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536343" y="3377715"/>
            <a:ext cx="393156" cy="244943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574380" y="3190717"/>
            <a:ext cx="1073441" cy="184214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007327" y="3130016"/>
            <a:ext cx="1073441" cy="1842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52" name="Straight Arrow Connector 151"/>
          <p:cNvCxnSpPr>
            <a:endCxn id="150" idx="1"/>
          </p:cNvCxnSpPr>
          <p:nvPr/>
        </p:nvCxnSpPr>
        <p:spPr>
          <a:xfrm flipV="1">
            <a:off x="6429375" y="3222123"/>
            <a:ext cx="577952" cy="234177"/>
          </a:xfrm>
          <a:prstGeom prst="straightConnector1">
            <a:avLst/>
          </a:prstGeom>
          <a:ln>
            <a:solidFill>
              <a:srgbClr val="00000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943600" y="5715000"/>
            <a:ext cx="2234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active process &amp; PT</a:t>
            </a:r>
          </a:p>
        </p:txBody>
      </p:sp>
    </p:spTree>
    <p:extLst>
      <p:ext uri="{BB962C8B-B14F-4D97-AF65-F5344CB8AC3E}">
        <p14:creationId xmlns:p14="http://schemas.microsoft.com/office/powerpoint/2010/main" val="81258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85DC-98BB-AD44-8407-E2D826D3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2375-047E-8644-A716-95A1C3DCB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IO so far: Explicit transfer between buffers in process address space to regions of a file</a:t>
            </a:r>
          </a:p>
          <a:p>
            <a:r>
              <a:rPr lang="en-US" dirty="0"/>
              <a:t>Overhead: multiple copies in memory, </a:t>
            </a:r>
            <a:r>
              <a:rPr lang="en-US" dirty="0" err="1"/>
              <a:t>syscalls</a:t>
            </a:r>
            <a:endParaRPr lang="en-US" dirty="0"/>
          </a:p>
          <a:p>
            <a:endParaRPr lang="en-US" dirty="0"/>
          </a:p>
          <a:p>
            <a:r>
              <a:rPr lang="en-US" dirty="0"/>
              <a:t>Alternative: Map file directly into an empty region of a process address space</a:t>
            </a:r>
          </a:p>
          <a:p>
            <a:pPr lvl="1"/>
            <a:r>
              <a:rPr lang="en-US" dirty="0"/>
              <a:t>Implicitly page in file when we read it</a:t>
            </a:r>
          </a:p>
          <a:p>
            <a:pPr lvl="1"/>
            <a:r>
              <a:rPr lang="en-US" dirty="0"/>
              <a:t>Write to file and eventually page it out</a:t>
            </a:r>
          </a:p>
          <a:p>
            <a:r>
              <a:rPr lang="en-US" dirty="0"/>
              <a:t>Executable file is treated this way when we execute a process!</a:t>
            </a:r>
          </a:p>
        </p:txBody>
      </p:sp>
    </p:spTree>
    <p:extLst>
      <p:ext uri="{BB962C8B-B14F-4D97-AF65-F5344CB8AC3E}">
        <p14:creationId xmlns:p14="http://schemas.microsoft.com/office/powerpoint/2010/main" val="189778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6213" y="166389"/>
            <a:ext cx="7696187" cy="902154"/>
          </a:xfrm>
        </p:spPr>
        <p:txBody>
          <a:bodyPr>
            <a:normAutofit/>
          </a:bodyPr>
          <a:lstStyle/>
          <a:p>
            <a:r>
              <a:rPr lang="en-US" dirty="0"/>
              <a:t>Using Paging to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Files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057400" y="990600"/>
            <a:ext cx="159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virtual address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239000" y="1219200"/>
            <a:ext cx="1066800" cy="4743116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7239000" y="1600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7239000" y="19812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239000" y="3733800"/>
            <a:ext cx="1066800" cy="381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352800" y="1371600"/>
            <a:ext cx="990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Gill Sans Light"/>
                <a:cs typeface="Gill Sans Light"/>
              </a:rPr>
              <a:t>MMU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5130800" y="1295400"/>
            <a:ext cx="7620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Gill Sans Light"/>
                <a:cs typeface="Gill Sans Light"/>
              </a:rPr>
              <a:t>PT</a:t>
            </a: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  <a:p>
            <a:pPr algn="ctr"/>
            <a:endParaRPr lang="en-US" sz="2000" b="0" dirty="0">
              <a:latin typeface="Gill Sans Light"/>
              <a:cs typeface="Gill Sans Light"/>
            </a:endParaRPr>
          </a:p>
        </p:txBody>
      </p:sp>
      <p:cxnSp>
        <p:nvCxnSpPr>
          <p:cNvPr id="10249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25"/>
          <p:cNvCxnSpPr>
            <a:cxnSpLocks noChangeShapeType="1"/>
          </p:cNvCxnSpPr>
          <p:nvPr/>
        </p:nvCxnSpPr>
        <p:spPr bwMode="auto">
          <a:xfrm>
            <a:off x="5867400" y="1752600"/>
            <a:ext cx="1295400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0" name="TextBox 30"/>
          <p:cNvSpPr txBox="1">
            <a:spLocks noChangeArrowheads="1"/>
          </p:cNvSpPr>
          <p:nvPr/>
        </p:nvSpPr>
        <p:spPr bwMode="auto">
          <a:xfrm>
            <a:off x="990600" y="1447800"/>
            <a:ext cx="1457701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instruction</a:t>
            </a:r>
          </a:p>
        </p:txBody>
      </p:sp>
      <p:cxnSp>
        <p:nvCxnSpPr>
          <p:cNvPr id="33" name="Straight Arrow Connector 32"/>
          <p:cNvCxnSpPr>
            <a:cxnSpLocks noChangeShapeType="1"/>
            <a:stCxn id="14350" idx="3"/>
          </p:cNvCxnSpPr>
          <p:nvPr/>
        </p:nvCxnSpPr>
        <p:spPr bwMode="auto">
          <a:xfrm flipV="1">
            <a:off x="2448301" y="1676400"/>
            <a:ext cx="904499" cy="223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52" name="TextBox 37"/>
          <p:cNvSpPr txBox="1">
            <a:spLocks noChangeArrowheads="1"/>
          </p:cNvSpPr>
          <p:nvPr/>
        </p:nvSpPr>
        <p:spPr bwMode="auto">
          <a:xfrm>
            <a:off x="7083425" y="882222"/>
            <a:ext cx="1771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i="1" dirty="0">
                <a:latin typeface="Gill Sans Light"/>
                <a:cs typeface="Gill Sans Light"/>
              </a:rPr>
              <a:t>physical address</a:t>
            </a:r>
          </a:p>
        </p:txBody>
      </p:sp>
      <p:sp>
        <p:nvSpPr>
          <p:cNvPr id="14353" name="TextBox 38"/>
          <p:cNvSpPr txBox="1">
            <a:spLocks noChangeArrowheads="1"/>
          </p:cNvSpPr>
          <p:nvPr/>
        </p:nvSpPr>
        <p:spPr bwMode="auto">
          <a:xfrm>
            <a:off x="4343400" y="1295400"/>
            <a:ext cx="762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page#</a:t>
            </a:r>
          </a:p>
        </p:txBody>
      </p:sp>
      <p:sp>
        <p:nvSpPr>
          <p:cNvPr id="14354" name="TextBox 39"/>
          <p:cNvSpPr txBox="1">
            <a:spLocks noChangeArrowheads="1"/>
          </p:cNvSpPr>
          <p:nvPr/>
        </p:nvSpPr>
        <p:spPr bwMode="auto">
          <a:xfrm>
            <a:off x="6324600" y="1524000"/>
            <a:ext cx="8621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frame#</a:t>
            </a:r>
          </a:p>
        </p:txBody>
      </p:sp>
      <p:sp>
        <p:nvSpPr>
          <p:cNvPr id="14355" name="TextBox 40"/>
          <p:cNvSpPr txBox="1">
            <a:spLocks noChangeArrowheads="1"/>
          </p:cNvSpPr>
          <p:nvPr/>
        </p:nvSpPr>
        <p:spPr bwMode="auto">
          <a:xfrm>
            <a:off x="6400800" y="1945421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14356" name="Cube 41"/>
          <p:cNvSpPr>
            <a:spLocks noChangeArrowheads="1"/>
          </p:cNvSpPr>
          <p:nvPr/>
        </p:nvSpPr>
        <p:spPr bwMode="auto">
          <a:xfrm>
            <a:off x="7315200" y="21336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2743200" y="1981200"/>
            <a:ext cx="1801288" cy="594955"/>
            <a:chOff x="2743200" y="1981200"/>
            <a:chExt cx="1801289" cy="594955"/>
          </a:xfrm>
        </p:grpSpPr>
        <p:sp>
          <p:nvSpPr>
            <p:cNvPr id="14389" name="TextBox 42"/>
            <p:cNvSpPr txBox="1">
              <a:spLocks noChangeArrowheads="1"/>
            </p:cNvSpPr>
            <p:nvPr/>
          </p:nvSpPr>
          <p:spPr bwMode="auto">
            <a:xfrm>
              <a:off x="3200400" y="2114490"/>
              <a:ext cx="13440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 Light"/>
                  <a:cs typeface="Gill Sans Light"/>
                </a:rPr>
                <a:t>page fault</a:t>
              </a:r>
            </a:p>
          </p:txBody>
        </p:sp>
        <p:cxnSp>
          <p:nvCxnSpPr>
            <p:cNvPr id="14390" name="Straight Arrow Connector 44"/>
            <p:cNvCxnSpPr>
              <a:cxnSpLocks noChangeShapeType="1"/>
            </p:cNvCxnSpPr>
            <p:nvPr/>
          </p:nvCxnSpPr>
          <p:spPr bwMode="auto">
            <a:xfrm flipH="1">
              <a:off x="2743200" y="1981200"/>
              <a:ext cx="990600" cy="53340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1447800" y="1295400"/>
            <a:ext cx="533400" cy="838200"/>
            <a:chOff x="1447800" y="1295400"/>
            <a:chExt cx="533400" cy="838200"/>
          </a:xfrm>
        </p:grpSpPr>
        <p:cxnSp>
          <p:nvCxnSpPr>
            <p:cNvPr id="14387" name="Straight Connector 50"/>
            <p:cNvCxnSpPr>
              <a:cxnSpLocks noChangeShapeType="1"/>
            </p:cNvCxnSpPr>
            <p:nvPr/>
          </p:nvCxnSpPr>
          <p:spPr bwMode="auto">
            <a:xfrm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8" name="Straight Connector 51"/>
            <p:cNvCxnSpPr>
              <a:cxnSpLocks noChangeShapeType="1"/>
            </p:cNvCxnSpPr>
            <p:nvPr/>
          </p:nvCxnSpPr>
          <p:spPr bwMode="auto">
            <a:xfrm flipH="1">
              <a:off x="1447800" y="1295400"/>
              <a:ext cx="533400" cy="838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200400" y="4419600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276600" y="50292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30480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14370" name="TextBox 80"/>
          <p:cNvSpPr txBox="1">
            <a:spLocks noChangeArrowheads="1"/>
          </p:cNvSpPr>
          <p:nvPr/>
        </p:nvSpPr>
        <p:spPr bwMode="auto">
          <a:xfrm>
            <a:off x="457200" y="895350"/>
            <a:ext cx="11045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Gill Sans Light"/>
                <a:cs typeface="Gill Sans Light"/>
              </a:rPr>
              <a:t>Process</a:t>
            </a:r>
          </a:p>
        </p:txBody>
      </p:sp>
      <p:sp>
        <p:nvSpPr>
          <p:cNvPr id="87" name="Cube 86"/>
          <p:cNvSpPr>
            <a:spLocks noChangeArrowheads="1"/>
          </p:cNvSpPr>
          <p:nvPr/>
        </p:nvSpPr>
        <p:spPr bwMode="auto">
          <a:xfrm>
            <a:off x="7391400" y="3200400"/>
            <a:ext cx="457200" cy="1524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2000" b="0">
              <a:latin typeface="Gill Sans Light"/>
              <a:cs typeface="Gill Sans Ligh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7029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29000" y="58553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581400" y="600773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7788" y="5722994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5512" y="6191250"/>
            <a:ext cx="3973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file to region of  VAS</a:t>
            </a:r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>
            <a:off x="5867400" y="2418604"/>
            <a:ext cx="1371600" cy="1987589"/>
          </a:xfrm>
          <a:prstGeom prst="straightConnector1">
            <a:avLst/>
          </a:prstGeom>
          <a:noFill/>
          <a:ln w="19050" cmpd="sng">
            <a:solidFill>
              <a:srgbClr val="0000FF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80" name="TextBox 79"/>
          <p:cNvSpPr txBox="1">
            <a:spLocks noChangeArrowheads="1"/>
          </p:cNvSpPr>
          <p:nvPr/>
        </p:nvSpPr>
        <p:spPr bwMode="auto">
          <a:xfrm>
            <a:off x="4572000" y="3581400"/>
            <a:ext cx="243949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Create PT entries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for mapped region</a:t>
            </a:r>
          </a:p>
          <a:p>
            <a:pPr eaLnBrk="1" hangingPunct="1"/>
            <a:r>
              <a:rPr lang="en-US" b="0" dirty="0">
                <a:solidFill>
                  <a:srgbClr val="0000FF"/>
                </a:solidFill>
                <a:latin typeface="Gill Sans Light"/>
                <a:cs typeface="Gill Sans Light"/>
              </a:rPr>
              <a:t>as “backed” by file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130800" y="2424954"/>
            <a:ext cx="736600" cy="462625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>
              <a:latin typeface="Gill Sans Light"/>
              <a:cs typeface="Gill Sans Light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239000" y="4419600"/>
            <a:ext cx="1066800" cy="381000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Gill Sans Light"/>
              <a:ea typeface="MS PGothic" charset="0"/>
              <a:cs typeface="Gill Sans Light"/>
            </a:endParaRPr>
          </a:p>
        </p:txBody>
      </p:sp>
      <p:cxnSp>
        <p:nvCxnSpPr>
          <p:cNvPr id="14381" name="Straight Arrow Connector 62"/>
          <p:cNvCxnSpPr>
            <a:cxnSpLocks noChangeShapeType="1"/>
          </p:cNvCxnSpPr>
          <p:nvPr/>
        </p:nvCxnSpPr>
        <p:spPr bwMode="auto">
          <a:xfrm flipV="1">
            <a:off x="4037263" y="4610100"/>
            <a:ext cx="3477962" cy="1245230"/>
          </a:xfrm>
          <a:prstGeom prst="straightConnector1">
            <a:avLst/>
          </a:prstGeom>
          <a:noFill/>
          <a:ln w="57150" cmpd="thickThin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11"/>
          <p:cNvCxnSpPr>
            <a:cxnSpLocks noChangeShapeType="1"/>
            <a:stCxn id="14343" idx="3"/>
          </p:cNvCxnSpPr>
          <p:nvPr/>
        </p:nvCxnSpPr>
        <p:spPr bwMode="auto">
          <a:xfrm>
            <a:off x="4343400" y="1676400"/>
            <a:ext cx="762000" cy="7485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 flipH="1">
            <a:off x="3429000" y="2424954"/>
            <a:ext cx="1701800" cy="322881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3581400" y="2887579"/>
            <a:ext cx="1549400" cy="3196351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0" name="TextBox 54"/>
          <p:cNvSpPr txBox="1">
            <a:spLocks noChangeArrowheads="1"/>
          </p:cNvSpPr>
          <p:nvPr/>
        </p:nvSpPr>
        <p:spPr bwMode="auto">
          <a:xfrm>
            <a:off x="113038" y="3345999"/>
            <a:ext cx="2361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 dirty="0">
                <a:latin typeface="Gill Sans Light"/>
                <a:cs typeface="Gill Sans Light"/>
              </a:rPr>
              <a:t>Operating System</a:t>
            </a: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293009" y="2438400"/>
            <a:ext cx="1787150" cy="1751013"/>
            <a:chOff x="1041242" y="2057400"/>
            <a:chExt cx="1787209" cy="1921933"/>
          </a:xfrm>
        </p:grpSpPr>
        <p:sp>
          <p:nvSpPr>
            <p:cNvPr id="72" name="TextBox 53"/>
            <p:cNvSpPr txBox="1">
              <a:spLocks noChangeArrowheads="1"/>
            </p:cNvSpPr>
            <p:nvPr/>
          </p:nvSpPr>
          <p:spPr bwMode="auto">
            <a:xfrm>
              <a:off x="1447800" y="2057400"/>
              <a:ext cx="1380651" cy="506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solidFill>
                    <a:srgbClr val="FF0000"/>
                  </a:solidFill>
                  <a:latin typeface="Gill Sans Light"/>
                  <a:cs typeface="Gill Sans Light"/>
                </a:rPr>
                <a:t>exception</a:t>
              </a:r>
            </a:p>
          </p:txBody>
        </p:sp>
        <p:sp>
          <p:nvSpPr>
            <p:cNvPr id="75" name="Freeform 56"/>
            <p:cNvSpPr>
              <a:spLocks/>
            </p:cNvSpPr>
            <p:nvPr/>
          </p:nvSpPr>
          <p:spPr bwMode="auto">
            <a:xfrm>
              <a:off x="1041242" y="2483556"/>
              <a:ext cx="726248" cy="1495777"/>
            </a:xfrm>
            <a:custGeom>
              <a:avLst/>
              <a:gdLst>
                <a:gd name="T0" fmla="*/ 652091 w 726248"/>
                <a:gd name="T1" fmla="*/ 0 h 1495777"/>
                <a:gd name="T2" fmla="*/ 369869 w 726248"/>
                <a:gd name="T3" fmla="*/ 155222 h 1495777"/>
                <a:gd name="T4" fmla="*/ 722647 w 726248"/>
                <a:gd name="T5" fmla="*/ 366888 h 1495777"/>
                <a:gd name="T6" fmla="*/ 101758 w 726248"/>
                <a:gd name="T7" fmla="*/ 508000 h 1495777"/>
                <a:gd name="T8" fmla="*/ 172314 w 726248"/>
                <a:gd name="T9" fmla="*/ 733777 h 1495777"/>
                <a:gd name="T10" fmla="*/ 2980 w 726248"/>
                <a:gd name="T11" fmla="*/ 1199444 h 1495777"/>
                <a:gd name="T12" fmla="*/ 341647 w 726248"/>
                <a:gd name="T13" fmla="*/ 1495777 h 14957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6248" h="1495777">
                  <a:moveTo>
                    <a:pt x="652091" y="0"/>
                  </a:moveTo>
                  <a:cubicBezTo>
                    <a:pt x="505100" y="47037"/>
                    <a:pt x="358110" y="94074"/>
                    <a:pt x="369869" y="155222"/>
                  </a:cubicBezTo>
                  <a:cubicBezTo>
                    <a:pt x="381628" y="216370"/>
                    <a:pt x="767332" y="308092"/>
                    <a:pt x="722647" y="366888"/>
                  </a:cubicBezTo>
                  <a:cubicBezTo>
                    <a:pt x="677962" y="425684"/>
                    <a:pt x="193480" y="446852"/>
                    <a:pt x="101758" y="508000"/>
                  </a:cubicBezTo>
                  <a:cubicBezTo>
                    <a:pt x="10036" y="569148"/>
                    <a:pt x="188777" y="618536"/>
                    <a:pt x="172314" y="733777"/>
                  </a:cubicBezTo>
                  <a:cubicBezTo>
                    <a:pt x="155851" y="849018"/>
                    <a:pt x="-25242" y="1072444"/>
                    <a:pt x="2980" y="1199444"/>
                  </a:cubicBezTo>
                  <a:cubicBezTo>
                    <a:pt x="31202" y="1326444"/>
                    <a:pt x="341647" y="1495777"/>
                    <a:pt x="341647" y="149577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1293708" y="3790932"/>
            <a:ext cx="2454518" cy="1219200"/>
            <a:chOff x="1066800" y="3505200"/>
            <a:chExt cx="2455139" cy="1219200"/>
          </a:xfrm>
        </p:grpSpPr>
        <p:sp>
          <p:nvSpPr>
            <p:cNvPr id="77" name="TextBox 55"/>
            <p:cNvSpPr txBox="1">
              <a:spLocks noChangeArrowheads="1"/>
            </p:cNvSpPr>
            <p:nvPr/>
          </p:nvSpPr>
          <p:spPr bwMode="auto">
            <a:xfrm>
              <a:off x="1066800" y="3505200"/>
              <a:ext cx="24551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Page Fault Handler</a:t>
              </a:r>
            </a:p>
          </p:txBody>
        </p:sp>
        <p:sp>
          <p:nvSpPr>
            <p:cNvPr id="78" name="Punched Tape 57"/>
            <p:cNvSpPr>
              <a:spLocks noChangeArrowheads="1"/>
            </p:cNvSpPr>
            <p:nvPr/>
          </p:nvSpPr>
          <p:spPr bwMode="auto">
            <a:xfrm rot="5400000">
              <a:off x="1333500" y="40005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>
            <a:off x="2259702" y="4819632"/>
            <a:ext cx="1015206" cy="72390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531708" y="5029199"/>
            <a:ext cx="1415042" cy="1376023"/>
            <a:chOff x="381000" y="4876800"/>
            <a:chExt cx="1414795" cy="1376086"/>
          </a:xfrm>
        </p:grpSpPr>
        <p:sp>
          <p:nvSpPr>
            <p:cNvPr id="81" name="TextBox 82"/>
            <p:cNvSpPr txBox="1">
              <a:spLocks noChangeArrowheads="1"/>
            </p:cNvSpPr>
            <p:nvPr/>
          </p:nvSpPr>
          <p:spPr bwMode="auto">
            <a:xfrm>
              <a:off x="457200" y="5791200"/>
              <a:ext cx="1338595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 dirty="0">
                  <a:latin typeface="Gill Sans Light"/>
                  <a:cs typeface="Gill Sans Light"/>
                </a:rPr>
                <a:t>scheduler</a:t>
              </a:r>
            </a:p>
          </p:txBody>
        </p:sp>
        <p:sp>
          <p:nvSpPr>
            <p:cNvPr id="83" name="Punched Tape 84"/>
            <p:cNvSpPr>
              <a:spLocks noChangeArrowheads="1"/>
            </p:cNvSpPr>
            <p:nvPr/>
          </p:nvSpPr>
          <p:spPr bwMode="auto">
            <a:xfrm rot="5400000">
              <a:off x="266700" y="4991100"/>
              <a:ext cx="838200" cy="609600"/>
            </a:xfrm>
            <a:prstGeom prst="flowChartPunchedTape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800" b="0">
                <a:latin typeface="Gill Sans Light"/>
                <a:cs typeface="Gill Sans Light"/>
              </a:endParaRPr>
            </a:p>
          </p:txBody>
        </p:sp>
      </p:grpSp>
      <p:sp>
        <p:nvSpPr>
          <p:cNvPr id="84" name="Freeform 83"/>
          <p:cNvSpPr>
            <a:spLocks/>
          </p:cNvSpPr>
          <p:nvPr/>
        </p:nvSpPr>
        <p:spPr bwMode="auto">
          <a:xfrm>
            <a:off x="996846" y="4773595"/>
            <a:ext cx="776287" cy="592137"/>
          </a:xfrm>
          <a:custGeom>
            <a:avLst/>
            <a:gdLst>
              <a:gd name="T0" fmla="*/ 776111 w 776111"/>
              <a:gd name="T1" fmla="*/ 0 h 593008"/>
              <a:gd name="T2" fmla="*/ 310444 w 776111"/>
              <a:gd name="T3" fmla="*/ 112889 h 593008"/>
              <a:gd name="T4" fmla="*/ 366889 w 776111"/>
              <a:gd name="T5" fmla="*/ 522111 h 593008"/>
              <a:gd name="T6" fmla="*/ 0 w 776111"/>
              <a:gd name="T7" fmla="*/ 592667 h 593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111" h="593008">
                <a:moveTo>
                  <a:pt x="776111" y="0"/>
                </a:moveTo>
                <a:cubicBezTo>
                  <a:pt x="577379" y="12935"/>
                  <a:pt x="378648" y="25871"/>
                  <a:pt x="310444" y="112889"/>
                </a:cubicBezTo>
                <a:cubicBezTo>
                  <a:pt x="242240" y="199908"/>
                  <a:pt x="418630" y="442148"/>
                  <a:pt x="366889" y="522111"/>
                </a:cubicBezTo>
                <a:cubicBezTo>
                  <a:pt x="315148" y="602074"/>
                  <a:pt x="0" y="592667"/>
                  <a:pt x="0" y="592667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52400" y="1981200"/>
            <a:ext cx="1296883" cy="3074988"/>
            <a:chOff x="1738" y="1961444"/>
            <a:chExt cx="1296484" cy="3076223"/>
          </a:xfrm>
        </p:grpSpPr>
        <p:sp>
          <p:nvSpPr>
            <p:cNvPr id="86" name="Freeform 85"/>
            <p:cNvSpPr/>
            <p:nvPr/>
          </p:nvSpPr>
          <p:spPr>
            <a:xfrm>
              <a:off x="409496" y="1961444"/>
              <a:ext cx="888726" cy="3076223"/>
            </a:xfrm>
            <a:custGeom>
              <a:avLst/>
              <a:gdLst>
                <a:gd name="connsiteX0" fmla="*/ 42380 w 889046"/>
                <a:gd name="connsiteY0" fmla="*/ 3076223 h 3076223"/>
                <a:gd name="connsiteX1" fmla="*/ 352824 w 889046"/>
                <a:gd name="connsiteY1" fmla="*/ 2483556 h 3076223"/>
                <a:gd name="connsiteX2" fmla="*/ 46 w 889046"/>
                <a:gd name="connsiteY2" fmla="*/ 1919112 h 3076223"/>
                <a:gd name="connsiteX3" fmla="*/ 381046 w 889046"/>
                <a:gd name="connsiteY3" fmla="*/ 1411112 h 3076223"/>
                <a:gd name="connsiteX4" fmla="*/ 268157 w 889046"/>
                <a:gd name="connsiteY4" fmla="*/ 663223 h 3076223"/>
                <a:gd name="connsiteX5" fmla="*/ 889046 w 889046"/>
                <a:gd name="connsiteY5" fmla="*/ 0 h 3076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9046" h="3076223">
                  <a:moveTo>
                    <a:pt x="42380" y="3076223"/>
                  </a:moveTo>
                  <a:cubicBezTo>
                    <a:pt x="201130" y="2876315"/>
                    <a:pt x="359880" y="2676408"/>
                    <a:pt x="352824" y="2483556"/>
                  </a:cubicBezTo>
                  <a:cubicBezTo>
                    <a:pt x="345768" y="2290704"/>
                    <a:pt x="-4658" y="2097853"/>
                    <a:pt x="46" y="1919112"/>
                  </a:cubicBezTo>
                  <a:cubicBezTo>
                    <a:pt x="4750" y="1740371"/>
                    <a:pt x="336361" y="1620427"/>
                    <a:pt x="381046" y="1411112"/>
                  </a:cubicBezTo>
                  <a:cubicBezTo>
                    <a:pt x="425731" y="1201797"/>
                    <a:pt x="183490" y="898408"/>
                    <a:pt x="268157" y="663223"/>
                  </a:cubicBezTo>
                  <a:cubicBezTo>
                    <a:pt x="352824" y="428038"/>
                    <a:pt x="889046" y="0"/>
                    <a:pt x="889046" y="0"/>
                  </a:cubicBezTo>
                </a:path>
              </a:pathLst>
            </a:custGeom>
            <a:ln w="38100">
              <a:solidFill>
                <a:schemeClr val="accent6"/>
              </a:solidFill>
              <a:headEnd type="none"/>
              <a:tailEnd type="arrow"/>
            </a:ln>
          </p:spPr>
          <p:txBody>
            <a:bodyPr anchor="ctr"/>
            <a:lstStyle/>
            <a:p>
              <a:pPr algn="ctr">
                <a:defRPr/>
              </a:pPr>
              <a:endParaRPr lang="en-US" sz="2000">
                <a:latin typeface="Gill Sans Light"/>
                <a:ea typeface="MS PGothic" charset="0"/>
                <a:cs typeface="Gill Sans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38" y="2132963"/>
              <a:ext cx="815550" cy="46185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0" dirty="0">
                  <a:solidFill>
                    <a:schemeClr val="accent6"/>
                  </a:solidFill>
                  <a:latin typeface="Gill Sans" charset="0"/>
                  <a:ea typeface="Gill Sans" charset="0"/>
                  <a:cs typeface="Gill Sans" charset="0"/>
                </a:rPr>
                <a:t>retry</a:t>
              </a:r>
            </a:p>
          </p:txBody>
        </p:sp>
      </p:grpSp>
      <p:sp>
        <p:nvSpPr>
          <p:cNvPr id="3" name="Rounded Rectangular Callout 2"/>
          <p:cNvSpPr/>
          <p:nvPr/>
        </p:nvSpPr>
        <p:spPr bwMode="auto">
          <a:xfrm>
            <a:off x="2472979" y="2502097"/>
            <a:ext cx="2669985" cy="1515035"/>
          </a:xfrm>
          <a:prstGeom prst="wedgeRoundRectCallout">
            <a:avLst>
              <a:gd name="adj1" fmla="val 58059"/>
              <a:gd name="adj2" fmla="val -454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Read File contents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>
                <a:latin typeface="Gill Sans" charset="0"/>
                <a:ea typeface="Gill Sans" charset="0"/>
                <a:cs typeface="Gill Sans" charset="0"/>
              </a:rPr>
              <a:t>from memory!</a:t>
            </a:r>
            <a:endParaRPr kumimoji="0" 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1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 animBg="1"/>
      <p:bldP spid="95" grpId="0" animBg="1"/>
      <p:bldP spid="84" grpId="0" animBg="1"/>
      <p:bldP spid="84" grpId="1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63512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43463"/>
            <a:ext cx="8991600" cy="1979292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May map specific region or let the system find one for you</a:t>
            </a:r>
          </a:p>
          <a:p>
            <a:pPr lvl="1"/>
            <a:r>
              <a:rPr lang="en-US" sz="2000" dirty="0"/>
              <a:t>Tricky to know where a free region even would be…</a:t>
            </a:r>
          </a:p>
        </p:txBody>
      </p:sp>
      <p:pic>
        <p:nvPicPr>
          <p:cNvPr id="7" name="Picture 6" descr="Screen Shot 2014-10-26 at 10.4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001622"/>
            <a:ext cx="7366000" cy="3696393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3605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86696"/>
            <a:ext cx="7886700" cy="1325563"/>
          </a:xfrm>
        </p:spPr>
        <p:txBody>
          <a:bodyPr/>
          <a:lstStyle/>
          <a:p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dirty="0"/>
              <a:t> Example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000" y="933450"/>
            <a:ext cx="8910000" cy="61247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mman.h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&gt; /* also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*/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something = 162;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[]) {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char *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("Data  at: %16lx\n", (long unsigned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 &amp;something);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("Heap at : %16lx\n", (long unsigned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(1));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("Stack at: %16lx\n", (long unsigned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 &amp;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/* Open the file */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= open(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[1], O_RDWR | O_CREAT);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&lt; 0) {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("open failed!");exit(1); }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/* map the file */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(0, 10000, PROT_READ|PROT_WRITE, MAP_FILE|MAP_SHARED,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, 0);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if 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== MAP_FAILED) {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perror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failed"); exit(1);}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at : %16lx\n", (long unsigned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puts(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mfile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(mfile+20,"Let's write over it");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close(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myfd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657600" y="914400"/>
            <a:ext cx="5334000" cy="2971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$ ./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Data  at:        105d63058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Heap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7f8a33c04b70</a:t>
            </a:r>
          </a:p>
          <a:p>
            <a:r>
              <a:rPr lang="sv-SE" b="0" dirty="0">
                <a:latin typeface="Consolas" charset="0"/>
                <a:ea typeface="Consolas" charset="0"/>
                <a:cs typeface="Consolas" charset="0"/>
              </a:rPr>
              <a:t>Stack at:     7fff59e9db10</a:t>
            </a:r>
          </a:p>
          <a:p>
            <a:r>
              <a:rPr lang="da-DK" b="0" dirty="0" err="1">
                <a:latin typeface="Consolas" charset="0"/>
                <a:ea typeface="Consolas" charset="0"/>
                <a:cs typeface="Consolas" charset="0"/>
              </a:rPr>
              <a:t>mmap</a:t>
            </a:r>
            <a:r>
              <a:rPr lang="da-DK" b="0" dirty="0">
                <a:latin typeface="Consolas" charset="0"/>
                <a:ea typeface="Consolas" charset="0"/>
                <a:cs typeface="Consolas" charset="0"/>
              </a:rPr>
              <a:t> at :        105d97000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two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0" y="4419600"/>
            <a:ext cx="5334000" cy="1676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$ cat test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one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Thi</a:t>
            </a:r>
            <a:r>
              <a:rPr 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Let's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write over it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s line three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This is line four</a:t>
            </a:r>
          </a:p>
          <a:p>
            <a:endParaRPr kumimoji="0" lang="en-US" sz="1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56465" y="-191394"/>
            <a:ext cx="7886700" cy="1325563"/>
          </a:xfrm>
        </p:spPr>
        <p:txBody>
          <a:bodyPr/>
          <a:lstStyle/>
          <a:p>
            <a:r>
              <a:rPr lang="en-US" dirty="0"/>
              <a:t>Sharing through Mapped Files</a:t>
            </a:r>
          </a:p>
        </p:txBody>
      </p:sp>
      <p:sp>
        <p:nvSpPr>
          <p:cNvPr id="14362" name="Can 60"/>
          <p:cNvSpPr>
            <a:spLocks noChangeArrowheads="1"/>
          </p:cNvSpPr>
          <p:nvPr/>
        </p:nvSpPr>
        <p:spPr bwMode="auto">
          <a:xfrm>
            <a:off x="3809987" y="1392113"/>
            <a:ext cx="1219200" cy="2304716"/>
          </a:xfrm>
          <a:prstGeom prst="can">
            <a:avLst>
              <a:gd name="adj" fmla="val 25000"/>
            </a:avLst>
          </a:prstGeom>
          <a:solidFill>
            <a:srgbClr val="B7C6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"/>
              <a:cs typeface="Helvetica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886187" y="2001713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86187" y="2675443"/>
            <a:ext cx="1371600" cy="685800"/>
            <a:chOff x="3886187" y="2118217"/>
            <a:chExt cx="1371600" cy="6858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3886187" y="21182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038587" y="22706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90987" y="2423017"/>
              <a:ext cx="1066800" cy="381000"/>
            </a:xfrm>
            <a:prstGeom prst="rect">
              <a:avLst/>
            </a:prstGeom>
            <a:solidFill>
              <a:srgbClr val="C3D69B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Gill Sans"/>
                <a:ea typeface="MS PGothic" charset="0"/>
                <a:cs typeface="Helvetic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27375" y="2695507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ill Sans"/>
              </a:rPr>
              <a:t>File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385238" y="1506707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33038" y="135430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0x000…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795168" y="615654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0xFFF…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489802" y="1659107"/>
            <a:ext cx="1143000" cy="685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85238" y="173530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instructions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489802" y="2344907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44336" y="242110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data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489802" y="2878307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12213" y="295450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heap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528132" y="4879627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37920" y="495582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stack</a:t>
            </a: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7490368" y="4955827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452038" y="2878307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271168" y="5623147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9" name="Rectangle 78"/>
          <p:cNvSpPr/>
          <p:nvPr/>
        </p:nvSpPr>
        <p:spPr bwMode="auto">
          <a:xfrm>
            <a:off x="6499768" y="5775547"/>
            <a:ext cx="1143000" cy="533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30502" y="5851747"/>
            <a:ext cx="51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OS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101" y="1498058"/>
            <a:ext cx="1295400" cy="491191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10901" y="134565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0x000…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73031" y="614789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0xFFF…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67665" y="1650458"/>
            <a:ext cx="11430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101" y="172665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instructions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67665" y="23362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22199" y="2412458"/>
            <a:ext cx="65915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data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67665" y="286965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90076" y="2945858"/>
            <a:ext cx="72327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heap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705995" y="487097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15783" y="4947178"/>
            <a:ext cx="77457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stack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 flipV="1">
            <a:off x="1668231" y="494717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629901" y="2869658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449031" y="5614498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4" name="Rectangle 103"/>
          <p:cNvSpPr/>
          <p:nvPr/>
        </p:nvSpPr>
        <p:spPr bwMode="auto">
          <a:xfrm>
            <a:off x="677631" y="5766898"/>
            <a:ext cx="1143000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08365" y="5843098"/>
            <a:ext cx="51817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OS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67665" y="3580922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7665" y="3784710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67665" y="4011824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507460" y="3932041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507460" y="4135829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507460" y="4362943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3581400" y="4323933"/>
            <a:ext cx="1295400" cy="215692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3695700" y="5507296"/>
            <a:ext cx="1066800" cy="227114"/>
          </a:xfrm>
          <a:prstGeom prst="rect">
            <a:avLst/>
          </a:prstGeom>
          <a:solidFill>
            <a:srgbClr val="C3D69B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Gill Sans"/>
              <a:ea typeface="MS PGothic" charset="0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885" y="1205144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VAS 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685951" y="1205645"/>
            <a:ext cx="83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VAS 2</a:t>
            </a:r>
          </a:p>
        </p:txBody>
      </p:sp>
      <p:cxnSp>
        <p:nvCxnSpPr>
          <p:cNvPr id="9" name="Straight Connector 8"/>
          <p:cNvCxnSpPr>
            <a:stCxn id="107" idx="3"/>
            <a:endCxn id="113" idx="1"/>
          </p:cNvCxnSpPr>
          <p:nvPr/>
        </p:nvCxnSpPr>
        <p:spPr>
          <a:xfrm>
            <a:off x="1734465" y="3898267"/>
            <a:ext cx="1961235" cy="17225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10" idx="1"/>
            <a:endCxn id="113" idx="3"/>
          </p:cNvCxnSpPr>
          <p:nvPr/>
        </p:nvCxnSpPr>
        <p:spPr>
          <a:xfrm flipH="1">
            <a:off x="4762500" y="4249386"/>
            <a:ext cx="1744960" cy="13714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391002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9603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041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175446" y="2886075"/>
            <a:ext cx="4653854" cy="957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6143026" y="1516986"/>
            <a:ext cx="2786063" cy="4832092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Memory Mapped Files</a:t>
            </a:r>
          </a:p>
          <a:p>
            <a:endParaRPr lang="en-US" sz="2800" dirty="0"/>
          </a:p>
          <a:p>
            <a:r>
              <a:rPr lang="en-US" sz="2800" dirty="0"/>
              <a:t>Extra stacks for multithreaded processes</a:t>
            </a:r>
          </a:p>
          <a:p>
            <a:endParaRPr lang="en-US" sz="2800" dirty="0"/>
          </a:p>
          <a:p>
            <a:r>
              <a:rPr lang="en-US" sz="2800" dirty="0"/>
              <a:t>Shared Libraries</a:t>
            </a:r>
          </a:p>
          <a:p>
            <a:endParaRPr lang="en-US" sz="2800" dirty="0"/>
          </a:p>
          <a:p>
            <a:r>
              <a:rPr lang="en-US" sz="2800" dirty="0"/>
              <a:t>Some Memory Allocations</a:t>
            </a:r>
          </a:p>
        </p:txBody>
      </p:sp>
    </p:spTree>
    <p:extLst>
      <p:ext uri="{BB962C8B-B14F-4D97-AF65-F5344CB8AC3E}">
        <p14:creationId xmlns:p14="http://schemas.microsoft.com/office/powerpoint/2010/main" val="3723259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5641627" y="1614488"/>
            <a:ext cx="2759423" cy="454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1607942" y="1239838"/>
            <a:ext cx="3735583" cy="3970318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ASLR: Address Space Layout Randomization</a:t>
            </a:r>
          </a:p>
          <a:p>
            <a:endParaRPr lang="en-US" sz="2800" dirty="0"/>
          </a:p>
          <a:p>
            <a:r>
              <a:rPr lang="en-US" sz="2800" dirty="0"/>
              <a:t>Make it harder to exploit bugs to compromise system</a:t>
            </a:r>
          </a:p>
          <a:p>
            <a:endParaRPr lang="en-US" sz="2800" dirty="0"/>
          </a:p>
          <a:p>
            <a:r>
              <a:rPr lang="en-US" sz="2800" dirty="0"/>
              <a:t>See a security class for more…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6C5B6-94B4-D949-B333-23D0EE7304D1}"/>
              </a:ext>
            </a:extLst>
          </p:cNvPr>
          <p:cNvSpPr/>
          <p:nvPr/>
        </p:nvSpPr>
        <p:spPr>
          <a:xfrm>
            <a:off x="5641626" y="2525715"/>
            <a:ext cx="2759423" cy="454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C0E9E9-DCEC-FA45-B13F-088B890548D2}"/>
              </a:ext>
            </a:extLst>
          </p:cNvPr>
          <p:cNvSpPr/>
          <p:nvPr/>
        </p:nvSpPr>
        <p:spPr>
          <a:xfrm>
            <a:off x="5519585" y="4620420"/>
            <a:ext cx="2759423" cy="454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2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5BF3-76E6-F84E-8D73-B41B82D0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78" y="365126"/>
            <a:ext cx="8243888" cy="1325563"/>
          </a:xfrm>
        </p:spPr>
        <p:txBody>
          <a:bodyPr/>
          <a:lstStyle/>
          <a:p>
            <a:r>
              <a:rPr lang="en-US" dirty="0"/>
              <a:t>Recall: Misses with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C5495-8F91-6B46-BCD3-8E62FD9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8" y="1843555"/>
            <a:ext cx="838984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Compulsory Misses: Prefetching</a:t>
            </a:r>
          </a:p>
          <a:p>
            <a:r>
              <a:rPr lang="en-US" sz="3200" dirty="0"/>
              <a:t>Capacity Misses: Can't quickly add more RAM</a:t>
            </a:r>
          </a:p>
          <a:p>
            <a:r>
              <a:rPr lang="en-US" sz="3200" dirty="0"/>
              <a:t>Conflict Misses: Don't technically occur, RAM acts as fully associative cache</a:t>
            </a:r>
          </a:p>
          <a:p>
            <a:endParaRPr lang="en-US" sz="3200" dirty="0"/>
          </a:p>
          <a:p>
            <a:r>
              <a:rPr lang="en-US" sz="3200" dirty="0"/>
              <a:t>Comes down to having a good </a:t>
            </a:r>
            <a:r>
              <a:rPr lang="en-US" sz="3200" b="1" dirty="0"/>
              <a:t>page replacement policy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0900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175446" y="2886075"/>
            <a:ext cx="4653854" cy="957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6143026" y="1516986"/>
            <a:ext cx="2786063" cy="4832092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Memory Mapped Files</a:t>
            </a:r>
          </a:p>
          <a:p>
            <a:endParaRPr lang="en-US" sz="2800" dirty="0"/>
          </a:p>
          <a:p>
            <a:r>
              <a:rPr lang="en-US" sz="2800" dirty="0"/>
              <a:t>Extra stacks for multithreaded processes</a:t>
            </a:r>
          </a:p>
          <a:p>
            <a:endParaRPr lang="en-US" sz="2800" dirty="0"/>
          </a:p>
          <a:p>
            <a:r>
              <a:rPr lang="en-US" sz="2800" dirty="0"/>
              <a:t>Shared Libraries</a:t>
            </a:r>
          </a:p>
          <a:p>
            <a:endParaRPr lang="en-US" sz="2800" dirty="0"/>
          </a:p>
          <a:p>
            <a:r>
              <a:rPr lang="en-US" sz="2800" dirty="0"/>
              <a:t>Some Memory Allocations</a:t>
            </a:r>
          </a:p>
        </p:txBody>
      </p:sp>
    </p:spTree>
    <p:extLst>
      <p:ext uri="{BB962C8B-B14F-4D97-AF65-F5344CB8AC3E}">
        <p14:creationId xmlns:p14="http://schemas.microsoft.com/office/powerpoint/2010/main" val="2104936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A52C-9870-064A-97EF-DCAAB443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" y="0"/>
            <a:ext cx="7886700" cy="1325563"/>
          </a:xfrm>
        </p:spPr>
        <p:txBody>
          <a:bodyPr/>
          <a:lstStyle/>
          <a:p>
            <a:r>
              <a:rPr lang="en-US" dirty="0"/>
              <a:t>32-bit x86 Linux Memory Layout</a:t>
            </a:r>
          </a:p>
        </p:txBody>
      </p:sp>
      <p:pic>
        <p:nvPicPr>
          <p:cNvPr id="4" name="Picture 4" descr="linuxFlexibleAddressSpaceLayout.png">
            <a:extLst>
              <a:ext uri="{FF2B5EF4-FFF2-40B4-BE49-F238E27FC236}">
                <a16:creationId xmlns:a16="http://schemas.microsoft.com/office/drawing/2014/main" id="{363985FB-AE10-3D42-B719-576FBC5D1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150939"/>
            <a:ext cx="6793108" cy="55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B966E77-EDA3-3046-A888-156840F81B29}"/>
              </a:ext>
            </a:extLst>
          </p:cNvPr>
          <p:cNvSpPr/>
          <p:nvPr/>
        </p:nvSpPr>
        <p:spPr>
          <a:xfrm>
            <a:off x="1116061" y="942643"/>
            <a:ext cx="4653854" cy="957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6D787-1967-CD4A-893E-10F5BCA5BC7C}"/>
              </a:ext>
            </a:extLst>
          </p:cNvPr>
          <p:cNvSpPr txBox="1"/>
          <p:nvPr/>
        </p:nvSpPr>
        <p:spPr>
          <a:xfrm>
            <a:off x="6065562" y="1179515"/>
            <a:ext cx="2786063" cy="5262979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Kernel mapped into </a:t>
            </a:r>
            <a:r>
              <a:rPr lang="en-US" sz="2400" b="1" dirty="0"/>
              <a:t>every process's</a:t>
            </a:r>
            <a:r>
              <a:rPr lang="en-US" sz="2400" dirty="0"/>
              <a:t> address space</a:t>
            </a:r>
          </a:p>
          <a:p>
            <a:endParaRPr lang="en-US" sz="2400" dirty="0"/>
          </a:p>
          <a:p>
            <a:r>
              <a:rPr lang="en-US" sz="2400" dirty="0"/>
              <a:t>Protection bits: pages can't be accessed in user mode</a:t>
            </a:r>
          </a:p>
          <a:p>
            <a:endParaRPr lang="en-US" sz="2400" dirty="0"/>
          </a:p>
          <a:p>
            <a:r>
              <a:rPr lang="en-US" sz="2400" dirty="0"/>
              <a:t>Why? Faster than changing address space on every switch to kernel mode</a:t>
            </a:r>
          </a:p>
        </p:txBody>
      </p:sp>
    </p:spTree>
    <p:extLst>
      <p:ext uri="{BB962C8B-B14F-4D97-AF65-F5344CB8AC3E}">
        <p14:creationId xmlns:p14="http://schemas.microsoft.com/office/powerpoint/2010/main" val="4167145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777"/>
            <a:ext cx="7886700" cy="1325563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76774" y="1422922"/>
            <a:ext cx="14478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391400" y="2718322"/>
            <a:ext cx="1447800" cy="16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Space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6774" y="2565922"/>
            <a:ext cx="1447800" cy="31242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1346722"/>
            <a:ext cx="1447800" cy="13716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374" y="5518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474" y="2392924"/>
            <a:ext cx="15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874" y="1346722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550545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4128022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7319" y="2578622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51919" y="123825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319374" y="2718322"/>
            <a:ext cx="609600" cy="3048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18245" y="4312687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304800" y="1422922"/>
            <a:ext cx="609600" cy="1195684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18245" y="1388771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1771656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98602" y="1937945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077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27845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165" y="3295656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</p:spTree>
    <p:extLst>
      <p:ext uri="{BB962C8B-B14F-4D97-AF65-F5344CB8AC3E}">
        <p14:creationId xmlns:p14="http://schemas.microsoft.com/office/powerpoint/2010/main" val="26125967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777"/>
            <a:ext cx="7886700" cy="1325563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76774" y="1422922"/>
            <a:ext cx="14478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391400" y="2718322"/>
            <a:ext cx="1447800" cy="16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Space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6774" y="2565922"/>
            <a:ext cx="1447800" cy="31242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1346722"/>
            <a:ext cx="1447800" cy="13716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374" y="5518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474" y="2392924"/>
            <a:ext cx="15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874" y="1346722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550545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4128022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7319" y="2578622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51919" y="123825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319374" y="2718322"/>
            <a:ext cx="609600" cy="3048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18245" y="4312687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304800" y="1422922"/>
            <a:ext cx="609600" cy="1195684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18245" y="1388771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1771656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98602" y="1937945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077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27845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165" y="3295656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166822" y="1937945"/>
            <a:ext cx="1790816" cy="62797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7170051" y="2056310"/>
            <a:ext cx="1790816" cy="62797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072360" y="1781470"/>
            <a:ext cx="2957276" cy="2062103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One-to-One maps of "bottom"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1169594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5777"/>
            <a:ext cx="7886700" cy="1325563"/>
          </a:xfrm>
        </p:spPr>
        <p:txBody>
          <a:bodyPr/>
          <a:lstStyle/>
          <a:p>
            <a:r>
              <a:rPr lang="en-US" dirty="0"/>
              <a:t>Linux Virtual memory map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376774" y="1422922"/>
            <a:ext cx="1447800" cy="11430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391400" y="2718322"/>
            <a:ext cx="1447800" cy="1600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Space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6774" y="2565922"/>
            <a:ext cx="1447800" cy="31242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1400" y="4318522"/>
            <a:ext cx="1447800" cy="1371600"/>
          </a:xfrm>
          <a:prstGeom prst="rect">
            <a:avLst/>
          </a:prstGeom>
          <a:solidFill>
            <a:srgbClr val="BCFFB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Addresses</a:t>
            </a:r>
            <a:endParaRPr kumimoji="0" 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1346722"/>
            <a:ext cx="1447800" cy="1371600"/>
          </a:xfrm>
          <a:prstGeom prst="rect">
            <a:avLst/>
          </a:prstGeom>
          <a:solidFill>
            <a:srgbClr val="FF66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Kernel</a:t>
            </a:r>
            <a:b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</a:b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374" y="551815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474" y="2392924"/>
            <a:ext cx="150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0xC0000000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3874" y="1346722"/>
            <a:ext cx="1402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5505456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0x0000000000000000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4128022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0x00007FFFFFFFFFFF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7319" y="2578622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0xFFFF800000000000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51919" y="123825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0xFFFFFFFFFFFFFFFF</a:t>
            </a:r>
          </a:p>
        </p:txBody>
      </p:sp>
      <p:sp>
        <p:nvSpPr>
          <p:cNvPr id="23" name="Up-Down Arrow 22"/>
          <p:cNvSpPr/>
          <p:nvPr/>
        </p:nvSpPr>
        <p:spPr bwMode="auto">
          <a:xfrm>
            <a:off x="319374" y="2718322"/>
            <a:ext cx="609600" cy="3048000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3GB Total</a:t>
            </a:r>
          </a:p>
        </p:txBody>
      </p:sp>
      <p:sp>
        <p:nvSpPr>
          <p:cNvPr id="25" name="Up-Down Arrow 24"/>
          <p:cNvSpPr/>
          <p:nvPr/>
        </p:nvSpPr>
        <p:spPr bwMode="auto">
          <a:xfrm>
            <a:off x="4218245" y="4312687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6" name="Up-Down Arrow 25"/>
          <p:cNvSpPr/>
          <p:nvPr/>
        </p:nvSpPr>
        <p:spPr bwMode="auto">
          <a:xfrm>
            <a:off x="304800" y="1422922"/>
            <a:ext cx="609600" cy="1195684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GB</a:t>
            </a:r>
          </a:p>
        </p:txBody>
      </p:sp>
      <p:sp>
        <p:nvSpPr>
          <p:cNvPr id="27" name="Up-Down Arrow 26"/>
          <p:cNvSpPr/>
          <p:nvPr/>
        </p:nvSpPr>
        <p:spPr bwMode="auto">
          <a:xfrm>
            <a:off x="4218245" y="1388771"/>
            <a:ext cx="609600" cy="1329551"/>
          </a:xfrm>
          <a:prstGeom prst="upDownArrow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rPr>
              <a:t>128TiB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1771656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896MB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98602" y="1937945"/>
            <a:ext cx="980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TiB</a:t>
            </a:r>
            <a:br>
              <a:rPr 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077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32-Bit Virtual Address Space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27845" y="6115056"/>
            <a:ext cx="3093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64-Bit Virtual Address Space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7165" y="3295656"/>
            <a:ext cx="2002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“Canonical Hole”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899D97-12DF-B64F-A4C6-823ECB34C6CA}"/>
              </a:ext>
            </a:extLst>
          </p:cNvPr>
          <p:cNvSpPr/>
          <p:nvPr/>
        </p:nvSpPr>
        <p:spPr>
          <a:xfrm>
            <a:off x="2205266" y="1461340"/>
            <a:ext cx="1790816" cy="533082"/>
          </a:xfrm>
          <a:prstGeom prst="rect">
            <a:avLst/>
          </a:prstGeom>
          <a:noFill/>
          <a:ln w="57150">
            <a:solidFill>
              <a:srgbClr val="039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9BE7D7-1CEF-1F43-BA48-84CA3F080F43}"/>
              </a:ext>
            </a:extLst>
          </p:cNvPr>
          <p:cNvSpPr/>
          <p:nvPr/>
        </p:nvSpPr>
        <p:spPr>
          <a:xfrm>
            <a:off x="7170051" y="2056310"/>
            <a:ext cx="1790816" cy="62797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A3B6C-E3C0-7F48-A53A-FB97091D8CA4}"/>
              </a:ext>
            </a:extLst>
          </p:cNvPr>
          <p:cNvSpPr txBox="1"/>
          <p:nvPr/>
        </p:nvSpPr>
        <p:spPr>
          <a:xfrm>
            <a:off x="4072360" y="1781470"/>
            <a:ext cx="2957276" cy="2062103"/>
          </a:xfrm>
          <a:prstGeom prst="rect">
            <a:avLst/>
          </a:prstGeom>
          <a:solidFill>
            <a:srgbClr val="FFFFFF">
              <a:alpha val="9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Can temporarily map higher physical addresses</a:t>
            </a:r>
          </a:p>
        </p:txBody>
      </p:sp>
    </p:spTree>
    <p:extLst>
      <p:ext uri="{BB962C8B-B14F-4D97-AF65-F5344CB8AC3E}">
        <p14:creationId xmlns:p14="http://schemas.microsoft.com/office/powerpoint/2010/main" val="2357517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473F-FF7B-374E-A7C6-4C0A870E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2018 -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8A7FC-5D71-E048-A3FD-B78284A9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to inspect contents of kernel memory if it's mapped into address space (even as user!)</a:t>
            </a:r>
          </a:p>
          <a:p>
            <a:r>
              <a:rPr lang="en-US" dirty="0"/>
              <a:t>Fix: Kernel Page Table Isolation</a:t>
            </a:r>
          </a:p>
          <a:p>
            <a:pPr lvl="1"/>
            <a:r>
              <a:rPr lang="en-US" dirty="0"/>
              <a:t>Use entirely different page tables when in user mode vs. when in kernel mode</a:t>
            </a:r>
          </a:p>
          <a:p>
            <a:r>
              <a:rPr lang="en-US" dirty="0"/>
              <a:t>Problem: Address space change whenever an interrupt or </a:t>
            </a:r>
            <a:r>
              <a:rPr lang="en-US" dirty="0" err="1"/>
              <a:t>syscall</a:t>
            </a:r>
            <a:r>
              <a:rPr lang="en-US" dirty="0"/>
              <a:t> occurs!</a:t>
            </a:r>
          </a:p>
          <a:p>
            <a:pPr lvl="1"/>
            <a:r>
              <a:rPr lang="en-US" dirty="0"/>
              <a:t>Change page tables</a:t>
            </a:r>
          </a:p>
          <a:p>
            <a:pPr lvl="1"/>
            <a:r>
              <a:rPr lang="en-US" dirty="0"/>
              <a:t>Flush TLB unless it is tagged</a:t>
            </a:r>
          </a:p>
          <a:p>
            <a:r>
              <a:rPr lang="en-US" dirty="0"/>
              <a:t>Reduced Performance, depends on </a:t>
            </a:r>
            <a:r>
              <a:rPr lang="en-US" dirty="0" err="1"/>
              <a:t>syscall</a:t>
            </a:r>
            <a:r>
              <a:rPr lang="en-US" dirty="0"/>
              <a:t> workload</a:t>
            </a:r>
          </a:p>
        </p:txBody>
      </p:sp>
    </p:spTree>
    <p:extLst>
      <p:ext uri="{BB962C8B-B14F-4D97-AF65-F5344CB8AC3E}">
        <p14:creationId xmlns:p14="http://schemas.microsoft.com/office/powerpoint/2010/main" val="42180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338B71-F8BD-4B4E-8A5E-94E5C33BA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A0B88-34F3-9D40-B20A-D349CD40E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4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A1A5-06D8-2849-8006-0348CE39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8FB7-37AA-9A43-9A69-BECA8FD4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far, we've said the following:</a:t>
            </a:r>
          </a:p>
          <a:p>
            <a:r>
              <a:rPr lang="en-US" dirty="0"/>
              <a:t>Hard to cooperate across processes because they're inherently </a:t>
            </a:r>
            <a:r>
              <a:rPr lang="en-US" i="1" dirty="0"/>
              <a:t>isolated</a:t>
            </a:r>
            <a:r>
              <a:rPr lang="en-US" dirty="0"/>
              <a:t> (separate </a:t>
            </a:r>
            <a:r>
              <a:rPr lang="en-US" dirty="0" err="1"/>
              <a:t>addr</a:t>
            </a:r>
            <a:r>
              <a:rPr lang="en-US" dirty="0"/>
              <a:t>. spaces)</a:t>
            </a:r>
          </a:p>
          <a:p>
            <a:pPr lvl="1"/>
            <a:r>
              <a:rPr lang="en-US" dirty="0"/>
              <a:t>But this is good for protection</a:t>
            </a:r>
          </a:p>
          <a:p>
            <a:pPr lvl="1"/>
            <a:endParaRPr lang="en-US" dirty="0"/>
          </a:p>
          <a:p>
            <a:r>
              <a:rPr lang="en-US" dirty="0"/>
              <a:t>Easy to cooperate among threads because they share an address space</a:t>
            </a:r>
          </a:p>
          <a:p>
            <a:pPr lvl="1"/>
            <a:r>
              <a:rPr lang="en-US" dirty="0"/>
              <a:t>But this is bad for protection</a:t>
            </a:r>
          </a:p>
          <a:p>
            <a:pPr lvl="1"/>
            <a:r>
              <a:rPr lang="en-US" dirty="0"/>
              <a:t>Have to use synchronization primitives like locks</a:t>
            </a:r>
          </a:p>
        </p:txBody>
      </p:sp>
    </p:spTree>
    <p:extLst>
      <p:ext uri="{BB962C8B-B14F-4D97-AF65-F5344CB8AC3E}">
        <p14:creationId xmlns:p14="http://schemas.microsoft.com/office/powerpoint/2010/main" val="258018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7252-EC49-7547-BC83-ECCC61BE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4A83-B9A0-684B-A799-D69F2D527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two (or more) processes to exchange information with each other</a:t>
            </a:r>
          </a:p>
          <a:p>
            <a:endParaRPr lang="en-US" dirty="0"/>
          </a:p>
          <a:p>
            <a:r>
              <a:rPr lang="en-US" dirty="0"/>
              <a:t>Why use this approach rather than multithreading?</a:t>
            </a:r>
          </a:p>
          <a:p>
            <a:r>
              <a:rPr lang="en-US" dirty="0"/>
              <a:t>Keep most of the benefits of process isolation</a:t>
            </a:r>
          </a:p>
          <a:p>
            <a:r>
              <a:rPr lang="en-US" dirty="0"/>
              <a:t>Expose processes to each other only through a </a:t>
            </a:r>
            <a:r>
              <a:rPr lang="en-US" i="1" dirty="0"/>
              <a:t>carefully structured </a:t>
            </a:r>
            <a:r>
              <a:rPr lang="en-US" dirty="0"/>
              <a:t>interface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hlinkClick r:id="rId2"/>
              </a:rPr>
              <a:t>Google Chrome</a:t>
            </a:r>
            <a:r>
              <a:rPr lang="en-US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1173900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3845-5FDD-2346-A42E-E9F6BF4A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Seen Some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EE44-27F5-6F4E-82CC-0C0C60A76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Two processes share a file (e.g. both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mmap</a:t>
            </a:r>
            <a:r>
              <a:rPr lang="en-US" dirty="0"/>
              <a:t> it)</a:t>
            </a:r>
          </a:p>
          <a:p>
            <a:pPr lvl="1"/>
            <a:r>
              <a:rPr lang="en-US" dirty="0"/>
              <a:t>Needs some synchronization, must structure file layout</a:t>
            </a:r>
          </a:p>
          <a:p>
            <a:pPr lvl="1"/>
            <a:r>
              <a:rPr lang="en-US" dirty="0"/>
              <a:t>Con: Still involves entire kernel IO infrastructure</a:t>
            </a:r>
          </a:p>
          <a:p>
            <a:pPr lvl="1"/>
            <a:r>
              <a:rPr lang="en-US" dirty="0"/>
              <a:t>What if file is only temporary, needed while processes are running?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a socket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127.0.0.1</a:t>
            </a:r>
            <a:r>
              <a:rPr lang="en-US" dirty="0"/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localhost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Nice if we ever want to deploy process on remote machine later on</a:t>
            </a:r>
          </a:p>
          <a:p>
            <a:pPr lvl="1"/>
            <a:r>
              <a:rPr lang="en-US" dirty="0"/>
              <a:t>But lots of extra work: Packet/header assembly, checksum calculation, TCP ACKs,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FE61-0B09-E945-9D9C-D8FCC6F7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Simple Page Replacement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15FA7-76EE-EB42-910C-B28FF4825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</a:t>
            </a:r>
          </a:p>
          <a:p>
            <a:endParaRPr lang="en-US" dirty="0"/>
          </a:p>
          <a:p>
            <a:r>
              <a:rPr lang="en-US" dirty="0"/>
              <a:t>FIFO (First In/First Out): Evict the oldest page (resident in memory the longest)</a:t>
            </a:r>
          </a:p>
          <a:p>
            <a:pPr lvl="1"/>
            <a:r>
              <a:rPr lang="en-US" b="1" dirty="0"/>
              <a:t>Bad</a:t>
            </a:r>
            <a:r>
              <a:rPr lang="en-US" dirty="0"/>
              <a:t>: Age of a page does not necessarily reflect its utility</a:t>
            </a:r>
          </a:p>
          <a:p>
            <a:pPr lvl="1"/>
            <a:endParaRPr lang="en-US" dirty="0"/>
          </a:p>
          <a:p>
            <a:r>
              <a:rPr lang="en-US" dirty="0"/>
              <a:t>Least Recently Used: Evict page whose last access was farthest in the past</a:t>
            </a:r>
          </a:p>
          <a:p>
            <a:pPr lvl="1"/>
            <a:r>
              <a:rPr lang="en-US" dirty="0"/>
              <a:t>Not practical to implement in this setting</a:t>
            </a:r>
          </a:p>
        </p:txBody>
      </p:sp>
    </p:spTree>
    <p:extLst>
      <p:ext uri="{BB962C8B-B14F-4D97-AF65-F5344CB8AC3E}">
        <p14:creationId xmlns:p14="http://schemas.microsoft.com/office/powerpoint/2010/main" val="26242150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904-139B-2F48-92C2-92A0A45B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Example: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174F-0ECF-FC48-B567-E50BA820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classic file-related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But avoid the overhead of actually interacting with kernel IO subsystem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Instead: writes/reads manipulate a buffer of memory maintained by the kernel</a:t>
            </a:r>
          </a:p>
        </p:txBody>
      </p:sp>
    </p:spTree>
    <p:extLst>
      <p:ext uri="{BB962C8B-B14F-4D97-AF65-F5344CB8AC3E}">
        <p14:creationId xmlns:p14="http://schemas.microsoft.com/office/powerpoint/2010/main" val="1134294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B051-0C9A-4D4A-8289-9C9A4136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 </a:t>
            </a:r>
            <a:r>
              <a:rPr lang="en-US" dirty="0" err="1"/>
              <a:t>Syscall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E12B-F21F-1D42-B547-50A8E024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8437"/>
            <a:ext cx="7886700" cy="47609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PIPE(2)                                                         Linux Programmer's Manual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pipe, pipe2 - create pipe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SYNOPSIS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#include 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unistd.h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 int pipe(int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DESCRIPTION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pipe() creates a pipe, a unidirectional data channel that can be used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interprocess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communication.  The array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is used to return two file descriptors referring to the ends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[0] refers to the read end of the pipe.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[1] refers to the  write  end  of  the  pipe.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Data  written  to  the  write  end of the pipe is buffered by the kernel until it is read from the read end of the pipe.</a:t>
            </a:r>
          </a:p>
        </p:txBody>
      </p:sp>
    </p:spTree>
    <p:extLst>
      <p:ext uri="{BB962C8B-B14F-4D97-AF65-F5344CB8AC3E}">
        <p14:creationId xmlns:p14="http://schemas.microsoft.com/office/powerpoint/2010/main" val="3253856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33F2-8CBC-D34E-8428-1F3922EB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 – Common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15B0-A559-2844-B371-713B0C7A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Process calls 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pipe</a:t>
            </a:r>
            <a:r>
              <a:rPr lang="en-US" sz="3600" dirty="0"/>
              <a:t> with 2-int array</a:t>
            </a:r>
          </a:p>
          <a:p>
            <a:pPr lvl="1"/>
            <a:r>
              <a:rPr lang="en-US" sz="3200" dirty="0"/>
              <a:t>array[0]: Read-only</a:t>
            </a:r>
          </a:p>
          <a:p>
            <a:pPr lvl="1"/>
            <a:r>
              <a:rPr lang="en-US" sz="3200" dirty="0"/>
              <a:t>array[1]: Write-only</a:t>
            </a:r>
          </a:p>
          <a:p>
            <a:endParaRPr lang="en-US" sz="3600" dirty="0"/>
          </a:p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</a:p>
          <a:p>
            <a:endParaRPr lang="en-US" sz="3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/>
              <a:t>Each pipe </a:t>
            </a:r>
            <a:r>
              <a:rPr lang="en-US" sz="3600" dirty="0" err="1"/>
              <a:t>fd</a:t>
            </a:r>
            <a:r>
              <a:rPr lang="en-US" sz="3600" dirty="0"/>
              <a:t> is unidirectional – parent and child each close the "end" they don't need</a:t>
            </a:r>
          </a:p>
        </p:txBody>
      </p:sp>
    </p:spTree>
    <p:extLst>
      <p:ext uri="{BB962C8B-B14F-4D97-AF65-F5344CB8AC3E}">
        <p14:creationId xmlns:p14="http://schemas.microsoft.com/office/powerpoint/2010/main" val="40395642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1BDD-E280-1F4C-B778-535CF3D9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" y="103188"/>
            <a:ext cx="7886700" cy="1325563"/>
          </a:xfrm>
        </p:spPr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9E17-E395-EF41-9AD7-A848C9C4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12" y="1131889"/>
            <a:ext cx="8186738" cy="57261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[2];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pid_t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 // Close read-only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*msg = "Hello, World!";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[1], msg, 13);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NULL, 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[1]); // Close write-only end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char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[1024];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read(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[0], &amp;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1023);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] = '\0';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("Parent Sent: %s\n",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close(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2568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4DA3-947B-C149-A10C-777EB59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E9A82-59C2-4D46-9047-978975059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3471862"/>
            <a:ext cx="8186737" cy="3283733"/>
          </a:xfrm>
        </p:spPr>
        <p:txBody>
          <a:bodyPr>
            <a:normAutofit/>
          </a:bodyPr>
          <a:lstStyle/>
          <a:p>
            <a:r>
              <a:rPr lang="en-US" dirty="0"/>
              <a:t>Remember producer-consumer problem?</a:t>
            </a:r>
          </a:p>
          <a:p>
            <a:r>
              <a:rPr lang="en-US" dirty="0"/>
              <a:t>Pipe's buffer has maximum size</a:t>
            </a:r>
          </a:p>
          <a:p>
            <a:pPr lvl="1"/>
            <a:r>
              <a:rPr lang="en-US" dirty="0"/>
              <a:t>Write to full pipe blocks until space available</a:t>
            </a:r>
          </a:p>
          <a:p>
            <a:pPr lvl="1"/>
            <a:r>
              <a:rPr lang="en-US" dirty="0"/>
              <a:t>Read from empty pipe blocks until data available</a:t>
            </a:r>
          </a:p>
          <a:p>
            <a:r>
              <a:rPr lang="en-US" dirty="0"/>
              <a:t>Read from pipe with no writers returns 0</a:t>
            </a:r>
          </a:p>
          <a:p>
            <a:r>
              <a:rPr lang="en-US" dirty="0"/>
              <a:t>Write to pipe with no readers prompts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SIGPIPE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61F0B9-A0B0-8246-B695-874EE0FAC2AF}"/>
              </a:ext>
            </a:extLst>
          </p:cNvPr>
          <p:cNvSpPr/>
          <p:nvPr/>
        </p:nvSpPr>
        <p:spPr>
          <a:xfrm>
            <a:off x="1266826" y="1812427"/>
            <a:ext cx="1528763" cy="88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Parent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54E08-58CF-E346-ACCE-9B70DFC8A1EF}"/>
              </a:ext>
            </a:extLst>
          </p:cNvPr>
          <p:cNvSpPr/>
          <p:nvPr/>
        </p:nvSpPr>
        <p:spPr>
          <a:xfrm>
            <a:off x="6986587" y="1812427"/>
            <a:ext cx="1528763" cy="8810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Child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C6164E-A105-E043-A99E-93FED00D3D46}"/>
              </a:ext>
            </a:extLst>
          </p:cNvPr>
          <p:cNvSpPr/>
          <p:nvPr/>
        </p:nvSpPr>
        <p:spPr>
          <a:xfrm>
            <a:off x="3740944" y="1747840"/>
            <a:ext cx="1971675" cy="1257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71F14-A43E-3E42-9438-D392FB8F0099}"/>
              </a:ext>
            </a:extLst>
          </p:cNvPr>
          <p:cNvSpPr txBox="1"/>
          <p:nvPr/>
        </p:nvSpPr>
        <p:spPr>
          <a:xfrm>
            <a:off x="3843338" y="3005140"/>
            <a:ext cx="1700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Kernel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FF2348-0B5E-4549-ADE6-0047C9E75A66}"/>
              </a:ext>
            </a:extLst>
          </p:cNvPr>
          <p:cNvSpPr/>
          <p:nvPr/>
        </p:nvSpPr>
        <p:spPr>
          <a:xfrm>
            <a:off x="4312443" y="2052933"/>
            <a:ext cx="828675" cy="400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EEA9A-89E9-5341-8967-342B9D1928DE}"/>
              </a:ext>
            </a:extLst>
          </p:cNvPr>
          <p:cNvSpPr/>
          <p:nvPr/>
        </p:nvSpPr>
        <p:spPr>
          <a:xfrm>
            <a:off x="4312443" y="2052933"/>
            <a:ext cx="602457" cy="400050"/>
          </a:xfrm>
          <a:prstGeom prst="rect">
            <a:avLst/>
          </a:prstGeom>
          <a:solidFill>
            <a:srgbClr val="00A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1D1F1-E547-3545-8A1A-C435037B95A9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795589" y="2252958"/>
            <a:ext cx="15168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FED0D6-25E6-5C4B-B048-947D838EC30E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5141118" y="2252958"/>
            <a:ext cx="18454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F895D4-B6A7-0F46-BA31-4EDF57F410FF}"/>
              </a:ext>
            </a:extLst>
          </p:cNvPr>
          <p:cNvSpPr txBox="1"/>
          <p:nvPr/>
        </p:nvSpPr>
        <p:spPr>
          <a:xfrm>
            <a:off x="910829" y="2775228"/>
            <a:ext cx="235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ill Sans MT" panose="020B0502020104020203" pitchFamily="34" charset="77"/>
                <a:cs typeface="Consolas" panose="020B0609020204030204" pitchFamily="49" charset="0"/>
              </a:rPr>
              <a:t>write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2F4E7-040C-B64A-B804-B1BDD56B4E59}"/>
              </a:ext>
            </a:extLst>
          </p:cNvPr>
          <p:cNvSpPr txBox="1"/>
          <p:nvPr/>
        </p:nvSpPr>
        <p:spPr>
          <a:xfrm>
            <a:off x="6572249" y="2756284"/>
            <a:ext cx="235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ill Sans MT" panose="020B0502020104020203" pitchFamily="34" charset="77"/>
                <a:cs typeface="Consolas" panose="020B0609020204030204" pitchFamily="49" charset="0"/>
              </a:rPr>
              <a:t>read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pipe_fds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</p:spTree>
    <p:extLst>
      <p:ext uri="{BB962C8B-B14F-4D97-AF65-F5344CB8AC3E}">
        <p14:creationId xmlns:p14="http://schemas.microsoft.com/office/powerpoint/2010/main" val="39227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EABA-E562-E84E-A6B7-AD7EA08C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16F1-C399-C242-A1D7-DCB231C0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a socket connection with a </a:t>
            </a:r>
            <a:r>
              <a:rPr lang="en-US" b="1" dirty="0"/>
              <a:t>local</a:t>
            </a:r>
            <a:r>
              <a:rPr lang="en-US" dirty="0"/>
              <a:t> process</a:t>
            </a:r>
          </a:p>
          <a:p>
            <a:endParaRPr lang="en-US" dirty="0"/>
          </a:p>
          <a:p>
            <a:r>
              <a:rPr lang="en-US" dirty="0"/>
              <a:t>Use familiar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/>
              <a:t>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dirty="0"/>
              <a:t> calls to communicate</a:t>
            </a:r>
          </a:p>
          <a:p>
            <a:endParaRPr lang="en-US" dirty="0"/>
          </a:p>
          <a:p>
            <a:r>
              <a:rPr lang="en-US" dirty="0"/>
              <a:t>But </a:t>
            </a:r>
            <a:r>
              <a:rPr lang="en-US" b="1" dirty="0"/>
              <a:t>don't</a:t>
            </a:r>
            <a:r>
              <a:rPr lang="en-US" dirty="0"/>
              <a:t> incur usual </a:t>
            </a:r>
            <a:r>
              <a:rPr lang="en-US" b="1" dirty="0"/>
              <a:t>overhead</a:t>
            </a:r>
            <a:r>
              <a:rPr lang="en-US" dirty="0"/>
              <a:t> of networking</a:t>
            </a:r>
          </a:p>
          <a:p>
            <a:endParaRPr lang="en-US" dirty="0"/>
          </a:p>
          <a:p>
            <a:r>
              <a:rPr lang="en-US" b="1" dirty="0"/>
              <a:t>Optimized</a:t>
            </a:r>
            <a:r>
              <a:rPr lang="en-US" dirty="0"/>
              <a:t> for processes on same machine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6746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2295-04E5-404E-A116-38D1A055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71A9-75A8-FA47-908E-053403E9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5200"/>
          </a:xfrm>
        </p:spPr>
        <p:txBody>
          <a:bodyPr/>
          <a:lstStyle/>
          <a:p>
            <a:r>
              <a:rPr lang="en-US" dirty="0"/>
              <a:t>Still need same sequence of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socket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listen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r>
              <a:rPr lang="en-US" dirty="0"/>
              <a:t> to act as a server</a:t>
            </a:r>
          </a:p>
          <a:p>
            <a:endParaRPr lang="en-US" dirty="0"/>
          </a:p>
          <a:p>
            <a:r>
              <a:rPr lang="en-US" dirty="0"/>
              <a:t>But socket address now corresponds to an object in local machine's filesystem</a:t>
            </a:r>
          </a:p>
          <a:p>
            <a:pPr lvl="1"/>
            <a:r>
              <a:rPr lang="en-US" dirty="0"/>
              <a:t>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bind</a:t>
            </a:r>
          </a:p>
          <a:p>
            <a:r>
              <a:rPr lang="en-US" dirty="0">
                <a:cs typeface="Consolas" panose="020B0609020204030204" pitchFamily="49" charset="0"/>
              </a:rPr>
              <a:t>Why this approach?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gives us a </a:t>
            </a:r>
            <a:r>
              <a:rPr lang="en-US" i="1" dirty="0">
                <a:cs typeface="Consolas" panose="020B0609020204030204" pitchFamily="49" charset="0"/>
              </a:rPr>
              <a:t>namespace</a:t>
            </a:r>
            <a:r>
              <a:rPr lang="en-US" dirty="0">
                <a:cs typeface="Consolas" panose="020B0609020204030204" pitchFamily="49" charset="0"/>
              </a:rPr>
              <a:t>: any process can specify path on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connect</a:t>
            </a:r>
            <a:r>
              <a:rPr lang="en-US" dirty="0">
                <a:cs typeface="Consolas" panose="020B0609020204030204" pitchFamily="49" charset="0"/>
              </a:rPr>
              <a:t> (doesn't need to be a child of server)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Filesystem enforces </a:t>
            </a:r>
            <a:r>
              <a:rPr lang="en-US" i="1" dirty="0">
                <a:cs typeface="Consolas" panose="020B0609020204030204" pitchFamily="49" charset="0"/>
              </a:rPr>
              <a:t>permissions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9A2B-5870-9948-835F-4C0B76F5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Unix Domain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49E6-E57E-6449-8FEC-2393A705B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2800"/>
            <a:ext cx="7886700" cy="344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&lt;sys/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un.h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struct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sockaddr_un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un;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un.sun_family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AF_UNIX;</a:t>
            </a:r>
          </a:p>
          <a:p>
            <a:pPr marL="0" indent="0">
              <a:buNone/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strcpy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un.sun_path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"/home/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oski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demo.socket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socket(AF_UNIX, SOCK_STREAM, 0);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bind(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(struct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sockaddr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*)&amp;un,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(un));</a:t>
            </a:r>
          </a:p>
        </p:txBody>
      </p:sp>
    </p:spTree>
    <p:extLst>
      <p:ext uri="{BB962C8B-B14F-4D97-AF65-F5344CB8AC3E}">
        <p14:creationId xmlns:p14="http://schemas.microsoft.com/office/powerpoint/2010/main" val="19526135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DE3C-56AB-D846-98C6-A4C97747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Other Forms of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7155-2792-A64F-98D5-7CB9066F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Named Pipes (FIFOs): Pipe interface, but given a name in the file system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3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mkfifo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Named semaphores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sem_open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Message Queues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man 7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mq_overview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And more…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732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FE616-5A70-7B4A-BBD1-27A827B4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3B92-7BAE-B14E-9E02-B7DD58E2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Alternate view of loading a program: allocate space on disk, load in pages only when needed</a:t>
            </a:r>
          </a:p>
          <a:p>
            <a:r>
              <a:rPr lang="en-US" dirty="0"/>
              <a:t>Memory-Mapped IO: Map contents of file into virtual address space, store/load instead of read/write</a:t>
            </a:r>
          </a:p>
          <a:p>
            <a:r>
              <a:rPr lang="en-US" dirty="0"/>
              <a:t>Inter-Process Communication: Structured sharing</a:t>
            </a:r>
          </a:p>
          <a:p>
            <a:pPr lvl="1"/>
            <a:r>
              <a:rPr lang="en-US" dirty="0"/>
              <a:t>Pipes: Read/write ordered, in-memory buffer</a:t>
            </a:r>
          </a:p>
          <a:p>
            <a:pPr lvl="1"/>
            <a:r>
              <a:rPr lang="en-US" dirty="0"/>
              <a:t>Unix Domain Sockets: Avoid networking overhead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1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F343-E989-4D40-8E2A-3C544E78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4F9EE-0C28-ED4B-B1EC-2DF7E803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Used</a:t>
            </a:r>
            <a:r>
              <a:rPr lang="en-US" dirty="0"/>
              <a:t> bit per page</a:t>
            </a:r>
          </a:p>
          <a:p>
            <a:r>
              <a:rPr lang="en-US" dirty="0"/>
              <a:t>Upon page fault: Scan through pages, reset the </a:t>
            </a:r>
            <a:r>
              <a:rPr lang="en-US" i="1" dirty="0"/>
              <a:t>used </a:t>
            </a:r>
            <a:r>
              <a:rPr lang="en-US" dirty="0"/>
              <a:t>bit back to 0</a:t>
            </a:r>
          </a:p>
          <a:p>
            <a:r>
              <a:rPr lang="en-US" dirty="0"/>
              <a:t>Treat pages as circular sequence ("clock") – our current position is the "clock hand"</a:t>
            </a:r>
          </a:p>
          <a:p>
            <a:r>
              <a:rPr lang="en-US" dirty="0"/>
              <a:t>Replacement candidates: Pages </a:t>
            </a:r>
            <a:r>
              <a:rPr lang="en-US" b="1" dirty="0"/>
              <a:t>not used since previous scan</a:t>
            </a:r>
            <a:r>
              <a:rPr lang="en-US" dirty="0"/>
              <a:t> (</a:t>
            </a:r>
            <a:r>
              <a:rPr lang="en-US" i="1" dirty="0"/>
              <a:t>Used</a:t>
            </a:r>
            <a:r>
              <a:rPr lang="en-US" dirty="0"/>
              <a:t> bit already 0)</a:t>
            </a:r>
          </a:p>
          <a:p>
            <a:r>
              <a:rPr lang="en-US" dirty="0"/>
              <a:t>What if we scan around and all used bits are set?</a:t>
            </a:r>
          </a:p>
          <a:p>
            <a:pPr lvl="1"/>
            <a:r>
              <a:rPr lang="en-US" dirty="0"/>
              <a:t>Just loops around, reverts to FIFO</a:t>
            </a:r>
          </a:p>
        </p:txBody>
      </p:sp>
    </p:spTree>
    <p:extLst>
      <p:ext uri="{BB962C8B-B14F-4D97-AF65-F5344CB8AC3E}">
        <p14:creationId xmlns:p14="http://schemas.microsoft.com/office/powerpoint/2010/main" val="16690529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A725-4246-3348-B6DB-42181B2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Concurrency and Synch.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4089-788F-144C-B2E3-4F6375553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03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Standard approach: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pthreads</a:t>
            </a:r>
            <a:r>
              <a:rPr lang="en-US" dirty="0"/>
              <a:t>, protect access to shared data structures</a:t>
            </a:r>
          </a:p>
          <a:p>
            <a:r>
              <a:rPr lang="en-US" i="1" dirty="0"/>
              <a:t>Shared Memory Paradigm</a:t>
            </a:r>
            <a:endParaRPr lang="en-US" dirty="0"/>
          </a:p>
          <a:p>
            <a:r>
              <a:rPr lang="en-US" dirty="0"/>
              <a:t>One pitfall: consistently unlocking a mutex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int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(exception)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errCode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return OK;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7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C7C9-3A89-6A4C-A23D-D72D2964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 and 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9A17-D746-0E4C-AD3E-79CC7C85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238903" cy="4667249"/>
          </a:xfrm>
        </p:spPr>
        <p:txBody>
          <a:bodyPr>
            <a:normAutofit/>
          </a:bodyPr>
          <a:lstStyle/>
          <a:p>
            <a:r>
              <a:rPr lang="en-US" sz="3200" dirty="0"/>
              <a:t>Many other mainstream languages also focus on threads and shared memory</a:t>
            </a:r>
          </a:p>
          <a:p>
            <a:endParaRPr lang="en-US" sz="3200" dirty="0"/>
          </a:p>
          <a:p>
            <a:r>
              <a:rPr lang="en-US" sz="3200" dirty="0"/>
              <a:t>But offer useful libraries and built-in features to make our lives easier</a:t>
            </a:r>
          </a:p>
          <a:p>
            <a:pPr lvl="1"/>
            <a:r>
              <a:rPr lang="en-US" sz="2800" dirty="0"/>
              <a:t>Thread management libraries</a:t>
            </a:r>
          </a:p>
          <a:p>
            <a:pPr lvl="1"/>
            <a:r>
              <a:rPr lang="en-US" sz="2800" dirty="0"/>
              <a:t>Thread pools</a:t>
            </a:r>
          </a:p>
          <a:p>
            <a:pPr lvl="1"/>
            <a:r>
              <a:rPr lang="en-US" sz="2800" dirty="0"/>
              <a:t>Safer lock management</a:t>
            </a:r>
          </a:p>
          <a:p>
            <a:pPr lvl="1"/>
            <a:r>
              <a:rPr lang="en-US" sz="2800" dirty="0"/>
              <a:t>Objects as monitors</a:t>
            </a:r>
          </a:p>
        </p:txBody>
      </p:sp>
    </p:spTree>
    <p:extLst>
      <p:ext uri="{BB962C8B-B14F-4D97-AF65-F5344CB8AC3E}">
        <p14:creationId xmlns:p14="http://schemas.microsoft.com/office/powerpoint/2010/main" val="20191774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9C5E-3614-8447-9EA5-3AC5B300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B2DF-B5E2-5445-A17A-F7B75C92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5" y="1825625"/>
            <a:ext cx="87399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lock(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// Mutex released when 'lock' goes out of scope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53670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A19F-9A66-014B-AC9C-A8FC28E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278A-94CD-0B47-BAD4-4522F3FBD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2" y="1825625"/>
            <a:ext cx="8506046" cy="4351338"/>
          </a:xfrm>
        </p:spPr>
        <p:txBody>
          <a:bodyPr/>
          <a:lstStyle/>
          <a:p>
            <a:r>
              <a:rPr lang="en-US" dirty="0"/>
              <a:t>More versatile than we'll show here (can be used to close files, server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11667629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0618"/>
            <a:ext cx="8382000" cy="105971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Java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90330"/>
            <a:ext cx="8839200" cy="521527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private int balance;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Account (int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=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2000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b="1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return balance;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public </a:t>
            </a:r>
            <a:r>
              <a:rPr lang="en-US" altLang="ko-KR" sz="2000" b="1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b="1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  balance += amount;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  <a:b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Every Java object has an associated lock for synchronization: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acquired on entry and released on exit from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i="1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Lock is properly released if exception occurs inside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synchronized</a:t>
            </a:r>
            <a:r>
              <a:rPr lang="en-US" altLang="ko-KR" dirty="0">
                <a:ea typeface="굴림" panose="020B0600000101010101" pitchFamily="34" charset="-127"/>
              </a:rPr>
              <a:t> method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616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B93-5A7C-884B-AA8F-40EC8BCA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Support for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9B729-D5AB-4142-8207-B9E45B4C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dirty="0"/>
              <a:t>Along with a lock, every object has a </a:t>
            </a:r>
            <a:r>
              <a:rPr lang="en-US" sz="3200" b="1" dirty="0"/>
              <a:t>single</a:t>
            </a:r>
            <a:r>
              <a:rPr lang="en-US" sz="3200" dirty="0"/>
              <a:t> condition variable associated with it</a:t>
            </a:r>
          </a:p>
          <a:p>
            <a:r>
              <a:rPr lang="en-US" sz="3200" dirty="0"/>
              <a:t>To wait inside a synchronized method: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wait();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wait(long timeout);</a:t>
            </a:r>
          </a:p>
          <a:p>
            <a:r>
              <a:rPr lang="en-US" sz="3200" dirty="0"/>
              <a:t>To signal while in a synchronized method: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notify();</a:t>
            </a:r>
          </a:p>
          <a:p>
            <a:pPr lvl="1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notifyAll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7466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2018-5E3B-BD47-94DA-649C21DA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Next: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59FE-F889-9C4F-8E65-CA9B716D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108"/>
            <a:ext cx="7886700" cy="4897766"/>
          </a:xfrm>
        </p:spPr>
        <p:txBody>
          <a:bodyPr>
            <a:normAutofit/>
          </a:bodyPr>
          <a:lstStyle/>
          <a:p>
            <a:r>
              <a:rPr lang="en-US" sz="3600" dirty="0"/>
              <a:t>"Goroutines": Lightweight, user-level threads</a:t>
            </a:r>
          </a:p>
          <a:p>
            <a:endParaRPr lang="en-US" sz="3600" dirty="0"/>
          </a:p>
          <a:p>
            <a:r>
              <a:rPr lang="en-US" sz="3600" dirty="0"/>
              <a:t>Channels: Named message queues for communication among threads</a:t>
            </a:r>
          </a:p>
          <a:p>
            <a:endParaRPr lang="en-US" sz="3600" dirty="0"/>
          </a:p>
          <a:p>
            <a:r>
              <a:rPr lang="en-US" sz="3600" dirty="0"/>
              <a:t>Key Idea: Prefer </a:t>
            </a:r>
            <a:r>
              <a:rPr lang="en-US" sz="3600" i="1" dirty="0"/>
              <a:t>message passing</a:t>
            </a:r>
            <a:r>
              <a:rPr lang="en-US" sz="3600" dirty="0"/>
              <a:t> over </a:t>
            </a:r>
            <a:r>
              <a:rPr lang="en-US" sz="3600" i="1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34775659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F198-D7FD-CF46-89D1-3030A6B5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Next: 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E855-CB47-A446-BD19-7316EFC00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Why this approach?</a:t>
            </a:r>
          </a:p>
          <a:p>
            <a:r>
              <a:rPr lang="en-US" sz="3600" dirty="0"/>
              <a:t>Efficiency of a shared address space</a:t>
            </a:r>
          </a:p>
          <a:p>
            <a:r>
              <a:rPr lang="en-US" sz="3600" dirty="0"/>
              <a:t>Tolerates many threads in one program</a:t>
            </a:r>
          </a:p>
          <a:p>
            <a:endParaRPr lang="en-US" sz="3600" dirty="0"/>
          </a:p>
          <a:p>
            <a:r>
              <a:rPr lang="en-US" sz="3600" dirty="0"/>
              <a:t>Passing data through channels: no need for explicit synchronization</a:t>
            </a:r>
          </a:p>
          <a:p>
            <a:pPr lvl="1"/>
            <a:r>
              <a:rPr lang="en-US" sz="3200" dirty="0"/>
              <a:t>Sender </a:t>
            </a:r>
            <a:r>
              <a:rPr lang="en-US" sz="3200" i="1" dirty="0"/>
              <a:t>passes ownership</a:t>
            </a:r>
            <a:r>
              <a:rPr lang="en-US" sz="3200" dirty="0"/>
              <a:t> to receiver</a:t>
            </a:r>
          </a:p>
        </p:txBody>
      </p:sp>
    </p:spTree>
    <p:extLst>
      <p:ext uri="{BB962C8B-B14F-4D97-AF65-F5344CB8AC3E}">
        <p14:creationId xmlns:p14="http://schemas.microsoft.com/office/powerpoint/2010/main" val="34535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40D8-18D5-A246-825C-694D99798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N</a:t>
            </a:r>
            <a:r>
              <a:rPr lang="en-US" baseline="30000" dirty="0"/>
              <a:t>th</a:t>
            </a:r>
            <a:r>
              <a:rPr lang="en-US" dirty="0"/>
              <a:t> Chance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DF118-FDFA-E947-9D7B-CE90565F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690689"/>
            <a:ext cx="8515350" cy="4351338"/>
          </a:xfrm>
        </p:spPr>
        <p:txBody>
          <a:bodyPr/>
          <a:lstStyle/>
          <a:p>
            <a:r>
              <a:rPr lang="en-US" dirty="0"/>
              <a:t>Replace the single bit (used since last cycle) with a counter – cycles since last reference</a:t>
            </a:r>
          </a:p>
          <a:p>
            <a:r>
              <a:rPr lang="en-US" dirty="0"/>
              <a:t>Reset counter to 0 if page used, otherwise increment</a:t>
            </a:r>
          </a:p>
          <a:p>
            <a:endParaRPr lang="en-US" dirty="0"/>
          </a:p>
          <a:p>
            <a:r>
              <a:rPr lang="en-US" dirty="0"/>
              <a:t>Candidate for eviction if counter &gt; N</a:t>
            </a:r>
          </a:p>
          <a:p>
            <a:r>
              <a:rPr lang="en-US" dirty="0"/>
              <a:t>Tradeoff: Larger N means better LRU approximation, but more scanning involved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3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848" y="152400"/>
            <a:ext cx="8260791" cy="103279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Recall: Second-Chance List Algorithm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210" y="4387850"/>
            <a:ext cx="8707579" cy="2134935"/>
          </a:xfrm>
        </p:spPr>
        <p:txBody>
          <a:bodyPr>
            <a:normAutofit/>
          </a:bodyPr>
          <a:lstStyle/>
          <a:p>
            <a:r>
              <a:rPr lang="en-US" altLang="ko-KR" dirty="0"/>
              <a:t>Split memory in two: Active list (RW), SC list (</a:t>
            </a:r>
            <a:r>
              <a:rPr lang="en-US" altLang="ko-KR" b="1" dirty="0"/>
              <a:t>Invalid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If we access a page on SC list, page fault occurs</a:t>
            </a:r>
          </a:p>
          <a:p>
            <a:pPr lvl="1"/>
            <a:r>
              <a:rPr lang="en-US" altLang="ko-KR" dirty="0"/>
              <a:t>Respond by moving to front of active list</a:t>
            </a:r>
          </a:p>
          <a:p>
            <a:r>
              <a:rPr lang="en-US" altLang="ko-KR" dirty="0"/>
              <a:t>Replace a "victim" from front of SC list</a:t>
            </a:r>
          </a:p>
        </p:txBody>
      </p:sp>
      <p:grpSp>
        <p:nvGrpSpPr>
          <p:cNvPr id="789537" name="Group 33"/>
          <p:cNvGrpSpPr>
            <a:grpSpLocks/>
          </p:cNvGrpSpPr>
          <p:nvPr/>
        </p:nvGrpSpPr>
        <p:grpSpPr bwMode="auto">
          <a:xfrm>
            <a:off x="685800" y="1375697"/>
            <a:ext cx="7475539" cy="2138363"/>
            <a:chOff x="432" y="384"/>
            <a:chExt cx="4709" cy="1347"/>
          </a:xfrm>
        </p:grpSpPr>
        <p:sp>
          <p:nvSpPr>
            <p:cNvPr id="26643" name="Rectangle 5"/>
            <p:cNvSpPr>
              <a:spLocks noChangeArrowheads="1"/>
            </p:cNvSpPr>
            <p:nvPr/>
          </p:nvSpPr>
          <p:spPr bwMode="auto">
            <a:xfrm>
              <a:off x="1772" y="384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4" name="Rectangle 6"/>
            <p:cNvSpPr>
              <a:spLocks noChangeArrowheads="1"/>
            </p:cNvSpPr>
            <p:nvPr/>
          </p:nvSpPr>
          <p:spPr bwMode="auto">
            <a:xfrm>
              <a:off x="1772" y="720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5" name="Rectangle 7"/>
            <p:cNvSpPr>
              <a:spLocks noChangeArrowheads="1"/>
            </p:cNvSpPr>
            <p:nvPr/>
          </p:nvSpPr>
          <p:spPr bwMode="auto">
            <a:xfrm>
              <a:off x="1772" y="1056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6" name="Rectangle 8"/>
            <p:cNvSpPr>
              <a:spLocks noChangeArrowheads="1"/>
            </p:cNvSpPr>
            <p:nvPr/>
          </p:nvSpPr>
          <p:spPr bwMode="auto">
            <a:xfrm>
              <a:off x="1772" y="1392"/>
              <a:ext cx="528" cy="240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7" name="Rectangle 10"/>
            <p:cNvSpPr>
              <a:spLocks noChangeArrowheads="1"/>
            </p:cNvSpPr>
            <p:nvPr/>
          </p:nvSpPr>
          <p:spPr bwMode="auto">
            <a:xfrm>
              <a:off x="3164" y="384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8" name="Rectangle 11"/>
            <p:cNvSpPr>
              <a:spLocks noChangeArrowheads="1"/>
            </p:cNvSpPr>
            <p:nvPr/>
          </p:nvSpPr>
          <p:spPr bwMode="auto">
            <a:xfrm>
              <a:off x="3164" y="720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9" name="Rectangle 12"/>
            <p:cNvSpPr>
              <a:spLocks noChangeArrowheads="1"/>
            </p:cNvSpPr>
            <p:nvPr/>
          </p:nvSpPr>
          <p:spPr bwMode="auto">
            <a:xfrm>
              <a:off x="3164" y="1056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50" name="Rectangle 13"/>
            <p:cNvSpPr>
              <a:spLocks noChangeArrowheads="1"/>
            </p:cNvSpPr>
            <p:nvPr/>
          </p:nvSpPr>
          <p:spPr bwMode="auto">
            <a:xfrm>
              <a:off x="3164" y="1392"/>
              <a:ext cx="528" cy="240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51" name="Text Box 14"/>
            <p:cNvSpPr txBox="1">
              <a:spLocks noChangeArrowheads="1"/>
            </p:cNvSpPr>
            <p:nvPr/>
          </p:nvSpPr>
          <p:spPr bwMode="auto">
            <a:xfrm>
              <a:off x="432" y="569"/>
              <a:ext cx="1219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Directly</a:t>
              </a:r>
            </a:p>
            <a:p>
              <a:pPr algn="r"/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Mapped Pages</a:t>
              </a:r>
            </a:p>
            <a:p>
              <a:pPr algn="r"/>
              <a:endParaRPr lang="en-US" altLang="ko-KR" sz="18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 algn="r"/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Marked: RW</a:t>
              </a:r>
            </a:p>
            <a:p>
              <a:pPr algn="r"/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List: FIFO</a:t>
              </a:r>
            </a:p>
          </p:txBody>
        </p:sp>
        <p:sp>
          <p:nvSpPr>
            <p:cNvPr id="26652" name="Text Box 15"/>
            <p:cNvSpPr txBox="1">
              <a:spLocks noChangeArrowheads="1"/>
            </p:cNvSpPr>
            <p:nvPr/>
          </p:nvSpPr>
          <p:spPr bwMode="auto">
            <a:xfrm>
              <a:off x="3865" y="573"/>
              <a:ext cx="1276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Second </a:t>
              </a:r>
            </a:p>
            <a:p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Chance List</a:t>
              </a:r>
            </a:p>
            <a:p>
              <a:endParaRPr lang="en-US" altLang="ko-KR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Marked: Invalid</a:t>
              </a:r>
            </a:p>
            <a:p>
              <a:r>
                <a:rPr lang="en-US" altLang="ko-KR" sz="24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List: LRU</a:t>
              </a:r>
            </a:p>
          </p:txBody>
        </p:sp>
      </p:grpSp>
      <p:grpSp>
        <p:nvGrpSpPr>
          <p:cNvPr id="789535" name="Group 31"/>
          <p:cNvGrpSpPr>
            <a:grpSpLocks/>
          </p:cNvGrpSpPr>
          <p:nvPr/>
        </p:nvGrpSpPr>
        <p:grpSpPr bwMode="auto">
          <a:xfrm>
            <a:off x="5861051" y="1351885"/>
            <a:ext cx="2668588" cy="458788"/>
            <a:chOff x="3692" y="369"/>
            <a:chExt cx="1681" cy="289"/>
          </a:xfrm>
        </p:grpSpPr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>
              <a:off x="3692" y="504"/>
              <a:ext cx="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2" name="Text Box 19"/>
            <p:cNvSpPr txBox="1">
              <a:spLocks noChangeArrowheads="1"/>
            </p:cNvSpPr>
            <p:nvPr/>
          </p:nvSpPr>
          <p:spPr bwMode="auto">
            <a:xfrm>
              <a:off x="4392" y="369"/>
              <a:ext cx="98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LRU victim</a:t>
              </a:r>
            </a:p>
          </p:txBody>
        </p:sp>
      </p:grpSp>
      <p:grpSp>
        <p:nvGrpSpPr>
          <p:cNvPr id="789534" name="Group 30"/>
          <p:cNvGrpSpPr>
            <a:grpSpLocks/>
          </p:cNvGrpSpPr>
          <p:nvPr/>
        </p:nvGrpSpPr>
        <p:grpSpPr bwMode="auto">
          <a:xfrm>
            <a:off x="320675" y="3433098"/>
            <a:ext cx="2422526" cy="828675"/>
            <a:chOff x="202" y="1680"/>
            <a:chExt cx="1526" cy="522"/>
          </a:xfrm>
        </p:grpSpPr>
        <p:sp>
          <p:nvSpPr>
            <p:cNvPr id="26639" name="Line 22"/>
            <p:cNvSpPr>
              <a:spLocks noChangeShapeType="1"/>
            </p:cNvSpPr>
            <p:nvPr/>
          </p:nvSpPr>
          <p:spPr bwMode="auto">
            <a:xfrm>
              <a:off x="1168" y="1968"/>
              <a:ext cx="5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40" name="Text Box 23"/>
            <p:cNvSpPr txBox="1">
              <a:spLocks noChangeArrowheads="1"/>
            </p:cNvSpPr>
            <p:nvPr/>
          </p:nvSpPr>
          <p:spPr bwMode="auto">
            <a:xfrm>
              <a:off x="202" y="1680"/>
              <a:ext cx="966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Page-in</a:t>
              </a:r>
            </a:p>
            <a:p>
              <a:pPr algn="r"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From disk</a:t>
              </a:r>
            </a:p>
          </p:txBody>
        </p:sp>
      </p:grpSp>
      <p:grpSp>
        <p:nvGrpSpPr>
          <p:cNvPr id="789533" name="Group 29"/>
          <p:cNvGrpSpPr>
            <a:grpSpLocks/>
          </p:cNvGrpSpPr>
          <p:nvPr/>
        </p:nvGrpSpPr>
        <p:grpSpPr bwMode="auto">
          <a:xfrm>
            <a:off x="2743200" y="2137697"/>
            <a:ext cx="2279650" cy="2124075"/>
            <a:chOff x="1728" y="864"/>
            <a:chExt cx="1436" cy="1338"/>
          </a:xfrm>
        </p:grpSpPr>
        <p:sp>
          <p:nvSpPr>
            <p:cNvPr id="26636" name="Line 16"/>
            <p:cNvSpPr>
              <a:spLocks noChangeShapeType="1"/>
            </p:cNvSpPr>
            <p:nvPr/>
          </p:nvSpPr>
          <p:spPr bwMode="auto">
            <a:xfrm flipH="1">
              <a:off x="2204" y="864"/>
              <a:ext cx="96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37" name="Text Box 20"/>
            <p:cNvSpPr txBox="1">
              <a:spLocks noChangeArrowheads="1"/>
            </p:cNvSpPr>
            <p:nvPr/>
          </p:nvSpPr>
          <p:spPr bwMode="auto">
            <a:xfrm>
              <a:off x="1728" y="1680"/>
              <a:ext cx="1242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Active Pages</a:t>
              </a:r>
            </a:p>
          </p:txBody>
        </p:sp>
        <p:sp>
          <p:nvSpPr>
            <p:cNvPr id="26638" name="Text Box 24"/>
            <p:cNvSpPr txBox="1">
              <a:spLocks noChangeArrowheads="1"/>
            </p:cNvSpPr>
            <p:nvPr/>
          </p:nvSpPr>
          <p:spPr bwMode="auto">
            <a:xfrm rot="19063843">
              <a:off x="2247" y="1160"/>
              <a:ext cx="6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</p:txBody>
        </p:sp>
      </p:grpSp>
      <p:grpSp>
        <p:nvGrpSpPr>
          <p:cNvPr id="789532" name="Group 28"/>
          <p:cNvGrpSpPr>
            <a:grpSpLocks/>
          </p:cNvGrpSpPr>
          <p:nvPr/>
        </p:nvGrpSpPr>
        <p:grpSpPr bwMode="auto">
          <a:xfrm>
            <a:off x="3651251" y="1253460"/>
            <a:ext cx="2978151" cy="3055938"/>
            <a:chOff x="2300" y="307"/>
            <a:chExt cx="1876" cy="1925"/>
          </a:xfrm>
        </p:grpSpPr>
        <p:sp>
          <p:nvSpPr>
            <p:cNvPr id="26633" name="Line 17"/>
            <p:cNvSpPr>
              <a:spLocks noChangeShapeType="1"/>
            </p:cNvSpPr>
            <p:nvPr/>
          </p:nvSpPr>
          <p:spPr bwMode="auto">
            <a:xfrm>
              <a:off x="2300" y="480"/>
              <a:ext cx="1060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634" name="Text Box 21"/>
            <p:cNvSpPr txBox="1">
              <a:spLocks noChangeArrowheads="1"/>
            </p:cNvSpPr>
            <p:nvPr/>
          </p:nvSpPr>
          <p:spPr bwMode="auto">
            <a:xfrm>
              <a:off x="3107" y="1710"/>
              <a:ext cx="106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New</a:t>
              </a:r>
            </a:p>
            <a:p>
              <a:pPr>
                <a:spcBef>
                  <a:spcPct val="0"/>
                </a:spcBef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SC Victims</a:t>
              </a:r>
            </a:p>
          </p:txBody>
        </p:sp>
        <p:sp>
          <p:nvSpPr>
            <p:cNvPr id="26635" name="Text Box 25"/>
            <p:cNvSpPr txBox="1">
              <a:spLocks noChangeArrowheads="1"/>
            </p:cNvSpPr>
            <p:nvPr/>
          </p:nvSpPr>
          <p:spPr bwMode="auto">
            <a:xfrm rot="2931928">
              <a:off x="2218" y="593"/>
              <a:ext cx="86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Overflow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5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168D-F989-4E49-A46D-287EEF2C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70" y="275481"/>
            <a:ext cx="7886700" cy="1325563"/>
          </a:xfrm>
        </p:spPr>
        <p:txBody>
          <a:bodyPr/>
          <a:lstStyle/>
          <a:p>
            <a:r>
              <a:rPr lang="en-US" dirty="0"/>
              <a:t>Recall: Thrashing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32B1-DEEE-2A48-B583-DA988DB16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367958"/>
            <a:ext cx="7886700" cy="2124916"/>
          </a:xfrm>
        </p:spPr>
        <p:txBody>
          <a:bodyPr/>
          <a:lstStyle/>
          <a:p>
            <a:r>
              <a:rPr lang="en-US" dirty="0"/>
              <a:t>No individual process has enough pages to make steady progress, runs a little bit then page fault</a:t>
            </a:r>
          </a:p>
          <a:p>
            <a:r>
              <a:rPr lang="en-US" dirty="0"/>
              <a:t>Result: Low CPU utilization</a:t>
            </a:r>
          </a:p>
          <a:p>
            <a:pPr lvl="1"/>
            <a:r>
              <a:rPr lang="en-US" dirty="0"/>
              <a:t>Every process waiting on IO to bring pages into memory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D7E0CD7-01E3-0D41-BEDD-86B2B407B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t="12083" r="856" b="12083"/>
          <a:stretch>
            <a:fillRect/>
          </a:stretch>
        </p:blipFill>
        <p:spPr bwMode="auto">
          <a:xfrm>
            <a:off x="2496671" y="1362822"/>
            <a:ext cx="4667250" cy="26892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86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491D-C8F4-814F-B005-9EE9F469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64338" cy="1325563"/>
          </a:xfrm>
        </p:spPr>
        <p:txBody>
          <a:bodyPr/>
          <a:lstStyle/>
          <a:p>
            <a:r>
              <a:rPr lang="en-US" dirty="0"/>
              <a:t>Reverse Page Mapping: "</a:t>
            </a:r>
            <a:r>
              <a:rPr lang="en-US" dirty="0" err="1"/>
              <a:t>Coremap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05E2-2DB5-5045-9B9B-78683DE9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 from physical page frame # to all of its mappings in virtual address spaces</a:t>
            </a:r>
          </a:p>
          <a:p>
            <a:endParaRPr lang="en-US" dirty="0"/>
          </a:p>
          <a:p>
            <a:r>
              <a:rPr lang="en-US" dirty="0"/>
              <a:t>Example uses:</a:t>
            </a:r>
          </a:p>
          <a:p>
            <a:pPr lvl="1"/>
            <a:r>
              <a:rPr lang="en-US" dirty="0"/>
              <a:t>Scanning accessed/dirty bits of all of frame's PTEs</a:t>
            </a:r>
          </a:p>
          <a:p>
            <a:pPr lvl="1"/>
            <a:r>
              <a:rPr lang="en-US" dirty="0"/>
              <a:t>Marking a page as not present in all PTEs that refer to it when evicting the page to disk</a:t>
            </a:r>
          </a:p>
        </p:txBody>
      </p:sp>
    </p:spTree>
    <p:extLst>
      <p:ext uri="{BB962C8B-B14F-4D97-AF65-F5344CB8AC3E}">
        <p14:creationId xmlns:p14="http://schemas.microsoft.com/office/powerpoint/2010/main" val="139904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14009</TotalTime>
  <Words>3028</Words>
  <Application>Microsoft Macintosh PowerPoint</Application>
  <PresentationFormat>On-screen Show (4:3)</PresentationFormat>
  <Paragraphs>727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Consolas</vt:lpstr>
      <vt:lpstr>Courier New</vt:lpstr>
      <vt:lpstr>Gill Sans</vt:lpstr>
      <vt:lpstr>Gill Sans Light</vt:lpstr>
      <vt:lpstr>Gill Sans MT</vt:lpstr>
      <vt:lpstr>Office Theme</vt:lpstr>
      <vt:lpstr>CS 162: Operating Systems and Systems Programming</vt:lpstr>
      <vt:lpstr>Logistics</vt:lpstr>
      <vt:lpstr>Recall: Misses with Demand Paging</vt:lpstr>
      <vt:lpstr>Recall: Simple Page Replacement Policies</vt:lpstr>
      <vt:lpstr>Recall: Clock Algorithm</vt:lpstr>
      <vt:lpstr>Recall: Nth Chance Clock Algorithm</vt:lpstr>
      <vt:lpstr>Recall: Second-Chance List Algorithm</vt:lpstr>
      <vt:lpstr>Recall: Thrashing</vt:lpstr>
      <vt:lpstr>Reverse Page Mapping: "Coremap"</vt:lpstr>
      <vt:lpstr>Coremap</vt:lpstr>
      <vt:lpstr>Loading Executable Into Memory</vt:lpstr>
      <vt:lpstr>New View: Create Address Space</vt:lpstr>
      <vt:lpstr>New View: Create Address Space</vt:lpstr>
      <vt:lpstr>New View: Create Address Space</vt:lpstr>
      <vt:lpstr>New View: Create Address Space</vt:lpstr>
      <vt:lpstr>Provide Backing Store for VAS</vt:lpstr>
      <vt:lpstr>A Page Fault</vt:lpstr>
      <vt:lpstr>A Page Fault: Find and Start Load</vt:lpstr>
      <vt:lpstr>A Page Fault: Switch During IO</vt:lpstr>
      <vt:lpstr>On Page Fault: Update PTE</vt:lpstr>
      <vt:lpstr>Eventually Reschedule Faulting Thread</vt:lpstr>
      <vt:lpstr>Memory-Mapped IO</vt:lpstr>
      <vt:lpstr>Using Paging to mmap Files</vt:lpstr>
      <vt:lpstr>mmap system call</vt:lpstr>
      <vt:lpstr>mmap Example</vt:lpstr>
      <vt:lpstr>Sharing through Mapped Files</vt:lpstr>
      <vt:lpstr>32-bit x86 Linux Memory Layout</vt:lpstr>
      <vt:lpstr>32-bit x86 Linux Memory Layout</vt:lpstr>
      <vt:lpstr>32-bit x86 Linux Memory Layout</vt:lpstr>
      <vt:lpstr>32-bit x86 Linux Memory Layout</vt:lpstr>
      <vt:lpstr>32-bit x86 Linux Memory Layout</vt:lpstr>
      <vt:lpstr>Linux Virtual memory map</vt:lpstr>
      <vt:lpstr>Linux Virtual memory map</vt:lpstr>
      <vt:lpstr>Linux Virtual memory map</vt:lpstr>
      <vt:lpstr>January 2018 - Meltdown</vt:lpstr>
      <vt:lpstr>Break</vt:lpstr>
      <vt:lpstr>Interprocess Communication</vt:lpstr>
      <vt:lpstr>Interprocess Communication</vt:lpstr>
      <vt:lpstr>We've Already Seen Some IPC</vt:lpstr>
      <vt:lpstr>IPC Example: Pipes</vt:lpstr>
      <vt:lpstr>Pipe Syscall</vt:lpstr>
      <vt:lpstr>Using Pipes – Common Pattern</vt:lpstr>
      <vt:lpstr>Using Pipes</vt:lpstr>
      <vt:lpstr>Using Pipes</vt:lpstr>
      <vt:lpstr>UNIX Domain Sockets</vt:lpstr>
      <vt:lpstr>Using Unix Domain Sockets</vt:lpstr>
      <vt:lpstr>Using Unix Domain Sockets</vt:lpstr>
      <vt:lpstr>Many Other Forms of IPC</vt:lpstr>
      <vt:lpstr>Summary</vt:lpstr>
      <vt:lpstr>C Concurrency and Synch.</vt:lpstr>
      <vt:lpstr>Other Languages and Threading</vt:lpstr>
      <vt:lpstr>C++ Lock Guards</vt:lpstr>
      <vt:lpstr>Python with Keyword</vt:lpstr>
      <vt:lpstr>Java Support for Synchronization</vt:lpstr>
      <vt:lpstr>Java Support for Synchronization</vt:lpstr>
      <vt:lpstr>Up Next: Go</vt:lpstr>
      <vt:lpstr>Up Next: 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1500</cp:revision>
  <cp:lastPrinted>2019-07-11T04:38:05Z</cp:lastPrinted>
  <dcterms:created xsi:type="dcterms:W3CDTF">2019-06-14T18:29:35Z</dcterms:created>
  <dcterms:modified xsi:type="dcterms:W3CDTF">2019-08-05T22:19:34Z</dcterms:modified>
</cp:coreProperties>
</file>