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1"/>
  </p:notesMasterIdLst>
  <p:sldIdLst>
    <p:sldId id="256" r:id="rId2"/>
    <p:sldId id="824" r:id="rId3"/>
    <p:sldId id="2124" r:id="rId4"/>
    <p:sldId id="2125" r:id="rId5"/>
    <p:sldId id="2139" r:id="rId6"/>
    <p:sldId id="1208" r:id="rId7"/>
    <p:sldId id="2127" r:id="rId8"/>
    <p:sldId id="2129" r:id="rId9"/>
    <p:sldId id="2133" r:id="rId10"/>
    <p:sldId id="2134" r:id="rId11"/>
    <p:sldId id="2135" r:id="rId12"/>
    <p:sldId id="2147" r:id="rId13"/>
    <p:sldId id="2149" r:id="rId14"/>
    <p:sldId id="2150" r:id="rId15"/>
    <p:sldId id="2151" r:id="rId16"/>
    <p:sldId id="1011" r:id="rId17"/>
    <p:sldId id="2152" r:id="rId18"/>
    <p:sldId id="2153" r:id="rId19"/>
    <p:sldId id="2154" r:id="rId20"/>
    <p:sldId id="2155" r:id="rId21"/>
    <p:sldId id="2156" r:id="rId22"/>
    <p:sldId id="2157" r:id="rId23"/>
    <p:sldId id="2158" r:id="rId24"/>
    <p:sldId id="2159" r:id="rId25"/>
    <p:sldId id="2160" r:id="rId26"/>
    <p:sldId id="2161" r:id="rId27"/>
    <p:sldId id="639" r:id="rId28"/>
    <p:sldId id="794" r:id="rId29"/>
    <p:sldId id="2162" r:id="rId30"/>
    <p:sldId id="2163" r:id="rId31"/>
    <p:sldId id="2164" r:id="rId32"/>
    <p:sldId id="2165" r:id="rId33"/>
    <p:sldId id="2166" r:id="rId34"/>
    <p:sldId id="2167" r:id="rId35"/>
    <p:sldId id="2168" r:id="rId36"/>
    <p:sldId id="262" r:id="rId37"/>
    <p:sldId id="338" r:id="rId38"/>
    <p:sldId id="293" r:id="rId39"/>
    <p:sldId id="2169" r:id="rId40"/>
    <p:sldId id="2170" r:id="rId41"/>
    <p:sldId id="2171" r:id="rId42"/>
    <p:sldId id="2172" r:id="rId43"/>
    <p:sldId id="2173" r:id="rId44"/>
    <p:sldId id="2174" r:id="rId45"/>
    <p:sldId id="2175" r:id="rId46"/>
    <p:sldId id="299" r:id="rId47"/>
    <p:sldId id="300" r:id="rId48"/>
    <p:sldId id="2176" r:id="rId49"/>
    <p:sldId id="2177" r:id="rId5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9202"/>
    <a:srgbClr val="FFFFFF"/>
    <a:srgbClr val="BCFFBC"/>
    <a:srgbClr val="00AE00"/>
    <a:srgbClr val="01FFFF"/>
    <a:srgbClr val="D9D9D9"/>
    <a:srgbClr val="4472C4"/>
    <a:srgbClr val="FFFF01"/>
    <a:srgbClr val="D8D8D8"/>
    <a:srgbClr val="D6D6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20"/>
    <p:restoredTop sz="85703"/>
  </p:normalViewPr>
  <p:slideViewPr>
    <p:cSldViewPr snapToGrid="0" snapToObjects="1">
      <p:cViewPr varScale="1">
        <p:scale>
          <a:sx n="89" d="100"/>
          <a:sy n="89" d="100"/>
        </p:scale>
        <p:origin x="126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61342-C565-254A-B120-12E0439B36E9}" type="datetimeFigureOut">
              <a:rPr lang="en-US" smtClean="0"/>
              <a:t>8/6/19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7440CD-BA39-A148-AE3A-F33EF3E7F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36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160806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144608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14631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51810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13163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63975" y="8733864"/>
            <a:ext cx="3032568" cy="458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B9DCB9ED-288A-7F41-B1BE-20E3400C85EB}" type="slidenum">
              <a:rPr lang="en-US"/>
              <a:pPr eaLnBrk="1" hangingPunct="1"/>
              <a:t>46</a:t>
            </a:fld>
            <a:endParaRPr 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0605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63975" y="8733864"/>
            <a:ext cx="3032568" cy="458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637BA1C6-3063-1842-A5CE-16636EAED9BC}" type="slidenum">
              <a:rPr lang="en-US"/>
              <a:pPr eaLnBrk="1" hangingPunct="1"/>
              <a:t>47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519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4FA-79C6-404D-A393-D48D85E6E132}" type="datetimeFigureOut">
              <a:rPr lang="en-US" smtClean="0"/>
              <a:t>8/6/19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027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4FA-79C6-404D-A393-D48D85E6E132}" type="datetimeFigureOut">
              <a:rPr lang="en-US" smtClean="0"/>
              <a:t>8/6/19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88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4FA-79C6-404D-A393-D48D85E6E132}" type="datetimeFigureOut">
              <a:rPr lang="en-US" smtClean="0"/>
              <a:t>8/6/19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000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4FA-79C6-404D-A393-D48D85E6E132}" type="datetimeFigureOut">
              <a:rPr lang="en-US" smtClean="0"/>
              <a:t>8/6/19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135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4FA-79C6-404D-A393-D48D85E6E132}" type="datetimeFigureOut">
              <a:rPr lang="en-US" smtClean="0"/>
              <a:t>8/6/19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140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4FA-79C6-404D-A393-D48D85E6E132}" type="datetimeFigureOut">
              <a:rPr lang="en-US" smtClean="0"/>
              <a:t>8/6/19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189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4FA-79C6-404D-A393-D48D85E6E132}" type="datetimeFigureOut">
              <a:rPr lang="en-US" smtClean="0"/>
              <a:t>8/6/19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928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4FA-79C6-404D-A393-D48D85E6E132}" type="datetimeFigureOut">
              <a:rPr lang="en-US" smtClean="0"/>
              <a:t>8/6/19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238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4FA-79C6-404D-A393-D48D85E6E132}" type="datetimeFigureOut">
              <a:rPr lang="en-US" smtClean="0"/>
              <a:t>8/6/19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755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4FA-79C6-404D-A393-D48D85E6E132}" type="datetimeFigureOut">
              <a:rPr lang="en-US" smtClean="0"/>
              <a:t>8/6/19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67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4FA-79C6-404D-A393-D48D85E6E132}" type="datetimeFigureOut">
              <a:rPr lang="en-US" smtClean="0"/>
              <a:t>8/6/19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831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504FA-79C6-404D-A393-D48D85E6E132}" type="datetimeFigureOut">
              <a:rPr lang="en-US" smtClean="0"/>
              <a:t>8/6/19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257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ourse-evaluations.berkeley.edu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svg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blog.chromium.org/2008/09/multi-process-architecture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D610AF71-762F-CD4B-94E5-E4C38CAE7A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2064" y="402335"/>
            <a:ext cx="7461504" cy="1780033"/>
          </a:xfrm>
        </p:spPr>
        <p:txBody>
          <a:bodyPr>
            <a:normAutofit/>
          </a:bodyPr>
          <a:lstStyle/>
          <a:p>
            <a:pPr algn="l"/>
            <a:r>
              <a:rPr lang="en-US" sz="4800" dirty="0">
                <a:solidFill>
                  <a:schemeClr val="tx1"/>
                </a:solidFill>
              </a:rPr>
              <a:t>CS 162: Operating Systems and Systems Programming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1A254F1-F1AE-B843-A49D-5103599418B9}"/>
              </a:ext>
            </a:extLst>
          </p:cNvPr>
          <p:cNvSpPr txBox="1">
            <a:spLocks/>
          </p:cNvSpPr>
          <p:nvPr/>
        </p:nvSpPr>
        <p:spPr>
          <a:xfrm>
            <a:off x="512064" y="2240470"/>
            <a:ext cx="7461504" cy="1780033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dirty="0">
                <a:solidFill>
                  <a:srgbClr val="0070C0"/>
                </a:solidFill>
              </a:rPr>
              <a:t>Lecture 24: Lang. Support for Concurrency, Intro to Distributed Systems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463513B-F7CE-884E-9DEC-608167BE2E9D}"/>
              </a:ext>
            </a:extLst>
          </p:cNvPr>
          <p:cNvSpPr txBox="1">
            <a:spLocks/>
          </p:cNvSpPr>
          <p:nvPr/>
        </p:nvSpPr>
        <p:spPr>
          <a:xfrm>
            <a:off x="512064" y="3785616"/>
            <a:ext cx="7461504" cy="178003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August 6, 2019</a:t>
            </a:r>
          </a:p>
          <a:p>
            <a:pPr algn="l"/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Instructor: Jack Kolb</a:t>
            </a:r>
          </a:p>
          <a:p>
            <a:pPr algn="l"/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https://cs162.eecs.berkeley.edu</a:t>
            </a:r>
          </a:p>
        </p:txBody>
      </p:sp>
    </p:spTree>
    <p:extLst>
      <p:ext uri="{BB962C8B-B14F-4D97-AF65-F5344CB8AC3E}">
        <p14:creationId xmlns:p14="http://schemas.microsoft.com/office/powerpoint/2010/main" val="3242363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4EABA-E562-E84E-A6B7-AD7EA08CA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UNIX Domain Sockets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9F16F1-C399-C242-A1D7-DCB231C01A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 a socket connection with a </a:t>
            </a:r>
            <a:r>
              <a:rPr lang="en-US" b="1" dirty="0"/>
              <a:t>local</a:t>
            </a:r>
            <a:r>
              <a:rPr lang="en-US" dirty="0"/>
              <a:t> process</a:t>
            </a:r>
          </a:p>
          <a:p>
            <a:endParaRPr lang="en-US" dirty="0"/>
          </a:p>
          <a:p>
            <a:r>
              <a:rPr lang="en-US" dirty="0"/>
              <a:t>Use familiar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write</a:t>
            </a:r>
            <a:r>
              <a:rPr lang="en-US" dirty="0"/>
              <a:t>/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read</a:t>
            </a:r>
            <a:r>
              <a:rPr lang="en-US" dirty="0"/>
              <a:t> calls to communicate</a:t>
            </a:r>
          </a:p>
          <a:p>
            <a:endParaRPr lang="en-US" dirty="0"/>
          </a:p>
          <a:p>
            <a:r>
              <a:rPr lang="en-US" dirty="0"/>
              <a:t>But </a:t>
            </a:r>
            <a:r>
              <a:rPr lang="en-US" b="1" dirty="0"/>
              <a:t>don't</a:t>
            </a:r>
            <a:r>
              <a:rPr lang="en-US" dirty="0"/>
              <a:t> incur usual </a:t>
            </a:r>
            <a:r>
              <a:rPr lang="en-US" b="1" dirty="0"/>
              <a:t>overhead</a:t>
            </a:r>
            <a:r>
              <a:rPr lang="en-US" dirty="0"/>
              <a:t> of networking</a:t>
            </a:r>
          </a:p>
          <a:p>
            <a:endParaRPr lang="en-US" dirty="0"/>
          </a:p>
          <a:p>
            <a:r>
              <a:rPr lang="en-US" b="1" dirty="0"/>
              <a:t>Optimized</a:t>
            </a:r>
            <a:r>
              <a:rPr lang="en-US" dirty="0"/>
              <a:t> for processes on same machine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0367461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E2295-04E5-404E-A116-38D1A0551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Unix Domain Sockets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6C71A9-75A8-FA47-908E-053403E9A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775200"/>
          </a:xfrm>
        </p:spPr>
        <p:txBody>
          <a:bodyPr/>
          <a:lstStyle/>
          <a:p>
            <a:r>
              <a:rPr lang="en-US" dirty="0"/>
              <a:t>Still need same sequence of </a:t>
            </a:r>
            <a:r>
              <a:rPr lang="en-US" dirty="0" err="1"/>
              <a:t>syscalls</a:t>
            </a:r>
            <a:r>
              <a:rPr lang="en-US" dirty="0"/>
              <a:t>: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socket</a:t>
            </a:r>
            <a:r>
              <a:rPr lang="en-US" dirty="0"/>
              <a:t>,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bind</a:t>
            </a:r>
            <a:r>
              <a:rPr lang="en-US" dirty="0"/>
              <a:t>,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listen</a:t>
            </a:r>
            <a:r>
              <a:rPr lang="en-US" dirty="0"/>
              <a:t>,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accept</a:t>
            </a:r>
            <a:r>
              <a:rPr lang="en-US" dirty="0"/>
              <a:t> to act as a server</a:t>
            </a:r>
          </a:p>
          <a:p>
            <a:endParaRPr lang="en-US" dirty="0"/>
          </a:p>
          <a:p>
            <a:r>
              <a:rPr lang="en-US" dirty="0"/>
              <a:t>But socket address now corresponds to an object in local machine's filesystem</a:t>
            </a:r>
          </a:p>
          <a:p>
            <a:pPr lvl="1"/>
            <a:r>
              <a:rPr lang="en-US" dirty="0"/>
              <a:t>Specify path on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bind</a:t>
            </a:r>
          </a:p>
          <a:p>
            <a:r>
              <a:rPr lang="en-US" dirty="0">
                <a:cs typeface="Consolas" panose="020B0609020204030204" pitchFamily="49" charset="0"/>
              </a:rPr>
              <a:t>Why this approach?</a:t>
            </a:r>
          </a:p>
          <a:p>
            <a:pPr lvl="1"/>
            <a:r>
              <a:rPr lang="en-US" dirty="0">
                <a:cs typeface="Consolas" panose="020B0609020204030204" pitchFamily="49" charset="0"/>
              </a:rPr>
              <a:t>Filesystem gives us a </a:t>
            </a:r>
            <a:r>
              <a:rPr lang="en-US" i="1" dirty="0">
                <a:cs typeface="Consolas" panose="020B0609020204030204" pitchFamily="49" charset="0"/>
              </a:rPr>
              <a:t>namespace</a:t>
            </a:r>
            <a:r>
              <a:rPr lang="en-US" dirty="0">
                <a:cs typeface="Consolas" panose="020B0609020204030204" pitchFamily="49" charset="0"/>
              </a:rPr>
              <a:t>: any process can specify path on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connect</a:t>
            </a:r>
            <a:r>
              <a:rPr lang="en-US" dirty="0">
                <a:cs typeface="Consolas" panose="020B0609020204030204" pitchFamily="49" charset="0"/>
              </a:rPr>
              <a:t> (doesn't need to be a child of server)</a:t>
            </a:r>
          </a:p>
          <a:p>
            <a:pPr lvl="1"/>
            <a:r>
              <a:rPr lang="en-US" dirty="0">
                <a:cs typeface="Consolas" panose="020B0609020204030204" pitchFamily="49" charset="0"/>
              </a:rPr>
              <a:t>Filesystem enforces </a:t>
            </a:r>
            <a:r>
              <a:rPr lang="en-US" i="1" dirty="0">
                <a:cs typeface="Consolas" panose="020B0609020204030204" pitchFamily="49" charset="0"/>
              </a:rPr>
              <a:t>permissions</a:t>
            </a:r>
            <a:endParaRPr lang="en-US" dirty="0"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237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DA725-4246-3348-B6DB-42181B204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Concurrency and Synch.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DB4089-788F-144C-B2E3-4F6375553D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830356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Standard approach: use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pthreads</a:t>
            </a:r>
            <a:r>
              <a:rPr lang="en-US" dirty="0"/>
              <a:t>, protect access to shared data structures</a:t>
            </a:r>
          </a:p>
          <a:p>
            <a:r>
              <a:rPr lang="en-US" i="1" dirty="0"/>
              <a:t>Shared Memory Paradigm</a:t>
            </a:r>
            <a:endParaRPr lang="en-US" dirty="0"/>
          </a:p>
          <a:p>
            <a:r>
              <a:rPr lang="en-US" dirty="0"/>
              <a:t>One pitfall: consistently unlocking a mutex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int </a:t>
            </a:r>
            <a:r>
              <a:rPr lang="en-US" altLang="ko-KR" dirty="0" err="1">
                <a:latin typeface="Consolas" panose="020B0609020204030204" pitchFamily="49" charset="0"/>
                <a:ea typeface="굴림" panose="020B0600000101010101" pitchFamily="34" charset="-127"/>
              </a:rPr>
              <a:t>Rtn</a:t>
            </a: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() {</a:t>
            </a:r>
            <a:b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  </a:t>
            </a:r>
            <a:r>
              <a:rPr lang="en-US" altLang="ko-KR" dirty="0" err="1">
                <a:latin typeface="Consolas" panose="020B0609020204030204" pitchFamily="49" charset="0"/>
                <a:ea typeface="굴림" panose="020B0600000101010101" pitchFamily="34" charset="-127"/>
              </a:rPr>
              <a:t>lock.acquire</a:t>
            </a: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();</a:t>
            </a:r>
            <a:b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  …</a:t>
            </a:r>
            <a:b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  if (error) {</a:t>
            </a:r>
            <a:b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    </a:t>
            </a:r>
            <a:r>
              <a:rPr lang="en-US" altLang="ko-KR" dirty="0" err="1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lock.release</a:t>
            </a:r>
            <a: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();</a:t>
            </a:r>
            <a:b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    return </a:t>
            </a:r>
            <a:r>
              <a:rPr lang="en-US" altLang="ko-KR" dirty="0" err="1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errCode</a:t>
            </a:r>
            <a: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;</a:t>
            </a:r>
            <a:b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  }</a:t>
            </a:r>
            <a:br>
              <a:rPr lang="en-US" altLang="ko-KR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  …</a:t>
            </a:r>
            <a:b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  </a:t>
            </a:r>
            <a:r>
              <a:rPr lang="en-US" altLang="ko-KR" dirty="0" err="1">
                <a:latin typeface="Consolas" panose="020B0609020204030204" pitchFamily="49" charset="0"/>
                <a:ea typeface="굴림" panose="020B0600000101010101" pitchFamily="34" charset="-127"/>
              </a:rPr>
              <a:t>lock.release</a:t>
            </a: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();</a:t>
            </a:r>
            <a:b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  return OK;</a:t>
            </a:r>
            <a:b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175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7C7C9-3A89-6A4C-A23D-D72D29648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Languages and Threading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9A17-D746-0E4C-AD3E-79CC7C85F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825624"/>
            <a:ext cx="8238903" cy="4667249"/>
          </a:xfrm>
        </p:spPr>
        <p:txBody>
          <a:bodyPr>
            <a:normAutofit/>
          </a:bodyPr>
          <a:lstStyle/>
          <a:p>
            <a:r>
              <a:rPr lang="en-US" sz="3200" dirty="0"/>
              <a:t>Many other mainstream languages also focus on threads and shared memory</a:t>
            </a:r>
          </a:p>
          <a:p>
            <a:endParaRPr lang="en-US" sz="3200" dirty="0"/>
          </a:p>
          <a:p>
            <a:r>
              <a:rPr lang="en-US" sz="3200" dirty="0"/>
              <a:t>But offer useful libraries and built-in features to make our lives easier</a:t>
            </a:r>
          </a:p>
          <a:p>
            <a:pPr lvl="1"/>
            <a:r>
              <a:rPr lang="en-US" sz="2800" dirty="0"/>
              <a:t>Thread management libraries</a:t>
            </a:r>
          </a:p>
          <a:p>
            <a:pPr lvl="1"/>
            <a:r>
              <a:rPr lang="en-US" sz="2800" dirty="0"/>
              <a:t>Thread pools</a:t>
            </a:r>
          </a:p>
          <a:p>
            <a:pPr lvl="1"/>
            <a:r>
              <a:rPr lang="en-US" sz="2800" dirty="0"/>
              <a:t>Safer lock management</a:t>
            </a:r>
          </a:p>
          <a:p>
            <a:pPr lvl="1"/>
            <a:r>
              <a:rPr lang="en-US" sz="2800" dirty="0"/>
              <a:t>Objects as monitors</a:t>
            </a:r>
          </a:p>
        </p:txBody>
      </p:sp>
    </p:spTree>
    <p:extLst>
      <p:ext uri="{BB962C8B-B14F-4D97-AF65-F5344CB8AC3E}">
        <p14:creationId xmlns:p14="http://schemas.microsoft.com/office/powerpoint/2010/main" val="20191774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49C5E-3614-8447-9EA5-3AC5B300A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Lock Guards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1B2DF-B5E2-5445-A17A-F7B75C925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915" y="1825625"/>
            <a:ext cx="8739963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#include &lt;mutex&gt;</a:t>
            </a:r>
          </a:p>
          <a:p>
            <a:pPr marL="0" indent="0">
              <a:buNone/>
            </a:pP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global_i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= 0;</a:t>
            </a:r>
          </a:p>
          <a:p>
            <a:pPr marL="0" indent="0">
              <a:buNone/>
            </a:pP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std::mutex </a:t>
            </a:r>
            <a:r>
              <a:rPr 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global_mutex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endParaRPr lang="en-US" sz="2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safe_increment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</a:p>
          <a:p>
            <a:pPr marL="0" indent="0">
              <a:buNone/>
            </a:pP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 std::</a:t>
            </a:r>
            <a:r>
              <a:rPr 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lock_guard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&lt;std::mutex&gt; lock(</a:t>
            </a:r>
            <a:r>
              <a:rPr 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global_mutex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 …</a:t>
            </a:r>
          </a:p>
          <a:p>
            <a:pPr marL="0" indent="0">
              <a:buNone/>
            </a:pP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global_i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++;</a:t>
            </a:r>
          </a:p>
          <a:p>
            <a:pPr marL="0" indent="0">
              <a:buNone/>
            </a:pP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 // Mutex released when 'lock' goes out of scope</a:t>
            </a:r>
          </a:p>
          <a:p>
            <a:pPr marL="0" indent="0">
              <a:buNone/>
            </a:pP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353670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9A19F-9A66-014B-AC9C-A8FC28E17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with</a:t>
            </a:r>
            <a:r>
              <a:rPr lang="en-US" dirty="0"/>
              <a:t> Keyword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CC278A-94CD-0B47-BAD4-4522F3FBDA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242" y="1825625"/>
            <a:ext cx="8506046" cy="4714512"/>
          </a:xfrm>
        </p:spPr>
        <p:txBody>
          <a:bodyPr>
            <a:normAutofit/>
          </a:bodyPr>
          <a:lstStyle/>
          <a:p>
            <a:r>
              <a:rPr lang="en-US" dirty="0"/>
              <a:t>More versatile than we'll show here (can be used to close files, database connections, etc.)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lock =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threading.Lock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with lock: # Automatically calls acquire()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some_var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+= 1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…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# release() called however we leave block</a:t>
            </a:r>
          </a:p>
        </p:txBody>
      </p:sp>
    </p:spTree>
    <p:extLst>
      <p:ext uri="{BB962C8B-B14F-4D97-AF65-F5344CB8AC3E}">
        <p14:creationId xmlns:p14="http://schemas.microsoft.com/office/powerpoint/2010/main" val="11667629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30618"/>
            <a:ext cx="8382000" cy="1059712"/>
          </a:xfrm>
        </p:spPr>
        <p:txBody>
          <a:bodyPr>
            <a:normAutofit/>
          </a:bodyPr>
          <a:lstStyle/>
          <a:p>
            <a:r>
              <a:rPr lang="en-US" altLang="ko-KR" dirty="0">
                <a:ea typeface="굴림" panose="020B0600000101010101" pitchFamily="34" charset="-127"/>
              </a:rPr>
              <a:t>Java Support for Synchronization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90330"/>
            <a:ext cx="8839200" cy="521527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80000"/>
              </a:lnSpc>
              <a:buNone/>
              <a:tabLst>
                <a:tab pos="1027113" algn="l"/>
                <a:tab pos="1377950" algn="l"/>
                <a:tab pos="1716088" algn="l"/>
                <a:tab pos="2054225" algn="l"/>
              </a:tabLst>
            </a:pPr>
            <a:r>
              <a:rPr lang="en-US" altLang="ko-KR" sz="2000" b="1" dirty="0">
                <a:latin typeface="Consolas" panose="020B0609020204030204" pitchFamily="49" charset="0"/>
                <a:ea typeface="굴림" panose="020B0600000101010101" pitchFamily="34" charset="-127"/>
              </a:rPr>
              <a:t>class Account {</a:t>
            </a:r>
            <a:br>
              <a:rPr lang="en-US" altLang="ko-KR" sz="2000" b="1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b="1" dirty="0">
                <a:latin typeface="Consolas" panose="020B0609020204030204" pitchFamily="49" charset="0"/>
                <a:ea typeface="굴림" panose="020B0600000101010101" pitchFamily="34" charset="-127"/>
              </a:rPr>
              <a:t>  private int balance;</a:t>
            </a:r>
            <a:br>
              <a:rPr lang="en-US" altLang="ko-KR" sz="2000" b="1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br>
              <a:rPr lang="en-US" altLang="ko-KR" sz="2000" b="1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br>
              <a:rPr lang="en-US" altLang="ko-KR" sz="2000" b="1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b="1" dirty="0">
                <a:latin typeface="Consolas" panose="020B0609020204030204" pitchFamily="49" charset="0"/>
                <a:ea typeface="굴림" panose="020B0600000101010101" pitchFamily="34" charset="-127"/>
              </a:rPr>
              <a:t>  public Account (int </a:t>
            </a:r>
            <a:r>
              <a:rPr lang="en-US" altLang="ko-KR" sz="2000" b="1" dirty="0" err="1">
                <a:latin typeface="Consolas" panose="020B0609020204030204" pitchFamily="49" charset="0"/>
                <a:ea typeface="굴림" panose="020B0600000101010101" pitchFamily="34" charset="-127"/>
              </a:rPr>
              <a:t>initialBalance</a:t>
            </a:r>
            <a:r>
              <a:rPr lang="en-US" altLang="ko-KR" sz="2000" b="1" dirty="0">
                <a:latin typeface="Consolas" panose="020B0609020204030204" pitchFamily="49" charset="0"/>
                <a:ea typeface="굴림" panose="020B0600000101010101" pitchFamily="34" charset="-127"/>
              </a:rPr>
              <a:t>) {</a:t>
            </a:r>
            <a:br>
              <a:rPr lang="en-US" altLang="ko-KR" sz="2000" b="1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b="1" dirty="0">
                <a:latin typeface="Consolas" panose="020B0609020204030204" pitchFamily="49" charset="0"/>
                <a:ea typeface="굴림" panose="020B0600000101010101" pitchFamily="34" charset="-127"/>
              </a:rPr>
              <a:t>    balance = </a:t>
            </a:r>
            <a:r>
              <a:rPr lang="en-US" altLang="ko-KR" sz="2000" b="1" dirty="0" err="1">
                <a:latin typeface="Consolas" panose="020B0609020204030204" pitchFamily="49" charset="0"/>
                <a:ea typeface="굴림" panose="020B0600000101010101" pitchFamily="34" charset="-127"/>
              </a:rPr>
              <a:t>initialBalance</a:t>
            </a:r>
            <a:r>
              <a:rPr lang="en-US" altLang="ko-KR" sz="2000" b="1" dirty="0">
                <a:latin typeface="Consolas" panose="020B0609020204030204" pitchFamily="49" charset="0"/>
                <a:ea typeface="굴림" panose="020B0600000101010101" pitchFamily="34" charset="-127"/>
              </a:rPr>
              <a:t>;</a:t>
            </a:r>
            <a:br>
              <a:rPr lang="en-US" altLang="ko-KR" sz="2000" b="1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b="1" dirty="0">
                <a:latin typeface="Consolas" panose="020B0609020204030204" pitchFamily="49" charset="0"/>
                <a:ea typeface="굴림" panose="020B0600000101010101" pitchFamily="34" charset="-127"/>
              </a:rPr>
              <a:t>  }</a:t>
            </a:r>
          </a:p>
          <a:p>
            <a:pPr marL="0" indent="0">
              <a:lnSpc>
                <a:spcPct val="80000"/>
              </a:lnSpc>
              <a:buNone/>
              <a:tabLst>
                <a:tab pos="1027113" algn="l"/>
                <a:tab pos="1377950" algn="l"/>
                <a:tab pos="1716088" algn="l"/>
                <a:tab pos="2054225" algn="l"/>
              </a:tabLst>
            </a:pPr>
            <a:r>
              <a:rPr lang="en-US" altLang="ko-KR" sz="2000" b="1" dirty="0">
                <a:latin typeface="Consolas" panose="020B0609020204030204" pitchFamily="49" charset="0"/>
                <a:ea typeface="굴림" panose="020B0600000101010101" pitchFamily="34" charset="-127"/>
              </a:rPr>
              <a:t>  public </a:t>
            </a:r>
            <a:r>
              <a:rPr lang="en-US" altLang="ko-KR" sz="2000" b="1" i="1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synchronized</a:t>
            </a:r>
            <a:r>
              <a:rPr lang="en-US" altLang="ko-KR" sz="2000" b="1" dirty="0">
                <a:latin typeface="Consolas" panose="020B0609020204030204" pitchFamily="49" charset="0"/>
                <a:ea typeface="굴림" panose="020B0600000101010101" pitchFamily="34" charset="-127"/>
              </a:rPr>
              <a:t> int </a:t>
            </a:r>
            <a:r>
              <a:rPr lang="en-US" altLang="ko-KR" sz="2000" b="1" dirty="0" err="1">
                <a:latin typeface="Consolas" panose="020B0609020204030204" pitchFamily="49" charset="0"/>
                <a:ea typeface="굴림" panose="020B0600000101010101" pitchFamily="34" charset="-127"/>
              </a:rPr>
              <a:t>getBalance</a:t>
            </a:r>
            <a:r>
              <a:rPr lang="en-US" altLang="ko-KR" sz="2000" b="1" dirty="0">
                <a:latin typeface="Consolas" panose="020B0609020204030204" pitchFamily="49" charset="0"/>
                <a:ea typeface="굴림" panose="020B0600000101010101" pitchFamily="34" charset="-127"/>
              </a:rPr>
              <a:t>() {</a:t>
            </a:r>
            <a:br>
              <a:rPr lang="en-US" altLang="ko-KR" sz="2000" b="1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b="1" dirty="0">
                <a:latin typeface="Consolas" panose="020B0609020204030204" pitchFamily="49" charset="0"/>
                <a:ea typeface="굴림" panose="020B0600000101010101" pitchFamily="34" charset="-127"/>
              </a:rPr>
              <a:t>    return balance;</a:t>
            </a:r>
            <a:br>
              <a:rPr lang="en-US" altLang="ko-KR" sz="2000" b="1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b="1" dirty="0">
                <a:latin typeface="Consolas" panose="020B0609020204030204" pitchFamily="49" charset="0"/>
                <a:ea typeface="굴림" panose="020B0600000101010101" pitchFamily="34" charset="-127"/>
              </a:rPr>
              <a:t>  }</a:t>
            </a:r>
          </a:p>
          <a:p>
            <a:pPr marL="0" indent="0">
              <a:lnSpc>
                <a:spcPct val="80000"/>
              </a:lnSpc>
              <a:buNone/>
              <a:tabLst>
                <a:tab pos="1027113" algn="l"/>
                <a:tab pos="1377950" algn="l"/>
                <a:tab pos="1716088" algn="l"/>
                <a:tab pos="2054225" algn="l"/>
              </a:tabLst>
            </a:pPr>
            <a:r>
              <a:rPr lang="en-US" altLang="ko-KR" sz="2000" b="1" dirty="0">
                <a:latin typeface="Consolas" panose="020B0609020204030204" pitchFamily="49" charset="0"/>
                <a:ea typeface="굴림" panose="020B0600000101010101" pitchFamily="34" charset="-127"/>
              </a:rPr>
              <a:t>  public </a:t>
            </a:r>
            <a:r>
              <a:rPr lang="en-US" altLang="ko-KR" sz="2000" b="1" i="1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synchronized</a:t>
            </a:r>
            <a:r>
              <a:rPr lang="en-US" altLang="ko-KR" sz="2000" b="1" i="1" dirty="0">
                <a:latin typeface="Consolas" panose="020B0609020204030204" pitchFamily="49" charset="0"/>
                <a:ea typeface="굴림" panose="020B0600000101010101" pitchFamily="34" charset="-127"/>
              </a:rPr>
              <a:t> </a:t>
            </a:r>
            <a:r>
              <a:rPr lang="en-US" altLang="ko-KR" sz="2000" b="1" dirty="0">
                <a:latin typeface="Consolas" panose="020B0609020204030204" pitchFamily="49" charset="0"/>
                <a:ea typeface="굴림" panose="020B0600000101010101" pitchFamily="34" charset="-127"/>
              </a:rPr>
              <a:t>void deposit(int amount) {</a:t>
            </a:r>
            <a:br>
              <a:rPr lang="en-US" altLang="ko-KR" sz="2000" b="1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b="1" dirty="0">
                <a:latin typeface="Consolas" panose="020B0609020204030204" pitchFamily="49" charset="0"/>
                <a:ea typeface="굴림" panose="020B0600000101010101" pitchFamily="34" charset="-127"/>
              </a:rPr>
              <a:t>    balance += amount;</a:t>
            </a:r>
            <a:br>
              <a:rPr lang="en-US" altLang="ko-KR" sz="2000" b="1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b="1" dirty="0">
                <a:latin typeface="Consolas" panose="020B0609020204030204" pitchFamily="49" charset="0"/>
                <a:ea typeface="굴림" panose="020B0600000101010101" pitchFamily="34" charset="-127"/>
              </a:rPr>
              <a:t>  }</a:t>
            </a:r>
            <a:br>
              <a:rPr lang="en-US" altLang="ko-KR" sz="2000" b="1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b="1" dirty="0">
                <a:latin typeface="Consolas" panose="020B0609020204030204" pitchFamily="49" charset="0"/>
                <a:ea typeface="굴림" panose="020B0600000101010101" pitchFamily="34" charset="-127"/>
              </a:rPr>
              <a:t>}</a:t>
            </a:r>
          </a:p>
          <a:p>
            <a:pPr marL="0" indent="0">
              <a:lnSpc>
                <a:spcPct val="80000"/>
              </a:lnSpc>
              <a:buNone/>
              <a:tabLst>
                <a:tab pos="1027113" algn="l"/>
                <a:tab pos="1377950" algn="l"/>
                <a:tab pos="1716088" algn="l"/>
                <a:tab pos="2054225" algn="l"/>
              </a:tabLst>
            </a:pPr>
            <a:endParaRPr lang="en-US" altLang="ko-KR" sz="2000" dirty="0">
              <a:latin typeface="Consolas" panose="020B0609020204030204" pitchFamily="49" charset="0"/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tabLst>
                <a:tab pos="1027113" algn="l"/>
                <a:tab pos="1377950" algn="l"/>
                <a:tab pos="1716088" algn="l"/>
                <a:tab pos="2054225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Every Java object has an associated lock for synchronization:</a:t>
            </a:r>
          </a:p>
          <a:p>
            <a:pPr lvl="1">
              <a:lnSpc>
                <a:spcPct val="80000"/>
              </a:lnSpc>
              <a:tabLst>
                <a:tab pos="1027113" algn="l"/>
                <a:tab pos="1377950" algn="l"/>
                <a:tab pos="1716088" algn="l"/>
                <a:tab pos="2054225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Lock is acquired on entry and released on exit from </a:t>
            </a: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synchronized</a:t>
            </a:r>
            <a:r>
              <a:rPr lang="en-US" altLang="ko-KR" i="1" dirty="0">
                <a:ea typeface="굴림" panose="020B0600000101010101" pitchFamily="34" charset="-127"/>
              </a:rPr>
              <a:t> </a:t>
            </a:r>
            <a:r>
              <a:rPr lang="en-US" altLang="ko-KR" dirty="0">
                <a:ea typeface="굴림" panose="020B0600000101010101" pitchFamily="34" charset="-127"/>
              </a:rPr>
              <a:t>method</a:t>
            </a:r>
          </a:p>
          <a:p>
            <a:pPr lvl="1">
              <a:lnSpc>
                <a:spcPct val="80000"/>
              </a:lnSpc>
              <a:tabLst>
                <a:tab pos="1027113" algn="l"/>
                <a:tab pos="1377950" algn="l"/>
                <a:tab pos="1716088" algn="l"/>
                <a:tab pos="2054225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Lock is properly released if exception occurs inside </a:t>
            </a: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synchronized</a:t>
            </a:r>
            <a:r>
              <a:rPr lang="en-US" altLang="ko-KR" dirty="0">
                <a:ea typeface="굴림" panose="020B0600000101010101" pitchFamily="34" charset="-127"/>
              </a:rPr>
              <a:t> method</a:t>
            </a:r>
          </a:p>
          <a:p>
            <a:pPr>
              <a:lnSpc>
                <a:spcPct val="80000"/>
              </a:lnSpc>
              <a:tabLst>
                <a:tab pos="1027113" algn="l"/>
                <a:tab pos="1377950" algn="l"/>
                <a:tab pos="1716088" algn="l"/>
                <a:tab pos="2054225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56162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38B93-5A7C-884B-AA8F-40EC8BCA5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Support for Synchronization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09B729-D5AB-4142-8207-B9E45B4C6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67249"/>
          </a:xfrm>
        </p:spPr>
        <p:txBody>
          <a:bodyPr>
            <a:normAutofit/>
          </a:bodyPr>
          <a:lstStyle/>
          <a:p>
            <a:r>
              <a:rPr lang="en-US" sz="3200" dirty="0"/>
              <a:t>Along with a lock, every object has a </a:t>
            </a:r>
            <a:r>
              <a:rPr lang="en-US" sz="3200" b="1" dirty="0"/>
              <a:t>single</a:t>
            </a:r>
            <a:r>
              <a:rPr lang="en-US" sz="3200" dirty="0"/>
              <a:t> condition variable associated with it</a:t>
            </a:r>
          </a:p>
          <a:p>
            <a:r>
              <a:rPr lang="en-US" sz="3200" dirty="0"/>
              <a:t>To wait inside a synchronized method:</a:t>
            </a:r>
          </a:p>
          <a:p>
            <a:pPr lvl="1"/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void wait();</a:t>
            </a:r>
          </a:p>
          <a:p>
            <a:pPr lvl="1"/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void wait(long timeout);</a:t>
            </a:r>
          </a:p>
          <a:p>
            <a:r>
              <a:rPr lang="en-US" sz="3200" dirty="0"/>
              <a:t>To signal while in a synchronized method:</a:t>
            </a:r>
          </a:p>
          <a:p>
            <a:pPr lvl="1"/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void notify();</a:t>
            </a:r>
          </a:p>
          <a:p>
            <a:pPr lvl="1"/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sz="28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notifyAll</a:t>
            </a:r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3574667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12018-5E3B-BD47-94DA-649C21DAF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 Programming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4B59FE-F889-9C4F-8E65-CA9B716D0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95108"/>
            <a:ext cx="7886700" cy="4897766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"Goroutines": Lightweight, user-level threads</a:t>
            </a:r>
          </a:p>
          <a:p>
            <a:endParaRPr lang="en-US" sz="3600" dirty="0"/>
          </a:p>
          <a:p>
            <a:r>
              <a:rPr lang="en-US" sz="3600" dirty="0"/>
              <a:t>Channels: Named message queues for communication among threads</a:t>
            </a:r>
          </a:p>
          <a:p>
            <a:pPr lvl="1"/>
            <a:r>
              <a:rPr lang="en-US" sz="3200" dirty="0"/>
              <a:t>Given a </a:t>
            </a:r>
            <a:r>
              <a:rPr lang="en-US" sz="3200" i="1" dirty="0"/>
              <a:t>type</a:t>
            </a:r>
            <a:r>
              <a:rPr lang="en-US" sz="3200" dirty="0"/>
              <a:t> (send and </a:t>
            </a:r>
            <a:r>
              <a:rPr lang="en-US" sz="3200" dirty="0" err="1"/>
              <a:t>recv</a:t>
            </a:r>
            <a:r>
              <a:rPr lang="en-US" sz="3200" dirty="0"/>
              <a:t> instances)</a:t>
            </a:r>
          </a:p>
          <a:p>
            <a:endParaRPr lang="en-US" sz="3600" dirty="0"/>
          </a:p>
          <a:p>
            <a:r>
              <a:rPr lang="en-US" sz="3600" dirty="0"/>
              <a:t>Key Idea: Prefer </a:t>
            </a:r>
            <a:r>
              <a:rPr lang="en-US" sz="3600" i="1" dirty="0"/>
              <a:t>message passing</a:t>
            </a:r>
            <a:r>
              <a:rPr lang="en-US" sz="3600" dirty="0"/>
              <a:t> over </a:t>
            </a:r>
            <a:r>
              <a:rPr lang="en-US" sz="3600" i="1" dirty="0"/>
              <a:t>shared memory</a:t>
            </a:r>
          </a:p>
        </p:txBody>
      </p:sp>
    </p:spTree>
    <p:extLst>
      <p:ext uri="{BB962C8B-B14F-4D97-AF65-F5344CB8AC3E}">
        <p14:creationId xmlns:p14="http://schemas.microsoft.com/office/powerpoint/2010/main" val="34775659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BF198-D7FD-CF46-89D1-3030A6B5E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 Programming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D4E855-CB47-A446-BD19-7316EFC00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09823"/>
            <a:ext cx="7886700" cy="49830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Why this approach?</a:t>
            </a:r>
          </a:p>
          <a:p>
            <a:r>
              <a:rPr lang="en-US" sz="3600" dirty="0"/>
              <a:t>Efficiency of a shared address space</a:t>
            </a:r>
          </a:p>
          <a:p>
            <a:r>
              <a:rPr lang="en-US" sz="3600" dirty="0"/>
              <a:t>Tolerates many threads in one program</a:t>
            </a:r>
          </a:p>
          <a:p>
            <a:endParaRPr lang="en-US" sz="3600" dirty="0"/>
          </a:p>
          <a:p>
            <a:r>
              <a:rPr lang="en-US" sz="3600" dirty="0"/>
              <a:t>Passing data through channels: no need for explicit synchronization</a:t>
            </a:r>
          </a:p>
          <a:p>
            <a:pPr lvl="1"/>
            <a:r>
              <a:rPr lang="en-US" sz="3200" dirty="0"/>
              <a:t>Sender </a:t>
            </a:r>
            <a:r>
              <a:rPr lang="en-US" sz="3200" i="1" dirty="0"/>
              <a:t>passes ownership</a:t>
            </a:r>
            <a:r>
              <a:rPr lang="en-US" sz="3200" dirty="0"/>
              <a:t> to receiver</a:t>
            </a:r>
          </a:p>
        </p:txBody>
      </p:sp>
    </p:spTree>
    <p:extLst>
      <p:ext uri="{BB962C8B-B14F-4D97-AF65-F5344CB8AC3E}">
        <p14:creationId xmlns:p14="http://schemas.microsoft.com/office/powerpoint/2010/main" val="3453523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5B9FD-01BE-9944-8E6A-FA8DB0076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BC4EE-056D-0349-A70F-E65E75B9CF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39913"/>
            <a:ext cx="8000999" cy="435133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3200" dirty="0" err="1"/>
              <a:t>Proj</a:t>
            </a:r>
            <a:r>
              <a:rPr lang="en-US" sz="3200" dirty="0"/>
              <a:t> 3 Due on August 12</a:t>
            </a:r>
          </a:p>
          <a:p>
            <a:pPr lvl="1">
              <a:spcAft>
                <a:spcPts val="1200"/>
              </a:spcAft>
            </a:pPr>
            <a:r>
              <a:rPr lang="en-US" sz="2800" dirty="0"/>
              <a:t>Milestone coming up on Tuesday</a:t>
            </a:r>
          </a:p>
          <a:p>
            <a:pPr>
              <a:spcAft>
                <a:spcPts val="1200"/>
              </a:spcAft>
            </a:pPr>
            <a:r>
              <a:rPr lang="en-US" sz="3200" dirty="0"/>
              <a:t>HW3 Due on August 13</a:t>
            </a:r>
          </a:p>
          <a:p>
            <a:pPr lvl="1">
              <a:spcAft>
                <a:spcPts val="1200"/>
              </a:spcAft>
            </a:pPr>
            <a:r>
              <a:rPr lang="en-US" sz="2800" dirty="0"/>
              <a:t>Last Tuesday of the class</a:t>
            </a:r>
          </a:p>
          <a:p>
            <a:pPr>
              <a:spcAft>
                <a:spcPts val="1200"/>
              </a:spcAft>
            </a:pPr>
            <a:r>
              <a:rPr lang="en-US" sz="3200" dirty="0"/>
              <a:t>Course Evaluations at </a:t>
            </a:r>
            <a:r>
              <a:rPr lang="en-US" sz="3200" dirty="0">
                <a:hlinkClick r:id="rId2"/>
              </a:rPr>
              <a:t>https://course-</a:t>
            </a:r>
            <a:r>
              <a:rPr lang="en-US" sz="3200" dirty="0" err="1">
                <a:hlinkClick r:id="rId2"/>
              </a:rPr>
              <a:t>evaluations.berkeley.edu</a:t>
            </a:r>
            <a:r>
              <a:rPr lang="en-US" sz="3200" dirty="0">
                <a:hlinkClick r:id="rId2"/>
              </a:rPr>
              <a:t>/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492323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0B259-5416-AD42-BDC5-CFDF9B37E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are we using Go for HW3?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3A7BE-1956-3143-B703-7F33EC9218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Becoming a major tool for modern systems programming (e.g., networked systems)</a:t>
            </a:r>
          </a:p>
          <a:p>
            <a:pPr lvl="1"/>
            <a:r>
              <a:rPr lang="en-US" sz="2800" dirty="0"/>
              <a:t>Garbage Collection (unlike C)</a:t>
            </a:r>
          </a:p>
          <a:p>
            <a:pPr lvl="1"/>
            <a:r>
              <a:rPr lang="en-US" sz="2800" dirty="0"/>
              <a:t>Compiles to native machine code (like C)</a:t>
            </a:r>
          </a:p>
          <a:p>
            <a:pPr lvl="1"/>
            <a:r>
              <a:rPr lang="en-US" sz="2800" dirty="0"/>
              <a:t>Versatile libraries (arguably unlike C)</a:t>
            </a:r>
          </a:p>
          <a:p>
            <a:pPr lvl="1"/>
            <a:r>
              <a:rPr lang="en-US" sz="2800" dirty="0"/>
              <a:t>Simple feature set (like C)</a:t>
            </a:r>
          </a:p>
          <a:p>
            <a:pPr lvl="1"/>
            <a:endParaRPr lang="en-US" sz="2800" dirty="0"/>
          </a:p>
          <a:p>
            <a:r>
              <a:rPr lang="en-US" sz="3200" dirty="0"/>
              <a:t>Language abstractions influence how you think about and solve problems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629531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8BBF5-BC36-624C-BCF5-BC2884C7D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 Channels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B5F298-9911-2345-9821-121B2C072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856" y="1531088"/>
            <a:ext cx="8995144" cy="51531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type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hchan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struct {</a:t>
            </a:r>
          </a:p>
          <a:p>
            <a:pPr marL="0" indent="0"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qcount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 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uint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// total data in the queue</a:t>
            </a:r>
          </a:p>
          <a:p>
            <a:pPr marL="0" indent="0"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dataqsiz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uint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// size of the circular queue</a:t>
            </a:r>
          </a:p>
          <a:p>
            <a:pPr marL="0" indent="0"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buf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     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unsafe.Pointer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// array of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dataqsiz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elements</a:t>
            </a:r>
          </a:p>
          <a:p>
            <a:pPr marL="0" indent="0"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elemsize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uint16</a:t>
            </a:r>
          </a:p>
          <a:p>
            <a:pPr marL="0" indent="0"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closed   uint32</a:t>
            </a:r>
          </a:p>
          <a:p>
            <a:pPr marL="0" indent="0"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elemtype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*_type // element type</a:t>
            </a:r>
          </a:p>
          <a:p>
            <a:pPr marL="0" indent="0"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sendx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   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uint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  // send index</a:t>
            </a:r>
          </a:p>
          <a:p>
            <a:pPr marL="0" indent="0"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recvx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   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uint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  // receive index</a:t>
            </a:r>
          </a:p>
          <a:p>
            <a:pPr marL="0" indent="0"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recvq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   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waitq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  // list of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recv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waiters</a:t>
            </a:r>
          </a:p>
          <a:p>
            <a:pPr marL="0" indent="0"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sendq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   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waitq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  // list of send waiters</a:t>
            </a:r>
          </a:p>
          <a:p>
            <a:pPr marL="0" indent="0"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lock mutex</a:t>
            </a:r>
          </a:p>
          <a:p>
            <a:pPr marL="0" indent="0"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417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BA840-A8E1-3C4E-BEDA-1C6A7D7F9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 Channels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EF4188B-D079-2940-9C34-F9E16B57FFF5}"/>
              </a:ext>
            </a:extLst>
          </p:cNvPr>
          <p:cNvSpPr/>
          <p:nvPr/>
        </p:nvSpPr>
        <p:spPr>
          <a:xfrm>
            <a:off x="1743738" y="2668878"/>
            <a:ext cx="5422605" cy="153108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5CA3988-403F-6146-9039-01EDC847B130}"/>
              </a:ext>
            </a:extLst>
          </p:cNvPr>
          <p:cNvSpPr/>
          <p:nvPr/>
        </p:nvSpPr>
        <p:spPr>
          <a:xfrm>
            <a:off x="1743738" y="2668878"/>
            <a:ext cx="1084521" cy="1531088"/>
          </a:xfrm>
          <a:prstGeom prst="rect">
            <a:avLst/>
          </a:prstGeom>
          <a:solidFill>
            <a:srgbClr val="03920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8CB8D5-5BE0-5541-80B6-5EA674F33F11}"/>
              </a:ext>
            </a:extLst>
          </p:cNvPr>
          <p:cNvSpPr/>
          <p:nvPr/>
        </p:nvSpPr>
        <p:spPr>
          <a:xfrm>
            <a:off x="2828259" y="2668878"/>
            <a:ext cx="1084521" cy="1531088"/>
          </a:xfrm>
          <a:prstGeom prst="rect">
            <a:avLst/>
          </a:prstGeom>
          <a:solidFill>
            <a:srgbClr val="03920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E0B44D-89D3-A943-A724-1A16E345E5E9}"/>
              </a:ext>
            </a:extLst>
          </p:cNvPr>
          <p:cNvSpPr/>
          <p:nvPr/>
        </p:nvSpPr>
        <p:spPr>
          <a:xfrm>
            <a:off x="3912780" y="2668878"/>
            <a:ext cx="1084521" cy="1531088"/>
          </a:xfrm>
          <a:prstGeom prst="rect">
            <a:avLst/>
          </a:prstGeom>
          <a:solidFill>
            <a:srgbClr val="03920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CCA09B0-6050-DE47-808E-24AE465465E8}"/>
              </a:ext>
            </a:extLst>
          </p:cNvPr>
          <p:cNvSpPr/>
          <p:nvPr/>
        </p:nvSpPr>
        <p:spPr>
          <a:xfrm>
            <a:off x="4997301" y="2668879"/>
            <a:ext cx="1084521" cy="153108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9192E27-914E-1841-82E5-43C62DE33C51}"/>
              </a:ext>
            </a:extLst>
          </p:cNvPr>
          <p:cNvSpPr/>
          <p:nvPr/>
        </p:nvSpPr>
        <p:spPr>
          <a:xfrm>
            <a:off x="6081822" y="2668878"/>
            <a:ext cx="1084521" cy="153108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A98AC1D-BEB5-5D42-9C0B-02B204ADECBF}"/>
              </a:ext>
            </a:extLst>
          </p:cNvPr>
          <p:cNvSpPr txBox="1"/>
          <p:nvPr/>
        </p:nvSpPr>
        <p:spPr>
          <a:xfrm>
            <a:off x="159846" y="3203589"/>
            <a:ext cx="8627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buf</a:t>
            </a:r>
            <a:endParaRPr lang="en-US" sz="32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F657541-14A4-974D-831E-82C5969F0561}"/>
              </a:ext>
            </a:extLst>
          </p:cNvPr>
          <p:cNvCxnSpPr>
            <a:stCxn id="10" idx="3"/>
          </p:cNvCxnSpPr>
          <p:nvPr/>
        </p:nvCxnSpPr>
        <p:spPr>
          <a:xfrm flipV="1">
            <a:off x="1022583" y="3495976"/>
            <a:ext cx="721155" cy="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Left Brace 12">
            <a:extLst>
              <a:ext uri="{FF2B5EF4-FFF2-40B4-BE49-F238E27FC236}">
                <a16:creationId xmlns:a16="http://schemas.microsoft.com/office/drawing/2014/main" id="{5D4EC68A-A4AC-C14D-9C10-BEEC48EE342F}"/>
              </a:ext>
            </a:extLst>
          </p:cNvPr>
          <p:cNvSpPr/>
          <p:nvPr/>
        </p:nvSpPr>
        <p:spPr>
          <a:xfrm rot="5400000">
            <a:off x="4231438" y="-377676"/>
            <a:ext cx="447208" cy="5422605"/>
          </a:xfrm>
          <a:prstGeom prst="leftBrac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77AFBE1-00EE-F749-91D3-E8FD5A9460D8}"/>
              </a:ext>
            </a:extLst>
          </p:cNvPr>
          <p:cNvSpPr txBox="1"/>
          <p:nvPr/>
        </p:nvSpPr>
        <p:spPr>
          <a:xfrm>
            <a:off x="3575573" y="1387681"/>
            <a:ext cx="19928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dataqsiz</a:t>
            </a:r>
            <a:endParaRPr lang="en-US" sz="32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5" name="Left Brace 14">
            <a:extLst>
              <a:ext uri="{FF2B5EF4-FFF2-40B4-BE49-F238E27FC236}">
                <a16:creationId xmlns:a16="http://schemas.microsoft.com/office/drawing/2014/main" id="{53E5B058-F565-1E45-BF7D-3C6AC776C254}"/>
              </a:ext>
            </a:extLst>
          </p:cNvPr>
          <p:cNvSpPr/>
          <p:nvPr/>
        </p:nvSpPr>
        <p:spPr>
          <a:xfrm rot="16200000" flipV="1">
            <a:off x="3188047" y="2867304"/>
            <a:ext cx="364945" cy="3253563"/>
          </a:xfrm>
          <a:prstGeom prst="leftBrac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259B202-FEEB-034F-9232-890E481C3E7C}"/>
              </a:ext>
            </a:extLst>
          </p:cNvPr>
          <p:cNvSpPr txBox="1"/>
          <p:nvPr/>
        </p:nvSpPr>
        <p:spPr>
          <a:xfrm>
            <a:off x="2600116" y="4788204"/>
            <a:ext cx="15408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qcount</a:t>
            </a:r>
            <a:endParaRPr lang="en-US" sz="32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1132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BA840-A8E1-3C4E-BEDA-1C6A7D7F9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 Channels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EF4188B-D079-2940-9C34-F9E16B57FFF5}"/>
              </a:ext>
            </a:extLst>
          </p:cNvPr>
          <p:cNvSpPr/>
          <p:nvPr/>
        </p:nvSpPr>
        <p:spPr>
          <a:xfrm>
            <a:off x="2126508" y="1860808"/>
            <a:ext cx="5422605" cy="153108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5CA3988-403F-6146-9039-01EDC847B130}"/>
              </a:ext>
            </a:extLst>
          </p:cNvPr>
          <p:cNvSpPr/>
          <p:nvPr/>
        </p:nvSpPr>
        <p:spPr>
          <a:xfrm>
            <a:off x="2126508" y="1860808"/>
            <a:ext cx="1084521" cy="1531088"/>
          </a:xfrm>
          <a:prstGeom prst="rect">
            <a:avLst/>
          </a:prstGeom>
          <a:solidFill>
            <a:srgbClr val="03920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8CB8D5-5BE0-5541-80B6-5EA674F33F11}"/>
              </a:ext>
            </a:extLst>
          </p:cNvPr>
          <p:cNvSpPr/>
          <p:nvPr/>
        </p:nvSpPr>
        <p:spPr>
          <a:xfrm>
            <a:off x="3211029" y="1860808"/>
            <a:ext cx="1084521" cy="1531088"/>
          </a:xfrm>
          <a:prstGeom prst="rect">
            <a:avLst/>
          </a:prstGeom>
          <a:solidFill>
            <a:srgbClr val="03920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E0B44D-89D3-A943-A724-1A16E345E5E9}"/>
              </a:ext>
            </a:extLst>
          </p:cNvPr>
          <p:cNvSpPr/>
          <p:nvPr/>
        </p:nvSpPr>
        <p:spPr>
          <a:xfrm>
            <a:off x="4295550" y="1860808"/>
            <a:ext cx="1084521" cy="1531088"/>
          </a:xfrm>
          <a:prstGeom prst="rect">
            <a:avLst/>
          </a:prstGeom>
          <a:solidFill>
            <a:srgbClr val="03920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CCA09B0-6050-DE47-808E-24AE465465E8}"/>
              </a:ext>
            </a:extLst>
          </p:cNvPr>
          <p:cNvSpPr/>
          <p:nvPr/>
        </p:nvSpPr>
        <p:spPr>
          <a:xfrm>
            <a:off x="5380071" y="1860809"/>
            <a:ext cx="1084521" cy="153108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9192E27-914E-1841-82E5-43C62DE33C51}"/>
              </a:ext>
            </a:extLst>
          </p:cNvPr>
          <p:cNvSpPr/>
          <p:nvPr/>
        </p:nvSpPr>
        <p:spPr>
          <a:xfrm>
            <a:off x="6464592" y="1860808"/>
            <a:ext cx="1084521" cy="153108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A98AC1D-BEB5-5D42-9C0B-02B204ADECBF}"/>
              </a:ext>
            </a:extLst>
          </p:cNvPr>
          <p:cNvSpPr txBox="1"/>
          <p:nvPr/>
        </p:nvSpPr>
        <p:spPr>
          <a:xfrm>
            <a:off x="542616" y="2395519"/>
            <a:ext cx="8627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buf</a:t>
            </a:r>
            <a:endParaRPr lang="en-US" sz="32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F657541-14A4-974D-831E-82C5969F0561}"/>
              </a:ext>
            </a:extLst>
          </p:cNvPr>
          <p:cNvCxnSpPr>
            <a:stCxn id="10" idx="3"/>
          </p:cNvCxnSpPr>
          <p:nvPr/>
        </p:nvCxnSpPr>
        <p:spPr>
          <a:xfrm flipV="1">
            <a:off x="1405353" y="2687906"/>
            <a:ext cx="721155" cy="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47EDDC58-6F71-A648-9C34-FE2EF9D10B2D}"/>
              </a:ext>
            </a:extLst>
          </p:cNvPr>
          <p:cNvSpPr txBox="1"/>
          <p:nvPr/>
        </p:nvSpPr>
        <p:spPr>
          <a:xfrm>
            <a:off x="1241903" y="4541939"/>
            <a:ext cx="28537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recvx</a:t>
            </a:r>
            <a:endParaRPr lang="en-US" sz="32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ctr"/>
            <a:r>
              <a:rPr lang="en-US" sz="3200" b="1" dirty="0">
                <a:cs typeface="Consolas" panose="020B0609020204030204" pitchFamily="49" charset="0"/>
              </a:rPr>
              <a:t>Next slot to read from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FC2769B-5322-6040-A0C7-0059A94EC0CB}"/>
              </a:ext>
            </a:extLst>
          </p:cNvPr>
          <p:cNvCxnSpPr>
            <a:cxnSpLocks/>
            <a:endCxn id="5" idx="2"/>
          </p:cNvCxnSpPr>
          <p:nvPr/>
        </p:nvCxnSpPr>
        <p:spPr>
          <a:xfrm flipV="1">
            <a:off x="2668769" y="3391896"/>
            <a:ext cx="0" cy="122051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8CD49F54-3169-E04C-B00C-7A90CA69E85F}"/>
              </a:ext>
            </a:extLst>
          </p:cNvPr>
          <p:cNvSpPr txBox="1"/>
          <p:nvPr/>
        </p:nvSpPr>
        <p:spPr>
          <a:xfrm>
            <a:off x="4492248" y="4546486"/>
            <a:ext cx="28537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sendx</a:t>
            </a:r>
            <a:endParaRPr lang="en-US" sz="32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ctr"/>
            <a:r>
              <a:rPr lang="en-US" sz="3200" b="1" dirty="0">
                <a:cs typeface="Consolas" panose="020B0609020204030204" pitchFamily="49" charset="0"/>
              </a:rPr>
              <a:t>Next slot to write to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621BABB-A011-114A-8B11-C980067FF149}"/>
              </a:ext>
            </a:extLst>
          </p:cNvPr>
          <p:cNvCxnSpPr>
            <a:cxnSpLocks/>
          </p:cNvCxnSpPr>
          <p:nvPr/>
        </p:nvCxnSpPr>
        <p:spPr>
          <a:xfrm flipV="1">
            <a:off x="5919114" y="3396443"/>
            <a:ext cx="0" cy="122051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63957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5D559-CDE4-D84B-80E6-7BD9BC3D5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 Channels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430EF4-0E55-E147-A69C-BDBE38E882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590" y="1690688"/>
            <a:ext cx="8888819" cy="5167312"/>
          </a:xfrm>
        </p:spPr>
        <p:txBody>
          <a:bodyPr>
            <a:normAutofit/>
          </a:bodyPr>
          <a:lstStyle/>
          <a:p>
            <a:r>
              <a:rPr lang="en-US" sz="3600" dirty="0"/>
              <a:t>Rules much like for pipes</a:t>
            </a:r>
          </a:p>
          <a:p>
            <a:r>
              <a:rPr lang="en-US" sz="3600" dirty="0"/>
              <a:t>Synchronization handled for us</a:t>
            </a:r>
          </a:p>
          <a:p>
            <a:pPr lvl="1"/>
            <a:r>
              <a:rPr lang="en-US" sz="3200" dirty="0"/>
              <a:t>Use atomic ops or acquire channel's </a:t>
            </a:r>
            <a:r>
              <a:rPr lang="en-US" sz="3200" dirty="0">
                <a:latin typeface="Consolas" panose="020B0609020204030204" pitchFamily="49" charset="0"/>
                <a:cs typeface="Consolas" panose="020B0609020204030204" pitchFamily="49" charset="0"/>
              </a:rPr>
              <a:t>mutex</a:t>
            </a:r>
          </a:p>
          <a:p>
            <a:r>
              <a:rPr lang="en-US" sz="3600" dirty="0"/>
              <a:t>Send: If </a:t>
            </a:r>
            <a:r>
              <a:rPr lang="en-US" sz="3600" dirty="0" err="1">
                <a:latin typeface="Consolas" panose="020B0609020204030204" pitchFamily="49" charset="0"/>
                <a:cs typeface="Consolas" panose="020B0609020204030204" pitchFamily="49" charset="0"/>
              </a:rPr>
              <a:t>recvq</a:t>
            </a:r>
            <a:r>
              <a:rPr lang="en-US" sz="3600" dirty="0"/>
              <a:t> non-empty, pass value to first waiter and wake it up</a:t>
            </a:r>
          </a:p>
          <a:p>
            <a:pPr lvl="1"/>
            <a:r>
              <a:rPr lang="en-US" sz="3200" dirty="0"/>
              <a:t>Otherwise, append element to buffer at </a:t>
            </a:r>
            <a:r>
              <a:rPr lang="en-US" sz="3200" dirty="0" err="1">
                <a:latin typeface="Consolas" panose="020B0609020204030204" pitchFamily="49" charset="0"/>
                <a:cs typeface="Consolas" panose="020B0609020204030204" pitchFamily="49" charset="0"/>
              </a:rPr>
              <a:t>sendx</a:t>
            </a:r>
            <a:endParaRPr lang="en-US" sz="3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3600" dirty="0"/>
              <a:t>Send when full buffer (</a:t>
            </a:r>
            <a:r>
              <a:rPr lang="en-US" sz="3200" dirty="0" err="1">
                <a:latin typeface="Consolas" panose="020B0609020204030204" pitchFamily="49" charset="0"/>
                <a:cs typeface="Consolas" panose="020B0609020204030204" pitchFamily="49" charset="0"/>
              </a:rPr>
              <a:t>qcount</a:t>
            </a:r>
            <a:r>
              <a:rPr lang="en-US" sz="3600" dirty="0"/>
              <a:t> == </a:t>
            </a:r>
            <a:r>
              <a:rPr lang="en-US" sz="3200" dirty="0" err="1">
                <a:latin typeface="Consolas" panose="020B0609020204030204" pitchFamily="49" charset="0"/>
                <a:cs typeface="Consolas" panose="020B0609020204030204" pitchFamily="49" charset="0"/>
              </a:rPr>
              <a:t>dataqsize</a:t>
            </a:r>
            <a:r>
              <a:rPr lang="en-US" sz="3600" dirty="0"/>
              <a:t>)</a:t>
            </a:r>
          </a:p>
          <a:p>
            <a:pPr lvl="1"/>
            <a:r>
              <a:rPr lang="en-US" sz="3200" dirty="0"/>
              <a:t>Put thread on </a:t>
            </a:r>
            <a:r>
              <a:rPr lang="en-US" sz="3200" dirty="0" err="1">
                <a:latin typeface="Consolas" panose="020B0609020204030204" pitchFamily="49" charset="0"/>
                <a:cs typeface="Consolas" panose="020B0609020204030204" pitchFamily="49" charset="0"/>
              </a:rPr>
              <a:t>sendq</a:t>
            </a:r>
            <a:endParaRPr lang="en-US" sz="3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sz="3200" dirty="0">
                <a:cs typeface="Consolas" panose="020B0609020204030204" pitchFamily="49" charset="0"/>
              </a:rPr>
              <a:t>Schedule another thread</a:t>
            </a:r>
          </a:p>
        </p:txBody>
      </p:sp>
    </p:spTree>
    <p:extLst>
      <p:ext uri="{BB962C8B-B14F-4D97-AF65-F5344CB8AC3E}">
        <p14:creationId xmlns:p14="http://schemas.microsoft.com/office/powerpoint/2010/main" val="816465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5D559-CDE4-D84B-80E6-7BD9BC3D5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 Channels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430EF4-0E55-E147-A69C-BDBE38E882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590" y="1690688"/>
            <a:ext cx="8888819" cy="5167312"/>
          </a:xfrm>
        </p:spPr>
        <p:txBody>
          <a:bodyPr>
            <a:normAutofit/>
          </a:bodyPr>
          <a:lstStyle/>
          <a:p>
            <a:r>
              <a:rPr lang="en-US" sz="3600" dirty="0"/>
              <a:t>Rules much like for pipes</a:t>
            </a:r>
          </a:p>
          <a:p>
            <a:r>
              <a:rPr lang="en-US" sz="3600" dirty="0"/>
              <a:t>Synchronization handled for us</a:t>
            </a:r>
          </a:p>
          <a:p>
            <a:pPr lvl="1"/>
            <a:r>
              <a:rPr lang="en-US" sz="3200" dirty="0"/>
              <a:t>Use atomic ops or acquire channel's </a:t>
            </a:r>
            <a:r>
              <a:rPr lang="en-US" sz="3200" dirty="0">
                <a:latin typeface="Consolas" panose="020B0609020204030204" pitchFamily="49" charset="0"/>
                <a:cs typeface="Consolas" panose="020B0609020204030204" pitchFamily="49" charset="0"/>
              </a:rPr>
              <a:t>mutex</a:t>
            </a:r>
          </a:p>
          <a:p>
            <a:r>
              <a:rPr lang="en-US" sz="3600" dirty="0" err="1"/>
              <a:t>Recv</a:t>
            </a:r>
            <a:r>
              <a:rPr lang="en-US" sz="3600" dirty="0"/>
              <a:t>: If buffer non-empty, read from </a:t>
            </a:r>
            <a:r>
              <a:rPr lang="en-US" sz="3600" dirty="0" err="1">
                <a:latin typeface="Consolas" panose="020B0609020204030204" pitchFamily="49" charset="0"/>
                <a:cs typeface="Consolas" panose="020B0609020204030204" pitchFamily="49" charset="0"/>
              </a:rPr>
              <a:t>recvx</a:t>
            </a:r>
            <a:endParaRPr lang="en-US" sz="3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sz="3200" dirty="0">
                <a:cs typeface="Consolas" panose="020B0609020204030204" pitchFamily="49" charset="0"/>
              </a:rPr>
              <a:t>If thread on </a:t>
            </a:r>
            <a:r>
              <a:rPr lang="en-US" sz="3200" dirty="0" err="1">
                <a:latin typeface="Consolas" panose="020B0609020204030204" pitchFamily="49" charset="0"/>
                <a:cs typeface="Consolas" panose="020B0609020204030204" pitchFamily="49" charset="0"/>
              </a:rPr>
              <a:t>sendq</a:t>
            </a:r>
            <a:r>
              <a:rPr lang="en-US" sz="3200" dirty="0">
                <a:cs typeface="Consolas" panose="020B0609020204030204" pitchFamily="49" charset="0"/>
              </a:rPr>
              <a:t>, append its element to buffer, remove it from queue, mark as ready again</a:t>
            </a:r>
            <a:endParaRPr lang="en-US" sz="3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3600" dirty="0" err="1"/>
              <a:t>Recv</a:t>
            </a:r>
            <a:r>
              <a:rPr lang="en-US" sz="3600" dirty="0"/>
              <a:t> when empty buffer (</a:t>
            </a:r>
            <a:r>
              <a:rPr lang="en-US" sz="3200" dirty="0" err="1">
                <a:latin typeface="Consolas" panose="020B0609020204030204" pitchFamily="49" charset="0"/>
                <a:cs typeface="Consolas" panose="020B0609020204030204" pitchFamily="49" charset="0"/>
              </a:rPr>
              <a:t>qcount</a:t>
            </a:r>
            <a:r>
              <a:rPr lang="en-US" sz="3600" dirty="0"/>
              <a:t> == </a:t>
            </a:r>
            <a:r>
              <a:rPr lang="en-US" sz="3200" dirty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3600" dirty="0"/>
              <a:t>)</a:t>
            </a:r>
          </a:p>
          <a:p>
            <a:pPr lvl="1"/>
            <a:r>
              <a:rPr lang="en-US" sz="3200" dirty="0"/>
              <a:t>Put thread on </a:t>
            </a:r>
            <a:r>
              <a:rPr lang="en-US" sz="3200" dirty="0" err="1">
                <a:latin typeface="Consolas" panose="020B0609020204030204" pitchFamily="49" charset="0"/>
                <a:cs typeface="Consolas" panose="020B0609020204030204" pitchFamily="49" charset="0"/>
              </a:rPr>
              <a:t>recvq</a:t>
            </a:r>
            <a:endParaRPr lang="en-US" sz="3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sz="3200" dirty="0">
                <a:cs typeface="Consolas" panose="020B0609020204030204" pitchFamily="49" charset="0"/>
              </a:rPr>
              <a:t>Schedule another thread</a:t>
            </a:r>
          </a:p>
        </p:txBody>
      </p:sp>
    </p:spTree>
    <p:extLst>
      <p:ext uri="{BB962C8B-B14F-4D97-AF65-F5344CB8AC3E}">
        <p14:creationId xmlns:p14="http://schemas.microsoft.com/office/powerpoint/2010/main" val="2547601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E8BE6-2882-6E44-A575-7CDBF0237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 Channels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45B57-56CA-EE4C-9618-8CCAE533F3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507" y="1488558"/>
            <a:ext cx="8420985" cy="5004315"/>
          </a:xfrm>
        </p:spPr>
        <p:txBody>
          <a:bodyPr>
            <a:normAutofit/>
          </a:bodyPr>
          <a:lstStyle/>
          <a:p>
            <a:r>
              <a:rPr lang="en-US" sz="3600" dirty="0"/>
              <a:t>Closing a channel much like closing a pipe</a:t>
            </a:r>
          </a:p>
          <a:p>
            <a:pPr lvl="1"/>
            <a:r>
              <a:rPr lang="en-US" sz="3200" dirty="0"/>
              <a:t>All waiting readers woken up, "receive" zero value</a:t>
            </a:r>
          </a:p>
          <a:p>
            <a:pPr lvl="1"/>
            <a:r>
              <a:rPr lang="en-US" sz="3200" dirty="0"/>
              <a:t>All waiting writers woken up, panic (~exception) occurs in each</a:t>
            </a:r>
          </a:p>
          <a:p>
            <a:r>
              <a:rPr lang="en-US" sz="3600" dirty="0"/>
              <a:t>What if we give a channel a buffer length of 0?</a:t>
            </a:r>
          </a:p>
          <a:p>
            <a:pPr lvl="1"/>
            <a:r>
              <a:rPr lang="en-US" sz="3200" i="1" dirty="0"/>
              <a:t>Synchronous channel</a:t>
            </a:r>
            <a:endParaRPr lang="en-US" sz="3200" dirty="0"/>
          </a:p>
          <a:p>
            <a:pPr lvl="1"/>
            <a:r>
              <a:rPr lang="en-US" sz="3200" dirty="0"/>
              <a:t>Send blocks until another thread receives</a:t>
            </a:r>
          </a:p>
        </p:txBody>
      </p:sp>
    </p:spTree>
    <p:extLst>
      <p:ext uri="{BB962C8B-B14F-4D97-AF65-F5344CB8AC3E}">
        <p14:creationId xmlns:p14="http://schemas.microsoft.com/office/powerpoint/2010/main" val="17926312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47650" y="149707"/>
            <a:ext cx="7886700" cy="1325563"/>
          </a:xfrm>
        </p:spPr>
        <p:txBody>
          <a:bodyPr/>
          <a:lstStyle/>
          <a:p>
            <a:r>
              <a:rPr lang="en-US" altLang="ko-KR" dirty="0">
                <a:ea typeface="Gulim" panose="020B0600000101010101" pitchFamily="34" charset="-127"/>
              </a:rPr>
              <a:t>Remember this Slide?</a:t>
            </a:r>
          </a:p>
        </p:txBody>
      </p:sp>
      <p:pic>
        <p:nvPicPr>
          <p:cNvPr id="24579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82" t="1207" r="12682" b="1208"/>
          <a:stretch>
            <a:fillRect/>
          </a:stretch>
        </p:blipFill>
        <p:spPr bwMode="auto">
          <a:xfrm>
            <a:off x="1295400" y="3355408"/>
            <a:ext cx="2895600" cy="283845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80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" t="25420" r="540" b="25180"/>
          <a:stretch>
            <a:fillRect/>
          </a:stretch>
        </p:blipFill>
        <p:spPr bwMode="auto">
          <a:xfrm>
            <a:off x="3429000" y="1450408"/>
            <a:ext cx="4495800" cy="1681163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81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03" t="838" r="6912" b="838"/>
          <a:stretch>
            <a:fillRect/>
          </a:stretch>
        </p:blipFill>
        <p:spPr bwMode="auto">
          <a:xfrm>
            <a:off x="5257800" y="3355408"/>
            <a:ext cx="3276600" cy="2854325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582" name="Text Box 7"/>
          <p:cNvSpPr txBox="1">
            <a:spLocks noChangeArrowheads="1"/>
          </p:cNvSpPr>
          <p:nvPr/>
        </p:nvSpPr>
        <p:spPr bwMode="auto">
          <a:xfrm>
            <a:off x="381000" y="1907608"/>
            <a:ext cx="283763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sz="2400" b="0" dirty="0">
                <a:latin typeface="Gill Sans" charset="0"/>
                <a:ea typeface="Gill Sans" charset="0"/>
                <a:cs typeface="Gill Sans" charset="0"/>
              </a:rPr>
              <a:t>Simple One-to-One</a:t>
            </a:r>
          </a:p>
          <a:p>
            <a:r>
              <a:rPr lang="en-US" altLang="ko-KR" sz="2400" b="0" dirty="0">
                <a:latin typeface="Gill Sans" charset="0"/>
                <a:ea typeface="Gill Sans" charset="0"/>
                <a:cs typeface="Gill Sans" charset="0"/>
              </a:rPr>
              <a:t>Threading Model</a:t>
            </a:r>
          </a:p>
        </p:txBody>
      </p:sp>
      <p:sp>
        <p:nvSpPr>
          <p:cNvPr id="24583" name="Text Box 8"/>
          <p:cNvSpPr txBox="1">
            <a:spLocks noChangeArrowheads="1"/>
          </p:cNvSpPr>
          <p:nvPr/>
        </p:nvSpPr>
        <p:spPr bwMode="auto">
          <a:xfrm>
            <a:off x="1600200" y="6251008"/>
            <a:ext cx="19816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sz="2400" b="0" dirty="0">
                <a:latin typeface="Gill Sans" charset="0"/>
                <a:ea typeface="Gill Sans" charset="0"/>
                <a:cs typeface="Gill Sans" charset="0"/>
              </a:rPr>
              <a:t>Many-to-One</a:t>
            </a:r>
          </a:p>
        </p:txBody>
      </p:sp>
      <p:sp>
        <p:nvSpPr>
          <p:cNvPr id="24584" name="Text Box 9"/>
          <p:cNvSpPr txBox="1">
            <a:spLocks noChangeArrowheads="1"/>
          </p:cNvSpPr>
          <p:nvPr/>
        </p:nvSpPr>
        <p:spPr bwMode="auto">
          <a:xfrm>
            <a:off x="5765800" y="6279583"/>
            <a:ext cx="21531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sz="2400" b="0" dirty="0">
                <a:latin typeface="Gill Sans" charset="0"/>
                <a:ea typeface="Gill Sans" charset="0"/>
                <a:cs typeface="Gill Sans" charset="0"/>
              </a:rPr>
              <a:t>Many-to-Many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54D4078-12CA-AD46-9C56-D772DAC68C12}"/>
              </a:ext>
            </a:extLst>
          </p:cNvPr>
          <p:cNvSpPr/>
          <p:nvPr/>
        </p:nvSpPr>
        <p:spPr>
          <a:xfrm>
            <a:off x="5072063" y="3213238"/>
            <a:ext cx="3871046" cy="3495055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242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" y="400063"/>
            <a:ext cx="7886700" cy="1325563"/>
          </a:xfrm>
        </p:spPr>
        <p:txBody>
          <a:bodyPr/>
          <a:lstStyle/>
          <a:p>
            <a:r>
              <a:rPr lang="en-US" altLang="ko-KR" dirty="0"/>
              <a:t>User-Mode Threads: Problems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3934" y="1725626"/>
            <a:ext cx="8536132" cy="5375564"/>
          </a:xfrm>
        </p:spPr>
        <p:txBody>
          <a:bodyPr>
            <a:normAutofit/>
          </a:bodyPr>
          <a:lstStyle/>
          <a:p>
            <a:r>
              <a:rPr lang="en-US" altLang="ko-KR" dirty="0"/>
              <a:t>One user-level thread blocks on </a:t>
            </a:r>
            <a:r>
              <a:rPr lang="en-US" altLang="ko-KR" dirty="0" err="1"/>
              <a:t>syscall</a:t>
            </a:r>
            <a:r>
              <a:rPr lang="en-US" altLang="ko-KR" dirty="0"/>
              <a:t>: all user-level threads relying on same kernel thread also block</a:t>
            </a:r>
            <a:endParaRPr lang="en-US" altLang="ko-KR" sz="2000" dirty="0"/>
          </a:p>
          <a:p>
            <a:pPr lvl="1"/>
            <a:r>
              <a:rPr lang="en-US" altLang="ko-KR" dirty="0"/>
              <a:t>Kernel cannot intelligently schedule threads it doesn’t know about</a:t>
            </a:r>
          </a:p>
          <a:p>
            <a:r>
              <a:rPr lang="en-US" altLang="ko-KR" dirty="0"/>
              <a:t>Multiple Cores?</a:t>
            </a:r>
          </a:p>
          <a:p>
            <a:r>
              <a:rPr lang="en-US" altLang="ko-KR" dirty="0"/>
              <a:t>No pre-emption: User-level thread must explicitly yield CPU to allow someone else to run</a:t>
            </a:r>
          </a:p>
        </p:txBody>
      </p:sp>
    </p:spTree>
    <p:extLst>
      <p:ext uri="{BB962C8B-B14F-4D97-AF65-F5344CB8AC3E}">
        <p14:creationId xmlns:p14="http://schemas.microsoft.com/office/powerpoint/2010/main" val="2500183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867CA-F55F-6B4D-90A3-0A91681A8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 User-Level Thread Scheduler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929CC81-D47F-2D47-86AA-F60F523F959A}"/>
              </a:ext>
            </a:extLst>
          </p:cNvPr>
          <p:cNvSpPr/>
          <p:nvPr/>
        </p:nvSpPr>
        <p:spPr>
          <a:xfrm>
            <a:off x="628650" y="5129213"/>
            <a:ext cx="1643063" cy="7572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CPU Core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A0E8FD-E16B-3741-A854-F03CEDA2CF4B}"/>
              </a:ext>
            </a:extLst>
          </p:cNvPr>
          <p:cNvSpPr/>
          <p:nvPr/>
        </p:nvSpPr>
        <p:spPr>
          <a:xfrm>
            <a:off x="2928937" y="5129211"/>
            <a:ext cx="1643063" cy="7572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CPU Core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9AA0F21-C69C-EA4A-B81A-22E5DBDE14B9}"/>
              </a:ext>
            </a:extLst>
          </p:cNvPr>
          <p:cNvSpPr/>
          <p:nvPr/>
        </p:nvSpPr>
        <p:spPr>
          <a:xfrm>
            <a:off x="6872287" y="5129211"/>
            <a:ext cx="1643063" cy="7572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CPU Core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F41FF5A-28DF-C343-A8B0-ADDEE2FB9CE6}"/>
              </a:ext>
            </a:extLst>
          </p:cNvPr>
          <p:cNvSpPr txBox="1"/>
          <p:nvPr/>
        </p:nvSpPr>
        <p:spPr>
          <a:xfrm>
            <a:off x="5050631" y="4986337"/>
            <a:ext cx="13430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…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25787E4-CD12-2B4A-9B49-78446C3BC6AF}"/>
              </a:ext>
            </a:extLst>
          </p:cNvPr>
          <p:cNvSpPr txBox="1"/>
          <p:nvPr/>
        </p:nvSpPr>
        <p:spPr>
          <a:xfrm>
            <a:off x="508993" y="4166317"/>
            <a:ext cx="1882379" cy="83099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OS Thread </a:t>
            </a:r>
            <a:r>
              <a:rPr lang="en-US" sz="2400" b="1" i="1" dirty="0">
                <a:solidFill>
                  <a:srgbClr val="FFFFFF"/>
                </a:solidFill>
              </a:rPr>
              <a:t>(M)</a:t>
            </a:r>
            <a:endParaRPr lang="en-US" sz="2400" b="1" dirty="0">
              <a:solidFill>
                <a:srgbClr val="FFFFFF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B07A6A8-1DEB-AD41-8203-7FD4F92AD692}"/>
              </a:ext>
            </a:extLst>
          </p:cNvPr>
          <p:cNvSpPr txBox="1"/>
          <p:nvPr/>
        </p:nvSpPr>
        <p:spPr>
          <a:xfrm>
            <a:off x="2809278" y="4166317"/>
            <a:ext cx="1882379" cy="83099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OS Thread </a:t>
            </a:r>
            <a:r>
              <a:rPr lang="en-US" sz="2400" b="1" i="1" dirty="0">
                <a:solidFill>
                  <a:srgbClr val="FFFFFF"/>
                </a:solidFill>
              </a:rPr>
              <a:t>(M)</a:t>
            </a:r>
            <a:endParaRPr lang="en-US" sz="2400" b="1" dirty="0">
              <a:solidFill>
                <a:srgbClr val="FFFFFF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70FEE10-18DE-5242-8333-8AE5EF813EFC}"/>
              </a:ext>
            </a:extLst>
          </p:cNvPr>
          <p:cNvSpPr txBox="1"/>
          <p:nvPr/>
        </p:nvSpPr>
        <p:spPr>
          <a:xfrm>
            <a:off x="6752628" y="4166317"/>
            <a:ext cx="1882379" cy="83099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OS Thread </a:t>
            </a:r>
            <a:r>
              <a:rPr lang="en-US" sz="2400" b="1" i="1" dirty="0">
                <a:solidFill>
                  <a:srgbClr val="FFFFFF"/>
                </a:solidFill>
              </a:rPr>
              <a:t>(M)</a:t>
            </a:r>
            <a:endParaRPr lang="en-US" sz="2400" b="1" dirty="0">
              <a:solidFill>
                <a:srgbClr val="FFFFFF"/>
              </a:solidFill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29CD1688-EA3C-0640-8576-8FCC6A8BE9D0}"/>
              </a:ext>
            </a:extLst>
          </p:cNvPr>
          <p:cNvGrpSpPr/>
          <p:nvPr/>
        </p:nvGrpSpPr>
        <p:grpSpPr>
          <a:xfrm>
            <a:off x="392906" y="3258621"/>
            <a:ext cx="2114550" cy="772487"/>
            <a:chOff x="392906" y="3258621"/>
            <a:chExt cx="2114550" cy="772487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C2B3A2F9-77A1-B44C-9BFC-019214F33DB8}"/>
                </a:ext>
              </a:extLst>
            </p:cNvPr>
            <p:cNvSpPr/>
            <p:nvPr/>
          </p:nvSpPr>
          <p:spPr>
            <a:xfrm>
              <a:off x="551857" y="3616771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B7560C8-88E1-A746-AD6B-D416B15C58EA}"/>
                </a:ext>
              </a:extLst>
            </p:cNvPr>
            <p:cNvSpPr/>
            <p:nvPr/>
          </p:nvSpPr>
          <p:spPr>
            <a:xfrm>
              <a:off x="1003701" y="3616770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7E5C691-44EE-D94A-A0C2-6141A298B3C4}"/>
                </a:ext>
              </a:extLst>
            </p:cNvPr>
            <p:cNvSpPr/>
            <p:nvPr/>
          </p:nvSpPr>
          <p:spPr>
            <a:xfrm>
              <a:off x="1450181" y="3616769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A7ADE9F2-26B2-984B-95F9-2427795D9F1F}"/>
                </a:ext>
              </a:extLst>
            </p:cNvPr>
            <p:cNvSpPr/>
            <p:nvPr/>
          </p:nvSpPr>
          <p:spPr>
            <a:xfrm>
              <a:off x="1896661" y="3610888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C218FF1-5E30-8E40-B0F2-49941CE01669}"/>
                </a:ext>
              </a:extLst>
            </p:cNvPr>
            <p:cNvSpPr txBox="1"/>
            <p:nvPr/>
          </p:nvSpPr>
          <p:spPr>
            <a:xfrm>
              <a:off x="392906" y="3258621"/>
              <a:ext cx="2114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Local Run Queue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62D09847-1A2A-304E-9528-29C730CE2543}"/>
              </a:ext>
            </a:extLst>
          </p:cNvPr>
          <p:cNvGrpSpPr/>
          <p:nvPr/>
        </p:nvGrpSpPr>
        <p:grpSpPr>
          <a:xfrm>
            <a:off x="2789376" y="3252738"/>
            <a:ext cx="2114550" cy="772487"/>
            <a:chOff x="392906" y="3258621"/>
            <a:chExt cx="2114550" cy="772487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BC0C8238-5AC1-EC43-ABFD-A236648A2F5C}"/>
                </a:ext>
              </a:extLst>
            </p:cNvPr>
            <p:cNvSpPr/>
            <p:nvPr/>
          </p:nvSpPr>
          <p:spPr>
            <a:xfrm>
              <a:off x="551857" y="3616771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29C07703-E9C3-4A46-81F9-7C3F50FCEDD5}"/>
                </a:ext>
              </a:extLst>
            </p:cNvPr>
            <p:cNvSpPr/>
            <p:nvPr/>
          </p:nvSpPr>
          <p:spPr>
            <a:xfrm>
              <a:off x="1003701" y="3616770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581001FE-3CB8-6749-867C-24D001D96A8C}"/>
                </a:ext>
              </a:extLst>
            </p:cNvPr>
            <p:cNvSpPr/>
            <p:nvPr/>
          </p:nvSpPr>
          <p:spPr>
            <a:xfrm>
              <a:off x="1450181" y="3616769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22A1B4A1-F05F-1042-8405-907E60AE0470}"/>
                </a:ext>
              </a:extLst>
            </p:cNvPr>
            <p:cNvSpPr/>
            <p:nvPr/>
          </p:nvSpPr>
          <p:spPr>
            <a:xfrm>
              <a:off x="1896661" y="3610888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3D3A85DB-37F6-4845-9218-3CC1E5B03361}"/>
                </a:ext>
              </a:extLst>
            </p:cNvPr>
            <p:cNvSpPr txBox="1"/>
            <p:nvPr/>
          </p:nvSpPr>
          <p:spPr>
            <a:xfrm>
              <a:off x="392906" y="3258621"/>
              <a:ext cx="2114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Local Run Queue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5C082B85-A7F7-5A45-99C1-86B04B1B82F5}"/>
              </a:ext>
            </a:extLst>
          </p:cNvPr>
          <p:cNvGrpSpPr/>
          <p:nvPr/>
        </p:nvGrpSpPr>
        <p:grpSpPr>
          <a:xfrm>
            <a:off x="6636546" y="3258619"/>
            <a:ext cx="2114550" cy="772487"/>
            <a:chOff x="392906" y="3258621"/>
            <a:chExt cx="2114550" cy="772487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D9ECE717-8079-AF43-902A-DCBEAFD491C6}"/>
                </a:ext>
              </a:extLst>
            </p:cNvPr>
            <p:cNvSpPr/>
            <p:nvPr/>
          </p:nvSpPr>
          <p:spPr>
            <a:xfrm>
              <a:off x="551857" y="3616771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59C9838D-2A14-9448-9AD2-E9B74A369587}"/>
                </a:ext>
              </a:extLst>
            </p:cNvPr>
            <p:cNvSpPr/>
            <p:nvPr/>
          </p:nvSpPr>
          <p:spPr>
            <a:xfrm>
              <a:off x="1003701" y="3616770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746C397A-2321-3145-BF04-96C7EE1FA96A}"/>
                </a:ext>
              </a:extLst>
            </p:cNvPr>
            <p:cNvSpPr/>
            <p:nvPr/>
          </p:nvSpPr>
          <p:spPr>
            <a:xfrm>
              <a:off x="1450181" y="3616769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B72764DC-ED49-0649-A0E7-F2DB17A3DE64}"/>
                </a:ext>
              </a:extLst>
            </p:cNvPr>
            <p:cNvSpPr/>
            <p:nvPr/>
          </p:nvSpPr>
          <p:spPr>
            <a:xfrm>
              <a:off x="1896661" y="3610888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9CF1570-FE3A-C44A-99E0-18B4988C2EF1}"/>
                </a:ext>
              </a:extLst>
            </p:cNvPr>
            <p:cNvSpPr txBox="1"/>
            <p:nvPr/>
          </p:nvSpPr>
          <p:spPr>
            <a:xfrm>
              <a:off x="392906" y="3258621"/>
              <a:ext cx="2114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Local Run Queue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B7E89F8C-2B9B-434B-BFA7-CCAE3822B703}"/>
              </a:ext>
            </a:extLst>
          </p:cNvPr>
          <p:cNvGrpSpPr/>
          <p:nvPr/>
        </p:nvGrpSpPr>
        <p:grpSpPr>
          <a:xfrm>
            <a:off x="3487136" y="1438234"/>
            <a:ext cx="2303163" cy="751861"/>
            <a:chOff x="298599" y="3279247"/>
            <a:chExt cx="2303163" cy="751861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B6006772-1727-824D-BB15-819D86E4921F}"/>
                </a:ext>
              </a:extLst>
            </p:cNvPr>
            <p:cNvSpPr/>
            <p:nvPr/>
          </p:nvSpPr>
          <p:spPr>
            <a:xfrm>
              <a:off x="551857" y="3616771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2C92525F-8886-1347-908F-40629C0B4127}"/>
                </a:ext>
              </a:extLst>
            </p:cNvPr>
            <p:cNvSpPr/>
            <p:nvPr/>
          </p:nvSpPr>
          <p:spPr>
            <a:xfrm>
              <a:off x="1003701" y="3616770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101D349C-0226-094C-AFC6-F58E03F118C5}"/>
                </a:ext>
              </a:extLst>
            </p:cNvPr>
            <p:cNvSpPr/>
            <p:nvPr/>
          </p:nvSpPr>
          <p:spPr>
            <a:xfrm>
              <a:off x="1450181" y="3616769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53E5B1BD-414F-4042-AE73-BCF1B30A6066}"/>
                </a:ext>
              </a:extLst>
            </p:cNvPr>
            <p:cNvSpPr/>
            <p:nvPr/>
          </p:nvSpPr>
          <p:spPr>
            <a:xfrm>
              <a:off x="1896661" y="3610888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236EAF5A-95E1-F94E-8C59-FE0E21171812}"/>
                </a:ext>
              </a:extLst>
            </p:cNvPr>
            <p:cNvSpPr txBox="1"/>
            <p:nvPr/>
          </p:nvSpPr>
          <p:spPr>
            <a:xfrm>
              <a:off x="298599" y="3279247"/>
              <a:ext cx="23031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Global Run Queue</a:t>
              </a:r>
            </a:p>
          </p:txBody>
        </p:sp>
      </p:grp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054F05A9-5EEF-0E4F-A505-74A02A43E76D}"/>
              </a:ext>
            </a:extLst>
          </p:cNvPr>
          <p:cNvCxnSpPr>
            <a:endCxn id="48" idx="3"/>
          </p:cNvCxnSpPr>
          <p:nvPr/>
        </p:nvCxnSpPr>
        <p:spPr>
          <a:xfrm flipH="1">
            <a:off x="5447743" y="1977043"/>
            <a:ext cx="1424544" cy="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28146077-04C9-424B-AF12-E6ED3FA88FBB}"/>
              </a:ext>
            </a:extLst>
          </p:cNvPr>
          <p:cNvSpPr txBox="1"/>
          <p:nvPr/>
        </p:nvSpPr>
        <p:spPr>
          <a:xfrm>
            <a:off x="6976769" y="1622900"/>
            <a:ext cx="17918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Newly created goroutines</a:t>
            </a:r>
          </a:p>
        </p:txBody>
      </p:sp>
    </p:spTree>
    <p:extLst>
      <p:ext uri="{BB962C8B-B14F-4D97-AF65-F5344CB8AC3E}">
        <p14:creationId xmlns:p14="http://schemas.microsoft.com/office/powerpoint/2010/main" val="2480815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 animBg="1"/>
      <p:bldP spid="11" grpId="0" animBg="1"/>
      <p:bldP spid="12" grpId="0" animBg="1"/>
      <p:bldP spid="5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/>
          <p:cNvSpPr/>
          <p:nvPr/>
        </p:nvSpPr>
        <p:spPr>
          <a:xfrm>
            <a:off x="3663019" y="2401998"/>
            <a:ext cx="1233890" cy="31035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888" y="225771"/>
            <a:ext cx="8369300" cy="1773284"/>
          </a:xfrm>
        </p:spPr>
        <p:txBody>
          <a:bodyPr>
            <a:normAutofit/>
          </a:bodyPr>
          <a:lstStyle/>
          <a:p>
            <a:r>
              <a:rPr lang="en-US" dirty="0"/>
              <a:t>Executing a Program: Create Address Space</a:t>
            </a:r>
          </a:p>
        </p:txBody>
      </p:sp>
      <p:sp>
        <p:nvSpPr>
          <p:cNvPr id="7" name="Can 6"/>
          <p:cNvSpPr/>
          <p:nvPr/>
        </p:nvSpPr>
        <p:spPr>
          <a:xfrm>
            <a:off x="457200" y="2282897"/>
            <a:ext cx="2635250" cy="2942708"/>
          </a:xfrm>
          <a:prstGeom prst="can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59091" y="1913565"/>
            <a:ext cx="16950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disk (huge, TB)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749674" y="4868456"/>
            <a:ext cx="1056103" cy="4762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957659" y="4975374"/>
            <a:ext cx="6928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code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3749674" y="4385856"/>
            <a:ext cx="1056103" cy="507028"/>
            <a:chOff x="4133850" y="3404709"/>
            <a:chExt cx="1056103" cy="507028"/>
          </a:xfrm>
        </p:grpSpPr>
        <p:sp>
          <p:nvSpPr>
            <p:cNvPr id="24" name="Rectangle 23"/>
            <p:cNvSpPr/>
            <p:nvPr/>
          </p:nvSpPr>
          <p:spPr>
            <a:xfrm>
              <a:off x="4133850" y="3404709"/>
              <a:ext cx="1056103" cy="476250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359700" y="3511627"/>
              <a:ext cx="6335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data</a:t>
              </a:r>
            </a:p>
          </p:txBody>
        </p:sp>
      </p:grpSp>
      <p:pic>
        <p:nvPicPr>
          <p:cNvPr id="29" name="Picture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632" y="2952603"/>
            <a:ext cx="828917" cy="1221562"/>
          </a:xfrm>
          <a:prstGeom prst="rect">
            <a:avLst/>
          </a:prstGeom>
        </p:spPr>
      </p:pic>
      <p:grpSp>
        <p:nvGrpSpPr>
          <p:cNvPr id="32" name="Group 31"/>
          <p:cNvGrpSpPr/>
          <p:nvPr/>
        </p:nvGrpSpPr>
        <p:grpSpPr>
          <a:xfrm>
            <a:off x="3749674" y="4016524"/>
            <a:ext cx="1056103" cy="400110"/>
            <a:chOff x="4133850" y="3511627"/>
            <a:chExt cx="1056103" cy="400110"/>
          </a:xfrm>
        </p:grpSpPr>
        <p:sp>
          <p:nvSpPr>
            <p:cNvPr id="33" name="Rectangle 32"/>
            <p:cNvSpPr/>
            <p:nvPr/>
          </p:nvSpPr>
          <p:spPr>
            <a:xfrm>
              <a:off x="4133850" y="3511627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359700" y="3511627"/>
              <a:ext cx="6734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heap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749674" y="3017212"/>
            <a:ext cx="1056103" cy="400110"/>
            <a:chOff x="4133850" y="3404709"/>
            <a:chExt cx="1056103" cy="400110"/>
          </a:xfrm>
        </p:grpSpPr>
        <p:sp>
          <p:nvSpPr>
            <p:cNvPr id="36" name="Rectangle 35"/>
            <p:cNvSpPr/>
            <p:nvPr/>
          </p:nvSpPr>
          <p:spPr>
            <a:xfrm>
              <a:off x="4133850" y="3404709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334539" y="3404709"/>
              <a:ext cx="71045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749674" y="2463213"/>
            <a:ext cx="1058707" cy="507028"/>
            <a:chOff x="4133850" y="3404709"/>
            <a:chExt cx="1058707" cy="507028"/>
          </a:xfrm>
        </p:grpSpPr>
        <p:sp>
          <p:nvSpPr>
            <p:cNvPr id="39" name="Rectangle 38"/>
            <p:cNvSpPr/>
            <p:nvPr/>
          </p:nvSpPr>
          <p:spPr>
            <a:xfrm>
              <a:off x="4133850" y="3404709"/>
              <a:ext cx="1056103" cy="476250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359700" y="3511627"/>
              <a:ext cx="8328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kernel</a:t>
              </a:r>
            </a:p>
          </p:txBody>
        </p:sp>
      </p:grpSp>
      <p:cxnSp>
        <p:nvCxnSpPr>
          <p:cNvPr id="42" name="Straight Connector 41"/>
          <p:cNvCxnSpPr/>
          <p:nvPr/>
        </p:nvCxnSpPr>
        <p:spPr>
          <a:xfrm>
            <a:off x="3663019" y="2939463"/>
            <a:ext cx="142968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670299" y="4016524"/>
            <a:ext cx="142968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686174" y="3454549"/>
            <a:ext cx="142968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654424" y="5375797"/>
            <a:ext cx="142968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3" name="Group 62"/>
          <p:cNvGrpSpPr/>
          <p:nvPr/>
        </p:nvGrpSpPr>
        <p:grpSpPr>
          <a:xfrm>
            <a:off x="1826868" y="4088956"/>
            <a:ext cx="1056103" cy="507028"/>
            <a:chOff x="4133850" y="3404709"/>
            <a:chExt cx="1056103" cy="507028"/>
          </a:xfrm>
        </p:grpSpPr>
        <p:sp>
          <p:nvSpPr>
            <p:cNvPr id="64" name="Rectangle 63"/>
            <p:cNvSpPr/>
            <p:nvPr/>
          </p:nvSpPr>
          <p:spPr>
            <a:xfrm>
              <a:off x="4133850" y="3404709"/>
              <a:ext cx="1056103" cy="476250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359700" y="3511627"/>
              <a:ext cx="6335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data</a:t>
              </a: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1826868" y="3608499"/>
            <a:ext cx="1056103" cy="400110"/>
            <a:chOff x="4133850" y="3511627"/>
            <a:chExt cx="1056103" cy="400110"/>
          </a:xfrm>
        </p:grpSpPr>
        <p:sp>
          <p:nvSpPr>
            <p:cNvPr id="67" name="Rectangle 66"/>
            <p:cNvSpPr/>
            <p:nvPr/>
          </p:nvSpPr>
          <p:spPr>
            <a:xfrm>
              <a:off x="4133850" y="3511627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359700" y="3511627"/>
              <a:ext cx="6734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heap</a:t>
              </a: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1826868" y="3111133"/>
            <a:ext cx="1056103" cy="400110"/>
            <a:chOff x="4133850" y="3404709"/>
            <a:chExt cx="1056103" cy="400110"/>
          </a:xfrm>
        </p:grpSpPr>
        <p:sp>
          <p:nvSpPr>
            <p:cNvPr id="70" name="Rectangle 69"/>
            <p:cNvSpPr/>
            <p:nvPr/>
          </p:nvSpPr>
          <p:spPr>
            <a:xfrm>
              <a:off x="4133850" y="3404709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334539" y="3404709"/>
              <a:ext cx="71045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</p:txBody>
        </p:sp>
      </p:grpSp>
      <p:sp>
        <p:nvSpPr>
          <p:cNvPr id="88" name="TextBox 87"/>
          <p:cNvSpPr txBox="1"/>
          <p:nvPr/>
        </p:nvSpPr>
        <p:spPr>
          <a:xfrm>
            <a:off x="3363872" y="1989688"/>
            <a:ext cx="18380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VAS – per proc.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8CCD06B-3DD2-4649-B3A2-F15E0295209D}"/>
              </a:ext>
            </a:extLst>
          </p:cNvPr>
          <p:cNvCxnSpPr>
            <a:cxnSpLocks/>
          </p:cNvCxnSpPr>
          <p:nvPr/>
        </p:nvCxnSpPr>
        <p:spPr>
          <a:xfrm flipH="1">
            <a:off x="2868162" y="3101135"/>
            <a:ext cx="866703" cy="93921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1CEC8B1E-A422-994C-80C6-0150206937A2}"/>
              </a:ext>
            </a:extLst>
          </p:cNvPr>
          <p:cNvCxnSpPr/>
          <p:nvPr/>
        </p:nvCxnSpPr>
        <p:spPr>
          <a:xfrm flipH="1">
            <a:off x="2879755" y="3254716"/>
            <a:ext cx="866703" cy="93921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D1E214E4-6999-8B4A-B4D3-E17AB6E7EBDF}"/>
              </a:ext>
            </a:extLst>
          </p:cNvPr>
          <p:cNvCxnSpPr>
            <a:cxnSpLocks/>
          </p:cNvCxnSpPr>
          <p:nvPr/>
        </p:nvCxnSpPr>
        <p:spPr>
          <a:xfrm flipH="1" flipV="1">
            <a:off x="2891566" y="3645714"/>
            <a:ext cx="893415" cy="476723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72358B96-B6F4-804E-B613-1226E46CD272}"/>
              </a:ext>
            </a:extLst>
          </p:cNvPr>
          <p:cNvCxnSpPr>
            <a:cxnSpLocks/>
          </p:cNvCxnSpPr>
          <p:nvPr/>
        </p:nvCxnSpPr>
        <p:spPr>
          <a:xfrm flipH="1" flipV="1">
            <a:off x="2863164" y="4285871"/>
            <a:ext cx="893415" cy="476723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D5DF98C3-2609-9E47-B3EF-6A5A75FF2558}"/>
              </a:ext>
            </a:extLst>
          </p:cNvPr>
          <p:cNvCxnSpPr>
            <a:cxnSpLocks/>
          </p:cNvCxnSpPr>
          <p:nvPr/>
        </p:nvCxnSpPr>
        <p:spPr>
          <a:xfrm flipH="1" flipV="1">
            <a:off x="2886098" y="3811605"/>
            <a:ext cx="893415" cy="476723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6B6AB75B-62E3-7641-9EC9-7BE8DD2B01FA}"/>
              </a:ext>
            </a:extLst>
          </p:cNvPr>
          <p:cNvCxnSpPr>
            <a:cxnSpLocks/>
          </p:cNvCxnSpPr>
          <p:nvPr/>
        </p:nvCxnSpPr>
        <p:spPr>
          <a:xfrm flipH="1" flipV="1">
            <a:off x="2908730" y="4206294"/>
            <a:ext cx="893415" cy="476723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397BF51E-C321-AF40-8955-DAA5087B4F29}"/>
              </a:ext>
            </a:extLst>
          </p:cNvPr>
          <p:cNvCxnSpPr>
            <a:cxnSpLocks/>
          </p:cNvCxnSpPr>
          <p:nvPr/>
        </p:nvCxnSpPr>
        <p:spPr>
          <a:xfrm flipH="1" flipV="1">
            <a:off x="1213475" y="3785690"/>
            <a:ext cx="2496943" cy="128701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11B408C8-C622-4E42-9EEB-27D7977AAE90}"/>
              </a:ext>
            </a:extLst>
          </p:cNvPr>
          <p:cNvCxnSpPr>
            <a:cxnSpLocks/>
          </p:cNvCxnSpPr>
          <p:nvPr/>
        </p:nvCxnSpPr>
        <p:spPr>
          <a:xfrm flipH="1" flipV="1">
            <a:off x="1224791" y="3893190"/>
            <a:ext cx="2496943" cy="128701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88AAAB63-7A16-0346-A39E-1A1761E561E4}"/>
              </a:ext>
            </a:extLst>
          </p:cNvPr>
          <p:cNvSpPr txBox="1"/>
          <p:nvPr/>
        </p:nvSpPr>
        <p:spPr>
          <a:xfrm>
            <a:off x="6486305" y="1989688"/>
            <a:ext cx="1069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memory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4E5C5764-3F9A-9247-B78E-E1A283AB5AF0}"/>
              </a:ext>
            </a:extLst>
          </p:cNvPr>
          <p:cNvGrpSpPr/>
          <p:nvPr/>
        </p:nvGrpSpPr>
        <p:grpSpPr>
          <a:xfrm>
            <a:off x="6387900" y="2783953"/>
            <a:ext cx="2565516" cy="2973801"/>
            <a:chOff x="6616468" y="1500226"/>
            <a:chExt cx="2565516" cy="3417366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72C0175C-3AB4-7248-931E-B74144006300}"/>
                </a:ext>
              </a:extLst>
            </p:cNvPr>
            <p:cNvSpPr/>
            <p:nvPr/>
          </p:nvSpPr>
          <p:spPr>
            <a:xfrm>
              <a:off x="6616468" y="1500226"/>
              <a:ext cx="1073441" cy="2942709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DA4CEBB8-850C-B140-834F-353A282B1789}"/>
                </a:ext>
              </a:extLst>
            </p:cNvPr>
            <p:cNvSpPr/>
            <p:nvPr/>
          </p:nvSpPr>
          <p:spPr>
            <a:xfrm>
              <a:off x="6616508" y="3021645"/>
              <a:ext cx="1073441" cy="21169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404DBB25-80A0-644E-AAED-78A871F95270}"/>
                </a:ext>
              </a:extLst>
            </p:cNvPr>
            <p:cNvSpPr/>
            <p:nvPr/>
          </p:nvSpPr>
          <p:spPr>
            <a:xfrm>
              <a:off x="6616468" y="3819602"/>
              <a:ext cx="1073441" cy="211691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2874EE21-A420-6540-939A-9E3B687D847D}"/>
                </a:ext>
              </a:extLst>
            </p:cNvPr>
            <p:cNvSpPr/>
            <p:nvPr/>
          </p:nvSpPr>
          <p:spPr>
            <a:xfrm>
              <a:off x="6616468" y="2552777"/>
              <a:ext cx="1073441" cy="21169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BF260703-687F-8C45-8BFE-1D3C9053AB08}"/>
                </a:ext>
              </a:extLst>
            </p:cNvPr>
            <p:cNvSpPr/>
            <p:nvPr/>
          </p:nvSpPr>
          <p:spPr>
            <a:xfrm>
              <a:off x="6616468" y="4047131"/>
              <a:ext cx="1073441" cy="211691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2901C78C-E6E2-F74F-842D-548AC82B7325}"/>
                </a:ext>
              </a:extLst>
            </p:cNvPr>
            <p:cNvSpPr/>
            <p:nvPr/>
          </p:nvSpPr>
          <p:spPr>
            <a:xfrm>
              <a:off x="6616468" y="1804961"/>
              <a:ext cx="1073441" cy="21169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FB9E0991-5300-944F-9F29-C3D55E771777}"/>
                </a:ext>
              </a:extLst>
            </p:cNvPr>
            <p:cNvSpPr txBox="1"/>
            <p:nvPr/>
          </p:nvSpPr>
          <p:spPr>
            <a:xfrm>
              <a:off x="7816734" y="3750435"/>
              <a:ext cx="1365250" cy="11671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kernel code &amp; data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A246E4D9-7FF3-F74B-82CA-6ACB925CB3D3}"/>
                </a:ext>
              </a:extLst>
            </p:cNvPr>
            <p:cNvSpPr txBox="1"/>
            <p:nvPr/>
          </p:nvSpPr>
          <p:spPr>
            <a:xfrm>
              <a:off x="7816734" y="1668359"/>
              <a:ext cx="1365250" cy="813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user page</a:t>
              </a:r>
            </a:p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frames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B98D1315-B32C-3E45-837D-C2CB3B731A51}"/>
                </a:ext>
              </a:extLst>
            </p:cNvPr>
            <p:cNvSpPr txBox="1"/>
            <p:nvPr/>
          </p:nvSpPr>
          <p:spPr>
            <a:xfrm>
              <a:off x="7756644" y="2910170"/>
              <a:ext cx="1365250" cy="813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user </a:t>
              </a:r>
              <a:r>
                <a:rPr lang="en-US" sz="2000" b="0" dirty="0" err="1">
                  <a:latin typeface="Gill Sans" charset="0"/>
                  <a:ea typeface="Gill Sans" charset="0"/>
                  <a:cs typeface="Gill Sans" charset="0"/>
                </a:rPr>
                <a:t>pagetable</a:t>
              </a:r>
              <a:endParaRPr lang="en-US" sz="20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4E18156F-8BE8-DA41-89D9-C683375613A7}"/>
                </a:ext>
              </a:extLst>
            </p:cNvPr>
            <p:cNvSpPr/>
            <p:nvPr/>
          </p:nvSpPr>
          <p:spPr>
            <a:xfrm>
              <a:off x="6616468" y="2109838"/>
              <a:ext cx="1073441" cy="21169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92F2411E-9CC4-3248-837F-6320202CC823}"/>
                </a:ext>
              </a:extLst>
            </p:cNvPr>
            <p:cNvSpPr/>
            <p:nvPr/>
          </p:nvSpPr>
          <p:spPr>
            <a:xfrm>
              <a:off x="6616508" y="3223965"/>
              <a:ext cx="1073441" cy="21169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61" name="Rectangle 60">
            <a:extLst>
              <a:ext uri="{FF2B5EF4-FFF2-40B4-BE49-F238E27FC236}">
                <a16:creationId xmlns:a16="http://schemas.microsoft.com/office/drawing/2014/main" id="{E4A44DEC-258A-E54E-9BC9-D39A006E21A9}"/>
              </a:ext>
            </a:extLst>
          </p:cNvPr>
          <p:cNvSpPr/>
          <p:nvPr/>
        </p:nvSpPr>
        <p:spPr>
          <a:xfrm>
            <a:off x="5266851" y="2359020"/>
            <a:ext cx="439081" cy="310352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10BC3D24-A551-1842-8B74-B3479E4718BF}"/>
              </a:ext>
            </a:extLst>
          </p:cNvPr>
          <p:cNvCxnSpPr>
            <a:endCxn id="59" idx="1"/>
          </p:cNvCxnSpPr>
          <p:nvPr/>
        </p:nvCxnSpPr>
        <p:spPr>
          <a:xfrm flipV="1">
            <a:off x="5470517" y="3406546"/>
            <a:ext cx="917383" cy="1777944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6CC7227C-BC23-4240-AB65-BBCF9B5C7AA5}"/>
              </a:ext>
            </a:extLst>
          </p:cNvPr>
          <p:cNvCxnSpPr/>
          <p:nvPr/>
        </p:nvCxnSpPr>
        <p:spPr>
          <a:xfrm flipV="1">
            <a:off x="5470557" y="3049134"/>
            <a:ext cx="917343" cy="1539724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B7D79986-45B4-4E44-B2E8-E693B96BBF50}"/>
              </a:ext>
            </a:extLst>
          </p:cNvPr>
          <p:cNvSpPr txBox="1"/>
          <p:nvPr/>
        </p:nvSpPr>
        <p:spPr>
          <a:xfrm>
            <a:off x="5202805" y="1956689"/>
            <a:ext cx="5613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Gill Sans" charset="0"/>
                <a:ea typeface="Gill Sans" charset="0"/>
                <a:cs typeface="Gill Sans" charset="0"/>
              </a:rPr>
              <a:t>PT</a:t>
            </a:r>
          </a:p>
        </p:txBody>
      </p: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7504E309-D909-D34B-9A77-3C5F21EE8D84}"/>
              </a:ext>
            </a:extLst>
          </p:cNvPr>
          <p:cNvCxnSpPr>
            <a:cxnSpLocks/>
            <a:endCxn id="53" idx="1"/>
          </p:cNvCxnSpPr>
          <p:nvPr/>
        </p:nvCxnSpPr>
        <p:spPr>
          <a:xfrm>
            <a:off x="5576471" y="3178181"/>
            <a:ext cx="811429" cy="613812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7F9DBA25-A541-B143-BD08-B3BE27152AEB}"/>
              </a:ext>
            </a:extLst>
          </p:cNvPr>
          <p:cNvSpPr/>
          <p:nvPr/>
        </p:nvSpPr>
        <p:spPr>
          <a:xfrm>
            <a:off x="242888" y="1888208"/>
            <a:ext cx="4872966" cy="386954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A900C4A1-EB7B-7E49-B232-332EF531F9ED}"/>
              </a:ext>
            </a:extLst>
          </p:cNvPr>
          <p:cNvSpPr/>
          <p:nvPr/>
        </p:nvSpPr>
        <p:spPr>
          <a:xfrm>
            <a:off x="5209495" y="1888208"/>
            <a:ext cx="3691617" cy="386954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828CFA3-0A0C-854B-8C37-04FC7C445CEB}"/>
              </a:ext>
            </a:extLst>
          </p:cNvPr>
          <p:cNvSpPr txBox="1"/>
          <p:nvPr/>
        </p:nvSpPr>
        <p:spPr>
          <a:xfrm>
            <a:off x="544632" y="5886445"/>
            <a:ext cx="42611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Backing Store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9E324793-ABAE-894B-931A-415E584A4BB0}"/>
              </a:ext>
            </a:extLst>
          </p:cNvPr>
          <p:cNvSpPr txBox="1"/>
          <p:nvPr/>
        </p:nvSpPr>
        <p:spPr>
          <a:xfrm>
            <a:off x="5201876" y="5886566"/>
            <a:ext cx="2130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Cache</a:t>
            </a:r>
          </a:p>
        </p:txBody>
      </p:sp>
    </p:spTree>
    <p:extLst>
      <p:ext uri="{BB962C8B-B14F-4D97-AF65-F5344CB8AC3E}">
        <p14:creationId xmlns:p14="http://schemas.microsoft.com/office/powerpoint/2010/main" val="39407154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810B0-A6D0-5C47-8018-119A999D1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 User-Level Thread Scheduler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1999F-3A67-454A-8E6A-4C2FB95DF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6724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 dirty="0"/>
              <a:t>Why this approach?</a:t>
            </a:r>
          </a:p>
          <a:p>
            <a:r>
              <a:rPr lang="en-US" sz="3200" dirty="0"/>
              <a:t>1 OS (kernel-supported) thread per CPU core: allows go program to achieve </a:t>
            </a:r>
            <a:r>
              <a:rPr lang="en-US" sz="3200" i="1" dirty="0"/>
              <a:t>parallelism</a:t>
            </a:r>
            <a:r>
              <a:rPr lang="en-US" sz="3200" dirty="0"/>
              <a:t> not just </a:t>
            </a:r>
            <a:r>
              <a:rPr lang="en-US" sz="3200" i="1" dirty="0"/>
              <a:t>concurrency</a:t>
            </a:r>
          </a:p>
          <a:p>
            <a:pPr lvl="1"/>
            <a:r>
              <a:rPr lang="en-US" sz="2800" dirty="0"/>
              <a:t>Fewer OS threads? Not utilizing all CPUs</a:t>
            </a:r>
          </a:p>
          <a:p>
            <a:pPr lvl="1"/>
            <a:r>
              <a:rPr lang="en-US" sz="2800" dirty="0"/>
              <a:t>More OS threads? No additional benefit</a:t>
            </a:r>
          </a:p>
          <a:p>
            <a:pPr lvl="2"/>
            <a:r>
              <a:rPr lang="en-US" sz="2400" dirty="0"/>
              <a:t>We’ll see one exception to this involving </a:t>
            </a:r>
            <a:r>
              <a:rPr lang="en-US" sz="2400" dirty="0" err="1"/>
              <a:t>syscalls</a:t>
            </a:r>
            <a:endParaRPr lang="en-US" sz="2400" dirty="0"/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Keep goroutine on same OS thread: </a:t>
            </a:r>
            <a:r>
              <a:rPr lang="en-US" sz="3200" i="1" dirty="0"/>
              <a:t>affinity</a:t>
            </a:r>
            <a:r>
              <a:rPr lang="en-US" sz="3200" dirty="0"/>
              <a:t>, nice for caching and performance</a:t>
            </a:r>
          </a:p>
        </p:txBody>
      </p:sp>
    </p:spTree>
    <p:extLst>
      <p:ext uri="{BB962C8B-B14F-4D97-AF65-F5344CB8AC3E}">
        <p14:creationId xmlns:p14="http://schemas.microsoft.com/office/powerpoint/2010/main" val="31538837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FF196-D382-434C-BF95-4FC7D1485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Cooperative Scheduling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2AA53-8C4E-664D-9F94-14A700A5E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pre-emption =&gt; goroutines must yield to allow another thread to run</a:t>
            </a:r>
          </a:p>
          <a:p>
            <a:r>
              <a:rPr lang="en-US" dirty="0"/>
              <a:t>Programmer does </a:t>
            </a:r>
            <a:r>
              <a:rPr lang="en-US" b="1" dirty="0"/>
              <a:t>not</a:t>
            </a:r>
            <a:r>
              <a:rPr lang="en-US" dirty="0"/>
              <a:t> need to do this explicitly</a:t>
            </a:r>
          </a:p>
          <a:p>
            <a:r>
              <a:rPr lang="en-US" dirty="0"/>
              <a:t>Go runtime injects yields at safe points in execution</a:t>
            </a:r>
          </a:p>
          <a:p>
            <a:pPr lvl="1"/>
            <a:r>
              <a:rPr lang="en-US" dirty="0"/>
              <a:t>Sending/receiving with a channel</a:t>
            </a:r>
          </a:p>
          <a:p>
            <a:pPr lvl="1"/>
            <a:r>
              <a:rPr lang="en-US" dirty="0"/>
              <a:t>Acquiring a mutex</a:t>
            </a:r>
          </a:p>
          <a:p>
            <a:pPr lvl="1"/>
            <a:r>
              <a:rPr lang="en-US" dirty="0"/>
              <a:t>Making a function call</a:t>
            </a:r>
          </a:p>
          <a:p>
            <a:r>
              <a:rPr lang="en-US" dirty="0"/>
              <a:t>But your code can still tie up the scheduler in "tight loops" (Go's developers are working on this…)</a:t>
            </a:r>
          </a:p>
        </p:txBody>
      </p:sp>
    </p:spTree>
    <p:extLst>
      <p:ext uri="{BB962C8B-B14F-4D97-AF65-F5344CB8AC3E}">
        <p14:creationId xmlns:p14="http://schemas.microsoft.com/office/powerpoint/2010/main" val="21551659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867CA-F55F-6B4D-90A3-0A91681A8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Dealing with </a:t>
            </a:r>
            <a:r>
              <a:rPr lang="en-US" dirty="0" err="1"/>
              <a:t>Syscalls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4265435-4FE9-F64F-AEAB-CE8B787861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2062362"/>
            <a:ext cx="3886200" cy="2215433"/>
          </a:xfrm>
        </p:spPr>
        <p:txBody>
          <a:bodyPr>
            <a:normAutofit/>
          </a:bodyPr>
          <a:lstStyle/>
          <a:p>
            <a:r>
              <a:rPr lang="en-US" sz="3200" dirty="0"/>
              <a:t>What if a goroutine wants to make a blocking </a:t>
            </a:r>
            <a:r>
              <a:rPr lang="en-US" sz="3200" dirty="0" err="1"/>
              <a:t>syscall</a:t>
            </a:r>
            <a:r>
              <a:rPr lang="en-US" sz="3200" dirty="0"/>
              <a:t>?</a:t>
            </a:r>
          </a:p>
          <a:p>
            <a:r>
              <a:rPr lang="en-US" sz="3200" dirty="0"/>
              <a:t>Example: File I/O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929CC81-D47F-2D47-86AA-F60F523F959A}"/>
              </a:ext>
            </a:extLst>
          </p:cNvPr>
          <p:cNvSpPr/>
          <p:nvPr/>
        </p:nvSpPr>
        <p:spPr>
          <a:xfrm>
            <a:off x="1144844" y="4495032"/>
            <a:ext cx="1643063" cy="7572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CPU Core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25787E4-CD12-2B4A-9B49-78446C3BC6AF}"/>
              </a:ext>
            </a:extLst>
          </p:cNvPr>
          <p:cNvSpPr txBox="1"/>
          <p:nvPr/>
        </p:nvSpPr>
        <p:spPr>
          <a:xfrm>
            <a:off x="1025187" y="3532136"/>
            <a:ext cx="1882379" cy="83099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OS Thread </a:t>
            </a:r>
            <a:r>
              <a:rPr lang="en-US" sz="2400" b="1" i="1" dirty="0">
                <a:solidFill>
                  <a:srgbClr val="FFFFFF"/>
                </a:solidFill>
              </a:rPr>
              <a:t>(M1)</a:t>
            </a:r>
            <a:endParaRPr lang="en-US" sz="2400" b="1" dirty="0">
              <a:solidFill>
                <a:srgbClr val="FFFFFF"/>
              </a:solidFill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28F46DA0-3425-9A43-8B61-E64840A1801D}"/>
              </a:ext>
            </a:extLst>
          </p:cNvPr>
          <p:cNvSpPr/>
          <p:nvPr/>
        </p:nvSpPr>
        <p:spPr>
          <a:xfrm>
            <a:off x="915639" y="2939922"/>
            <a:ext cx="2101471" cy="460315"/>
          </a:xfrm>
          <a:prstGeom prst="rect">
            <a:avLst/>
          </a:prstGeom>
          <a:solidFill>
            <a:srgbClr val="03920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Running </a:t>
            </a:r>
            <a:r>
              <a:rPr lang="en-US" b="1" dirty="0" err="1"/>
              <a:t>Grtn</a:t>
            </a:r>
            <a:r>
              <a:rPr lang="en-US" b="1" dirty="0"/>
              <a:t>.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3BF4B2F5-6397-0B45-8FD2-440CEE9FB964}"/>
              </a:ext>
            </a:extLst>
          </p:cNvPr>
          <p:cNvGrpSpPr/>
          <p:nvPr/>
        </p:nvGrpSpPr>
        <p:grpSpPr>
          <a:xfrm>
            <a:off x="1025187" y="1902159"/>
            <a:ext cx="2114550" cy="772487"/>
            <a:chOff x="392906" y="3258621"/>
            <a:chExt cx="2114550" cy="772487"/>
          </a:xfrm>
        </p:grpSpPr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3826CA86-D398-AD4C-ABD5-CB5290D6552D}"/>
                </a:ext>
              </a:extLst>
            </p:cNvPr>
            <p:cNvSpPr/>
            <p:nvPr/>
          </p:nvSpPr>
          <p:spPr>
            <a:xfrm>
              <a:off x="551857" y="3616771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65AC684C-6E0F-194E-9AF9-9B453B0D0298}"/>
                </a:ext>
              </a:extLst>
            </p:cNvPr>
            <p:cNvSpPr/>
            <p:nvPr/>
          </p:nvSpPr>
          <p:spPr>
            <a:xfrm>
              <a:off x="1003701" y="3616770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0217AB21-6F5B-B74C-B6DF-237A1EC58C5D}"/>
                </a:ext>
              </a:extLst>
            </p:cNvPr>
            <p:cNvSpPr/>
            <p:nvPr/>
          </p:nvSpPr>
          <p:spPr>
            <a:xfrm>
              <a:off x="1450181" y="3616769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2375C5EA-19A3-1C40-9A58-39AC0C0DA40A}"/>
                </a:ext>
              </a:extLst>
            </p:cNvPr>
            <p:cNvSpPr/>
            <p:nvPr/>
          </p:nvSpPr>
          <p:spPr>
            <a:xfrm>
              <a:off x="1896661" y="3610888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17DBFE9D-F423-B64B-9094-A4EC80FD8515}"/>
                </a:ext>
              </a:extLst>
            </p:cNvPr>
            <p:cNvSpPr txBox="1"/>
            <p:nvPr/>
          </p:nvSpPr>
          <p:spPr>
            <a:xfrm>
              <a:off x="392906" y="3258621"/>
              <a:ext cx="2114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Local Run Queue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2512469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867CA-F55F-6B4D-90A3-0A91681A8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Dealing with </a:t>
            </a:r>
            <a:r>
              <a:rPr lang="en-US" dirty="0" err="1"/>
              <a:t>Syscalls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4265435-4FE9-F64F-AEAB-CE8B787861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8438" y="1353877"/>
            <a:ext cx="3886200" cy="3284158"/>
          </a:xfrm>
        </p:spPr>
        <p:txBody>
          <a:bodyPr>
            <a:normAutofit/>
          </a:bodyPr>
          <a:lstStyle/>
          <a:p>
            <a:r>
              <a:rPr lang="en-US" sz="3200" dirty="0"/>
              <a:t>While </a:t>
            </a:r>
            <a:r>
              <a:rPr lang="en-US" sz="3200" dirty="0" err="1"/>
              <a:t>syscall</a:t>
            </a:r>
            <a:r>
              <a:rPr lang="en-US" sz="3200" dirty="0"/>
              <a:t> is blocking, allocate new OS thread (M2)</a:t>
            </a:r>
          </a:p>
          <a:p>
            <a:r>
              <a:rPr lang="en-US" sz="3200" dirty="0"/>
              <a:t>M1 is blocked by kernel, M2 lets us continue using CPU</a:t>
            </a:r>
          </a:p>
          <a:p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929CC81-D47F-2D47-86AA-F60F523F959A}"/>
              </a:ext>
            </a:extLst>
          </p:cNvPr>
          <p:cNvSpPr/>
          <p:nvPr/>
        </p:nvSpPr>
        <p:spPr>
          <a:xfrm>
            <a:off x="1144844" y="4495032"/>
            <a:ext cx="1643063" cy="7572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CPU Core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25787E4-CD12-2B4A-9B49-78446C3BC6AF}"/>
              </a:ext>
            </a:extLst>
          </p:cNvPr>
          <p:cNvSpPr txBox="1"/>
          <p:nvPr/>
        </p:nvSpPr>
        <p:spPr>
          <a:xfrm>
            <a:off x="1025187" y="3532136"/>
            <a:ext cx="1882379" cy="83099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OS Thread</a:t>
            </a:r>
          </a:p>
          <a:p>
            <a:pPr algn="ctr"/>
            <a:r>
              <a:rPr lang="en-US" sz="2400" b="1" i="1" dirty="0">
                <a:solidFill>
                  <a:srgbClr val="FFFFFF"/>
                </a:solidFill>
              </a:rPr>
              <a:t>(M2)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28F46DA0-3425-9A43-8B61-E64840A1801D}"/>
              </a:ext>
            </a:extLst>
          </p:cNvPr>
          <p:cNvSpPr/>
          <p:nvPr/>
        </p:nvSpPr>
        <p:spPr>
          <a:xfrm>
            <a:off x="3139737" y="4638035"/>
            <a:ext cx="2101471" cy="460315"/>
          </a:xfrm>
          <a:prstGeom prst="rect">
            <a:avLst/>
          </a:prstGeom>
          <a:solidFill>
            <a:srgbClr val="03920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Blocking </a:t>
            </a:r>
            <a:r>
              <a:rPr lang="en-US" b="1" dirty="0" err="1"/>
              <a:t>Grtn</a:t>
            </a:r>
            <a:r>
              <a:rPr lang="en-US" b="1" dirty="0"/>
              <a:t>.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3BF4B2F5-6397-0B45-8FD2-440CEE9FB964}"/>
              </a:ext>
            </a:extLst>
          </p:cNvPr>
          <p:cNvGrpSpPr/>
          <p:nvPr/>
        </p:nvGrpSpPr>
        <p:grpSpPr>
          <a:xfrm>
            <a:off x="1025187" y="1902159"/>
            <a:ext cx="2114550" cy="772487"/>
            <a:chOff x="392906" y="3258621"/>
            <a:chExt cx="2114550" cy="772487"/>
          </a:xfrm>
        </p:grpSpPr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3826CA86-D398-AD4C-ABD5-CB5290D6552D}"/>
                </a:ext>
              </a:extLst>
            </p:cNvPr>
            <p:cNvSpPr/>
            <p:nvPr/>
          </p:nvSpPr>
          <p:spPr>
            <a:xfrm>
              <a:off x="551857" y="3616771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65AC684C-6E0F-194E-9AF9-9B453B0D0298}"/>
                </a:ext>
              </a:extLst>
            </p:cNvPr>
            <p:cNvSpPr/>
            <p:nvPr/>
          </p:nvSpPr>
          <p:spPr>
            <a:xfrm>
              <a:off x="1003701" y="3616770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0217AB21-6F5B-B74C-B6DF-237A1EC58C5D}"/>
                </a:ext>
              </a:extLst>
            </p:cNvPr>
            <p:cNvSpPr/>
            <p:nvPr/>
          </p:nvSpPr>
          <p:spPr>
            <a:xfrm>
              <a:off x="1450181" y="3616769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2375C5EA-19A3-1C40-9A58-39AC0C0DA40A}"/>
                </a:ext>
              </a:extLst>
            </p:cNvPr>
            <p:cNvSpPr/>
            <p:nvPr/>
          </p:nvSpPr>
          <p:spPr>
            <a:xfrm>
              <a:off x="1896661" y="3610888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17DBFE9D-F423-B64B-9094-A4EC80FD8515}"/>
                </a:ext>
              </a:extLst>
            </p:cNvPr>
            <p:cNvSpPr txBox="1"/>
            <p:nvPr/>
          </p:nvSpPr>
          <p:spPr>
            <a:xfrm>
              <a:off x="392906" y="3258621"/>
              <a:ext cx="2114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Local Run Queue</a:t>
              </a: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691AA347-497C-9F40-BF39-8D092445B11D}"/>
              </a:ext>
            </a:extLst>
          </p:cNvPr>
          <p:cNvSpPr txBox="1"/>
          <p:nvPr/>
        </p:nvSpPr>
        <p:spPr>
          <a:xfrm>
            <a:off x="3249284" y="5252269"/>
            <a:ext cx="1882379" cy="83099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OS Thread</a:t>
            </a:r>
            <a:br>
              <a:rPr lang="en-US" sz="2400" b="1" dirty="0">
                <a:solidFill>
                  <a:srgbClr val="FFFFFF"/>
                </a:solidFill>
              </a:rPr>
            </a:br>
            <a:r>
              <a:rPr lang="en-US" sz="2400" b="1" i="1" dirty="0">
                <a:solidFill>
                  <a:srgbClr val="FFFFFF"/>
                </a:solidFill>
              </a:rPr>
              <a:t>(M1)</a:t>
            </a:r>
            <a:endParaRPr lang="en-US" sz="2400" b="1" dirty="0">
              <a:solidFill>
                <a:srgbClr val="FFFFFF"/>
              </a:solidFill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636217B-714A-6F4B-94CC-C404EA8BDC40}"/>
              </a:ext>
            </a:extLst>
          </p:cNvPr>
          <p:cNvCxnSpPr>
            <a:stCxn id="54" idx="2"/>
          </p:cNvCxnSpPr>
          <p:nvPr/>
        </p:nvCxnSpPr>
        <p:spPr>
          <a:xfrm flipH="1">
            <a:off x="1356852" y="2674646"/>
            <a:ext cx="8559" cy="75435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1343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867CA-F55F-6B4D-90A3-0A91681A8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Dealing with </a:t>
            </a:r>
            <a:r>
              <a:rPr lang="en-US" dirty="0" err="1"/>
              <a:t>Syscalls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4265435-4FE9-F64F-AEAB-CE8B787861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98414" y="1347990"/>
            <a:ext cx="3886200" cy="4735276"/>
          </a:xfrm>
        </p:spPr>
        <p:txBody>
          <a:bodyPr>
            <a:normAutofit/>
          </a:bodyPr>
          <a:lstStyle/>
          <a:p>
            <a:r>
              <a:rPr lang="en-US" sz="3200" dirty="0" err="1"/>
              <a:t>Syscall</a:t>
            </a:r>
            <a:r>
              <a:rPr lang="en-US" sz="3200" dirty="0"/>
              <a:t> completes: Put invoking goroutine back on queue</a:t>
            </a:r>
          </a:p>
          <a:p>
            <a:r>
              <a:rPr lang="en-US" sz="3200" dirty="0"/>
              <a:t>Keep </a:t>
            </a:r>
            <a:r>
              <a:rPr lang="en-US" sz="3200" i="1" dirty="0"/>
              <a:t>M1</a:t>
            </a:r>
            <a:r>
              <a:rPr lang="en-US" sz="3200" dirty="0"/>
              <a:t> around in a spare pool</a:t>
            </a:r>
          </a:p>
          <a:p>
            <a:r>
              <a:rPr lang="en-US" sz="3200" dirty="0"/>
              <a:t>Swap it with </a:t>
            </a:r>
            <a:r>
              <a:rPr lang="en-US" sz="3200" i="1" dirty="0"/>
              <a:t>M2</a:t>
            </a:r>
            <a:r>
              <a:rPr lang="en-US" sz="3200" dirty="0"/>
              <a:t> upon next </a:t>
            </a:r>
            <a:r>
              <a:rPr lang="en-US" sz="3200" dirty="0" err="1"/>
              <a:t>syscall</a:t>
            </a:r>
            <a:r>
              <a:rPr lang="en-US" sz="3200" dirty="0"/>
              <a:t>, no need to pay thread creation cost</a:t>
            </a:r>
          </a:p>
          <a:p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929CC81-D47F-2D47-86AA-F60F523F959A}"/>
              </a:ext>
            </a:extLst>
          </p:cNvPr>
          <p:cNvSpPr/>
          <p:nvPr/>
        </p:nvSpPr>
        <p:spPr>
          <a:xfrm>
            <a:off x="1144844" y="4495032"/>
            <a:ext cx="1643063" cy="7572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CPU Core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25787E4-CD12-2B4A-9B49-78446C3BC6AF}"/>
              </a:ext>
            </a:extLst>
          </p:cNvPr>
          <p:cNvSpPr txBox="1"/>
          <p:nvPr/>
        </p:nvSpPr>
        <p:spPr>
          <a:xfrm>
            <a:off x="1025187" y="3532136"/>
            <a:ext cx="1882379" cy="83099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OS Thread</a:t>
            </a:r>
          </a:p>
          <a:p>
            <a:pPr algn="ctr"/>
            <a:r>
              <a:rPr lang="en-US" sz="2400" b="1" i="1" dirty="0">
                <a:solidFill>
                  <a:srgbClr val="FFFFFF"/>
                </a:solidFill>
              </a:rPr>
              <a:t>(M2)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28F46DA0-3425-9A43-8B61-E64840A1801D}"/>
              </a:ext>
            </a:extLst>
          </p:cNvPr>
          <p:cNvSpPr/>
          <p:nvPr/>
        </p:nvSpPr>
        <p:spPr>
          <a:xfrm>
            <a:off x="3078352" y="4281944"/>
            <a:ext cx="2101471" cy="460315"/>
          </a:xfrm>
          <a:prstGeom prst="rect">
            <a:avLst/>
          </a:prstGeom>
          <a:solidFill>
            <a:srgbClr val="03920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Blocking </a:t>
            </a:r>
            <a:r>
              <a:rPr lang="en-US" b="1" dirty="0" err="1"/>
              <a:t>Grtn</a:t>
            </a:r>
            <a:r>
              <a:rPr lang="en-US" b="1" dirty="0"/>
              <a:t>.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3BF4B2F5-6397-0B45-8FD2-440CEE9FB964}"/>
              </a:ext>
            </a:extLst>
          </p:cNvPr>
          <p:cNvGrpSpPr/>
          <p:nvPr/>
        </p:nvGrpSpPr>
        <p:grpSpPr>
          <a:xfrm>
            <a:off x="1025187" y="1902159"/>
            <a:ext cx="2114550" cy="1526841"/>
            <a:chOff x="392906" y="3258621"/>
            <a:chExt cx="2114550" cy="1526841"/>
          </a:xfrm>
        </p:grpSpPr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3826CA86-D398-AD4C-ABD5-CB5290D6552D}"/>
                </a:ext>
              </a:extLst>
            </p:cNvPr>
            <p:cNvSpPr/>
            <p:nvPr/>
          </p:nvSpPr>
          <p:spPr>
            <a:xfrm>
              <a:off x="479841" y="4371125"/>
              <a:ext cx="1762722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Running </a:t>
              </a:r>
              <a:r>
                <a:rPr lang="en-US" b="1" dirty="0" err="1"/>
                <a:t>Grtn</a:t>
              </a:r>
              <a:r>
                <a:rPr lang="en-US" b="1" dirty="0"/>
                <a:t>.</a:t>
              </a: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65AC684C-6E0F-194E-9AF9-9B453B0D0298}"/>
                </a:ext>
              </a:extLst>
            </p:cNvPr>
            <p:cNvSpPr/>
            <p:nvPr/>
          </p:nvSpPr>
          <p:spPr>
            <a:xfrm>
              <a:off x="1003701" y="3616770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0217AB21-6F5B-B74C-B6DF-237A1EC58C5D}"/>
                </a:ext>
              </a:extLst>
            </p:cNvPr>
            <p:cNvSpPr/>
            <p:nvPr/>
          </p:nvSpPr>
          <p:spPr>
            <a:xfrm>
              <a:off x="1450181" y="3616769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17DBFE9D-F423-B64B-9094-A4EC80FD8515}"/>
                </a:ext>
              </a:extLst>
            </p:cNvPr>
            <p:cNvSpPr txBox="1"/>
            <p:nvPr/>
          </p:nvSpPr>
          <p:spPr>
            <a:xfrm>
              <a:off x="392906" y="3258621"/>
              <a:ext cx="2114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Local Run Queue</a:t>
              </a: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691AA347-497C-9F40-BF39-8D092445B11D}"/>
              </a:ext>
            </a:extLst>
          </p:cNvPr>
          <p:cNvSpPr txBox="1"/>
          <p:nvPr/>
        </p:nvSpPr>
        <p:spPr>
          <a:xfrm>
            <a:off x="3249284" y="5252269"/>
            <a:ext cx="1882379" cy="83099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OS Thread</a:t>
            </a:r>
            <a:br>
              <a:rPr lang="en-US" sz="2400" b="1" dirty="0">
                <a:solidFill>
                  <a:srgbClr val="FFFFFF"/>
                </a:solidFill>
              </a:rPr>
            </a:br>
            <a:r>
              <a:rPr lang="en-US" sz="2400" b="1" i="1" dirty="0">
                <a:solidFill>
                  <a:srgbClr val="FFFFFF"/>
                </a:solidFill>
              </a:rPr>
              <a:t>(M1)</a:t>
            </a:r>
            <a:endParaRPr lang="en-US" sz="2400" b="1" dirty="0">
              <a:solidFill>
                <a:srgbClr val="FFFFFF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806CECDC-78C6-8447-980F-275DC8A70549}"/>
              </a:ext>
            </a:extLst>
          </p:cNvPr>
          <p:cNvCxnSpPr>
            <a:stCxn id="50" idx="0"/>
          </p:cNvCxnSpPr>
          <p:nvPr/>
        </p:nvCxnSpPr>
        <p:spPr>
          <a:xfrm flipH="1" flipV="1">
            <a:off x="2730987" y="2482961"/>
            <a:ext cx="1398101" cy="179898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600812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ACBB5F5-4473-AC4B-939B-FB99CA9DD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AC9110C-BEA6-0845-94F3-7DC9CA2843D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87479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Important “</a:t>
            </a:r>
            <a:r>
              <a:rPr lang="en-US" altLang="ko-KR" dirty="0" err="1">
                <a:ea typeface="굴림" panose="020B0600000101010101" pitchFamily="34" charset="-127"/>
              </a:rPr>
              <a:t>ilities</a:t>
            </a:r>
            <a:r>
              <a:rPr lang="en-US" altLang="ko-KR" dirty="0">
                <a:ea typeface="굴림" panose="020B0600000101010101" pitchFamily="34" charset="-127"/>
              </a:rPr>
              <a:t>”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12873"/>
            <a:ext cx="8686800" cy="523081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15000"/>
              </a:spcBef>
              <a:tabLst>
                <a:tab pos="6288088" algn="l"/>
              </a:tabLst>
            </a:pPr>
            <a:r>
              <a:rPr lang="en-US" altLang="ko-KR" sz="3200" dirty="0">
                <a:solidFill>
                  <a:schemeClr val="hlink"/>
                </a:solidFill>
                <a:ea typeface="굴림" panose="020B0600000101010101" pitchFamily="34" charset="-127"/>
              </a:rPr>
              <a:t>Availability:</a:t>
            </a:r>
            <a:r>
              <a:rPr lang="en-US" altLang="ko-KR" sz="3200" dirty="0">
                <a:ea typeface="굴림" panose="020B0600000101010101" pitchFamily="34" charset="-127"/>
              </a:rPr>
              <a:t> probability that the system can accept and process requests</a:t>
            </a:r>
          </a:p>
          <a:p>
            <a:pPr marL="0" indent="0">
              <a:lnSpc>
                <a:spcPct val="100000"/>
              </a:lnSpc>
              <a:spcBef>
                <a:spcPct val="15000"/>
              </a:spcBef>
              <a:buNone/>
              <a:tabLst>
                <a:tab pos="6288088" algn="l"/>
              </a:tabLst>
            </a:pPr>
            <a:endParaRPr lang="en-US" altLang="ko-KR" sz="3200" dirty="0">
              <a:ea typeface="굴림" panose="020B0600000101010101" pitchFamily="34" charset="-127"/>
            </a:endParaRPr>
          </a:p>
          <a:p>
            <a:pPr>
              <a:lnSpc>
                <a:spcPct val="100000"/>
              </a:lnSpc>
              <a:spcBef>
                <a:spcPct val="15000"/>
              </a:spcBef>
              <a:tabLst>
                <a:tab pos="6288088" algn="l"/>
              </a:tabLst>
            </a:pPr>
            <a:r>
              <a:rPr lang="en-US" altLang="ko-KR" sz="3200" dirty="0">
                <a:solidFill>
                  <a:schemeClr val="hlink"/>
                </a:solidFill>
                <a:ea typeface="굴림" panose="020B0600000101010101" pitchFamily="34" charset="-127"/>
              </a:rPr>
              <a:t>Durability:</a:t>
            </a:r>
            <a:r>
              <a:rPr lang="en-US" altLang="ko-KR" sz="3200" dirty="0">
                <a:ea typeface="굴림" panose="020B0600000101010101" pitchFamily="34" charset="-127"/>
              </a:rPr>
              <a:t> the ability of a system to recover data despite faults</a:t>
            </a:r>
          </a:p>
          <a:p>
            <a:pPr marL="457200" lvl="1" indent="0">
              <a:lnSpc>
                <a:spcPct val="100000"/>
              </a:lnSpc>
              <a:spcBef>
                <a:spcPct val="15000"/>
              </a:spcBef>
              <a:buNone/>
              <a:tabLst>
                <a:tab pos="6288088" algn="l"/>
              </a:tabLst>
            </a:pPr>
            <a:endParaRPr lang="en-US" altLang="ko-KR" sz="2800" dirty="0">
              <a:ea typeface="굴림" panose="020B0600000101010101" pitchFamily="34" charset="-127"/>
            </a:endParaRPr>
          </a:p>
          <a:p>
            <a:pPr>
              <a:lnSpc>
                <a:spcPct val="100000"/>
              </a:lnSpc>
              <a:spcBef>
                <a:spcPct val="15000"/>
              </a:spcBef>
              <a:tabLst>
                <a:tab pos="6288088" algn="l"/>
              </a:tabLst>
            </a:pPr>
            <a:r>
              <a:rPr lang="en-US" altLang="ko-KR" sz="3200" dirty="0">
                <a:solidFill>
                  <a:schemeClr val="hlink"/>
                </a:solidFill>
                <a:ea typeface="굴림" panose="020B0600000101010101" pitchFamily="34" charset="-127"/>
              </a:rPr>
              <a:t>Reliability: </a:t>
            </a:r>
            <a:r>
              <a:rPr lang="en-US" altLang="ko-KR" sz="3200" dirty="0">
                <a:ea typeface="굴림" panose="020B0600000101010101" pitchFamily="34" charset="-127"/>
              </a:rPr>
              <a:t>the ability of a system or component to perform its required functions under stated conditions for a specified period of time (IEEE definition)</a:t>
            </a:r>
            <a:endParaRPr lang="en-US" altLang="ko-KR" sz="3200" dirty="0">
              <a:solidFill>
                <a:schemeClr val="hlink"/>
              </a:solidFill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30433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119" y="62344"/>
            <a:ext cx="7710948" cy="1265903"/>
          </a:xfrm>
        </p:spPr>
        <p:txBody>
          <a:bodyPr>
            <a:normAutofit/>
          </a:bodyPr>
          <a:lstStyle/>
          <a:p>
            <a:r>
              <a:rPr lang="en-US" sz="3600" dirty="0"/>
              <a:t>One Approach: Geographic Replication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142346" y="1209367"/>
            <a:ext cx="8696854" cy="2128269"/>
          </a:xfrm>
        </p:spPr>
        <p:txBody>
          <a:bodyPr>
            <a:normAutofit/>
          </a:bodyPr>
          <a:lstStyle/>
          <a:p>
            <a:r>
              <a:rPr lang="en-US" dirty="0"/>
              <a:t>Highly durable: Hard to destroy all copies</a:t>
            </a:r>
          </a:p>
          <a:p>
            <a:r>
              <a:rPr lang="en-US" dirty="0"/>
              <a:t>Highly available for reads: Just talk to any copy</a:t>
            </a:r>
          </a:p>
          <a:p>
            <a:r>
              <a:rPr lang="en-US" dirty="0"/>
              <a:t>What about for writes? Need every copy online to update all together?</a:t>
            </a:r>
          </a:p>
        </p:txBody>
      </p:sp>
      <p:sp>
        <p:nvSpPr>
          <p:cNvPr id="7" name="Can 6"/>
          <p:cNvSpPr/>
          <p:nvPr/>
        </p:nvSpPr>
        <p:spPr>
          <a:xfrm>
            <a:off x="5744856" y="3442640"/>
            <a:ext cx="682424" cy="587693"/>
          </a:xfrm>
          <a:prstGeom prst="can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" name="Can 7"/>
          <p:cNvSpPr/>
          <p:nvPr/>
        </p:nvSpPr>
        <p:spPr>
          <a:xfrm>
            <a:off x="5744856" y="4258564"/>
            <a:ext cx="682424" cy="587693"/>
          </a:xfrm>
          <a:prstGeom prst="can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" name="Can 8"/>
          <p:cNvSpPr/>
          <p:nvPr/>
        </p:nvSpPr>
        <p:spPr>
          <a:xfrm>
            <a:off x="5744856" y="5965507"/>
            <a:ext cx="682424" cy="587693"/>
          </a:xfrm>
          <a:prstGeom prst="can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1" name="Cube 10"/>
          <p:cNvSpPr/>
          <p:nvPr/>
        </p:nvSpPr>
        <p:spPr>
          <a:xfrm>
            <a:off x="1317377" y="3442640"/>
            <a:ext cx="834073" cy="815924"/>
          </a:xfrm>
          <a:prstGeom prst="cub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loud 11"/>
          <p:cNvSpPr/>
          <p:nvPr/>
        </p:nvSpPr>
        <p:spPr>
          <a:xfrm>
            <a:off x="2583869" y="3613998"/>
            <a:ext cx="2601718" cy="2538878"/>
          </a:xfrm>
          <a:prstGeom prst="cloud">
            <a:avLst/>
          </a:prstGeom>
          <a:solidFill>
            <a:srgbClr val="DBEEF4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910744" y="3638415"/>
            <a:ext cx="3937167" cy="640443"/>
          </a:xfrm>
          <a:custGeom>
            <a:avLst/>
            <a:gdLst>
              <a:gd name="connsiteX0" fmla="*/ 145925 w 3937167"/>
              <a:gd name="connsiteY0" fmla="*/ 125772 h 640443"/>
              <a:gd name="connsiteX1" fmla="*/ 145925 w 3937167"/>
              <a:gd name="connsiteY1" fmla="*/ 30983 h 640443"/>
              <a:gd name="connsiteX2" fmla="*/ 1662422 w 3937167"/>
              <a:gd name="connsiteY2" fmla="*/ 599719 h 640443"/>
              <a:gd name="connsiteX3" fmla="*/ 3216831 w 3937167"/>
              <a:gd name="connsiteY3" fmla="*/ 561803 h 640443"/>
              <a:gd name="connsiteX4" fmla="*/ 3937167 w 3937167"/>
              <a:gd name="connsiteY4" fmla="*/ 296393 h 640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37167" h="640443">
                <a:moveTo>
                  <a:pt x="145925" y="125772"/>
                </a:moveTo>
                <a:cubicBezTo>
                  <a:pt x="19550" y="38882"/>
                  <a:pt x="-106825" y="-48008"/>
                  <a:pt x="145925" y="30983"/>
                </a:cubicBezTo>
                <a:cubicBezTo>
                  <a:pt x="398675" y="109974"/>
                  <a:pt x="1150604" y="511249"/>
                  <a:pt x="1662422" y="599719"/>
                </a:cubicBezTo>
                <a:cubicBezTo>
                  <a:pt x="2174240" y="688189"/>
                  <a:pt x="2837707" y="612357"/>
                  <a:pt x="3216831" y="561803"/>
                </a:cubicBezTo>
                <a:cubicBezTo>
                  <a:pt x="3595955" y="511249"/>
                  <a:pt x="3937167" y="296393"/>
                  <a:pt x="3937167" y="296393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2208319" y="3688356"/>
            <a:ext cx="3468986" cy="1095517"/>
          </a:xfrm>
          <a:custGeom>
            <a:avLst/>
            <a:gdLst>
              <a:gd name="connsiteX0" fmla="*/ 0 w 3468986"/>
              <a:gd name="connsiteY0" fmla="*/ 0 h 1095517"/>
              <a:gd name="connsiteX1" fmla="*/ 1478584 w 3468986"/>
              <a:gd name="connsiteY1" fmla="*/ 606651 h 1095517"/>
              <a:gd name="connsiteX2" fmla="*/ 2559088 w 3468986"/>
              <a:gd name="connsiteY2" fmla="*/ 1080597 h 1095517"/>
              <a:gd name="connsiteX3" fmla="*/ 3468986 w 3468986"/>
              <a:gd name="connsiteY3" fmla="*/ 985808 h 1095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68986" h="1095517">
                <a:moveTo>
                  <a:pt x="0" y="0"/>
                </a:moveTo>
                <a:lnTo>
                  <a:pt x="1478584" y="606651"/>
                </a:lnTo>
                <a:cubicBezTo>
                  <a:pt x="1905099" y="786750"/>
                  <a:pt x="2227354" y="1017404"/>
                  <a:pt x="2559088" y="1080597"/>
                </a:cubicBezTo>
                <a:cubicBezTo>
                  <a:pt x="2890822" y="1143790"/>
                  <a:pt x="3468986" y="985808"/>
                  <a:pt x="3468986" y="985808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2265188" y="3745230"/>
            <a:ext cx="3544810" cy="2293899"/>
          </a:xfrm>
          <a:custGeom>
            <a:avLst/>
            <a:gdLst>
              <a:gd name="connsiteX0" fmla="*/ 0 w 3544810"/>
              <a:gd name="connsiteY0" fmla="*/ 0 h 2293899"/>
              <a:gd name="connsiteX1" fmla="*/ 1440671 w 3544810"/>
              <a:gd name="connsiteY1" fmla="*/ 606651 h 2293899"/>
              <a:gd name="connsiteX2" fmla="*/ 2881343 w 3544810"/>
              <a:gd name="connsiteY2" fmla="*/ 1611416 h 2293899"/>
              <a:gd name="connsiteX3" fmla="*/ 3544810 w 3544810"/>
              <a:gd name="connsiteY3" fmla="*/ 2293899 h 2293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44810" h="2293899">
                <a:moveTo>
                  <a:pt x="0" y="0"/>
                </a:moveTo>
                <a:cubicBezTo>
                  <a:pt x="480223" y="169041"/>
                  <a:pt x="960447" y="338082"/>
                  <a:pt x="1440671" y="606651"/>
                </a:cubicBezTo>
                <a:cubicBezTo>
                  <a:pt x="1920895" y="875220"/>
                  <a:pt x="2530653" y="1330208"/>
                  <a:pt x="2881343" y="1611416"/>
                </a:cubicBezTo>
                <a:cubicBezTo>
                  <a:pt x="3232033" y="1892624"/>
                  <a:pt x="3388421" y="2093261"/>
                  <a:pt x="3544810" y="2293899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an 15"/>
          <p:cNvSpPr/>
          <p:nvPr/>
        </p:nvSpPr>
        <p:spPr>
          <a:xfrm>
            <a:off x="381000" y="3451383"/>
            <a:ext cx="682424" cy="587693"/>
          </a:xfrm>
          <a:prstGeom prst="can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ube 17"/>
          <p:cNvSpPr/>
          <p:nvPr/>
        </p:nvSpPr>
        <p:spPr>
          <a:xfrm>
            <a:off x="1317377" y="5398004"/>
            <a:ext cx="834073" cy="815924"/>
          </a:xfrm>
          <a:prstGeom prst="cub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568245" y="3593068"/>
            <a:ext cx="19960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Replica/Frag #1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568245" y="4355068"/>
            <a:ext cx="19960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Replica/Frag #2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568245" y="6031468"/>
            <a:ext cx="19960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Replica/Frag #n</a:t>
            </a:r>
          </a:p>
        </p:txBody>
      </p:sp>
    </p:spTree>
    <p:extLst>
      <p:ext uri="{BB962C8B-B14F-4D97-AF65-F5344CB8AC3E}">
        <p14:creationId xmlns:p14="http://schemas.microsoft.com/office/powerpoint/2010/main" val="398768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4409319"/>
            <a:ext cx="8686800" cy="219769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5000"/>
              </a:spcBef>
            </a:pPr>
            <a:r>
              <a:rPr lang="en-US" altLang="ko-KR" b="1" dirty="0">
                <a:ea typeface="굴림" panose="020B0600000101010101" pitchFamily="34" charset="-127"/>
              </a:rPr>
              <a:t>Centralized System:</a:t>
            </a:r>
            <a:r>
              <a:rPr lang="en-US" altLang="ko-KR" dirty="0">
                <a:ea typeface="굴림" panose="020B0600000101010101" pitchFamily="34" charset="-127"/>
              </a:rPr>
              <a:t> Major functions performed on one physical computer</a:t>
            </a:r>
          </a:p>
          <a:p>
            <a:pPr>
              <a:lnSpc>
                <a:spcPct val="80000"/>
              </a:lnSpc>
              <a:spcBef>
                <a:spcPct val="5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5000"/>
              </a:spcBef>
            </a:pPr>
            <a:r>
              <a:rPr lang="en-US" altLang="ko-KR" b="1" dirty="0">
                <a:ea typeface="굴림" panose="020B0600000101010101" pitchFamily="34" charset="-127"/>
              </a:rPr>
              <a:t>Distributed System:</a:t>
            </a:r>
            <a:r>
              <a:rPr lang="en-US" altLang="ko-KR" dirty="0">
                <a:ea typeface="굴림" panose="020B0600000101010101" pitchFamily="34" charset="-127"/>
              </a:rPr>
              <a:t> Physically separate computers working together to perform a single task</a:t>
            </a:r>
            <a:endParaRPr lang="ko-KR" altLang="en-US" b="1" dirty="0">
              <a:ea typeface="굴림" panose="020B0600000101010101" pitchFamily="34" charset="-127"/>
            </a:endParaRPr>
          </a:p>
        </p:txBody>
      </p:sp>
      <p:grpSp>
        <p:nvGrpSpPr>
          <p:cNvPr id="923682" name="Group 34"/>
          <p:cNvGrpSpPr>
            <a:grpSpLocks/>
          </p:cNvGrpSpPr>
          <p:nvPr/>
        </p:nvGrpSpPr>
        <p:grpSpPr bwMode="auto">
          <a:xfrm>
            <a:off x="533400" y="1295390"/>
            <a:ext cx="3500438" cy="2486026"/>
            <a:chOff x="336" y="528"/>
            <a:chExt cx="2205" cy="1566"/>
          </a:xfrm>
        </p:grpSpPr>
        <p:grpSp>
          <p:nvGrpSpPr>
            <p:cNvPr id="27670" name="Group 16"/>
            <p:cNvGrpSpPr>
              <a:grpSpLocks/>
            </p:cNvGrpSpPr>
            <p:nvPr/>
          </p:nvGrpSpPr>
          <p:grpSpPr bwMode="auto">
            <a:xfrm>
              <a:off x="336" y="528"/>
              <a:ext cx="2205" cy="1268"/>
              <a:chOff x="269" y="533"/>
              <a:chExt cx="2323" cy="1339"/>
            </a:xfrm>
          </p:grpSpPr>
          <p:sp>
            <p:nvSpPr>
              <p:cNvPr id="27672" name="Oval 4"/>
              <p:cNvSpPr>
                <a:spLocks noChangeArrowheads="1"/>
              </p:cNvSpPr>
              <p:nvPr/>
            </p:nvSpPr>
            <p:spPr bwMode="auto">
              <a:xfrm>
                <a:off x="1154" y="606"/>
                <a:ext cx="538" cy="478"/>
              </a:xfrm>
              <a:prstGeom prst="ellipse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/>
                <a:r>
                  <a:rPr lang="en-US" altLang="en-US" sz="1800" dirty="0">
                    <a:latin typeface="Gill Sans"/>
                  </a:rPr>
                  <a:t>Server</a:t>
                </a:r>
              </a:p>
            </p:txBody>
          </p:sp>
          <p:pic>
            <p:nvPicPr>
              <p:cNvPr id="27673" name="Picture 5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9" y="533"/>
                <a:ext cx="669" cy="6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7674" name="Picture 8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77" y="1231"/>
                <a:ext cx="669" cy="6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7675" name="Picture 10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23" y="533"/>
                <a:ext cx="669" cy="6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7676" name="Line 11"/>
              <p:cNvSpPr>
                <a:spLocks noChangeShapeType="1"/>
              </p:cNvSpPr>
              <p:nvPr/>
            </p:nvSpPr>
            <p:spPr bwMode="auto">
              <a:xfrm>
                <a:off x="1692" y="827"/>
                <a:ext cx="23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>
                  <a:latin typeface="Gill Sans"/>
                </a:endParaRPr>
              </a:p>
            </p:txBody>
          </p:sp>
          <p:sp>
            <p:nvSpPr>
              <p:cNvPr id="27677" name="Line 12"/>
              <p:cNvSpPr>
                <a:spLocks noChangeShapeType="1"/>
              </p:cNvSpPr>
              <p:nvPr/>
            </p:nvSpPr>
            <p:spPr bwMode="auto">
              <a:xfrm flipV="1">
                <a:off x="1423" y="1084"/>
                <a:ext cx="0" cy="1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>
                  <a:latin typeface="Gill Sans"/>
                </a:endParaRPr>
              </a:p>
            </p:txBody>
          </p:sp>
          <p:sp>
            <p:nvSpPr>
              <p:cNvPr id="27678" name="Line 13"/>
              <p:cNvSpPr>
                <a:spLocks noChangeShapeType="1"/>
              </p:cNvSpPr>
              <p:nvPr/>
            </p:nvSpPr>
            <p:spPr bwMode="auto">
              <a:xfrm>
                <a:off x="923" y="827"/>
                <a:ext cx="23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>
                  <a:latin typeface="Gill Sans"/>
                </a:endParaRPr>
              </a:p>
            </p:txBody>
          </p:sp>
        </p:grpSp>
        <p:sp>
          <p:nvSpPr>
            <p:cNvPr id="27671" name="Text Box 31"/>
            <p:cNvSpPr txBox="1">
              <a:spLocks noChangeArrowheads="1"/>
            </p:cNvSpPr>
            <p:nvPr/>
          </p:nvSpPr>
          <p:spPr bwMode="auto">
            <a:xfrm>
              <a:off x="523" y="1824"/>
              <a:ext cx="1776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>
                  <a:latin typeface="Gill Sans"/>
                </a:rPr>
                <a:t>Client/Server Model</a:t>
              </a:r>
            </a:p>
          </p:txBody>
        </p:sp>
      </p:grpSp>
      <p:grpSp>
        <p:nvGrpSpPr>
          <p:cNvPr id="923681" name="Group 33"/>
          <p:cNvGrpSpPr>
            <a:grpSpLocks/>
          </p:cNvGrpSpPr>
          <p:nvPr/>
        </p:nvGrpSpPr>
        <p:grpSpPr bwMode="auto">
          <a:xfrm>
            <a:off x="4800600" y="1014402"/>
            <a:ext cx="4049713" cy="3071813"/>
            <a:chOff x="3024" y="288"/>
            <a:chExt cx="2551" cy="1935"/>
          </a:xfrm>
        </p:grpSpPr>
        <p:grpSp>
          <p:nvGrpSpPr>
            <p:cNvPr id="27654" name="Group 30"/>
            <p:cNvGrpSpPr>
              <a:grpSpLocks/>
            </p:cNvGrpSpPr>
            <p:nvPr/>
          </p:nvGrpSpPr>
          <p:grpSpPr bwMode="auto">
            <a:xfrm>
              <a:off x="3024" y="288"/>
              <a:ext cx="2551" cy="1706"/>
              <a:chOff x="2976" y="336"/>
              <a:chExt cx="2685" cy="1793"/>
            </a:xfrm>
          </p:grpSpPr>
          <p:pic>
            <p:nvPicPr>
              <p:cNvPr id="27656" name="Picture 15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16" y="336"/>
                <a:ext cx="669" cy="6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7657" name="Picture 17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92" y="816"/>
                <a:ext cx="669" cy="6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7658" name="Picture 18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12" y="1488"/>
                <a:ext cx="669" cy="6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7659" name="Picture 19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76" y="432"/>
                <a:ext cx="669" cy="6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7660" name="Picture 20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96" y="1104"/>
                <a:ext cx="669" cy="6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7661" name="Picture 21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76" y="1488"/>
                <a:ext cx="669" cy="6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7662" name="Line 22"/>
              <p:cNvSpPr>
                <a:spLocks noChangeShapeType="1"/>
              </p:cNvSpPr>
              <p:nvPr/>
            </p:nvSpPr>
            <p:spPr bwMode="auto">
              <a:xfrm>
                <a:off x="3648" y="1824"/>
                <a:ext cx="864" cy="4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>
                  <a:latin typeface="Gill Sans"/>
                </a:endParaRPr>
              </a:p>
            </p:txBody>
          </p:sp>
          <p:sp>
            <p:nvSpPr>
              <p:cNvPr id="27663" name="Line 23"/>
              <p:cNvSpPr>
                <a:spLocks noChangeShapeType="1"/>
              </p:cNvSpPr>
              <p:nvPr/>
            </p:nvSpPr>
            <p:spPr bwMode="auto">
              <a:xfrm flipV="1">
                <a:off x="3648" y="624"/>
                <a:ext cx="768" cy="4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>
                  <a:latin typeface="Gill Sans"/>
                </a:endParaRPr>
              </a:p>
            </p:txBody>
          </p:sp>
          <p:sp>
            <p:nvSpPr>
              <p:cNvPr id="27664" name="Line 24"/>
              <p:cNvSpPr>
                <a:spLocks noChangeShapeType="1"/>
              </p:cNvSpPr>
              <p:nvPr/>
            </p:nvSpPr>
            <p:spPr bwMode="auto">
              <a:xfrm flipV="1">
                <a:off x="4320" y="1200"/>
                <a:ext cx="72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>
                  <a:latin typeface="Gill Sans"/>
                </a:endParaRPr>
              </a:p>
            </p:txBody>
          </p:sp>
          <p:sp>
            <p:nvSpPr>
              <p:cNvPr id="27665" name="Line 25"/>
              <p:cNvSpPr>
                <a:spLocks noChangeShapeType="1"/>
              </p:cNvSpPr>
              <p:nvPr/>
            </p:nvSpPr>
            <p:spPr bwMode="auto">
              <a:xfrm flipV="1">
                <a:off x="4224" y="912"/>
                <a:ext cx="336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>
                  <a:latin typeface="Gill Sans"/>
                </a:endParaRPr>
              </a:p>
            </p:txBody>
          </p:sp>
          <p:sp>
            <p:nvSpPr>
              <p:cNvPr id="27666" name="Line 26"/>
              <p:cNvSpPr>
                <a:spLocks noChangeShapeType="1"/>
              </p:cNvSpPr>
              <p:nvPr/>
            </p:nvSpPr>
            <p:spPr bwMode="auto">
              <a:xfrm flipV="1">
                <a:off x="3312" y="1008"/>
                <a:ext cx="48" cy="48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>
                  <a:latin typeface="Gill Sans"/>
                </a:endParaRPr>
              </a:p>
            </p:txBody>
          </p:sp>
          <p:sp>
            <p:nvSpPr>
              <p:cNvPr id="27667" name="Line 27"/>
              <p:cNvSpPr>
                <a:spLocks noChangeShapeType="1"/>
              </p:cNvSpPr>
              <p:nvPr/>
            </p:nvSpPr>
            <p:spPr bwMode="auto">
              <a:xfrm flipH="1" flipV="1">
                <a:off x="3552" y="912"/>
                <a:ext cx="240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>
                  <a:latin typeface="Gill Sans"/>
                </a:endParaRPr>
              </a:p>
            </p:txBody>
          </p:sp>
          <p:sp>
            <p:nvSpPr>
              <p:cNvPr id="27668" name="Line 28"/>
              <p:cNvSpPr>
                <a:spLocks noChangeShapeType="1"/>
              </p:cNvSpPr>
              <p:nvPr/>
            </p:nvSpPr>
            <p:spPr bwMode="auto">
              <a:xfrm flipH="1" flipV="1">
                <a:off x="4704" y="960"/>
                <a:ext cx="96" cy="52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>
                  <a:latin typeface="Gill Sans"/>
                </a:endParaRPr>
              </a:p>
            </p:txBody>
          </p:sp>
          <p:sp>
            <p:nvSpPr>
              <p:cNvPr id="27669" name="Line 29"/>
              <p:cNvSpPr>
                <a:spLocks noChangeShapeType="1"/>
              </p:cNvSpPr>
              <p:nvPr/>
            </p:nvSpPr>
            <p:spPr bwMode="auto">
              <a:xfrm flipV="1">
                <a:off x="5040" y="1392"/>
                <a:ext cx="144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>
                  <a:latin typeface="Gill Sans"/>
                </a:endParaRPr>
              </a:p>
            </p:txBody>
          </p:sp>
        </p:grpSp>
        <p:sp>
          <p:nvSpPr>
            <p:cNvPr id="27655" name="Text Box 32"/>
            <p:cNvSpPr txBox="1">
              <a:spLocks noChangeArrowheads="1"/>
            </p:cNvSpPr>
            <p:nvPr/>
          </p:nvSpPr>
          <p:spPr bwMode="auto">
            <a:xfrm>
              <a:off x="3386" y="1953"/>
              <a:ext cx="1737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dirty="0">
                  <a:latin typeface="Gill Sans"/>
                </a:rPr>
                <a:t>Peer-to-Peer Model</a:t>
              </a:r>
            </a:p>
          </p:txBody>
        </p:sp>
      </p:grp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66152" y="143559"/>
            <a:ext cx="7886700" cy="1325563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Centralized vs Distributed</a:t>
            </a:r>
          </a:p>
        </p:txBody>
      </p:sp>
    </p:spTree>
    <p:extLst>
      <p:ext uri="{BB962C8B-B14F-4D97-AF65-F5344CB8AC3E}">
        <p14:creationId xmlns:p14="http://schemas.microsoft.com/office/powerpoint/2010/main" val="95099847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9AD55-E755-C84A-80F5-40D90C74A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vs Distributed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A5C435-4845-874C-88BE-AD21C117FB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Distributed: different machines responsible for different parts of task</a:t>
            </a:r>
          </a:p>
          <a:p>
            <a:pPr lvl="1"/>
            <a:r>
              <a:rPr lang="en-US" dirty="0"/>
              <a:t>Usually no centralized state</a:t>
            </a:r>
          </a:p>
          <a:p>
            <a:pPr lvl="1"/>
            <a:r>
              <a:rPr lang="en-US" dirty="0"/>
              <a:t>Usually about different responsibilities or redundancy</a:t>
            </a:r>
          </a:p>
          <a:p>
            <a:pPr lvl="1"/>
            <a:endParaRPr lang="en-US" dirty="0"/>
          </a:p>
          <a:p>
            <a:r>
              <a:rPr lang="en-US" dirty="0"/>
              <a:t>Parallel: different parts of same task performed on different machines</a:t>
            </a:r>
          </a:p>
          <a:p>
            <a:pPr lvl="1"/>
            <a:r>
              <a:rPr lang="en-US" dirty="0"/>
              <a:t>Usually about performance</a:t>
            </a:r>
          </a:p>
        </p:txBody>
      </p:sp>
    </p:spTree>
    <p:extLst>
      <p:ext uri="{BB962C8B-B14F-4D97-AF65-F5344CB8AC3E}">
        <p14:creationId xmlns:p14="http://schemas.microsoft.com/office/powerpoint/2010/main" val="2586993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985DC-98BB-AD44-8407-E2D826D30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Memory-Mapped 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3E2375-047E-8644-A716-95A1C3DCB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67249"/>
          </a:xfrm>
        </p:spPr>
        <p:txBody>
          <a:bodyPr>
            <a:normAutofit/>
          </a:bodyPr>
          <a:lstStyle/>
          <a:p>
            <a:r>
              <a:rPr lang="en-US" dirty="0"/>
              <a:t>IO so far: Explicit transfer between buffers in process address space to regions of a file</a:t>
            </a:r>
          </a:p>
          <a:p>
            <a:r>
              <a:rPr lang="en-US" dirty="0"/>
              <a:t>Overhead: multiple copies in memory, </a:t>
            </a:r>
            <a:r>
              <a:rPr lang="en-US" dirty="0" err="1"/>
              <a:t>syscalls</a:t>
            </a:r>
            <a:endParaRPr lang="en-US" dirty="0"/>
          </a:p>
          <a:p>
            <a:endParaRPr lang="en-US" dirty="0"/>
          </a:p>
          <a:p>
            <a:r>
              <a:rPr lang="en-US" dirty="0"/>
              <a:t>Alternative: Map file directly into an empty region of a process address space</a:t>
            </a:r>
          </a:p>
          <a:p>
            <a:pPr lvl="1"/>
            <a:r>
              <a:rPr lang="en-US" dirty="0"/>
              <a:t>Implicitly page in file when we read it</a:t>
            </a:r>
          </a:p>
          <a:p>
            <a:pPr lvl="1"/>
            <a:r>
              <a:rPr lang="en-US" dirty="0"/>
              <a:t>Write to file and eventually page it out</a:t>
            </a:r>
          </a:p>
          <a:p>
            <a:r>
              <a:rPr lang="en-US" dirty="0"/>
              <a:t>Executable file is treated this way when we execute a process!</a:t>
            </a:r>
          </a:p>
        </p:txBody>
      </p:sp>
    </p:spTree>
    <p:extLst>
      <p:ext uri="{BB962C8B-B14F-4D97-AF65-F5344CB8AC3E}">
        <p14:creationId xmlns:p14="http://schemas.microsoft.com/office/powerpoint/2010/main" val="1897781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D5C04-32EE-4D4B-8061-AA62FB020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Distributed: Why?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BFF8B-F280-E641-9A6C-18535FFCED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Simple, </a:t>
            </a:r>
            <a:r>
              <a:rPr lang="en-US" sz="3200" b="1" dirty="0"/>
              <a:t>cheaper</a:t>
            </a:r>
            <a:r>
              <a:rPr lang="en-US" sz="3200" dirty="0"/>
              <a:t> components</a:t>
            </a:r>
          </a:p>
          <a:p>
            <a:endParaRPr lang="en-US" sz="3200" dirty="0"/>
          </a:p>
          <a:p>
            <a:r>
              <a:rPr lang="en-US" sz="3200" dirty="0"/>
              <a:t>Easy to add capability </a:t>
            </a:r>
            <a:r>
              <a:rPr lang="en-US" sz="3200" b="1" dirty="0"/>
              <a:t>incrementally</a:t>
            </a:r>
          </a:p>
          <a:p>
            <a:endParaRPr lang="en-US" sz="3200" dirty="0"/>
          </a:p>
          <a:p>
            <a:r>
              <a:rPr lang="en-US" sz="3200" dirty="0"/>
              <a:t>Let  multiple users cooperate (maybe)</a:t>
            </a:r>
          </a:p>
          <a:p>
            <a:pPr lvl="1"/>
            <a:r>
              <a:rPr lang="en-US" sz="2800" dirty="0"/>
              <a:t>Physical components owned by different users</a:t>
            </a:r>
          </a:p>
          <a:p>
            <a:pPr lvl="1"/>
            <a:r>
              <a:rPr lang="en-US" sz="2800" dirty="0"/>
              <a:t>Enable </a:t>
            </a:r>
            <a:r>
              <a:rPr lang="en-US" sz="2800" b="1" dirty="0"/>
              <a:t>collaboration</a:t>
            </a:r>
            <a:r>
              <a:rPr lang="en-US" sz="2800" dirty="0"/>
              <a:t> between diverse users</a:t>
            </a:r>
          </a:p>
        </p:txBody>
      </p:sp>
    </p:spTree>
    <p:extLst>
      <p:ext uri="{BB962C8B-B14F-4D97-AF65-F5344CB8AC3E}">
        <p14:creationId xmlns:p14="http://schemas.microsoft.com/office/powerpoint/2010/main" val="237291523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928CC-36ED-6145-83BB-7AEC3FB5B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Promise of Dist.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7E813-E45B-7849-8850-D713B8B9BD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Availability: </a:t>
            </a:r>
            <a:r>
              <a:rPr lang="en-US" sz="3200" dirty="0"/>
              <a:t>One machine goes down, overall system stays up</a:t>
            </a:r>
          </a:p>
          <a:p>
            <a:endParaRPr lang="en-US" sz="3200" b="1" dirty="0"/>
          </a:p>
          <a:p>
            <a:r>
              <a:rPr lang="en-US" sz="3200" b="1" dirty="0"/>
              <a:t>Durability:</a:t>
            </a:r>
            <a:r>
              <a:rPr lang="en-US" sz="3200" dirty="0"/>
              <a:t> One machine loses data, but </a:t>
            </a:r>
            <a:r>
              <a:rPr lang="en-US" sz="3200" i="1" dirty="0"/>
              <a:t>system</a:t>
            </a:r>
            <a:r>
              <a:rPr lang="en-US" sz="3200" dirty="0"/>
              <a:t> does not lose anything</a:t>
            </a:r>
          </a:p>
          <a:p>
            <a:endParaRPr lang="en-US" sz="3200" b="1" dirty="0"/>
          </a:p>
          <a:p>
            <a:r>
              <a:rPr lang="en-US" sz="3200" b="1" dirty="0"/>
              <a:t>Security:</a:t>
            </a:r>
            <a:r>
              <a:rPr lang="en-US" sz="3200" dirty="0"/>
              <a:t> Easier to secure each component of the system individually?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32272996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4C52B-71F0-7A41-81D0-5D467DD04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Distributed: Worst-Case Reality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EA4BC4-3385-054D-B40E-C2CF8130A7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Availability:</a:t>
            </a:r>
            <a:r>
              <a:rPr lang="en-US" sz="3200" dirty="0"/>
              <a:t> Failure in one machine brings down entire system</a:t>
            </a:r>
          </a:p>
          <a:p>
            <a:endParaRPr lang="en-US" sz="3200" b="1" dirty="0"/>
          </a:p>
          <a:p>
            <a:r>
              <a:rPr lang="en-US" sz="3200" b="1" dirty="0"/>
              <a:t>Durability:</a:t>
            </a:r>
            <a:r>
              <a:rPr lang="en-US" sz="3200" dirty="0"/>
              <a:t> Any machine can lose your data</a:t>
            </a:r>
          </a:p>
          <a:p>
            <a:endParaRPr lang="en-US" sz="3200" b="1" dirty="0"/>
          </a:p>
          <a:p>
            <a:r>
              <a:rPr lang="en-US" sz="3200" b="1" dirty="0"/>
              <a:t>Security:</a:t>
            </a:r>
            <a:r>
              <a:rPr lang="en-US" sz="3200" dirty="0"/>
              <a:t> More components means more points of attack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68391711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EEA06-5EA0-1D48-94B9-47CEA6696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Systems Goal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7330B2-4886-4D43-85E2-003E70C55B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Transparency:</a:t>
            </a:r>
            <a:r>
              <a:rPr lang="en-US" dirty="0"/>
              <a:t> Hide "distributed-ness" from any external observer, make system simpler</a:t>
            </a:r>
          </a:p>
          <a:p>
            <a:r>
              <a:rPr lang="en-US" b="1" dirty="0"/>
              <a:t>Types</a:t>
            </a:r>
          </a:p>
          <a:p>
            <a:pPr lvl="1"/>
            <a:r>
              <a:rPr lang="en-US" dirty="0"/>
              <a:t>Location: Location of resources is invisible</a:t>
            </a:r>
          </a:p>
          <a:p>
            <a:pPr lvl="1"/>
            <a:r>
              <a:rPr lang="en-US" dirty="0"/>
              <a:t>Migration: Resources can move without user knowing</a:t>
            </a:r>
          </a:p>
          <a:p>
            <a:pPr lvl="1"/>
            <a:r>
              <a:rPr lang="en-US" dirty="0"/>
              <a:t>Replication: Invisible extra copies of resources (for reliability, performance)</a:t>
            </a:r>
          </a:p>
          <a:p>
            <a:pPr lvl="1"/>
            <a:r>
              <a:rPr lang="en-US" dirty="0"/>
              <a:t>Parallelism: Job split into multiple pieces, but looks like a single task</a:t>
            </a:r>
          </a:p>
          <a:p>
            <a:pPr lvl="1"/>
            <a:r>
              <a:rPr lang="en-US" dirty="0"/>
              <a:t>Fault Tolerance: Components fail without users knowing</a:t>
            </a:r>
          </a:p>
        </p:txBody>
      </p:sp>
    </p:spTree>
    <p:extLst>
      <p:ext uri="{BB962C8B-B14F-4D97-AF65-F5344CB8AC3E}">
        <p14:creationId xmlns:p14="http://schemas.microsoft.com/office/powerpoint/2010/main" val="235375212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64011-ED77-D94C-8230-8E742D143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 of Coordination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2FE162-ED70-5A4A-BA1D-16A795DC12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Components communicate over the network</a:t>
            </a:r>
          </a:p>
          <a:p>
            <a:pPr lvl="1"/>
            <a:r>
              <a:rPr lang="en-US" sz="3200" dirty="0"/>
              <a:t>Send messages between machines</a:t>
            </a:r>
          </a:p>
          <a:p>
            <a:endParaRPr lang="en-US" sz="3600" dirty="0"/>
          </a:p>
          <a:p>
            <a:r>
              <a:rPr lang="en-US" sz="3600" dirty="0"/>
              <a:t>Need to use messages to </a:t>
            </a:r>
            <a:r>
              <a:rPr lang="en-US" sz="3600" b="1" dirty="0"/>
              <a:t>agree on system state</a:t>
            </a:r>
          </a:p>
          <a:p>
            <a:pPr lvl="1"/>
            <a:r>
              <a:rPr lang="en-US" sz="3200" dirty="0"/>
              <a:t>This issue does not exist in a centralized system</a:t>
            </a:r>
          </a:p>
        </p:txBody>
      </p:sp>
    </p:spTree>
    <p:extLst>
      <p:ext uri="{BB962C8B-B14F-4D97-AF65-F5344CB8AC3E}">
        <p14:creationId xmlns:p14="http://schemas.microsoft.com/office/powerpoint/2010/main" val="273271646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85C7E-FD8B-D947-B469-3F835D565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What is a Protocol?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A5D022-F2F3-CE47-B42F-F7CAA948E7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An agreement on how to communicate</a:t>
            </a:r>
          </a:p>
          <a:p>
            <a:pPr lvl="1"/>
            <a:r>
              <a:rPr lang="en-US" b="1" dirty="0"/>
              <a:t>Syntax:</a:t>
            </a:r>
            <a:r>
              <a:rPr lang="en-US" dirty="0"/>
              <a:t> Format, order messages are sent and received</a:t>
            </a:r>
          </a:p>
          <a:p>
            <a:pPr lvl="1"/>
            <a:r>
              <a:rPr lang="en-US" b="1" dirty="0"/>
              <a:t>Semantics:</a:t>
            </a:r>
            <a:r>
              <a:rPr lang="en-US" dirty="0"/>
              <a:t> Meaning of each message</a:t>
            </a:r>
          </a:p>
          <a:p>
            <a:pPr lvl="1"/>
            <a:endParaRPr lang="en-US" b="1" dirty="0"/>
          </a:p>
          <a:p>
            <a:r>
              <a:rPr lang="en-US" dirty="0"/>
              <a:t>Described formally by a state machine</a:t>
            </a:r>
          </a:p>
          <a:p>
            <a:endParaRPr lang="en-US" dirty="0"/>
          </a:p>
          <a:p>
            <a:r>
              <a:rPr lang="en-US" dirty="0"/>
              <a:t>A distributed system is embodied by a protocol</a:t>
            </a:r>
          </a:p>
        </p:txBody>
      </p:sp>
    </p:spTree>
    <p:extLst>
      <p:ext uri="{BB962C8B-B14F-4D97-AF65-F5344CB8AC3E}">
        <p14:creationId xmlns:p14="http://schemas.microsoft.com/office/powerpoint/2010/main" val="268705041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/>
          </p:nvPr>
        </p:nvSpPr>
        <p:spPr>
          <a:xfrm>
            <a:off x="186198" y="51594"/>
            <a:ext cx="7886700" cy="1325563"/>
          </a:xfrm>
        </p:spPr>
        <p:txBody>
          <a:bodyPr/>
          <a:lstStyle/>
          <a:p>
            <a:r>
              <a:rPr lang="en-US" dirty="0">
                <a:latin typeface="Gill Sans MT" panose="020B0502020104020203" pitchFamily="34" charset="77"/>
                <a:ea typeface="MS PGothic" charset="0"/>
              </a:rPr>
              <a:t>Clients and Servers</a:t>
            </a:r>
          </a:p>
        </p:txBody>
      </p:sp>
      <p:sp>
        <p:nvSpPr>
          <p:cNvPr id="7680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66800"/>
            <a:ext cx="4040188" cy="1622425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Gill Sans MT" panose="020B0502020104020203" pitchFamily="34" charset="77"/>
                <a:ea typeface="MS PGothic" charset="0"/>
              </a:rPr>
              <a:t>Client program</a:t>
            </a:r>
          </a:p>
          <a:p>
            <a:pPr marL="742950" lvl="1" indent="-285750"/>
            <a:r>
              <a:rPr lang="en-US" dirty="0">
                <a:latin typeface="Gill Sans MT" panose="020B0502020104020203" pitchFamily="34" charset="77"/>
                <a:ea typeface="MS PGothic" charset="0"/>
              </a:rPr>
              <a:t>Running on end host</a:t>
            </a:r>
          </a:p>
          <a:p>
            <a:pPr marL="742950" lvl="1" indent="-285750"/>
            <a:r>
              <a:rPr lang="en-US" dirty="0">
                <a:latin typeface="Gill Sans MT" panose="020B0502020104020203" pitchFamily="34" charset="77"/>
                <a:ea typeface="MS PGothic" charset="0"/>
              </a:rPr>
              <a:t>Requests service</a:t>
            </a:r>
          </a:p>
          <a:p>
            <a:pPr marL="742950" lvl="1" indent="-285750"/>
            <a:r>
              <a:rPr lang="en-US" dirty="0">
                <a:latin typeface="Gill Sans MT" panose="020B0502020104020203" pitchFamily="34" charset="77"/>
                <a:ea typeface="MS PGothic" charset="0"/>
              </a:rPr>
              <a:t>E.g., Web browser</a:t>
            </a:r>
          </a:p>
          <a:p>
            <a:pPr>
              <a:buFont typeface="Wingdings" charset="0"/>
              <a:buNone/>
            </a:pPr>
            <a:endParaRPr lang="en-US" sz="2000" dirty="0">
              <a:latin typeface="Gill Sans MT" panose="020B0502020104020203" pitchFamily="34" charset="77"/>
              <a:ea typeface="MS PGothic" charset="0"/>
            </a:endParaRPr>
          </a:p>
        </p:txBody>
      </p:sp>
      <p:sp>
        <p:nvSpPr>
          <p:cNvPr id="76803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6613" y="1066800"/>
            <a:ext cx="4040187" cy="1716088"/>
          </a:xfrm>
        </p:spPr>
        <p:txBody>
          <a:bodyPr>
            <a:normAutofit/>
          </a:bodyPr>
          <a:lstStyle/>
          <a:p>
            <a:r>
              <a:rPr lang="en-US" dirty="0">
                <a:latin typeface="Gill Sans MT" panose="020B0502020104020203" pitchFamily="34" charset="77"/>
                <a:ea typeface="MS PGothic" charset="0"/>
              </a:rPr>
              <a:t>Server program</a:t>
            </a:r>
          </a:p>
          <a:p>
            <a:pPr marL="742950" lvl="1" indent="-285750"/>
            <a:r>
              <a:rPr lang="en-US" dirty="0">
                <a:latin typeface="Gill Sans MT" panose="020B0502020104020203" pitchFamily="34" charset="77"/>
                <a:ea typeface="MS PGothic" charset="0"/>
              </a:rPr>
              <a:t>Running on end host</a:t>
            </a:r>
          </a:p>
          <a:p>
            <a:pPr marL="742950" lvl="1" indent="-285750"/>
            <a:r>
              <a:rPr lang="en-US" dirty="0">
                <a:latin typeface="Gill Sans MT" panose="020B0502020104020203" pitchFamily="34" charset="77"/>
                <a:ea typeface="MS PGothic" charset="0"/>
              </a:rPr>
              <a:t>Provides service</a:t>
            </a:r>
          </a:p>
          <a:p>
            <a:pPr marL="742950" lvl="1" indent="-285750"/>
            <a:r>
              <a:rPr lang="en-US" dirty="0">
                <a:latin typeface="Gill Sans MT" panose="020B0502020104020203" pitchFamily="34" charset="77"/>
                <a:ea typeface="MS PGothic" charset="0"/>
              </a:rPr>
              <a:t>E.g., Web server</a:t>
            </a:r>
          </a:p>
        </p:txBody>
      </p:sp>
      <p:sp>
        <p:nvSpPr>
          <p:cNvPr id="1254407" name="Freeform 7"/>
          <p:cNvSpPr>
            <a:spLocks/>
          </p:cNvSpPr>
          <p:nvPr/>
        </p:nvSpPr>
        <p:spPr bwMode="auto">
          <a:xfrm>
            <a:off x="2652713" y="3394075"/>
            <a:ext cx="3571875" cy="774700"/>
          </a:xfrm>
          <a:custGeom>
            <a:avLst/>
            <a:gdLst>
              <a:gd name="T0" fmla="*/ 0 w 2250"/>
              <a:gd name="T1" fmla="*/ 2147483647 h 488"/>
              <a:gd name="T2" fmla="*/ 2147483647 w 2250"/>
              <a:gd name="T3" fmla="*/ 2147483647 h 488"/>
              <a:gd name="T4" fmla="*/ 2147483647 w 2250"/>
              <a:gd name="T5" fmla="*/ 2147483647 h 488"/>
              <a:gd name="T6" fmla="*/ 0 60000 65536"/>
              <a:gd name="T7" fmla="*/ 0 60000 65536"/>
              <a:gd name="T8" fmla="*/ 0 60000 65536"/>
              <a:gd name="T9" fmla="*/ 0 w 2250"/>
              <a:gd name="T10" fmla="*/ 0 h 488"/>
              <a:gd name="T11" fmla="*/ 2250 w 2250"/>
              <a:gd name="T12" fmla="*/ 488 h 4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50" h="488">
                <a:moveTo>
                  <a:pt x="0" y="488"/>
                </a:moveTo>
                <a:cubicBezTo>
                  <a:pt x="357" y="248"/>
                  <a:pt x="714" y="8"/>
                  <a:pt x="1089" y="4"/>
                </a:cubicBezTo>
                <a:cubicBezTo>
                  <a:pt x="1464" y="0"/>
                  <a:pt x="1857" y="232"/>
                  <a:pt x="2250" y="464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4408" name="Freeform 8"/>
          <p:cNvSpPr>
            <a:spLocks/>
          </p:cNvSpPr>
          <p:nvPr/>
        </p:nvSpPr>
        <p:spPr bwMode="auto">
          <a:xfrm flipH="1" flipV="1">
            <a:off x="2652713" y="5051425"/>
            <a:ext cx="3571875" cy="774700"/>
          </a:xfrm>
          <a:custGeom>
            <a:avLst/>
            <a:gdLst>
              <a:gd name="T0" fmla="*/ 0 w 2250"/>
              <a:gd name="T1" fmla="*/ 2147483647 h 488"/>
              <a:gd name="T2" fmla="*/ 2147483647 w 2250"/>
              <a:gd name="T3" fmla="*/ 2147483647 h 488"/>
              <a:gd name="T4" fmla="*/ 2147483647 w 2250"/>
              <a:gd name="T5" fmla="*/ 2147483647 h 488"/>
              <a:gd name="T6" fmla="*/ 0 60000 65536"/>
              <a:gd name="T7" fmla="*/ 0 60000 65536"/>
              <a:gd name="T8" fmla="*/ 0 60000 65536"/>
              <a:gd name="T9" fmla="*/ 0 w 2250"/>
              <a:gd name="T10" fmla="*/ 0 h 488"/>
              <a:gd name="T11" fmla="*/ 2250 w 2250"/>
              <a:gd name="T12" fmla="*/ 488 h 4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50" h="488">
                <a:moveTo>
                  <a:pt x="0" y="488"/>
                </a:moveTo>
                <a:cubicBezTo>
                  <a:pt x="357" y="248"/>
                  <a:pt x="714" y="8"/>
                  <a:pt x="1089" y="4"/>
                </a:cubicBezTo>
                <a:cubicBezTo>
                  <a:pt x="1464" y="0"/>
                  <a:pt x="1857" y="232"/>
                  <a:pt x="2250" y="464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4409" name="Text Box 9"/>
          <p:cNvSpPr txBox="1">
            <a:spLocks noChangeArrowheads="1"/>
          </p:cNvSpPr>
          <p:nvPr/>
        </p:nvSpPr>
        <p:spPr bwMode="auto">
          <a:xfrm>
            <a:off x="3059229" y="2849563"/>
            <a:ext cx="27334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GET /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index.html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254410" name="Text Box 10"/>
          <p:cNvSpPr txBox="1">
            <a:spLocks noChangeArrowheads="1"/>
          </p:cNvSpPr>
          <p:nvPr/>
        </p:nvSpPr>
        <p:spPr bwMode="auto">
          <a:xfrm>
            <a:off x="2276453" y="5851525"/>
            <a:ext cx="44037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ja-JP" altLang="en-US">
                <a:latin typeface="Consolas" panose="020B0609020204030204" pitchFamily="49" charset="0"/>
                <a:cs typeface="Consolas" panose="020B0609020204030204" pitchFamily="49" charset="0"/>
              </a:rPr>
              <a:t>“</a:t>
            </a:r>
            <a:r>
              <a:rPr lang="en-US" altLang="ja-JP" dirty="0">
                <a:latin typeface="Consolas" panose="020B0609020204030204" pitchFamily="49" charset="0"/>
                <a:cs typeface="Consolas" panose="020B0609020204030204" pitchFamily="49" charset="0"/>
              </a:rPr>
              <a:t>Site under construction</a:t>
            </a:r>
            <a:r>
              <a:rPr lang="ja-JP" altLang="en-US">
                <a:latin typeface="Consolas" panose="020B0609020204030204" pitchFamily="49" charset="0"/>
                <a:cs typeface="Consolas" panose="020B0609020204030204" pitchFamily="49" charset="0"/>
              </a:rPr>
              <a:t>”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pic>
        <p:nvPicPr>
          <p:cNvPr id="4" name="Graphic 3" descr="User">
            <a:extLst>
              <a:ext uri="{FF2B5EF4-FFF2-40B4-BE49-F238E27FC236}">
                <a16:creationId xmlns:a16="http://schemas.microsoft.com/office/drawing/2014/main" id="{6682314E-3A1D-C942-B454-2473AF7B3C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40107" y="3953797"/>
            <a:ext cx="1312606" cy="1312606"/>
          </a:xfrm>
          <a:prstGeom prst="rect">
            <a:avLst/>
          </a:prstGeom>
        </p:spPr>
      </p:pic>
      <p:sp>
        <p:nvSpPr>
          <p:cNvPr id="5" name="Cloud 4">
            <a:extLst>
              <a:ext uri="{FF2B5EF4-FFF2-40B4-BE49-F238E27FC236}">
                <a16:creationId xmlns:a16="http://schemas.microsoft.com/office/drawing/2014/main" id="{6CC3744A-55B8-3745-9F01-B32A682628F4}"/>
              </a:ext>
            </a:extLst>
          </p:cNvPr>
          <p:cNvSpPr/>
          <p:nvPr/>
        </p:nvSpPr>
        <p:spPr>
          <a:xfrm>
            <a:off x="6017777" y="3792179"/>
            <a:ext cx="2226571" cy="163584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Server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A4376D1-A263-AD45-A677-DA36BCA3873E}"/>
              </a:ext>
            </a:extLst>
          </p:cNvPr>
          <p:cNvSpPr txBox="1"/>
          <p:nvPr/>
        </p:nvSpPr>
        <p:spPr>
          <a:xfrm>
            <a:off x="1340107" y="5266403"/>
            <a:ext cx="1312606" cy="36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Client</a:t>
            </a:r>
          </a:p>
        </p:txBody>
      </p:sp>
    </p:spTree>
    <p:extLst>
      <p:ext uri="{BB962C8B-B14F-4D97-AF65-F5344CB8AC3E}">
        <p14:creationId xmlns:p14="http://schemas.microsoft.com/office/powerpoint/2010/main" val="10732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4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4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4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4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/>
      <p:bldP spid="1254407" grpId="0" animBg="1"/>
      <p:bldP spid="1254408" grpId="0" animBg="1"/>
      <p:bldP spid="1254409" grpId="0"/>
      <p:bldP spid="1254410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panose="020B0502020104020203" pitchFamily="34" charset="77"/>
                <a:ea typeface="MS PGothic" charset="0"/>
              </a:rPr>
              <a:t>Client-Server Communication</a:t>
            </a:r>
          </a:p>
        </p:txBody>
      </p:sp>
      <p:sp>
        <p:nvSpPr>
          <p:cNvPr id="12564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2587" y="1870587"/>
            <a:ext cx="4040188" cy="4411663"/>
          </a:xfrm>
        </p:spPr>
        <p:txBody>
          <a:bodyPr>
            <a:normAutofit/>
          </a:bodyPr>
          <a:lstStyle/>
          <a:p>
            <a:r>
              <a:rPr lang="en-US" dirty="0">
                <a:latin typeface="Gill Sans MT" panose="020B0502020104020203" pitchFamily="34" charset="77"/>
                <a:ea typeface="MS PGothic" charset="0"/>
              </a:rPr>
              <a:t>Client </a:t>
            </a:r>
            <a:r>
              <a:rPr lang="ja-JP" altLang="en-US">
                <a:latin typeface="Gill Sans MT" panose="020B0502020104020203" pitchFamily="34" charset="77"/>
                <a:ea typeface="MS PGothic" charset="0"/>
              </a:rPr>
              <a:t>“</a:t>
            </a:r>
            <a:r>
              <a:rPr lang="en-US" altLang="ja-JP" dirty="0">
                <a:latin typeface="Gill Sans MT" panose="020B0502020104020203" pitchFamily="34" charset="77"/>
                <a:ea typeface="MS PGothic" charset="0"/>
              </a:rPr>
              <a:t>sometimes on</a:t>
            </a:r>
            <a:r>
              <a:rPr lang="ja-JP" altLang="en-US">
                <a:latin typeface="Gill Sans MT" panose="020B0502020104020203" pitchFamily="34" charset="77"/>
                <a:ea typeface="MS PGothic" charset="0"/>
              </a:rPr>
              <a:t>”</a:t>
            </a:r>
            <a:endParaRPr lang="en-US" altLang="ja-JP" dirty="0">
              <a:latin typeface="Gill Sans MT" panose="020B0502020104020203" pitchFamily="34" charset="77"/>
              <a:ea typeface="MS PGothic" charset="0"/>
            </a:endParaRPr>
          </a:p>
          <a:p>
            <a:pPr marL="742950" lvl="1" indent="-285750"/>
            <a:r>
              <a:rPr lang="en-US" dirty="0">
                <a:latin typeface="Gill Sans MT" panose="020B0502020104020203" pitchFamily="34" charset="77"/>
                <a:ea typeface="MS PGothic" charset="0"/>
              </a:rPr>
              <a:t>Initiates a request to the server when interested</a:t>
            </a:r>
          </a:p>
          <a:p>
            <a:pPr marL="742950" lvl="1" indent="-285750"/>
            <a:r>
              <a:rPr lang="en-US" dirty="0">
                <a:latin typeface="Gill Sans MT" panose="020B0502020104020203" pitchFamily="34" charset="77"/>
                <a:ea typeface="MS PGothic" charset="0"/>
              </a:rPr>
              <a:t>E.g., Web browser on your laptop or cell phone</a:t>
            </a:r>
          </a:p>
          <a:p>
            <a:pPr marL="742950" lvl="1" indent="-285750"/>
            <a:r>
              <a:rPr lang="en-US" dirty="0">
                <a:latin typeface="Gill Sans MT" panose="020B0502020104020203" pitchFamily="34" charset="77"/>
                <a:ea typeface="MS PGothic" charset="0"/>
              </a:rPr>
              <a:t>Doesn’</a:t>
            </a:r>
            <a:r>
              <a:rPr lang="en-US" altLang="ja-JP" dirty="0">
                <a:latin typeface="Gill Sans MT" panose="020B0502020104020203" pitchFamily="34" charset="77"/>
                <a:ea typeface="MS PGothic" charset="0"/>
              </a:rPr>
              <a:t>t communicate directly with other clients</a:t>
            </a:r>
          </a:p>
          <a:p>
            <a:pPr marL="742950" lvl="1" indent="-285750"/>
            <a:r>
              <a:rPr lang="en-US" dirty="0">
                <a:latin typeface="Gill Sans MT" panose="020B0502020104020203" pitchFamily="34" charset="77"/>
                <a:ea typeface="MS PGothic" charset="0"/>
              </a:rPr>
              <a:t>Needs to know the server’</a:t>
            </a:r>
            <a:r>
              <a:rPr lang="en-US" altLang="ja-JP" dirty="0">
                <a:latin typeface="Gill Sans MT" panose="020B0502020104020203" pitchFamily="34" charset="77"/>
                <a:ea typeface="MS PGothic" charset="0"/>
              </a:rPr>
              <a:t>s address</a:t>
            </a:r>
            <a:endParaRPr lang="en-US" dirty="0">
              <a:latin typeface="Gill Sans MT" panose="020B0502020104020203" pitchFamily="34" charset="77"/>
              <a:ea typeface="MS PGothic" charset="0"/>
            </a:endParaRPr>
          </a:p>
        </p:txBody>
      </p:sp>
      <p:sp>
        <p:nvSpPr>
          <p:cNvPr id="125645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870587"/>
            <a:ext cx="4040187" cy="4411663"/>
          </a:xfrm>
        </p:spPr>
        <p:txBody>
          <a:bodyPr>
            <a:noAutofit/>
          </a:bodyPr>
          <a:lstStyle/>
          <a:p>
            <a:r>
              <a:rPr lang="en-US" dirty="0">
                <a:latin typeface="Gill Sans MT" panose="020B0502020104020203" pitchFamily="34" charset="77"/>
                <a:ea typeface="MS PGothic" charset="0"/>
              </a:rPr>
              <a:t>Server is </a:t>
            </a:r>
            <a:r>
              <a:rPr lang="ja-JP" altLang="en-US">
                <a:latin typeface="Gill Sans MT" panose="020B0502020104020203" pitchFamily="34" charset="77"/>
                <a:ea typeface="MS PGothic" charset="0"/>
              </a:rPr>
              <a:t>“</a:t>
            </a:r>
            <a:r>
              <a:rPr lang="en-US" altLang="ja-JP" dirty="0">
                <a:latin typeface="Gill Sans MT" panose="020B0502020104020203" pitchFamily="34" charset="77"/>
                <a:ea typeface="MS PGothic" charset="0"/>
              </a:rPr>
              <a:t>always on</a:t>
            </a:r>
            <a:r>
              <a:rPr lang="ja-JP" altLang="en-US">
                <a:latin typeface="Gill Sans MT" panose="020B0502020104020203" pitchFamily="34" charset="77"/>
                <a:ea typeface="MS PGothic" charset="0"/>
              </a:rPr>
              <a:t>”</a:t>
            </a:r>
            <a:endParaRPr lang="en-US" altLang="ja-JP" dirty="0">
              <a:latin typeface="Gill Sans MT" panose="020B0502020104020203" pitchFamily="34" charset="77"/>
              <a:ea typeface="MS PGothic" charset="0"/>
            </a:endParaRPr>
          </a:p>
          <a:p>
            <a:pPr marL="742950" lvl="1" indent="-285750"/>
            <a:r>
              <a:rPr lang="en-US" dirty="0">
                <a:latin typeface="Gill Sans MT" panose="020B0502020104020203" pitchFamily="34" charset="77"/>
                <a:ea typeface="MS PGothic" charset="0"/>
              </a:rPr>
              <a:t>Services requests from many client hosts</a:t>
            </a:r>
          </a:p>
          <a:p>
            <a:pPr marL="742950" lvl="1" indent="-285750"/>
            <a:r>
              <a:rPr lang="en-US" dirty="0">
                <a:latin typeface="Gill Sans MT" panose="020B0502020104020203" pitchFamily="34" charset="77"/>
                <a:ea typeface="MS PGothic" charset="0"/>
              </a:rPr>
              <a:t>E.g., Web server for the </a:t>
            </a:r>
            <a:r>
              <a:rPr lang="en-US" i="1" dirty="0" err="1">
                <a:latin typeface="Gill Sans MT" panose="020B0502020104020203" pitchFamily="34" charset="77"/>
                <a:ea typeface="MS PGothic" charset="0"/>
              </a:rPr>
              <a:t>www.berkeley.edu</a:t>
            </a:r>
            <a:endParaRPr lang="en-US" dirty="0">
              <a:latin typeface="Gill Sans MT" panose="020B0502020104020203" pitchFamily="34" charset="77"/>
              <a:ea typeface="MS PGothic" charset="0"/>
            </a:endParaRPr>
          </a:p>
          <a:p>
            <a:pPr marL="742950" lvl="1" indent="-285750"/>
            <a:r>
              <a:rPr lang="en-US" dirty="0">
                <a:latin typeface="Gill Sans MT" panose="020B0502020104020203" pitchFamily="34" charset="77"/>
                <a:ea typeface="MS PGothic" charset="0"/>
              </a:rPr>
              <a:t>Doesn’</a:t>
            </a:r>
            <a:r>
              <a:rPr lang="en-US" altLang="ja-JP" dirty="0">
                <a:latin typeface="Gill Sans MT" panose="020B0502020104020203" pitchFamily="34" charset="77"/>
                <a:ea typeface="MS PGothic" charset="0"/>
              </a:rPr>
              <a:t>t initiate contact with the clients</a:t>
            </a:r>
          </a:p>
          <a:p>
            <a:pPr marL="742950" lvl="1" indent="-285750"/>
            <a:r>
              <a:rPr lang="en-US" dirty="0">
                <a:latin typeface="Gill Sans MT" panose="020B0502020104020203" pitchFamily="34" charset="77"/>
                <a:ea typeface="MS PGothic" charset="0"/>
              </a:rPr>
              <a:t>Needs a fixed, well-known address</a:t>
            </a:r>
          </a:p>
          <a:p>
            <a:endParaRPr lang="en-US" dirty="0">
              <a:latin typeface="Gill Sans MT" panose="020B0502020104020203" pitchFamily="34" charset="77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278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4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4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4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4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4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4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4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4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6452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F62CF10-15F2-CE4A-AF42-9763D6934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Peer-to-Peer Communication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84F253-2088-5144-B9BA-DE31670078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always-on server at the center of it all</a:t>
            </a:r>
          </a:p>
          <a:p>
            <a:pPr lvl="1"/>
            <a:r>
              <a:rPr lang="en-US" dirty="0"/>
              <a:t>Hosts may come and go, change addresses</a:t>
            </a:r>
          </a:p>
          <a:p>
            <a:pPr lvl="1"/>
            <a:r>
              <a:rPr lang="en-US" dirty="0"/>
              <a:t>Hosts may have a different address for each interaction with the system</a:t>
            </a:r>
          </a:p>
          <a:p>
            <a:r>
              <a:rPr lang="en-US" dirty="0"/>
              <a:t>Example: Peer-to-peer file sharing (BitTorrent)</a:t>
            </a:r>
          </a:p>
          <a:p>
            <a:pPr lvl="1"/>
            <a:r>
              <a:rPr lang="en-US" dirty="0"/>
              <a:t>Any host can request files, send files, search for files</a:t>
            </a:r>
          </a:p>
          <a:p>
            <a:pPr lvl="1"/>
            <a:r>
              <a:rPr lang="en-US" dirty="0"/>
              <a:t>Scalability by harnessing millions of peers</a:t>
            </a:r>
          </a:p>
          <a:p>
            <a:pPr lvl="1"/>
            <a:r>
              <a:rPr lang="en-US" dirty="0"/>
              <a:t>Each peer acting as both client and server</a:t>
            </a:r>
          </a:p>
        </p:txBody>
      </p:sp>
    </p:spTree>
    <p:extLst>
      <p:ext uri="{BB962C8B-B14F-4D97-AF65-F5344CB8AC3E}">
        <p14:creationId xmlns:p14="http://schemas.microsoft.com/office/powerpoint/2010/main" val="3101493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2A3A5-2A46-0E47-83DF-147EE7D61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41485E-D8CF-F84B-AA04-E0E601CAEC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C++, Python, Java all offer support for more convenient, robust synchronization primitives</a:t>
            </a:r>
          </a:p>
          <a:p>
            <a:r>
              <a:rPr lang="en-US" dirty="0"/>
              <a:t>Go: Exchange messages instead of sharing mem.</a:t>
            </a:r>
          </a:p>
          <a:p>
            <a:pPr lvl="1"/>
            <a:r>
              <a:rPr lang="en-US" dirty="0"/>
              <a:t>Channels: thread-safe, named queues</a:t>
            </a:r>
          </a:p>
          <a:p>
            <a:pPr lvl="1"/>
            <a:r>
              <a:rPr lang="en-US" dirty="0"/>
              <a:t>Goroutines: Cleverly managed user-level threads</a:t>
            </a:r>
          </a:p>
          <a:p>
            <a:r>
              <a:rPr lang="en-US" dirty="0"/>
              <a:t>Distributed Systems built from many separate, communicating components</a:t>
            </a:r>
          </a:p>
          <a:p>
            <a:pPr lvl="1"/>
            <a:r>
              <a:rPr lang="en-US" dirty="0"/>
              <a:t>Many new challenges, e.g. agreeing on state</a:t>
            </a:r>
          </a:p>
          <a:p>
            <a:pPr lvl="1"/>
            <a:r>
              <a:rPr lang="en-US" dirty="0"/>
              <a:t>Client-server vs. peer-to-peer models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991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5A52C-9870-064A-97EF-DCAAB443E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54" y="0"/>
            <a:ext cx="7886700" cy="1325563"/>
          </a:xfrm>
        </p:spPr>
        <p:txBody>
          <a:bodyPr/>
          <a:lstStyle/>
          <a:p>
            <a:r>
              <a:rPr lang="en-US" dirty="0"/>
              <a:t>32-bit x86 Linux Memory Layout</a:t>
            </a:r>
          </a:p>
        </p:txBody>
      </p:sp>
      <p:pic>
        <p:nvPicPr>
          <p:cNvPr id="4" name="Picture 4" descr="linuxFlexibleAddressSpaceLayout.png">
            <a:extLst>
              <a:ext uri="{FF2B5EF4-FFF2-40B4-BE49-F238E27FC236}">
                <a16:creationId xmlns:a16="http://schemas.microsoft.com/office/drawing/2014/main" id="{363985FB-AE10-3D42-B719-576FBC5D1B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" y="1150939"/>
            <a:ext cx="6793108" cy="5564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8041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35777"/>
            <a:ext cx="7886700" cy="1325563"/>
          </a:xfrm>
        </p:spPr>
        <p:txBody>
          <a:bodyPr/>
          <a:lstStyle/>
          <a:p>
            <a:r>
              <a:rPr lang="en-US" dirty="0"/>
              <a:t>Linux Virtual memory map (pre-Meltdown bug)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2376774" y="1422922"/>
            <a:ext cx="1447800" cy="1143000"/>
          </a:xfrm>
          <a:prstGeom prst="rect">
            <a:avLst/>
          </a:prstGeom>
          <a:solidFill>
            <a:srgbClr val="FF66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rPr>
              <a:t>Kernel</a:t>
            </a:r>
            <a:br>
              <a:rPr kumimoji="0" lang="en-US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rPr>
            </a:br>
            <a:r>
              <a:rPr kumimoji="0" lang="en-US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rPr>
              <a:t>Addresses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7391400" y="2718322"/>
            <a:ext cx="1447800" cy="16002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rPr>
              <a:t>Empty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Space</a:t>
            </a:r>
            <a:endParaRPr kumimoji="0" lang="en-US" sz="20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376774" y="2565922"/>
            <a:ext cx="1447800" cy="3124200"/>
          </a:xfrm>
          <a:prstGeom prst="rect">
            <a:avLst/>
          </a:prstGeom>
          <a:solidFill>
            <a:srgbClr val="BCFFBC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rPr>
              <a:t>User</a:t>
            </a:r>
            <a:br>
              <a:rPr kumimoji="0" lang="en-US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rPr>
            </a:br>
            <a:r>
              <a:rPr kumimoji="0" lang="en-US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rPr>
              <a:t>Addresses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7391400" y="4318522"/>
            <a:ext cx="1447800" cy="13716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7391400" y="4318522"/>
            <a:ext cx="1447800" cy="1371600"/>
          </a:xfrm>
          <a:prstGeom prst="rect">
            <a:avLst/>
          </a:prstGeom>
          <a:solidFill>
            <a:srgbClr val="BCFFBC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rPr>
              <a:t>User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Addresses</a:t>
            </a:r>
            <a:endParaRPr kumimoji="0" lang="en-US" sz="20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7391400" y="1346722"/>
            <a:ext cx="1447800" cy="1371600"/>
          </a:xfrm>
          <a:prstGeom prst="rect">
            <a:avLst/>
          </a:prstGeom>
          <a:solidFill>
            <a:srgbClr val="FF66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rPr>
              <a:t>Kernel</a:t>
            </a:r>
            <a:br>
              <a:rPr kumimoji="0" lang="en-US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rPr>
            </a:br>
            <a:r>
              <a:rPr kumimoji="0" lang="en-US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rPr>
              <a:t>Addresses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00374" y="5518156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0x00000000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38474" y="2392924"/>
            <a:ext cx="15070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0xC0000000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3874" y="1346722"/>
            <a:ext cx="14029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0xFFFFFFFF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724400" y="5505456"/>
            <a:ext cx="2492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0x0000000000000000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724400" y="4128022"/>
            <a:ext cx="24048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0x00007FFFFFFFFFFF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677319" y="2578622"/>
            <a:ext cx="24609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0xFFFF800000000000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651919" y="1238256"/>
            <a:ext cx="23647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0xFFFFFFFFFFFFFFFF</a:t>
            </a:r>
          </a:p>
        </p:txBody>
      </p:sp>
      <p:sp>
        <p:nvSpPr>
          <p:cNvPr id="23" name="Up-Down Arrow 22"/>
          <p:cNvSpPr/>
          <p:nvPr/>
        </p:nvSpPr>
        <p:spPr bwMode="auto">
          <a:xfrm>
            <a:off x="319374" y="2718322"/>
            <a:ext cx="609600" cy="3048000"/>
          </a:xfrm>
          <a:prstGeom prst="upDownArrow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rPr>
              <a:t>3GB Total</a:t>
            </a:r>
          </a:p>
        </p:txBody>
      </p:sp>
      <p:sp>
        <p:nvSpPr>
          <p:cNvPr id="25" name="Up-Down Arrow 24"/>
          <p:cNvSpPr/>
          <p:nvPr/>
        </p:nvSpPr>
        <p:spPr bwMode="auto">
          <a:xfrm>
            <a:off x="4218245" y="4312687"/>
            <a:ext cx="609600" cy="1329551"/>
          </a:xfrm>
          <a:prstGeom prst="upDownArrow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rPr>
              <a:t>128TiB</a:t>
            </a:r>
          </a:p>
        </p:txBody>
      </p:sp>
      <p:sp>
        <p:nvSpPr>
          <p:cNvPr id="26" name="Up-Down Arrow 25"/>
          <p:cNvSpPr/>
          <p:nvPr/>
        </p:nvSpPr>
        <p:spPr bwMode="auto">
          <a:xfrm>
            <a:off x="304800" y="1422922"/>
            <a:ext cx="609600" cy="1195684"/>
          </a:xfrm>
          <a:prstGeom prst="upDownArrow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1</a:t>
            </a:r>
            <a:r>
              <a:rPr kumimoji="0" lang="en-US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rPr>
              <a:t>GB</a:t>
            </a:r>
          </a:p>
        </p:txBody>
      </p:sp>
      <p:sp>
        <p:nvSpPr>
          <p:cNvPr id="27" name="Up-Down Arrow 26"/>
          <p:cNvSpPr/>
          <p:nvPr/>
        </p:nvSpPr>
        <p:spPr bwMode="auto">
          <a:xfrm>
            <a:off x="4218245" y="1388771"/>
            <a:ext cx="609600" cy="1329551"/>
          </a:xfrm>
          <a:prstGeom prst="upDownArrow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rPr>
              <a:t>128TiB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143000" y="1771656"/>
            <a:ext cx="9803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896MB</a:t>
            </a:r>
            <a:br>
              <a:rPr lang="en-US" sz="2000" b="0" dirty="0">
                <a:latin typeface="Gill Sans" charset="0"/>
                <a:ea typeface="Gill Sans" charset="0"/>
                <a:cs typeface="Gill Sans" charset="0"/>
              </a:rPr>
            </a:br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Physical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998602" y="1937945"/>
            <a:ext cx="9803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64 </a:t>
            </a:r>
            <a:r>
              <a:rPr lang="en-US" sz="2000" b="0" dirty="0" err="1">
                <a:latin typeface="Gill Sans" charset="0"/>
                <a:ea typeface="Gill Sans" charset="0"/>
                <a:cs typeface="Gill Sans" charset="0"/>
              </a:rPr>
              <a:t>TiB</a:t>
            </a:r>
            <a:br>
              <a:rPr lang="en-US" sz="2000" b="0" dirty="0">
                <a:latin typeface="Gill Sans" charset="0"/>
                <a:ea typeface="Gill Sans" charset="0"/>
                <a:cs typeface="Gill Sans" charset="0"/>
              </a:rPr>
            </a:br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Physical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31077" y="6115056"/>
            <a:ext cx="30936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32-Bit Virtual Address Space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827845" y="6115056"/>
            <a:ext cx="30936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64-Bit Virtual Address Space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027165" y="3295656"/>
            <a:ext cx="2002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“Canonical Hole”</a:t>
            </a:r>
          </a:p>
        </p:txBody>
      </p:sp>
    </p:spTree>
    <p:extLst>
      <p:ext uri="{BB962C8B-B14F-4D97-AF65-F5344CB8AC3E}">
        <p14:creationId xmlns:p14="http://schemas.microsoft.com/office/powerpoint/2010/main" val="2612596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97252-EC49-7547-BC83-ECCC61BE4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</a:t>
            </a:r>
            <a:r>
              <a:rPr lang="en-US" dirty="0" err="1"/>
              <a:t>Interprocess</a:t>
            </a:r>
            <a:r>
              <a:rPr lang="en-US" dirty="0"/>
              <a:t> 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134A83-B9A0-684B-A799-D69F2D527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Allow two (or more) processes to exchange information with each other</a:t>
            </a:r>
          </a:p>
          <a:p>
            <a:endParaRPr lang="en-US" dirty="0"/>
          </a:p>
          <a:p>
            <a:r>
              <a:rPr lang="en-US" dirty="0"/>
              <a:t>Why use this approach rather than multithreading?</a:t>
            </a:r>
          </a:p>
          <a:p>
            <a:r>
              <a:rPr lang="en-US" dirty="0"/>
              <a:t>Keep most of the benefits of process isolation</a:t>
            </a:r>
          </a:p>
          <a:p>
            <a:r>
              <a:rPr lang="en-US" dirty="0"/>
              <a:t>Expose processes to each other only through a </a:t>
            </a:r>
            <a:r>
              <a:rPr lang="en-US" i="1" dirty="0"/>
              <a:t>carefully structured </a:t>
            </a:r>
            <a:r>
              <a:rPr lang="en-US" dirty="0"/>
              <a:t>interface</a:t>
            </a:r>
          </a:p>
          <a:p>
            <a:pPr lvl="1"/>
            <a:r>
              <a:rPr lang="en-US" dirty="0"/>
              <a:t>Ex: </a:t>
            </a:r>
            <a:r>
              <a:rPr lang="en-US" dirty="0">
                <a:hlinkClick r:id="rId2"/>
              </a:rPr>
              <a:t>Google Chrome</a:t>
            </a:r>
            <a:r>
              <a:rPr lang="en-US" dirty="0"/>
              <a:t> Design</a:t>
            </a:r>
          </a:p>
        </p:txBody>
      </p:sp>
    </p:spTree>
    <p:extLst>
      <p:ext uri="{BB962C8B-B14F-4D97-AF65-F5344CB8AC3E}">
        <p14:creationId xmlns:p14="http://schemas.microsoft.com/office/powerpoint/2010/main" val="1173900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D0904-139B-2F48-92C2-92A0A45B5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IPC Example: Pipes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EB174F-0ECF-FC48-B567-E50BA820EF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classic file-related </a:t>
            </a:r>
            <a:r>
              <a:rPr lang="en-US" dirty="0" err="1"/>
              <a:t>syscalls</a:t>
            </a:r>
            <a:r>
              <a:rPr lang="en-US" dirty="0"/>
              <a:t>: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read</a:t>
            </a:r>
            <a:r>
              <a:rPr lang="en-US" dirty="0"/>
              <a:t>,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write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cs typeface="Consolas" panose="020B0609020204030204" pitchFamily="49" charset="0"/>
              </a:rPr>
              <a:t>But avoid the overhead of actually interacting with kernel IO subsystem</a:t>
            </a:r>
          </a:p>
          <a:p>
            <a:endParaRPr lang="en-US" dirty="0">
              <a:cs typeface="Consolas" panose="020B0609020204030204" pitchFamily="49" charset="0"/>
            </a:endParaRPr>
          </a:p>
          <a:p>
            <a:r>
              <a:rPr lang="en-US" dirty="0">
                <a:cs typeface="Consolas" panose="020B0609020204030204" pitchFamily="49" charset="0"/>
              </a:rPr>
              <a:t>Instead: writes/reads manipulate a buffer of memory maintained by the kernel</a:t>
            </a:r>
          </a:p>
        </p:txBody>
      </p:sp>
    </p:spTree>
    <p:extLst>
      <p:ext uri="{BB962C8B-B14F-4D97-AF65-F5344CB8AC3E}">
        <p14:creationId xmlns:p14="http://schemas.microsoft.com/office/powerpoint/2010/main" val="1134294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94DA3-947B-C149-A10C-777EB5988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Pipes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1E9A82-59C2-4D46-9047-978975059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075" y="3471862"/>
            <a:ext cx="8186737" cy="3283733"/>
          </a:xfrm>
        </p:spPr>
        <p:txBody>
          <a:bodyPr>
            <a:normAutofit/>
          </a:bodyPr>
          <a:lstStyle/>
          <a:p>
            <a:r>
              <a:rPr lang="en-US" dirty="0"/>
              <a:t>Remember producer-consumer problem?</a:t>
            </a:r>
          </a:p>
          <a:p>
            <a:r>
              <a:rPr lang="en-US" dirty="0"/>
              <a:t>Pipe's buffer has maximum size</a:t>
            </a:r>
          </a:p>
          <a:p>
            <a:pPr lvl="1"/>
            <a:r>
              <a:rPr lang="en-US" dirty="0"/>
              <a:t>Write to full pipe blocks until space available</a:t>
            </a:r>
          </a:p>
          <a:p>
            <a:pPr lvl="1"/>
            <a:r>
              <a:rPr lang="en-US" dirty="0"/>
              <a:t>Read from empty pipe blocks until data available</a:t>
            </a:r>
          </a:p>
          <a:p>
            <a:r>
              <a:rPr lang="en-US" dirty="0"/>
              <a:t>Read from pipe with no writers returns 0</a:t>
            </a:r>
          </a:p>
          <a:p>
            <a:r>
              <a:rPr lang="en-US" dirty="0"/>
              <a:t>Write to pipe with no readers prompts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SIGPIPE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061F0B9-A0B0-8246-B695-874EE0FAC2AF}"/>
              </a:ext>
            </a:extLst>
          </p:cNvPr>
          <p:cNvSpPr/>
          <p:nvPr/>
        </p:nvSpPr>
        <p:spPr>
          <a:xfrm>
            <a:off x="1266826" y="1812427"/>
            <a:ext cx="1528763" cy="8810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P1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6854E08-58CF-E346-ACCE-9B70DFC8A1EF}"/>
              </a:ext>
            </a:extLst>
          </p:cNvPr>
          <p:cNvSpPr/>
          <p:nvPr/>
        </p:nvSpPr>
        <p:spPr>
          <a:xfrm>
            <a:off x="6986587" y="1812427"/>
            <a:ext cx="1528763" cy="88106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P2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8C6164E-A105-E043-A99E-93FED00D3D46}"/>
              </a:ext>
            </a:extLst>
          </p:cNvPr>
          <p:cNvSpPr/>
          <p:nvPr/>
        </p:nvSpPr>
        <p:spPr>
          <a:xfrm>
            <a:off x="3740944" y="1747840"/>
            <a:ext cx="1971675" cy="12573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671F14-A43E-3E42-9438-D392FB8F0099}"/>
              </a:ext>
            </a:extLst>
          </p:cNvPr>
          <p:cNvSpPr txBox="1"/>
          <p:nvPr/>
        </p:nvSpPr>
        <p:spPr>
          <a:xfrm>
            <a:off x="3843338" y="3005140"/>
            <a:ext cx="17002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Kernel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FF2348-0B5E-4549-ADE6-0047C9E75A66}"/>
              </a:ext>
            </a:extLst>
          </p:cNvPr>
          <p:cNvSpPr/>
          <p:nvPr/>
        </p:nvSpPr>
        <p:spPr>
          <a:xfrm>
            <a:off x="4312443" y="2052933"/>
            <a:ext cx="828675" cy="4000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D7EEA9A-89E9-5341-8967-342B9D1928DE}"/>
              </a:ext>
            </a:extLst>
          </p:cNvPr>
          <p:cNvSpPr/>
          <p:nvPr/>
        </p:nvSpPr>
        <p:spPr>
          <a:xfrm>
            <a:off x="4312443" y="2052933"/>
            <a:ext cx="602457" cy="400050"/>
          </a:xfrm>
          <a:prstGeom prst="rect">
            <a:avLst/>
          </a:prstGeom>
          <a:solidFill>
            <a:srgbClr val="00AE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341D1F1-E547-3545-8A1A-C435037B95A9}"/>
              </a:ext>
            </a:extLst>
          </p:cNvPr>
          <p:cNvCxnSpPr>
            <a:stCxn id="4" idx="3"/>
            <a:endCxn id="9" idx="1"/>
          </p:cNvCxnSpPr>
          <p:nvPr/>
        </p:nvCxnSpPr>
        <p:spPr>
          <a:xfrm>
            <a:off x="2795589" y="2252958"/>
            <a:ext cx="151685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FFED0D6-25E6-5C4B-B048-947D838EC30E}"/>
              </a:ext>
            </a:extLst>
          </p:cNvPr>
          <p:cNvCxnSpPr>
            <a:cxnSpLocks/>
            <a:stCxn id="8" idx="3"/>
            <a:endCxn id="5" idx="1"/>
          </p:cNvCxnSpPr>
          <p:nvPr/>
        </p:nvCxnSpPr>
        <p:spPr>
          <a:xfrm>
            <a:off x="5141118" y="2252958"/>
            <a:ext cx="184546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DBF895D4-B6A7-0F46-BA31-4EDF57F410FF}"/>
              </a:ext>
            </a:extLst>
          </p:cNvPr>
          <p:cNvSpPr txBox="1"/>
          <p:nvPr/>
        </p:nvSpPr>
        <p:spPr>
          <a:xfrm>
            <a:off x="910829" y="2775228"/>
            <a:ext cx="2357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Gill Sans MT" panose="020B0502020104020203" pitchFamily="34" charset="77"/>
                <a:cs typeface="Consolas" panose="020B0609020204030204" pitchFamily="49" charset="0"/>
              </a:rPr>
              <a:t>write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pipe_fds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[1]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7A2F4E7-040C-B64A-B804-B1BDD56B4E59}"/>
              </a:ext>
            </a:extLst>
          </p:cNvPr>
          <p:cNvSpPr txBox="1"/>
          <p:nvPr/>
        </p:nvSpPr>
        <p:spPr>
          <a:xfrm>
            <a:off x="6572249" y="2756284"/>
            <a:ext cx="2357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Gill Sans MT" panose="020B0502020104020203" pitchFamily="34" charset="77"/>
                <a:cs typeface="Consolas" panose="020B0609020204030204" pitchFamily="49" charset="0"/>
              </a:rPr>
              <a:t>read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pipe_fds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[0]</a:t>
            </a:r>
          </a:p>
        </p:txBody>
      </p:sp>
    </p:spTree>
    <p:extLst>
      <p:ext uri="{BB962C8B-B14F-4D97-AF65-F5344CB8AC3E}">
        <p14:creationId xmlns:p14="http://schemas.microsoft.com/office/powerpoint/2010/main" val="3922720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14659</TotalTime>
  <Words>2081</Words>
  <Application>Microsoft Macintosh PowerPoint</Application>
  <PresentationFormat>On-screen Show (4:3)</PresentationFormat>
  <Paragraphs>403</Paragraphs>
  <Slides>49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7" baseType="lpstr">
      <vt:lpstr>Arial</vt:lpstr>
      <vt:lpstr>Calibri</vt:lpstr>
      <vt:lpstr>Comic Sans MS</vt:lpstr>
      <vt:lpstr>Consolas</vt:lpstr>
      <vt:lpstr>Gill Sans</vt:lpstr>
      <vt:lpstr>Gill Sans MT</vt:lpstr>
      <vt:lpstr>Wingdings</vt:lpstr>
      <vt:lpstr>Office Theme</vt:lpstr>
      <vt:lpstr>CS 162: Operating Systems and Systems Programming</vt:lpstr>
      <vt:lpstr>Logistics</vt:lpstr>
      <vt:lpstr>Executing a Program: Create Address Space</vt:lpstr>
      <vt:lpstr>Recall: Memory-Mapped IO</vt:lpstr>
      <vt:lpstr>32-bit x86 Linux Memory Layout</vt:lpstr>
      <vt:lpstr>Linux Virtual memory map (pre-Meltdown bug)</vt:lpstr>
      <vt:lpstr>Recall: Interprocess Communication</vt:lpstr>
      <vt:lpstr>IPC Example: Pipes</vt:lpstr>
      <vt:lpstr>Using Pipes</vt:lpstr>
      <vt:lpstr>UNIX Domain Sockets</vt:lpstr>
      <vt:lpstr>Using Unix Domain Sockets</vt:lpstr>
      <vt:lpstr>C Concurrency and Synch.</vt:lpstr>
      <vt:lpstr>Other Languages and Threading</vt:lpstr>
      <vt:lpstr>C++ Lock Guards</vt:lpstr>
      <vt:lpstr>Python with Keyword</vt:lpstr>
      <vt:lpstr>Java Support for Synchronization</vt:lpstr>
      <vt:lpstr>Java Support for Synchronization</vt:lpstr>
      <vt:lpstr>Go Programming Language</vt:lpstr>
      <vt:lpstr>Go Programming Language</vt:lpstr>
      <vt:lpstr>Why are we using Go for HW3?</vt:lpstr>
      <vt:lpstr>Go Channels</vt:lpstr>
      <vt:lpstr>Go Channels</vt:lpstr>
      <vt:lpstr>Go Channels</vt:lpstr>
      <vt:lpstr>Go Channels</vt:lpstr>
      <vt:lpstr>Go Channels</vt:lpstr>
      <vt:lpstr>Go Channels</vt:lpstr>
      <vt:lpstr>Remember this Slide?</vt:lpstr>
      <vt:lpstr>User-Mode Threads: Problems</vt:lpstr>
      <vt:lpstr>Go User-Level Thread Scheduler</vt:lpstr>
      <vt:lpstr>Go User-Level Thread Scheduler</vt:lpstr>
      <vt:lpstr>Cooperative Scheduling</vt:lpstr>
      <vt:lpstr>Dealing with Syscalls</vt:lpstr>
      <vt:lpstr>Dealing with Syscalls</vt:lpstr>
      <vt:lpstr>Dealing with Syscalls</vt:lpstr>
      <vt:lpstr>Break</vt:lpstr>
      <vt:lpstr>Important “ilities”</vt:lpstr>
      <vt:lpstr>One Approach: Geographic Replication</vt:lpstr>
      <vt:lpstr>Centralized vs Distributed</vt:lpstr>
      <vt:lpstr>Parallel vs Distributed</vt:lpstr>
      <vt:lpstr>Distributed: Why?</vt:lpstr>
      <vt:lpstr>The Promise of Dist. Systems</vt:lpstr>
      <vt:lpstr>Distributed: Worst-Case Reality</vt:lpstr>
      <vt:lpstr>Distributed Systems Goal</vt:lpstr>
      <vt:lpstr>Challenge of Coordination</vt:lpstr>
      <vt:lpstr>Recall: What is a Protocol?</vt:lpstr>
      <vt:lpstr>Clients and Servers</vt:lpstr>
      <vt:lpstr>Client-Server Communication</vt:lpstr>
      <vt:lpstr>Peer-to-Peer Communication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162: Operating Systems and Systems Programming</dc:title>
  <dc:creator>JACK KOLB</dc:creator>
  <cp:lastModifiedBy>JACK KOLB</cp:lastModifiedBy>
  <cp:revision>1571</cp:revision>
  <cp:lastPrinted>2019-08-05T22:19:56Z</cp:lastPrinted>
  <dcterms:created xsi:type="dcterms:W3CDTF">2019-06-14T18:29:35Z</dcterms:created>
  <dcterms:modified xsi:type="dcterms:W3CDTF">2019-08-07T01:35:02Z</dcterms:modified>
</cp:coreProperties>
</file>