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3"/>
  </p:notesMasterIdLst>
  <p:sldIdLst>
    <p:sldId id="256" r:id="rId2"/>
    <p:sldId id="824" r:id="rId3"/>
    <p:sldId id="2182" r:id="rId4"/>
    <p:sldId id="2184" r:id="rId5"/>
    <p:sldId id="2185" r:id="rId6"/>
    <p:sldId id="2191" r:id="rId7"/>
    <p:sldId id="1892" r:id="rId8"/>
    <p:sldId id="1893" r:id="rId9"/>
    <p:sldId id="1970" r:id="rId10"/>
    <p:sldId id="2201" r:id="rId11"/>
    <p:sldId id="1966" r:id="rId12"/>
    <p:sldId id="1968" r:id="rId13"/>
    <p:sldId id="1907" r:id="rId14"/>
    <p:sldId id="1908" r:id="rId15"/>
    <p:sldId id="2203" r:id="rId16"/>
    <p:sldId id="2204" r:id="rId17"/>
    <p:sldId id="2205" r:id="rId18"/>
    <p:sldId id="2206" r:id="rId19"/>
    <p:sldId id="2207" r:id="rId20"/>
    <p:sldId id="2208" r:id="rId21"/>
    <p:sldId id="2209" r:id="rId22"/>
    <p:sldId id="2210" r:id="rId23"/>
    <p:sldId id="2211" r:id="rId24"/>
    <p:sldId id="2212" r:id="rId25"/>
    <p:sldId id="1847" r:id="rId26"/>
    <p:sldId id="1848" r:id="rId27"/>
    <p:sldId id="2213" r:id="rId28"/>
    <p:sldId id="1849" r:id="rId29"/>
    <p:sldId id="2214" r:id="rId30"/>
    <p:sldId id="2215" r:id="rId31"/>
    <p:sldId id="1850" r:id="rId32"/>
    <p:sldId id="2224" r:id="rId33"/>
    <p:sldId id="1851" r:id="rId34"/>
    <p:sldId id="1852" r:id="rId35"/>
    <p:sldId id="1853" r:id="rId36"/>
    <p:sldId id="1854" r:id="rId37"/>
    <p:sldId id="1855" r:id="rId38"/>
    <p:sldId id="2216" r:id="rId39"/>
    <p:sldId id="1857" r:id="rId40"/>
    <p:sldId id="2217" r:id="rId41"/>
    <p:sldId id="2218" r:id="rId42"/>
    <p:sldId id="2219" r:id="rId43"/>
    <p:sldId id="2220" r:id="rId44"/>
    <p:sldId id="2221" r:id="rId45"/>
    <p:sldId id="2222" r:id="rId46"/>
    <p:sldId id="2223" r:id="rId47"/>
    <p:sldId id="1861" r:id="rId48"/>
    <p:sldId id="2225" r:id="rId49"/>
    <p:sldId id="2226" r:id="rId50"/>
    <p:sldId id="2227" r:id="rId51"/>
    <p:sldId id="2228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39202"/>
    <a:srgbClr val="BCFFBC"/>
    <a:srgbClr val="00AE00"/>
    <a:srgbClr val="01FFFF"/>
    <a:srgbClr val="D9D9D9"/>
    <a:srgbClr val="4472C4"/>
    <a:srgbClr val="FFFF01"/>
    <a:srgbClr val="D8D8D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0"/>
    <p:restoredTop sz="85703"/>
  </p:normalViewPr>
  <p:slideViewPr>
    <p:cSldViewPr snapToGrid="0" snapToObjects="1">
      <p:cViewPr varScale="1">
        <p:scale>
          <a:sx n="89" d="100"/>
          <a:sy n="89" d="100"/>
        </p:scale>
        <p:origin x="1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1342-C565-254A-B120-12E0439B36E9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440CD-BA39-A148-AE3A-F33EF3E7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9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44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4FA-79C6-404D-A393-D48D85E6E132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-evaluations.berkeley.ed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10AF71-762F-CD4B-94E5-E4C38CAE7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064" y="402335"/>
            <a:ext cx="7461504" cy="1780033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CS 162: Operating Systems and Systems Programming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A254F1-F1AE-B843-A49D-5103599418B9}"/>
              </a:ext>
            </a:extLst>
          </p:cNvPr>
          <p:cNvSpPr txBox="1">
            <a:spLocks/>
          </p:cNvSpPr>
          <p:nvPr/>
        </p:nvSpPr>
        <p:spPr>
          <a:xfrm>
            <a:off x="512064" y="2240470"/>
            <a:ext cx="790327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70C0"/>
                </a:solidFill>
              </a:rPr>
              <a:t>Lecture 26: Distributed Systems: Consensus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63513B-F7CE-884E-9DEC-608167BE2E9D}"/>
              </a:ext>
            </a:extLst>
          </p:cNvPr>
          <p:cNvSpPr txBox="1">
            <a:spLocks/>
          </p:cNvSpPr>
          <p:nvPr/>
        </p:nvSpPr>
        <p:spPr>
          <a:xfrm>
            <a:off x="512064" y="3785616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August 8, 2019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Instructor: Jack Kolb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https://cs162.eecs.berkeley.edu</a:t>
            </a:r>
          </a:p>
        </p:txBody>
      </p:sp>
    </p:spTree>
    <p:extLst>
      <p:ext uri="{BB962C8B-B14F-4D97-AF65-F5344CB8AC3E}">
        <p14:creationId xmlns:p14="http://schemas.microsoft.com/office/powerpoint/2010/main" val="32423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8372-7D19-8246-AA42-6F9B7C31E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17E8-A4FB-7343-97D6-4A1A50706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197" y="1840615"/>
            <a:ext cx="8125606" cy="4351338"/>
          </a:xfrm>
        </p:spPr>
        <p:txBody>
          <a:bodyPr>
            <a:normAutofit/>
          </a:bodyPr>
          <a:lstStyle/>
          <a:p>
            <a:r>
              <a:rPr lang="en-US" sz="3200" dirty="0"/>
              <a:t>Need to make sure a value is replicated correctly</a:t>
            </a:r>
          </a:p>
          <a:p>
            <a:endParaRPr lang="en-US" sz="3200" dirty="0"/>
          </a:p>
          <a:p>
            <a:r>
              <a:rPr lang="en-US" sz="3200" dirty="0"/>
              <a:t>How do you know a value is replicated on every expected node?</a:t>
            </a:r>
          </a:p>
          <a:p>
            <a:endParaRPr lang="en-US" sz="3200" dirty="0"/>
          </a:p>
          <a:p>
            <a:r>
              <a:rPr lang="en-US" sz="3200" dirty="0"/>
              <a:t>Wait for acknowledgements from all expected nodes</a:t>
            </a:r>
          </a:p>
        </p:txBody>
      </p:sp>
    </p:spTree>
    <p:extLst>
      <p:ext uri="{BB962C8B-B14F-4D97-AF65-F5344CB8AC3E}">
        <p14:creationId xmlns:p14="http://schemas.microsoft.com/office/powerpoint/2010/main" val="353693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17" y="-10409"/>
            <a:ext cx="7886700" cy="1325563"/>
          </a:xfrm>
        </p:spPr>
        <p:txBody>
          <a:bodyPr/>
          <a:lstStyle/>
          <a:p>
            <a:r>
              <a:rPr lang="en-US" dirty="0"/>
              <a:t>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If concurrent updates (i.e., puts to same key) may need to make sure that updates happen in the same order </a:t>
            </a: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715000"/>
            <a:ext cx="685800" cy="6858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715000"/>
            <a:ext cx="685800" cy="685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715000"/>
            <a:ext cx="685800" cy="685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714206"/>
            <a:ext cx="685800" cy="6858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7620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86" name="Rectangle 8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>
                <a:latin typeface="Helvetica"/>
                <a:cs typeface="Helvetica"/>
              </a:endParaRPr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257800" y="5638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…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508" y="2667000"/>
            <a:ext cx="685800" cy="685800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2209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>
                <a:latin typeface="Helvetica"/>
                <a:cs typeface="Helvetica"/>
              </a:endParaRPr>
            </a:p>
          </p:txBody>
        </p:sp>
        <p:cxnSp>
          <p:nvCxnSpPr>
            <p:cNvPr id="97" name="Straight Connector 96"/>
            <p:cNvCxnSpPr>
              <a:stCxn id="96" idx="0"/>
              <a:endCxn id="9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36576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04" name="Rectangle 10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>
                <a:latin typeface="Helvetica"/>
                <a:cs typeface="Helvetica"/>
              </a:endParaRPr>
            </a:p>
          </p:txBody>
        </p:sp>
        <p:cxnSp>
          <p:nvCxnSpPr>
            <p:cNvPr id="105" name="Straight Connector 104"/>
            <p:cNvCxnSpPr>
              <a:stCxn id="104" idx="0"/>
              <a:endCxn id="10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638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>
                <a:latin typeface="Helvetica"/>
                <a:cs typeface="Helvetica"/>
              </a:endParaRPr>
            </a:p>
          </p:txBody>
        </p:sp>
        <p:cxnSp>
          <p:nvCxnSpPr>
            <p:cNvPr id="113" name="Straight Connector 112"/>
            <p:cNvCxnSpPr>
              <a:stCxn id="112" idx="0"/>
              <a:endCxn id="11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19" name="TextBox 118"/>
          <p:cNvSpPr txBox="1"/>
          <p:nvPr/>
        </p:nvSpPr>
        <p:spPr>
          <a:xfrm>
            <a:off x="1704471" y="6336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>
                <a:latin typeface="Helvetica"/>
                <a:cs typeface="Helvetica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124200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>
                <a:latin typeface="Helvetica"/>
                <a:cs typeface="Helvetica"/>
              </a:rPr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447671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>
                <a:latin typeface="Helvetica"/>
                <a:cs typeface="Helvetica"/>
              </a:rPr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352671" y="6324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09800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K5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59254" y="5147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581400" y="5147846"/>
            <a:ext cx="1099204" cy="338554"/>
            <a:chOff x="4114800" y="4766846"/>
            <a:chExt cx="1099204" cy="338554"/>
          </a:xfrm>
        </p:grpSpPr>
        <p:sp>
          <p:nvSpPr>
            <p:cNvPr id="126" name="TextBox 125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562600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K105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117936" y="5147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V105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089308" y="25146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>
                <a:latin typeface="Helvetica"/>
                <a:cs typeface="Helvetica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38" name="TextBox 137"/>
          <p:cNvSpPr txBox="1"/>
          <p:nvPr/>
        </p:nvSpPr>
        <p:spPr>
          <a:xfrm>
            <a:off x="3089308" y="25908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K5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638762" y="25908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N2</a:t>
            </a:r>
          </a:p>
        </p:txBody>
      </p:sp>
      <p:grpSp>
        <p:nvGrpSpPr>
          <p:cNvPr id="140" name="Group 139"/>
          <p:cNvGrpSpPr/>
          <p:nvPr/>
        </p:nvGrpSpPr>
        <p:grpSpPr>
          <a:xfrm>
            <a:off x="3089308" y="2781300"/>
            <a:ext cx="1356061" cy="338554"/>
            <a:chOff x="5486400" y="3009900"/>
            <a:chExt cx="1356061" cy="338554"/>
          </a:xfrm>
        </p:grpSpPr>
        <p:sp>
          <p:nvSpPr>
            <p:cNvPr id="141" name="TextBox 140"/>
            <p:cNvSpPr txBox="1"/>
            <p:nvPr/>
          </p:nvSpPr>
          <p:spPr>
            <a:xfrm>
              <a:off x="5486400" y="3009900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19800" y="3009900"/>
              <a:ext cx="822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035044" y="316664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K105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595037" y="3166646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N50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362200" y="21336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304800" y="2362200"/>
            <a:ext cx="2209800" cy="533400"/>
            <a:chOff x="1292462" y="2667000"/>
            <a:chExt cx="2209800" cy="533400"/>
          </a:xfrm>
        </p:grpSpPr>
        <p:sp>
          <p:nvSpPr>
            <p:cNvPr id="147" name="TextBox 146"/>
            <p:cNvSpPr txBox="1"/>
            <p:nvPr/>
          </p:nvSpPr>
          <p:spPr>
            <a:xfrm>
              <a:off x="1292462" y="2667000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put(K14, V14’)</a:t>
              </a:r>
            </a:p>
          </p:txBody>
        </p:sp>
        <p:cxnSp>
          <p:nvCxnSpPr>
            <p:cNvPr id="148" name="Straight Arrow Connector 147"/>
            <p:cNvCxnSpPr>
              <a:stCxn id="147" idx="3"/>
            </p:cNvCxnSpPr>
            <p:nvPr/>
          </p:nvCxnSpPr>
          <p:spPr bwMode="auto">
            <a:xfrm>
              <a:off x="2952742" y="2851666"/>
              <a:ext cx="549520" cy="3487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3733800" y="3294961"/>
            <a:ext cx="611844" cy="1660280"/>
            <a:chOff x="4352708" y="2837761"/>
            <a:chExt cx="611844" cy="1660280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4352708" y="3048000"/>
              <a:ext cx="364067" cy="126153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 rot="4538305">
              <a:off x="3949746" y="3483235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put(K14, V14’)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5800" y="5147846"/>
            <a:ext cx="1099204" cy="338554"/>
            <a:chOff x="4114800" y="4766846"/>
            <a:chExt cx="1099204" cy="338554"/>
          </a:xfrm>
        </p:grpSpPr>
        <p:sp>
          <p:nvSpPr>
            <p:cNvPr id="153" name="TextBox 152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901065" y="3505200"/>
            <a:ext cx="2146935" cy="1295400"/>
            <a:chOff x="1739265" y="3124200"/>
            <a:chExt cx="2146935" cy="129540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 flipH="1">
              <a:off x="1752600" y="3124200"/>
              <a:ext cx="2133600" cy="1295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 rot="19612648">
              <a:off x="1739265" y="3493244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put(K14, V14’’)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4800" y="2819400"/>
            <a:ext cx="2209800" cy="369332"/>
            <a:chOff x="1292462" y="2667000"/>
            <a:chExt cx="2209800" cy="369332"/>
          </a:xfrm>
        </p:grpSpPr>
        <p:sp>
          <p:nvSpPr>
            <p:cNvPr id="162" name="TextBox 161"/>
            <p:cNvSpPr txBox="1"/>
            <p:nvPr/>
          </p:nvSpPr>
          <p:spPr>
            <a:xfrm>
              <a:off x="1292462" y="2667000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put(K14, V14’’)</a:t>
              </a:r>
            </a:p>
          </p:txBody>
        </p:sp>
        <p:cxnSp>
          <p:nvCxnSpPr>
            <p:cNvPr id="163" name="Straight Arrow Connector 162"/>
            <p:cNvCxnSpPr>
              <a:stCxn id="162" idx="3"/>
            </p:cNvCxnSpPr>
            <p:nvPr/>
          </p:nvCxnSpPr>
          <p:spPr bwMode="auto">
            <a:xfrm>
              <a:off x="3071795" y="2851666"/>
              <a:ext cx="430467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80" name="Group 179"/>
          <p:cNvGrpSpPr/>
          <p:nvPr/>
        </p:nvGrpSpPr>
        <p:grpSpPr>
          <a:xfrm>
            <a:off x="3581400" y="5147846"/>
            <a:ext cx="1186768" cy="338554"/>
            <a:chOff x="4114800" y="4766846"/>
            <a:chExt cx="1186768" cy="338554"/>
          </a:xfrm>
        </p:grpSpPr>
        <p:sp>
          <p:nvSpPr>
            <p:cNvPr id="181" name="TextBox 18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3366FF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64254" y="4766846"/>
              <a:ext cx="63731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3366FF"/>
                  </a:solidFill>
                  <a:latin typeface="Helvetica"/>
                  <a:cs typeface="Helvetica"/>
                </a:rPr>
                <a:t>V14’’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85800" y="5147846"/>
            <a:ext cx="1144789" cy="338554"/>
            <a:chOff x="4114800" y="4766846"/>
            <a:chExt cx="1144789" cy="338554"/>
          </a:xfrm>
        </p:grpSpPr>
        <p:sp>
          <p:nvSpPr>
            <p:cNvPr id="184" name="TextBox 183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4254" y="4766846"/>
              <a:ext cx="59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V14’</a:t>
              </a: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4572345" y="2116005"/>
            <a:ext cx="4572000" cy="132343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put(K14, V1) </a:t>
            </a:r>
            <a:r>
              <a:rPr lang="en-US" sz="2000" b="0" dirty="0">
                <a:latin typeface="Gill Sans MT" panose="020B0502020104020203" pitchFamily="34" charset="77"/>
                <a:cs typeface="Gill Sans Light"/>
              </a:rPr>
              <a:t>and 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put(K14, V2) </a:t>
            </a:r>
            <a:r>
              <a:rPr lang="en-US" sz="2000" b="0" dirty="0">
                <a:latin typeface="Gill Sans MT" panose="020B0502020104020203" pitchFamily="34" charset="77"/>
                <a:cs typeface="Gill Sans Light"/>
              </a:rPr>
              <a:t>reach 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N1</a:t>
            </a:r>
            <a:r>
              <a:rPr lang="en-US" sz="2000" b="0" dirty="0">
                <a:latin typeface="Gill Sans MT" panose="020B0502020104020203" pitchFamily="34" charset="77"/>
                <a:cs typeface="Gill Sans Light"/>
              </a:rPr>
              <a:t> &amp; 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N3</a:t>
            </a:r>
            <a:r>
              <a:rPr lang="en-US" sz="2000" b="0" dirty="0">
                <a:latin typeface="Gill Sans MT" panose="020B0502020104020203" pitchFamily="34" charset="77"/>
                <a:cs typeface="Gill Sans Light"/>
              </a:rPr>
              <a:t> in reverse  order</a:t>
            </a:r>
          </a:p>
          <a:p>
            <a:pPr marL="342900" indent="-342900">
              <a:buFont typeface="Arial"/>
              <a:buChar char="•"/>
            </a:pPr>
            <a:r>
              <a:rPr lang="en-US" sz="2000" b="0" dirty="0">
                <a:latin typeface="Gill Sans MT" panose="020B0502020104020203" pitchFamily="34" charset="77"/>
                <a:cs typeface="Gill Sans Light"/>
              </a:rPr>
              <a:t>What does 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get(K14) </a:t>
            </a:r>
            <a:r>
              <a:rPr lang="en-US" sz="2000" b="0" dirty="0">
                <a:latin typeface="Gill Sans MT" panose="020B0502020104020203" pitchFamily="34" charset="77"/>
                <a:cs typeface="Gill Sans Light"/>
              </a:rPr>
              <a:t>return?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0" dirty="0">
                <a:latin typeface="Gill Sans MT" panose="020B0502020104020203" pitchFamily="34" charset="77"/>
                <a:cs typeface="Gill Sans Light"/>
              </a:rPr>
              <a:t>Undefined!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1524000" y="3505200"/>
            <a:ext cx="2133600" cy="1295400"/>
            <a:chOff x="1752600" y="3352800"/>
            <a:chExt cx="2209800" cy="1066800"/>
          </a:xfrm>
        </p:grpSpPr>
        <p:cxnSp>
          <p:nvCxnSpPr>
            <p:cNvPr id="159" name="Straight Arrow Connector 158"/>
            <p:cNvCxnSpPr/>
            <p:nvPr/>
          </p:nvCxnSpPr>
          <p:spPr bwMode="auto">
            <a:xfrm flipH="1">
              <a:off x="1752600" y="3352800"/>
              <a:ext cx="22098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rot="19645509">
              <a:off x="1867491" y="3672043"/>
              <a:ext cx="1719576" cy="304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put(K14, V14’)</a:t>
              </a: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114800" y="3217646"/>
            <a:ext cx="624990" cy="1778051"/>
            <a:chOff x="4339563" y="2778875"/>
            <a:chExt cx="624990" cy="1778051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4339563" y="2990229"/>
              <a:ext cx="377212" cy="131930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66" name="TextBox 165"/>
            <p:cNvSpPr txBox="1"/>
            <p:nvPr/>
          </p:nvSpPr>
          <p:spPr>
            <a:xfrm rot="4538305">
              <a:off x="3890861" y="3483235"/>
              <a:ext cx="1778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  <a:latin typeface="Helvetica"/>
                  <a:cs typeface="Helvetica"/>
                </a:rPr>
                <a:t>put(K14, V14’')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821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364"/>
            <a:ext cx="8382000" cy="956872"/>
          </a:xfrm>
        </p:spPr>
        <p:txBody>
          <a:bodyPr>
            <a:normAutofit/>
          </a:bodyPr>
          <a:lstStyle/>
          <a:p>
            <a:r>
              <a:rPr lang="en-US" dirty="0"/>
              <a:t>Quorum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2836"/>
            <a:ext cx="79248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Improve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put</a:t>
            </a:r>
            <a:r>
              <a:rPr lang="en-US" sz="2800" dirty="0"/>
              <a:t> and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lang="en-US" sz="2800" dirty="0"/>
              <a:t> operation performance</a:t>
            </a:r>
          </a:p>
          <a:p>
            <a:endParaRPr lang="en-US" sz="2800" dirty="0"/>
          </a:p>
          <a:p>
            <a:r>
              <a:rPr lang="en-US" sz="2800" dirty="0"/>
              <a:t>Define a replica set of size </a:t>
            </a:r>
            <a:r>
              <a:rPr lang="en-US" sz="2800" b="1" i="1" dirty="0"/>
              <a:t>N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put</a:t>
            </a:r>
            <a:r>
              <a:rPr lang="en-US" sz="2400" dirty="0"/>
              <a:t> waits for acknowledgements from at least </a:t>
            </a:r>
            <a:r>
              <a:rPr lang="en-US" sz="2400" b="1" i="1" dirty="0"/>
              <a:t>W</a:t>
            </a:r>
            <a:r>
              <a:rPr lang="en-US" sz="2400" dirty="0"/>
              <a:t> replicas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lang="en-US" sz="2400" dirty="0"/>
              <a:t> waits for responses from at least </a:t>
            </a:r>
            <a:r>
              <a:rPr lang="en-US" sz="2400" b="1" i="1" dirty="0"/>
              <a:t>R</a:t>
            </a:r>
            <a:r>
              <a:rPr lang="en-US" sz="2400" dirty="0"/>
              <a:t> replicas</a:t>
            </a:r>
          </a:p>
          <a:p>
            <a:pPr lvl="1"/>
            <a:r>
              <a:rPr lang="en-US" sz="2400" b="1" i="1" dirty="0"/>
              <a:t>W + R </a:t>
            </a:r>
            <a:r>
              <a:rPr lang="en-US" sz="2400" b="1" dirty="0"/>
              <a:t>&gt;</a:t>
            </a:r>
            <a:r>
              <a:rPr lang="en-US" sz="2400" b="1" i="1" dirty="0"/>
              <a:t> N</a:t>
            </a:r>
          </a:p>
          <a:p>
            <a:pPr lvl="1"/>
            <a:endParaRPr lang="en-US" sz="2400" dirty="0"/>
          </a:p>
          <a:p>
            <a:r>
              <a:rPr lang="en-US" sz="2800" dirty="0"/>
              <a:t>Why does it work?</a:t>
            </a:r>
          </a:p>
          <a:p>
            <a:pPr lvl="1"/>
            <a:r>
              <a:rPr lang="en-US" sz="2400" dirty="0"/>
              <a:t>There is at least one node that contains the update</a:t>
            </a:r>
          </a:p>
          <a:p>
            <a:pPr lvl="1"/>
            <a:endParaRPr lang="en-US" sz="2400" dirty="0"/>
          </a:p>
          <a:p>
            <a:r>
              <a:rPr lang="en-US" sz="2800" dirty="0"/>
              <a:t>Why might you use </a:t>
            </a:r>
            <a:r>
              <a:rPr lang="en-US" sz="2800" i="1" dirty="0"/>
              <a:t>W+R</a:t>
            </a:r>
            <a:r>
              <a:rPr lang="en-US" sz="2800" dirty="0"/>
              <a:t> &gt; </a:t>
            </a:r>
            <a:r>
              <a:rPr lang="en-US" sz="2800" i="1" dirty="0"/>
              <a:t>N+1</a:t>
            </a:r>
            <a:r>
              <a:rPr lang="en-US" sz="2800" dirty="0"/>
              <a:t>?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238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9" y="140939"/>
            <a:ext cx="7886700" cy="1325563"/>
          </a:xfrm>
        </p:spPr>
        <p:txBody>
          <a:bodyPr/>
          <a:lstStyle/>
          <a:p>
            <a:r>
              <a:rPr lang="en-US" dirty="0"/>
              <a:t>Quorum Consensus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540" y="1347860"/>
            <a:ext cx="8305800" cy="1295400"/>
          </a:xfrm>
        </p:spPr>
        <p:txBody>
          <a:bodyPr>
            <a:normAutofit/>
          </a:bodyPr>
          <a:lstStyle/>
          <a:p>
            <a:r>
              <a:rPr lang="en-US" dirty="0"/>
              <a:t>N=3, W=2, R=2</a:t>
            </a:r>
          </a:p>
          <a:p>
            <a:r>
              <a:rPr lang="en-US" dirty="0"/>
              <a:t>Replica set for K14: {N1, N3, N4}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140" y="584366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940" y="584366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340" y="584366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540" y="584286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309140" y="500546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756940" y="5005460"/>
            <a:ext cx="1066800" cy="913606"/>
            <a:chOff x="1752600" y="3656806"/>
            <a:chExt cx="533400" cy="38179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204740" y="500546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804940" y="500546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251611" y="646492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71340" y="645326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94811" y="645326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518811" y="645326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4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788590" y="5276506"/>
            <a:ext cx="1099500" cy="338554"/>
            <a:chOff x="5698650" y="4766846"/>
            <a:chExt cx="1099500" cy="338554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309140" y="527650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84985" y="3310383"/>
            <a:ext cx="1722634" cy="1648291"/>
            <a:chOff x="1595045" y="2800723"/>
            <a:chExt cx="1722634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595045" y="3409110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put(K14, V14)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71140" y="332906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397563" y="3512263"/>
              <a:ext cx="6065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28740" y="3294553"/>
            <a:ext cx="838200" cy="1682798"/>
            <a:chOff x="5638800" y="2784893"/>
            <a:chExt cx="838200" cy="1682798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5638800" y="2819400"/>
              <a:ext cx="83820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3841361">
              <a:off x="5433896" y="3380183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put(K14, V14)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71540" y="3329060"/>
            <a:ext cx="838200" cy="1648295"/>
            <a:chOff x="5181600" y="2819400"/>
            <a:chExt cx="838200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5181600" y="2819400"/>
              <a:ext cx="8382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3824197">
              <a:off x="5469125" y="3377999"/>
              <a:ext cx="6065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740" y="256706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01" y="-42308"/>
            <a:ext cx="7886700" cy="1325563"/>
          </a:xfrm>
        </p:spPr>
        <p:txBody>
          <a:bodyPr/>
          <a:lstStyle/>
          <a:p>
            <a:r>
              <a:rPr lang="en-US" dirty="0"/>
              <a:t>Quorum Consensus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2" y="1064682"/>
            <a:ext cx="8305800" cy="1295400"/>
          </a:xfrm>
        </p:spPr>
        <p:txBody>
          <a:bodyPr/>
          <a:lstStyle/>
          <a:p>
            <a:r>
              <a:rPr lang="en-US" dirty="0"/>
              <a:t>Now, issuing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lang="en-US" dirty="0"/>
              <a:t> to any two nodes out of three will return the answer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4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099500" cy="338554"/>
            <a:chOff x="5698650" y="4766846"/>
            <a:chExt cx="1099500" cy="338554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20687" y="2800723"/>
            <a:ext cx="1696992" cy="1648291"/>
            <a:chOff x="1620687" y="2800723"/>
            <a:chExt cx="1696992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863096" y="3398415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425966" y="3512263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32704" y="2819400"/>
            <a:ext cx="338554" cy="1648291"/>
            <a:chOff x="4408904" y="2819400"/>
            <a:chExt cx="338554" cy="1648291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4419600" y="2819400"/>
              <a:ext cx="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5400000">
              <a:off x="4092361" y="3496451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24400" y="2819400"/>
            <a:ext cx="381001" cy="1648295"/>
            <a:chOff x="6019800" y="2819400"/>
            <a:chExt cx="381001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6019800" y="2819400"/>
              <a:ext cx="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5400000">
              <a:off x="6013756" y="3499155"/>
              <a:ext cx="4355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>
                  <a:solidFill>
                    <a:srgbClr val="FF0000"/>
                  </a:solidFill>
                  <a:latin typeface="Helvetica"/>
                  <a:cs typeface="Helvetica"/>
                </a:rPr>
                <a:t>nill</a:t>
              </a:r>
              <a:endParaRPr lang="en-US" sz="1600" b="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9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4E6B-10F0-7E4A-8FED-1096A5ED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General’s Paradox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3B7B-261B-6345-B0FA-956B2C3FA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generals located on opposite sides of their enemy’s position</a:t>
            </a:r>
          </a:p>
          <a:p>
            <a:r>
              <a:rPr lang="en-US" dirty="0"/>
              <a:t>Can only communicate via messengers</a:t>
            </a:r>
          </a:p>
          <a:p>
            <a:r>
              <a:rPr lang="en-US" dirty="0"/>
              <a:t>Messengers go through enemy territory: might be captured</a:t>
            </a:r>
          </a:p>
          <a:p>
            <a:endParaRPr lang="en-US" dirty="0"/>
          </a:p>
          <a:p>
            <a:r>
              <a:rPr lang="en-US" dirty="0"/>
              <a:t>Problem: Need to coordinate time of attack</a:t>
            </a:r>
          </a:p>
          <a:p>
            <a:pPr lvl="1"/>
            <a:r>
              <a:rPr lang="en-US" dirty="0"/>
              <a:t>Two generals lose unless they attack at same time</a:t>
            </a:r>
          </a:p>
          <a:p>
            <a:pPr lvl="1"/>
            <a:r>
              <a:rPr lang="en-US" dirty="0"/>
              <a:t>If they attack at same time, they win</a:t>
            </a:r>
          </a:p>
        </p:txBody>
      </p:sp>
    </p:spTree>
    <p:extLst>
      <p:ext uri="{BB962C8B-B14F-4D97-AF65-F5344CB8AC3E}">
        <p14:creationId xmlns:p14="http://schemas.microsoft.com/office/powerpoint/2010/main" val="93576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F8F83-567C-4A31-B796-A655E134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General’s Paradox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3DD01-AA9F-407E-9BC3-452CAFBA3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messages over an unreliable network be used to guarantee two entities do something simultaneously?</a:t>
            </a:r>
          </a:p>
          <a:p>
            <a:r>
              <a:rPr lang="en-US" b="1" dirty="0"/>
              <a:t>No,</a:t>
            </a:r>
            <a:r>
              <a:rPr lang="en-US" dirty="0"/>
              <a:t> even if all messages go through</a:t>
            </a:r>
            <a:endParaRPr lang="en-US" b="1" dirty="0"/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E8C88576-9B3B-477A-8FE6-F332FF2D72ED}"/>
              </a:ext>
            </a:extLst>
          </p:cNvPr>
          <p:cNvGrpSpPr>
            <a:grpSpLocks/>
          </p:cNvGrpSpPr>
          <p:nvPr/>
        </p:nvGrpSpPr>
        <p:grpSpPr bwMode="auto">
          <a:xfrm>
            <a:off x="3178969" y="4965704"/>
            <a:ext cx="2552700" cy="725488"/>
            <a:chOff x="1849" y="3464"/>
            <a:chExt cx="1608" cy="457"/>
          </a:xfrm>
        </p:grpSpPr>
        <p:sp>
          <p:nvSpPr>
            <p:cNvPr id="8" name="Line 12">
              <a:extLst>
                <a:ext uri="{FF2B5EF4-FFF2-40B4-BE49-F238E27FC236}">
                  <a16:creationId xmlns:a16="http://schemas.microsoft.com/office/drawing/2014/main" id="{D30D1DAF-BDD4-4795-ABAB-CA86974C7D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49" y="3464"/>
              <a:ext cx="1608" cy="1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" name="Text Box 19">
              <a:extLst>
                <a:ext uri="{FF2B5EF4-FFF2-40B4-BE49-F238E27FC236}">
                  <a16:creationId xmlns:a16="http://schemas.microsoft.com/office/drawing/2014/main" id="{66D56C32-85A5-48F7-A71C-5274D8EE0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324669">
              <a:off x="1944" y="3515"/>
              <a:ext cx="1513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sz="1800" dirty="0">
                  <a:latin typeface="+mj-lt"/>
                  <a:ea typeface="굴림" panose="020B0600000101010101" pitchFamily="34" charset="-127"/>
                </a:rPr>
                <a:t>Yeah, but what if you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dirty="0">
                  <a:latin typeface="+mj-lt"/>
                  <a:ea typeface="굴림" panose="020B0600000101010101" pitchFamily="34" charset="-127"/>
                </a:rPr>
                <a:t>Don’t get this </a:t>
              </a:r>
              <a:r>
                <a:rPr lang="en-US" altLang="ko-KR" sz="1800" dirty="0" err="1">
                  <a:latin typeface="+mj-lt"/>
                  <a:ea typeface="굴림" panose="020B0600000101010101" pitchFamily="34" charset="-127"/>
                </a:rPr>
                <a:t>ack</a:t>
              </a:r>
              <a:r>
                <a:rPr lang="en-US" altLang="ko-KR" sz="1800" dirty="0">
                  <a:latin typeface="+mj-lt"/>
                  <a:ea typeface="굴림" panose="020B0600000101010101" pitchFamily="34" charset="-127"/>
                </a:rPr>
                <a:t>?</a:t>
              </a:r>
            </a:p>
          </p:txBody>
        </p:sp>
      </p:grpSp>
      <p:grpSp>
        <p:nvGrpSpPr>
          <p:cNvPr id="13" name="Group 21">
            <a:extLst>
              <a:ext uri="{FF2B5EF4-FFF2-40B4-BE49-F238E27FC236}">
                <a16:creationId xmlns:a16="http://schemas.microsoft.com/office/drawing/2014/main" id="{04FBA57D-CBFE-4239-BD00-86B4A13A2230}"/>
              </a:ext>
            </a:extLst>
          </p:cNvPr>
          <p:cNvGrpSpPr>
            <a:grpSpLocks/>
          </p:cNvGrpSpPr>
          <p:nvPr/>
        </p:nvGrpSpPr>
        <p:grpSpPr bwMode="auto">
          <a:xfrm>
            <a:off x="3178969" y="3836996"/>
            <a:ext cx="2651125" cy="552451"/>
            <a:chOff x="1849" y="2753"/>
            <a:chExt cx="1670" cy="348"/>
          </a:xfrm>
        </p:grpSpPr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B147FC51-7D8B-4037-AF32-BA65CEE5C8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2875"/>
              <a:ext cx="1670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71844042-2104-4BF4-8364-423390BDB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460914">
              <a:off x="2287" y="2753"/>
              <a:ext cx="7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dirty="0">
                  <a:latin typeface="+mj-lt"/>
                  <a:ea typeface="굴림" panose="020B0600000101010101" pitchFamily="34" charset="-127"/>
                </a:rPr>
                <a:t>11 am ok?</a:t>
              </a:r>
            </a:p>
          </p:txBody>
        </p:sp>
      </p:grpSp>
      <p:grpSp>
        <p:nvGrpSpPr>
          <p:cNvPr id="16" name="Group 23">
            <a:extLst>
              <a:ext uri="{FF2B5EF4-FFF2-40B4-BE49-F238E27FC236}">
                <a16:creationId xmlns:a16="http://schemas.microsoft.com/office/drawing/2014/main" id="{2928611E-B058-4F4D-9CAA-19331DE4770E}"/>
              </a:ext>
            </a:extLst>
          </p:cNvPr>
          <p:cNvGrpSpPr>
            <a:grpSpLocks/>
          </p:cNvGrpSpPr>
          <p:nvPr/>
        </p:nvGrpSpPr>
        <p:grpSpPr bwMode="auto">
          <a:xfrm>
            <a:off x="3178969" y="4484679"/>
            <a:ext cx="2651125" cy="481011"/>
            <a:chOff x="1849" y="3161"/>
            <a:chExt cx="1670" cy="303"/>
          </a:xfrm>
        </p:grpSpPr>
        <p:sp>
          <p:nvSpPr>
            <p:cNvPr id="17" name="Line 11">
              <a:extLst>
                <a:ext uri="{FF2B5EF4-FFF2-40B4-BE49-F238E27FC236}">
                  <a16:creationId xmlns:a16="http://schemas.microsoft.com/office/drawing/2014/main" id="{7C3BEA9B-233F-4F52-9135-2A68E9B00E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3237"/>
              <a:ext cx="167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80417D93-86E8-4324-AD2E-D4F49A8C4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460914">
              <a:off x="2474" y="3161"/>
              <a:ext cx="8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dirty="0">
                  <a:latin typeface="+mj-lt"/>
                  <a:ea typeface="굴림" panose="020B0600000101010101" pitchFamily="34" charset="-127"/>
                </a:rPr>
                <a:t>So, 11 it is?</a:t>
              </a:r>
            </a:p>
          </p:txBody>
        </p:sp>
      </p:grpSp>
      <p:grpSp>
        <p:nvGrpSpPr>
          <p:cNvPr id="19" name="Group 22">
            <a:extLst>
              <a:ext uri="{FF2B5EF4-FFF2-40B4-BE49-F238E27FC236}">
                <a16:creationId xmlns:a16="http://schemas.microsoft.com/office/drawing/2014/main" id="{180ACE2B-D6A1-4392-B011-FD16F1DC070E}"/>
              </a:ext>
            </a:extLst>
          </p:cNvPr>
          <p:cNvGrpSpPr>
            <a:grpSpLocks/>
          </p:cNvGrpSpPr>
          <p:nvPr/>
        </p:nvGrpSpPr>
        <p:grpSpPr bwMode="auto">
          <a:xfrm>
            <a:off x="3178969" y="4160848"/>
            <a:ext cx="2552700" cy="444501"/>
            <a:chOff x="1849" y="2957"/>
            <a:chExt cx="1608" cy="280"/>
          </a:xfrm>
        </p:grpSpPr>
        <p:sp>
          <p:nvSpPr>
            <p:cNvPr id="20" name="Line 10">
              <a:extLst>
                <a:ext uri="{FF2B5EF4-FFF2-40B4-BE49-F238E27FC236}">
                  <a16:creationId xmlns:a16="http://schemas.microsoft.com/office/drawing/2014/main" id="{93C78E66-0052-43AF-B8E8-BE4DDEE712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49" y="3101"/>
              <a:ext cx="1608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" name="Text Box 17">
              <a:extLst>
                <a:ext uri="{FF2B5EF4-FFF2-40B4-BE49-F238E27FC236}">
                  <a16:creationId xmlns:a16="http://schemas.microsoft.com/office/drawing/2014/main" id="{8A202D0D-0669-42D1-A1EB-A5EC8B392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324669">
              <a:off x="2004" y="2957"/>
              <a:ext cx="10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dirty="0">
                  <a:latin typeface="+mj-lt"/>
                  <a:ea typeface="굴림" panose="020B0600000101010101" pitchFamily="34" charset="-127"/>
                </a:rPr>
                <a:t>Yes, 11 works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6EDF5D5E-812E-4D02-BD4F-4A0A4107C6B3}"/>
              </a:ext>
            </a:extLst>
          </p:cNvPr>
          <p:cNvSpPr/>
          <p:nvPr/>
        </p:nvSpPr>
        <p:spPr>
          <a:xfrm>
            <a:off x="1310382" y="4144542"/>
            <a:ext cx="1613552" cy="1100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General 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69B2CF4-BAC8-4E16-A695-79CBCFB9282B}"/>
              </a:ext>
            </a:extLst>
          </p:cNvPr>
          <p:cNvSpPr/>
          <p:nvPr/>
        </p:nvSpPr>
        <p:spPr>
          <a:xfrm>
            <a:off x="6220667" y="4144491"/>
            <a:ext cx="1613552" cy="11000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General 2</a:t>
            </a:r>
          </a:p>
        </p:txBody>
      </p:sp>
    </p:spTree>
    <p:extLst>
      <p:ext uri="{BB962C8B-B14F-4D97-AF65-F5344CB8AC3E}">
        <p14:creationId xmlns:p14="http://schemas.microsoft.com/office/powerpoint/2010/main" val="415475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3B9F-DD1D-438B-95C6-BCDBCD7F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D8EAF-9B2C-44E7-9835-9B96B8435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71" y="1488739"/>
            <a:ext cx="7886700" cy="4760805"/>
          </a:xfrm>
        </p:spPr>
        <p:txBody>
          <a:bodyPr/>
          <a:lstStyle/>
          <a:p>
            <a:r>
              <a:rPr lang="en-US" dirty="0"/>
              <a:t>We can’t solve the General’s Paradox</a:t>
            </a:r>
          </a:p>
          <a:p>
            <a:pPr lvl="1"/>
            <a:r>
              <a:rPr lang="en-US" dirty="0"/>
              <a:t>No simultaneous action</a:t>
            </a:r>
          </a:p>
          <a:p>
            <a:pPr lvl="1"/>
            <a:r>
              <a:rPr lang="en-US" dirty="0"/>
              <a:t>But we can solve a related problem</a:t>
            </a:r>
          </a:p>
          <a:p>
            <a:pPr lvl="1"/>
            <a:endParaRPr lang="en-US" dirty="0"/>
          </a:p>
          <a:p>
            <a:r>
              <a:rPr lang="en-US" b="1" dirty="0"/>
              <a:t>Distributed Transaction:</a:t>
            </a:r>
            <a:r>
              <a:rPr lang="en-US" dirty="0"/>
              <a:t> Two (or more) machines agree to do something </a:t>
            </a:r>
            <a:r>
              <a:rPr lang="en-US" i="1" dirty="0"/>
              <a:t>or not do it</a:t>
            </a:r>
            <a:r>
              <a:rPr lang="en-US" dirty="0"/>
              <a:t> </a:t>
            </a:r>
            <a:r>
              <a:rPr lang="en-US" b="1" dirty="0"/>
              <a:t>atomically</a:t>
            </a:r>
          </a:p>
          <a:p>
            <a:endParaRPr lang="en-US" b="1" dirty="0"/>
          </a:p>
          <a:p>
            <a:r>
              <a:rPr lang="en-US" dirty="0"/>
              <a:t>Extra tool: </a:t>
            </a:r>
            <a:r>
              <a:rPr lang="en-US" b="1" dirty="0"/>
              <a:t>Persistent Log</a:t>
            </a:r>
          </a:p>
          <a:p>
            <a:pPr lvl="1"/>
            <a:r>
              <a:rPr lang="en-US" dirty="0"/>
              <a:t>If machine fails, it will remember what happened</a:t>
            </a:r>
          </a:p>
          <a:p>
            <a:pPr lvl="1"/>
            <a:r>
              <a:rPr lang="en-US" dirty="0"/>
              <a:t>Assume log itself can’t be corrupted</a:t>
            </a:r>
          </a:p>
        </p:txBody>
      </p:sp>
    </p:spTree>
    <p:extLst>
      <p:ext uri="{BB962C8B-B14F-4D97-AF65-F5344CB8AC3E}">
        <p14:creationId xmlns:p14="http://schemas.microsoft.com/office/powerpoint/2010/main" val="158068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42E4-3983-4219-9C27-D521B19C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Commit: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3EFDF-8F78-4CB5-AAD8-6AF8B72B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machine </a:t>
            </a:r>
            <a:r>
              <a:rPr lang="en-US" i="1" dirty="0"/>
              <a:t>(coordinator)</a:t>
            </a:r>
            <a:r>
              <a:rPr lang="en-US" dirty="0"/>
              <a:t> initiates the protocol</a:t>
            </a:r>
          </a:p>
          <a:p>
            <a:r>
              <a:rPr lang="en-US" dirty="0"/>
              <a:t>It asks </a:t>
            </a:r>
            <a:r>
              <a:rPr lang="en-US" i="1" dirty="0"/>
              <a:t>every</a:t>
            </a:r>
            <a:r>
              <a:rPr lang="en-US" dirty="0"/>
              <a:t> machine to </a:t>
            </a:r>
            <a:r>
              <a:rPr lang="en-US" b="1" dirty="0"/>
              <a:t>vote</a:t>
            </a:r>
            <a:r>
              <a:rPr lang="en-US" dirty="0"/>
              <a:t> on transaction</a:t>
            </a:r>
          </a:p>
          <a:p>
            <a:endParaRPr lang="en-US" dirty="0"/>
          </a:p>
          <a:p>
            <a:r>
              <a:rPr lang="en-US" dirty="0"/>
              <a:t>Two possible votes:</a:t>
            </a:r>
          </a:p>
          <a:p>
            <a:pPr lvl="1"/>
            <a:r>
              <a:rPr lang="en-US" b="1" dirty="0"/>
              <a:t>Commit</a:t>
            </a:r>
          </a:p>
          <a:p>
            <a:pPr lvl="1"/>
            <a:r>
              <a:rPr lang="en-US" b="1" dirty="0"/>
              <a:t>Abort</a:t>
            </a:r>
          </a:p>
          <a:p>
            <a:pPr lvl="1"/>
            <a:endParaRPr lang="en-US" b="1" dirty="0"/>
          </a:p>
          <a:p>
            <a:r>
              <a:rPr lang="en-US" dirty="0"/>
              <a:t>Commit transaction only if unanimous approval</a:t>
            </a:r>
          </a:p>
        </p:txBody>
      </p:sp>
    </p:spTree>
    <p:extLst>
      <p:ext uri="{BB962C8B-B14F-4D97-AF65-F5344CB8AC3E}">
        <p14:creationId xmlns:p14="http://schemas.microsoft.com/office/powerpoint/2010/main" val="2975714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8E99-4152-4145-A2AD-71B07F88B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Commit: Preparing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EC270-05C8-4B3C-8881-EE5F1F93A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Agree to Commit</a:t>
            </a:r>
          </a:p>
          <a:p>
            <a:r>
              <a:rPr lang="en-US" dirty="0"/>
              <a:t>Machine has </a:t>
            </a:r>
            <a:r>
              <a:rPr lang="en-US" b="1" dirty="0"/>
              <a:t>guaranteed</a:t>
            </a:r>
            <a:r>
              <a:rPr lang="en-US" dirty="0"/>
              <a:t> that it will accept transaction</a:t>
            </a:r>
          </a:p>
          <a:p>
            <a:r>
              <a:rPr lang="en-US" dirty="0"/>
              <a:t>Must be </a:t>
            </a:r>
            <a:r>
              <a:rPr lang="en-US" b="1" dirty="0"/>
              <a:t>recorded in log</a:t>
            </a:r>
            <a:r>
              <a:rPr lang="en-US" dirty="0"/>
              <a:t> so machine will remember this decision if it fails and restarts</a:t>
            </a:r>
          </a:p>
          <a:p>
            <a:pPr marL="0" indent="0">
              <a:buNone/>
            </a:pPr>
            <a:r>
              <a:rPr lang="en-US" b="1" dirty="0"/>
              <a:t>Agree to Abort</a:t>
            </a:r>
          </a:p>
          <a:p>
            <a:r>
              <a:rPr lang="en-US" dirty="0"/>
              <a:t>Machine has </a:t>
            </a:r>
            <a:r>
              <a:rPr lang="en-US" b="1" dirty="0"/>
              <a:t>guaranteed</a:t>
            </a:r>
            <a:r>
              <a:rPr lang="en-US" dirty="0"/>
              <a:t> that it will </a:t>
            </a:r>
            <a:r>
              <a:rPr lang="en-US" b="1" dirty="0"/>
              <a:t>never accept</a:t>
            </a:r>
            <a:r>
              <a:rPr lang="en-US" dirty="0"/>
              <a:t> this transaction</a:t>
            </a:r>
          </a:p>
          <a:p>
            <a:r>
              <a:rPr lang="en-US" dirty="0"/>
              <a:t>Must be </a:t>
            </a:r>
            <a:r>
              <a:rPr lang="en-US" b="1" dirty="0"/>
              <a:t>recorded in log</a:t>
            </a:r>
            <a:r>
              <a:rPr lang="en-US" dirty="0"/>
              <a:t> so machine will remember this decision if it fails and restarts</a:t>
            </a:r>
          </a:p>
        </p:txBody>
      </p:sp>
    </p:spTree>
    <p:extLst>
      <p:ext uri="{BB962C8B-B14F-4D97-AF65-F5344CB8AC3E}">
        <p14:creationId xmlns:p14="http://schemas.microsoft.com/office/powerpoint/2010/main" val="242208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B9FD-01BE-9944-8E6A-FA8DB007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C4EE-056D-0349-A70F-E65E75B9C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9913"/>
            <a:ext cx="8000999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/>
              <a:t>Proj</a:t>
            </a:r>
            <a:r>
              <a:rPr lang="en-US" sz="3200" dirty="0"/>
              <a:t> 3 Due Monday,  August 12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3200" dirty="0"/>
              <a:t>HW3 Due Tuesday, August 13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HW/Project Party on Friday, 5PM, 405 Soda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Course Evaluations at </a:t>
            </a:r>
            <a:r>
              <a:rPr lang="en-US" sz="3200" dirty="0">
                <a:hlinkClick r:id="rId2"/>
              </a:rPr>
              <a:t>https://course-</a:t>
            </a:r>
            <a:r>
              <a:rPr lang="en-US" sz="3200" dirty="0" err="1">
                <a:hlinkClick r:id="rId2"/>
              </a:rPr>
              <a:t>evaluations.berkeley.edu</a:t>
            </a:r>
            <a:r>
              <a:rPr lang="en-US" sz="3200" dirty="0">
                <a:hlinkClick r:id="rId2"/>
              </a:rPr>
              <a:t>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923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0CAC6-236B-4BE5-B6C6-10C01BC80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Commit: Finishing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ADA22-6771-42E9-BE58-A5403F6C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3116"/>
            <a:ext cx="7886700" cy="4836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Commit Transaction</a:t>
            </a:r>
          </a:p>
          <a:p>
            <a:r>
              <a:rPr lang="en-US" dirty="0"/>
              <a:t>Coordinator learns </a:t>
            </a:r>
            <a:r>
              <a:rPr lang="en-US" i="1" dirty="0"/>
              <a:t>all machines have agreed to commit</a:t>
            </a:r>
          </a:p>
          <a:p>
            <a:r>
              <a:rPr lang="en-US" dirty="0"/>
              <a:t>Apply transaction, inform voters</a:t>
            </a:r>
          </a:p>
          <a:p>
            <a:r>
              <a:rPr lang="en-US" dirty="0"/>
              <a:t>Record decision in local log</a:t>
            </a:r>
          </a:p>
          <a:p>
            <a:pPr marL="0" indent="0">
              <a:buNone/>
            </a:pPr>
            <a:r>
              <a:rPr lang="en-US" b="1" dirty="0"/>
              <a:t>Abort Transaction</a:t>
            </a:r>
          </a:p>
          <a:p>
            <a:r>
              <a:rPr lang="en-US" dirty="0"/>
              <a:t>Coordinator learns </a:t>
            </a:r>
            <a:r>
              <a:rPr lang="en-US" i="1" dirty="0"/>
              <a:t>at least on machine has voted to abort</a:t>
            </a:r>
            <a:endParaRPr lang="en-US" dirty="0"/>
          </a:p>
          <a:p>
            <a:r>
              <a:rPr lang="en-US" dirty="0"/>
              <a:t>Do not apply transaction, inform voters</a:t>
            </a:r>
          </a:p>
          <a:p>
            <a:r>
              <a:rPr lang="en-US" dirty="0"/>
              <a:t>Record decision in local log</a:t>
            </a:r>
          </a:p>
        </p:txBody>
      </p:sp>
    </p:spTree>
    <p:extLst>
      <p:ext uri="{BB962C8B-B14F-4D97-AF65-F5344CB8AC3E}">
        <p14:creationId xmlns:p14="http://schemas.microsoft.com/office/powerpoint/2010/main" val="178059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0CAC6-236B-4BE5-B6C6-10C01BC80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Commit: Finishing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ADA22-6771-42E9-BE58-A5403F6C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3116"/>
            <a:ext cx="7886700" cy="4836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Commit Transaction</a:t>
            </a:r>
          </a:p>
          <a:p>
            <a:r>
              <a:rPr lang="en-US" dirty="0"/>
              <a:t>Coordinator learns </a:t>
            </a:r>
            <a:r>
              <a:rPr lang="en-US" i="1" dirty="0"/>
              <a:t>all machines have agreed to commit</a:t>
            </a:r>
          </a:p>
          <a:p>
            <a:r>
              <a:rPr lang="en-US" dirty="0"/>
              <a:t>Apply transaction, inform voters</a:t>
            </a:r>
          </a:p>
          <a:p>
            <a:r>
              <a:rPr lang="en-US" dirty="0"/>
              <a:t>Record decision in local log</a:t>
            </a:r>
          </a:p>
          <a:p>
            <a:pPr marL="0" indent="0">
              <a:buNone/>
            </a:pPr>
            <a:r>
              <a:rPr lang="en-US" b="1" dirty="0"/>
              <a:t>Abort Transaction</a:t>
            </a:r>
          </a:p>
          <a:p>
            <a:r>
              <a:rPr lang="en-US" dirty="0"/>
              <a:t>Coordinator learns </a:t>
            </a:r>
            <a:r>
              <a:rPr lang="en-US" i="1" dirty="0"/>
              <a:t>at least on machine has voted to abort</a:t>
            </a:r>
            <a:endParaRPr lang="en-US" dirty="0"/>
          </a:p>
          <a:p>
            <a:r>
              <a:rPr lang="en-US" dirty="0"/>
              <a:t>Do not apply transaction, inform voters</a:t>
            </a:r>
          </a:p>
          <a:p>
            <a:r>
              <a:rPr lang="en-US" dirty="0"/>
              <a:t>Record decision in local log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FA8892-A358-4366-8A28-8E9940F801D2}"/>
              </a:ext>
            </a:extLst>
          </p:cNvPr>
          <p:cNvSpPr/>
          <p:nvPr/>
        </p:nvSpPr>
        <p:spPr>
          <a:xfrm>
            <a:off x="536265" y="2000680"/>
            <a:ext cx="7817088" cy="96940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64144B-0FD5-4D32-BC21-F7904F873473}"/>
              </a:ext>
            </a:extLst>
          </p:cNvPr>
          <p:cNvSpPr/>
          <p:nvPr/>
        </p:nvSpPr>
        <p:spPr>
          <a:xfrm>
            <a:off x="536265" y="4378972"/>
            <a:ext cx="7817088" cy="96940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FDE31-A80D-444C-A2F4-BB3A56AD2BE3}"/>
              </a:ext>
            </a:extLst>
          </p:cNvPr>
          <p:cNvSpPr txBox="1"/>
          <p:nvPr/>
        </p:nvSpPr>
        <p:spPr>
          <a:xfrm>
            <a:off x="1402537" y="2848680"/>
            <a:ext cx="6187671" cy="156966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Because no machine can take back its decision, exactly one of these will happen</a:t>
            </a:r>
          </a:p>
        </p:txBody>
      </p:sp>
    </p:spTree>
    <p:extLst>
      <p:ext uri="{BB962C8B-B14F-4D97-AF65-F5344CB8AC3E}">
        <p14:creationId xmlns:p14="http://schemas.microsoft.com/office/powerpoint/2010/main" val="3978396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EF42-1F55-4480-B167-19C83D575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Two-Phase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3C47-C962-4227-B0F4-A7636B3BD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N</a:t>
            </a:r>
            <a:r>
              <a:rPr lang="en-US" dirty="0"/>
              <a:t> workers (replicas): actually perform transaction</a:t>
            </a:r>
          </a:p>
          <a:p>
            <a:endParaRPr lang="en-US" dirty="0"/>
          </a:p>
          <a:p>
            <a:r>
              <a:rPr lang="en-US" dirty="0"/>
              <a:t>One coordinator (may also serve a worker)</a:t>
            </a:r>
          </a:p>
          <a:p>
            <a:pPr lvl="1"/>
            <a:r>
              <a:rPr lang="en-US" dirty="0"/>
              <a:t>Asks each worker to vote on transaction</a:t>
            </a:r>
          </a:p>
          <a:p>
            <a:pPr lvl="1"/>
            <a:r>
              <a:rPr lang="en-US" dirty="0"/>
              <a:t>Tells every machine result of the vote (workers don’t need to ask each other)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99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86ED6-CA15-4747-B514-12C8D6F9C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in Two-Phase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0A41E-3442-421A-A163-5C0D83ABE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Coordinator → Worker</a:t>
            </a:r>
          </a:p>
          <a:p>
            <a:r>
              <a:rPr lang="en-US" dirty="0">
                <a:latin typeface="+mj-lt"/>
              </a:rPr>
              <a:t>VOTE-REQ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Worker </a:t>
            </a:r>
            <a:r>
              <a:rPr lang="en-US" dirty="0"/>
              <a:t>→ Coordinator</a:t>
            </a:r>
          </a:p>
          <a:p>
            <a:r>
              <a:rPr lang="en-US" dirty="0">
                <a:latin typeface="+mj-lt"/>
              </a:rPr>
              <a:t>VOTE-COMMIT</a:t>
            </a:r>
          </a:p>
          <a:p>
            <a:r>
              <a:rPr lang="en-US" dirty="0">
                <a:latin typeface="+mj-lt"/>
              </a:rPr>
              <a:t>VOTE-ABORT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Coordinator </a:t>
            </a:r>
            <a:r>
              <a:rPr lang="en-US" dirty="0"/>
              <a:t>→ Worker</a:t>
            </a:r>
          </a:p>
          <a:p>
            <a:r>
              <a:rPr lang="en-US" dirty="0">
                <a:latin typeface="+mj-lt"/>
              </a:rPr>
              <a:t>GLOBAL-COMMIT</a:t>
            </a:r>
          </a:p>
          <a:p>
            <a:r>
              <a:rPr lang="en-US" dirty="0">
                <a:latin typeface="+mj-lt"/>
              </a:rPr>
              <a:t>GLOBAL-ABORT</a:t>
            </a:r>
          </a:p>
        </p:txBody>
      </p:sp>
    </p:spTree>
    <p:extLst>
      <p:ext uri="{BB962C8B-B14F-4D97-AF65-F5344CB8AC3E}">
        <p14:creationId xmlns:p14="http://schemas.microsoft.com/office/powerpoint/2010/main" val="43833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86ED6-CA15-4747-B514-12C8D6F9C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in Two-Phase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0A41E-3442-421A-A163-5C0D83ABE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Coordinator → Worker</a:t>
            </a:r>
          </a:p>
          <a:p>
            <a:r>
              <a:rPr lang="en-US" dirty="0">
                <a:latin typeface="+mj-lt"/>
              </a:rPr>
              <a:t>VOTE-REQ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Worker </a:t>
            </a:r>
            <a:r>
              <a:rPr lang="en-US" dirty="0"/>
              <a:t>→ Coordinator</a:t>
            </a:r>
          </a:p>
          <a:p>
            <a:r>
              <a:rPr lang="en-US" dirty="0">
                <a:latin typeface="+mj-lt"/>
              </a:rPr>
              <a:t>VOTE-COMMIT</a:t>
            </a:r>
          </a:p>
          <a:p>
            <a:r>
              <a:rPr lang="en-US" dirty="0">
                <a:latin typeface="+mj-lt"/>
              </a:rPr>
              <a:t>VOTE-ABORT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Coordinator </a:t>
            </a:r>
            <a:r>
              <a:rPr lang="en-US" dirty="0"/>
              <a:t>→ Worker</a:t>
            </a:r>
          </a:p>
          <a:p>
            <a:r>
              <a:rPr lang="en-US" dirty="0">
                <a:latin typeface="+mj-lt"/>
              </a:rPr>
              <a:t>GLOBAL-COMMIT</a:t>
            </a:r>
          </a:p>
          <a:p>
            <a:r>
              <a:rPr lang="en-US" dirty="0">
                <a:latin typeface="+mj-lt"/>
              </a:rPr>
              <a:t>GLOBAL-ABORT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19BB1-03A9-4C5B-AE1C-E9097A5466A8}"/>
              </a:ext>
            </a:extLst>
          </p:cNvPr>
          <p:cNvSpPr txBox="1"/>
          <p:nvPr/>
        </p:nvSpPr>
        <p:spPr>
          <a:xfrm>
            <a:off x="4310743" y="3325733"/>
            <a:ext cx="4520866" cy="954107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No taking back: always logged before sending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F3784C-4E48-4504-B588-357C62D9653C}"/>
              </a:ext>
            </a:extLst>
          </p:cNvPr>
          <p:cNvSpPr txBox="1"/>
          <p:nvPr/>
        </p:nvSpPr>
        <p:spPr>
          <a:xfrm>
            <a:off x="4310743" y="4960777"/>
            <a:ext cx="4520866" cy="954107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Actual result of transaction attempt</a:t>
            </a:r>
          </a:p>
        </p:txBody>
      </p:sp>
    </p:spTree>
    <p:extLst>
      <p:ext uri="{BB962C8B-B14F-4D97-AF65-F5344CB8AC3E}">
        <p14:creationId xmlns:p14="http://schemas.microsoft.com/office/powerpoint/2010/main" val="379413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25782" y="0"/>
            <a:ext cx="7886700" cy="1325563"/>
          </a:xfrm>
        </p:spPr>
        <p:txBody>
          <a:bodyPr/>
          <a:lstStyle/>
          <a:p>
            <a:r>
              <a:rPr lang="en-US" dirty="0">
                <a:ea typeface="MS PGothic" charset="0"/>
              </a:rPr>
              <a:t>Detailed Algorithm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495800" y="1341233"/>
            <a:ext cx="0" cy="54102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76200" y="1569833"/>
            <a:ext cx="4267200" cy="914400"/>
          </a:xfrm>
          <a:prstGeom prst="rect">
            <a:avLst/>
          </a:prstGeom>
          <a:solidFill>
            <a:srgbClr val="FFFFAA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marL="0" lvl="1">
              <a:defRPr/>
            </a:pP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Coordinator sends </a:t>
            </a:r>
            <a:r>
              <a:rPr lang="en-US" sz="2000" dirty="0">
                <a:solidFill>
                  <a:srgbClr val="FF0000"/>
                </a:solidFill>
                <a:latin typeface="+mj-lt"/>
                <a:ea typeface="ＭＳ Ｐゴシック" charset="0"/>
                <a:cs typeface="Calibri"/>
              </a:rPr>
              <a:t>VOTE-REQ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j-lt"/>
                <a:ea typeface="ＭＳ Ｐゴシック" charset="0"/>
                <a:cs typeface="Calibri"/>
              </a:rPr>
              <a:t> </a:t>
            </a: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2331833"/>
            <a:ext cx="44196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Wait for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alibri"/>
              </a:rPr>
              <a:t>VOTE-REQ </a:t>
            </a: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from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If ready, send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alibri"/>
              </a:rPr>
              <a:t>VOTE-COMMIT </a:t>
            </a: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to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If not ready, send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alibri"/>
              </a:rPr>
              <a:t>VOTE-ABORT </a:t>
            </a: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to coordinator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And immediately abort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627233"/>
            <a:ext cx="42672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If receive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alibri"/>
              </a:rPr>
              <a:t>VOTE-COMMIT </a:t>
            </a: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from all N workers, send </a:t>
            </a:r>
            <a:r>
              <a:rPr lang="en-US" sz="2000" dirty="0">
                <a:solidFill>
                  <a:srgbClr val="FF0000"/>
                </a:solidFill>
                <a:latin typeface="+mj-lt"/>
                <a:ea typeface="Calibri" charset="0"/>
                <a:cs typeface="Calibri" charset="0"/>
              </a:rPr>
              <a:t>GLOBAL-COMMIT</a:t>
            </a: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 to all workers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If doesn’t receive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alibri"/>
              </a:rPr>
              <a:t>VOTE-COMMIT</a:t>
            </a:r>
            <a:r>
              <a:rPr lang="en-US" sz="2000" dirty="0">
                <a:solidFill>
                  <a:srgbClr val="7F7F7F"/>
                </a:solidFill>
                <a:latin typeface="+mj-lt"/>
                <a:cs typeface="Calibri"/>
              </a:rPr>
              <a:t> </a:t>
            </a: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from all N workers, send</a:t>
            </a:r>
            <a:r>
              <a:rPr lang="en-US" sz="2000" dirty="0">
                <a:latin typeface="+mj-lt"/>
                <a:cs typeface="Gill Sans Ligh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alibri"/>
              </a:rPr>
              <a:t>GLOBAL-ABORT</a:t>
            </a:r>
            <a:r>
              <a:rPr lang="en-US" sz="2000" dirty="0">
                <a:latin typeface="+mj-lt"/>
                <a:cs typeface="Gill Sans Light"/>
              </a:rPr>
              <a:t> </a:t>
            </a: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48200" y="5379833"/>
            <a:ext cx="44196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If receive </a:t>
            </a:r>
            <a:r>
              <a:rPr lang="en-US" sz="2000" dirty="0">
                <a:solidFill>
                  <a:srgbClr val="FF0000"/>
                </a:solidFill>
                <a:latin typeface="+mj-lt"/>
                <a:ea typeface="Calibri" charset="0"/>
                <a:cs typeface="Calibri" charset="0"/>
              </a:rPr>
              <a:t>GLOBAL-COMMIT</a:t>
            </a:r>
            <a:r>
              <a:rPr lang="en-US" sz="2000" b="0" dirty="0">
                <a:solidFill>
                  <a:srgbClr val="FF0000"/>
                </a:solidFill>
                <a:latin typeface="+mj-lt"/>
                <a:ea typeface="Gill Sans" charset="0"/>
                <a:cs typeface="Gill Sans" charset="0"/>
              </a:rPr>
              <a:t> </a:t>
            </a: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then commit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If receive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alibri"/>
              </a:rPr>
              <a:t>GLOBAL-ABORT </a:t>
            </a:r>
            <a:r>
              <a:rPr lang="en-US" sz="2000" b="0" dirty="0">
                <a:latin typeface="+mj-lt"/>
                <a:ea typeface="Gill Sans" charset="0"/>
                <a:cs typeface="Gill Sans" charset="0"/>
              </a:rPr>
              <a:t>then abort</a:t>
            </a:r>
            <a:endParaRPr lang="en-US" sz="2000" b="0" dirty="0">
              <a:solidFill>
                <a:srgbClr val="7F7F7F"/>
              </a:solidFill>
              <a:latin typeface="+mj-lt"/>
              <a:ea typeface="Gill Sans" charset="0"/>
              <a:cs typeface="Gill Sans" charset="0"/>
            </a:endParaRPr>
          </a:p>
        </p:txBody>
      </p:sp>
      <p:sp>
        <p:nvSpPr>
          <p:cNvPr id="63495" name="TextBox 15"/>
          <p:cNvSpPr txBox="1">
            <a:spLocks noChangeArrowheads="1"/>
          </p:cNvSpPr>
          <p:nvPr/>
        </p:nvSpPr>
        <p:spPr bwMode="auto">
          <a:xfrm>
            <a:off x="685800" y="1036433"/>
            <a:ext cx="3071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FF0000"/>
                </a:solidFill>
                <a:latin typeface="+mj-lt"/>
                <a:ea typeface="Gill Sans" charset="0"/>
                <a:cs typeface="Gill Sans" charset="0"/>
              </a:rPr>
              <a:t>Coordinator Algorithm</a:t>
            </a:r>
          </a:p>
        </p:txBody>
      </p:sp>
      <p:sp>
        <p:nvSpPr>
          <p:cNvPr id="63496" name="TextBox 16"/>
          <p:cNvSpPr txBox="1">
            <a:spLocks noChangeArrowheads="1"/>
          </p:cNvSpPr>
          <p:nvPr/>
        </p:nvSpPr>
        <p:spPr bwMode="auto">
          <a:xfrm>
            <a:off x="5638800" y="1036433"/>
            <a:ext cx="2485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FF0000"/>
                </a:solidFill>
                <a:latin typeface="+mj-lt"/>
                <a:ea typeface="Gill Sans" charset="0"/>
                <a:cs typeface="Gill Sans" charset="0"/>
              </a:rPr>
              <a:t>Worker Algorithm</a:t>
            </a:r>
          </a:p>
        </p:txBody>
      </p:sp>
      <p:cxnSp>
        <p:nvCxnSpPr>
          <p:cNvPr id="19" name="Straight Arrow Connector 18"/>
          <p:cNvCxnSpPr>
            <a:cxnSpLocks noChangeShapeType="1"/>
            <a:stCxn id="6" idx="3"/>
          </p:cNvCxnSpPr>
          <p:nvPr/>
        </p:nvCxnSpPr>
        <p:spPr bwMode="auto">
          <a:xfrm>
            <a:off x="4343400" y="2027033"/>
            <a:ext cx="30480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2"/>
          <p:cNvCxnSpPr>
            <a:cxnSpLocks noChangeShapeType="1"/>
            <a:stCxn id="7" idx="1"/>
          </p:cNvCxnSpPr>
          <p:nvPr/>
        </p:nvCxnSpPr>
        <p:spPr bwMode="auto">
          <a:xfrm flipH="1">
            <a:off x="4343400" y="3436733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  <a:stCxn id="10" idx="3"/>
          </p:cNvCxnSpPr>
          <p:nvPr/>
        </p:nvCxnSpPr>
        <p:spPr bwMode="auto">
          <a:xfrm>
            <a:off x="4343400" y="4732133"/>
            <a:ext cx="304800" cy="647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1023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304799" y="224679"/>
            <a:ext cx="7886700" cy="1325563"/>
          </a:xfrm>
        </p:spPr>
        <p:txBody>
          <a:bodyPr/>
          <a:lstStyle/>
          <a:p>
            <a:r>
              <a:rPr lang="sv-SE" dirty="0">
                <a:ea typeface="MS PGothic" charset="0"/>
              </a:rPr>
              <a:t>Example: Failure-Free 2PC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799" y="2573386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47799" y="3638598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47799" y="4705398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47799" y="5772198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8" name="TextBox 11"/>
          <p:cNvSpPr txBox="1">
            <a:spLocks noChangeArrowheads="1"/>
          </p:cNvSpPr>
          <p:nvPr/>
        </p:nvSpPr>
        <p:spPr bwMode="auto">
          <a:xfrm>
            <a:off x="304799" y="2051098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519" name="TextBox 12"/>
          <p:cNvSpPr txBox="1">
            <a:spLocks noChangeArrowheads="1"/>
          </p:cNvSpPr>
          <p:nvPr/>
        </p:nvSpPr>
        <p:spPr bwMode="auto">
          <a:xfrm>
            <a:off x="304799" y="3194098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520" name="TextBox 15"/>
          <p:cNvSpPr txBox="1">
            <a:spLocks noChangeArrowheads="1"/>
          </p:cNvSpPr>
          <p:nvPr/>
        </p:nvSpPr>
        <p:spPr bwMode="auto">
          <a:xfrm>
            <a:off x="7924799" y="5861098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 dirty="0" err="1">
                <a:latin typeface="Gill Sans" charset="0"/>
                <a:ea typeface="Gill Sans" charset="0"/>
                <a:cs typeface="Gill Sans" charset="0"/>
              </a:rPr>
              <a:t>time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09799" y="2573386"/>
            <a:ext cx="1676400" cy="3200400"/>
            <a:chOff x="2209800" y="1741488"/>
            <a:chExt cx="1676400" cy="3200400"/>
          </a:xfrm>
        </p:grpSpPr>
        <p:cxnSp>
          <p:nvCxnSpPr>
            <p:cNvPr id="18" name="Straight Arrow Connector 17"/>
            <p:cNvCxnSpPr/>
            <p:nvPr/>
          </p:nvCxnSpPr>
          <p:spPr>
            <a:xfrm rot="16200000" flipH="1">
              <a:off x="1981200" y="1970088"/>
              <a:ext cx="1066800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1562100" y="2389188"/>
              <a:ext cx="2133600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H="1">
              <a:off x="952500" y="2998788"/>
              <a:ext cx="3200400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0" name="TextBox 35"/>
            <p:cNvSpPr txBox="1">
              <a:spLocks noChangeArrowheads="1"/>
            </p:cNvSpPr>
            <p:nvPr/>
          </p:nvSpPr>
          <p:spPr bwMode="auto">
            <a:xfrm>
              <a:off x="2667000" y="1828800"/>
              <a:ext cx="12192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dirty="0">
                  <a:solidFill>
                    <a:srgbClr val="FF0000"/>
                  </a:solidFill>
                  <a:latin typeface="Calibri" charset="0"/>
                </a:rPr>
                <a:t>VOTE-REQ</a:t>
              </a:r>
              <a:endParaRPr lang="en-US" dirty="0">
                <a:solidFill>
                  <a:srgbClr val="FF0000"/>
                </a:solidFill>
                <a:latin typeface="Calibri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05199" y="2573386"/>
            <a:ext cx="1676400" cy="3200400"/>
            <a:chOff x="3505200" y="1741488"/>
            <a:chExt cx="1676400" cy="3200400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076700" y="2084388"/>
              <a:ext cx="106680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3695700" y="2617788"/>
              <a:ext cx="213360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3352800" y="3113088"/>
              <a:ext cx="320040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1" name="TextBox 36"/>
            <p:cNvSpPr txBox="1">
              <a:spLocks noChangeArrowheads="1"/>
            </p:cNvSpPr>
            <p:nvPr/>
          </p:nvSpPr>
          <p:spPr bwMode="auto">
            <a:xfrm>
              <a:off x="3505200" y="3951288"/>
              <a:ext cx="144780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rgbClr val="FF0000"/>
                  </a:solidFill>
                  <a:latin typeface="Calibri" charset="0"/>
                </a:rPr>
                <a:t>VOTE-COMMIT</a:t>
              </a:r>
              <a:endParaRPr lang="en-US">
                <a:solidFill>
                  <a:srgbClr val="FF0000"/>
                </a:solidFill>
                <a:latin typeface="Calibri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5999" y="2573386"/>
            <a:ext cx="2209800" cy="3200400"/>
            <a:chOff x="6096000" y="1741488"/>
            <a:chExt cx="2209800" cy="3200400"/>
          </a:xfrm>
        </p:grpSpPr>
        <p:cxnSp>
          <p:nvCxnSpPr>
            <p:cNvPr id="33" name="Straight Arrow Connector 32"/>
            <p:cNvCxnSpPr/>
            <p:nvPr/>
          </p:nvCxnSpPr>
          <p:spPr>
            <a:xfrm rot="16200000" flipH="1">
              <a:off x="5867400" y="1970088"/>
              <a:ext cx="1066800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5448300" y="2389188"/>
              <a:ext cx="2133600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6200000" flipH="1">
              <a:off x="4838700" y="2998788"/>
              <a:ext cx="3200400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2" name="TextBox 37"/>
            <p:cNvSpPr txBox="1">
              <a:spLocks noChangeArrowheads="1"/>
            </p:cNvSpPr>
            <p:nvPr/>
          </p:nvSpPr>
          <p:spPr bwMode="auto">
            <a:xfrm>
              <a:off x="6781800" y="1817688"/>
              <a:ext cx="152400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rgbClr val="FF0000"/>
                  </a:solidFill>
                  <a:latin typeface="Calibri" charset="0"/>
                </a:rPr>
                <a:t>GLOBAL-COMMIT</a:t>
              </a:r>
              <a:endParaRPr lang="en-US">
                <a:solidFill>
                  <a:srgbClr val="FF0000"/>
                </a:solidFill>
                <a:latin typeface="Calibri" charset="0"/>
              </a:endParaRPr>
            </a:p>
          </p:txBody>
        </p:sp>
      </p:grpSp>
      <p:sp>
        <p:nvSpPr>
          <p:cNvPr id="64533" name="TextBox 23"/>
          <p:cNvSpPr txBox="1">
            <a:spLocks noChangeArrowheads="1"/>
          </p:cNvSpPr>
          <p:nvPr/>
        </p:nvSpPr>
        <p:spPr bwMode="auto">
          <a:xfrm>
            <a:off x="304799" y="4256136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534" name="TextBox 24"/>
          <p:cNvSpPr txBox="1">
            <a:spLocks noChangeArrowheads="1"/>
          </p:cNvSpPr>
          <p:nvPr/>
        </p:nvSpPr>
        <p:spPr bwMode="auto">
          <a:xfrm>
            <a:off x="304799" y="5322936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93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D5390-4527-41B0-82EA-AF5B249C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69E7F-8056-41F7-8D8A-8C164C84C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systems are hard to reason about</a:t>
            </a:r>
          </a:p>
          <a:p>
            <a:r>
              <a:rPr lang="en-US" dirty="0"/>
              <a:t>Want a </a:t>
            </a:r>
            <a:r>
              <a:rPr lang="en-US" i="1" dirty="0"/>
              <a:t>precise </a:t>
            </a:r>
            <a:r>
              <a:rPr lang="en-US" dirty="0"/>
              <a:t>way to express each node’s behavior that is also </a:t>
            </a:r>
            <a:r>
              <a:rPr lang="en-US" i="1" dirty="0"/>
              <a:t>easy to reason about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approach: </a:t>
            </a:r>
            <a:r>
              <a:rPr lang="en-US" b="1" dirty="0"/>
              <a:t>State Machine</a:t>
            </a:r>
            <a:endParaRPr lang="en-US" dirty="0"/>
          </a:p>
          <a:p>
            <a:pPr lvl="1"/>
            <a:r>
              <a:rPr lang="en-US" dirty="0"/>
              <a:t>Every node is in a </a:t>
            </a:r>
            <a:r>
              <a:rPr lang="en-US" i="1" dirty="0"/>
              <a:t>state</a:t>
            </a:r>
            <a:endParaRPr lang="en-US" dirty="0"/>
          </a:p>
          <a:p>
            <a:pPr lvl="1"/>
            <a:r>
              <a:rPr lang="en-US" dirty="0"/>
              <a:t>When the node sends/receives a message, it </a:t>
            </a:r>
            <a:r>
              <a:rPr lang="en-US" i="1" dirty="0"/>
              <a:t>transitions</a:t>
            </a:r>
            <a:r>
              <a:rPr lang="en-US" dirty="0"/>
              <a:t> to another state</a:t>
            </a:r>
          </a:p>
        </p:txBody>
      </p:sp>
    </p:spTree>
    <p:extLst>
      <p:ext uri="{BB962C8B-B14F-4D97-AF65-F5344CB8AC3E}">
        <p14:creationId xmlns:p14="http://schemas.microsoft.com/office/powerpoint/2010/main" val="3364430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Coordinator’s State Machine</a:t>
            </a:r>
            <a:endParaRPr lang="en-US" dirty="0">
              <a:ea typeface="MS PGothic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86247" y="21336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 dirty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 sz="2000" dirty="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86247" y="33528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95647" y="4572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6847" y="4572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4105348" y="3009900"/>
            <a:ext cx="685800" cy="317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610047" y="37338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600647" y="37338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6" name="TextBox 29"/>
          <p:cNvSpPr txBox="1">
            <a:spLocks noChangeArrowheads="1"/>
          </p:cNvSpPr>
          <p:nvPr/>
        </p:nvSpPr>
        <p:spPr bwMode="auto">
          <a:xfrm>
            <a:off x="4524447" y="2644914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START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VOTE-REQ</a:t>
            </a:r>
            <a:endParaRPr lang="en-US" sz="2000" dirty="0">
              <a:latin typeface="Calibri" charset="0"/>
            </a:endParaRPr>
          </a:p>
        </p:txBody>
      </p:sp>
      <p:sp>
        <p:nvSpPr>
          <p:cNvPr id="65547" name="TextBox 30"/>
          <p:cNvSpPr txBox="1">
            <a:spLocks noChangeArrowheads="1"/>
          </p:cNvSpPr>
          <p:nvPr/>
        </p:nvSpPr>
        <p:spPr bwMode="auto">
          <a:xfrm>
            <a:off x="1247847" y="3787914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VOTE-ABORT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GLOBAL-ABORT</a:t>
            </a:r>
            <a:endParaRPr lang="en-US" sz="2000" dirty="0">
              <a:latin typeface="Calibri" charset="0"/>
            </a:endParaRPr>
          </a:p>
        </p:txBody>
      </p:sp>
      <p:sp>
        <p:nvSpPr>
          <p:cNvPr id="65548" name="TextBox 31"/>
          <p:cNvSpPr txBox="1">
            <a:spLocks noChangeArrowheads="1"/>
          </p:cNvSpPr>
          <p:nvPr/>
        </p:nvSpPr>
        <p:spPr bwMode="auto">
          <a:xfrm>
            <a:off x="5210247" y="3733800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all VOTE-COMMIT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GLOBAL-COMMIT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95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Coordinator’s State Machine</a:t>
            </a:r>
            <a:endParaRPr lang="en-US" dirty="0">
              <a:ea typeface="MS PGothic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86247" y="21336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 dirty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 sz="2000" dirty="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86247" y="33528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95647" y="4572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6847" y="4572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4105348" y="3009900"/>
            <a:ext cx="685800" cy="317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610047" y="37338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600647" y="37338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6" name="TextBox 29"/>
          <p:cNvSpPr txBox="1">
            <a:spLocks noChangeArrowheads="1"/>
          </p:cNvSpPr>
          <p:nvPr/>
        </p:nvSpPr>
        <p:spPr bwMode="auto">
          <a:xfrm>
            <a:off x="4524447" y="2644914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START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VOTE-REQ</a:t>
            </a:r>
            <a:endParaRPr lang="en-US" sz="2000" dirty="0">
              <a:latin typeface="Calibri" charset="0"/>
            </a:endParaRPr>
          </a:p>
        </p:txBody>
      </p:sp>
      <p:sp>
        <p:nvSpPr>
          <p:cNvPr id="65547" name="TextBox 30"/>
          <p:cNvSpPr txBox="1">
            <a:spLocks noChangeArrowheads="1"/>
          </p:cNvSpPr>
          <p:nvPr/>
        </p:nvSpPr>
        <p:spPr bwMode="auto">
          <a:xfrm>
            <a:off x="1247847" y="3787914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VOTE-ABORT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GLOBAL-ABORT</a:t>
            </a:r>
            <a:endParaRPr lang="en-US" sz="2000" dirty="0">
              <a:latin typeface="Calibri" charset="0"/>
            </a:endParaRPr>
          </a:p>
        </p:txBody>
      </p:sp>
      <p:sp>
        <p:nvSpPr>
          <p:cNvPr id="65548" name="TextBox 31"/>
          <p:cNvSpPr txBox="1">
            <a:spLocks noChangeArrowheads="1"/>
          </p:cNvSpPr>
          <p:nvPr/>
        </p:nvSpPr>
        <p:spPr bwMode="auto">
          <a:xfrm>
            <a:off x="5210247" y="3733800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all VOTE-COMMIT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GLOBAL-COMMIT</a:t>
            </a:r>
            <a:endParaRPr lang="en-US" sz="2000" dirty="0">
              <a:latin typeface="Calibri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82898B-7152-4793-BB35-01DDEA0003A3}"/>
              </a:ext>
            </a:extLst>
          </p:cNvPr>
          <p:cNvSpPr/>
          <p:nvPr/>
        </p:nvSpPr>
        <p:spPr>
          <a:xfrm>
            <a:off x="4572000" y="2667000"/>
            <a:ext cx="152400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E06A28-B0D5-4567-8DD6-321D9DC94CBB}"/>
              </a:ext>
            </a:extLst>
          </p:cNvPr>
          <p:cNvSpPr txBox="1"/>
          <p:nvPr/>
        </p:nvSpPr>
        <p:spPr>
          <a:xfrm>
            <a:off x="6200846" y="2432241"/>
            <a:ext cx="2235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Triggers change of state</a:t>
            </a:r>
          </a:p>
        </p:txBody>
      </p:sp>
    </p:spTree>
    <p:extLst>
      <p:ext uri="{BB962C8B-B14F-4D97-AF65-F5344CB8AC3E}">
        <p14:creationId xmlns:p14="http://schemas.microsoft.com/office/powerpoint/2010/main" val="405329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E6858-5836-D94E-A27A-A154AD734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Network File System (Sun)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CAE48-4CAC-8642-AF3C-FCDBAA3DA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an RPC protocol for clients to interact with a file server</a:t>
            </a:r>
          </a:p>
          <a:p>
            <a:pPr lvl="1"/>
            <a:r>
              <a:rPr lang="en-US" dirty="0"/>
              <a:t>E.g., read/write files, traverse directories, …</a:t>
            </a:r>
          </a:p>
          <a:p>
            <a:pPr lvl="1"/>
            <a:r>
              <a:rPr lang="en-US" b="1" dirty="0"/>
              <a:t>Stateless</a:t>
            </a:r>
            <a:r>
              <a:rPr lang="en-US" dirty="0"/>
              <a:t> to simplify failure cases</a:t>
            </a:r>
            <a:endParaRPr lang="en-US" b="1" dirty="0"/>
          </a:p>
          <a:p>
            <a:r>
              <a:rPr lang="en-US" dirty="0"/>
              <a:t>Keeps most operations idempotent</a:t>
            </a:r>
          </a:p>
          <a:p>
            <a:pPr lvl="1"/>
            <a:r>
              <a:rPr lang="en-US" dirty="0"/>
              <a:t>Even removing a file: Return advisory error second time</a:t>
            </a:r>
          </a:p>
          <a:p>
            <a:r>
              <a:rPr lang="en-US" b="1" dirty="0"/>
              <a:t>Don't buffer writes</a:t>
            </a:r>
            <a:r>
              <a:rPr lang="en-US" dirty="0"/>
              <a:t> on server side cache</a:t>
            </a:r>
          </a:p>
          <a:p>
            <a:pPr lvl="1"/>
            <a:r>
              <a:rPr lang="en-US" dirty="0"/>
              <a:t>Reply with acknowledgement </a:t>
            </a:r>
            <a:r>
              <a:rPr lang="en-US" b="1" dirty="0"/>
              <a:t>only</a:t>
            </a:r>
            <a:r>
              <a:rPr lang="en-US" dirty="0"/>
              <a:t> when modifications reflected on disk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6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Coordinator’s State Machine</a:t>
            </a:r>
            <a:endParaRPr lang="en-US" dirty="0">
              <a:ea typeface="MS PGothic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86247" y="21336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 dirty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 sz="2000" dirty="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86247" y="33528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95647" y="4572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6847" y="4572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4105348" y="3009900"/>
            <a:ext cx="685800" cy="317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610047" y="37338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600647" y="37338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6" name="TextBox 29"/>
          <p:cNvSpPr txBox="1">
            <a:spLocks noChangeArrowheads="1"/>
          </p:cNvSpPr>
          <p:nvPr/>
        </p:nvSpPr>
        <p:spPr bwMode="auto">
          <a:xfrm>
            <a:off x="4524447" y="2644914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START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VOTE-REQ</a:t>
            </a:r>
            <a:endParaRPr lang="en-US" sz="2000" dirty="0">
              <a:latin typeface="Calibri" charset="0"/>
            </a:endParaRPr>
          </a:p>
        </p:txBody>
      </p:sp>
      <p:sp>
        <p:nvSpPr>
          <p:cNvPr id="65547" name="TextBox 30"/>
          <p:cNvSpPr txBox="1">
            <a:spLocks noChangeArrowheads="1"/>
          </p:cNvSpPr>
          <p:nvPr/>
        </p:nvSpPr>
        <p:spPr bwMode="auto">
          <a:xfrm>
            <a:off x="1247847" y="3787914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VOTE-ABORT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GLOBAL-ABORT</a:t>
            </a:r>
            <a:endParaRPr lang="en-US" sz="2000" dirty="0">
              <a:latin typeface="Calibri" charset="0"/>
            </a:endParaRPr>
          </a:p>
        </p:txBody>
      </p:sp>
      <p:sp>
        <p:nvSpPr>
          <p:cNvPr id="65548" name="TextBox 31"/>
          <p:cNvSpPr txBox="1">
            <a:spLocks noChangeArrowheads="1"/>
          </p:cNvSpPr>
          <p:nvPr/>
        </p:nvSpPr>
        <p:spPr bwMode="auto">
          <a:xfrm>
            <a:off x="5210247" y="3733800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all VOTE-COMMIT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GLOBAL-COMMIT</a:t>
            </a:r>
            <a:endParaRPr lang="en-US" sz="2000" dirty="0">
              <a:latin typeface="Calibri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82898B-7152-4793-BB35-01DDEA0003A3}"/>
              </a:ext>
            </a:extLst>
          </p:cNvPr>
          <p:cNvSpPr/>
          <p:nvPr/>
        </p:nvSpPr>
        <p:spPr>
          <a:xfrm>
            <a:off x="4572000" y="2957270"/>
            <a:ext cx="184255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E06A28-B0D5-4567-8DD6-321D9DC94CBB}"/>
              </a:ext>
            </a:extLst>
          </p:cNvPr>
          <p:cNvSpPr txBox="1"/>
          <p:nvPr/>
        </p:nvSpPr>
        <p:spPr>
          <a:xfrm>
            <a:off x="6462103" y="2824604"/>
            <a:ext cx="2235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Side-effect of changing state</a:t>
            </a:r>
          </a:p>
        </p:txBody>
      </p:sp>
    </p:spTree>
    <p:extLst>
      <p:ext uri="{BB962C8B-B14F-4D97-AF65-F5344CB8AC3E}">
        <p14:creationId xmlns:p14="http://schemas.microsoft.com/office/powerpoint/2010/main" val="21011901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Worker’s State Machine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486867" y="229574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86867" y="351494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READY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496267" y="473414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477467" y="473414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20" name="Straight Arrow Connector 19"/>
          <p:cNvCxnSpPr>
            <a:stCxn id="16" idx="2"/>
            <a:endCxn id="17" idx="0"/>
          </p:cNvCxnSpPr>
          <p:nvPr/>
        </p:nvCxnSpPr>
        <p:spPr>
          <a:xfrm rot="5400000">
            <a:off x="3905968" y="3172040"/>
            <a:ext cx="685800" cy="317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2"/>
            <a:endCxn id="18" idx="0"/>
          </p:cNvCxnSpPr>
          <p:nvPr/>
        </p:nvCxnSpPr>
        <p:spPr>
          <a:xfrm rot="5400000">
            <a:off x="3410667" y="389594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2"/>
            <a:endCxn id="19" idx="0"/>
          </p:cNvCxnSpPr>
          <p:nvPr/>
        </p:nvCxnSpPr>
        <p:spPr>
          <a:xfrm rot="16200000" flipH="1">
            <a:off x="4401267" y="389594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3"/>
          <p:cNvCxnSpPr>
            <a:stCxn id="16" idx="2"/>
            <a:endCxn id="18" idx="1"/>
          </p:cNvCxnSpPr>
          <p:nvPr/>
        </p:nvCxnSpPr>
        <p:spPr>
          <a:xfrm rot="5400000">
            <a:off x="2286717" y="3038690"/>
            <a:ext cx="2171700" cy="1752600"/>
          </a:xfrm>
          <a:prstGeom prst="curvedConnector4">
            <a:avLst>
              <a:gd name="adj1" fmla="val 24386"/>
              <a:gd name="adj2" fmla="val 139255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71" name="TextBox 23"/>
          <p:cNvSpPr txBox="1">
            <a:spLocks noChangeArrowheads="1"/>
          </p:cNvSpPr>
          <p:nvPr/>
        </p:nvSpPr>
        <p:spPr bwMode="auto">
          <a:xfrm>
            <a:off x="1277067" y="2676740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VOTE-REQ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VOTE-ABORT</a:t>
            </a:r>
            <a:endParaRPr lang="en-US" sz="2000" dirty="0">
              <a:latin typeface="Calibri" charset="0"/>
            </a:endParaRPr>
          </a:p>
        </p:txBody>
      </p:sp>
      <p:sp>
        <p:nvSpPr>
          <p:cNvPr id="66572" name="TextBox 24"/>
          <p:cNvSpPr txBox="1">
            <a:spLocks noChangeArrowheads="1"/>
          </p:cNvSpPr>
          <p:nvPr/>
        </p:nvSpPr>
        <p:spPr bwMode="auto">
          <a:xfrm>
            <a:off x="4248867" y="2829140"/>
            <a:ext cx="312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VOTE-REQ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VOTE-COMMIT</a:t>
            </a:r>
            <a:endParaRPr lang="en-US" sz="2000" dirty="0">
              <a:latin typeface="Calibri" charset="0"/>
            </a:endParaRPr>
          </a:p>
        </p:txBody>
      </p:sp>
      <p:sp>
        <p:nvSpPr>
          <p:cNvPr id="66573" name="TextBox 25"/>
          <p:cNvSpPr txBox="1">
            <a:spLocks noChangeArrowheads="1"/>
          </p:cNvSpPr>
          <p:nvPr/>
        </p:nvSpPr>
        <p:spPr bwMode="auto">
          <a:xfrm>
            <a:off x="1941979" y="4048338"/>
            <a:ext cx="23636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GLOBAL-ABORT</a:t>
            </a:r>
          </a:p>
        </p:txBody>
      </p:sp>
      <p:sp>
        <p:nvSpPr>
          <p:cNvPr id="66574" name="TextBox 26"/>
          <p:cNvSpPr txBox="1">
            <a:spLocks noChangeArrowheads="1"/>
          </p:cNvSpPr>
          <p:nvPr/>
        </p:nvSpPr>
        <p:spPr bwMode="auto">
          <a:xfrm>
            <a:off x="4934667" y="4181630"/>
            <a:ext cx="3352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GLOBAL-COMMIT</a:t>
            </a:r>
          </a:p>
        </p:txBody>
      </p:sp>
    </p:spTree>
    <p:extLst>
      <p:ext uri="{BB962C8B-B14F-4D97-AF65-F5344CB8AC3E}">
        <p14:creationId xmlns:p14="http://schemas.microsoft.com/office/powerpoint/2010/main" val="2517511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8D27AA-BBBE-4596-9159-CFE71DCCF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A7F25-7C8C-456E-ACE6-41D300A582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7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169726" y="110681"/>
            <a:ext cx="7886700" cy="1325563"/>
          </a:xfrm>
        </p:spPr>
        <p:txBody>
          <a:bodyPr/>
          <a:lstStyle/>
          <a:p>
            <a:r>
              <a:rPr lang="sv-SE" dirty="0"/>
              <a:t>Dealing with </a:t>
            </a:r>
            <a:r>
              <a:rPr lang="en-US" dirty="0"/>
              <a:t>Worker </a:t>
            </a:r>
            <a:r>
              <a:rPr lang="sv-SE" dirty="0"/>
              <a:t>Failures</a:t>
            </a:r>
            <a:endParaRPr lang="en-US" dirty="0"/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455476" y="1360137"/>
            <a:ext cx="79248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Failure only affects states in which the coordinator is waiting for messages</a:t>
            </a:r>
          </a:p>
          <a:p>
            <a:r>
              <a:rPr lang="en-US" sz="2800" dirty="0"/>
              <a:t>In </a:t>
            </a:r>
            <a:r>
              <a:rPr lang="en-US" sz="2800" dirty="0">
                <a:latin typeface="Calibri"/>
                <a:cs typeface="Calibri"/>
              </a:rPr>
              <a:t>WAIT</a:t>
            </a:r>
            <a:r>
              <a:rPr lang="en-US" sz="2800" dirty="0"/>
              <a:t>, if coordinator doesn’t receive </a:t>
            </a:r>
            <a:r>
              <a:rPr lang="en-US" sz="2800" i="1" dirty="0"/>
              <a:t>N</a:t>
            </a:r>
            <a:r>
              <a:rPr lang="en-US" sz="2800" dirty="0"/>
              <a:t> votes, it times out and sends </a:t>
            </a:r>
            <a:r>
              <a:rPr lang="en-US" sz="2800" dirty="0">
                <a:latin typeface="Calibri"/>
                <a:cs typeface="Calibri"/>
              </a:rPr>
              <a:t>GLOBAL-ABORT</a:t>
            </a:r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579676" y="3281752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79676" y="4500952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89076" y="5720152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0276" y="5720152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3998777" y="4158052"/>
            <a:ext cx="685800" cy="317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8" idx="0"/>
          </p:cNvCxnSpPr>
          <p:nvPr/>
        </p:nvCxnSpPr>
        <p:spPr>
          <a:xfrm rot="5400000">
            <a:off x="3503476" y="4881952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9" idx="0"/>
          </p:cNvCxnSpPr>
          <p:nvPr/>
        </p:nvCxnSpPr>
        <p:spPr>
          <a:xfrm rot="16200000" flipH="1">
            <a:off x="4494076" y="4881952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94" name="TextBox 29"/>
          <p:cNvSpPr txBox="1">
            <a:spLocks noChangeArrowheads="1"/>
          </p:cNvSpPr>
          <p:nvPr/>
        </p:nvSpPr>
        <p:spPr bwMode="auto">
          <a:xfrm>
            <a:off x="4417876" y="3840552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START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VOTE-REQ</a:t>
            </a:r>
            <a:endParaRPr lang="en-US" sz="1800">
              <a:latin typeface="Calibri" charset="0"/>
            </a:endParaRPr>
          </a:p>
        </p:txBody>
      </p:sp>
      <p:sp>
        <p:nvSpPr>
          <p:cNvPr id="67595" name="TextBox 30"/>
          <p:cNvSpPr txBox="1">
            <a:spLocks noChangeArrowheads="1"/>
          </p:cNvSpPr>
          <p:nvPr/>
        </p:nvSpPr>
        <p:spPr bwMode="auto">
          <a:xfrm>
            <a:off x="1750876" y="4997840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VOTE-ABORT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GLOBAL-ABORT</a:t>
            </a:r>
            <a:endParaRPr lang="en-US" sz="1800">
              <a:latin typeface="Calibri" charset="0"/>
            </a:endParaRPr>
          </a:p>
        </p:txBody>
      </p:sp>
      <p:sp>
        <p:nvSpPr>
          <p:cNvPr id="67596" name="TextBox 31"/>
          <p:cNvSpPr txBox="1">
            <a:spLocks noChangeArrowheads="1"/>
          </p:cNvSpPr>
          <p:nvPr/>
        </p:nvSpPr>
        <p:spPr bwMode="auto">
          <a:xfrm>
            <a:off x="4722676" y="4997840"/>
            <a:ext cx="2514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VOTE-COMMIT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GLOBAL-COMMIT</a:t>
            </a:r>
            <a:endParaRPr lang="en-US" sz="1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64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Example of </a:t>
            </a:r>
            <a:r>
              <a:rPr lang="en-US" dirty="0">
                <a:ea typeface="MS PGothic" charset="0"/>
              </a:rPr>
              <a:t>Worker</a:t>
            </a:r>
            <a:r>
              <a:rPr lang="sv-SE" dirty="0">
                <a:ea typeface="MS PGothic" charset="0"/>
              </a:rPr>
              <a:t> Failure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56750" y="3223388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56750" y="4288601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56750" y="5355401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156750" y="6412676"/>
            <a:ext cx="3657600" cy="95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4" name="TextBox 11"/>
          <p:cNvSpPr txBox="1">
            <a:spLocks noChangeArrowheads="1"/>
          </p:cNvSpPr>
          <p:nvPr/>
        </p:nvSpPr>
        <p:spPr bwMode="auto">
          <a:xfrm>
            <a:off x="166150" y="2794763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coordinator</a:t>
            </a:r>
          </a:p>
        </p:txBody>
      </p:sp>
      <p:sp>
        <p:nvSpPr>
          <p:cNvPr id="68615" name="TextBox 12"/>
          <p:cNvSpPr txBox="1">
            <a:spLocks noChangeArrowheads="1"/>
          </p:cNvSpPr>
          <p:nvPr/>
        </p:nvSpPr>
        <p:spPr bwMode="auto">
          <a:xfrm>
            <a:off x="166150" y="3861563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616" name="TextBox 15"/>
          <p:cNvSpPr txBox="1">
            <a:spLocks noChangeArrowheads="1"/>
          </p:cNvSpPr>
          <p:nvPr/>
        </p:nvSpPr>
        <p:spPr bwMode="auto">
          <a:xfrm>
            <a:off x="4890550" y="6107876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1690150" y="3451988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1194850" y="3871088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509050" y="4480688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3785650" y="3566288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404650" y="4099688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2" name="TextBox 35"/>
          <p:cNvSpPr txBox="1">
            <a:spLocks noChangeArrowheads="1"/>
          </p:cNvSpPr>
          <p:nvPr/>
        </p:nvSpPr>
        <p:spPr bwMode="auto">
          <a:xfrm>
            <a:off x="2375950" y="3628201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85550" y="4518788"/>
            <a:ext cx="167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VOTE-COMMIT</a:t>
            </a:r>
            <a:endParaRPr lang="en-US">
              <a:latin typeface="Calibri" charset="0"/>
            </a:endParaRP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6262150" y="3223388"/>
            <a:ext cx="2590800" cy="2133600"/>
            <a:chOff x="5715000" y="2678668"/>
            <a:chExt cx="2590800" cy="2133603"/>
          </a:xfrm>
        </p:grpSpPr>
        <p:cxnSp>
          <p:nvCxnSpPr>
            <p:cNvPr id="33" name="Straight Arrow Connector 32"/>
            <p:cNvCxnSpPr/>
            <p:nvPr/>
          </p:nvCxnSpPr>
          <p:spPr>
            <a:xfrm rot="16200000" flipH="1">
              <a:off x="5562599" y="2907269"/>
              <a:ext cx="1066802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5067299" y="3326370"/>
              <a:ext cx="2133603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43" name="TextBox 37"/>
            <p:cNvSpPr txBox="1">
              <a:spLocks noChangeArrowheads="1"/>
            </p:cNvSpPr>
            <p:nvPr/>
          </p:nvSpPr>
          <p:spPr bwMode="auto">
            <a:xfrm>
              <a:off x="6477000" y="2754868"/>
              <a:ext cx="1828800" cy="830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>
                  <a:latin typeface="Calibri" charset="0"/>
                </a:rPr>
                <a:t>GLOBAL-ABORT</a:t>
              </a:r>
              <a:endParaRPr lang="en-US">
                <a:latin typeface="Calibri" charset="0"/>
              </a:endParaRP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357150" y="5737988"/>
            <a:ext cx="304800" cy="685800"/>
            <a:chOff x="4343400" y="5193268"/>
            <a:chExt cx="304800" cy="685800"/>
          </a:xfrm>
        </p:grpSpPr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4267200" y="5650468"/>
              <a:ext cx="381000" cy="76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638" name="Group 30"/>
            <p:cNvGrpSpPr>
              <a:grpSpLocks/>
            </p:cNvGrpSpPr>
            <p:nvPr/>
          </p:nvGrpSpPr>
          <p:grpSpPr bwMode="auto">
            <a:xfrm>
              <a:off x="4343400" y="5193268"/>
              <a:ext cx="304800" cy="304800"/>
              <a:chOff x="4953000" y="1524000"/>
              <a:chExt cx="304800" cy="3048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626" name="Group 50"/>
          <p:cNvGrpSpPr>
            <a:grpSpLocks/>
          </p:cNvGrpSpPr>
          <p:nvPr/>
        </p:nvGrpSpPr>
        <p:grpSpPr bwMode="auto">
          <a:xfrm>
            <a:off x="3214150" y="1499363"/>
            <a:ext cx="1752600" cy="1592263"/>
            <a:chOff x="3276600" y="2895600"/>
            <a:chExt cx="3505200" cy="2971800"/>
          </a:xfrm>
        </p:grpSpPr>
        <p:sp>
          <p:nvSpPr>
            <p:cNvPr id="52" name="Rounded Rectangle 51"/>
            <p:cNvSpPr/>
            <p:nvPr/>
          </p:nvSpPr>
          <p:spPr>
            <a:xfrm>
              <a:off x="4270376" y="2895600"/>
              <a:ext cx="151765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270376" y="4116319"/>
              <a:ext cx="1517650" cy="530362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WAIT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276600" y="5334076"/>
              <a:ext cx="152400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257800" y="5334076"/>
              <a:ext cx="152400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56" name="Straight Arrow Connector 55"/>
            <p:cNvCxnSpPr>
              <a:stCxn id="52" idx="2"/>
              <a:endCxn id="53" idx="0"/>
            </p:cNvCxnSpPr>
            <p:nvPr/>
          </p:nvCxnSpPr>
          <p:spPr>
            <a:xfrm rot="5400000">
              <a:off x="4685502" y="3772621"/>
              <a:ext cx="687395" cy="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3" idx="2"/>
              <a:endCxn id="54" idx="0"/>
            </p:cNvCxnSpPr>
            <p:nvPr/>
          </p:nvCxnSpPr>
          <p:spPr>
            <a:xfrm rot="5400000">
              <a:off x="4188616" y="4493491"/>
              <a:ext cx="687395" cy="993774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3" idx="2"/>
              <a:endCxn id="55" idx="0"/>
            </p:cNvCxnSpPr>
            <p:nvPr/>
          </p:nvCxnSpPr>
          <p:spPr>
            <a:xfrm rot="16200000" flipH="1">
              <a:off x="5182390" y="4493491"/>
              <a:ext cx="687395" cy="993776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271550" y="2713801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628" name="TextBox 12"/>
          <p:cNvSpPr txBox="1">
            <a:spLocks noChangeArrowheads="1"/>
          </p:cNvSpPr>
          <p:nvPr/>
        </p:nvSpPr>
        <p:spPr bwMode="auto">
          <a:xfrm>
            <a:off x="166150" y="4923601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629" name="TextBox 12"/>
          <p:cNvSpPr txBox="1">
            <a:spLocks noChangeArrowheads="1"/>
          </p:cNvSpPr>
          <p:nvPr/>
        </p:nvSpPr>
        <p:spPr bwMode="auto">
          <a:xfrm>
            <a:off x="166150" y="5990401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4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64885" y="741"/>
            <a:ext cx="7886700" cy="1325563"/>
          </a:xfrm>
        </p:spPr>
        <p:txBody>
          <a:bodyPr/>
          <a:lstStyle/>
          <a:p>
            <a:r>
              <a:rPr lang="sv-SE" dirty="0">
                <a:ea typeface="MS PGothic" charset="0"/>
              </a:rPr>
              <a:t>Dealing with Coordinator Failure</a:t>
            </a:r>
            <a:endParaRPr lang="en-US" dirty="0">
              <a:ea typeface="MS PGothic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152400" y="942036"/>
            <a:ext cx="86868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Worker waits for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VOTE-REQ </a:t>
            </a:r>
            <a:r>
              <a:rPr lang="en-US" sz="2800" dirty="0">
                <a:ea typeface="ＭＳ Ｐゴシック" charset="0"/>
              </a:rPr>
              <a:t>in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INIT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Worker can time out and abort (coordinator handles it)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Worker waits for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GLOBAL-*</a:t>
            </a:r>
            <a:r>
              <a:rPr lang="en-US" sz="2800" dirty="0">
                <a:ea typeface="ＭＳ Ｐゴシック" charset="0"/>
              </a:rPr>
              <a:t> message in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READY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If coordinator fails, workers must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BLOCK</a:t>
            </a:r>
            <a:r>
              <a:rPr lang="en-US" sz="2400" dirty="0">
                <a:ea typeface="ＭＳ Ｐゴシック" charset="0"/>
              </a:rPr>
              <a:t> waiting for coordinator to recover and send 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GLOBAL_*</a:t>
            </a:r>
            <a:r>
              <a:rPr lang="en-US" sz="2400" dirty="0">
                <a:ea typeface="ＭＳ Ｐゴシック" charset="0"/>
              </a:rPr>
              <a:t> message</a:t>
            </a:r>
          </a:p>
          <a:p>
            <a:pPr marL="0" indent="0"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81400" y="33528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81400" y="45720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READY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90800" y="5791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0" y="5791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20" name="Straight Arrow Connector 19"/>
          <p:cNvCxnSpPr>
            <a:stCxn id="16" idx="2"/>
            <a:endCxn id="17" idx="0"/>
          </p:cNvCxnSpPr>
          <p:nvPr/>
        </p:nvCxnSpPr>
        <p:spPr>
          <a:xfrm rot="5400000">
            <a:off x="4000501" y="4229100"/>
            <a:ext cx="685800" cy="317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352800" y="49530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4343400" y="49530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3"/>
          <p:cNvCxnSpPr>
            <a:stCxn id="16" idx="2"/>
            <a:endCxn id="18" idx="1"/>
          </p:cNvCxnSpPr>
          <p:nvPr/>
        </p:nvCxnSpPr>
        <p:spPr>
          <a:xfrm rot="5400000">
            <a:off x="2381250" y="4095750"/>
            <a:ext cx="2171700" cy="1752600"/>
          </a:xfrm>
          <a:prstGeom prst="curvedConnector4">
            <a:avLst>
              <a:gd name="adj1" fmla="val 24386"/>
              <a:gd name="adj2" fmla="val 113043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3" name="TextBox 23"/>
          <p:cNvSpPr txBox="1">
            <a:spLocks noChangeArrowheads="1"/>
          </p:cNvSpPr>
          <p:nvPr/>
        </p:nvSpPr>
        <p:spPr bwMode="auto">
          <a:xfrm>
            <a:off x="2133600" y="38100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VOTE-ABORT</a:t>
            </a:r>
            <a:endParaRPr lang="en-US" sz="1800">
              <a:latin typeface="Calibri" charset="0"/>
            </a:endParaRPr>
          </a:p>
        </p:txBody>
      </p:sp>
      <p:sp>
        <p:nvSpPr>
          <p:cNvPr id="69644" name="TextBox 24"/>
          <p:cNvSpPr txBox="1">
            <a:spLocks noChangeArrowheads="1"/>
          </p:cNvSpPr>
          <p:nvPr/>
        </p:nvSpPr>
        <p:spPr bwMode="auto">
          <a:xfrm>
            <a:off x="4343400" y="39116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VOTE-COMMIT</a:t>
            </a:r>
            <a:endParaRPr lang="en-US" sz="1800">
              <a:latin typeface="Calibri" charset="0"/>
            </a:endParaRPr>
          </a:p>
        </p:txBody>
      </p:sp>
      <p:sp>
        <p:nvSpPr>
          <p:cNvPr id="69645" name="TextBox 25"/>
          <p:cNvSpPr txBox="1">
            <a:spLocks noChangeArrowheads="1"/>
          </p:cNvSpPr>
          <p:nvPr/>
        </p:nvSpPr>
        <p:spPr bwMode="auto">
          <a:xfrm>
            <a:off x="2133600" y="530066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GLOBAL-ABORT</a:t>
            </a:r>
          </a:p>
        </p:txBody>
      </p:sp>
      <p:sp>
        <p:nvSpPr>
          <p:cNvPr id="69646" name="TextBox 26"/>
          <p:cNvSpPr txBox="1">
            <a:spLocks noChangeArrowheads="1"/>
          </p:cNvSpPr>
          <p:nvPr/>
        </p:nvSpPr>
        <p:spPr bwMode="auto">
          <a:xfrm>
            <a:off x="4419600" y="5300663"/>
            <a:ext cx="251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GLOBAL-COMMIT</a:t>
            </a:r>
          </a:p>
        </p:txBody>
      </p:sp>
    </p:spTree>
    <p:extLst>
      <p:ext uri="{BB962C8B-B14F-4D97-AF65-F5344CB8AC3E}">
        <p14:creationId xmlns:p14="http://schemas.microsoft.com/office/powerpoint/2010/main" val="228726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194868" y="136200"/>
            <a:ext cx="8297063" cy="1325563"/>
          </a:xfrm>
        </p:spPr>
        <p:txBody>
          <a:bodyPr/>
          <a:lstStyle/>
          <a:p>
            <a:r>
              <a:rPr lang="sv-SE" dirty="0">
                <a:ea typeface="MS PGothic" charset="0"/>
              </a:rPr>
              <a:t>Example of Coordinator Failure (1)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3240277"/>
            <a:ext cx="1370013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05000" y="4305489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05000" y="5372289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6439089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2" name="TextBox 11"/>
          <p:cNvSpPr txBox="1">
            <a:spLocks noChangeArrowheads="1"/>
          </p:cNvSpPr>
          <p:nvPr/>
        </p:nvSpPr>
        <p:spPr bwMode="auto">
          <a:xfrm>
            <a:off x="228600" y="2946589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663" name="TextBox 12"/>
          <p:cNvSpPr txBox="1">
            <a:spLocks noChangeArrowheads="1"/>
          </p:cNvSpPr>
          <p:nvPr/>
        </p:nvSpPr>
        <p:spPr bwMode="auto">
          <a:xfrm>
            <a:off x="533400" y="4089589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2578894" y="3328383"/>
            <a:ext cx="404812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409825" y="3421252"/>
            <a:ext cx="596900" cy="234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2220119" y="3534758"/>
            <a:ext cx="749300" cy="160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872956" y="3626833"/>
            <a:ext cx="1055688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5404644" y="4007833"/>
            <a:ext cx="2144712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9" name="TextBox 35"/>
          <p:cNvSpPr txBox="1">
            <a:spLocks noChangeArrowheads="1"/>
          </p:cNvSpPr>
          <p:nvPr/>
        </p:nvSpPr>
        <p:spPr bwMode="auto">
          <a:xfrm>
            <a:off x="3124200" y="3545077"/>
            <a:ext cx="121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629400" y="4546789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VOTE-ABORT</a:t>
            </a:r>
            <a:endParaRPr lang="en-US">
              <a:latin typeface="Calibri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4953000" y="4394389"/>
            <a:ext cx="3200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724400" y="5994589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0673" name="Group 30"/>
          <p:cNvGrpSpPr>
            <a:grpSpLocks/>
          </p:cNvGrpSpPr>
          <p:nvPr/>
        </p:nvGrpSpPr>
        <p:grpSpPr bwMode="auto">
          <a:xfrm>
            <a:off x="2895600" y="3837177"/>
            <a:ext cx="304800" cy="304800"/>
            <a:chOff x="4953000" y="1524000"/>
            <a:chExt cx="304800" cy="304800"/>
          </a:xfrm>
        </p:grpSpPr>
        <p:cxnSp>
          <p:nvCxnSpPr>
            <p:cNvPr id="44" name="Straight Connector 43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674" name="Group 65"/>
          <p:cNvGrpSpPr>
            <a:grpSpLocks/>
          </p:cNvGrpSpPr>
          <p:nvPr/>
        </p:nvGrpSpPr>
        <p:grpSpPr bwMode="auto">
          <a:xfrm>
            <a:off x="4114800" y="1422589"/>
            <a:ext cx="2057400" cy="1905000"/>
            <a:chOff x="1295400" y="2514600"/>
            <a:chExt cx="3505200" cy="2971800"/>
          </a:xfrm>
        </p:grpSpPr>
        <p:sp>
          <p:nvSpPr>
            <p:cNvPr id="67" name="Rounded Rectangle 66"/>
            <p:cNvSpPr/>
            <p:nvPr/>
          </p:nvSpPr>
          <p:spPr>
            <a:xfrm>
              <a:off x="2285294" y="2514600"/>
              <a:ext cx="1525411" cy="532448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285294" y="3735515"/>
              <a:ext cx="1525411" cy="529971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READY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295400" y="4953953"/>
              <a:ext cx="1522707" cy="5324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3277894" y="4953953"/>
              <a:ext cx="1522706" cy="5324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71" name="Straight Arrow Connector 70"/>
            <p:cNvCxnSpPr>
              <a:stCxn id="67" idx="2"/>
              <a:endCxn id="68" idx="0"/>
            </p:cNvCxnSpPr>
            <p:nvPr/>
          </p:nvCxnSpPr>
          <p:spPr>
            <a:xfrm rot="5400000">
              <a:off x="2705004" y="3392520"/>
              <a:ext cx="685991" cy="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8" idx="2"/>
              <a:endCxn id="69" idx="0"/>
            </p:cNvCxnSpPr>
            <p:nvPr/>
          </p:nvCxnSpPr>
          <p:spPr>
            <a:xfrm rot="5400000">
              <a:off x="2208819" y="4114773"/>
              <a:ext cx="688467" cy="989894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8" idx="2"/>
              <a:endCxn id="70" idx="0"/>
            </p:cNvCxnSpPr>
            <p:nvPr/>
          </p:nvCxnSpPr>
          <p:spPr>
            <a:xfrm rot="16200000" flipH="1">
              <a:off x="3198714" y="4114773"/>
              <a:ext cx="688467" cy="989894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23"/>
            <p:cNvCxnSpPr>
              <a:stCxn id="67" idx="2"/>
              <a:endCxn id="69" idx="1"/>
            </p:cNvCxnSpPr>
            <p:nvPr/>
          </p:nvCxnSpPr>
          <p:spPr>
            <a:xfrm rot="5400000">
              <a:off x="1084516" y="3257933"/>
              <a:ext cx="2174367" cy="1752600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724400" y="5003989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724400" y="3937189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677" name="TextBox 12"/>
          <p:cNvSpPr txBox="1">
            <a:spLocks noChangeArrowheads="1"/>
          </p:cNvSpPr>
          <p:nvPr/>
        </p:nvSpPr>
        <p:spPr bwMode="auto">
          <a:xfrm>
            <a:off x="533400" y="5080189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678" name="TextBox 12"/>
          <p:cNvSpPr txBox="1">
            <a:spLocks noChangeArrowheads="1"/>
          </p:cNvSpPr>
          <p:nvPr/>
        </p:nvSpPr>
        <p:spPr bwMode="auto">
          <a:xfrm>
            <a:off x="533400" y="6142227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94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  <p:bldP spid="84" grpId="0"/>
      <p:bldP spid="8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113010" y="8128"/>
            <a:ext cx="8268990" cy="1325563"/>
          </a:xfrm>
        </p:spPr>
        <p:txBody>
          <a:bodyPr/>
          <a:lstStyle/>
          <a:p>
            <a:r>
              <a:rPr lang="sv-SE" dirty="0">
                <a:ea typeface="MS PGothic" charset="0"/>
              </a:rPr>
              <a:t>Example of Coordinator Failure (2)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32900" y="3393824"/>
            <a:ext cx="3654425" cy="31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32900" y="4459036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32900" y="5525836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32900" y="6592636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1661500" y="3606549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1166200" y="4025649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H="1">
            <a:off x="480400" y="4635249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 flipH="1" flipV="1">
            <a:off x="3604600" y="3720849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 flipH="1" flipV="1">
            <a:off x="3223600" y="4254249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1" name="TextBox 107"/>
          <p:cNvSpPr txBox="1">
            <a:spLocks noChangeArrowheads="1"/>
          </p:cNvSpPr>
          <p:nvPr/>
        </p:nvSpPr>
        <p:spPr bwMode="auto">
          <a:xfrm>
            <a:off x="2271100" y="3682749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880700" y="4673349"/>
            <a:ext cx="1600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VOTE-COMMIT</a:t>
            </a:r>
            <a:endParaRPr lang="en-US">
              <a:latin typeface="Calibri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5400000" flipH="1" flipV="1">
            <a:off x="2856093" y="4801143"/>
            <a:ext cx="3173413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709500" y="3252536"/>
            <a:ext cx="304800" cy="304800"/>
            <a:chOff x="4953000" y="1524000"/>
            <a:chExt cx="304800" cy="304800"/>
          </a:xfrm>
        </p:grpSpPr>
        <p:cxnSp>
          <p:nvCxnSpPr>
            <p:cNvPr id="113" name="Straight Connector 112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3868125" y="1195136"/>
            <a:ext cx="1984376" cy="1752600"/>
            <a:chOff x="1295399" y="2514600"/>
            <a:chExt cx="3505201" cy="2971800"/>
          </a:xfrm>
        </p:grpSpPr>
        <p:sp>
          <p:nvSpPr>
            <p:cNvPr id="117" name="Rounded Rectangle 116"/>
            <p:cNvSpPr/>
            <p:nvPr/>
          </p:nvSpPr>
          <p:spPr>
            <a:xfrm>
              <a:off x="2285269" y="2514600"/>
              <a:ext cx="1525463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285269" y="3734008"/>
              <a:ext cx="1525463" cy="532986"/>
            </a:xfrm>
            <a:prstGeom prst="roundRect">
              <a:avLst/>
            </a:prstGeom>
            <a:solidFill>
              <a:srgbClr val="F5C3C2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READY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295400" y="4953414"/>
              <a:ext cx="1522660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3277942" y="4953414"/>
              <a:ext cx="1522658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121" name="Straight Arrow Connector 120"/>
            <p:cNvCxnSpPr>
              <a:stCxn id="117" idx="2"/>
              <a:endCxn id="118" idx="0"/>
            </p:cNvCxnSpPr>
            <p:nvPr/>
          </p:nvCxnSpPr>
          <p:spPr>
            <a:xfrm rot="5400000">
              <a:off x="2706135" y="3392144"/>
              <a:ext cx="683729" cy="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8" idx="2"/>
              <a:endCxn id="119" idx="0"/>
            </p:cNvCxnSpPr>
            <p:nvPr/>
          </p:nvCxnSpPr>
          <p:spPr>
            <a:xfrm rot="5400000">
              <a:off x="2209856" y="4115269"/>
              <a:ext cx="686420" cy="989869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18" idx="2"/>
              <a:endCxn id="120" idx="0"/>
            </p:cNvCxnSpPr>
            <p:nvPr/>
          </p:nvCxnSpPr>
          <p:spPr>
            <a:xfrm rot="16200000" flipH="1">
              <a:off x="3199724" y="4115269"/>
              <a:ext cx="686420" cy="989867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23"/>
            <p:cNvCxnSpPr>
              <a:stCxn id="117" idx="2"/>
              <a:endCxn id="119" idx="1"/>
            </p:cNvCxnSpPr>
            <p:nvPr/>
          </p:nvCxnSpPr>
          <p:spPr>
            <a:xfrm rot="5400000">
              <a:off x="1085539" y="3257447"/>
              <a:ext cx="2172322" cy="1752601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4099900" y="5767136"/>
            <a:ext cx="327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block waiting for 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6095388" y="3404936"/>
            <a:ext cx="23479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5395300" y="2947736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restarted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rot="16200000" flipH="1">
            <a:off x="6462100" y="3633536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16200000" flipH="1">
            <a:off x="5814400" y="4052636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7071700" y="4700336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GLOBAL-ABORT</a:t>
            </a:r>
            <a:endParaRPr lang="en-US">
              <a:latin typeface="Calibri" charset="0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6200000" flipH="1">
            <a:off x="5090500" y="4624136"/>
            <a:ext cx="3276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3" name="TextBox 11"/>
          <p:cNvSpPr txBox="1">
            <a:spLocks noChangeArrowheads="1"/>
          </p:cNvSpPr>
          <p:nvPr/>
        </p:nvSpPr>
        <p:spPr bwMode="auto">
          <a:xfrm>
            <a:off x="61300" y="2947736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704" name="TextBox 12"/>
          <p:cNvSpPr txBox="1">
            <a:spLocks noChangeArrowheads="1"/>
          </p:cNvSpPr>
          <p:nvPr/>
        </p:nvSpPr>
        <p:spPr bwMode="auto">
          <a:xfrm>
            <a:off x="366100" y="4090736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705" name="TextBox 12"/>
          <p:cNvSpPr txBox="1">
            <a:spLocks noChangeArrowheads="1"/>
          </p:cNvSpPr>
          <p:nvPr/>
        </p:nvSpPr>
        <p:spPr bwMode="auto">
          <a:xfrm>
            <a:off x="366100" y="5081336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706" name="TextBox 12"/>
          <p:cNvSpPr txBox="1">
            <a:spLocks noChangeArrowheads="1"/>
          </p:cNvSpPr>
          <p:nvPr/>
        </p:nvSpPr>
        <p:spPr bwMode="auto">
          <a:xfrm>
            <a:off x="366100" y="6143374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3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25" grpId="0"/>
      <p:bldP spid="132" grpId="0"/>
      <p:bldP spid="13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757C7-44E2-4CE9-9E6E-6FA0B174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89696-7684-4000-90C3-EAD26C568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Nodes need to </a:t>
            </a:r>
            <a:r>
              <a:rPr lang="en-US" b="1" dirty="0"/>
              <a:t>know what state they are in</a:t>
            </a:r>
            <a:r>
              <a:rPr lang="en-US" dirty="0"/>
              <a:t> when they come back from a failure</a:t>
            </a:r>
          </a:p>
          <a:p>
            <a:r>
              <a:rPr lang="en-US" dirty="0"/>
              <a:t>How? Log events on local hard disk</a:t>
            </a:r>
          </a:p>
          <a:p>
            <a:r>
              <a:rPr lang="en-US" dirty="0"/>
              <a:t>Then we have the following recovery rules:</a:t>
            </a:r>
          </a:p>
          <a:p>
            <a:pPr lvl="1"/>
            <a:r>
              <a:rPr lang="en-US" dirty="0"/>
              <a:t>Coordinator aborts transaction if it was in the INIT, WAIT, or ABORT states</a:t>
            </a:r>
          </a:p>
          <a:p>
            <a:pPr lvl="1"/>
            <a:r>
              <a:rPr lang="en-US" dirty="0"/>
              <a:t>Coordinator commits transaction if it was in COMMIT</a:t>
            </a:r>
          </a:p>
          <a:p>
            <a:pPr lvl="1"/>
            <a:r>
              <a:rPr lang="en-US" dirty="0"/>
              <a:t>Worker aborts if in INIT or ABORT states</a:t>
            </a:r>
          </a:p>
          <a:p>
            <a:pPr lvl="1"/>
            <a:r>
              <a:rPr lang="en-US" dirty="0"/>
              <a:t>Worker commits if it was in COMMIT state</a:t>
            </a:r>
          </a:p>
          <a:p>
            <a:pPr lvl="1"/>
            <a:r>
              <a:rPr lang="en-US" dirty="0"/>
              <a:t>Worker asks coordinator what to do if in READY state</a:t>
            </a:r>
          </a:p>
        </p:txBody>
      </p:sp>
    </p:spTree>
    <p:extLst>
      <p:ext uri="{BB962C8B-B14F-4D97-AF65-F5344CB8AC3E}">
        <p14:creationId xmlns:p14="http://schemas.microsoft.com/office/powerpoint/2010/main" val="201534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45" y="97402"/>
            <a:ext cx="8438765" cy="1325563"/>
          </a:xfrm>
        </p:spPr>
        <p:txBody>
          <a:bodyPr>
            <a:normAutofit/>
          </a:bodyPr>
          <a:lstStyle/>
          <a:p>
            <a:r>
              <a:rPr lang="sv-SE" sz="4000" dirty="0"/>
              <a:t>Blocking for Coordinator to Recover</a:t>
            </a:r>
            <a:endParaRPr lang="en-US" sz="4000" dirty="0"/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152400" y="1057625"/>
            <a:ext cx="8382000" cy="5791200"/>
          </a:xfrm>
        </p:spPr>
        <p:txBody>
          <a:bodyPr/>
          <a:lstStyle/>
          <a:p>
            <a:r>
              <a:rPr lang="en-US" dirty="0"/>
              <a:t>A worker waiting for global decision can ask fellow workers about their state</a:t>
            </a:r>
          </a:p>
          <a:p>
            <a:pPr lvl="1"/>
            <a:r>
              <a:rPr lang="en-US" dirty="0"/>
              <a:t>If another worker is in ABORT or </a:t>
            </a:r>
            <a:br>
              <a:rPr lang="en-US" dirty="0"/>
            </a:br>
            <a:r>
              <a:rPr lang="en-US" dirty="0"/>
              <a:t>COMMIT state then coordinator </a:t>
            </a:r>
            <a:br>
              <a:rPr lang="en-US" dirty="0"/>
            </a:br>
            <a:r>
              <a:rPr lang="en-US" dirty="0"/>
              <a:t>must have sent GLOBAL-*</a:t>
            </a:r>
          </a:p>
          <a:p>
            <a:pPr lvl="2"/>
            <a:r>
              <a:rPr lang="en-US" dirty="0"/>
              <a:t>Thus, worker can safely </a:t>
            </a:r>
            <a:br>
              <a:rPr lang="en-US" dirty="0"/>
            </a:br>
            <a:r>
              <a:rPr lang="en-US" dirty="0"/>
              <a:t>abort or commit, respectively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another worker is still in </a:t>
            </a:r>
            <a:br>
              <a:rPr lang="en-US" dirty="0"/>
            </a:br>
            <a:r>
              <a:rPr lang="en-US" dirty="0"/>
              <a:t>INIT state then both workers </a:t>
            </a:r>
            <a:br>
              <a:rPr lang="en-US" dirty="0"/>
            </a:br>
            <a:r>
              <a:rPr lang="en-US" dirty="0"/>
              <a:t>can decide to abort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all workers are in ready, need to </a:t>
            </a:r>
            <a:r>
              <a:rPr lang="en-US" dirty="0">
                <a:solidFill>
                  <a:srgbClr val="FF0000"/>
                </a:solidFill>
              </a:rPr>
              <a:t>BLOCK</a:t>
            </a:r>
            <a:r>
              <a:rPr lang="en-US" dirty="0"/>
              <a:t> (don’t know if coordinator wanted to abort or commit)</a:t>
            </a:r>
          </a:p>
        </p:txBody>
      </p:sp>
      <p:grpSp>
        <p:nvGrpSpPr>
          <p:cNvPr id="73731" name="Group 15"/>
          <p:cNvGrpSpPr>
            <a:grpSpLocks/>
          </p:cNvGrpSpPr>
          <p:nvPr/>
        </p:nvGrpSpPr>
        <p:grpSpPr bwMode="auto">
          <a:xfrm>
            <a:off x="4876800" y="2124425"/>
            <a:ext cx="4267200" cy="2514600"/>
            <a:chOff x="4918363" y="3810000"/>
            <a:chExt cx="5043056" cy="2971800"/>
          </a:xfrm>
        </p:grpSpPr>
        <p:sp>
          <p:nvSpPr>
            <p:cNvPr id="4" name="Rounded Rectangle 3"/>
            <p:cNvSpPr/>
            <p:nvPr/>
          </p:nvSpPr>
          <p:spPr>
            <a:xfrm>
              <a:off x="6552479" y="3810000"/>
              <a:ext cx="1525299" cy="532823"/>
            </a:xfrm>
            <a:prstGeom prst="roundRect">
              <a:avLst/>
            </a:prstGeom>
            <a:solidFill>
              <a:srgbClr val="F5C3C2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INIT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552479" y="5029489"/>
              <a:ext cx="1525299" cy="532823"/>
            </a:xfrm>
            <a:prstGeom prst="roundRect">
              <a:avLst/>
            </a:prstGeom>
            <a:solidFill>
              <a:srgbClr val="F5C3C2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READY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561879" y="6248977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ABORT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7543079" y="6248977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COMMIT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>
            <a:xfrm rot="5400000">
              <a:off x="6972734" y="4686156"/>
              <a:ext cx="684789" cy="1876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2"/>
              <a:endCxn id="6" idx="0"/>
            </p:cNvCxnSpPr>
            <p:nvPr/>
          </p:nvCxnSpPr>
          <p:spPr>
            <a:xfrm rot="5400000">
              <a:off x="6477433" y="5410345"/>
              <a:ext cx="686666" cy="99060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2"/>
              <a:endCxn id="7" idx="0"/>
            </p:cNvCxnSpPr>
            <p:nvPr/>
          </p:nvCxnSpPr>
          <p:spPr>
            <a:xfrm rot="16200000" flipH="1">
              <a:off x="7468033" y="5410345"/>
              <a:ext cx="686666" cy="99060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23"/>
            <p:cNvCxnSpPr>
              <a:stCxn id="4" idx="2"/>
              <a:endCxn id="6" idx="1"/>
            </p:cNvCxnSpPr>
            <p:nvPr/>
          </p:nvCxnSpPr>
          <p:spPr>
            <a:xfrm rot="5400000">
              <a:off x="5352689" y="4552013"/>
              <a:ext cx="2172566" cy="1754187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740" name="TextBox 11"/>
            <p:cNvSpPr txBox="1">
              <a:spLocks noChangeArrowheads="1"/>
            </p:cNvSpPr>
            <p:nvPr/>
          </p:nvSpPr>
          <p:spPr bwMode="auto">
            <a:xfrm>
              <a:off x="4918363" y="4267201"/>
              <a:ext cx="2285998" cy="69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 dirty="0" err="1">
                  <a:latin typeface="Calibri" charset="0"/>
                </a:rPr>
                <a:t>Recv</a:t>
              </a:r>
              <a:r>
                <a:rPr lang="sv-SE" sz="1600" dirty="0">
                  <a:latin typeface="Calibri" charset="0"/>
                </a:rPr>
                <a:t>: VOTE-REQ</a:t>
              </a:r>
            </a:p>
            <a:p>
              <a:pPr eaLnBrk="1" hangingPunct="1"/>
              <a:r>
                <a:rPr lang="sv-SE" sz="1600" dirty="0" err="1">
                  <a:latin typeface="Calibri" charset="0"/>
                </a:rPr>
                <a:t>Send</a:t>
              </a:r>
              <a:r>
                <a:rPr lang="sv-SE" sz="1600" dirty="0">
                  <a:latin typeface="Calibri" charset="0"/>
                </a:rPr>
                <a:t>: VOTE-ABORT</a:t>
              </a:r>
              <a:endParaRPr lang="en-US" sz="1600" dirty="0">
                <a:latin typeface="Calibri" charset="0"/>
              </a:endParaRPr>
            </a:p>
          </p:txBody>
        </p:sp>
        <p:sp>
          <p:nvSpPr>
            <p:cNvPr id="73741" name="TextBox 12"/>
            <p:cNvSpPr txBox="1">
              <a:spLocks noChangeArrowheads="1"/>
            </p:cNvSpPr>
            <p:nvPr/>
          </p:nvSpPr>
          <p:spPr bwMode="auto">
            <a:xfrm>
              <a:off x="7405256" y="4368225"/>
              <a:ext cx="2556163" cy="69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VOTE-REQ</a:t>
              </a:r>
            </a:p>
            <a:p>
              <a:pPr eaLnBrk="1" hangingPunct="1"/>
              <a:r>
                <a:rPr lang="sv-SE" sz="1600">
                  <a:latin typeface="Calibri" charset="0"/>
                </a:rPr>
                <a:t>Send: VOTE-COMMIT</a:t>
              </a:r>
              <a:endParaRPr lang="en-US" sz="1600">
                <a:latin typeface="Calibri" charset="0"/>
              </a:endParaRPr>
            </a:p>
          </p:txBody>
        </p:sp>
        <p:sp>
          <p:nvSpPr>
            <p:cNvPr id="73742" name="TextBox 13"/>
            <p:cNvSpPr txBox="1">
              <a:spLocks noChangeArrowheads="1"/>
            </p:cNvSpPr>
            <p:nvPr/>
          </p:nvSpPr>
          <p:spPr bwMode="auto">
            <a:xfrm>
              <a:off x="5008418" y="5757446"/>
              <a:ext cx="2535381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GLOBAL-ABORT</a:t>
              </a:r>
            </a:p>
          </p:txBody>
        </p:sp>
        <p:sp>
          <p:nvSpPr>
            <p:cNvPr id="73743" name="TextBox 14"/>
            <p:cNvSpPr txBox="1">
              <a:spLocks noChangeArrowheads="1"/>
            </p:cNvSpPr>
            <p:nvPr/>
          </p:nvSpPr>
          <p:spPr bwMode="auto">
            <a:xfrm>
              <a:off x="7315200" y="5757446"/>
              <a:ext cx="2646219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GLOBAL-COMMIT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671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9F37-0AE3-634D-AFC3-15820544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Architecture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56F4BE-08FE-ED40-A504-B1290A02D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" t="5208" r="1151" b="5527"/>
          <a:stretch>
            <a:fillRect/>
          </a:stretch>
        </p:blipFill>
        <p:spPr bwMode="auto">
          <a:xfrm>
            <a:off x="856456" y="1435099"/>
            <a:ext cx="7431088" cy="50577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89146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219D-DB49-4774-9AAF-326FB7A1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061C8-C3CB-45E7-A2C8-B996F286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</a:t>
            </a:r>
            <a:r>
              <a:rPr lang="en-US" i="1" dirty="0"/>
              <a:t>both</a:t>
            </a:r>
            <a:r>
              <a:rPr lang="en-US" dirty="0"/>
              <a:t> coordinator and a worker fail?</a:t>
            </a:r>
          </a:p>
          <a:p>
            <a:r>
              <a:rPr lang="en-US" dirty="0"/>
              <a:t>The remaining workers can still consult each other</a:t>
            </a:r>
          </a:p>
          <a:p>
            <a:r>
              <a:rPr lang="en-US" dirty="0"/>
              <a:t>But they can’t reach a conclusion on what to do!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Why?</a:t>
            </a:r>
          </a:p>
          <a:p>
            <a:r>
              <a:rPr lang="en-US" dirty="0"/>
              <a:t>If all workers in INIT, we still don’t know state of failed worker </a:t>
            </a:r>
            <a:r>
              <a:rPr lang="en-US" i="1" dirty="0"/>
              <a:t>w</a:t>
            </a:r>
            <a:endParaRPr lang="en-US" dirty="0"/>
          </a:p>
          <a:p>
            <a:r>
              <a:rPr lang="en-US" i="1" dirty="0"/>
              <a:t>w</a:t>
            </a:r>
            <a:r>
              <a:rPr lang="en-US" dirty="0"/>
              <a:t> may have been first to be notified of a commit, and then coordinator and </a:t>
            </a:r>
            <a:r>
              <a:rPr lang="en-US" i="1" dirty="0"/>
              <a:t>w</a:t>
            </a:r>
            <a:r>
              <a:rPr lang="en-US" dirty="0"/>
              <a:t> crashed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5974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219D-DB49-4774-9AAF-326FB7A1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for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061C8-C3CB-45E7-A2C8-B996F286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</a:t>
            </a:r>
            <a:r>
              <a:rPr lang="en-US" i="1" dirty="0"/>
              <a:t>both</a:t>
            </a:r>
            <a:r>
              <a:rPr lang="en-US" dirty="0"/>
              <a:t> coordinator and a worker fail?</a:t>
            </a:r>
          </a:p>
          <a:p>
            <a:r>
              <a:rPr lang="en-US" dirty="0"/>
              <a:t>The remaining workers can still consult each other</a:t>
            </a:r>
          </a:p>
          <a:p>
            <a:r>
              <a:rPr lang="en-US" dirty="0"/>
              <a:t>But they can’t reach a conclusion on what to do!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problem motivated </a:t>
            </a:r>
            <a:r>
              <a:rPr lang="en-US" i="1" dirty="0"/>
              <a:t>Three Phase 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7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9351A-6475-4D9F-9355-7350668B6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0F07D-7EE3-4D8D-AD58-A408CB57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763" y="1825625"/>
            <a:ext cx="8236474" cy="4351338"/>
          </a:xfrm>
        </p:spPr>
        <p:txBody>
          <a:bodyPr/>
          <a:lstStyle/>
          <a:p>
            <a:r>
              <a:rPr lang="en-US" dirty="0"/>
              <a:t>Two- and Three-Phase commit make a </a:t>
            </a:r>
            <a:r>
              <a:rPr lang="en-US" b="1" dirty="0"/>
              <a:t>decentralized decision</a:t>
            </a:r>
            <a:endParaRPr lang="en-US" dirty="0"/>
          </a:p>
          <a:p>
            <a:r>
              <a:rPr lang="en-US" dirty="0"/>
              <a:t>Example: Changing the value of a key among all replicas for the key</a:t>
            </a:r>
          </a:p>
          <a:p>
            <a:endParaRPr lang="en-US" dirty="0"/>
          </a:p>
          <a:p>
            <a:r>
              <a:rPr lang="en-US" dirty="0"/>
              <a:t>But they are hardly the only solutions to this problem</a:t>
            </a:r>
          </a:p>
        </p:txBody>
      </p:sp>
    </p:spTree>
    <p:extLst>
      <p:ext uri="{BB962C8B-B14F-4D97-AF65-F5344CB8AC3E}">
        <p14:creationId xmlns:p14="http://schemas.microsoft.com/office/powerpoint/2010/main" val="4176102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13BE9-7866-4C2E-B8C1-F0D75ABED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Agreement in Face of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C9175-4A1D-44FD-820C-94638BAE6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If a </a:t>
            </a:r>
            <a:r>
              <a:rPr lang="en-US" b="1" dirty="0"/>
              <a:t>majority</a:t>
            </a:r>
            <a:r>
              <a:rPr lang="en-US" dirty="0"/>
              <a:t> of nodes agree, </a:t>
            </a:r>
            <a:r>
              <a:rPr lang="en-US" b="1" dirty="0"/>
              <a:t>commit</a:t>
            </a:r>
          </a:p>
          <a:p>
            <a:r>
              <a:rPr lang="en-US" dirty="0"/>
              <a:t>If a minority don’t participate, ignore them</a:t>
            </a:r>
          </a:p>
          <a:p>
            <a:endParaRPr lang="en-US" dirty="0"/>
          </a:p>
          <a:p>
            <a:r>
              <a:rPr lang="en-US" dirty="0"/>
              <a:t>Assumes a </a:t>
            </a:r>
            <a:r>
              <a:rPr lang="en-US" i="1" dirty="0"/>
              <a:t>fail-stop</a:t>
            </a:r>
            <a:r>
              <a:rPr lang="en-US" dirty="0"/>
              <a:t> model: if a machine breaks, it won’t send/receive messages</a:t>
            </a:r>
          </a:p>
          <a:p>
            <a:endParaRPr lang="en-US" dirty="0"/>
          </a:p>
          <a:p>
            <a:r>
              <a:rPr lang="en-US" dirty="0"/>
              <a:t>Algorithms that do this: </a:t>
            </a:r>
            <a:r>
              <a:rPr lang="en-US" b="1" dirty="0" err="1"/>
              <a:t>Paxos</a:t>
            </a:r>
            <a:r>
              <a:rPr lang="en-US" b="1" dirty="0"/>
              <a:t>, Raft</a:t>
            </a:r>
          </a:p>
          <a:p>
            <a:pPr lvl="1"/>
            <a:r>
              <a:rPr lang="en-US" i="1" dirty="0"/>
              <a:t>Very</a:t>
            </a:r>
            <a:r>
              <a:rPr lang="en-US" dirty="0"/>
              <a:t> tricky (but some people will tell you it’s “Simple”)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726921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9717-585E-4C8D-B0C2-7E4417E2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Majority?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A5919-D886-4921-8EB2-A3E0B044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138" y="1825625"/>
            <a:ext cx="8027212" cy="4351338"/>
          </a:xfrm>
        </p:spPr>
        <p:txBody>
          <a:bodyPr/>
          <a:lstStyle/>
          <a:p>
            <a:r>
              <a:rPr lang="en-US" dirty="0"/>
              <a:t>Key property: </a:t>
            </a:r>
            <a:r>
              <a:rPr lang="en-US" b="1" dirty="0"/>
              <a:t>Overlap</a:t>
            </a:r>
            <a:endParaRPr lang="en-US" dirty="0"/>
          </a:p>
          <a:p>
            <a:r>
              <a:rPr lang="en-US" dirty="0"/>
              <a:t>Suppose use transactions to track a value, initially 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run transaction “+2” while 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 are down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E1C7AAB-BE14-4FA9-ACDB-848E116DE749}"/>
              </a:ext>
            </a:extLst>
          </p:cNvPr>
          <p:cNvGrpSpPr/>
          <p:nvPr/>
        </p:nvGrpSpPr>
        <p:grpSpPr>
          <a:xfrm>
            <a:off x="1436914" y="2866361"/>
            <a:ext cx="5332852" cy="931311"/>
            <a:chOff x="1436914" y="2866361"/>
            <a:chExt cx="5332852" cy="93131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48D9747-2585-43AE-AAFB-E0796B79D190}"/>
                </a:ext>
              </a:extLst>
            </p:cNvPr>
            <p:cNvSpPr/>
            <p:nvPr/>
          </p:nvSpPr>
          <p:spPr>
            <a:xfrm>
              <a:off x="1436914" y="2883272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A: 0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D225B27-6FD5-489D-93A6-074D04B1B731}"/>
                </a:ext>
              </a:extLst>
            </p:cNvPr>
            <p:cNvSpPr/>
            <p:nvPr/>
          </p:nvSpPr>
          <p:spPr>
            <a:xfrm>
              <a:off x="2541527" y="2883272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B: 0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DE3CCE6-D378-460B-937B-DD14F8F2C8EC}"/>
                </a:ext>
              </a:extLst>
            </p:cNvPr>
            <p:cNvSpPr/>
            <p:nvPr/>
          </p:nvSpPr>
          <p:spPr>
            <a:xfrm>
              <a:off x="3646140" y="2866361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C: 0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8C3FC15-3C33-44B7-A5B6-046DA48182C1}"/>
                </a:ext>
              </a:extLst>
            </p:cNvPr>
            <p:cNvSpPr/>
            <p:nvPr/>
          </p:nvSpPr>
          <p:spPr>
            <a:xfrm>
              <a:off x="4750753" y="2872090"/>
              <a:ext cx="914400" cy="914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D: 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537EE5F-1C4F-45FE-AC3F-07165BAD336F}"/>
                </a:ext>
              </a:extLst>
            </p:cNvPr>
            <p:cNvSpPr/>
            <p:nvPr/>
          </p:nvSpPr>
          <p:spPr>
            <a:xfrm>
              <a:off x="5855366" y="2872090"/>
              <a:ext cx="914400" cy="914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D: 0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DCEA4E5-ECC5-4A45-9B7C-B38097CFBECD}"/>
              </a:ext>
            </a:extLst>
          </p:cNvPr>
          <p:cNvGrpSpPr/>
          <p:nvPr/>
        </p:nvGrpSpPr>
        <p:grpSpPr>
          <a:xfrm>
            <a:off x="1436914" y="4389663"/>
            <a:ext cx="5332852" cy="931311"/>
            <a:chOff x="1436914" y="2866361"/>
            <a:chExt cx="5332852" cy="93131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3A5784C-3086-429D-A3E4-A876DF680C10}"/>
                </a:ext>
              </a:extLst>
            </p:cNvPr>
            <p:cNvSpPr/>
            <p:nvPr/>
          </p:nvSpPr>
          <p:spPr>
            <a:xfrm>
              <a:off x="1436914" y="2883272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A: 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CEE69A8-545A-4711-9300-8C3A4D2C7119}"/>
                </a:ext>
              </a:extLst>
            </p:cNvPr>
            <p:cNvSpPr/>
            <p:nvPr/>
          </p:nvSpPr>
          <p:spPr>
            <a:xfrm>
              <a:off x="2541527" y="2883272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B: 2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20A3E5E-9B4C-4AFB-A008-38F183993F70}"/>
                </a:ext>
              </a:extLst>
            </p:cNvPr>
            <p:cNvSpPr/>
            <p:nvPr/>
          </p:nvSpPr>
          <p:spPr>
            <a:xfrm>
              <a:off x="3646140" y="2866361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C: 2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8BF20A9-CBCE-45CA-95D4-7D24DC22B26A}"/>
                </a:ext>
              </a:extLst>
            </p:cNvPr>
            <p:cNvSpPr/>
            <p:nvPr/>
          </p:nvSpPr>
          <p:spPr>
            <a:xfrm>
              <a:off x="4750753" y="2872090"/>
              <a:ext cx="914400" cy="914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D: 0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6F5A220-47FF-49C3-9D07-6CD8098A9286}"/>
                </a:ext>
              </a:extLst>
            </p:cNvPr>
            <p:cNvSpPr/>
            <p:nvPr/>
          </p:nvSpPr>
          <p:spPr>
            <a:xfrm>
              <a:off x="5855366" y="2872090"/>
              <a:ext cx="914400" cy="914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D: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96063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9717-585E-4C8D-B0C2-7E4417E2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Majority?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A5919-D886-4921-8EB2-A3E0B044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138" y="1825625"/>
            <a:ext cx="8027212" cy="4351338"/>
          </a:xfrm>
        </p:spPr>
        <p:txBody>
          <a:bodyPr/>
          <a:lstStyle/>
          <a:p>
            <a:r>
              <a:rPr lang="en-US" dirty="0"/>
              <a:t>Now 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E </a:t>
            </a:r>
            <a:r>
              <a:rPr lang="en-US" dirty="0"/>
              <a:t>come back up, </a:t>
            </a:r>
            <a:r>
              <a:rPr lang="en-US" i="1" dirty="0"/>
              <a:t>A, B </a:t>
            </a:r>
            <a:r>
              <a:rPr lang="en-US" dirty="0"/>
              <a:t>go down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Our </a:t>
            </a:r>
            <a:r>
              <a:rPr lang="en-US" b="1" dirty="0"/>
              <a:t>overlap</a:t>
            </a:r>
            <a:r>
              <a:rPr lang="en-US" dirty="0"/>
              <a:t> in this case is </a:t>
            </a:r>
            <a:r>
              <a:rPr lang="en-US" i="1" dirty="0"/>
              <a:t>C</a:t>
            </a:r>
            <a:endParaRPr lang="en-US" dirty="0"/>
          </a:p>
          <a:p>
            <a:pPr lvl="1"/>
            <a:r>
              <a:rPr lang="en-US" dirty="0"/>
              <a:t>Guaranteed by choice of majority</a:t>
            </a:r>
          </a:p>
          <a:p>
            <a:r>
              <a:rPr lang="en-US" dirty="0"/>
              <a:t>Overlap prevents us from </a:t>
            </a:r>
            <a:r>
              <a:rPr lang="en-US" b="1" dirty="0"/>
              <a:t>losing</a:t>
            </a:r>
            <a:r>
              <a:rPr lang="en-US" dirty="0"/>
              <a:t> transactions</a:t>
            </a:r>
          </a:p>
          <a:p>
            <a:pPr lvl="1"/>
            <a:r>
              <a:rPr lang="en-US" dirty="0"/>
              <a:t>Means every node is responsible for resending missed updates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E1C7AAB-BE14-4FA9-ACDB-848E116DE749}"/>
              </a:ext>
            </a:extLst>
          </p:cNvPr>
          <p:cNvGrpSpPr/>
          <p:nvPr/>
        </p:nvGrpSpPr>
        <p:grpSpPr>
          <a:xfrm>
            <a:off x="1434621" y="2417616"/>
            <a:ext cx="5332852" cy="931311"/>
            <a:chOff x="1436914" y="2866361"/>
            <a:chExt cx="5332852" cy="93131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48D9747-2585-43AE-AAFB-E0796B79D190}"/>
                </a:ext>
              </a:extLst>
            </p:cNvPr>
            <p:cNvSpPr/>
            <p:nvPr/>
          </p:nvSpPr>
          <p:spPr>
            <a:xfrm>
              <a:off x="1436914" y="2883272"/>
              <a:ext cx="914400" cy="914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A: 2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D225B27-6FD5-489D-93A6-074D04B1B731}"/>
                </a:ext>
              </a:extLst>
            </p:cNvPr>
            <p:cNvSpPr/>
            <p:nvPr/>
          </p:nvSpPr>
          <p:spPr>
            <a:xfrm>
              <a:off x="2541527" y="2883272"/>
              <a:ext cx="914400" cy="914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B: 2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DE3CCE6-D378-460B-937B-DD14F8F2C8EC}"/>
                </a:ext>
              </a:extLst>
            </p:cNvPr>
            <p:cNvSpPr/>
            <p:nvPr/>
          </p:nvSpPr>
          <p:spPr>
            <a:xfrm>
              <a:off x="3646140" y="2866361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C: 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8C3FC15-3C33-44B7-A5B6-046DA48182C1}"/>
                </a:ext>
              </a:extLst>
            </p:cNvPr>
            <p:cNvSpPr/>
            <p:nvPr/>
          </p:nvSpPr>
          <p:spPr>
            <a:xfrm>
              <a:off x="4750753" y="2872090"/>
              <a:ext cx="914400" cy="914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D: 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537EE5F-1C4F-45FE-AC3F-07165BAD336F}"/>
                </a:ext>
              </a:extLst>
            </p:cNvPr>
            <p:cNvSpPr/>
            <p:nvPr/>
          </p:nvSpPr>
          <p:spPr>
            <a:xfrm>
              <a:off x="5855366" y="2872090"/>
              <a:ext cx="914400" cy="914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D: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68926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655AD-7738-4412-86C3-0A64F100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Fail-Stop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CE942-3ECC-4231-9084-FC6784CF0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nodes don’t just stop talking when they fail?</a:t>
            </a:r>
          </a:p>
          <a:p>
            <a:r>
              <a:rPr lang="en-US" dirty="0"/>
              <a:t>What if they send incorrect information?</a:t>
            </a:r>
          </a:p>
          <a:p>
            <a:r>
              <a:rPr lang="en-US" dirty="0"/>
              <a:t>Or what if nodes are actively malicious?</a:t>
            </a:r>
          </a:p>
          <a:p>
            <a:endParaRPr lang="en-US" dirty="0"/>
          </a:p>
          <a:p>
            <a:r>
              <a:rPr lang="en-US" dirty="0"/>
              <a:t>This is called the </a:t>
            </a:r>
            <a:r>
              <a:rPr lang="en-US" b="1" dirty="0"/>
              <a:t>Byzantine Failure Model</a:t>
            </a:r>
            <a:endParaRPr lang="en-US" dirty="0"/>
          </a:p>
          <a:p>
            <a:r>
              <a:rPr lang="en-US" dirty="0"/>
              <a:t>Do </a:t>
            </a:r>
            <a:r>
              <a:rPr lang="en-US" dirty="0" err="1"/>
              <a:t>Paxos</a:t>
            </a:r>
            <a:r>
              <a:rPr lang="en-US" dirty="0"/>
              <a:t>/Raft still work even if just a minority of nodes exhibit Byzantine failures? </a:t>
            </a:r>
            <a:r>
              <a:rPr lang="en-US" b="1" dirty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8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0651" y="49333"/>
            <a:ext cx="7886700" cy="1325563"/>
          </a:xfrm>
        </p:spPr>
        <p:txBody>
          <a:bodyPr/>
          <a:lstStyle/>
          <a:p>
            <a:r>
              <a:rPr lang="en-US" altLang="ko-KR" dirty="0"/>
              <a:t>Byzantine General’s Problem</a:t>
            </a:r>
          </a:p>
        </p:txBody>
      </p:sp>
      <p:sp>
        <p:nvSpPr>
          <p:cNvPr id="986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033160"/>
            <a:ext cx="8534400" cy="2596240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One general, </a:t>
            </a:r>
            <a:r>
              <a:rPr lang="en-US" altLang="ko-KR" i="1" dirty="0"/>
              <a:t>N-1</a:t>
            </a:r>
            <a:r>
              <a:rPr lang="en-US" altLang="ko-KR" dirty="0"/>
              <a:t> lieutenants</a:t>
            </a:r>
          </a:p>
          <a:p>
            <a:r>
              <a:rPr lang="en-US" altLang="ko-KR" dirty="0"/>
              <a:t>Some number </a:t>
            </a:r>
            <a:r>
              <a:rPr lang="en-US" altLang="ko-KR" i="1" dirty="0"/>
              <a:t>(F)</a:t>
            </a:r>
            <a:r>
              <a:rPr lang="en-US" altLang="ko-KR" dirty="0"/>
              <a:t> want chaos</a:t>
            </a:r>
          </a:p>
          <a:p>
            <a:pPr lvl="1"/>
            <a:r>
              <a:rPr lang="en-US" altLang="ko-KR" dirty="0"/>
              <a:t>Can say contradictory things</a:t>
            </a:r>
          </a:p>
          <a:p>
            <a:r>
              <a:rPr lang="en-US" altLang="ko-KR" dirty="0"/>
              <a:t>Goal: General sends order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All non-insane lieutenants obey the </a:t>
            </a:r>
            <a:r>
              <a:rPr lang="en-US" altLang="ko-KR" i="1" dirty="0"/>
              <a:t>same order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If the commanding general is sane, they obey his/her order</a:t>
            </a:r>
          </a:p>
        </p:txBody>
      </p:sp>
      <p:grpSp>
        <p:nvGrpSpPr>
          <p:cNvPr id="986164" name="Group 52"/>
          <p:cNvGrpSpPr>
            <a:grpSpLocks/>
          </p:cNvGrpSpPr>
          <p:nvPr/>
        </p:nvGrpSpPr>
        <p:grpSpPr bwMode="auto">
          <a:xfrm>
            <a:off x="2955926" y="1236663"/>
            <a:ext cx="3140076" cy="1431152"/>
            <a:chOff x="1862" y="779"/>
            <a:chExt cx="1978" cy="944"/>
          </a:xfrm>
        </p:grpSpPr>
        <p:grpSp>
          <p:nvGrpSpPr>
            <p:cNvPr id="27686" name="Group 51"/>
            <p:cNvGrpSpPr>
              <a:grpSpLocks/>
            </p:cNvGrpSpPr>
            <p:nvPr/>
          </p:nvGrpSpPr>
          <p:grpSpPr bwMode="auto">
            <a:xfrm>
              <a:off x="1920" y="1128"/>
              <a:ext cx="1920" cy="456"/>
              <a:chOff x="1920" y="1128"/>
              <a:chExt cx="1920" cy="456"/>
            </a:xfrm>
          </p:grpSpPr>
          <p:sp>
            <p:nvSpPr>
              <p:cNvPr id="27693" name="Line 11"/>
              <p:cNvSpPr>
                <a:spLocks noChangeShapeType="1"/>
              </p:cNvSpPr>
              <p:nvPr/>
            </p:nvSpPr>
            <p:spPr bwMode="auto">
              <a:xfrm>
                <a:off x="1920" y="1227"/>
                <a:ext cx="1920" cy="357"/>
              </a:xfrm>
              <a:prstGeom prst="line">
                <a:avLst/>
              </a:prstGeom>
              <a:noFill/>
              <a:ln w="38100">
                <a:solidFill>
                  <a:schemeClr val="accent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94" name="Text Box 22"/>
              <p:cNvSpPr txBox="1">
                <a:spLocks noChangeArrowheads="1"/>
              </p:cNvSpPr>
              <p:nvPr/>
            </p:nvSpPr>
            <p:spPr bwMode="auto">
              <a:xfrm rot="345725">
                <a:off x="2147" y="1128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solidFill>
                      <a:schemeClr val="accent6"/>
                    </a:solidFill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  <p:grpSp>
          <p:nvGrpSpPr>
            <p:cNvPr id="27687" name="Group 42"/>
            <p:cNvGrpSpPr>
              <a:grpSpLocks/>
            </p:cNvGrpSpPr>
            <p:nvPr/>
          </p:nvGrpSpPr>
          <p:grpSpPr bwMode="auto">
            <a:xfrm>
              <a:off x="1920" y="779"/>
              <a:ext cx="689" cy="352"/>
              <a:chOff x="1920" y="779"/>
              <a:chExt cx="689" cy="352"/>
            </a:xfrm>
          </p:grpSpPr>
          <p:sp>
            <p:nvSpPr>
              <p:cNvPr id="27691" name="Line 10"/>
              <p:cNvSpPr>
                <a:spLocks noChangeShapeType="1"/>
              </p:cNvSpPr>
              <p:nvPr/>
            </p:nvSpPr>
            <p:spPr bwMode="auto">
              <a:xfrm flipV="1">
                <a:off x="1920" y="795"/>
                <a:ext cx="689" cy="336"/>
              </a:xfrm>
              <a:prstGeom prst="line">
                <a:avLst/>
              </a:prstGeom>
              <a:noFill/>
              <a:ln w="38100">
                <a:solidFill>
                  <a:schemeClr val="accent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92" name="Text Box 34"/>
              <p:cNvSpPr txBox="1">
                <a:spLocks noChangeArrowheads="1"/>
              </p:cNvSpPr>
              <p:nvPr/>
            </p:nvSpPr>
            <p:spPr bwMode="auto">
              <a:xfrm rot="20108178">
                <a:off x="1954" y="779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solidFill>
                      <a:schemeClr val="accent6"/>
                    </a:solidFill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  <p:grpSp>
          <p:nvGrpSpPr>
            <p:cNvPr id="27688" name="Group 45"/>
            <p:cNvGrpSpPr>
              <a:grpSpLocks/>
            </p:cNvGrpSpPr>
            <p:nvPr/>
          </p:nvGrpSpPr>
          <p:grpSpPr bwMode="auto">
            <a:xfrm>
              <a:off x="1862" y="1296"/>
              <a:ext cx="698" cy="427"/>
              <a:chOff x="1862" y="1296"/>
              <a:chExt cx="698" cy="427"/>
            </a:xfrm>
          </p:grpSpPr>
          <p:sp>
            <p:nvSpPr>
              <p:cNvPr id="27689" name="Line 13"/>
              <p:cNvSpPr>
                <a:spLocks noChangeShapeType="1"/>
              </p:cNvSpPr>
              <p:nvPr/>
            </p:nvSpPr>
            <p:spPr bwMode="auto">
              <a:xfrm>
                <a:off x="1900" y="1296"/>
                <a:ext cx="660" cy="427"/>
              </a:xfrm>
              <a:prstGeom prst="line">
                <a:avLst/>
              </a:prstGeom>
              <a:noFill/>
              <a:ln w="38100">
                <a:solidFill>
                  <a:schemeClr val="accent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90" name="Text Box 35"/>
              <p:cNvSpPr txBox="1">
                <a:spLocks noChangeArrowheads="1"/>
              </p:cNvSpPr>
              <p:nvPr/>
            </p:nvSpPr>
            <p:spPr bwMode="auto">
              <a:xfrm rot="1798899">
                <a:off x="1862" y="1436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solidFill>
                      <a:schemeClr val="accent6"/>
                    </a:solidFill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</p:grpSp>
      <p:grpSp>
        <p:nvGrpSpPr>
          <p:cNvPr id="986186" name="Group 74"/>
          <p:cNvGrpSpPr>
            <a:grpSpLocks/>
          </p:cNvGrpSpPr>
          <p:nvPr/>
        </p:nvGrpSpPr>
        <p:grpSpPr bwMode="auto">
          <a:xfrm>
            <a:off x="4800600" y="2576513"/>
            <a:ext cx="1143000" cy="418430"/>
            <a:chOff x="3024" y="1623"/>
            <a:chExt cx="720" cy="276"/>
          </a:xfrm>
        </p:grpSpPr>
        <p:sp>
          <p:nvSpPr>
            <p:cNvPr id="27684" name="Text Box 60"/>
            <p:cNvSpPr txBox="1">
              <a:spLocks noChangeArrowheads="1"/>
            </p:cNvSpPr>
            <p:nvPr/>
          </p:nvSpPr>
          <p:spPr bwMode="auto">
            <a:xfrm rot="20835745">
              <a:off x="3096" y="1623"/>
              <a:ext cx="5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Retreat!</a:t>
              </a:r>
            </a:p>
          </p:txBody>
        </p:sp>
        <p:sp>
          <p:nvSpPr>
            <p:cNvPr id="27685" name="Line 27"/>
            <p:cNvSpPr>
              <a:spLocks noChangeShapeType="1"/>
            </p:cNvSpPr>
            <p:nvPr/>
          </p:nvSpPr>
          <p:spPr bwMode="auto">
            <a:xfrm flipV="1">
              <a:off x="3024" y="1728"/>
              <a:ext cx="720" cy="17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86187" name="Group 75"/>
          <p:cNvGrpSpPr>
            <a:grpSpLocks/>
          </p:cNvGrpSpPr>
          <p:nvPr/>
        </p:nvGrpSpPr>
        <p:grpSpPr bwMode="auto">
          <a:xfrm>
            <a:off x="4800600" y="2852742"/>
            <a:ext cx="1143000" cy="410850"/>
            <a:chOff x="3024" y="1797"/>
            <a:chExt cx="720" cy="271"/>
          </a:xfrm>
        </p:grpSpPr>
        <p:sp>
          <p:nvSpPr>
            <p:cNvPr id="27682" name="Text Box 40"/>
            <p:cNvSpPr txBox="1">
              <a:spLocks noChangeArrowheads="1"/>
            </p:cNvSpPr>
            <p:nvPr/>
          </p:nvSpPr>
          <p:spPr bwMode="auto">
            <a:xfrm rot="20901608">
              <a:off x="3202" y="1856"/>
              <a:ext cx="4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Attack!</a:t>
              </a:r>
            </a:p>
          </p:txBody>
        </p:sp>
        <p:sp>
          <p:nvSpPr>
            <p:cNvPr id="27683" name="Line 59"/>
            <p:cNvSpPr>
              <a:spLocks noChangeShapeType="1"/>
            </p:cNvSpPr>
            <p:nvPr/>
          </p:nvSpPr>
          <p:spPr bwMode="auto">
            <a:xfrm flipV="1">
              <a:off x="3024" y="1797"/>
              <a:ext cx="720" cy="1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86185" name="Group 73"/>
          <p:cNvGrpSpPr>
            <a:grpSpLocks/>
          </p:cNvGrpSpPr>
          <p:nvPr/>
        </p:nvGrpSpPr>
        <p:grpSpPr bwMode="auto">
          <a:xfrm>
            <a:off x="4724400" y="1752600"/>
            <a:ext cx="1243013" cy="1018786"/>
            <a:chOff x="2976" y="1104"/>
            <a:chExt cx="783" cy="672"/>
          </a:xfrm>
        </p:grpSpPr>
        <p:sp>
          <p:nvSpPr>
            <p:cNvPr id="27680" name="Text Box 41"/>
            <p:cNvSpPr txBox="1">
              <a:spLocks noChangeArrowheads="1"/>
            </p:cNvSpPr>
            <p:nvPr/>
          </p:nvSpPr>
          <p:spPr bwMode="auto">
            <a:xfrm>
              <a:off x="3216" y="1248"/>
              <a:ext cx="5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Retreat!</a:t>
              </a:r>
            </a:p>
          </p:txBody>
        </p:sp>
        <p:sp>
          <p:nvSpPr>
            <p:cNvPr id="27681" name="Freeform 64"/>
            <p:cNvSpPr>
              <a:spLocks/>
            </p:cNvSpPr>
            <p:nvPr/>
          </p:nvSpPr>
          <p:spPr bwMode="auto">
            <a:xfrm>
              <a:off x="2976" y="1104"/>
              <a:ext cx="240" cy="672"/>
            </a:xfrm>
            <a:custGeom>
              <a:avLst/>
              <a:gdLst>
                <a:gd name="T0" fmla="*/ 0 w 240"/>
                <a:gd name="T1" fmla="*/ 672 h 672"/>
                <a:gd name="T2" fmla="*/ 144 w 240"/>
                <a:gd name="T3" fmla="*/ 528 h 672"/>
                <a:gd name="T4" fmla="*/ 240 w 240"/>
                <a:gd name="T5" fmla="*/ 240 h 672"/>
                <a:gd name="T6" fmla="*/ 144 w 240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672">
                  <a:moveTo>
                    <a:pt x="0" y="672"/>
                  </a:moveTo>
                  <a:cubicBezTo>
                    <a:pt x="52" y="636"/>
                    <a:pt x="104" y="600"/>
                    <a:pt x="144" y="528"/>
                  </a:cubicBezTo>
                  <a:cubicBezTo>
                    <a:pt x="184" y="456"/>
                    <a:pt x="240" y="328"/>
                    <a:pt x="240" y="240"/>
                  </a:cubicBezTo>
                  <a:cubicBezTo>
                    <a:pt x="240" y="152"/>
                    <a:pt x="192" y="76"/>
                    <a:pt x="144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86184" name="Group 72"/>
          <p:cNvGrpSpPr>
            <a:grpSpLocks/>
          </p:cNvGrpSpPr>
          <p:nvPr/>
        </p:nvGrpSpPr>
        <p:grpSpPr bwMode="auto">
          <a:xfrm>
            <a:off x="3963988" y="1828800"/>
            <a:ext cx="989012" cy="873246"/>
            <a:chOff x="2496" y="1154"/>
            <a:chExt cx="623" cy="576"/>
          </a:xfrm>
        </p:grpSpPr>
        <p:sp>
          <p:nvSpPr>
            <p:cNvPr id="27678" name="Freeform 61"/>
            <p:cNvSpPr>
              <a:spLocks/>
            </p:cNvSpPr>
            <p:nvPr/>
          </p:nvSpPr>
          <p:spPr bwMode="auto">
            <a:xfrm rot="406774">
              <a:off x="2975" y="1154"/>
              <a:ext cx="144" cy="576"/>
            </a:xfrm>
            <a:custGeom>
              <a:avLst/>
              <a:gdLst>
                <a:gd name="T0" fmla="*/ 26 w 264"/>
                <a:gd name="T1" fmla="*/ 0 h 576"/>
                <a:gd name="T2" fmla="*/ 131 w 264"/>
                <a:gd name="T3" fmla="*/ 192 h 576"/>
                <a:gd name="T4" fmla="*/ 105 w 264"/>
                <a:gd name="T5" fmla="*/ 432 h 576"/>
                <a:gd name="T6" fmla="*/ 0 w 264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" h="576">
                  <a:moveTo>
                    <a:pt x="48" y="0"/>
                  </a:moveTo>
                  <a:cubicBezTo>
                    <a:pt x="132" y="60"/>
                    <a:pt x="216" y="120"/>
                    <a:pt x="240" y="192"/>
                  </a:cubicBezTo>
                  <a:cubicBezTo>
                    <a:pt x="264" y="264"/>
                    <a:pt x="232" y="368"/>
                    <a:pt x="192" y="432"/>
                  </a:cubicBezTo>
                  <a:cubicBezTo>
                    <a:pt x="152" y="496"/>
                    <a:pt x="76" y="536"/>
                    <a:pt x="0" y="57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679" name="Text Box 65"/>
            <p:cNvSpPr txBox="1">
              <a:spLocks noChangeArrowheads="1"/>
            </p:cNvSpPr>
            <p:nvPr/>
          </p:nvSpPr>
          <p:spPr bwMode="auto">
            <a:xfrm>
              <a:off x="2496" y="1440"/>
              <a:ext cx="4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Attack!</a:t>
              </a:r>
            </a:p>
          </p:txBody>
        </p:sp>
      </p:grpSp>
      <p:grpSp>
        <p:nvGrpSpPr>
          <p:cNvPr id="986188" name="Group 76"/>
          <p:cNvGrpSpPr>
            <a:grpSpLocks/>
          </p:cNvGrpSpPr>
          <p:nvPr/>
        </p:nvGrpSpPr>
        <p:grpSpPr bwMode="auto">
          <a:xfrm>
            <a:off x="4876800" y="1219200"/>
            <a:ext cx="1524000" cy="660998"/>
            <a:chOff x="3072" y="768"/>
            <a:chExt cx="960" cy="436"/>
          </a:xfrm>
        </p:grpSpPr>
        <p:grpSp>
          <p:nvGrpSpPr>
            <p:cNvPr id="27672" name="Group 71"/>
            <p:cNvGrpSpPr>
              <a:grpSpLocks/>
            </p:cNvGrpSpPr>
            <p:nvPr/>
          </p:nvGrpSpPr>
          <p:grpSpPr bwMode="auto">
            <a:xfrm>
              <a:off x="3120" y="768"/>
              <a:ext cx="912" cy="357"/>
              <a:chOff x="3120" y="768"/>
              <a:chExt cx="912" cy="357"/>
            </a:xfrm>
          </p:grpSpPr>
          <p:sp>
            <p:nvSpPr>
              <p:cNvPr id="27676" name="Line 66"/>
              <p:cNvSpPr>
                <a:spLocks noChangeShapeType="1"/>
              </p:cNvSpPr>
              <p:nvPr/>
            </p:nvSpPr>
            <p:spPr bwMode="auto">
              <a:xfrm>
                <a:off x="3120" y="768"/>
                <a:ext cx="912" cy="3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77" name="Text Box 67"/>
              <p:cNvSpPr txBox="1">
                <a:spLocks noChangeArrowheads="1"/>
              </p:cNvSpPr>
              <p:nvPr/>
            </p:nvSpPr>
            <p:spPr bwMode="auto">
              <a:xfrm rot="1183538">
                <a:off x="3490" y="800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  <p:grpSp>
          <p:nvGrpSpPr>
            <p:cNvPr id="27673" name="Group 70"/>
            <p:cNvGrpSpPr>
              <a:grpSpLocks/>
            </p:cNvGrpSpPr>
            <p:nvPr/>
          </p:nvGrpSpPr>
          <p:grpSpPr bwMode="auto">
            <a:xfrm>
              <a:off x="3072" y="843"/>
              <a:ext cx="912" cy="361"/>
              <a:chOff x="3072" y="843"/>
              <a:chExt cx="912" cy="361"/>
            </a:xfrm>
          </p:grpSpPr>
          <p:sp>
            <p:nvSpPr>
              <p:cNvPr id="27674" name="Line 23"/>
              <p:cNvSpPr>
                <a:spLocks noChangeShapeType="1"/>
              </p:cNvSpPr>
              <p:nvPr/>
            </p:nvSpPr>
            <p:spPr bwMode="auto">
              <a:xfrm>
                <a:off x="3072" y="843"/>
                <a:ext cx="912" cy="3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75" name="Text Box 68"/>
              <p:cNvSpPr txBox="1">
                <a:spLocks noChangeArrowheads="1"/>
              </p:cNvSpPr>
              <p:nvPr/>
            </p:nvSpPr>
            <p:spPr bwMode="auto">
              <a:xfrm rot="1183538">
                <a:off x="3250" y="992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</p:grpSp>
      <p:grpSp>
        <p:nvGrpSpPr>
          <p:cNvPr id="986191" name="Group 79"/>
          <p:cNvGrpSpPr>
            <a:grpSpLocks/>
          </p:cNvGrpSpPr>
          <p:nvPr/>
        </p:nvGrpSpPr>
        <p:grpSpPr bwMode="auto">
          <a:xfrm>
            <a:off x="2127250" y="3200402"/>
            <a:ext cx="1987550" cy="723157"/>
            <a:chOff x="1340" y="2016"/>
            <a:chExt cx="1252" cy="477"/>
          </a:xfrm>
        </p:grpSpPr>
        <p:sp>
          <p:nvSpPr>
            <p:cNvPr id="27661" name="Text Box 77"/>
            <p:cNvSpPr txBox="1">
              <a:spLocks noChangeArrowheads="1"/>
            </p:cNvSpPr>
            <p:nvPr/>
          </p:nvSpPr>
          <p:spPr bwMode="auto">
            <a:xfrm>
              <a:off x="1340" y="2223"/>
              <a:ext cx="829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Malicious!</a:t>
              </a:r>
            </a:p>
          </p:txBody>
        </p:sp>
        <p:sp>
          <p:nvSpPr>
            <p:cNvPr id="27662" name="AutoShape 78"/>
            <p:cNvSpPr>
              <a:spLocks noChangeArrowheads="1"/>
            </p:cNvSpPr>
            <p:nvPr/>
          </p:nvSpPr>
          <p:spPr bwMode="auto">
            <a:xfrm rot="-1979047">
              <a:off x="2208" y="2016"/>
              <a:ext cx="384" cy="336"/>
            </a:xfrm>
            <a:prstGeom prst="rightArrow">
              <a:avLst>
                <a:gd name="adj1" fmla="val 50000"/>
                <a:gd name="adj2" fmla="val 28571"/>
              </a:avLst>
            </a:prstGeom>
            <a:solidFill>
              <a:srgbClr val="FC0128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3240EEB-8CE9-4888-89B8-FA7231E7BCCA}"/>
              </a:ext>
            </a:extLst>
          </p:cNvPr>
          <p:cNvSpPr/>
          <p:nvPr/>
        </p:nvSpPr>
        <p:spPr>
          <a:xfrm>
            <a:off x="1948205" y="1633123"/>
            <a:ext cx="1129298" cy="540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General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D45C08D-1698-4582-BBC4-3E6D17405E0F}"/>
              </a:ext>
            </a:extLst>
          </p:cNvPr>
          <p:cNvSpPr/>
          <p:nvPr/>
        </p:nvSpPr>
        <p:spPr>
          <a:xfrm>
            <a:off x="4178797" y="1167772"/>
            <a:ext cx="1129298" cy="5409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Lieutenant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DF5EE5A-D84D-4208-9FA7-078D544410F7}"/>
              </a:ext>
            </a:extLst>
          </p:cNvPr>
          <p:cNvSpPr/>
          <p:nvPr/>
        </p:nvSpPr>
        <p:spPr>
          <a:xfrm>
            <a:off x="6153838" y="1941294"/>
            <a:ext cx="1129298" cy="5409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Lieutenant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83556FC-27F5-4892-9AF8-2EC96ED4580E}"/>
              </a:ext>
            </a:extLst>
          </p:cNvPr>
          <p:cNvSpPr/>
          <p:nvPr/>
        </p:nvSpPr>
        <p:spPr>
          <a:xfrm>
            <a:off x="3747928" y="2689791"/>
            <a:ext cx="1129298" cy="5409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Lieutenant</a:t>
            </a:r>
          </a:p>
        </p:txBody>
      </p:sp>
    </p:spTree>
    <p:extLst>
      <p:ext uri="{BB962C8B-B14F-4D97-AF65-F5344CB8AC3E}">
        <p14:creationId xmlns:p14="http://schemas.microsoft.com/office/powerpoint/2010/main" val="305648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E704-52CF-443C-9D4D-FED1EC87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Generals: Impossibility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2A0E0-C099-4EC4-BCE0-6C6C138FC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 solution</a:t>
            </a:r>
            <a:r>
              <a:rPr lang="en-US" dirty="0"/>
              <a:t> when </a:t>
            </a:r>
            <a:r>
              <a:rPr lang="en-US" i="1" dirty="0"/>
              <a:t>N </a:t>
            </a:r>
            <a:r>
              <a:rPr lang="en-US" dirty="0"/>
              <a:t>= 3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General Theorem: Must Have </a:t>
            </a:r>
            <a:r>
              <a:rPr lang="en-US" i="1" dirty="0"/>
              <a:t>N</a:t>
            </a:r>
            <a:r>
              <a:rPr lang="en-US" dirty="0"/>
              <a:t> &gt;= 3</a:t>
            </a:r>
            <a:r>
              <a:rPr lang="en-US" i="1" dirty="0"/>
              <a:t>F</a:t>
            </a:r>
            <a:r>
              <a:rPr lang="en-US" dirty="0"/>
              <a:t> + 1</a:t>
            </a:r>
          </a:p>
        </p:txBody>
      </p:sp>
      <p:grpSp>
        <p:nvGrpSpPr>
          <p:cNvPr id="4" name="Group 33">
            <a:extLst>
              <a:ext uri="{FF2B5EF4-FFF2-40B4-BE49-F238E27FC236}">
                <a16:creationId xmlns:a16="http://schemas.microsoft.com/office/drawing/2014/main" id="{45748163-3A84-4AD5-8765-1BE2DB983280}"/>
              </a:ext>
            </a:extLst>
          </p:cNvPr>
          <p:cNvGrpSpPr>
            <a:grpSpLocks/>
          </p:cNvGrpSpPr>
          <p:nvPr/>
        </p:nvGrpSpPr>
        <p:grpSpPr bwMode="auto">
          <a:xfrm>
            <a:off x="1395224" y="2372182"/>
            <a:ext cx="6176338" cy="1323962"/>
            <a:chOff x="576" y="432"/>
            <a:chExt cx="4464" cy="1111"/>
          </a:xfrm>
        </p:grpSpPr>
        <p:grpSp>
          <p:nvGrpSpPr>
            <p:cNvPr id="5" name="Group 26">
              <a:extLst>
                <a:ext uri="{FF2B5EF4-FFF2-40B4-BE49-F238E27FC236}">
                  <a16:creationId xmlns:a16="http://schemas.microsoft.com/office/drawing/2014/main" id="{1162B98F-BA96-4670-85A8-2B80F2C5D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432"/>
              <a:ext cx="2160" cy="1111"/>
              <a:chOff x="432" y="576"/>
              <a:chExt cx="2160" cy="1113"/>
            </a:xfrm>
          </p:grpSpPr>
          <p:grpSp>
            <p:nvGrpSpPr>
              <p:cNvPr id="17" name="Group 11">
                <a:extLst>
                  <a:ext uri="{FF2B5EF4-FFF2-40B4-BE49-F238E27FC236}">
                    <a16:creationId xmlns:a16="http://schemas.microsoft.com/office/drawing/2014/main" id="{9BDD2B05-08B7-41E9-A558-49E77B90D2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576"/>
                <a:ext cx="2160" cy="1008"/>
                <a:chOff x="1824" y="528"/>
                <a:chExt cx="2160" cy="1008"/>
              </a:xfrm>
            </p:grpSpPr>
            <p:sp>
              <p:nvSpPr>
                <p:cNvPr id="21" name="Oval 4">
                  <a:extLst>
                    <a:ext uri="{FF2B5EF4-FFF2-40B4-BE49-F238E27FC236}">
                      <a16:creationId xmlns:a16="http://schemas.microsoft.com/office/drawing/2014/main" id="{8A9A6C2F-D11F-43F8-99CE-BAC246733F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6" y="528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General</a:t>
                  </a:r>
                </a:p>
              </p:txBody>
            </p:sp>
            <p:sp>
              <p:nvSpPr>
                <p:cNvPr id="22" name="Oval 5">
                  <a:extLst>
                    <a:ext uri="{FF2B5EF4-FFF2-40B4-BE49-F238E27FC236}">
                      <a16:creationId xmlns:a16="http://schemas.microsoft.com/office/drawing/2014/main" id="{2DD34B51-1D26-4E98-9FBA-D1B07A5DAE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816" cy="432"/>
                </a:xfrm>
                <a:prstGeom prst="ellipse">
                  <a:avLst/>
                </a:prstGeom>
                <a:solidFill>
                  <a:srgbClr val="FF0000">
                    <a:alpha val="39999"/>
                  </a:srgbClr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 dirty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23" name="Oval 7">
                  <a:extLst>
                    <a:ext uri="{FF2B5EF4-FFF2-40B4-BE49-F238E27FC236}">
                      <a16:creationId xmlns:a16="http://schemas.microsoft.com/office/drawing/2014/main" id="{24EDA8FC-9AF1-4087-A56B-1EEF4A2EC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 dirty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24" name="Line 8">
                  <a:extLst>
                    <a:ext uri="{FF2B5EF4-FFF2-40B4-BE49-F238E27FC236}">
                      <a16:creationId xmlns:a16="http://schemas.microsoft.com/office/drawing/2014/main" id="{E08B2FBB-5039-4B5D-9F22-86C2BAC0F7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5" name="Line 9">
                  <a:extLst>
                    <a:ext uri="{FF2B5EF4-FFF2-40B4-BE49-F238E27FC236}">
                      <a16:creationId xmlns:a16="http://schemas.microsoft.com/office/drawing/2014/main" id="{35AA5E47-4725-4DB4-BCB4-DB43E4C133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4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6" name="Line 10">
                  <a:extLst>
                    <a:ext uri="{FF2B5EF4-FFF2-40B4-BE49-F238E27FC236}">
                      <a16:creationId xmlns:a16="http://schemas.microsoft.com/office/drawing/2014/main" id="{9E0B1A0D-18E9-41A5-AE46-4807F04E9F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40" y="1312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8" name="Text Box 19">
                <a:extLst>
                  <a:ext uri="{FF2B5EF4-FFF2-40B4-BE49-F238E27FC236}">
                    <a16:creationId xmlns:a16="http://schemas.microsoft.com/office/drawing/2014/main" id="{157C0C47-5FFF-45D5-8172-DD3D0B1A8B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" y="868"/>
                <a:ext cx="678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  <p:sp>
            <p:nvSpPr>
              <p:cNvPr id="19" name="Text Box 20">
                <a:extLst>
                  <a:ext uri="{FF2B5EF4-FFF2-40B4-BE49-F238E27FC236}">
                    <a16:creationId xmlns:a16="http://schemas.microsoft.com/office/drawing/2014/main" id="{1846F24F-25BB-4965-B0CE-5249A1EE67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4" y="868"/>
                <a:ext cx="62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  <p:sp>
            <p:nvSpPr>
              <p:cNvPr id="20" name="Text Box 21">
                <a:extLst>
                  <a:ext uri="{FF2B5EF4-FFF2-40B4-BE49-F238E27FC236}">
                    <a16:creationId xmlns:a16="http://schemas.microsoft.com/office/drawing/2014/main" id="{C310F1C2-5776-4ECC-A138-12C1B1C27B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5" y="1381"/>
                <a:ext cx="68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Retreat!</a:t>
                </a:r>
              </a:p>
            </p:txBody>
          </p:sp>
        </p:grpSp>
        <p:grpSp>
          <p:nvGrpSpPr>
            <p:cNvPr id="6" name="Group 25">
              <a:extLst>
                <a:ext uri="{FF2B5EF4-FFF2-40B4-BE49-F238E27FC236}">
                  <a16:creationId xmlns:a16="http://schemas.microsoft.com/office/drawing/2014/main" id="{9D166988-B62D-4915-B409-B293CE0ACD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432"/>
              <a:ext cx="2160" cy="1111"/>
              <a:chOff x="2928" y="576"/>
              <a:chExt cx="2160" cy="1111"/>
            </a:xfrm>
          </p:grpSpPr>
          <p:grpSp>
            <p:nvGrpSpPr>
              <p:cNvPr id="7" name="Group 12">
                <a:extLst>
                  <a:ext uri="{FF2B5EF4-FFF2-40B4-BE49-F238E27FC236}">
                    <a16:creationId xmlns:a16="http://schemas.microsoft.com/office/drawing/2014/main" id="{986EEEAD-57B7-4C31-BE84-052F4E4D2D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8" y="576"/>
                <a:ext cx="2160" cy="1008"/>
                <a:chOff x="1824" y="528"/>
                <a:chExt cx="2160" cy="1008"/>
              </a:xfrm>
            </p:grpSpPr>
            <p:sp>
              <p:nvSpPr>
                <p:cNvPr id="11" name="Oval 13">
                  <a:extLst>
                    <a:ext uri="{FF2B5EF4-FFF2-40B4-BE49-F238E27FC236}">
                      <a16:creationId xmlns:a16="http://schemas.microsoft.com/office/drawing/2014/main" id="{359EC408-0945-48D7-B21C-EFB102B849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6" y="528"/>
                  <a:ext cx="816" cy="432"/>
                </a:xfrm>
                <a:prstGeom prst="ellipse">
                  <a:avLst/>
                </a:prstGeom>
                <a:solidFill>
                  <a:srgbClr val="FF0000">
                    <a:alpha val="39999"/>
                  </a:srgbClr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General</a:t>
                  </a:r>
                </a:p>
              </p:txBody>
            </p:sp>
            <p:sp>
              <p:nvSpPr>
                <p:cNvPr id="12" name="Oval 14">
                  <a:extLst>
                    <a:ext uri="{FF2B5EF4-FFF2-40B4-BE49-F238E27FC236}">
                      <a16:creationId xmlns:a16="http://schemas.microsoft.com/office/drawing/2014/main" id="{01135889-FB02-415D-81A2-4DD3A85F7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13" name="Oval 15">
                  <a:extLst>
                    <a:ext uri="{FF2B5EF4-FFF2-40B4-BE49-F238E27FC236}">
                      <a16:creationId xmlns:a16="http://schemas.microsoft.com/office/drawing/2014/main" id="{C4D45013-E4A6-43E4-BA36-12526D6655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F67F0295-0C45-45CC-BC7D-4D2CF90180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5" name="Line 17">
                  <a:extLst>
                    <a:ext uri="{FF2B5EF4-FFF2-40B4-BE49-F238E27FC236}">
                      <a16:creationId xmlns:a16="http://schemas.microsoft.com/office/drawing/2014/main" id="{BB9FBEF1-3810-4B6A-BF9F-5D38D6BB11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4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6" name="Line 18">
                  <a:extLst>
                    <a:ext uri="{FF2B5EF4-FFF2-40B4-BE49-F238E27FC236}">
                      <a16:creationId xmlns:a16="http://schemas.microsoft.com/office/drawing/2014/main" id="{BF2B286D-61BF-4AA1-98F9-D91BC3901A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40" y="1312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8" name="Text Box 22">
                <a:extLst>
                  <a:ext uri="{FF2B5EF4-FFF2-40B4-BE49-F238E27FC236}">
                    <a16:creationId xmlns:a16="http://schemas.microsoft.com/office/drawing/2014/main" id="{EA67750E-5443-4D29-A1BB-9F63873E83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0" y="868"/>
                <a:ext cx="62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  <p:sp>
            <p:nvSpPr>
              <p:cNvPr id="9" name="Text Box 23">
                <a:extLst>
                  <a:ext uri="{FF2B5EF4-FFF2-40B4-BE49-F238E27FC236}">
                    <a16:creationId xmlns:a16="http://schemas.microsoft.com/office/drawing/2014/main" id="{4ABEF005-ED12-40D8-922C-A33F71CFB6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7" y="868"/>
                <a:ext cx="68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Retreat!</a:t>
                </a:r>
              </a:p>
            </p:txBody>
          </p:sp>
          <p:sp>
            <p:nvSpPr>
              <p:cNvPr id="10" name="Text Box 24">
                <a:extLst>
                  <a:ext uri="{FF2B5EF4-FFF2-40B4-BE49-F238E27FC236}">
                    <a16:creationId xmlns:a16="http://schemas.microsoft.com/office/drawing/2014/main" id="{81AD6F82-6D70-48A0-A64A-6827A33E4C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8" y="1379"/>
                <a:ext cx="68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Retreat!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368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5416C-3F68-4EB2-A659-1825D122F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Generals: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7EDA1-526F-4C01-9577-AB7D6B5ED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protocols that solve Byzantine generals for N &gt;= 3F + 1 (the lower bound)</a:t>
            </a:r>
          </a:p>
          <a:p>
            <a:r>
              <a:rPr lang="en-US" dirty="0"/>
              <a:t>Original Algorithm: </a:t>
            </a:r>
            <a:r>
              <a:rPr lang="en-US" b="1" dirty="0"/>
              <a:t>O(2</a:t>
            </a:r>
            <a:r>
              <a:rPr lang="en-US" b="1" baseline="30000" dirty="0"/>
              <a:t>N</a:t>
            </a:r>
            <a:r>
              <a:rPr lang="en-US" b="1" dirty="0"/>
              <a:t>) </a:t>
            </a:r>
            <a:r>
              <a:rPr lang="en-US" dirty="0"/>
              <a:t>messages!</a:t>
            </a:r>
          </a:p>
          <a:p>
            <a:endParaRPr lang="en-US" dirty="0"/>
          </a:p>
          <a:p>
            <a:r>
              <a:rPr lang="en-US" dirty="0"/>
              <a:t>Castro and </a:t>
            </a:r>
            <a:r>
              <a:rPr lang="en-US" dirty="0" err="1"/>
              <a:t>Liskov</a:t>
            </a:r>
            <a:r>
              <a:rPr lang="en-US" dirty="0"/>
              <a:t> (1999): “Practical Byzantine Fault Tolerance”: </a:t>
            </a:r>
            <a:r>
              <a:rPr lang="en-US" b="1" dirty="0"/>
              <a:t>O(N</a:t>
            </a:r>
            <a:r>
              <a:rPr lang="en-US" b="1" baseline="30000" dirty="0"/>
              <a:t>2</a:t>
            </a:r>
            <a:r>
              <a:rPr lang="en-US" b="1" dirty="0"/>
              <a:t>) </a:t>
            </a:r>
            <a:r>
              <a:rPr lang="en-US" dirty="0"/>
              <a:t>messages</a:t>
            </a:r>
          </a:p>
          <a:p>
            <a:pPr lvl="1"/>
            <a:r>
              <a:rPr lang="en-US" dirty="0"/>
              <a:t>Still a lot worse than </a:t>
            </a:r>
            <a:r>
              <a:rPr lang="en-US" dirty="0" err="1"/>
              <a:t>Paxos</a:t>
            </a:r>
            <a:r>
              <a:rPr lang="en-US" dirty="0"/>
              <a:t>/Raft</a:t>
            </a:r>
          </a:p>
          <a:p>
            <a:pPr lvl="1"/>
            <a:r>
              <a:rPr lang="en-US" dirty="0"/>
              <a:t>Also a lot more complicated</a:t>
            </a:r>
          </a:p>
        </p:txBody>
      </p:sp>
    </p:spTree>
    <p:extLst>
      <p:ext uri="{BB962C8B-B14F-4D97-AF65-F5344CB8AC3E}">
        <p14:creationId xmlns:p14="http://schemas.microsoft.com/office/powerpoint/2010/main" val="335219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FFBB-3B94-AE47-AC6E-DE71A180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Andrew File System (AFS)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6371F-F180-0340-B82E-5BAEBD085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 cache </a:t>
            </a:r>
            <a:r>
              <a:rPr lang="en-US" b="1" dirty="0"/>
              <a:t>entire files</a:t>
            </a:r>
            <a:r>
              <a:rPr lang="en-US" dirty="0"/>
              <a:t> (on local disk) rather than individual data blocks upon an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</a:p>
          <a:p>
            <a:r>
              <a:rPr lang="en-US" dirty="0"/>
              <a:t>All reads/writes occur against local copy</a:t>
            </a:r>
          </a:p>
          <a:p>
            <a:pPr lvl="1"/>
            <a:r>
              <a:rPr lang="en-US" dirty="0"/>
              <a:t>Reduces network traffic</a:t>
            </a:r>
          </a:p>
          <a:p>
            <a:r>
              <a:rPr lang="en-US" dirty="0"/>
              <a:t>Changes flushed to server on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close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Clients don't see partial updates – all or nothing!</a:t>
            </a:r>
          </a:p>
          <a:p>
            <a:r>
              <a:rPr lang="en-US" i="1" dirty="0">
                <a:cs typeface="Consolas" panose="020B0609020204030204" pitchFamily="49" charset="0"/>
              </a:rPr>
              <a:t>Callbacks</a:t>
            </a:r>
            <a:r>
              <a:rPr lang="en-US" dirty="0">
                <a:cs typeface="Consolas" panose="020B0609020204030204" pitchFamily="49" charset="0"/>
              </a:rPr>
              <a:t> – </a:t>
            </a:r>
            <a:r>
              <a:rPr lang="en-US" b="1" dirty="0">
                <a:cs typeface="Consolas" panose="020B0609020204030204" pitchFamily="49" charset="0"/>
              </a:rPr>
              <a:t>server</a:t>
            </a:r>
            <a:r>
              <a:rPr lang="en-US" dirty="0">
                <a:cs typeface="Consolas" panose="020B0609020204030204" pitchFamily="49" charset="0"/>
              </a:rPr>
              <a:t> tracks who has copies of each file, </a:t>
            </a:r>
            <a:r>
              <a:rPr lang="en-US" b="1" dirty="0">
                <a:cs typeface="Consolas" panose="020B0609020204030204" pitchFamily="49" charset="0"/>
              </a:rPr>
              <a:t>informs them </a:t>
            </a:r>
            <a:r>
              <a:rPr lang="en-US" dirty="0">
                <a:cs typeface="Consolas" panose="020B0609020204030204" pitchFamily="49" charset="0"/>
              </a:rPr>
              <a:t>if their copy is now stale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Client will fetch new version on next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10524022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AA6C5-9882-40B3-BD57-25642ADF8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525C5-AD96-49CD-B628-00E6DAE0F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Consensus Goal: Everyone agrees on the state of the distributed system</a:t>
            </a:r>
          </a:p>
          <a:p>
            <a:pPr lvl="1"/>
            <a:r>
              <a:rPr lang="en-US" dirty="0"/>
              <a:t>Doesn’t depend who you ask</a:t>
            </a:r>
          </a:p>
          <a:p>
            <a:pPr lvl="1"/>
            <a:r>
              <a:rPr lang="en-US" dirty="0"/>
              <a:t>Doesn’t matter if nodes go down</a:t>
            </a:r>
          </a:p>
          <a:p>
            <a:pPr lvl="1"/>
            <a:endParaRPr lang="en-US" dirty="0"/>
          </a:p>
          <a:p>
            <a:r>
              <a:rPr lang="en-US" dirty="0"/>
              <a:t>Distributed Transactions: Atomic, can’t revert once agreement is reached</a:t>
            </a:r>
          </a:p>
        </p:txBody>
      </p:sp>
    </p:spTree>
    <p:extLst>
      <p:ext uri="{BB962C8B-B14F-4D97-AF65-F5344CB8AC3E}">
        <p14:creationId xmlns:p14="http://schemas.microsoft.com/office/powerpoint/2010/main" val="6637917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14D3-1674-4910-A2FA-5A34CB93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Two-Phase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A139E-1B6E-4C11-A8AA-4A0BB4E94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Voting protocol requires unanimity</a:t>
            </a:r>
          </a:p>
          <a:p>
            <a:r>
              <a:rPr lang="en-US" dirty="0"/>
              <a:t>Transaction committed if and only if: all workers and coordinator vote to commit</a:t>
            </a:r>
          </a:p>
          <a:p>
            <a:r>
              <a:rPr lang="en-US" dirty="0"/>
              <a:t>Nodes never take back their vote </a:t>
            </a:r>
          </a:p>
          <a:p>
            <a:pPr lvl="1"/>
            <a:r>
              <a:rPr lang="en-US" dirty="0"/>
              <a:t>Logged for durability</a:t>
            </a:r>
          </a:p>
          <a:p>
            <a:r>
              <a:rPr lang="en-US" dirty="0"/>
              <a:t>Nodes work in lock step (for an item)</a:t>
            </a:r>
          </a:p>
          <a:p>
            <a:pPr lvl="1"/>
            <a:r>
              <a:rPr lang="en-US" dirty="0"/>
              <a:t>Don’t perform new transactions until old one is resolved</a:t>
            </a:r>
          </a:p>
          <a:p>
            <a:pPr lvl="1"/>
            <a:r>
              <a:rPr lang="en-US" dirty="0"/>
              <a:t>Stall until transaction is resolved</a:t>
            </a:r>
          </a:p>
        </p:txBody>
      </p:sp>
    </p:spTree>
    <p:extLst>
      <p:ext uri="{BB962C8B-B14F-4D97-AF65-F5344CB8AC3E}">
        <p14:creationId xmlns:p14="http://schemas.microsoft.com/office/powerpoint/2010/main" val="391560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4A531-49DA-5A4C-8D6E-5DF2E509F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Key Value Storage?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40334-9625-A64A-842E-614EFF48A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Scale</a:t>
            </a:r>
          </a:p>
          <a:p>
            <a:pPr lvl="1"/>
            <a:r>
              <a:rPr lang="en-US" dirty="0"/>
              <a:t>Handle huge volumes of data (e.g., petabytes)</a:t>
            </a:r>
          </a:p>
          <a:p>
            <a:pPr lvl="1"/>
            <a:r>
              <a:rPr lang="en-US" dirty="0"/>
              <a:t>Uniform items: distribute easily and roughly equally across many machines</a:t>
            </a:r>
          </a:p>
          <a:p>
            <a:endParaRPr lang="en-US" dirty="0"/>
          </a:p>
          <a:p>
            <a:r>
              <a:rPr lang="en-US" dirty="0"/>
              <a:t>Simple consistency properties</a:t>
            </a:r>
          </a:p>
          <a:p>
            <a:endParaRPr lang="en-US" dirty="0"/>
          </a:p>
          <a:p>
            <a:r>
              <a:rPr lang="en-US" dirty="0"/>
              <a:t>Used as a simpler but more scalable "database"</a:t>
            </a:r>
          </a:p>
          <a:p>
            <a:pPr lvl="1"/>
            <a:r>
              <a:rPr lang="en-US" dirty="0"/>
              <a:t>Or as a building block for a more capable DB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9413"/>
            <a:ext cx="7886700" cy="1325563"/>
          </a:xfrm>
        </p:spPr>
        <p:txBody>
          <a:bodyPr/>
          <a:lstStyle/>
          <a:p>
            <a:r>
              <a:rPr lang="en-US" dirty="0"/>
              <a:t>Important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39963"/>
            <a:ext cx="8458200" cy="4100513"/>
          </a:xfrm>
        </p:spPr>
        <p:txBody>
          <a:bodyPr/>
          <a:lstStyle/>
          <a:p>
            <a:r>
              <a:rPr lang="en-US" b="1" dirty="0"/>
              <a:t>put(key, value)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where do you store a new (key, value) tuple?</a:t>
            </a:r>
            <a:endParaRPr lang="en-US" b="1" dirty="0"/>
          </a:p>
          <a:p>
            <a:r>
              <a:rPr lang="en-US" b="1" dirty="0"/>
              <a:t>get(key)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where is the value associated with a given “key” stored?</a:t>
            </a:r>
          </a:p>
          <a:p>
            <a:endParaRPr lang="en-US" dirty="0"/>
          </a:p>
          <a:p>
            <a:r>
              <a:rPr lang="en-US" dirty="0"/>
              <a:t>And, do the above while providing </a:t>
            </a:r>
          </a:p>
          <a:p>
            <a:pPr lvl="1"/>
            <a:r>
              <a:rPr lang="en-US" dirty="0"/>
              <a:t>Fault Tolerance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Consistency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6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1" y="193406"/>
            <a:ext cx="7886700" cy="1325563"/>
          </a:xfrm>
        </p:spPr>
        <p:txBody>
          <a:bodyPr/>
          <a:lstStyle/>
          <a:p>
            <a:r>
              <a:rPr lang="en-US" dirty="0"/>
              <a:t>Directory-Based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6821"/>
            <a:ext cx="7924800" cy="172566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Have a node maintain the mapping between </a:t>
            </a:r>
            <a:r>
              <a:rPr lang="en-US" b="1" dirty="0"/>
              <a:t>keys</a:t>
            </a:r>
            <a:r>
              <a:rPr lang="en-US" dirty="0"/>
              <a:t> and the </a:t>
            </a:r>
            <a:r>
              <a:rPr lang="en-US" b="1" dirty="0"/>
              <a:t>machines (nodes) </a:t>
            </a:r>
            <a:r>
              <a:rPr lang="en-US" dirty="0"/>
              <a:t>that store the </a:t>
            </a:r>
            <a:r>
              <a:rPr lang="en-US" b="1" dirty="0"/>
              <a:t>values</a:t>
            </a:r>
            <a:r>
              <a:rPr lang="en-US" dirty="0"/>
              <a:t> associated with the</a:t>
            </a:r>
            <a:r>
              <a:rPr lang="en-US" b="1" dirty="0"/>
              <a:t> keys</a:t>
            </a:r>
          </a:p>
          <a:p>
            <a:pPr>
              <a:lnSpc>
                <a:spcPct val="100000"/>
              </a:lnSpc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662621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662621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662621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661827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824421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58562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071821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824421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824421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824421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6283889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6272221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6272221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6272221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5095467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5095467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5095467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5095467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5095467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919421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3038067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3038067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N2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3224221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571467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571467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5500" y="2538421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995621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78741" y="3353929"/>
            <a:ext cx="764759" cy="1646713"/>
            <a:chOff x="4378741" y="3025308"/>
            <a:chExt cx="764759" cy="1646713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757621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3822649" y="35814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233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733" y="110069"/>
            <a:ext cx="7424630" cy="1012825"/>
          </a:xfrm>
        </p:spPr>
        <p:txBody>
          <a:bodyPr>
            <a:normAutofit/>
          </a:bodyPr>
          <a:lstStyle/>
          <a:p>
            <a:r>
              <a:rPr lang="en-US" dirty="0"/>
              <a:t>Avoiding a Central Directory</a:t>
            </a:r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0269" y="1585757"/>
            <a:ext cx="378247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Partitioning example with</a:t>
            </a:r>
            <a:br>
              <a:rPr lang="en-US" sz="2400" dirty="0"/>
            </a:br>
            <a:r>
              <a:rPr lang="en-US" sz="2400" dirty="0"/>
              <a:t>m = 6 </a:t>
            </a:r>
            <a:r>
              <a:rPr lang="en-US" sz="2400" dirty="0">
                <a:sym typeface="Wingdings"/>
              </a:rPr>
              <a:t> ID space: 0..63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Node  8 maps keys [5,8]</a:t>
            </a:r>
          </a:p>
          <a:p>
            <a:pPr marL="0" indent="0">
              <a:buNone/>
            </a:pPr>
            <a:r>
              <a:rPr lang="en-US" sz="2400" dirty="0"/>
              <a:t>Node 15 maps keys [9,15]</a:t>
            </a:r>
          </a:p>
          <a:p>
            <a:pPr marL="0" indent="0">
              <a:buNone/>
            </a:pPr>
            <a:r>
              <a:rPr lang="en-US" sz="2400" dirty="0"/>
              <a:t>Node 20 maps keys [16, 20]</a:t>
            </a:r>
          </a:p>
          <a:p>
            <a:pPr marL="0" indent="0">
              <a:buNone/>
            </a:pPr>
            <a:r>
              <a:rPr lang="en-US" sz="2400" dirty="0"/>
              <a:t>…</a:t>
            </a:r>
            <a:endParaRPr lang="en-US" sz="1800" dirty="0"/>
          </a:p>
          <a:p>
            <a:pPr marL="0" indent="0">
              <a:buNone/>
            </a:pPr>
            <a:r>
              <a:rPr lang="en-US" sz="2400" dirty="0"/>
              <a:t>Node 4 maps keys [59, 4]</a:t>
            </a:r>
            <a:endParaRPr lang="en-US" dirty="0"/>
          </a:p>
          <a:p>
            <a:pPr marL="342900" indent="-342900"/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7086600" y="2743200"/>
            <a:ext cx="1437638" cy="687388"/>
            <a:chOff x="6672900" y="2819400"/>
            <a:chExt cx="1437638" cy="687388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819400"/>
              <a:ext cx="1099500" cy="338554"/>
              <a:chOff x="5698650" y="4800600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800600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800600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" name="Group 4"/>
          <p:cNvGrpSpPr/>
          <p:nvPr/>
        </p:nvGrpSpPr>
        <p:grpSpPr>
          <a:xfrm>
            <a:off x="3735387" y="990600"/>
            <a:ext cx="5256213" cy="5486400"/>
            <a:chOff x="3735387" y="990600"/>
            <a:chExt cx="5256213" cy="5486400"/>
          </a:xfrm>
        </p:grpSpPr>
        <p:sp>
          <p:nvSpPr>
            <p:cNvPr id="1351684" name="Oval 4"/>
            <p:cNvSpPr>
              <a:spLocks noChangeArrowheads="1"/>
            </p:cNvSpPr>
            <p:nvPr/>
          </p:nvSpPr>
          <p:spPr bwMode="auto">
            <a:xfrm>
              <a:off x="4000500" y="1371600"/>
              <a:ext cx="4648200" cy="4572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685" name="Text Box 5"/>
            <p:cNvSpPr txBox="1">
              <a:spLocks noChangeArrowheads="1"/>
            </p:cNvSpPr>
            <p:nvPr/>
          </p:nvSpPr>
          <p:spPr bwMode="auto">
            <a:xfrm>
              <a:off x="6846887" y="1538288"/>
              <a:ext cx="31273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4</a:t>
              </a:r>
            </a:p>
          </p:txBody>
        </p:sp>
        <p:pic>
          <p:nvPicPr>
            <p:cNvPr id="1351686" name="Picture 6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15175" y="990600"/>
              <a:ext cx="266700" cy="438150"/>
            </a:xfrm>
            <a:prstGeom prst="rect">
              <a:avLst/>
            </a:prstGeom>
            <a:noFill/>
          </p:spPr>
        </p:pic>
        <p:pic>
          <p:nvPicPr>
            <p:cNvPr id="1351687" name="Picture 7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10600" y="4514850"/>
              <a:ext cx="266700" cy="438150"/>
            </a:xfrm>
            <a:prstGeom prst="rect">
              <a:avLst/>
            </a:prstGeom>
            <a:noFill/>
          </p:spPr>
        </p:pic>
        <p:sp>
          <p:nvSpPr>
            <p:cNvPr id="1351688" name="Text Box 8"/>
            <p:cNvSpPr txBox="1">
              <a:spLocks noChangeArrowheads="1"/>
            </p:cNvSpPr>
            <p:nvPr/>
          </p:nvSpPr>
          <p:spPr bwMode="auto">
            <a:xfrm>
              <a:off x="7923212" y="4343400"/>
              <a:ext cx="43973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20</a:t>
              </a:r>
            </a:p>
          </p:txBody>
        </p:sp>
        <p:pic>
          <p:nvPicPr>
            <p:cNvPr id="1351689" name="Picture 9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10300" y="6038850"/>
              <a:ext cx="266700" cy="438150"/>
            </a:xfrm>
            <a:prstGeom prst="rect">
              <a:avLst/>
            </a:prstGeom>
            <a:noFill/>
          </p:spPr>
        </p:pic>
        <p:sp>
          <p:nvSpPr>
            <p:cNvPr id="1351690" name="Text Box 10"/>
            <p:cNvSpPr txBox="1">
              <a:spLocks noChangeArrowheads="1"/>
            </p:cNvSpPr>
            <p:nvPr/>
          </p:nvSpPr>
          <p:spPr bwMode="auto">
            <a:xfrm>
              <a:off x="6076950" y="5486400"/>
              <a:ext cx="438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32</a:t>
              </a:r>
            </a:p>
          </p:txBody>
        </p:sp>
        <p:sp>
          <p:nvSpPr>
            <p:cNvPr id="1351691" name="Text Box 11"/>
            <p:cNvSpPr txBox="1">
              <a:spLocks noChangeArrowheads="1"/>
            </p:cNvSpPr>
            <p:nvPr/>
          </p:nvSpPr>
          <p:spPr bwMode="auto">
            <a:xfrm>
              <a:off x="5067300" y="5348288"/>
              <a:ext cx="438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35</a:t>
              </a:r>
            </a:p>
          </p:txBody>
        </p:sp>
        <p:pic>
          <p:nvPicPr>
            <p:cNvPr id="1351692" name="Picture 12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19700" y="5886450"/>
              <a:ext cx="266700" cy="438150"/>
            </a:xfrm>
            <a:prstGeom prst="rect">
              <a:avLst/>
            </a:prstGeom>
            <a:noFill/>
          </p:spPr>
        </p:pic>
        <p:sp>
          <p:nvSpPr>
            <p:cNvPr id="1351693" name="Text Box 13"/>
            <p:cNvSpPr txBox="1">
              <a:spLocks noChangeArrowheads="1"/>
            </p:cNvSpPr>
            <p:nvPr/>
          </p:nvSpPr>
          <p:spPr bwMode="auto">
            <a:xfrm>
              <a:off x="7581900" y="1995488"/>
              <a:ext cx="313024" cy="369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8</a:t>
              </a:r>
            </a:p>
          </p:txBody>
        </p:sp>
        <p:sp>
          <p:nvSpPr>
            <p:cNvPr id="1351694" name="Text Box 14"/>
            <p:cNvSpPr txBox="1">
              <a:spLocks noChangeArrowheads="1"/>
            </p:cNvSpPr>
            <p:nvPr/>
          </p:nvSpPr>
          <p:spPr bwMode="auto">
            <a:xfrm>
              <a:off x="8191500" y="3367088"/>
              <a:ext cx="438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15</a:t>
              </a:r>
            </a:p>
          </p:txBody>
        </p:sp>
        <p:sp>
          <p:nvSpPr>
            <p:cNvPr id="1351695" name="Text Box 15"/>
            <p:cNvSpPr txBox="1">
              <a:spLocks noChangeArrowheads="1"/>
            </p:cNvSpPr>
            <p:nvPr/>
          </p:nvSpPr>
          <p:spPr bwMode="auto">
            <a:xfrm>
              <a:off x="4229100" y="4267200"/>
              <a:ext cx="441402" cy="369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44</a:t>
              </a:r>
            </a:p>
          </p:txBody>
        </p:sp>
        <p:sp>
          <p:nvSpPr>
            <p:cNvPr id="1351696" name="Text Box 16"/>
            <p:cNvSpPr txBox="1">
              <a:spLocks noChangeArrowheads="1"/>
            </p:cNvSpPr>
            <p:nvPr/>
          </p:nvSpPr>
          <p:spPr bwMode="auto">
            <a:xfrm>
              <a:off x="5010150" y="1828800"/>
              <a:ext cx="438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Key"/>
                  <a:cs typeface="Key"/>
                </a:rPr>
                <a:t>58</a:t>
              </a:r>
            </a:p>
          </p:txBody>
        </p:sp>
        <p:pic>
          <p:nvPicPr>
            <p:cNvPr id="1351697" name="Picture 17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0" y="4419600"/>
              <a:ext cx="266700" cy="438150"/>
            </a:xfrm>
            <a:prstGeom prst="rect">
              <a:avLst/>
            </a:prstGeom>
            <a:noFill/>
          </p:spPr>
        </p:pic>
        <p:pic>
          <p:nvPicPr>
            <p:cNvPr id="1351698" name="Picture 18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24400" y="1295400"/>
              <a:ext cx="266700" cy="438150"/>
            </a:xfrm>
            <a:prstGeom prst="rect">
              <a:avLst/>
            </a:prstGeom>
            <a:noFill/>
          </p:spPr>
        </p:pic>
        <p:sp>
          <p:nvSpPr>
            <p:cNvPr id="1351699" name="Line 19"/>
            <p:cNvSpPr>
              <a:spLocks noChangeShapeType="1"/>
            </p:cNvSpPr>
            <p:nvPr/>
          </p:nvSpPr>
          <p:spPr bwMode="auto">
            <a:xfrm flipV="1">
              <a:off x="4152900" y="4495800"/>
              <a:ext cx="152400" cy="76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00" name="Line 20"/>
            <p:cNvSpPr>
              <a:spLocks noChangeShapeType="1"/>
            </p:cNvSpPr>
            <p:nvPr/>
          </p:nvSpPr>
          <p:spPr bwMode="auto">
            <a:xfrm>
              <a:off x="4981575" y="1735138"/>
              <a:ext cx="92075" cy="120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pic>
          <p:nvPicPr>
            <p:cNvPr id="1351701" name="Picture 21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724900" y="3276600"/>
              <a:ext cx="266700" cy="438150"/>
            </a:xfrm>
            <a:prstGeom prst="rect">
              <a:avLst/>
            </a:prstGeom>
            <a:noFill/>
          </p:spPr>
        </p:pic>
        <p:sp>
          <p:nvSpPr>
            <p:cNvPr id="1351702" name="Line 22"/>
            <p:cNvSpPr>
              <a:spLocks noChangeShapeType="1"/>
            </p:cNvSpPr>
            <p:nvPr/>
          </p:nvSpPr>
          <p:spPr bwMode="auto">
            <a:xfrm flipV="1">
              <a:off x="5372100" y="5638800"/>
              <a:ext cx="762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03" name="Line 23"/>
            <p:cNvSpPr>
              <a:spLocks noChangeShapeType="1"/>
            </p:cNvSpPr>
            <p:nvPr/>
          </p:nvSpPr>
          <p:spPr bwMode="auto">
            <a:xfrm flipV="1">
              <a:off x="6286500" y="5867400"/>
              <a:ext cx="1587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04" name="Line 24"/>
            <p:cNvSpPr>
              <a:spLocks noChangeShapeType="1"/>
            </p:cNvSpPr>
            <p:nvPr/>
          </p:nvSpPr>
          <p:spPr bwMode="auto">
            <a:xfrm flipH="1" flipV="1">
              <a:off x="8343900" y="4572000"/>
              <a:ext cx="152400" cy="76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05" name="Line 25"/>
            <p:cNvSpPr>
              <a:spLocks noChangeShapeType="1"/>
            </p:cNvSpPr>
            <p:nvPr/>
          </p:nvSpPr>
          <p:spPr bwMode="auto">
            <a:xfrm flipH="1">
              <a:off x="8572500" y="3505200"/>
              <a:ext cx="152400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06" name="Line 26"/>
            <p:cNvSpPr>
              <a:spLocks noChangeShapeType="1"/>
            </p:cNvSpPr>
            <p:nvPr/>
          </p:nvSpPr>
          <p:spPr bwMode="auto">
            <a:xfrm flipV="1">
              <a:off x="7858125" y="1971675"/>
              <a:ext cx="112712" cy="104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pic>
          <p:nvPicPr>
            <p:cNvPr id="1351707" name="Picture 27" descr="j02303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037512" y="1676400"/>
              <a:ext cx="268288" cy="438150"/>
            </a:xfrm>
            <a:prstGeom prst="rect">
              <a:avLst/>
            </a:prstGeom>
            <a:noFill/>
          </p:spPr>
        </p:pic>
        <p:sp>
          <p:nvSpPr>
            <p:cNvPr id="1351708" name="Line 28"/>
            <p:cNvSpPr>
              <a:spLocks noChangeShapeType="1"/>
            </p:cNvSpPr>
            <p:nvPr/>
          </p:nvSpPr>
          <p:spPr bwMode="auto">
            <a:xfrm rot="3575902">
              <a:off x="7046912" y="1433513"/>
              <a:ext cx="92075" cy="120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grpSp>
          <p:nvGrpSpPr>
            <p:cNvPr id="2" name="Group 29"/>
            <p:cNvGrpSpPr>
              <a:grpSpLocks/>
            </p:cNvGrpSpPr>
            <p:nvPr/>
          </p:nvGrpSpPr>
          <p:grpSpPr bwMode="auto">
            <a:xfrm>
              <a:off x="3735387" y="1108075"/>
              <a:ext cx="5089525" cy="5133975"/>
              <a:chOff x="1930" y="844"/>
              <a:chExt cx="3210" cy="3240"/>
            </a:xfrm>
          </p:grpSpPr>
          <p:sp>
            <p:nvSpPr>
              <p:cNvPr id="1351710" name="Freeform 30"/>
              <p:cNvSpPr>
                <a:spLocks/>
              </p:cNvSpPr>
              <p:nvPr/>
            </p:nvSpPr>
            <p:spPr bwMode="auto">
              <a:xfrm>
                <a:off x="2788" y="844"/>
                <a:ext cx="1200" cy="168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432" y="24"/>
                  </a:cxn>
                  <a:cxn ang="0">
                    <a:pos x="960" y="24"/>
                  </a:cxn>
                  <a:cxn ang="0">
                    <a:pos x="1200" y="72"/>
                  </a:cxn>
                </a:cxnLst>
                <a:rect l="0" t="0" r="r" b="b"/>
                <a:pathLst>
                  <a:path w="1200" h="168">
                    <a:moveTo>
                      <a:pt x="0" y="168"/>
                    </a:moveTo>
                    <a:cubicBezTo>
                      <a:pt x="136" y="108"/>
                      <a:pt x="272" y="48"/>
                      <a:pt x="432" y="24"/>
                    </a:cubicBezTo>
                    <a:cubicBezTo>
                      <a:pt x="592" y="0"/>
                      <a:pt x="832" y="16"/>
                      <a:pt x="960" y="24"/>
                    </a:cubicBezTo>
                    <a:cubicBezTo>
                      <a:pt x="1088" y="32"/>
                      <a:pt x="1144" y="52"/>
                      <a:pt x="1200" y="7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1" name="Freeform 31"/>
              <p:cNvSpPr>
                <a:spLocks/>
              </p:cNvSpPr>
              <p:nvPr/>
            </p:nvSpPr>
            <p:spPr bwMode="auto">
              <a:xfrm>
                <a:off x="4276" y="964"/>
                <a:ext cx="336" cy="2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96"/>
                  </a:cxn>
                  <a:cxn ang="0">
                    <a:pos x="336" y="240"/>
                  </a:cxn>
                </a:cxnLst>
                <a:rect l="0" t="0" r="r" b="b"/>
                <a:pathLst>
                  <a:path w="336" h="240">
                    <a:moveTo>
                      <a:pt x="0" y="0"/>
                    </a:moveTo>
                    <a:cubicBezTo>
                      <a:pt x="68" y="28"/>
                      <a:pt x="136" y="56"/>
                      <a:pt x="192" y="96"/>
                    </a:cubicBezTo>
                    <a:cubicBezTo>
                      <a:pt x="248" y="136"/>
                      <a:pt x="292" y="188"/>
                      <a:pt x="336" y="24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2" name="Freeform 32"/>
              <p:cNvSpPr>
                <a:spLocks/>
              </p:cNvSpPr>
              <p:nvPr/>
            </p:nvSpPr>
            <p:spPr bwMode="auto">
              <a:xfrm>
                <a:off x="4852" y="1492"/>
                <a:ext cx="288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240"/>
                  </a:cxn>
                  <a:cxn ang="0">
                    <a:pos x="288" y="624"/>
                  </a:cxn>
                </a:cxnLst>
                <a:rect l="0" t="0" r="r" b="b"/>
                <a:pathLst>
                  <a:path w="288" h="624">
                    <a:moveTo>
                      <a:pt x="0" y="0"/>
                    </a:moveTo>
                    <a:cubicBezTo>
                      <a:pt x="72" y="68"/>
                      <a:pt x="144" y="136"/>
                      <a:pt x="192" y="240"/>
                    </a:cubicBezTo>
                    <a:cubicBezTo>
                      <a:pt x="240" y="344"/>
                      <a:pt x="264" y="484"/>
                      <a:pt x="288" y="62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3" name="Freeform 33"/>
              <p:cNvSpPr>
                <a:spLocks/>
              </p:cNvSpPr>
              <p:nvPr/>
            </p:nvSpPr>
            <p:spPr bwMode="auto">
              <a:xfrm>
                <a:off x="5072" y="2596"/>
                <a:ext cx="68" cy="340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40" y="204"/>
                  </a:cxn>
                  <a:cxn ang="0">
                    <a:pos x="0" y="340"/>
                  </a:cxn>
                </a:cxnLst>
                <a:rect l="0" t="0" r="r" b="b"/>
                <a:pathLst>
                  <a:path w="68" h="340">
                    <a:moveTo>
                      <a:pt x="68" y="0"/>
                    </a:moveTo>
                    <a:cubicBezTo>
                      <a:pt x="59" y="73"/>
                      <a:pt x="51" y="147"/>
                      <a:pt x="40" y="204"/>
                    </a:cubicBezTo>
                    <a:cubicBezTo>
                      <a:pt x="29" y="261"/>
                      <a:pt x="14" y="300"/>
                      <a:pt x="0" y="34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4" name="Freeform 34"/>
              <p:cNvSpPr>
                <a:spLocks/>
              </p:cNvSpPr>
              <p:nvPr/>
            </p:nvSpPr>
            <p:spPr bwMode="auto">
              <a:xfrm>
                <a:off x="3760" y="3268"/>
                <a:ext cx="1188" cy="767"/>
              </a:xfrm>
              <a:custGeom>
                <a:avLst/>
                <a:gdLst/>
                <a:ahLst/>
                <a:cxnLst>
                  <a:cxn ang="0">
                    <a:pos x="1188" y="0"/>
                  </a:cxn>
                  <a:cxn ang="0">
                    <a:pos x="824" y="460"/>
                  </a:cxn>
                  <a:cxn ang="0">
                    <a:pos x="320" y="716"/>
                  </a:cxn>
                  <a:cxn ang="0">
                    <a:pos x="0" y="764"/>
                  </a:cxn>
                </a:cxnLst>
                <a:rect l="0" t="0" r="r" b="b"/>
                <a:pathLst>
                  <a:path w="1188" h="767">
                    <a:moveTo>
                      <a:pt x="1188" y="0"/>
                    </a:moveTo>
                    <a:cubicBezTo>
                      <a:pt x="1078" y="170"/>
                      <a:pt x="969" y="341"/>
                      <a:pt x="824" y="460"/>
                    </a:cubicBezTo>
                    <a:cubicBezTo>
                      <a:pt x="679" y="579"/>
                      <a:pt x="457" y="665"/>
                      <a:pt x="320" y="716"/>
                    </a:cubicBezTo>
                    <a:cubicBezTo>
                      <a:pt x="183" y="767"/>
                      <a:pt x="91" y="765"/>
                      <a:pt x="0" y="7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5" name="Freeform 35"/>
              <p:cNvSpPr>
                <a:spLocks/>
              </p:cNvSpPr>
              <p:nvPr/>
            </p:nvSpPr>
            <p:spPr bwMode="auto">
              <a:xfrm>
                <a:off x="1930" y="1216"/>
                <a:ext cx="542" cy="1620"/>
              </a:xfrm>
              <a:custGeom>
                <a:avLst/>
                <a:gdLst/>
                <a:ahLst/>
                <a:cxnLst>
                  <a:cxn ang="0">
                    <a:pos x="90" y="1620"/>
                  </a:cxn>
                  <a:cxn ang="0">
                    <a:pos x="6" y="1136"/>
                  </a:cxn>
                  <a:cxn ang="0">
                    <a:pos x="126" y="520"/>
                  </a:cxn>
                  <a:cxn ang="0">
                    <a:pos x="542" y="0"/>
                  </a:cxn>
                </a:cxnLst>
                <a:rect l="0" t="0" r="r" b="b"/>
                <a:pathLst>
                  <a:path w="542" h="1620">
                    <a:moveTo>
                      <a:pt x="90" y="1620"/>
                    </a:moveTo>
                    <a:cubicBezTo>
                      <a:pt x="45" y="1469"/>
                      <a:pt x="0" y="1319"/>
                      <a:pt x="6" y="1136"/>
                    </a:cubicBezTo>
                    <a:cubicBezTo>
                      <a:pt x="12" y="953"/>
                      <a:pt x="37" y="709"/>
                      <a:pt x="126" y="520"/>
                    </a:cubicBezTo>
                    <a:cubicBezTo>
                      <a:pt x="215" y="331"/>
                      <a:pt x="378" y="165"/>
                      <a:pt x="542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6" name="Freeform 36"/>
              <p:cNvSpPr>
                <a:spLocks/>
              </p:cNvSpPr>
              <p:nvPr/>
            </p:nvSpPr>
            <p:spPr bwMode="auto">
              <a:xfrm>
                <a:off x="2164" y="3268"/>
                <a:ext cx="624" cy="624"/>
              </a:xfrm>
              <a:custGeom>
                <a:avLst/>
                <a:gdLst/>
                <a:ahLst/>
                <a:cxnLst>
                  <a:cxn ang="0">
                    <a:pos x="624" y="624"/>
                  </a:cxn>
                  <a:cxn ang="0">
                    <a:pos x="288" y="384"/>
                  </a:cxn>
                  <a:cxn ang="0">
                    <a:pos x="0" y="0"/>
                  </a:cxn>
                </a:cxnLst>
                <a:rect l="0" t="0" r="r" b="b"/>
                <a:pathLst>
                  <a:path w="624" h="624">
                    <a:moveTo>
                      <a:pt x="624" y="624"/>
                    </a:moveTo>
                    <a:cubicBezTo>
                      <a:pt x="508" y="556"/>
                      <a:pt x="392" y="488"/>
                      <a:pt x="288" y="384"/>
                    </a:cubicBezTo>
                    <a:cubicBezTo>
                      <a:pt x="184" y="280"/>
                      <a:pt x="92" y="140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  <p:sp>
            <p:nvSpPr>
              <p:cNvPr id="1351717" name="Line 37"/>
              <p:cNvSpPr>
                <a:spLocks noChangeShapeType="1"/>
              </p:cNvSpPr>
              <p:nvPr/>
            </p:nvSpPr>
            <p:spPr bwMode="auto">
              <a:xfrm flipH="1" flipV="1">
                <a:off x="3076" y="3988"/>
                <a:ext cx="38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</a:bodyPr>
              <a:lstStyle/>
              <a:p>
                <a:endParaRPr lang="en-US">
                  <a:latin typeface="Key"/>
                  <a:cs typeface="Key"/>
                </a:endParaRPr>
              </a:p>
            </p:txBody>
          </p:sp>
        </p:grpSp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6040360" y="1371600"/>
              <a:ext cx="441402" cy="369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latin typeface="Key"/>
                  <a:cs typeface="Key"/>
                </a:rPr>
                <a:t>63</a:t>
              </a:r>
              <a:endParaRPr lang="en-US" sz="1800" b="1" dirty="0">
                <a:latin typeface="Key"/>
                <a:cs typeface="Key"/>
              </a:endParaRPr>
            </a:p>
          </p:txBody>
        </p:sp>
        <p:sp>
          <p:nvSpPr>
            <p:cNvPr id="58" name="Text Box 16"/>
            <p:cNvSpPr txBox="1">
              <a:spLocks noChangeArrowheads="1"/>
            </p:cNvSpPr>
            <p:nvPr/>
          </p:nvSpPr>
          <p:spPr bwMode="auto">
            <a:xfrm>
              <a:off x="6397338" y="1371600"/>
              <a:ext cx="313024" cy="369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latin typeface="Key"/>
                  <a:cs typeface="Key"/>
                </a:rPr>
                <a:t>0</a:t>
              </a:r>
              <a:endParaRPr lang="en-US" sz="1800" b="1" dirty="0">
                <a:latin typeface="Key"/>
                <a:cs typeface="Key"/>
              </a:endParaRPr>
            </a:p>
          </p:txBody>
        </p:sp>
        <p:sp>
          <p:nvSpPr>
            <p:cNvPr id="60" name="Line 23"/>
            <p:cNvSpPr>
              <a:spLocks noChangeShapeType="1"/>
            </p:cNvSpPr>
            <p:nvPr/>
          </p:nvSpPr>
          <p:spPr bwMode="auto">
            <a:xfrm flipV="1">
              <a:off x="6253162" y="1295400"/>
              <a:ext cx="1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61" name="Line 23"/>
            <p:cNvSpPr>
              <a:spLocks noChangeShapeType="1"/>
            </p:cNvSpPr>
            <p:nvPr/>
          </p:nvSpPr>
          <p:spPr bwMode="auto">
            <a:xfrm flipV="1">
              <a:off x="6481761" y="1295400"/>
              <a:ext cx="1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830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68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15521</TotalTime>
  <Words>2361</Words>
  <Application>Microsoft Macintosh PowerPoint</Application>
  <PresentationFormat>On-screen Show (4:3)</PresentationFormat>
  <Paragraphs>558</Paragraphs>
  <Slides>51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Key</vt:lpstr>
      <vt:lpstr>Arial</vt:lpstr>
      <vt:lpstr>Calibri</vt:lpstr>
      <vt:lpstr>Consolas</vt:lpstr>
      <vt:lpstr>Gill Sans</vt:lpstr>
      <vt:lpstr>Gill Sans MT</vt:lpstr>
      <vt:lpstr>Helvetica</vt:lpstr>
      <vt:lpstr>Office Theme</vt:lpstr>
      <vt:lpstr>CS 162: Operating Systems and Systems Programming</vt:lpstr>
      <vt:lpstr>Logistics</vt:lpstr>
      <vt:lpstr>Recall: Network File System (Sun)</vt:lpstr>
      <vt:lpstr>NFS Architecture</vt:lpstr>
      <vt:lpstr>Andrew File System (AFS)</vt:lpstr>
      <vt:lpstr>Why Key Value Storage?</vt:lpstr>
      <vt:lpstr>Important Questions</vt:lpstr>
      <vt:lpstr>Directory-Based Architecture</vt:lpstr>
      <vt:lpstr>Avoiding a Central Directory</vt:lpstr>
      <vt:lpstr>Consistency</vt:lpstr>
      <vt:lpstr>Consistency</vt:lpstr>
      <vt:lpstr>Quorum Consensus</vt:lpstr>
      <vt:lpstr>Quorum Consensus Example</vt:lpstr>
      <vt:lpstr>Quorum Consensus Example</vt:lpstr>
      <vt:lpstr>General’s Paradox</vt:lpstr>
      <vt:lpstr>General’s Paradox</vt:lpstr>
      <vt:lpstr>Two-Phase Commit</vt:lpstr>
      <vt:lpstr>Two-Phase Commit: Setup</vt:lpstr>
      <vt:lpstr>Two-Phase Commit: Preparing</vt:lpstr>
      <vt:lpstr>Two-Phase Commit: Finishing</vt:lpstr>
      <vt:lpstr>Two-Phase Commit: Finishing</vt:lpstr>
      <vt:lpstr>Formalizing Two-Phase Commit</vt:lpstr>
      <vt:lpstr>Messages in Two-Phase Commit</vt:lpstr>
      <vt:lpstr>Messages in Two-Phase Commit</vt:lpstr>
      <vt:lpstr>Detailed Algorithm</vt:lpstr>
      <vt:lpstr>Example: Failure-Free 2PC</vt:lpstr>
      <vt:lpstr>State Machines</vt:lpstr>
      <vt:lpstr>Coordinator’s State Machine</vt:lpstr>
      <vt:lpstr>Coordinator’s State Machine</vt:lpstr>
      <vt:lpstr>Coordinator’s State Machine</vt:lpstr>
      <vt:lpstr>Worker’s State Machine</vt:lpstr>
      <vt:lpstr>Break</vt:lpstr>
      <vt:lpstr>Dealing with Worker Failures</vt:lpstr>
      <vt:lpstr>Example of Worker Failure</vt:lpstr>
      <vt:lpstr>Dealing with Coordinator Failure</vt:lpstr>
      <vt:lpstr>Example of Coordinator Failure (1)</vt:lpstr>
      <vt:lpstr>Example of Coordinator Failure (2)</vt:lpstr>
      <vt:lpstr>Failure Recovery</vt:lpstr>
      <vt:lpstr>Blocking for Coordinator to Recover</vt:lpstr>
      <vt:lpstr>Blocking</vt:lpstr>
      <vt:lpstr>Blocking for Coordinator</vt:lpstr>
      <vt:lpstr>Distributed Consensus</vt:lpstr>
      <vt:lpstr>Better Agreement in Face of Failure</vt:lpstr>
      <vt:lpstr>Why a Majority?</vt:lpstr>
      <vt:lpstr>Why a Majority?</vt:lpstr>
      <vt:lpstr>Beyond Fail-Stop</vt:lpstr>
      <vt:lpstr>Byzantine General’s Problem</vt:lpstr>
      <vt:lpstr>Byzantine Generals: Impossibility</vt:lpstr>
      <vt:lpstr>Byzantine Generals: Solutions</vt:lpstr>
      <vt:lpstr>Summary</vt:lpstr>
      <vt:lpstr>Summary: Two-Phase Commit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162: Operating Systems and Systems Programming</dc:title>
  <dc:creator>JACK KOLB</dc:creator>
  <cp:lastModifiedBy>JACK KOLB</cp:lastModifiedBy>
  <cp:revision>1706</cp:revision>
  <cp:lastPrinted>2019-08-07T01:35:13Z</cp:lastPrinted>
  <dcterms:created xsi:type="dcterms:W3CDTF">2019-06-14T18:29:35Z</dcterms:created>
  <dcterms:modified xsi:type="dcterms:W3CDTF">2019-08-08T22:23:35Z</dcterms:modified>
</cp:coreProperties>
</file>