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sldIdLst>
    <p:sldId id="256" r:id="rId2"/>
    <p:sldId id="824" r:id="rId3"/>
    <p:sldId id="1042" r:id="rId4"/>
    <p:sldId id="1036" r:id="rId5"/>
    <p:sldId id="1043" r:id="rId6"/>
    <p:sldId id="1037" r:id="rId7"/>
    <p:sldId id="800" r:id="rId8"/>
    <p:sldId id="1044" r:id="rId9"/>
    <p:sldId id="1045" r:id="rId10"/>
    <p:sldId id="1046" r:id="rId11"/>
    <p:sldId id="1047" r:id="rId12"/>
    <p:sldId id="1048" r:id="rId13"/>
    <p:sldId id="1049" r:id="rId14"/>
    <p:sldId id="1050" r:id="rId15"/>
    <p:sldId id="1051" r:id="rId16"/>
    <p:sldId id="1052" r:id="rId17"/>
    <p:sldId id="1053" r:id="rId18"/>
    <p:sldId id="1054" r:id="rId19"/>
    <p:sldId id="1055" r:id="rId20"/>
    <p:sldId id="1056" r:id="rId21"/>
    <p:sldId id="1057" r:id="rId22"/>
    <p:sldId id="1058" r:id="rId23"/>
    <p:sldId id="1059" r:id="rId24"/>
    <p:sldId id="1060" r:id="rId25"/>
    <p:sldId id="1061" r:id="rId26"/>
    <p:sldId id="1062" r:id="rId27"/>
    <p:sldId id="1063" r:id="rId28"/>
    <p:sldId id="1064" r:id="rId29"/>
    <p:sldId id="1065" r:id="rId30"/>
    <p:sldId id="1066" r:id="rId31"/>
    <p:sldId id="1067" r:id="rId32"/>
    <p:sldId id="1068" r:id="rId33"/>
    <p:sldId id="1069" r:id="rId34"/>
    <p:sldId id="1070" r:id="rId35"/>
    <p:sldId id="1071" r:id="rId36"/>
    <p:sldId id="1072" r:id="rId37"/>
    <p:sldId id="1073" r:id="rId38"/>
    <p:sldId id="1074" r:id="rId39"/>
    <p:sldId id="1075" r:id="rId40"/>
    <p:sldId id="1076" r:id="rId41"/>
    <p:sldId id="1077" r:id="rId42"/>
    <p:sldId id="1078" r:id="rId43"/>
    <p:sldId id="1079" r:id="rId44"/>
    <p:sldId id="1080" r:id="rId45"/>
    <p:sldId id="1081" r:id="rId46"/>
    <p:sldId id="1082" r:id="rId47"/>
    <p:sldId id="108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AE00"/>
    <a:srgbClr val="4472C4"/>
    <a:srgbClr val="01FFFF"/>
    <a:srgbClr val="FFFF01"/>
    <a:srgbClr val="D9D9D9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47"/>
    <p:restoredTop sz="85664"/>
  </p:normalViewPr>
  <p:slideViewPr>
    <p:cSldViewPr snapToGrid="0" snapToObjects="1">
      <p:cViewPr varScale="1">
        <p:scale>
          <a:sx n="89" d="100"/>
          <a:sy n="89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7/3/19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9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betterembsw.blogspot.com/2014/09/a-case-study-of-toyota-unintended.html" TargetMode="External"/><Relationship Id="rId2" Type="http://schemas.openxmlformats.org/officeDocument/2006/relationships/hyperlink" Target="https://www.cs.unc.edu/~anderson/teach/comp790/papers/mars_pathfinder_long_version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164842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7: Semaphores, Monitors, Reader/Writer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July 3,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59C3-4440-1C44-BDDC-619CED47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ED53A0-B624-864B-AB15-847D4B04ED4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357314"/>
            <a:ext cx="9015414" cy="165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0; // Buffer empty to start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bufSize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; // All slots empty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mutex = 1; // No one in critical sect.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46D3-D62B-D242-A367-22C8CB74011E}"/>
              </a:ext>
            </a:extLst>
          </p:cNvPr>
          <p:cNvSpPr txBox="1"/>
          <p:nvPr/>
        </p:nvSpPr>
        <p:spPr>
          <a:xfrm>
            <a:off x="342146" y="3014663"/>
            <a:ext cx="8573254" cy="316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// Wait for free slot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// Tell consumers about new data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55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59C3-4440-1C44-BDDC-619CED47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ED53A0-B624-864B-AB15-847D4B04ED4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357314"/>
            <a:ext cx="9015414" cy="165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0; // Queue empty to start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bufSize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; // All slots empty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mutex = 1; // No one in critical sect.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7301D-238B-0248-9F2D-1C2D5E39646B}"/>
              </a:ext>
            </a:extLst>
          </p:cNvPr>
          <p:cNvSpPr txBox="1"/>
          <p:nvPr/>
        </p:nvSpPr>
        <p:spPr>
          <a:xfrm>
            <a:off x="157162" y="2887785"/>
            <a:ext cx="8829676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// Wait for item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// Tell producers about new slot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4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59C3-4440-1C44-BDDC-619CED47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ED53A0-B624-864B-AB15-847D4B04ED4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357314"/>
            <a:ext cx="9015414" cy="165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0; // Queue empty to start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bufSize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; // All slots empty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Semaphore mutex = 1; // No one in critical sect.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7301D-238B-0248-9F2D-1C2D5E39646B}"/>
              </a:ext>
            </a:extLst>
          </p:cNvPr>
          <p:cNvSpPr txBox="1"/>
          <p:nvPr/>
        </p:nvSpPr>
        <p:spPr>
          <a:xfrm>
            <a:off x="4814888" y="3014663"/>
            <a:ext cx="3386138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C46D3-D62B-D242-A367-22C8CB74011E}"/>
              </a:ext>
            </a:extLst>
          </p:cNvPr>
          <p:cNvSpPr txBox="1"/>
          <p:nvPr/>
        </p:nvSpPr>
        <p:spPr>
          <a:xfrm>
            <a:off x="342146" y="3014663"/>
            <a:ext cx="3073277" cy="316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94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DC17-80E3-0A43-9824-60B0A43D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5A5B9-E4AF-A74A-8A73-9371F6084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416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What if we wrote the following?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03DA8-4D5B-684A-890A-B8B799202B23}"/>
              </a:ext>
            </a:extLst>
          </p:cNvPr>
          <p:cNvSpPr txBox="1"/>
          <p:nvPr/>
        </p:nvSpPr>
        <p:spPr>
          <a:xfrm>
            <a:off x="4814888" y="2200257"/>
            <a:ext cx="3386138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FD4-D540-134D-B79B-B264DB4C8607}"/>
              </a:ext>
            </a:extLst>
          </p:cNvPr>
          <p:cNvSpPr txBox="1"/>
          <p:nvPr/>
        </p:nvSpPr>
        <p:spPr>
          <a:xfrm>
            <a:off x="342146" y="2200257"/>
            <a:ext cx="3073277" cy="316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120000"/>
              </a:lnSpc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4B9F6E-0452-6D46-AF84-04C825FB9E47}"/>
              </a:ext>
            </a:extLst>
          </p:cNvPr>
          <p:cNvSpPr txBox="1"/>
          <p:nvPr/>
        </p:nvSpPr>
        <p:spPr>
          <a:xfrm>
            <a:off x="428626" y="5715854"/>
            <a:ext cx="4071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19201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DC17-80E3-0A43-9824-60B0A43D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5A5B9-E4AF-A74A-8A73-9371F6084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416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What about this?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03DA8-4D5B-684A-890A-B8B799202B23}"/>
              </a:ext>
            </a:extLst>
          </p:cNvPr>
          <p:cNvSpPr txBox="1"/>
          <p:nvPr/>
        </p:nvSpPr>
        <p:spPr>
          <a:xfrm>
            <a:off x="4814888" y="2200257"/>
            <a:ext cx="3386138" cy="360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sz="2400" b="1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emptySlots.V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DEFD4-D540-134D-B79B-B264DB4C8607}"/>
              </a:ext>
            </a:extLst>
          </p:cNvPr>
          <p:cNvSpPr txBox="1"/>
          <p:nvPr/>
        </p:nvSpPr>
        <p:spPr>
          <a:xfrm>
            <a:off x="342146" y="2200257"/>
            <a:ext cx="3073277" cy="3161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120000"/>
              </a:lnSpc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emptySlots.P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mutex.P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Enqueue(item);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fullSlots.V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mutex.V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4B9F6E-0452-6D46-AF84-04C825FB9E47}"/>
              </a:ext>
            </a:extLst>
          </p:cNvPr>
          <p:cNvSpPr txBox="1"/>
          <p:nvPr/>
        </p:nvSpPr>
        <p:spPr>
          <a:xfrm>
            <a:off x="342146" y="5871716"/>
            <a:ext cx="6357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Correct, possibly less efficient</a:t>
            </a:r>
          </a:p>
        </p:txBody>
      </p:sp>
    </p:spTree>
    <p:extLst>
      <p:ext uri="{BB962C8B-B14F-4D97-AF65-F5344CB8AC3E}">
        <p14:creationId xmlns:p14="http://schemas.microsoft.com/office/powerpoint/2010/main" val="30714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53A7-D0C4-9244-8362-C9E74D38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19897-ECDE-944C-ACEC-A74B6A4D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825625"/>
            <a:ext cx="8158162" cy="4351338"/>
          </a:xfrm>
        </p:spPr>
        <p:txBody>
          <a:bodyPr/>
          <a:lstStyle/>
          <a:p>
            <a:r>
              <a:rPr lang="en-US" dirty="0"/>
              <a:t>More powerful than simple locks</a:t>
            </a:r>
          </a:p>
          <a:p>
            <a:r>
              <a:rPr lang="en-US" dirty="0"/>
              <a:t>But the textbook </a:t>
            </a:r>
            <a:r>
              <a:rPr lang="en-US" i="1" dirty="0"/>
              <a:t>really</a:t>
            </a:r>
            <a:r>
              <a:rPr lang="en-US" dirty="0"/>
              <a:t> doesn't like them</a:t>
            </a:r>
          </a:p>
          <a:p>
            <a:endParaRPr lang="en-US" dirty="0"/>
          </a:p>
          <a:p>
            <a:r>
              <a:rPr lang="en-US" dirty="0"/>
              <a:t>Argument: Clearer to have separate constructs for</a:t>
            </a:r>
          </a:p>
          <a:p>
            <a:pPr lvl="1"/>
            <a:r>
              <a:rPr lang="en-US" dirty="0"/>
              <a:t>Mutual Exclusion: One thread can do something at a time</a:t>
            </a:r>
          </a:p>
          <a:p>
            <a:pPr lvl="1"/>
            <a:r>
              <a:rPr lang="en-US" dirty="0"/>
              <a:t>Waiting for a condition to become true</a:t>
            </a:r>
          </a:p>
          <a:p>
            <a:pPr lvl="1"/>
            <a:endParaRPr lang="en-US" dirty="0"/>
          </a:p>
          <a:p>
            <a:r>
              <a:rPr lang="en-US" dirty="0"/>
              <a:t>Need to make sure a thread calls P() for every V()</a:t>
            </a:r>
          </a:p>
          <a:p>
            <a:pPr lvl="1"/>
            <a:r>
              <a:rPr lang="en-US" dirty="0"/>
              <a:t>Other tools are more flexible than this (as we'll see)</a:t>
            </a:r>
          </a:p>
        </p:txBody>
      </p:sp>
    </p:spTree>
    <p:extLst>
      <p:ext uri="{BB962C8B-B14F-4D97-AF65-F5344CB8AC3E}">
        <p14:creationId xmlns:p14="http://schemas.microsoft.com/office/powerpoint/2010/main" val="353244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B172-244E-0241-9C63-D6F306AC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451AB-81A5-0A49-8617-E6740BCF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825625"/>
            <a:ext cx="8729663" cy="4351338"/>
          </a:xfrm>
        </p:spPr>
        <p:txBody>
          <a:bodyPr/>
          <a:lstStyle/>
          <a:p>
            <a:r>
              <a:rPr lang="en-US" b="1" dirty="0"/>
              <a:t>A queue of threads waiting </a:t>
            </a:r>
            <a:r>
              <a:rPr lang="en-US" b="1" i="1" dirty="0"/>
              <a:t>inside</a:t>
            </a:r>
            <a:r>
              <a:rPr lang="en-US" b="1" dirty="0"/>
              <a:t> a critical section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wait(&amp;lock):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dirty="0"/>
              <a:t>Atomically release lock and go to sleep. Re-acquire the lock before returning.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signal():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dirty="0"/>
              <a:t>Wake up on waiting thread (if there is one)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broadcast()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/>
              <a:t> Wake up all waiting threads</a:t>
            </a:r>
          </a:p>
          <a:p>
            <a:pPr lvl="1"/>
            <a:endParaRPr lang="en-US" dirty="0"/>
          </a:p>
          <a:p>
            <a:r>
              <a:rPr lang="en-US" b="1" dirty="0"/>
              <a:t>Rule:</a:t>
            </a:r>
            <a:r>
              <a:rPr lang="en-US" dirty="0"/>
              <a:t> Hold lock when using a condition variable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34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90B2-DC68-5A45-B2F8-E84999D6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0FF6F-AA34-6943-B9DB-F5453B8C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Locks for mutual exclusion</a:t>
            </a:r>
          </a:p>
          <a:p>
            <a:r>
              <a:rPr lang="en-US" sz="3200" dirty="0"/>
              <a:t>Condition variables for waiting</a:t>
            </a:r>
          </a:p>
          <a:p>
            <a:r>
              <a:rPr lang="en-US" sz="3200" dirty="0"/>
              <a:t>A </a:t>
            </a:r>
            <a:r>
              <a:rPr lang="en-US" sz="3200" b="1" dirty="0"/>
              <a:t>monitor </a:t>
            </a:r>
            <a:r>
              <a:rPr lang="en-US" sz="3200" dirty="0"/>
              <a:t>is a lock and zero or more condition variables with some associated data and operations</a:t>
            </a:r>
          </a:p>
          <a:p>
            <a:pPr lvl="1"/>
            <a:r>
              <a:rPr lang="en-US" sz="2800" dirty="0"/>
              <a:t>Java provides this natively</a:t>
            </a:r>
          </a:p>
          <a:p>
            <a:pPr lvl="1"/>
            <a:r>
              <a:rPr lang="en-US" sz="2800" dirty="0"/>
              <a:t>POSIX threads: Provides </a:t>
            </a:r>
            <a:r>
              <a:rPr lang="en-US" sz="2800" b="1" dirty="0"/>
              <a:t>locks</a:t>
            </a:r>
            <a:r>
              <a:rPr lang="en-US" sz="2800" dirty="0"/>
              <a:t> and </a:t>
            </a:r>
            <a:r>
              <a:rPr lang="en-US" sz="2800" b="1" dirty="0" err="1"/>
              <a:t>condvars</a:t>
            </a:r>
            <a:r>
              <a:rPr lang="en-US" sz="2800" dirty="0"/>
              <a:t>, have to build your own</a:t>
            </a:r>
          </a:p>
        </p:txBody>
      </p:sp>
    </p:spTree>
    <p:extLst>
      <p:ext uri="{BB962C8B-B14F-4D97-AF65-F5344CB8AC3E}">
        <p14:creationId xmlns:p14="http://schemas.microsoft.com/office/powerpoint/2010/main" val="1456308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20B8A-F5A8-204A-AE5B-3904522C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2A0B-8FE9-CF46-91C1-4CDF4ACA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16424"/>
            <a:ext cx="7886700" cy="2076450"/>
          </a:xfrm>
        </p:spPr>
        <p:txBody>
          <a:bodyPr/>
          <a:lstStyle/>
          <a:p>
            <a:r>
              <a:rPr lang="en-US" b="1" dirty="0"/>
              <a:t>Lock: </a:t>
            </a:r>
            <a:r>
              <a:rPr lang="en-US" dirty="0"/>
              <a:t>protects access to shared data</a:t>
            </a:r>
          </a:p>
          <a:p>
            <a:r>
              <a:rPr lang="en-US" dirty="0"/>
              <a:t>Always acquire lock when accessing</a:t>
            </a:r>
          </a:p>
          <a:p>
            <a:r>
              <a:rPr lang="en-US" dirty="0"/>
              <a:t>Queue of threads waiting to enter the monitor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50D80-9F44-1B4C-BC31-CA02B177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90700" y="1357313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97A53F-68C1-B145-BD4D-7CBEA38CB735}"/>
              </a:ext>
            </a:extLst>
          </p:cNvPr>
          <p:cNvSpPr/>
          <p:nvPr/>
        </p:nvSpPr>
        <p:spPr>
          <a:xfrm>
            <a:off x="5043488" y="1027907"/>
            <a:ext cx="2900362" cy="1115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20B8A-F5A8-204A-AE5B-3904522C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2A0B-8FE9-CF46-91C1-4CDF4ACA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16424"/>
            <a:ext cx="7886700" cy="207645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Condition Variables: </a:t>
            </a:r>
            <a:r>
              <a:rPr lang="en-US" dirty="0"/>
              <a:t>queue of threads waiting for something to become true inside critical sect.</a:t>
            </a:r>
          </a:p>
          <a:p>
            <a:r>
              <a:rPr lang="en-US" dirty="0"/>
              <a:t>Atomically release lock and start waiting</a:t>
            </a:r>
          </a:p>
          <a:p>
            <a:pPr lvl="1"/>
            <a:r>
              <a:rPr lang="en-US" dirty="0"/>
              <a:t>Another thread using the monitor will signal them</a:t>
            </a:r>
          </a:p>
          <a:p>
            <a:r>
              <a:rPr lang="en-US" dirty="0"/>
              <a:t>The condition: Some function of monitor's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50D80-9F44-1B4C-BC31-CA02B177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90700" y="1357313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97A53F-68C1-B145-BD4D-7CBEA38CB735}"/>
              </a:ext>
            </a:extLst>
          </p:cNvPr>
          <p:cNvSpPr/>
          <p:nvPr/>
        </p:nvSpPr>
        <p:spPr>
          <a:xfrm>
            <a:off x="1414463" y="1690689"/>
            <a:ext cx="3276599" cy="7818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01013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Project 1: Design Doc due Tonight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No class or office hours tomorrow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Resume normal schedule on Friday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Groups assigned to TAs earlier today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Pintos Overview Session: Monday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11am-1pm, Wozniak Lounge</a:t>
            </a:r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CF47-BDBF-9D47-85D2-EE9CA1AE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8A16C6-AFB7-254C-91AE-940410F79E6C}"/>
              </a:ext>
            </a:extLst>
          </p:cNvPr>
          <p:cNvSpPr txBox="1">
            <a:spLocks noChangeArrowheads="1"/>
          </p:cNvSpPr>
          <p:nvPr/>
        </p:nvSpPr>
        <p:spPr>
          <a:xfrm>
            <a:off x="419100" y="1477962"/>
            <a:ext cx="8534400" cy="5014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Lock lock;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</a:t>
            </a: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Queue queue;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(item)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dataready.signal</a:t>
            </a: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();	// Signal any waiters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sz="20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item =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	// Get next item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return(item);</a:t>
            </a:r>
            <a:b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ko-KR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20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4105-52B4-0A46-A506-FD913E99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7275-B469-434A-BED0-8DC501B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37193"/>
            <a:ext cx="7886700" cy="2694476"/>
          </a:xfrm>
        </p:spPr>
        <p:txBody>
          <a:bodyPr/>
          <a:lstStyle/>
          <a:p>
            <a:r>
              <a:rPr lang="en-US" dirty="0"/>
              <a:t>When a thread is woken up by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, it is simply put on the ready queue</a:t>
            </a:r>
          </a:p>
          <a:p>
            <a:r>
              <a:rPr lang="en-US" dirty="0"/>
              <a:t>It may or may not reacquire the lock immediately!</a:t>
            </a:r>
          </a:p>
          <a:p>
            <a:pPr lvl="1"/>
            <a:r>
              <a:rPr lang="en-US" dirty="0"/>
              <a:t>Another thread could be scheduled first and "sneak in" to empty the queue</a:t>
            </a:r>
          </a:p>
          <a:p>
            <a:pPr lvl="1"/>
            <a:r>
              <a:rPr lang="en-US" dirty="0"/>
              <a:t>Need a loop to re-check condition on wakeup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DEA9A-89C0-EA4F-A016-643B7B8E473E}"/>
              </a:ext>
            </a:extLst>
          </p:cNvPr>
          <p:cNvSpPr txBox="1"/>
          <p:nvPr/>
        </p:nvSpPr>
        <p:spPr>
          <a:xfrm>
            <a:off x="628650" y="1761747"/>
            <a:ext cx="3477234" cy="989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(&amp;lock);</a:t>
            </a:r>
            <a:b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67F1B-D9EF-9C44-AC1B-2A5E10E99B87}"/>
              </a:ext>
            </a:extLst>
          </p:cNvPr>
          <p:cNvSpPr txBox="1"/>
          <p:nvPr/>
        </p:nvSpPr>
        <p:spPr>
          <a:xfrm>
            <a:off x="4911478" y="1761747"/>
            <a:ext cx="3603872" cy="989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>
              <a:lnSpc>
                <a:spcPct val="11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ko-KR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(&amp;lock);</a:t>
            </a:r>
            <a:b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6BB228-DB26-1642-A302-65EA74F9DFDF}"/>
              </a:ext>
            </a:extLst>
          </p:cNvPr>
          <p:cNvSpPr txBox="1"/>
          <p:nvPr/>
        </p:nvSpPr>
        <p:spPr>
          <a:xfrm>
            <a:off x="4900705" y="1283940"/>
            <a:ext cx="1749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Why not:</a:t>
            </a:r>
          </a:p>
        </p:txBody>
      </p:sp>
    </p:spTree>
    <p:extLst>
      <p:ext uri="{BB962C8B-B14F-4D97-AF65-F5344CB8AC3E}">
        <p14:creationId xmlns:p14="http://schemas.microsoft.com/office/powerpoint/2010/main" val="29572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A0B8-F4AD-8445-9289-03118B3A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F2F44-4776-7B4B-9665-065734C7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825625"/>
            <a:ext cx="8415338" cy="4351338"/>
          </a:xfrm>
        </p:spPr>
        <p:txBody>
          <a:bodyPr>
            <a:normAutofit/>
          </a:bodyPr>
          <a:lstStyle/>
          <a:p>
            <a:r>
              <a:rPr lang="en-US" dirty="0"/>
              <a:t>Can we "hand off" the lock directly to the signaled thread so no other thread "sneaks in?"</a:t>
            </a:r>
          </a:p>
          <a:p>
            <a:pPr lvl="1"/>
            <a:r>
              <a:rPr lang="en-US" dirty="0"/>
              <a:t>Yes. Called </a:t>
            </a:r>
            <a:r>
              <a:rPr lang="en-US" b="1" dirty="0"/>
              <a:t>Hoare-Style Monitors</a:t>
            </a:r>
          </a:p>
          <a:p>
            <a:pPr lvl="1"/>
            <a:r>
              <a:rPr lang="en-US" dirty="0"/>
              <a:t>Many textbooks describe this scheme</a:t>
            </a:r>
          </a:p>
          <a:p>
            <a:r>
              <a:rPr lang="en-US" dirty="0"/>
              <a:t>Most OSs implement </a:t>
            </a:r>
            <a:r>
              <a:rPr lang="en-US" b="1" dirty="0"/>
              <a:t>Mesa-Style Monitors</a:t>
            </a:r>
            <a:endParaRPr lang="en-US" dirty="0"/>
          </a:p>
          <a:p>
            <a:pPr lvl="1"/>
            <a:r>
              <a:rPr lang="en-US" dirty="0"/>
              <a:t>Allows other threads to sneak in</a:t>
            </a:r>
          </a:p>
          <a:p>
            <a:pPr lvl="1"/>
            <a:r>
              <a:rPr lang="en-US" dirty="0"/>
              <a:t>Much easier to implement</a:t>
            </a:r>
          </a:p>
          <a:p>
            <a:pPr lvl="1"/>
            <a:r>
              <a:rPr lang="en-US" dirty="0"/>
              <a:t>Even easier if you allow "spurious wakeups"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wait() </a:t>
            </a:r>
            <a:r>
              <a:rPr lang="en-US" dirty="0"/>
              <a:t>can return when no signal occurred, in rare cases</a:t>
            </a:r>
          </a:p>
          <a:p>
            <a:pPr lvl="1"/>
            <a:r>
              <a:rPr lang="en-US" dirty="0"/>
              <a:t>POSIX allows spurious wakeups</a:t>
            </a:r>
          </a:p>
        </p:txBody>
      </p:sp>
    </p:spTree>
    <p:extLst>
      <p:ext uri="{BB962C8B-B14F-4D97-AF65-F5344CB8AC3E}">
        <p14:creationId xmlns:p14="http://schemas.microsoft.com/office/powerpoint/2010/main" val="411795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8152-11F8-334B-8189-67650164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Interlude: Concurrency Is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9FDEB-B253-634D-9701-2522C233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for practicing engineers trying to write mission-critical, bulletproof code!</a:t>
            </a:r>
          </a:p>
          <a:p>
            <a:r>
              <a:rPr lang="en-US" dirty="0"/>
              <a:t>Therac-25: Radiation Therapy Machine with Unintended Overdoses (reading on course site)</a:t>
            </a:r>
          </a:p>
          <a:p>
            <a:r>
              <a:rPr lang="en-US" dirty="0"/>
              <a:t>Mars Pathfinder Priority Inversion (</a:t>
            </a:r>
            <a:r>
              <a:rPr lang="en-US" dirty="0">
                <a:hlinkClick r:id="rId2"/>
              </a:rPr>
              <a:t>JPL Account</a:t>
            </a:r>
            <a:r>
              <a:rPr lang="en-US" dirty="0"/>
              <a:t>)</a:t>
            </a:r>
          </a:p>
          <a:p>
            <a:r>
              <a:rPr lang="en-US" dirty="0"/>
              <a:t>Toyota Uncontrolled Acceleration (</a:t>
            </a:r>
            <a:r>
              <a:rPr lang="en-US" dirty="0">
                <a:hlinkClick r:id="rId3"/>
              </a:rPr>
              <a:t>CMU Talk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256.6K Lines of C Code, ~9-11K global variables</a:t>
            </a:r>
          </a:p>
          <a:p>
            <a:pPr lvl="1"/>
            <a:r>
              <a:rPr lang="en-US" dirty="0"/>
              <a:t>Inconsistent mutual exclusion on reads/writes</a:t>
            </a:r>
          </a:p>
        </p:txBody>
      </p:sp>
    </p:spTree>
    <p:extLst>
      <p:ext uri="{BB962C8B-B14F-4D97-AF65-F5344CB8AC3E}">
        <p14:creationId xmlns:p14="http://schemas.microsoft.com/office/powerpoint/2010/main" val="194927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330C-FA88-C049-A72D-10838304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High-Level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61E4-9CEB-FC49-A0AC-7B77E6C6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can implement locks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Acquire()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Release()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semaphore.V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r>
              <a:rPr lang="en-US" dirty="0">
                <a:cs typeface="Consolas" panose="020B0609020204030204" pitchFamily="49" charset="0"/>
              </a:rPr>
              <a:t>Monitors are a superset of locks</a:t>
            </a:r>
          </a:p>
          <a:p>
            <a:r>
              <a:rPr lang="en-US" dirty="0">
                <a:cs typeface="Consolas" panose="020B0609020204030204" pitchFamily="49" charset="0"/>
              </a:rPr>
              <a:t>Can monitors implement semaphores?</a:t>
            </a:r>
          </a:p>
        </p:txBody>
      </p:sp>
    </p:spTree>
    <p:extLst>
      <p:ext uri="{BB962C8B-B14F-4D97-AF65-F5344CB8AC3E}">
        <p14:creationId xmlns:p14="http://schemas.microsoft.com/office/powerpoint/2010/main" val="423303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ADDE-7A32-3E48-B650-B9C129AC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With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1254B-A3F7-6748-85F1-FE6C72E85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Lock lock;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int count = </a:t>
            </a:r>
            <a:r>
              <a:rPr lang="en-US" sz="2400" b="1" i="1" dirty="0">
                <a:latin typeface="Consolas" panose="020B0609020204030204" pitchFamily="49" charset="0"/>
                <a:cs typeface="Consolas" panose="020B0609020204030204" pitchFamily="49" charset="0"/>
              </a:rPr>
              <a:t>initial value of semaphore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CondVar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atOne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51242D-B154-6143-9176-3C90620F3139}"/>
              </a:ext>
            </a:extLst>
          </p:cNvPr>
          <p:cNvSpPr txBox="1">
            <a:spLocks/>
          </p:cNvSpPr>
          <p:nvPr/>
        </p:nvSpPr>
        <p:spPr>
          <a:xfrm>
            <a:off x="414338" y="3301998"/>
            <a:ext cx="3943350" cy="34131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lock.acquire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while (count == 0)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atOne.wait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(&amp;lock);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count--;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lock.Release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28C80A-D83D-024E-9D62-8E53FD60E157}"/>
              </a:ext>
            </a:extLst>
          </p:cNvPr>
          <p:cNvSpPr txBox="1">
            <a:spLocks/>
          </p:cNvSpPr>
          <p:nvPr/>
        </p:nvSpPr>
        <p:spPr>
          <a:xfrm>
            <a:off x="4464844" y="3301997"/>
            <a:ext cx="3943350" cy="34131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lock.acquire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count++;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if (count == 1)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atOne.Signal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lock.Release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435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330C-FA88-C049-A72D-10838304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High-Level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61E4-9CEB-FC49-A0AC-7B77E6C6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can implement locks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Acquire()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Release()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semaphore.V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r>
              <a:rPr lang="en-US" dirty="0">
                <a:cs typeface="Consolas" panose="020B0609020204030204" pitchFamily="49" charset="0"/>
              </a:rPr>
              <a:t>Monitors are a superset of locks</a:t>
            </a:r>
          </a:p>
          <a:p>
            <a:r>
              <a:rPr lang="en-US" dirty="0">
                <a:cs typeface="Consolas" panose="020B0609020204030204" pitchFamily="49" charset="0"/>
              </a:rPr>
              <a:t>Can monitors implement semaphores? </a:t>
            </a:r>
            <a:r>
              <a:rPr lang="en-US" b="1" i="1" dirty="0">
                <a:solidFill>
                  <a:srgbClr val="FF0000"/>
                </a:solidFill>
                <a:cs typeface="Consolas" panose="020B0609020204030204" pitchFamily="49" charset="0"/>
              </a:rPr>
              <a:t>Yes</a:t>
            </a:r>
            <a:endParaRPr lang="en-US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Can semaphores implement monitors?</a:t>
            </a:r>
          </a:p>
        </p:txBody>
      </p:sp>
    </p:spTree>
    <p:extLst>
      <p:ext uri="{BB962C8B-B14F-4D97-AF65-F5344CB8AC3E}">
        <p14:creationId xmlns:p14="http://schemas.microsoft.com/office/powerpoint/2010/main" val="54019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0845-6532-054F-A9F0-D130DCD1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072438" cy="1325563"/>
          </a:xfrm>
        </p:spPr>
        <p:txBody>
          <a:bodyPr/>
          <a:lstStyle/>
          <a:p>
            <a:r>
              <a:rPr lang="en-US" dirty="0"/>
              <a:t>CVs with Semaphores (Attempt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CE76F-4DCB-2248-9E73-E065966CA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277495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Wait(Lock lock)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lock.Acquire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lock.Release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E5EF45-3EDA-B441-9DDA-9C22FA27D960}"/>
              </a:ext>
            </a:extLst>
          </p:cNvPr>
          <p:cNvSpPr txBox="1">
            <a:spLocks/>
          </p:cNvSpPr>
          <p:nvPr/>
        </p:nvSpPr>
        <p:spPr>
          <a:xfrm>
            <a:off x="4572000" y="1825625"/>
            <a:ext cx="3943350" cy="277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semaphore.V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65E50-6E13-1843-BD02-715C046F7B7A}"/>
              </a:ext>
            </a:extLst>
          </p:cNvPr>
          <p:cNvSpPr txBox="1"/>
          <p:nvPr/>
        </p:nvSpPr>
        <p:spPr>
          <a:xfrm>
            <a:off x="371475" y="4729163"/>
            <a:ext cx="8443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Problem: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sz="2400" dirty="0"/>
              <a:t> affects threads in the future (semaphores are </a:t>
            </a:r>
            <a:r>
              <a:rPr lang="en-US" sz="2400" b="1" dirty="0"/>
              <a:t>stateful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about doing a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broadcast()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0712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306A-063F-7C45-A686-8BCEEAB6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01013" cy="1325563"/>
          </a:xfrm>
        </p:spPr>
        <p:txBody>
          <a:bodyPr/>
          <a:lstStyle/>
          <a:p>
            <a:r>
              <a:rPr lang="en-US" dirty="0"/>
              <a:t>CVs with Semaphores (Attempt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002C5-19E6-D545-963E-B4107B2F6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2674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Wait(Lock lock)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lock.Acquire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semaphore.P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lock.Release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E9FF66-576D-BF45-B6FE-C12F713485C7}"/>
              </a:ext>
            </a:extLst>
          </p:cNvPr>
          <p:cNvSpPr txBox="1">
            <a:spLocks/>
          </p:cNvSpPr>
          <p:nvPr/>
        </p:nvSpPr>
        <p:spPr>
          <a:xfrm>
            <a:off x="4157662" y="1825625"/>
            <a:ext cx="4572000" cy="197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Signal()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Atomically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queue nonempty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semaphore.V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E72944-4209-FB4A-A807-5299D62F743E}"/>
              </a:ext>
            </a:extLst>
          </p:cNvPr>
          <p:cNvSpPr txBox="1">
            <a:spLocks/>
          </p:cNvSpPr>
          <p:nvPr/>
        </p:nvSpPr>
        <p:spPr>
          <a:xfrm>
            <a:off x="371475" y="4449761"/>
            <a:ext cx="8358187" cy="197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cs typeface="Consolas" panose="020B0609020204030204" pitchFamily="49" charset="0"/>
              </a:rPr>
              <a:t>Problem:</a:t>
            </a:r>
            <a:r>
              <a:rPr lang="en-US" dirty="0">
                <a:cs typeface="Consolas" panose="020B0609020204030204" pitchFamily="49" charset="0"/>
              </a:rPr>
              <a:t> "is queue empty" not a semaphore operation</a:t>
            </a:r>
          </a:p>
          <a:p>
            <a:r>
              <a:rPr lang="en-US" dirty="0">
                <a:cs typeface="Consolas" panose="020B0609020204030204" pitchFamily="49" charset="0"/>
              </a:rPr>
              <a:t>But there is a solution</a:t>
            </a:r>
          </a:p>
        </p:txBody>
      </p:sp>
    </p:spTree>
    <p:extLst>
      <p:ext uri="{BB962C8B-B14F-4D97-AF65-F5344CB8AC3E}">
        <p14:creationId xmlns:p14="http://schemas.microsoft.com/office/powerpoint/2010/main" val="75334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306A-063F-7C45-A686-8BCEEAB6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01013" cy="1325563"/>
          </a:xfrm>
        </p:spPr>
        <p:txBody>
          <a:bodyPr/>
          <a:lstStyle/>
          <a:p>
            <a:r>
              <a:rPr lang="en-US" dirty="0"/>
              <a:t>CVs with Semaphores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E72944-4209-FB4A-A807-5299D62F743E}"/>
              </a:ext>
            </a:extLst>
          </p:cNvPr>
          <p:cNvSpPr txBox="1">
            <a:spLocks/>
          </p:cNvSpPr>
          <p:nvPr/>
        </p:nvSpPr>
        <p:spPr>
          <a:xfrm>
            <a:off x="392906" y="1454151"/>
            <a:ext cx="8358187" cy="503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cs typeface="Consolas" panose="020B0609020204030204" pitchFamily="49" charset="0"/>
              </a:rPr>
              <a:t>Key Idea: Queue of semaphores</a:t>
            </a: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Protected by a binary semaphore</a:t>
            </a: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Each waiting thread has its own semaphore</a:t>
            </a: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Call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3200" dirty="0">
                <a:cs typeface="Consolas" panose="020B0609020204030204" pitchFamily="49" charset="0"/>
              </a:rPr>
              <a:t> on waiter's semaphore and remove it from queue</a:t>
            </a:r>
          </a:p>
          <a:p>
            <a:pPr lvl="1"/>
            <a:endParaRPr lang="en-US" sz="3200" dirty="0">
              <a:cs typeface="Consolas" panose="020B0609020204030204" pitchFamily="49" charset="0"/>
            </a:endParaRPr>
          </a:p>
          <a:p>
            <a:r>
              <a:rPr lang="en-US" sz="3600" dirty="0">
                <a:cs typeface="Consolas" panose="020B0609020204030204" pitchFamily="49" charset="0"/>
              </a:rPr>
              <a:t>More in our textbook</a:t>
            </a:r>
          </a:p>
        </p:txBody>
      </p:sp>
    </p:spTree>
    <p:extLst>
      <p:ext uri="{BB962C8B-B14F-4D97-AF65-F5344CB8AC3E}">
        <p14:creationId xmlns:p14="http://schemas.microsoft.com/office/powerpoint/2010/main" val="377874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B228-F888-4946-BA37-8E149DAA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D016F-0054-8F4E-A4EE-BC674377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3038"/>
            <a:ext cx="7886700" cy="4733925"/>
          </a:xfrm>
        </p:spPr>
        <p:txBody>
          <a:bodyPr>
            <a:normAutofit/>
          </a:bodyPr>
          <a:lstStyle/>
          <a:p>
            <a:r>
              <a:rPr lang="en-US" sz="3200" dirty="0"/>
              <a:t>Atomic load/store not good enough to build a lock</a:t>
            </a:r>
          </a:p>
          <a:p>
            <a:endParaRPr lang="en-US" sz="3200" dirty="0"/>
          </a:p>
          <a:p>
            <a:r>
              <a:rPr lang="en-US" sz="3200" dirty="0"/>
              <a:t>Instead: Hardware instructions that atomically read a value from (shared) memory </a:t>
            </a:r>
            <a:r>
              <a:rPr lang="en-US" sz="3200" b="1" dirty="0"/>
              <a:t>and</a:t>
            </a:r>
            <a:r>
              <a:rPr lang="en-US" sz="3200" b="1" i="1" dirty="0"/>
              <a:t> </a:t>
            </a:r>
            <a:r>
              <a:rPr lang="en-US" sz="3200" dirty="0"/>
              <a:t>write a new value</a:t>
            </a:r>
          </a:p>
          <a:p>
            <a:endParaRPr lang="en-US" sz="3200" dirty="0"/>
          </a:p>
          <a:p>
            <a:r>
              <a:rPr lang="en-US" sz="3200" dirty="0"/>
              <a:t>Hardware responsible for making this work in spite of caches</a:t>
            </a:r>
          </a:p>
        </p:txBody>
      </p:sp>
    </p:spTree>
    <p:extLst>
      <p:ext uri="{BB962C8B-B14F-4D97-AF65-F5344CB8AC3E}">
        <p14:creationId xmlns:p14="http://schemas.microsoft.com/office/powerpoint/2010/main" val="3156206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330C-FA88-C049-A72D-10838304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High-Level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61E4-9CEB-FC49-A0AC-7B77E6C6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can implement locks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Acquire()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Release() {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semaphore.V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r>
              <a:rPr lang="en-US" dirty="0">
                <a:cs typeface="Consolas" panose="020B0609020204030204" pitchFamily="49" charset="0"/>
              </a:rPr>
              <a:t>Monitors are a superset of locks</a:t>
            </a:r>
          </a:p>
          <a:p>
            <a:r>
              <a:rPr lang="en-US" dirty="0">
                <a:cs typeface="Consolas" panose="020B0609020204030204" pitchFamily="49" charset="0"/>
              </a:rPr>
              <a:t>Can monitors implement semaphores? </a:t>
            </a:r>
            <a:r>
              <a:rPr lang="en-US" b="1" i="1" dirty="0">
                <a:solidFill>
                  <a:srgbClr val="FF0000"/>
                </a:solidFill>
                <a:cs typeface="Consolas" panose="020B0609020204030204" pitchFamily="49" charset="0"/>
              </a:rPr>
              <a:t>Yes</a:t>
            </a:r>
            <a:endParaRPr lang="en-US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Can semaphores implement monitors? </a:t>
            </a:r>
            <a:r>
              <a:rPr lang="en-US" b="1" i="1" dirty="0">
                <a:solidFill>
                  <a:srgbClr val="FF0000"/>
                </a:solidFill>
                <a:cs typeface="Consolas" panose="020B0609020204030204" pitchFamily="49" charset="0"/>
              </a:rPr>
              <a:t>Yes</a:t>
            </a:r>
            <a:endParaRPr lang="en-US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81A046-1AA0-2844-8A01-18B7E19F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417BC-2347-EF4C-A0EE-E59AB7BA5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91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021969-631B-B149-A304-D5DF7A72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Reader/Writer Problem</a:t>
            </a:r>
          </a:p>
        </p:txBody>
      </p:sp>
      <p:pic>
        <p:nvPicPr>
          <p:cNvPr id="8" name="Content Placeholder 7" descr="User">
            <a:extLst>
              <a:ext uri="{FF2B5EF4-FFF2-40B4-BE49-F238E27FC236}">
                <a16:creationId xmlns:a16="http://schemas.microsoft.com/office/drawing/2014/main" id="{26E33C81-ED4C-C74C-A572-974479ACD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5888" y="1729583"/>
            <a:ext cx="1071562" cy="1071562"/>
          </a:xfrm>
        </p:spPr>
      </p:pic>
      <p:sp>
        <p:nvSpPr>
          <p:cNvPr id="6" name="Can 5">
            <a:extLst>
              <a:ext uri="{FF2B5EF4-FFF2-40B4-BE49-F238E27FC236}">
                <a16:creationId xmlns:a16="http://schemas.microsoft.com/office/drawing/2014/main" id="{34DE7A2B-6651-424C-8182-AC641A3140A9}"/>
              </a:ext>
            </a:extLst>
          </p:cNvPr>
          <p:cNvSpPr/>
          <p:nvPr/>
        </p:nvSpPr>
        <p:spPr>
          <a:xfrm>
            <a:off x="3664743" y="1520828"/>
            <a:ext cx="1814513" cy="149542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Shared</a:t>
            </a:r>
            <a:br>
              <a:rPr lang="en-US" sz="2400" dirty="0"/>
            </a:br>
            <a:r>
              <a:rPr lang="en-US" sz="2400" dirty="0"/>
              <a:t>Database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F226D4C-6162-6D43-BD23-554D596B0C91}"/>
              </a:ext>
            </a:extLst>
          </p:cNvPr>
          <p:cNvCxnSpPr>
            <a:stCxn id="8" idx="3"/>
          </p:cNvCxnSpPr>
          <p:nvPr/>
        </p:nvCxnSpPr>
        <p:spPr>
          <a:xfrm flipV="1">
            <a:off x="2457450" y="1985963"/>
            <a:ext cx="1207293" cy="2794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E95F518-108A-3744-ADC3-D92D7F7E2670}"/>
              </a:ext>
            </a:extLst>
          </p:cNvPr>
          <p:cNvSpPr txBox="1"/>
          <p:nvPr/>
        </p:nvSpPr>
        <p:spPr>
          <a:xfrm>
            <a:off x="2414587" y="164485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Read</a:t>
            </a:r>
          </a:p>
        </p:txBody>
      </p:sp>
      <p:pic>
        <p:nvPicPr>
          <p:cNvPr id="12" name="Content Placeholder 7" descr="User">
            <a:extLst>
              <a:ext uri="{FF2B5EF4-FFF2-40B4-BE49-F238E27FC236}">
                <a16:creationId xmlns:a16="http://schemas.microsoft.com/office/drawing/2014/main" id="{B488FD0F-8853-C84E-8151-2349903FF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8806" y="2986883"/>
            <a:ext cx="1071562" cy="107156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A3418F0-CFD9-3645-AEF7-45013E19E1B9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2950368" y="2986883"/>
            <a:ext cx="1193007" cy="535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4F5340-4553-9941-BB81-729EDFB11603}"/>
              </a:ext>
            </a:extLst>
          </p:cNvPr>
          <p:cNvSpPr txBox="1"/>
          <p:nvPr/>
        </p:nvSpPr>
        <p:spPr>
          <a:xfrm>
            <a:off x="2712291" y="2801145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Read</a:t>
            </a:r>
          </a:p>
        </p:txBody>
      </p:sp>
      <p:pic>
        <p:nvPicPr>
          <p:cNvPr id="16" name="Content Placeholder 7" descr="User">
            <a:extLst>
              <a:ext uri="{FF2B5EF4-FFF2-40B4-BE49-F238E27FC236}">
                <a16:creationId xmlns:a16="http://schemas.microsoft.com/office/drawing/2014/main" id="{1B4D709C-8B74-DF46-9EB0-5F5C20FA6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6550" y="2357438"/>
            <a:ext cx="1071562" cy="107156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6F1F34-0C35-D943-A6CC-9872C7F16973}"/>
              </a:ext>
            </a:extLst>
          </p:cNvPr>
          <p:cNvCxnSpPr>
            <a:cxnSpLocks/>
          </p:cNvCxnSpPr>
          <p:nvPr/>
        </p:nvCxnSpPr>
        <p:spPr>
          <a:xfrm flipH="1" flipV="1">
            <a:off x="5479256" y="2410716"/>
            <a:ext cx="1175145" cy="532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DFA640-3642-1B4B-8E44-8945009776E6}"/>
              </a:ext>
            </a:extLst>
          </p:cNvPr>
          <p:cNvSpPr txBox="1"/>
          <p:nvPr/>
        </p:nvSpPr>
        <p:spPr>
          <a:xfrm>
            <a:off x="5823395" y="2179883"/>
            <a:ext cx="1071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Write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48B2A4C-A191-C741-9BC7-6C2C5686EF59}"/>
              </a:ext>
            </a:extLst>
          </p:cNvPr>
          <p:cNvSpPr txBox="1">
            <a:spLocks/>
          </p:cNvSpPr>
          <p:nvPr/>
        </p:nvSpPr>
        <p:spPr>
          <a:xfrm>
            <a:off x="392906" y="4056856"/>
            <a:ext cx="8358187" cy="2436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cs typeface="Consolas" panose="020B0609020204030204" pitchFamily="49" charset="0"/>
              </a:rPr>
              <a:t>Shared Database</a:t>
            </a: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Many readers – never modify the database</a:t>
            </a: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Few writers – read and modify database</a:t>
            </a:r>
          </a:p>
          <a:p>
            <a:r>
              <a:rPr lang="en-US" sz="3600" dirty="0">
                <a:cs typeface="Consolas" panose="020B0609020204030204" pitchFamily="49" charset="0"/>
              </a:rPr>
              <a:t>Single lock sufficient?</a:t>
            </a:r>
          </a:p>
        </p:txBody>
      </p:sp>
    </p:spTree>
    <p:extLst>
      <p:ext uri="{BB962C8B-B14F-4D97-AF65-F5344CB8AC3E}">
        <p14:creationId xmlns:p14="http://schemas.microsoft.com/office/powerpoint/2010/main" val="1112930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021969-631B-B149-A304-D5DF7A724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Reader/Writer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C5E0-D975-0449-A45B-D427CFA3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Readers can access when no writers</a:t>
            </a:r>
          </a:p>
          <a:p>
            <a:r>
              <a:rPr lang="en-US" sz="3600" dirty="0"/>
              <a:t>Writers can access when no readers </a:t>
            </a:r>
            <a:r>
              <a:rPr lang="en-US" sz="3600" b="1" dirty="0"/>
              <a:t>and no other writers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lock will satisfy these requirements</a:t>
            </a:r>
          </a:p>
          <a:p>
            <a:pPr lvl="1"/>
            <a:r>
              <a:rPr lang="en-US" sz="3200" dirty="0"/>
              <a:t>But we want to allow </a:t>
            </a:r>
            <a:r>
              <a:rPr lang="en-US" sz="3200" b="1" dirty="0"/>
              <a:t>multiple readers</a:t>
            </a:r>
            <a:endParaRPr lang="en-US" sz="3200" dirty="0"/>
          </a:p>
          <a:p>
            <a:pPr lvl="1"/>
            <a:r>
              <a:rPr lang="en-US" sz="3200" dirty="0"/>
              <a:t>Better efficiency</a:t>
            </a:r>
          </a:p>
        </p:txBody>
      </p:sp>
    </p:spTree>
    <p:extLst>
      <p:ext uri="{BB962C8B-B14F-4D97-AF65-F5344CB8AC3E}">
        <p14:creationId xmlns:p14="http://schemas.microsoft.com/office/powerpoint/2010/main" val="268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82AD-1230-F54C-8C64-DD9B0F63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Reader/Writer with Monitors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A6A02-A54F-794A-ADD6-BF3016FB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7000"/>
            <a:ext cx="7886700" cy="374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Reader()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Maybe wake up a writer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Writer()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readers or 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Maybe wakeup reader or writer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6148D0-8BDC-A242-AD1D-3F23F166FBB5}"/>
              </a:ext>
            </a:extLst>
          </p:cNvPr>
          <p:cNvSpPr txBox="1">
            <a:spLocks/>
          </p:cNvSpPr>
          <p:nvPr/>
        </p:nvSpPr>
        <p:spPr>
          <a:xfrm>
            <a:off x="628650" y="5143500"/>
            <a:ext cx="7886700" cy="155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Lock (for mutual exclusion)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cs typeface="Consolas" panose="020B0609020204030204" pitchFamily="49" charset="0"/>
              </a:rPr>
              <a:t>activeReaders</a:t>
            </a:r>
            <a:r>
              <a:rPr lang="en-US" sz="2400" b="1" dirty="0">
                <a:cs typeface="Consolas" panose="020B0609020204030204" pitchFamily="49" charset="0"/>
              </a:rPr>
              <a:t>, </a:t>
            </a:r>
            <a:r>
              <a:rPr lang="en-US" sz="2400" b="1" dirty="0" err="1">
                <a:cs typeface="Consolas" panose="020B0609020204030204" pitchFamily="49" charset="0"/>
              </a:rPr>
              <a:t>condVar</a:t>
            </a:r>
            <a:r>
              <a:rPr lang="en-US" sz="2400" b="1" dirty="0"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cs typeface="Consolas" panose="020B0609020204030204" pitchFamily="49" charset="0"/>
              </a:rPr>
              <a:t>okToRead</a:t>
            </a:r>
            <a:endParaRPr lang="en-US" sz="2400" b="1" dirty="0"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cs typeface="Consolas" panose="020B0609020204030204" pitchFamily="49" charset="0"/>
              </a:rPr>
              <a:t>activeWriters</a:t>
            </a:r>
            <a:r>
              <a:rPr lang="en-US" sz="2400" b="1" dirty="0">
                <a:cs typeface="Consolas" panose="020B0609020204030204" pitchFamily="49" charset="0"/>
              </a:rPr>
              <a:t>, </a:t>
            </a:r>
            <a:r>
              <a:rPr lang="en-US" sz="2400" b="1" dirty="0" err="1">
                <a:cs typeface="Consolas" panose="020B0609020204030204" pitchFamily="49" charset="0"/>
              </a:rPr>
              <a:t>condVar</a:t>
            </a:r>
            <a:r>
              <a:rPr lang="en-US" sz="2400" b="1" dirty="0"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cs typeface="Consolas" panose="020B0609020204030204" pitchFamily="49" charset="0"/>
              </a:rPr>
              <a:t>okToWrite</a:t>
            </a:r>
            <a:endParaRPr lang="en-US" sz="2400" b="1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Reader()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read?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AR++;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read-only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ReadOnly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AR--;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if (AR == 0) 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other active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828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Writer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Writer()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(AR &gt; 0 || 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AW++;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read/write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ReadWrite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AW--;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okToRead.broadcast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all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45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Writer Version 1: 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Writer()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(AR &gt; 0 || 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AW++;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read/write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ReadWrite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AW--;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okToRead.broadcast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all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088B3-3574-DD4F-BCFB-B96BA40476E3}"/>
              </a:ext>
            </a:extLst>
          </p:cNvPr>
          <p:cNvSpPr/>
          <p:nvPr/>
        </p:nvSpPr>
        <p:spPr>
          <a:xfrm>
            <a:off x="1143000" y="2200275"/>
            <a:ext cx="2914650" cy="342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E49FD-92AD-0C4D-B088-EC54FAF40394}"/>
              </a:ext>
            </a:extLst>
          </p:cNvPr>
          <p:cNvSpPr txBox="1"/>
          <p:nvPr/>
        </p:nvSpPr>
        <p:spPr>
          <a:xfrm>
            <a:off x="4443413" y="2071688"/>
            <a:ext cx="3914775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If there are always readers, this is always true! Writer starves</a:t>
            </a:r>
          </a:p>
        </p:txBody>
      </p:sp>
    </p:spTree>
    <p:extLst>
      <p:ext uri="{BB962C8B-B14F-4D97-AF65-F5344CB8AC3E}">
        <p14:creationId xmlns:p14="http://schemas.microsoft.com/office/powerpoint/2010/main" val="3704157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Writer Version 1: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Writer()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(AR &gt; 0 || 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AW++;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read/write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ReadWrite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AW--;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okToRead.broadcast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all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088B3-3574-DD4F-BCFB-B96BA40476E3}"/>
              </a:ext>
            </a:extLst>
          </p:cNvPr>
          <p:cNvSpPr/>
          <p:nvPr/>
        </p:nvSpPr>
        <p:spPr>
          <a:xfrm>
            <a:off x="1200150" y="5114925"/>
            <a:ext cx="2914650" cy="742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E49FD-92AD-0C4D-B088-EC54FAF40394}"/>
              </a:ext>
            </a:extLst>
          </p:cNvPr>
          <p:cNvSpPr txBox="1"/>
          <p:nvPr/>
        </p:nvSpPr>
        <p:spPr>
          <a:xfrm>
            <a:off x="4357687" y="5026878"/>
            <a:ext cx="3914775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Relies on waiting threads double-checking condition</a:t>
            </a:r>
          </a:p>
        </p:txBody>
      </p:sp>
    </p:spTree>
    <p:extLst>
      <p:ext uri="{BB962C8B-B14F-4D97-AF65-F5344CB8AC3E}">
        <p14:creationId xmlns:p14="http://schemas.microsoft.com/office/powerpoint/2010/main" val="1002026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Writer Version 1: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Writer()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(AR &gt; 0 || 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AW++;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read/write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ReadWrite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AW--;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okToRead.broadcast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all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088B3-3574-DD4F-BCFB-B96BA40476E3}"/>
              </a:ext>
            </a:extLst>
          </p:cNvPr>
          <p:cNvSpPr/>
          <p:nvPr/>
        </p:nvSpPr>
        <p:spPr>
          <a:xfrm>
            <a:off x="1200150" y="5114925"/>
            <a:ext cx="2914650" cy="742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E49FD-92AD-0C4D-B088-EC54FAF40394}"/>
              </a:ext>
            </a:extLst>
          </p:cNvPr>
          <p:cNvSpPr txBox="1"/>
          <p:nvPr/>
        </p:nvSpPr>
        <p:spPr>
          <a:xfrm>
            <a:off x="4357687" y="4886235"/>
            <a:ext cx="3914775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Everyone races, all but 1 thread just goes back to sleep</a:t>
            </a:r>
          </a:p>
        </p:txBody>
      </p:sp>
    </p:spTree>
    <p:extLst>
      <p:ext uri="{BB962C8B-B14F-4D97-AF65-F5344CB8AC3E}">
        <p14:creationId xmlns:p14="http://schemas.microsoft.com/office/powerpoint/2010/main" val="252508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7EB5-1C0B-6B4F-A749-DF460994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Locks with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09BF503-EDEB-6949-B668-47DD89BD7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" y="1462088"/>
            <a:ext cx="7767638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while(</a:t>
            </a:r>
            <a:r>
              <a:rPr lang="en-US" sz="28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== 1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go to sleep()&amp; 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1;</a:t>
            </a:r>
            <a:b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E8D5D-E940-9C40-9168-EE66818D63C8}"/>
              </a:ext>
            </a:extLst>
          </p:cNvPr>
          <p:cNvSpPr txBox="1"/>
          <p:nvPr/>
        </p:nvSpPr>
        <p:spPr>
          <a:xfrm>
            <a:off x="5729287" y="1462088"/>
            <a:ext cx="3414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Remember:</a:t>
            </a:r>
          </a:p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Lock.Acquire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&lt;critical section&gt;</a:t>
            </a:r>
          </a:p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Lock.Release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092206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82AD-1230-F54C-8C64-DD9B0F63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Reader/Writer with Monitors 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A6A02-A54F-794A-ADD6-BF3016FB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6999"/>
            <a:ext cx="7886700" cy="4003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Reader()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waiting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Maybe wake up a writer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Writer()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Wait until no active readers or writers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Access database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waiting writer, wake it up;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Otherwise, wakeup readers;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6148D0-8BDC-A242-AD1D-3F23F166FBB5}"/>
              </a:ext>
            </a:extLst>
          </p:cNvPr>
          <p:cNvSpPr txBox="1">
            <a:spLocks/>
          </p:cNvSpPr>
          <p:nvPr/>
        </p:nvSpPr>
        <p:spPr>
          <a:xfrm>
            <a:off x="628650" y="5289549"/>
            <a:ext cx="7886700" cy="931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solidFill>
                  <a:srgbClr val="FF0000"/>
                </a:solidFill>
                <a:cs typeface="Consolas" panose="020B0609020204030204" pitchFamily="49" charset="0"/>
              </a:rPr>
              <a:t>waitingWriters</a:t>
            </a:r>
            <a:endParaRPr lang="en-US" sz="2400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7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2224"/>
            <a:ext cx="7886700" cy="52006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Reader()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(AW &gt; 0 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|| WW &gt; 0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read?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AR++;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read-only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ReadOnly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AR--;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if (AR == 0) 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other active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64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CAE2-61DB-FF41-B7CA-5FF2515E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3339"/>
            <a:ext cx="7886700" cy="1325563"/>
          </a:xfrm>
        </p:spPr>
        <p:txBody>
          <a:bodyPr/>
          <a:lstStyle/>
          <a:p>
            <a:r>
              <a:rPr lang="en-US" dirty="0"/>
              <a:t>Writer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1A25-FB44-004B-A61F-00F1AE68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758029"/>
            <a:ext cx="7886700" cy="5922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Writer() {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First check self into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while (AR &gt; 0 || AW &gt; 0) {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  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WW++;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  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6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  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WW--;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AW++;	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Now we are active!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// Perform actual read/write access</a:t>
            </a:r>
            <a:b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AccessDatabase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ReadWrite</a:t>
            </a:r>
            <a:r>
              <a:rPr lang="en-US" altLang="ko-KR" sz="1600" b="1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// Now, check out of system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lock.Acquire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AW--;		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No longer active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if (WW &gt; 0)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  </a:t>
            </a:r>
            <a:r>
              <a:rPr lang="en-US" altLang="ko-KR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okToWrite.signal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one writer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 else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  </a:t>
            </a:r>
            <a:r>
              <a:rPr lang="en-US" altLang="ko-KR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okToRead.broadcast</a:t>
            </a:r>
            <a:r>
              <a:rPr lang="en-US" altLang="ko-KR" sz="16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 </a:t>
            </a:r>
            <a:r>
              <a:rPr lang="en-US" altLang="ko-KR" sz="16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Wake up all readers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</a:t>
            </a:r>
            <a:r>
              <a:rPr lang="en-US" altLang="ko-KR" sz="16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lock.Release</a:t>
            </a: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6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438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7CA8-C6A2-7144-9E13-0A71D26D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of Reader/Writer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6CF9-930F-F444-B94A-99B9D6D0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of arrivals: R1, R2, W1, R3</a:t>
            </a:r>
          </a:p>
          <a:p>
            <a:r>
              <a:rPr lang="en-US" dirty="0"/>
              <a:t>On entry each reader checks</a:t>
            </a:r>
          </a:p>
          <a:p>
            <a:pPr marL="0" indent="0"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while (AW &gt; 0 || WW &gt; 0) { </a:t>
            </a:r>
            <a:r>
              <a:rPr lang="en-US" altLang="ko-KR" sz="18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read?</a:t>
            </a:r>
            <a:b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	</a:t>
            </a:r>
            <a:r>
              <a:rPr lang="en-US" altLang="ko-KR" sz="18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okToRead.wait</a:t>
            </a:r>
            <a: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8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8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8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8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}</a:t>
            </a:r>
          </a:p>
          <a:p>
            <a:r>
              <a:rPr lang="en-US" dirty="0"/>
              <a:t>First R1 enters (no waiting)</a:t>
            </a:r>
          </a:p>
          <a:p>
            <a:pPr lvl="1"/>
            <a:r>
              <a:rPr lang="en-US" b="1" dirty="0"/>
              <a:t>AR = 1</a:t>
            </a:r>
            <a:r>
              <a:rPr lang="en-US" dirty="0"/>
              <a:t>, AW = 0, WW = 0</a:t>
            </a:r>
          </a:p>
          <a:p>
            <a:r>
              <a:rPr lang="en-US" dirty="0"/>
              <a:t>Then R2 enters (no waiting)</a:t>
            </a:r>
          </a:p>
          <a:p>
            <a:pPr lvl="1"/>
            <a:r>
              <a:rPr lang="en-US" b="1" dirty="0"/>
              <a:t>AR = 2</a:t>
            </a:r>
            <a:r>
              <a:rPr lang="en-US" dirty="0"/>
              <a:t>, AW = 0, WW = 0</a:t>
            </a:r>
          </a:p>
        </p:txBody>
      </p:sp>
    </p:spTree>
    <p:extLst>
      <p:ext uri="{BB962C8B-B14F-4D97-AF65-F5344CB8AC3E}">
        <p14:creationId xmlns:p14="http://schemas.microsoft.com/office/powerpoint/2010/main" val="105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7CA8-C6A2-7144-9E13-0A71D26D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of Reader/Writer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6CF9-930F-F444-B94A-99B9D6D0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Sequence of arrivals: R1, R2, *W1, R3</a:t>
            </a:r>
          </a:p>
          <a:p>
            <a:r>
              <a:rPr lang="en-US" b="1" dirty="0"/>
              <a:t>R1, R2 still running (AR = 2)</a:t>
            </a:r>
          </a:p>
          <a:p>
            <a:r>
              <a:rPr lang="en-US" dirty="0"/>
              <a:t>W1 does a check: AR &gt; 0, waits on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okToWrite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400" b="1" dirty="0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	while (AR &gt; 0 || AW &gt; 0) { </a:t>
            </a:r>
            <a:r>
              <a:rPr lang="en-US" altLang="ko-KR" sz="1400" b="1" dirty="0">
                <a:solidFill>
                  <a:srgbClr val="ED7D3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Is it safe to write?</a:t>
            </a:r>
            <a:endParaRPr lang="en-US" altLang="ko-KR" sz="1400" b="1" dirty="0">
              <a:solidFill>
                <a:prstClr val="black"/>
              </a:solidFill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WW++;	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400" b="1" dirty="0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</a:t>
            </a:r>
            <a:r>
              <a:rPr lang="en-US" altLang="ko-KR" sz="1400" b="1" dirty="0" err="1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okToWrite.wait</a:t>
            </a:r>
            <a:r>
              <a:rPr lang="en-US" altLang="ko-KR" sz="1400" b="1" dirty="0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1400" b="1" dirty="0">
                <a:solidFill>
                  <a:srgbClr val="ED7D3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1400" b="1" dirty="0" err="1">
                <a:solidFill>
                  <a:srgbClr val="ED7D3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1400" b="1" dirty="0">
                <a:solidFill>
                  <a:srgbClr val="ED7D3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  WW--;</a:t>
            </a:r>
            <a:br>
              <a:rPr lang="en-US" altLang="ko-KR" sz="1400" b="1" dirty="0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1400" b="1" dirty="0">
                <a:solidFill>
                  <a:prstClr val="blac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Now AR = 2, AW = 0, </a:t>
            </a:r>
            <a:r>
              <a:rPr lang="en-US" b="1" dirty="0"/>
              <a:t>WW = 1</a:t>
            </a:r>
          </a:p>
          <a:p>
            <a:r>
              <a:rPr lang="en-US" dirty="0"/>
              <a:t>R3: </a:t>
            </a:r>
            <a:r>
              <a:rPr lang="en-US" b="1" dirty="0"/>
              <a:t>WW &gt; 0</a:t>
            </a:r>
            <a:r>
              <a:rPr lang="en-US" dirty="0"/>
              <a:t>, waits on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okToRead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7CA8-C6A2-7144-9E13-0A71D26D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of Reader/Writer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6CF9-930F-F444-B94A-99B9D6D0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R1 finishes, does not wake anyone up</a:t>
            </a:r>
          </a:p>
          <a:p>
            <a:pPr lvl="1"/>
            <a:r>
              <a:rPr lang="en-US" dirty="0"/>
              <a:t>AR = 1, AW = 0, WW = 1</a:t>
            </a:r>
          </a:p>
          <a:p>
            <a:r>
              <a:rPr lang="en-US" dirty="0"/>
              <a:t>R2 finishes</a:t>
            </a:r>
          </a:p>
          <a:p>
            <a:pPr lvl="1"/>
            <a:r>
              <a:rPr lang="en-US" dirty="0"/>
              <a:t>AR = 0, AW = 0, WW = 1</a:t>
            </a:r>
          </a:p>
          <a:p>
            <a:pPr lvl="1"/>
            <a:r>
              <a:rPr lang="en-US" dirty="0"/>
              <a:t>Wakes up W1 (signals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okToWrite</a:t>
            </a:r>
            <a:r>
              <a:rPr lang="en-US" dirty="0"/>
              <a:t>)</a:t>
            </a:r>
          </a:p>
          <a:p>
            <a:r>
              <a:rPr lang="en-US" dirty="0"/>
              <a:t>W1 runs and finishes</a:t>
            </a:r>
          </a:p>
          <a:p>
            <a:pPr lvl="1"/>
            <a:r>
              <a:rPr lang="en-US" dirty="0"/>
              <a:t>AR = 1,  AW = 1 then 0, WW = 0</a:t>
            </a:r>
          </a:p>
          <a:p>
            <a:pPr lvl="1"/>
            <a:r>
              <a:rPr lang="en-US" dirty="0"/>
              <a:t>Wakes up R3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okToRead.Broadcast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41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4D98-07B0-CE4F-B264-7A87CFA8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Reader/Writer Design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32A44-B4FB-AC45-96D0-31BB50E69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Reader starvation:</a:t>
            </a:r>
          </a:p>
          <a:p>
            <a:pPr marL="0" indent="0">
              <a:buNone/>
            </a:pP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(AW &gt; 0 || WW &gt; 0) { </a:t>
            </a:r>
            <a:r>
              <a:rPr lang="en-US" altLang="ko-KR" sz="24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Safe to read?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400" b="1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okToRead.wait</a:t>
            </a: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(&amp;lock); </a:t>
            </a:r>
            <a:r>
              <a:rPr lang="en-US" altLang="ko-KR" sz="24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// Sleep on </a:t>
            </a:r>
            <a:r>
              <a:rPr lang="en-US" altLang="ko-KR" sz="2400" b="1" dirty="0" err="1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</a:t>
            </a:r>
            <a:r>
              <a:rPr lang="en-US" altLang="ko-KR" sz="2400" b="1" dirty="0">
                <a:solidFill>
                  <a:schemeClr val="accent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var</a:t>
            </a:r>
            <a:b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400" b="1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"Writer-biased" Lock</a:t>
            </a:r>
          </a:p>
          <a:p>
            <a:pPr lvl="1"/>
            <a:r>
              <a:rPr lang="en-US" dirty="0"/>
              <a:t>Can favor readers by changing conditions on wait loops</a:t>
            </a:r>
          </a:p>
          <a:p>
            <a:pPr lvl="1"/>
            <a:r>
              <a:rPr lang="en-US" dirty="0"/>
              <a:t>Other possibilities, e.g. track readers waiting since before current writer started</a:t>
            </a:r>
          </a:p>
        </p:txBody>
      </p:sp>
    </p:spTree>
    <p:extLst>
      <p:ext uri="{BB962C8B-B14F-4D97-AF65-F5344CB8AC3E}">
        <p14:creationId xmlns:p14="http://schemas.microsoft.com/office/powerpoint/2010/main" val="3952498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1166-105B-6446-A231-A1180CE3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6B2A9-0332-6646-B506-6A4F7909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Semaphores: More general than locks, but used in two different ways (mutual exclusion, waiting)</a:t>
            </a:r>
          </a:p>
          <a:p>
            <a:endParaRPr lang="en-US" dirty="0"/>
          </a:p>
          <a:p>
            <a:r>
              <a:rPr lang="en-US" dirty="0"/>
              <a:t>Alternative: Monitors</a:t>
            </a:r>
          </a:p>
          <a:p>
            <a:pPr lvl="1"/>
            <a:r>
              <a:rPr lang="en-US" dirty="0"/>
              <a:t>One lock, zero or more condition variables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Reader/Writer Synchronization</a:t>
            </a:r>
          </a:p>
          <a:p>
            <a:pPr lvl="1"/>
            <a:r>
              <a:rPr lang="en-US" dirty="0"/>
              <a:t>Treat readers differently from writers for efficiency</a:t>
            </a:r>
          </a:p>
        </p:txBody>
      </p:sp>
    </p:spTree>
    <p:extLst>
      <p:ext uri="{BB962C8B-B14F-4D97-AF65-F5344CB8AC3E}">
        <p14:creationId xmlns:p14="http://schemas.microsoft.com/office/powerpoint/2010/main" val="416364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7EB5-1C0B-6B4F-A749-DF460994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Locks with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B8A7244-E9E0-6F4C-90B7-1B63DABD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" y="1690689"/>
            <a:ext cx="8053388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Release() {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// Short busy-wait time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2800" dirty="0" err="1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test&amp;set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(guard));</a:t>
            </a:r>
            <a:b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if anyone on wait queue {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take thread off wait-queue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Place on ready queue;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0;</a:t>
            </a:r>
            <a:b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guard = 0;</a:t>
            </a:r>
            <a:br>
              <a:rPr lang="en-US" sz="2800" dirty="0">
                <a:solidFill>
                  <a:srgbClr val="233AE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807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6CD0-7683-8849-A3D5-D5ED26FB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Semaphore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8733E-19D7-744E-ADF3-429D02FF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Definition</a:t>
            </a:r>
            <a:r>
              <a:rPr lang="en-US" sz="3600" dirty="0"/>
              <a:t>:  A non-negative integer value with two possible operations</a:t>
            </a:r>
          </a:p>
          <a:p>
            <a:pPr lvl="1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P()</a:t>
            </a:r>
            <a:r>
              <a:rPr lang="en-US" sz="3200" dirty="0"/>
              <a:t> or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down()</a:t>
            </a:r>
            <a:r>
              <a:rPr lang="en-US" sz="3200" dirty="0"/>
              <a:t> or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wait()</a:t>
            </a:r>
            <a:r>
              <a:rPr lang="en-US" sz="3200" dirty="0"/>
              <a:t>: </a:t>
            </a:r>
            <a:r>
              <a:rPr lang="en-US" sz="3200" i="1" dirty="0"/>
              <a:t>atomically </a:t>
            </a:r>
            <a:r>
              <a:rPr lang="en-US" sz="3200" dirty="0"/>
              <a:t>wait for semaphore to become positive, then decrement it by 1</a:t>
            </a:r>
          </a:p>
          <a:p>
            <a:pPr lvl="1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V()</a:t>
            </a:r>
            <a:r>
              <a:rPr lang="en-US" sz="3200" dirty="0"/>
              <a:t> or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up()</a:t>
            </a:r>
            <a:r>
              <a:rPr lang="en-US" sz="3200" dirty="0">
                <a:cs typeface="Consolas" panose="020B0609020204030204" pitchFamily="49" charset="0"/>
              </a:rPr>
              <a:t> </a:t>
            </a:r>
            <a:r>
              <a:rPr lang="en-US" sz="3200" dirty="0"/>
              <a:t>or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sz="3200" dirty="0"/>
              <a:t>: </a:t>
            </a:r>
            <a:r>
              <a:rPr lang="en-US" sz="3200" i="1" dirty="0"/>
              <a:t>atomically </a:t>
            </a:r>
            <a:r>
              <a:rPr lang="en-US" sz="3200" dirty="0"/>
              <a:t>increment semaphore (waking up a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P() </a:t>
            </a:r>
            <a:r>
              <a:rPr lang="en-US" sz="3200" dirty="0"/>
              <a:t>thread)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860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D77-D1D5-471F-A974-494E080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4" y="366778"/>
            <a:ext cx="8215312" cy="1325563"/>
          </a:xfrm>
        </p:spPr>
        <p:txBody>
          <a:bodyPr/>
          <a:lstStyle/>
          <a:p>
            <a:r>
              <a:rPr lang="en-US" dirty="0"/>
              <a:t>Recall: Multithreaded Web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B285-EC7C-4108-8322-9EDB9862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pool of worker threads</a:t>
            </a:r>
          </a:p>
          <a:p>
            <a:pPr lvl="1"/>
            <a:r>
              <a:rPr lang="en-US" dirty="0"/>
              <a:t>Allocated in </a:t>
            </a:r>
            <a:r>
              <a:rPr lang="en-US" b="1" dirty="0"/>
              <a:t>advance:</a:t>
            </a:r>
            <a:r>
              <a:rPr lang="en-US" dirty="0"/>
              <a:t> no thread creation overhead</a:t>
            </a:r>
          </a:p>
          <a:p>
            <a:pPr lvl="1"/>
            <a:r>
              <a:rPr lang="en-US" b="1" dirty="0"/>
              <a:t>Queue</a:t>
            </a:r>
            <a:r>
              <a:rPr lang="en-US" dirty="0"/>
              <a:t> of pending requests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13C2E-4FE7-7B49-9BD4-B9C0FECC57A9}"/>
              </a:ext>
            </a:extLst>
          </p:cNvPr>
          <p:cNvSpPr/>
          <p:nvPr/>
        </p:nvSpPr>
        <p:spPr>
          <a:xfrm>
            <a:off x="3868340" y="3271837"/>
            <a:ext cx="140732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Master Thread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236E01-F179-2047-BEB8-1314A8C0BFE4}"/>
              </a:ext>
            </a:extLst>
          </p:cNvPr>
          <p:cNvSpPr/>
          <p:nvPr/>
        </p:nvSpPr>
        <p:spPr>
          <a:xfrm>
            <a:off x="5620940" y="3271837"/>
            <a:ext cx="536973" cy="1225296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AF20F-39A6-7D49-9658-F25A886FF749}"/>
              </a:ext>
            </a:extLst>
          </p:cNvPr>
          <p:cNvSpPr txBox="1"/>
          <p:nvPr/>
        </p:nvSpPr>
        <p:spPr>
          <a:xfrm>
            <a:off x="5475690" y="447413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3E967-E2A3-624A-98D4-728997C55881}"/>
              </a:ext>
            </a:extLst>
          </p:cNvPr>
          <p:cNvSpPr txBox="1"/>
          <p:nvPr/>
        </p:nvSpPr>
        <p:spPr>
          <a:xfrm>
            <a:off x="628650" y="4843463"/>
            <a:ext cx="14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091C23-C573-4ABB-B036-A3C91D18B803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275660" y="3884485"/>
            <a:ext cx="345280" cy="17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19077-BBC0-4A23-B3DC-958325B44E3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6157913" y="3884485"/>
            <a:ext cx="480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3B3210A-B453-43C5-932D-C5BFBB8F457E}"/>
              </a:ext>
            </a:extLst>
          </p:cNvPr>
          <p:cNvSpPr/>
          <p:nvPr/>
        </p:nvSpPr>
        <p:spPr>
          <a:xfrm>
            <a:off x="6759774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1D82D-20CB-42B5-BF13-45EDBB5A34BD}"/>
              </a:ext>
            </a:extLst>
          </p:cNvPr>
          <p:cNvSpPr/>
          <p:nvPr/>
        </p:nvSpPr>
        <p:spPr>
          <a:xfrm>
            <a:off x="7051164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C2BD0A-CD37-4CF8-AC99-85D74C6096EF}"/>
              </a:ext>
            </a:extLst>
          </p:cNvPr>
          <p:cNvSpPr/>
          <p:nvPr/>
        </p:nvSpPr>
        <p:spPr>
          <a:xfrm>
            <a:off x="7324047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200765-D120-4FC3-983C-907F1FD379ED}"/>
              </a:ext>
            </a:extLst>
          </p:cNvPr>
          <p:cNvSpPr/>
          <p:nvPr/>
        </p:nvSpPr>
        <p:spPr>
          <a:xfrm>
            <a:off x="7596930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E5500-2FA9-47F9-AAF2-551323607148}"/>
              </a:ext>
            </a:extLst>
          </p:cNvPr>
          <p:cNvSpPr/>
          <p:nvPr/>
        </p:nvSpPr>
        <p:spPr>
          <a:xfrm>
            <a:off x="6638800" y="3155711"/>
            <a:ext cx="1240165" cy="1478135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F90D-FBA2-4377-991B-B68593CDE1D6}"/>
              </a:ext>
            </a:extLst>
          </p:cNvPr>
          <p:cNvSpPr txBox="1"/>
          <p:nvPr/>
        </p:nvSpPr>
        <p:spPr>
          <a:xfrm>
            <a:off x="6658223" y="4620117"/>
            <a:ext cx="133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Pool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872897-88AC-4AF2-B683-738788A5A61B}"/>
              </a:ext>
            </a:extLst>
          </p:cNvPr>
          <p:cNvSpPr/>
          <p:nvPr/>
        </p:nvSpPr>
        <p:spPr>
          <a:xfrm>
            <a:off x="1017528" y="3472829"/>
            <a:ext cx="1086280" cy="826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97D134-5C09-475F-B363-5A037F32B922}"/>
              </a:ext>
            </a:extLst>
          </p:cNvPr>
          <p:cNvCxnSpPr>
            <a:stCxn id="20" idx="3"/>
            <a:endCxn id="6" idx="1"/>
          </p:cNvCxnSpPr>
          <p:nvPr/>
        </p:nvCxnSpPr>
        <p:spPr>
          <a:xfrm>
            <a:off x="2103808" y="3886200"/>
            <a:ext cx="17645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FE8D653-682F-4DBE-8BD3-835A3BD5A989}"/>
              </a:ext>
            </a:extLst>
          </p:cNvPr>
          <p:cNvSpPr txBox="1"/>
          <p:nvPr/>
        </p:nvSpPr>
        <p:spPr>
          <a:xfrm>
            <a:off x="2449088" y="352544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5066AA99-8DDC-415F-80C6-DA3653403B30}"/>
              </a:ext>
            </a:extLst>
          </p:cNvPr>
          <p:cNvCxnSpPr>
            <a:cxnSpLocks/>
            <a:stCxn id="14" idx="2"/>
            <a:endCxn id="20" idx="2"/>
          </p:cNvCxnSpPr>
          <p:nvPr/>
        </p:nvCxnSpPr>
        <p:spPr>
          <a:xfrm rot="5400000" flipH="1">
            <a:off x="4102329" y="1757909"/>
            <a:ext cx="200992" cy="5284314"/>
          </a:xfrm>
          <a:prstGeom prst="curvedConnector3">
            <a:avLst>
              <a:gd name="adj1" fmla="val -40448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7B6172-A936-408B-9531-95F05B86501E}"/>
              </a:ext>
            </a:extLst>
          </p:cNvPr>
          <p:cNvSpPr txBox="1"/>
          <p:nvPr/>
        </p:nvSpPr>
        <p:spPr>
          <a:xfrm>
            <a:off x="3732183" y="530043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20734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5CB6C-B12A-BE47-BBD4-FB7633D1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2232-C3D4-3D4C-91E4-039F9C416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Shared buffer of fixed size</a:t>
            </a:r>
          </a:p>
          <a:p>
            <a:pPr lvl="1"/>
            <a:r>
              <a:rPr lang="en-US" sz="3200" dirty="0"/>
              <a:t>Producer inserts items</a:t>
            </a:r>
          </a:p>
          <a:p>
            <a:pPr lvl="1"/>
            <a:r>
              <a:rPr lang="en-US" sz="3200" dirty="0"/>
              <a:t>Consumer removes items</a:t>
            </a:r>
          </a:p>
          <a:p>
            <a:r>
              <a:rPr lang="en-US" sz="3600" dirty="0"/>
              <a:t>Producer/consumer </a:t>
            </a:r>
            <a:r>
              <a:rPr lang="en-US" sz="3600" i="1" dirty="0"/>
              <a:t>don't</a:t>
            </a:r>
            <a:r>
              <a:rPr lang="en-US" sz="3600" dirty="0"/>
              <a:t> need to work in lockstep</a:t>
            </a:r>
          </a:p>
          <a:p>
            <a:r>
              <a:rPr lang="en-US" sz="3600" dirty="0"/>
              <a:t>Example: Worker thread processes web request independent of master thread</a:t>
            </a:r>
          </a:p>
        </p:txBody>
      </p:sp>
    </p:spTree>
    <p:extLst>
      <p:ext uri="{BB962C8B-B14F-4D97-AF65-F5344CB8AC3E}">
        <p14:creationId xmlns:p14="http://schemas.microsoft.com/office/powerpoint/2010/main" val="1550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E29F-8897-7D40-A184-085A7F7C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F434-54F2-A34F-8685-824D9959C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Scheduling constraints:</a:t>
            </a:r>
          </a:p>
          <a:p>
            <a:pPr lvl="1"/>
            <a:r>
              <a:rPr lang="en-US" dirty="0"/>
              <a:t>Consumer waits for producer if buffer is empty</a:t>
            </a:r>
          </a:p>
          <a:p>
            <a:pPr lvl="1"/>
            <a:r>
              <a:rPr lang="en-US" dirty="0"/>
              <a:t>Producer waits for consumer if buffer is full</a:t>
            </a:r>
          </a:p>
          <a:p>
            <a:r>
              <a:rPr lang="en-US" dirty="0"/>
              <a:t>Mutual Exclusion: Only one thread manipulates the buffer at a time</a:t>
            </a:r>
          </a:p>
          <a:p>
            <a:r>
              <a:rPr lang="en-US" b="1" dirty="0"/>
              <a:t>One semaphore per constraint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Mutex (mutual exclusion)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Filled Slots (consumer waits if necessary)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Empty Slots (producer waits if necessary)</a:t>
            </a:r>
          </a:p>
        </p:txBody>
      </p:sp>
    </p:spTree>
    <p:extLst>
      <p:ext uri="{BB962C8B-B14F-4D97-AF65-F5344CB8AC3E}">
        <p14:creationId xmlns:p14="http://schemas.microsoft.com/office/powerpoint/2010/main" val="264288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6300</TotalTime>
  <Words>1983</Words>
  <Application>Microsoft Macintosh PowerPoint</Application>
  <PresentationFormat>On-screen Show (4:3)</PresentationFormat>
  <Paragraphs>417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Consolas</vt:lpstr>
      <vt:lpstr>Gill Sans MT</vt:lpstr>
      <vt:lpstr>Office Theme</vt:lpstr>
      <vt:lpstr>CS 162: Operating Systems and Systems Programming</vt:lpstr>
      <vt:lpstr>Logistics</vt:lpstr>
      <vt:lpstr>Recall: Atomic Operations</vt:lpstr>
      <vt:lpstr>Recall Locks with test&amp;set</vt:lpstr>
      <vt:lpstr>Recall Locks with test&amp;set</vt:lpstr>
      <vt:lpstr>Recall: Semaphore</vt:lpstr>
      <vt:lpstr>Recall: Multithreaded Web Server</vt:lpstr>
      <vt:lpstr>Producer/Consumer Problem</vt:lpstr>
      <vt:lpstr>Producer/Consumer Correctness</vt:lpstr>
      <vt:lpstr>Producer/Consumer Code</vt:lpstr>
      <vt:lpstr>Producer/Consumer Code</vt:lpstr>
      <vt:lpstr>Producer/Consumer Code</vt:lpstr>
      <vt:lpstr>Discussion</vt:lpstr>
      <vt:lpstr>Discussion</vt:lpstr>
      <vt:lpstr>Problems with Semaphores</vt:lpstr>
      <vt:lpstr>Condition Variables</vt:lpstr>
      <vt:lpstr>Monitors</vt:lpstr>
      <vt:lpstr>Monitors</vt:lpstr>
      <vt:lpstr>Monitors</vt:lpstr>
      <vt:lpstr>Implementing a Queue</vt:lpstr>
      <vt:lpstr>Why the while Loop?</vt:lpstr>
      <vt:lpstr>Why the while Loop?</vt:lpstr>
      <vt:lpstr>Interlude: Concurrency Is Hard</vt:lpstr>
      <vt:lpstr>Comparing High-Level Synchronization</vt:lpstr>
      <vt:lpstr>Semaphores With Monitors</vt:lpstr>
      <vt:lpstr>Comparing High-Level Synchronization</vt:lpstr>
      <vt:lpstr>CVs with Semaphores (Attempt 1)</vt:lpstr>
      <vt:lpstr>CVs with Semaphores (Attempt 2)</vt:lpstr>
      <vt:lpstr>CVs with Semaphores</vt:lpstr>
      <vt:lpstr>Comparing High-Level Synchronization</vt:lpstr>
      <vt:lpstr>Break</vt:lpstr>
      <vt:lpstr>Reader/Writer Problem</vt:lpstr>
      <vt:lpstr>Reader/Writer Correctness</vt:lpstr>
      <vt:lpstr>Reader/Writer with Monitors</vt:lpstr>
      <vt:lpstr>Reader Version 1</vt:lpstr>
      <vt:lpstr>Writer Version 1</vt:lpstr>
      <vt:lpstr>Writer Version 1: Starvation</vt:lpstr>
      <vt:lpstr>Writer Version 1: Conflict</vt:lpstr>
      <vt:lpstr>Writer Version 1: Conflict</vt:lpstr>
      <vt:lpstr>Reader/Writer with Monitors v2</vt:lpstr>
      <vt:lpstr>Reader Version 2</vt:lpstr>
      <vt:lpstr>Writer Version 2</vt:lpstr>
      <vt:lpstr>Simulation of Reader/Writer</vt:lpstr>
      <vt:lpstr>Simulation of Reader/Writer</vt:lpstr>
      <vt:lpstr>Simulation of Reader/Writer</vt:lpstr>
      <vt:lpstr>Reader/Writer Design Choices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483</cp:revision>
  <cp:lastPrinted>2019-07-03T22:13:26Z</cp:lastPrinted>
  <dcterms:created xsi:type="dcterms:W3CDTF">2019-06-14T18:29:35Z</dcterms:created>
  <dcterms:modified xsi:type="dcterms:W3CDTF">2019-07-04T00:51:26Z</dcterms:modified>
</cp:coreProperties>
</file>