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1142" r:id="rId3"/>
    <p:sldId id="1144" r:id="rId4"/>
    <p:sldId id="1179" r:id="rId5"/>
    <p:sldId id="1154" r:id="rId6"/>
    <p:sldId id="1135" r:id="rId7"/>
    <p:sldId id="1146" r:id="rId8"/>
    <p:sldId id="1161" r:id="rId9"/>
    <p:sldId id="1162" r:id="rId10"/>
    <p:sldId id="1169" r:id="rId11"/>
    <p:sldId id="1165" r:id="rId12"/>
    <p:sldId id="1174" r:id="rId13"/>
    <p:sldId id="1175" r:id="rId14"/>
    <p:sldId id="1176" r:id="rId15"/>
    <p:sldId id="1177" r:id="rId16"/>
    <p:sldId id="1178" r:id="rId17"/>
    <p:sldId id="1173" r:id="rId18"/>
    <p:sldId id="2149" r:id="rId19"/>
    <p:sldId id="2150" r:id="rId20"/>
    <p:sldId id="2151" r:id="rId21"/>
    <p:sldId id="2152" r:id="rId22"/>
    <p:sldId id="1180" r:id="rId23"/>
    <p:sldId id="1126" r:id="rId24"/>
    <p:sldId id="1181" r:id="rId25"/>
    <p:sldId id="1182" r:id="rId26"/>
    <p:sldId id="2107" r:id="rId27"/>
    <p:sldId id="2108" r:id="rId28"/>
    <p:sldId id="2109" r:id="rId29"/>
    <p:sldId id="2110" r:id="rId30"/>
    <p:sldId id="2111" r:id="rId31"/>
    <p:sldId id="2112" r:id="rId32"/>
    <p:sldId id="2113" r:id="rId33"/>
    <p:sldId id="2114" r:id="rId34"/>
    <p:sldId id="2115" r:id="rId35"/>
    <p:sldId id="2116" r:id="rId36"/>
    <p:sldId id="2117" r:id="rId37"/>
    <p:sldId id="2118" r:id="rId38"/>
    <p:sldId id="2120" r:id="rId39"/>
    <p:sldId id="2119" r:id="rId40"/>
    <p:sldId id="2121" r:id="rId41"/>
    <p:sldId id="2122" r:id="rId42"/>
    <p:sldId id="2123" r:id="rId43"/>
    <p:sldId id="2124" r:id="rId44"/>
    <p:sldId id="2125" r:id="rId45"/>
    <p:sldId id="2126" r:id="rId46"/>
    <p:sldId id="2128" r:id="rId47"/>
    <p:sldId id="2127" r:id="rId48"/>
    <p:sldId id="2129" r:id="rId49"/>
    <p:sldId id="2130" r:id="rId50"/>
    <p:sldId id="2131" r:id="rId51"/>
    <p:sldId id="2132" r:id="rId52"/>
    <p:sldId id="2133" r:id="rId53"/>
    <p:sldId id="2134" r:id="rId54"/>
    <p:sldId id="2135" r:id="rId55"/>
    <p:sldId id="2136" r:id="rId56"/>
    <p:sldId id="2137" r:id="rId57"/>
    <p:sldId id="2142" r:id="rId58"/>
    <p:sldId id="2145" r:id="rId59"/>
    <p:sldId id="2146" r:id="rId60"/>
    <p:sldId id="2147" r:id="rId61"/>
    <p:sldId id="2148" r:id="rId62"/>
    <p:sldId id="2138" r:id="rId63"/>
    <p:sldId id="2139" r:id="rId64"/>
    <p:sldId id="2140" r:id="rId65"/>
    <p:sldId id="2141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F1C75-72EF-43BE-84DD-55F096BE3A7B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3B884-07FD-4F60-B3BD-2FE9EA24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6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5896-BB97-4D04-9E89-F4F3EC2D5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47422-4ACD-4068-BBD7-DD8C4BE7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6048921-25E8-4789-BD27-8ACE3FCA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B3B2-1224-461E-9D22-C9F49A00D56F}" type="datetime1">
              <a:rPr lang="en-US" smtClean="0"/>
              <a:t>7/29/2020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3107165-D3E3-42AD-9C3C-2DA70C0A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35CC13B-23F9-4600-81DC-60C40E1E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939A-77D1-44CD-ADAB-0AED57D6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4E6E8-A513-4F70-AF09-E1E376F3B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FDE6883-3EF8-46C1-945B-1AC591AD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166F-4263-4CC5-822D-81208E16CD62}" type="datetime1">
              <a:rPr lang="en-US" smtClean="0"/>
              <a:t>7/29/2020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2C56C-6AFB-4507-AEE0-F415CBEC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F40056A-9CFF-4184-8C16-18509FB6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2365D-C843-4D35-8C06-9F0F338EB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D946-086E-4109-A07C-98BDDBD59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E0B9131-065D-48FC-951A-32A60730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17F1-FCE7-42C3-B7A0-9E51DDFF324D}" type="datetime1">
              <a:rPr lang="en-US" smtClean="0"/>
              <a:t>7/29/2020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6C74C56-12CD-450F-B233-0CAFA093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6AB4CDE-1EF6-4AE0-8AC1-9FA0FD37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1FB5-D3E7-4EA0-B016-E1CEADB5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7469-44A0-42E1-8859-45FA737A4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C704F6-A70D-49A3-8F55-34648B96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0FBBB74-815A-464F-946A-BFEB4222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A73E57E-F1A5-4AB3-89BE-227E1905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1771-2DA0-4E5B-B3B4-EA7195FD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89C74-61E8-41F7-AEB8-B20647B40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037DD23-E65B-4C03-A417-CE231556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443-2E25-45DA-BBD8-7A0E364F3CD8}" type="datetime1">
              <a:rPr lang="en-US" smtClean="0"/>
              <a:t>7/29/2020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FC527CF-2528-40AC-A55C-9741D93B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7EBD76-8899-40FB-AA9D-D9053C58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A6E7-7E22-463F-990C-817A3AC7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2899-EB44-4D83-888E-3A9BB1381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0C1E2-6242-46E8-BCE4-90FF0BA1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6DAF52C-CBEF-4AF0-ABDD-1257B318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8A3-BC88-45D7-B514-C79084C84A9D}" type="datetime1">
              <a:rPr lang="en-US" smtClean="0"/>
              <a:t>7/29/2020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FC37137-2EB3-4A6B-9F72-7163C5C6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CA3BBE9-D567-424B-9C47-B851569A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B52F-B7DD-47FE-8177-B7A138C0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BAF8B-E214-4E86-B9A7-21D09790B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9198B-D9C6-436E-92A9-0711FFF33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86F9A-06A2-4EE2-B3B4-1AE5375F6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D2A1B-EDD9-45BF-9920-248D699D7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EDEDB30-AAF1-4D8D-92CC-7A5FB433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FF90-40D1-4E57-BE6E-9FE5E282853A}" type="datetime1">
              <a:rPr lang="en-US" smtClean="0"/>
              <a:t>7/29/2020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67AAD8F-3F28-4E0B-81CD-DDC2DD56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31C42DB-E0BC-4EC3-9407-2ADDDA65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D95D-3D80-45B8-B4D7-8C837B36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2107D73-2838-4B9F-AADB-F2B465DB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2DE-A3F4-42B5-A64D-7D051B8C5281}" type="datetime1">
              <a:rPr lang="en-US" smtClean="0"/>
              <a:t>7/29/2020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0905416-255C-4FE0-B6FF-519CE043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C91B8D7-192D-4623-BA2A-9522F7A6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4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DA961E-9E16-4423-B712-8E51BDE1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39BA-1565-48B7-95B2-BE9116347B91}" type="datetime1">
              <a:rPr lang="en-US" smtClean="0"/>
              <a:t>7/29/2020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131BCD-B024-4CE3-BC6C-746F0669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D11AC94-312F-4CE8-BCBB-10D22B8D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DFCF-DCA4-49F4-9FDA-EED538B4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14747-69A1-4AAA-B09E-8C53C1D37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3F316-C1DE-4FCA-9EAF-598088EB0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4E56617-5DB1-46E6-85F2-65D965F4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FD65-1DF7-440A-AAF3-9E9018978F67}" type="datetime1">
              <a:rPr lang="en-US" smtClean="0"/>
              <a:t>7/29/2020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A996361-313E-4FF9-9EB6-5CF9AE1E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27E648D-1BC0-4141-BE09-3EF666BB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5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B751-B95E-4BA8-B232-1E192C8E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C1111-8F45-4009-87F5-B237A5490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2DF15-C804-4C40-B92D-833FE6717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003B4DC-2CB8-4181-8FCE-A0F4AFCE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26C-909D-4296-B3AB-3F8A79F3853F}" type="datetime1">
              <a:rPr lang="en-US" smtClean="0"/>
              <a:t>7/29/2020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90A4E2-AF43-41A1-85FD-30FFB9C7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F721ABD-5738-40A9-9992-87114B63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4E6CA-F04F-443E-9F3F-EE9F7A4D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DCD3A-8DF5-4C2A-ACAA-A78EF8A3E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31DD-D286-4E39-8B57-03D093B7E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7DF5-7411-441F-9281-0D92383B491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D4FB-0183-47AE-9833-45E9B0E4A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Kumar CS 162 at UC Berkeley, Summer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4CE59-2603-4013-803B-02FE90F9B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6110-EBD3-4118-B98C-FD17E2870C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Systems 3: Buffering, Transactions, and Reliability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DBB9B-4EA5-4081-8A96-A3DC725D8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 Kumar</a:t>
            </a:r>
          </a:p>
          <a:p>
            <a:r>
              <a:rPr lang="en-US" dirty="0"/>
              <a:t>CS 162: Operating Systems and System Programming</a:t>
            </a:r>
          </a:p>
          <a:p>
            <a:r>
              <a:rPr lang="en-US" dirty="0"/>
              <a:t>Lecture 21</a:t>
            </a:r>
          </a:p>
          <a:p>
            <a:r>
              <a:rPr lang="en-US" dirty="0"/>
              <a:t>https://inst.eecs.berkeley.edu/~cs162/su20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3DBF5-7BF5-4464-8B26-5343F290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83C-9FF6-4E78-BE9D-F3DEE4B4682D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0AE7D-82C1-4216-A974-6E5F2079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A34C9-E7C3-41CC-911B-DA8D4825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A6E5A9-8C21-405F-AE8F-F45EA43A1E23}"/>
              </a:ext>
            </a:extLst>
          </p:cNvPr>
          <p:cNvSpPr txBox="1"/>
          <p:nvPr/>
        </p:nvSpPr>
        <p:spPr>
          <a:xfrm>
            <a:off x="9316278" y="5437743"/>
            <a:ext cx="184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Read: A&amp;D </a:t>
            </a:r>
            <a:r>
              <a:rPr lang="en-US"/>
              <a:t>Ch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8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EEF-3B65-42E5-B80D-765F7471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Directory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DCAC-3DF4-487B-B5B8-5C9891D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6765"/>
            <a:ext cx="6562229" cy="4876110"/>
          </a:xfrm>
        </p:spPr>
        <p:txBody>
          <a:bodyPr>
            <a:normAutofit/>
          </a:bodyPr>
          <a:lstStyle/>
          <a:p>
            <a:r>
              <a:rPr lang="en-US" b="1" u="sng" dirty="0"/>
              <a:t>Hard link</a:t>
            </a:r>
            <a:r>
              <a:rPr lang="en-US" dirty="0"/>
              <a:t>: mapping from name to file in the directory structure</a:t>
            </a:r>
          </a:p>
          <a:p>
            <a:r>
              <a:rPr lang="en-US" dirty="0"/>
              <a:t>First hard link to a file is made when file is initially created</a:t>
            </a:r>
          </a:p>
          <a:p>
            <a:r>
              <a:rPr lang="en-US" u="sng" dirty="0"/>
              <a:t>Create extra hard links to a file with </a:t>
            </a:r>
            <a:r>
              <a:rPr lang="en-US" b="1" u="sng" dirty="0">
                <a:latin typeface="Consolas" panose="020B0609020204030204" pitchFamily="49" charset="0"/>
              </a:rPr>
              <a:t>link</a:t>
            </a:r>
            <a:r>
              <a:rPr lang="en-US" u="sng" dirty="0"/>
              <a:t> </a:t>
            </a:r>
            <a:r>
              <a:rPr lang="en-US" u="sng" dirty="0" err="1"/>
              <a:t>syscall</a:t>
            </a:r>
            <a:endParaRPr lang="en-US" u="sng" dirty="0"/>
          </a:p>
          <a:p>
            <a:r>
              <a:rPr lang="en-US" dirty="0"/>
              <a:t>Remove links with </a:t>
            </a:r>
            <a:r>
              <a:rPr lang="en-US" b="1" dirty="0">
                <a:latin typeface="Consolas" panose="020B0609020204030204" pitchFamily="49" charset="0"/>
              </a:rPr>
              <a:t>unlink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(rm)</a:t>
            </a:r>
          </a:p>
          <a:p>
            <a:r>
              <a:rPr lang="en-US" dirty="0"/>
              <a:t>When can the file contents be deleted?</a:t>
            </a:r>
          </a:p>
          <a:p>
            <a:pPr lvl="1"/>
            <a:r>
              <a:rPr lang="en-US" dirty="0"/>
              <a:t>When there are no more hard links to the file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maintains reference count for this purpose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883AB-0CAA-4F13-9800-448A15AC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C80F-811D-4AE8-9487-67CCE635C783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807F4-06A5-427C-9B1A-30025D4A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17D83-B9C6-46CE-B400-55808557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65D16-D2C6-4AE8-AC48-A703103C7228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00708E0E-69D4-4A2E-9ED6-FFDF7C2920AF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Snip Single Corner Rectangle 8">
            <a:extLst>
              <a:ext uri="{FF2B5EF4-FFF2-40B4-BE49-F238E27FC236}">
                <a16:creationId xmlns:a16="http://schemas.microsoft.com/office/drawing/2014/main" id="{982DAEF3-0552-4CEF-94B5-0D5FB019F1A2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nip Single Corner Rectangle 9">
            <a:extLst>
              <a:ext uri="{FF2B5EF4-FFF2-40B4-BE49-F238E27FC236}">
                <a16:creationId xmlns:a16="http://schemas.microsoft.com/office/drawing/2014/main" id="{18E95DBE-9EF1-472D-B196-9FEDB45D0B0B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116CCF-7DDF-4FD4-9D5F-8B58C33001D4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BD884B-2AA1-44F5-A40B-8413817F22B9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A96E35-4B10-4DBA-8FDB-94DEAC8E11CA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79DE79-A7B1-4957-ADDF-285013DEAD9F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973FBB-FC5D-4990-9F9C-848C333EAA8B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A60F5F-8D72-45F5-812C-7F91C34305DD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6737979-1861-4183-972A-0D041B13738F}"/>
              </a:ext>
            </a:extLst>
          </p:cNvPr>
          <p:cNvCxnSpPr/>
          <p:nvPr/>
        </p:nvCxnSpPr>
        <p:spPr>
          <a:xfrm>
            <a:off x="8772479" y="3576375"/>
            <a:ext cx="1477383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D18AF19-BAFE-4254-9627-048865426B3B}"/>
              </a:ext>
            </a:extLst>
          </p:cNvPr>
          <p:cNvSpPr txBox="1"/>
          <p:nvPr/>
        </p:nvSpPr>
        <p:spPr>
          <a:xfrm>
            <a:off x="8451125" y="4299283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/lib/foo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A91EC4-57D5-466E-8046-E4533F277BBC}"/>
              </a:ext>
            </a:extLst>
          </p:cNvPr>
          <p:cNvSpPr txBox="1"/>
          <p:nvPr/>
        </p:nvSpPr>
        <p:spPr>
          <a:xfrm>
            <a:off x="7639072" y="2347787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352447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NTFS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B7E23-1FBA-4DEC-8272-FDAD1404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48EE-6D9B-4B3C-9F63-9A942F27BBCA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A3B6A-1857-4CB4-8E48-EB410D53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0089E-E7D9-455E-BC4C-17B0708F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3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8AE-3BFD-4B35-A36D-6601ED41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4884-324C-49B8-9E36-4BFF2B4D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on modern Windows systems</a:t>
            </a:r>
          </a:p>
          <a:p>
            <a:r>
              <a:rPr lang="en-US" dirty="0"/>
              <a:t>Instead of FAT or </a:t>
            </a:r>
            <a:r>
              <a:rPr lang="en-US" dirty="0" err="1"/>
              <a:t>inode</a:t>
            </a:r>
            <a:r>
              <a:rPr lang="en-US" dirty="0"/>
              <a:t> array: Master File Table</a:t>
            </a:r>
          </a:p>
          <a:p>
            <a:pPr lvl="1"/>
            <a:r>
              <a:rPr lang="en-US" dirty="0"/>
              <a:t>Max 1 KB size for each table entry</a:t>
            </a:r>
          </a:p>
          <a:p>
            <a:r>
              <a:rPr lang="en-US" dirty="0"/>
              <a:t>Each entry in MFT contains metadata and:</a:t>
            </a:r>
          </a:p>
          <a:p>
            <a:pPr lvl="1"/>
            <a:r>
              <a:rPr lang="en-US" dirty="0"/>
              <a:t>File’s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file’s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578C5-8DA0-4299-A056-51EAC7C8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5FF-BCB2-4CD0-92BC-FF9D777D9CFD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2F285-5A57-4A9C-A32E-A2B7F33F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737F-F45C-4A25-B497-00EEB27D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992B8-92EC-4F3D-BB8B-A0DE76E5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Small File: Data in MFT Record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45A488D-96A5-4438-9C1E-AA2AB5233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7" y="1825625"/>
            <a:ext cx="7895466" cy="4351338"/>
          </a:xfr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0D6CD-9543-46B9-A2FC-D6C750ED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D1A6-10A7-456D-B89C-41181FCA552C}" type="datetime1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C9877-D382-4220-B009-92BFCDDF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1615A-B884-40EC-B4D1-59036E60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D52-5A5B-4FA0-AFF0-58D1EC61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Medium File: Extents for File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A52DC6-B50E-4589-8C06-D0BD61DBE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16" y="1825625"/>
            <a:ext cx="789276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26058-DDAC-4FBB-B984-4F6AB17B3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29DB-7E21-42FD-BB16-A7122155437A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D0307-2C8B-475B-9FDE-0C2D57A6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40BF6-611D-49D6-94BC-4CDFF5E0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6188-DF4A-4AB9-9449-3DABE2D3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Large File: Pointers to Other MFT Records</a:t>
            </a:r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3BD703C-FB5E-4684-836C-9715FBE9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37" y="1825625"/>
            <a:ext cx="5187726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5930-7D57-4986-87F2-D6BA395B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C6A-BA76-469D-85A5-BE2CAAC91C8C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6BAA-F691-4820-BD4C-D4E1C25C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40BE0-7429-4CA8-A1AA-93A73B77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4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36E2-2F14-4392-B1FD-8D8AC957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98456" cy="1325563"/>
          </a:xfrm>
        </p:spPr>
        <p:txBody>
          <a:bodyPr/>
          <a:lstStyle/>
          <a:p>
            <a:r>
              <a:rPr lang="en-US" dirty="0"/>
              <a:t>NTFS Huge, Fragmented File: Many MFT Records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8206D27-3BC3-432A-AA06-71E634D68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963" y="365125"/>
            <a:ext cx="4312317" cy="611663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E525F-129F-49B9-8DF7-8E7F37F6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02C-E98E-4284-8C25-CB14B4008036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D3234-1A30-4981-9B89-812180F9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0BAFE-EBF3-4EC4-85EC-73AF5861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48A-7A86-43D2-84C9-6A8F7AB8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AFBE-EF53-42B3-A01E-6757D449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Directories implemented as B Trees</a:t>
            </a:r>
          </a:p>
          <a:p>
            <a:r>
              <a:rPr lang="en-US" sz="3200" dirty="0"/>
              <a:t>File's number identifies its entry in MFT</a:t>
            </a:r>
          </a:p>
          <a:p>
            <a:r>
              <a:rPr lang="en-US" sz="3200" dirty="0"/>
              <a:t>MFT entry always has a file name attribute</a:t>
            </a:r>
          </a:p>
          <a:p>
            <a:pPr lvl="1"/>
            <a:r>
              <a:rPr lang="en-US" sz="2800" dirty="0"/>
              <a:t>Human readable name, file number of parent </a:t>
            </a:r>
            <a:r>
              <a:rPr lang="en-US" sz="2800" dirty="0" err="1"/>
              <a:t>dir</a:t>
            </a:r>
            <a:endParaRPr lang="en-US" sz="2800" dirty="0"/>
          </a:p>
          <a:p>
            <a:r>
              <a:rPr lang="en-US" sz="3200" dirty="0"/>
              <a:t>Hard link? Multiple file name attributes in MFT entry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953DF-5DA8-42B7-B195-EAF38625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4F50-DEEA-4D0D-8751-C2C6D2106F49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C5DE4-325B-47AD-80AC-C3F7E392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89AE-5B36-4B64-B14F-ABEFC3B1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5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26A1-A3E0-43AC-BEC2-87263A25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Files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7EA4D-534D-4257-B9ED-763C55914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BCBAD-84A2-410A-8E8F-40EA974B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443-2E25-45DA-BBD8-7A0E364F3CD8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029B-1F7F-4C10-A64C-2167503C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BA45-0A29-457A-BE23-5016B0F2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12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2EBF-6EC2-4D4E-BFC2-029DCEF5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8907-0285-402E-BAA1-BE94A0A28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I/O involves explicit transfers between buffers in process address space to/from regions of a file</a:t>
            </a:r>
          </a:p>
          <a:p>
            <a:pPr lvl="1"/>
            <a:r>
              <a:rPr lang="en-US" dirty="0"/>
              <a:t>Typically,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/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endParaRPr lang="en-US" dirty="0"/>
          </a:p>
          <a:p>
            <a:r>
              <a:rPr lang="en-US" dirty="0"/>
              <a:t>Alternative: “map” the file directly into an empty region of our address space</a:t>
            </a:r>
          </a:p>
          <a:p>
            <a:pPr lvl="1"/>
            <a:r>
              <a:rPr lang="en-US" dirty="0"/>
              <a:t>Implicitly “page it in” from the file when we read an address</a:t>
            </a:r>
          </a:p>
          <a:p>
            <a:pPr lvl="1"/>
            <a:r>
              <a:rPr lang="en-US" dirty="0"/>
              <a:t>Write to the address and “eventually” page it out to the 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D1547-DFAD-4481-8101-16829D2D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16F4-934A-4D4C-BB62-AFFE65C2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DD234-20FE-4E6B-BEC3-66AF8F2B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C5E1-79AE-4B58-A3C3-4B77D2B1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Components of a File System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2AB3C-9EBE-4E6D-8B16-2509A15B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4475-AE2C-4259-A716-C19FC8A3C910}" type="datetime1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5D695-A4DE-47EE-918B-4102E831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C70A1-28F7-4E39-BA92-CF4B441A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588F370-5C19-4E26-9CF5-2BEDC8243EC5}"/>
              </a:ext>
            </a:extLst>
          </p:cNvPr>
          <p:cNvSpPr txBox="1"/>
          <p:nvPr/>
        </p:nvSpPr>
        <p:spPr>
          <a:xfrm>
            <a:off x="1213238" y="1622114"/>
            <a:ext cx="126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+mn-lt"/>
                <a:ea typeface="Gill Sans" charset="0"/>
                <a:cs typeface="Gill Sans" charset="0"/>
              </a:rPr>
              <a:t>File path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5FCD52-99AD-4CBE-A828-D9B9319362AE}"/>
              </a:ext>
            </a:extLst>
          </p:cNvPr>
          <p:cNvGrpSpPr/>
          <p:nvPr/>
        </p:nvGrpSpPr>
        <p:grpSpPr>
          <a:xfrm>
            <a:off x="1843538" y="2083778"/>
            <a:ext cx="1617572" cy="2773858"/>
            <a:chOff x="941726" y="1941701"/>
            <a:chExt cx="1617572" cy="2773858"/>
          </a:xfrm>
        </p:grpSpPr>
        <p:sp>
          <p:nvSpPr>
            <p:cNvPr id="29" name="Rounded Rectangle 7">
              <a:extLst>
                <a:ext uri="{FF2B5EF4-FFF2-40B4-BE49-F238E27FC236}">
                  <a16:creationId xmlns:a16="http://schemas.microsoft.com/office/drawing/2014/main" id="{C213A18C-81F9-4690-A113-5787751C18E0}"/>
                </a:ext>
              </a:extLst>
            </p:cNvPr>
            <p:cNvSpPr/>
            <p:nvPr/>
          </p:nvSpPr>
          <p:spPr>
            <a:xfrm>
              <a:off x="1386838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 dirty="0"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6">
              <a:extLst>
                <a:ext uri="{FF2B5EF4-FFF2-40B4-BE49-F238E27FC236}">
                  <a16:creationId xmlns:a16="http://schemas.microsoft.com/office/drawing/2014/main" id="{04A80A18-EB0E-4EB1-8B0B-C51D32A9C198}"/>
                </a:ext>
              </a:extLst>
            </p:cNvPr>
            <p:cNvSpPr txBox="1"/>
            <p:nvPr/>
          </p:nvSpPr>
          <p:spPr>
            <a:xfrm>
              <a:off x="1398722" y="2233686"/>
              <a:ext cx="11591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+mn-lt"/>
                  <a:ea typeface="Gill Sans" charset="0"/>
                  <a:cs typeface="Gill Sans" charset="0"/>
                </a:rPr>
                <a:t>Directory</a:t>
              </a:r>
            </a:p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+mn-lt"/>
                  <a:ea typeface="Gill Sans" charset="0"/>
                  <a:cs typeface="Gill Sans" charset="0"/>
                </a:rPr>
                <a:t>Structure</a:t>
              </a:r>
            </a:p>
          </p:txBody>
        </p:sp>
        <p:cxnSp>
          <p:nvCxnSpPr>
            <p:cNvPr id="31" name="Elbow Connector 10">
              <a:extLst>
                <a:ext uri="{FF2B5EF4-FFF2-40B4-BE49-F238E27FC236}">
                  <a16:creationId xmlns:a16="http://schemas.microsoft.com/office/drawing/2014/main" id="{561CB4BA-D810-47F8-B55A-F2CED81BE5D7}"/>
                </a:ext>
              </a:extLst>
            </p:cNvPr>
            <p:cNvCxnSpPr>
              <a:stCxn id="6" idx="2"/>
              <a:endCxn id="29" idx="1"/>
            </p:cNvCxnSpPr>
            <p:nvPr/>
          </p:nvCxnSpPr>
          <p:spPr>
            <a:xfrm rot="16200000" flipH="1">
              <a:off x="470818" y="2412610"/>
              <a:ext cx="1386928" cy="44511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0BB1B1-90C5-417D-8723-88B320E2F961}"/>
              </a:ext>
            </a:extLst>
          </p:cNvPr>
          <p:cNvGrpSpPr/>
          <p:nvPr/>
        </p:nvGrpSpPr>
        <p:grpSpPr>
          <a:xfrm>
            <a:off x="2563407" y="2172535"/>
            <a:ext cx="3913027" cy="2773858"/>
            <a:chOff x="1399839" y="1941701"/>
            <a:chExt cx="3913027" cy="2773858"/>
          </a:xfrm>
        </p:grpSpPr>
        <p:sp>
          <p:nvSpPr>
            <p:cNvPr id="23" name="Rounded Rectangle 13">
              <a:extLst>
                <a:ext uri="{FF2B5EF4-FFF2-40B4-BE49-F238E27FC236}">
                  <a16:creationId xmlns:a16="http://schemas.microsoft.com/office/drawing/2014/main" id="{FC14A262-7A16-43AA-ADDC-2434FBDBF69B}"/>
                </a:ext>
              </a:extLst>
            </p:cNvPr>
            <p:cNvSpPr/>
            <p:nvPr/>
          </p:nvSpPr>
          <p:spPr>
            <a:xfrm>
              <a:off x="4065499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B1164138-EC09-43B7-A8F5-2298EEE2C854}"/>
                </a:ext>
              </a:extLst>
            </p:cNvPr>
            <p:cNvSpPr txBox="1"/>
            <p:nvPr/>
          </p:nvSpPr>
          <p:spPr>
            <a:xfrm>
              <a:off x="4078938" y="2237650"/>
              <a:ext cx="12339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+mn-lt"/>
                  <a:ea typeface="Gill Sans" charset="0"/>
                  <a:cs typeface="Gill Sans" charset="0"/>
                </a:rPr>
                <a:t>File Index </a:t>
              </a: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+mn-lt"/>
                  <a:ea typeface="Gill Sans" charset="0"/>
                  <a:cs typeface="Gill Sans" charset="0"/>
                </a:rPr>
                <a:t>Structure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A1C56A-6B22-42BD-89C9-19BB0ED8F9A7}"/>
                </a:ext>
              </a:extLst>
            </p:cNvPr>
            <p:cNvSpPr/>
            <p:nvPr/>
          </p:nvSpPr>
          <p:spPr>
            <a:xfrm>
              <a:off x="1399839" y="3752007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C7C5A96-2665-4AD1-8568-8A5B6F4AC6FF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flipV="1">
              <a:off x="2042164" y="3505200"/>
              <a:ext cx="1853047" cy="4657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0ABF7F2D-D58C-45C6-A7A7-17726AB4F6A2}"/>
                </a:ext>
              </a:extLst>
            </p:cNvPr>
            <p:cNvSpPr txBox="1"/>
            <p:nvPr/>
          </p:nvSpPr>
          <p:spPr>
            <a:xfrm>
              <a:off x="2467830" y="2678668"/>
              <a:ext cx="16818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latin typeface="+mn-lt"/>
                  <a:ea typeface="Gill Sans" charset="0"/>
                  <a:cs typeface="Gill Sans" charset="0"/>
                </a:rPr>
                <a:t>File number</a:t>
              </a:r>
            </a:p>
          </p:txBody>
        </p:sp>
        <p:sp>
          <p:nvSpPr>
            <p:cNvPr id="28" name="TextBox 32">
              <a:extLst>
                <a:ext uri="{FF2B5EF4-FFF2-40B4-BE49-F238E27FC236}">
                  <a16:creationId xmlns:a16="http://schemas.microsoft.com/office/drawing/2014/main" id="{79168F15-D931-47C1-B38B-D3883DEF280B}"/>
                </a:ext>
              </a:extLst>
            </p:cNvPr>
            <p:cNvSpPr txBox="1"/>
            <p:nvPr/>
          </p:nvSpPr>
          <p:spPr>
            <a:xfrm>
              <a:off x="2546576" y="3043535"/>
              <a:ext cx="15175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inumber</a:t>
              </a:r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”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9CB2D1-6579-4D1D-A75A-79F3ABAF85D6}"/>
              </a:ext>
            </a:extLst>
          </p:cNvPr>
          <p:cNvGrpSpPr/>
          <p:nvPr/>
        </p:nvGrpSpPr>
        <p:grpSpPr>
          <a:xfrm>
            <a:off x="5278368" y="2630718"/>
            <a:ext cx="5001315" cy="3725632"/>
            <a:chOff x="4114800" y="2399884"/>
            <a:chExt cx="5001315" cy="3725632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343F18A-08D5-474B-A705-35C3F116AEEC}"/>
                </a:ext>
              </a:extLst>
            </p:cNvPr>
            <p:cNvCxnSpPr>
              <a:stCxn id="16" idx="3"/>
            </p:cNvCxnSpPr>
            <p:nvPr/>
          </p:nvCxnSpPr>
          <p:spPr>
            <a:xfrm>
              <a:off x="4949618" y="3570916"/>
              <a:ext cx="1473627" cy="4000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Can 23">
              <a:extLst>
                <a:ext uri="{FF2B5EF4-FFF2-40B4-BE49-F238E27FC236}">
                  <a16:creationId xmlns:a16="http://schemas.microsoft.com/office/drawing/2014/main" id="{F2C45D45-EE42-4500-9CAF-C74B4C2AB810}"/>
                </a:ext>
              </a:extLst>
            </p:cNvPr>
            <p:cNvSpPr/>
            <p:nvPr/>
          </p:nvSpPr>
          <p:spPr>
            <a:xfrm>
              <a:off x="7182355" y="4972175"/>
              <a:ext cx="846701" cy="115334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02006C-D37E-47C9-98C3-2C83F44C2887}"/>
                </a:ext>
              </a:extLst>
            </p:cNvPr>
            <p:cNvGrpSpPr/>
            <p:nvPr/>
          </p:nvGrpSpPr>
          <p:grpSpPr>
            <a:xfrm>
              <a:off x="6569254" y="3816773"/>
              <a:ext cx="441146" cy="1838411"/>
              <a:chOff x="7544518" y="1270135"/>
              <a:chExt cx="441146" cy="183841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E17F3D-5E07-4850-9AE0-A03E8B827910}"/>
                  </a:ext>
                </a:extLst>
              </p:cNvPr>
              <p:cNvSpPr/>
              <p:nvPr/>
            </p:nvSpPr>
            <p:spPr>
              <a:xfrm>
                <a:off x="7605706" y="1270135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D6263E9-0DA2-4C79-A7AD-FBE0D7A1EB97}"/>
                  </a:ext>
                </a:extLst>
              </p:cNvPr>
              <p:cNvSpPr/>
              <p:nvPr/>
            </p:nvSpPr>
            <p:spPr>
              <a:xfrm>
                <a:off x="7605706" y="1591319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C3FCB5A-3651-4E1B-BA4E-8E32259F3143}"/>
                  </a:ext>
                </a:extLst>
              </p:cNvPr>
              <p:cNvSpPr/>
              <p:nvPr/>
            </p:nvSpPr>
            <p:spPr>
              <a:xfrm>
                <a:off x="7605706" y="1897904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8B5B6F-5510-41BB-8509-6BE46578CBDA}"/>
                  </a:ext>
                </a:extLst>
              </p:cNvPr>
              <p:cNvSpPr/>
              <p:nvPr/>
            </p:nvSpPr>
            <p:spPr>
              <a:xfrm>
                <a:off x="7605706" y="2219088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DDC6BE-19CE-4910-8302-D5B49D6253A2}"/>
                  </a:ext>
                </a:extLst>
              </p:cNvPr>
              <p:cNvSpPr/>
              <p:nvPr/>
            </p:nvSpPr>
            <p:spPr>
              <a:xfrm>
                <a:off x="7620707" y="2787362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E3795758-2136-4B7D-AAEA-61BB48A71463}"/>
                  </a:ext>
                </a:extLst>
              </p:cNvPr>
              <p:cNvSpPr txBox="1"/>
              <p:nvPr/>
            </p:nvSpPr>
            <p:spPr>
              <a:xfrm>
                <a:off x="7544518" y="2387252"/>
                <a:ext cx="3609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9pPr>
              </a:lstStyle>
              <a:p>
                <a:r>
                  <a:rPr lang="en-US" sz="2000" b="0" dirty="0">
                    <a:latin typeface="+mn-lt"/>
                    <a:ea typeface="Gill Sans" charset="0"/>
                    <a:cs typeface="Gill Sans" charset="0"/>
                  </a:rPr>
                  <a:t>…</a:t>
                </a:r>
              </a:p>
            </p:txBody>
          </p:sp>
        </p:grpSp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79DB1ED1-84F9-419A-9376-8F7FFEA276DC}"/>
                </a:ext>
              </a:extLst>
            </p:cNvPr>
            <p:cNvSpPr txBox="1"/>
            <p:nvPr/>
          </p:nvSpPr>
          <p:spPr>
            <a:xfrm>
              <a:off x="6125271" y="3352800"/>
              <a:ext cx="1410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000" b="0" dirty="0">
                  <a:latin typeface="+mn-lt"/>
                  <a:ea typeface="Gill Sans" charset="0"/>
                  <a:cs typeface="Gill Sans" charset="0"/>
                </a:rPr>
                <a:t>Data blocks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1B7A89B9-7E70-4615-B52F-27D6869F23DE}"/>
                </a:ext>
              </a:extLst>
            </p:cNvPr>
            <p:cNvSpPr txBox="1"/>
            <p:nvPr/>
          </p:nvSpPr>
          <p:spPr>
            <a:xfrm>
              <a:off x="4114800" y="4812268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inode</a:t>
              </a:r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”</a:t>
              </a:r>
            </a:p>
          </p:txBody>
        </p:sp>
        <p:sp>
          <p:nvSpPr>
            <p:cNvPr id="15" name="TextBox 33">
              <a:extLst>
                <a:ext uri="{FF2B5EF4-FFF2-40B4-BE49-F238E27FC236}">
                  <a16:creationId xmlns:a16="http://schemas.microsoft.com/office/drawing/2014/main" id="{644C1F6E-5574-4B77-849F-B5385C5E5EF1}"/>
                </a:ext>
              </a:extLst>
            </p:cNvPr>
            <p:cNvSpPr txBox="1"/>
            <p:nvPr/>
          </p:nvSpPr>
          <p:spPr>
            <a:xfrm>
              <a:off x="5256917" y="2399884"/>
              <a:ext cx="38591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One Block = multiple sectors</a:t>
              </a:r>
            </a:p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Ex: 512 sector,  4K block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A55AF9-DCA4-4768-998F-D1DC831976C4}"/>
                </a:ext>
              </a:extLst>
            </p:cNvPr>
            <p:cNvSpPr/>
            <p:nvPr/>
          </p:nvSpPr>
          <p:spPr>
            <a:xfrm>
              <a:off x="4307293" y="3351927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794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D143-3917-4C28-BA56-358D64F6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Machinery as Demand Paging…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9F090-F08F-4077-B9B9-48228998F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page fault to mapped region:</a:t>
            </a:r>
          </a:p>
          <a:p>
            <a:pPr lvl="1"/>
            <a:r>
              <a:rPr lang="en-US" dirty="0"/>
              <a:t>Read from the correct offset of the file</a:t>
            </a:r>
          </a:p>
          <a:p>
            <a:pPr lvl="1"/>
            <a:r>
              <a:rPr lang="en-US" dirty="0"/>
              <a:t>(Not from the typical swap space)</a:t>
            </a:r>
          </a:p>
          <a:p>
            <a:pPr lvl="1"/>
            <a:endParaRPr lang="en-US" dirty="0"/>
          </a:p>
          <a:p>
            <a:r>
              <a:rPr lang="en-US" dirty="0"/>
              <a:t>If page in mapped region is chosen for eviction:</a:t>
            </a:r>
          </a:p>
          <a:p>
            <a:pPr lvl="1"/>
            <a:r>
              <a:rPr lang="en-US" dirty="0"/>
              <a:t>Write back dirty page to the backing file</a:t>
            </a:r>
          </a:p>
          <a:p>
            <a:pPr lvl="1"/>
            <a:r>
              <a:rPr lang="en-US" dirty="0"/>
              <a:t>(Not to the typical swap space)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Executable files are mapped into the code region this way!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AEC49-82A4-4105-9035-79B9D970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8DC8D-9159-455A-A598-D42EC96A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0F2F1-9153-49B1-AB64-313DB122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6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E310-B146-47D4-86E0-EE72476A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nsolas" panose="020B0609020204030204" pitchFamily="49" charset="0"/>
              </a:rPr>
              <a:t>mmap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AA9E-F970-4C9D-9A5C-C27AFE9D9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94" y="1825625"/>
            <a:ext cx="41148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API provided by OS for a process to alter its memory map (memory regions)</a:t>
            </a:r>
          </a:p>
          <a:p>
            <a:r>
              <a:rPr lang="en-US" dirty="0"/>
              <a:t>Also supports </a:t>
            </a:r>
            <a:r>
              <a:rPr lang="en-US" i="1" dirty="0"/>
              <a:t>anonymous</a:t>
            </a:r>
            <a:r>
              <a:rPr lang="en-US" dirty="0"/>
              <a:t> mapping: memory not backed by a file</a:t>
            </a:r>
          </a:p>
          <a:p>
            <a:r>
              <a:rPr lang="en-US" dirty="0"/>
              <a:t>Memory regions can be</a:t>
            </a:r>
          </a:p>
          <a:p>
            <a:pPr lvl="1"/>
            <a:r>
              <a:rPr lang="en-US" dirty="0"/>
              <a:t>shared (inherited by child on fork)</a:t>
            </a:r>
          </a:p>
          <a:p>
            <a:pPr lvl="1"/>
            <a:r>
              <a:rPr lang="en-US" dirty="0"/>
              <a:t>private (not inherited </a:t>
            </a:r>
            <a:r>
              <a:rPr lang="en-US"/>
              <a:t>by child on fork)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83DBB-6A8F-48AF-A225-8742706F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1752-6A34-46AA-9BE4-A15D986F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F157-9F38-4F64-AF76-3677E6CD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 descr="Screen Shot 2014-10-26 at 10.43.46 PM.png">
            <a:extLst>
              <a:ext uri="{FF2B5EF4-FFF2-40B4-BE49-F238E27FC236}">
                <a16:creationId xmlns:a16="http://schemas.microsoft.com/office/drawing/2014/main" id="{3F380236-4CD0-40A8-B3A8-B689EB310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98" y="1322903"/>
            <a:ext cx="7366000" cy="3696393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7228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0347-8DA6-4C17-AB62-D44E443C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439D8-AD70-48FF-8ADA-5B0B3693F3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D98D-8BEA-4634-B2BA-B7630201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E32-8D2C-4D23-882A-9031BB15401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87DE6-5406-4118-AACD-2D5142A2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9EFE7-1AE2-4FCB-BBD9-A356E093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39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4BC6-6AFA-46F1-A446-0F8B690B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4809" cy="1325563"/>
          </a:xfrm>
        </p:spPr>
        <p:txBody>
          <a:bodyPr/>
          <a:lstStyle/>
          <a:p>
            <a:r>
              <a:rPr lang="en-US" dirty="0"/>
              <a:t>Recall: Translation from User to System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9CA5-0782-4B71-89CE-113DDD89D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7237"/>
            <a:ext cx="10515600" cy="320911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3200" dirty="0">
                <a:ea typeface="굴림" panose="020B0600000101010101" pitchFamily="34" charset="-127"/>
              </a:rPr>
              <a:t>What happens if user says: “give me bytes 2 – 12?”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Fetch block corresponding to those bytes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Return just the correct portion of the block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ea typeface="굴림" panose="020B0600000101010101" pitchFamily="34" charset="-127"/>
              </a:rPr>
              <a:t>What about writing bytes 2 – 12?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Fetch block, modify relevant portion, write out block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3200" dirty="0">
                <a:ea typeface="굴림" panose="020B0600000101010101" pitchFamily="34" charset="-127"/>
              </a:rPr>
              <a:t>Everything inside file system is in terms of whole-size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Actual disk I/O happens in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read</a:t>
            </a:r>
            <a:r>
              <a:rPr lang="en-US" altLang="ko-KR" sz="2800" dirty="0">
                <a:ea typeface="굴림" panose="020B0600000101010101" pitchFamily="34" charset="-127"/>
              </a:rPr>
              <a:t>/</a:t>
            </a:r>
            <a:r>
              <a:rPr lang="en-US" altLang="ko-KR" sz="2800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write</a:t>
            </a:r>
            <a:r>
              <a:rPr lang="en-US" altLang="ko-KR" sz="2800" dirty="0">
                <a:ea typeface="굴림" panose="020B0600000101010101" pitchFamily="34" charset="-127"/>
              </a:rPr>
              <a:t> smaller than block size needs to translate and buffer</a:t>
            </a:r>
            <a:endParaRPr lang="ko-KR" altLang="en-US" sz="2800" dirty="0">
              <a:ea typeface="굴림" panose="020B0600000101010101" pitchFamily="34" charset="-12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323C8-2C1D-476C-8BF7-57658BEA9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5C32-F40F-4F34-B4D7-BC28A9E46F1D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EB94-6B43-42EC-81E9-DE787529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FC74E-B106-4078-B302-92C5B049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23</a:t>
            </a:fld>
            <a:endParaRPr lang="en-US"/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A07F0F8A-17C0-4169-AF14-C973EEADE3A3}"/>
              </a:ext>
            </a:extLst>
          </p:cNvPr>
          <p:cNvGrpSpPr>
            <a:grpSpLocks/>
          </p:cNvGrpSpPr>
          <p:nvPr/>
        </p:nvGrpSpPr>
        <p:grpSpPr bwMode="auto">
          <a:xfrm>
            <a:off x="8784265" y="1690688"/>
            <a:ext cx="1270000" cy="939800"/>
            <a:chOff x="4496" y="800"/>
            <a:chExt cx="800" cy="592"/>
          </a:xfrm>
        </p:grpSpPr>
        <p:sp useBgFill="1">
          <p:nvSpPr>
            <p:cNvPr id="8" name="Oval 6">
              <a:extLst>
                <a:ext uri="{FF2B5EF4-FFF2-40B4-BE49-F238E27FC236}">
                  <a16:creationId xmlns:a16="http://schemas.microsoft.com/office/drawing/2014/main" id="{8FC40AF0-2240-41CD-B1B0-C22011B8E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15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 useBgFill="1">
          <p:nvSpPr>
            <p:cNvPr id="9" name="Oval 7">
              <a:extLst>
                <a:ext uri="{FF2B5EF4-FFF2-40B4-BE49-F238E27FC236}">
                  <a16:creationId xmlns:a16="http://schemas.microsoft.com/office/drawing/2014/main" id="{CE831553-818A-414A-A718-3CD1B8C9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00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 useBgFill="1">
          <p:nvSpPr>
            <p:cNvPr id="10" name="Oval 8">
              <a:extLst>
                <a:ext uri="{FF2B5EF4-FFF2-40B4-BE49-F238E27FC236}">
                  <a16:creationId xmlns:a16="http://schemas.microsoft.com/office/drawing/2014/main" id="{CAB1F613-3D03-40AC-8D8E-C93D3551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89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 useBgFill="1">
          <p:nvSpPr>
            <p:cNvPr id="11" name="Oval 9">
              <a:extLst>
                <a:ext uri="{FF2B5EF4-FFF2-40B4-BE49-F238E27FC236}">
                  <a16:creationId xmlns:a16="http://schemas.microsoft.com/office/drawing/2014/main" id="{D3254356-09A8-4BBD-B1ED-FD4E67801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800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4CAF148F-2FC1-4D73-9824-15D719DBC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908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AEF9D69F-DFE4-4432-BCF2-524DCC73A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0" y="892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14" name="Group 12">
              <a:extLst>
                <a:ext uri="{FF2B5EF4-FFF2-40B4-BE49-F238E27FC236}">
                  <a16:creationId xmlns:a16="http://schemas.microsoft.com/office/drawing/2014/main" id="{9A92F360-ED89-4059-82DD-C6651B9A70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2" y="856"/>
              <a:ext cx="520" cy="456"/>
              <a:chOff x="4272" y="632"/>
              <a:chExt cx="520" cy="456"/>
            </a:xfrm>
          </p:grpSpPr>
          <p:sp>
            <p:nvSpPr>
              <p:cNvPr id="15" name="Oval 13">
                <a:extLst>
                  <a:ext uri="{FF2B5EF4-FFF2-40B4-BE49-F238E27FC236}">
                    <a16:creationId xmlns:a16="http://schemas.microsoft.com/office/drawing/2014/main" id="{B862B3B3-AFE5-4EFE-8F91-CD4B807F0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+mn-lt"/>
                </a:endParaRPr>
              </a:p>
            </p:txBody>
          </p:sp>
          <p:sp>
            <p:nvSpPr>
              <p:cNvPr id="16" name="Oval 14">
                <a:extLst>
                  <a:ext uri="{FF2B5EF4-FFF2-40B4-BE49-F238E27FC236}">
                    <a16:creationId xmlns:a16="http://schemas.microsoft.com/office/drawing/2014/main" id="{36A19048-B33D-4894-8E97-A0A8FEFDB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+mn-lt"/>
                </a:endParaRPr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BB16C0BF-36CA-4F92-96B9-3A0205B3A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34605A79-E2FF-4E5E-95C5-B691228EA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19" name="Oval 17">
            <a:extLst>
              <a:ext uri="{FF2B5EF4-FFF2-40B4-BE49-F238E27FC236}">
                <a16:creationId xmlns:a16="http://schemas.microsoft.com/office/drawing/2014/main" id="{82154FED-B00C-4981-AC5C-7B35CBEA4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065" y="1538288"/>
            <a:ext cx="1371600" cy="1295400"/>
          </a:xfrm>
          <a:prstGeom prst="ellipse">
            <a:avLst/>
          </a:prstGeom>
          <a:solidFill>
            <a:srgbClr val="4472C4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 sz="2400" b="0" dirty="0">
                <a:solidFill>
                  <a:schemeClr val="bg1"/>
                </a:solidFill>
                <a:latin typeface="+mn-lt"/>
                <a:ea typeface="Gill Sans" charset="0"/>
                <a:cs typeface="Gill Sans" charset="0"/>
              </a:rPr>
              <a:t>File</a:t>
            </a:r>
          </a:p>
          <a:p>
            <a:pPr algn="ctr"/>
            <a:r>
              <a:rPr lang="en-US" altLang="ko-KR" sz="2400" b="0" dirty="0">
                <a:solidFill>
                  <a:schemeClr val="bg1"/>
                </a:solidFill>
                <a:latin typeface="+mn-lt"/>
                <a:ea typeface="Gill Sans" charset="0"/>
                <a:cs typeface="Gill Sans" charset="0"/>
              </a:rPr>
              <a:t>System</a:t>
            </a:r>
          </a:p>
        </p:txBody>
      </p:sp>
      <p:sp>
        <p:nvSpPr>
          <p:cNvPr id="20" name="AutoShape 18">
            <a:extLst>
              <a:ext uri="{FF2B5EF4-FFF2-40B4-BE49-F238E27FC236}">
                <a16:creationId xmlns:a16="http://schemas.microsoft.com/office/drawing/2014/main" id="{10B6A176-D616-45C1-B080-00A02B878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865" y="1995488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>
              <a:latin typeface="+mn-lt"/>
            </a:endParaRPr>
          </a:p>
        </p:txBody>
      </p:sp>
      <p:sp>
        <p:nvSpPr>
          <p:cNvPr id="21" name="AutoShape 19">
            <a:extLst>
              <a:ext uri="{FF2B5EF4-FFF2-40B4-BE49-F238E27FC236}">
                <a16:creationId xmlns:a16="http://schemas.microsoft.com/office/drawing/2014/main" id="{70DF788D-DD2F-4CE5-B51A-3D87E875B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665" y="1995488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13C204-6D27-4938-B138-F4C7BF79D57C}"/>
              </a:ext>
            </a:extLst>
          </p:cNvPr>
          <p:cNvSpPr/>
          <p:nvPr/>
        </p:nvSpPr>
        <p:spPr>
          <a:xfrm>
            <a:off x="4056521" y="1582404"/>
            <a:ext cx="1388980" cy="1251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File</a:t>
            </a:r>
            <a:br>
              <a:rPr lang="en-US" sz="2400" b="1" dirty="0"/>
            </a:br>
            <a:r>
              <a:rPr lang="en-US" sz="2400" b="1" dirty="0"/>
              <a:t>(Bytes)</a:t>
            </a:r>
          </a:p>
        </p:txBody>
      </p:sp>
      <p:pic>
        <p:nvPicPr>
          <p:cNvPr id="23" name="Graphic 22" descr="User">
            <a:extLst>
              <a:ext uri="{FF2B5EF4-FFF2-40B4-BE49-F238E27FC236}">
                <a16:creationId xmlns:a16="http://schemas.microsoft.com/office/drawing/2014/main" id="{3CD88F4E-3B03-4720-B85E-B24D54CED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8464" y="1593851"/>
            <a:ext cx="1371600" cy="1371600"/>
          </a:xfrm>
          <a:prstGeom prst="rect">
            <a:avLst/>
          </a:prstGeom>
        </p:spPr>
      </p:pic>
      <p:sp>
        <p:nvSpPr>
          <p:cNvPr id="24" name="AutoShape 19">
            <a:extLst>
              <a:ext uri="{FF2B5EF4-FFF2-40B4-BE49-F238E27FC236}">
                <a16:creationId xmlns:a16="http://schemas.microsoft.com/office/drawing/2014/main" id="{DF8C1D56-D3EF-4F08-9B3D-B2FA3708B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871" y="1984791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626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AEF-81A7-44F1-AD2B-C44AB3EC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8726-67F7-44F6-8590-A146F836A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Kernel </a:t>
            </a:r>
            <a:r>
              <a:rPr lang="en-US" b="1" i="1" dirty="0"/>
              <a:t>must</a:t>
            </a:r>
            <a:r>
              <a:rPr lang="en-US" dirty="0"/>
              <a:t> copy disk blocks to main memory to access their contents and write them back if modified</a:t>
            </a:r>
          </a:p>
          <a:p>
            <a:pPr lvl="1"/>
            <a:r>
              <a:rPr lang="en-US" sz="2600" dirty="0"/>
              <a:t>Could be data blocks, </a:t>
            </a:r>
            <a:r>
              <a:rPr lang="en-US" sz="2600" dirty="0" err="1"/>
              <a:t>inodes</a:t>
            </a:r>
            <a:r>
              <a:rPr lang="en-US" sz="2600" dirty="0"/>
              <a:t>, directory contents, etc.</a:t>
            </a:r>
          </a:p>
          <a:p>
            <a:pPr lvl="1"/>
            <a:r>
              <a:rPr lang="en-US" sz="2600" dirty="0"/>
              <a:t>Possibly dirty (modified and not written back)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ko-KR" sz="3000" dirty="0">
                <a:ea typeface="굴림" panose="020B0600000101010101" pitchFamily="34" charset="-127"/>
              </a:rPr>
              <a:t>Key Idea: Exploit locality by caching disk data in memory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en-US" altLang="ko-KR" sz="3000" dirty="0">
                <a:ea typeface="굴림" panose="020B0600000101010101" pitchFamily="34" charset="-127"/>
              </a:rPr>
              <a:t>Name translations: Mapping from </a:t>
            </a:r>
            <a:r>
              <a:rPr lang="en-US" altLang="ko-KR" sz="3000" dirty="0" err="1">
                <a:ea typeface="굴림" panose="020B0600000101010101" pitchFamily="34" charset="-127"/>
              </a:rPr>
              <a:t>paths</a:t>
            </a:r>
            <a:r>
              <a:rPr lang="en-US" altLang="ko-KR" sz="3000" dirty="0" err="1">
                <a:ea typeface="굴림" panose="020B0600000101010101" pitchFamily="34" charset="-127"/>
                <a:sym typeface="Symbol" panose="05050102010706020507" pitchFamily="18" charset="2"/>
              </a:rPr>
              <a:t>inodes</a:t>
            </a:r>
            <a:endParaRPr lang="en-US" altLang="ko-KR" sz="30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en-US" altLang="ko-KR" sz="3000" dirty="0">
                <a:ea typeface="굴림" panose="020B0600000101010101" pitchFamily="34" charset="-127"/>
              </a:rPr>
              <a:t>Disk blocks: Mapping from block </a:t>
            </a:r>
            <a:r>
              <a:rPr lang="en-US" altLang="ko-KR" sz="3000" dirty="0" err="1">
                <a:ea typeface="굴림" panose="020B0600000101010101" pitchFamily="34" charset="-127"/>
              </a:rPr>
              <a:t>address</a:t>
            </a:r>
            <a:r>
              <a:rPr lang="en-US" altLang="ko-KR" sz="3000" dirty="0" err="1">
                <a:ea typeface="굴림" panose="020B0600000101010101" pitchFamily="34" charset="-127"/>
                <a:sym typeface="Symbol" panose="05050102010706020507" pitchFamily="18" charset="2"/>
              </a:rPr>
              <a:t>disk</a:t>
            </a:r>
            <a:r>
              <a:rPr lang="en-US" altLang="ko-KR" sz="3000" dirty="0">
                <a:ea typeface="굴림" panose="020B0600000101010101" pitchFamily="34" charset="-127"/>
                <a:sym typeface="Symbol" panose="05050102010706020507" pitchFamily="18" charset="2"/>
              </a:rPr>
              <a:t> content</a:t>
            </a:r>
            <a:r>
              <a:rPr lang="en-US" altLang="ko-KR" sz="3000" dirty="0">
                <a:ea typeface="굴림" panose="020B0600000101010101" pitchFamily="34" charset="-127"/>
              </a:rPr>
              <a:t>	</a:t>
            </a:r>
            <a:endParaRPr lang="en-US" altLang="ko-KR" sz="3000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ko-KR" sz="3000" dirty="0">
                <a:solidFill>
                  <a:schemeClr val="hlink"/>
                </a:solidFill>
                <a:ea typeface="굴림" panose="020B0600000101010101" pitchFamily="34" charset="-127"/>
              </a:rPr>
              <a:t>Buffer Cache:</a:t>
            </a:r>
            <a:r>
              <a:rPr lang="en-US" altLang="ko-KR" sz="3000" dirty="0">
                <a:ea typeface="굴림" panose="020B0600000101010101" pitchFamily="34" charset="-127"/>
              </a:rPr>
              <a:t> Memory used to cache kernel resources, including disk blocks and name translations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en-US" altLang="ko-KR" sz="3000" dirty="0">
                <a:ea typeface="굴림" panose="020B0600000101010101" pitchFamily="34" charset="-127"/>
              </a:rPr>
              <a:t>Can contain “dirty” blocks (with modifications not on disk)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81DF6-2B3F-443A-A530-26BF66C0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FF64-85CB-406B-BA54-57B58BD5C937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5CEE5-A537-412F-96DE-C56426EB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C5AE9-4728-4C12-86CD-10F3D59B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F781-4019-4998-8720-ADC722D14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</a:t>
            </a:r>
          </a:p>
        </p:txBody>
      </p:sp>
      <p:sp>
        <p:nvSpPr>
          <p:cNvPr id="83" name="Content Placeholder 82">
            <a:extLst>
              <a:ext uri="{FF2B5EF4-FFF2-40B4-BE49-F238E27FC236}">
                <a16:creationId xmlns:a16="http://schemas.microsoft.com/office/drawing/2014/main" id="{A2C04C05-5AD7-4FF8-9940-A3BD94AC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76488" cy="4351338"/>
          </a:xfrm>
        </p:spPr>
        <p:txBody>
          <a:bodyPr/>
          <a:lstStyle/>
          <a:p>
            <a:r>
              <a:rPr lang="en-US" dirty="0"/>
              <a:t>OS implements a cache of </a:t>
            </a:r>
            <a:r>
              <a:rPr lang="en-US" b="1" dirty="0"/>
              <a:t>disk blocks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20D9-343A-40BD-B00A-A52C49496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355A-689C-4F3A-AA74-DA13D1FAB57C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E38C-A734-466D-B6FF-5A485718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Kumar CS 162 at UC Berkeley, Summer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0EB5E-15B5-4E76-86FD-0873CC66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9BAC57-D9C1-4BA8-811C-BC88513A0167}"/>
              </a:ext>
            </a:extLst>
          </p:cNvPr>
          <p:cNvGrpSpPr/>
          <p:nvPr/>
        </p:nvGrpSpPr>
        <p:grpSpPr>
          <a:xfrm>
            <a:off x="3650045" y="2724324"/>
            <a:ext cx="564685" cy="1133359"/>
            <a:chOff x="676026" y="1971097"/>
            <a:chExt cx="564685" cy="11333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438176-384D-4083-8AFC-5366F79F939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5D8FE6-BB61-4EF0-A4F5-4AE85511CFE8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9134794-BB18-4FDD-84A6-71E8DCBBEB08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BFCCD28-4369-42CF-93FB-5E0EF1CAF3A0}"/>
              </a:ext>
            </a:extLst>
          </p:cNvPr>
          <p:cNvGrpSpPr/>
          <p:nvPr/>
        </p:nvGrpSpPr>
        <p:grpSpPr>
          <a:xfrm>
            <a:off x="3497645" y="2571924"/>
            <a:ext cx="564685" cy="1133359"/>
            <a:chOff x="676026" y="1971097"/>
            <a:chExt cx="564685" cy="113335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2AA97B-60EA-470E-8EC2-F52284E5768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EDA0CD0-6D9F-4EBE-9786-25090C38A3D6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B440660-A87C-42D7-9FC2-77085B5AB03E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F999685-D45D-481E-9AA5-7F6D08668CA6}"/>
              </a:ext>
            </a:extLst>
          </p:cNvPr>
          <p:cNvSpPr txBox="1"/>
          <p:nvPr/>
        </p:nvSpPr>
        <p:spPr>
          <a:xfrm>
            <a:off x="9709034" y="5087506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6" name="Picture 15" descr="Screen Shot 2014-10-22 at 5.27.38 PM.png">
            <a:extLst>
              <a:ext uri="{FF2B5EF4-FFF2-40B4-BE49-F238E27FC236}">
                <a16:creationId xmlns:a16="http://schemas.microsoft.com/office/drawing/2014/main" id="{4117CBA2-2244-460A-83AF-E5580DBC70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2" y="1445535"/>
            <a:ext cx="3371841" cy="34245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E60D0FD-A175-4C05-B6C3-BD9E8EBDBBFE}"/>
              </a:ext>
            </a:extLst>
          </p:cNvPr>
          <p:cNvSpPr txBox="1"/>
          <p:nvPr/>
        </p:nvSpPr>
        <p:spPr>
          <a:xfrm>
            <a:off x="10878929" y="136492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AE57A1-7B28-46C5-B0A4-B16F29CFECCD}"/>
              </a:ext>
            </a:extLst>
          </p:cNvPr>
          <p:cNvSpPr txBox="1"/>
          <p:nvPr/>
        </p:nvSpPr>
        <p:spPr>
          <a:xfrm>
            <a:off x="4390897" y="1487742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F8D4DE-362B-47A2-9DBF-4D587D3EEC7B}"/>
              </a:ext>
            </a:extLst>
          </p:cNvPr>
          <p:cNvSpPr txBox="1"/>
          <p:nvPr/>
        </p:nvSpPr>
        <p:spPr>
          <a:xfrm>
            <a:off x="4480195" y="3863664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3DA3EC-9788-4C22-A7BF-E17DEA517030}"/>
              </a:ext>
            </a:extLst>
          </p:cNvPr>
          <p:cNvSpPr txBox="1"/>
          <p:nvPr/>
        </p:nvSpPr>
        <p:spPr>
          <a:xfrm>
            <a:off x="4418882" y="258412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FFF32F-B802-4B9C-8CCE-A592C4119A07}"/>
              </a:ext>
            </a:extLst>
          </p:cNvPr>
          <p:cNvSpPr txBox="1"/>
          <p:nvPr/>
        </p:nvSpPr>
        <p:spPr>
          <a:xfrm>
            <a:off x="4465309" y="4677223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EF5BA4-632C-4783-B2FC-672425963B99}"/>
              </a:ext>
            </a:extLst>
          </p:cNvPr>
          <p:cNvGrpSpPr/>
          <p:nvPr/>
        </p:nvGrpSpPr>
        <p:grpSpPr>
          <a:xfrm>
            <a:off x="3346928" y="2650221"/>
            <a:ext cx="564685" cy="1133359"/>
            <a:chOff x="676026" y="1971097"/>
            <a:chExt cx="564685" cy="113335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0752C88-DBB5-49DA-BE6B-F5EBA07510A7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01354F0-ADAD-40A2-A4F9-CCF466137ED6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88C0D58-B1E5-43D1-B8AB-148B1965B711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28DE2C5-9831-410C-BD4A-E219D901470B}"/>
              </a:ext>
            </a:extLst>
          </p:cNvPr>
          <p:cNvSpPr txBox="1"/>
          <p:nvPr/>
        </p:nvSpPr>
        <p:spPr>
          <a:xfrm>
            <a:off x="2726252" y="2961621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F6CAC9-2C99-4B44-B3F0-2BC29926A263}"/>
              </a:ext>
            </a:extLst>
          </p:cNvPr>
          <p:cNvSpPr txBox="1"/>
          <p:nvPr/>
        </p:nvSpPr>
        <p:spPr>
          <a:xfrm>
            <a:off x="3133707" y="2255201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A52DB2-6702-4266-A6A7-51343AF61E67}"/>
              </a:ext>
            </a:extLst>
          </p:cNvPr>
          <p:cNvSpPr txBox="1"/>
          <p:nvPr/>
        </p:nvSpPr>
        <p:spPr>
          <a:xfrm>
            <a:off x="6983057" y="2055146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704129-6507-4646-B198-54224B063957}"/>
              </a:ext>
            </a:extLst>
          </p:cNvPr>
          <p:cNvSpPr txBox="1"/>
          <p:nvPr/>
        </p:nvSpPr>
        <p:spPr>
          <a:xfrm>
            <a:off x="6983057" y="3445954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0A3807-4488-422F-AB0F-3759E99E573E}"/>
              </a:ext>
            </a:extLst>
          </p:cNvPr>
          <p:cNvGrpSpPr/>
          <p:nvPr/>
        </p:nvGrpSpPr>
        <p:grpSpPr>
          <a:xfrm>
            <a:off x="4733668" y="1866495"/>
            <a:ext cx="1065534" cy="3562649"/>
            <a:chOff x="2062767" y="1187371"/>
            <a:chExt cx="1065534" cy="356264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FAB5E3-20EB-46FA-B3FE-C8BB1D2DCB28}"/>
                </a:ext>
              </a:extLst>
            </p:cNvPr>
            <p:cNvSpPr/>
            <p:nvPr/>
          </p:nvSpPr>
          <p:spPr bwMode="auto">
            <a:xfrm>
              <a:off x="2114469" y="1187371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3663E55-6619-4D25-9153-4F9B80286A8C}"/>
                </a:ext>
              </a:extLst>
            </p:cNvPr>
            <p:cNvSpPr/>
            <p:nvPr/>
          </p:nvSpPr>
          <p:spPr bwMode="auto">
            <a:xfrm>
              <a:off x="2620444" y="1272580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E0BD150-5D32-4161-AD82-E9B14EABE94F}"/>
                </a:ext>
              </a:extLst>
            </p:cNvPr>
            <p:cNvSpPr/>
            <p:nvPr/>
          </p:nvSpPr>
          <p:spPr bwMode="auto">
            <a:xfrm>
              <a:off x="2747301" y="1371529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E738EEC-CF14-43AF-9479-2302CD62E4D4}"/>
                </a:ext>
              </a:extLst>
            </p:cNvPr>
            <p:cNvSpPr/>
            <p:nvPr/>
          </p:nvSpPr>
          <p:spPr bwMode="auto">
            <a:xfrm>
              <a:off x="2085354" y="2360941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ECCD073-A31A-4D18-8095-840E16271448}"/>
                </a:ext>
              </a:extLst>
            </p:cNvPr>
            <p:cNvSpPr/>
            <p:nvPr/>
          </p:nvSpPr>
          <p:spPr bwMode="auto">
            <a:xfrm>
              <a:off x="2330880" y="2484660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202730A-A1D6-4F5E-8406-642B0ADE0D03}"/>
                </a:ext>
              </a:extLst>
            </p:cNvPr>
            <p:cNvSpPr/>
            <p:nvPr/>
          </p:nvSpPr>
          <p:spPr bwMode="auto">
            <a:xfrm>
              <a:off x="2590920" y="2644839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1E63DA-E715-43E8-A346-D6AFA9BC9480}"/>
                </a:ext>
              </a:extLst>
            </p:cNvPr>
            <p:cNvSpPr/>
            <p:nvPr/>
          </p:nvSpPr>
          <p:spPr bwMode="auto">
            <a:xfrm>
              <a:off x="206276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D9402F0-8FE6-4E6E-B549-A814B4C48F98}"/>
                </a:ext>
              </a:extLst>
            </p:cNvPr>
            <p:cNvSpPr/>
            <p:nvPr/>
          </p:nvSpPr>
          <p:spPr bwMode="auto">
            <a:xfrm>
              <a:off x="253922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981A490-1323-40D9-AFD4-9EA92D03D615}"/>
                </a:ext>
              </a:extLst>
            </p:cNvPr>
            <p:cNvSpPr/>
            <p:nvPr/>
          </p:nvSpPr>
          <p:spPr bwMode="auto">
            <a:xfrm>
              <a:off x="2062767" y="4325297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54B784E-D79C-47EE-88C5-07E1E82B0F4F}"/>
              </a:ext>
            </a:extLst>
          </p:cNvPr>
          <p:cNvGrpSpPr/>
          <p:nvPr/>
        </p:nvGrpSpPr>
        <p:grpSpPr>
          <a:xfrm>
            <a:off x="2932826" y="5632344"/>
            <a:ext cx="7466572" cy="772409"/>
            <a:chOff x="261925" y="4953220"/>
            <a:chExt cx="7466572" cy="77240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18C7948-30BC-4FE2-BBBE-4668815C1455}"/>
                </a:ext>
              </a:extLst>
            </p:cNvPr>
            <p:cNvSpPr/>
            <p:nvPr/>
          </p:nvSpPr>
          <p:spPr bwMode="auto">
            <a:xfrm>
              <a:off x="1143766" y="4958769"/>
              <a:ext cx="6584731" cy="42493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7E8F445-0475-472B-8D94-7150497D849D}"/>
                </a:ext>
              </a:extLst>
            </p:cNvPr>
            <p:cNvSpPr/>
            <p:nvPr/>
          </p:nvSpPr>
          <p:spPr bwMode="auto">
            <a:xfrm>
              <a:off x="114300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52D423-17B8-4C80-8A6D-AB7E06DF4882}"/>
                </a:ext>
              </a:extLst>
            </p:cNvPr>
            <p:cNvSpPr/>
            <p:nvPr/>
          </p:nvSpPr>
          <p:spPr bwMode="auto">
            <a:xfrm>
              <a:off x="1495939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BB34C76-6793-41E8-BEB0-70EB884DE724}"/>
                </a:ext>
              </a:extLst>
            </p:cNvPr>
            <p:cNvSpPr/>
            <p:nvPr/>
          </p:nvSpPr>
          <p:spPr bwMode="auto">
            <a:xfrm>
              <a:off x="1876939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F77A078-A902-4AE2-AD0F-1321C5096834}"/>
                </a:ext>
              </a:extLst>
            </p:cNvPr>
            <p:cNvSpPr/>
            <p:nvPr/>
          </p:nvSpPr>
          <p:spPr bwMode="auto">
            <a:xfrm>
              <a:off x="2229878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4604621-CBA0-433E-9CC6-D3637B4B65AB}"/>
                </a:ext>
              </a:extLst>
            </p:cNvPr>
            <p:cNvSpPr/>
            <p:nvPr/>
          </p:nvSpPr>
          <p:spPr bwMode="auto">
            <a:xfrm>
              <a:off x="2612436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5C6073B-A79A-473C-B8C5-3615A59D7B15}"/>
                </a:ext>
              </a:extLst>
            </p:cNvPr>
            <p:cNvSpPr/>
            <p:nvPr/>
          </p:nvSpPr>
          <p:spPr bwMode="auto">
            <a:xfrm>
              <a:off x="2965375" y="4965993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4AA392B-E997-4D4A-8395-622659AC85E1}"/>
                </a:ext>
              </a:extLst>
            </p:cNvPr>
            <p:cNvSpPr/>
            <p:nvPr/>
          </p:nvSpPr>
          <p:spPr bwMode="auto">
            <a:xfrm>
              <a:off x="3346375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D9C1AC4-0619-4E06-960F-678C2D8DF7EA}"/>
                </a:ext>
              </a:extLst>
            </p:cNvPr>
            <p:cNvSpPr/>
            <p:nvPr/>
          </p:nvSpPr>
          <p:spPr bwMode="auto">
            <a:xfrm>
              <a:off x="3699314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EE4E4BC-3AAB-43BD-BCB0-391C5E4E3495}"/>
                </a:ext>
              </a:extLst>
            </p:cNvPr>
            <p:cNvSpPr/>
            <p:nvPr/>
          </p:nvSpPr>
          <p:spPr bwMode="auto">
            <a:xfrm>
              <a:off x="4080314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24442F0-E394-4891-B7EA-2D050791949F}"/>
                </a:ext>
              </a:extLst>
            </p:cNvPr>
            <p:cNvSpPr/>
            <p:nvPr/>
          </p:nvSpPr>
          <p:spPr bwMode="auto">
            <a:xfrm>
              <a:off x="4433253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C926EE4-6AF9-4EC0-9291-C6DF79FBCF5D}"/>
                </a:ext>
              </a:extLst>
            </p:cNvPr>
            <p:cNvSpPr/>
            <p:nvPr/>
          </p:nvSpPr>
          <p:spPr bwMode="auto">
            <a:xfrm>
              <a:off x="4814253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5381FC1-2043-4FBF-A959-D842E0ADB95B}"/>
                </a:ext>
              </a:extLst>
            </p:cNvPr>
            <p:cNvSpPr/>
            <p:nvPr/>
          </p:nvSpPr>
          <p:spPr bwMode="auto">
            <a:xfrm>
              <a:off x="5167192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654358D-CD56-4FFD-BB82-0E042F99BDB4}"/>
                </a:ext>
              </a:extLst>
            </p:cNvPr>
            <p:cNvSpPr/>
            <p:nvPr/>
          </p:nvSpPr>
          <p:spPr bwMode="auto">
            <a:xfrm>
              <a:off x="5549750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08C87E2-3F6D-4533-9D46-5567ABB9A655}"/>
                </a:ext>
              </a:extLst>
            </p:cNvPr>
            <p:cNvSpPr/>
            <p:nvPr/>
          </p:nvSpPr>
          <p:spPr bwMode="auto">
            <a:xfrm>
              <a:off x="591672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E9F11A1-436C-4A22-8C50-1623F6938EED}"/>
                </a:ext>
              </a:extLst>
            </p:cNvPr>
            <p:cNvSpPr/>
            <p:nvPr/>
          </p:nvSpPr>
          <p:spPr bwMode="auto">
            <a:xfrm>
              <a:off x="6283689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4F987A7-7964-44A8-AD3A-78E4B8A9C1BA}"/>
                </a:ext>
              </a:extLst>
            </p:cNvPr>
            <p:cNvSpPr/>
            <p:nvPr/>
          </p:nvSpPr>
          <p:spPr bwMode="auto">
            <a:xfrm>
              <a:off x="6653702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1EAE5C6-1B11-4129-B125-A9CAC7C79220}"/>
                </a:ext>
              </a:extLst>
            </p:cNvPr>
            <p:cNvSpPr/>
            <p:nvPr/>
          </p:nvSpPr>
          <p:spPr bwMode="auto">
            <a:xfrm>
              <a:off x="1140887" y="5474816"/>
              <a:ext cx="6584731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1A81FEB-56D5-480F-A207-B63C53743F27}"/>
                </a:ext>
              </a:extLst>
            </p:cNvPr>
            <p:cNvSpPr/>
            <p:nvPr/>
          </p:nvSpPr>
          <p:spPr bwMode="auto">
            <a:xfrm>
              <a:off x="114088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87DA79F-6E16-420E-BC7B-337D51ADA0FD}"/>
                </a:ext>
              </a:extLst>
            </p:cNvPr>
            <p:cNvSpPr/>
            <p:nvPr/>
          </p:nvSpPr>
          <p:spPr bwMode="auto">
            <a:xfrm>
              <a:off x="1493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D313DB3-4DE7-4586-BC79-8B60D40D9F24}"/>
                </a:ext>
              </a:extLst>
            </p:cNvPr>
            <p:cNvSpPr/>
            <p:nvPr/>
          </p:nvSpPr>
          <p:spPr bwMode="auto">
            <a:xfrm>
              <a:off x="1874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C18B5D3-6DCC-4D5E-A6F0-293701880D54}"/>
                </a:ext>
              </a:extLst>
            </p:cNvPr>
            <p:cNvSpPr/>
            <p:nvPr/>
          </p:nvSpPr>
          <p:spPr bwMode="auto">
            <a:xfrm>
              <a:off x="2227765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BB8D13-4648-43CC-B161-1139C4143BC7}"/>
                </a:ext>
              </a:extLst>
            </p:cNvPr>
            <p:cNvSpPr/>
            <p:nvPr/>
          </p:nvSpPr>
          <p:spPr bwMode="auto">
            <a:xfrm>
              <a:off x="2610323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6E43523-21DD-4332-8BDB-5C76992B36EA}"/>
                </a:ext>
              </a:extLst>
            </p:cNvPr>
            <p:cNvSpPr/>
            <p:nvPr/>
          </p:nvSpPr>
          <p:spPr bwMode="auto">
            <a:xfrm>
              <a:off x="2963262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081AB2-CA42-42A2-9263-ED8ED59D9C1E}"/>
                </a:ext>
              </a:extLst>
            </p:cNvPr>
            <p:cNvSpPr/>
            <p:nvPr/>
          </p:nvSpPr>
          <p:spPr bwMode="auto">
            <a:xfrm>
              <a:off x="3344262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7900C1B-70BD-4482-8AC4-527C50FE8B23}"/>
                </a:ext>
              </a:extLst>
            </p:cNvPr>
            <p:cNvSpPr/>
            <p:nvPr/>
          </p:nvSpPr>
          <p:spPr bwMode="auto">
            <a:xfrm>
              <a:off x="3697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CB25064-6307-4C78-81C9-E5AE424FDE38}"/>
                </a:ext>
              </a:extLst>
            </p:cNvPr>
            <p:cNvSpPr/>
            <p:nvPr/>
          </p:nvSpPr>
          <p:spPr bwMode="auto">
            <a:xfrm>
              <a:off x="4078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AFC8C4E-DEB5-4216-AD58-DCF11549816E}"/>
                </a:ext>
              </a:extLst>
            </p:cNvPr>
            <p:cNvSpPr/>
            <p:nvPr/>
          </p:nvSpPr>
          <p:spPr bwMode="auto">
            <a:xfrm>
              <a:off x="4431140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F8AF486-C62D-4EA7-BFB3-32EF49E9CB9A}"/>
                </a:ext>
              </a:extLst>
            </p:cNvPr>
            <p:cNvSpPr/>
            <p:nvPr/>
          </p:nvSpPr>
          <p:spPr bwMode="auto">
            <a:xfrm>
              <a:off x="481214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EA2422-D7AA-45EE-8763-FB1F18A1923F}"/>
                </a:ext>
              </a:extLst>
            </p:cNvPr>
            <p:cNvSpPr/>
            <p:nvPr/>
          </p:nvSpPr>
          <p:spPr bwMode="auto">
            <a:xfrm>
              <a:off x="5165079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F1E3FF7-284D-4224-AD79-E8FF91833BE9}"/>
                </a:ext>
              </a:extLst>
            </p:cNvPr>
            <p:cNvSpPr/>
            <p:nvPr/>
          </p:nvSpPr>
          <p:spPr bwMode="auto">
            <a:xfrm>
              <a:off x="5547637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B3E8F87-FE7D-4FA7-8906-B3A718A4A475}"/>
                </a:ext>
              </a:extLst>
            </p:cNvPr>
            <p:cNvSpPr/>
            <p:nvPr/>
          </p:nvSpPr>
          <p:spPr bwMode="auto">
            <a:xfrm>
              <a:off x="592863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6EAD18E-9146-482B-AC33-DDE576441685}"/>
                </a:ext>
              </a:extLst>
            </p:cNvPr>
            <p:cNvSpPr/>
            <p:nvPr/>
          </p:nvSpPr>
          <p:spPr bwMode="auto">
            <a:xfrm>
              <a:off x="6297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26230C8-EA95-442F-A828-9FA1FA904793}"/>
                </a:ext>
              </a:extLst>
            </p:cNvPr>
            <p:cNvSpPr/>
            <p:nvPr/>
          </p:nvSpPr>
          <p:spPr bwMode="auto">
            <a:xfrm>
              <a:off x="6678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D0378B3-092C-43C7-8DA4-4EDC5AF90E50}"/>
                </a:ext>
              </a:extLst>
            </p:cNvPr>
            <p:cNvSpPr txBox="1"/>
            <p:nvPr/>
          </p:nvSpPr>
          <p:spPr>
            <a:xfrm>
              <a:off x="261926" y="4953220"/>
              <a:ext cx="774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Blocks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1D7C34B-AB0D-48B1-A5B5-00A266854CEF}"/>
                </a:ext>
              </a:extLst>
            </p:cNvPr>
            <p:cNvSpPr txBox="1"/>
            <p:nvPr/>
          </p:nvSpPr>
          <p:spPr>
            <a:xfrm>
              <a:off x="261925" y="5356297"/>
              <a:ext cx="662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State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DDD1ED1-C70A-4A30-8E72-D4E7DAE7D2DF}"/>
                </a:ext>
              </a:extLst>
            </p:cNvPr>
            <p:cNvSpPr txBox="1"/>
            <p:nvPr/>
          </p:nvSpPr>
          <p:spPr>
            <a:xfrm>
              <a:off x="1074828" y="5414237"/>
              <a:ext cx="4187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free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0C55EC6-3D05-4934-AB1F-BD77D83220D9}"/>
                </a:ext>
              </a:extLst>
            </p:cNvPr>
            <p:cNvSpPr txBox="1"/>
            <p:nvPr/>
          </p:nvSpPr>
          <p:spPr>
            <a:xfrm>
              <a:off x="2561815" y="5409124"/>
              <a:ext cx="4187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free</a:t>
              </a: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A73261A-5E6B-4F0C-A415-264CCCF96244}"/>
              </a:ext>
            </a:extLst>
          </p:cNvPr>
          <p:cNvCxnSpPr/>
          <p:nvPr/>
        </p:nvCxnSpPr>
        <p:spPr bwMode="auto">
          <a:xfrm flipV="1">
            <a:off x="3753886" y="3054365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rc 79">
            <a:extLst>
              <a:ext uri="{FF2B5EF4-FFF2-40B4-BE49-F238E27FC236}">
                <a16:creationId xmlns:a16="http://schemas.microsoft.com/office/drawing/2014/main" id="{B960FB4A-4640-4041-A024-E4E9D85AFFEF}"/>
              </a:ext>
            </a:extLst>
          </p:cNvPr>
          <p:cNvSpPr/>
          <p:nvPr/>
        </p:nvSpPr>
        <p:spPr bwMode="auto">
          <a:xfrm rot="16200000">
            <a:off x="8093563" y="4607321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1A5F149-02C2-4682-BD4F-F531F68AD066}"/>
              </a:ext>
            </a:extLst>
          </p:cNvPr>
          <p:cNvCxnSpPr/>
          <p:nvPr/>
        </p:nvCxnSpPr>
        <p:spPr bwMode="auto">
          <a:xfrm>
            <a:off x="6983056" y="1724436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6DA5FBF8-2E36-45A8-8307-EFA71030D0F1}"/>
              </a:ext>
            </a:extLst>
          </p:cNvPr>
          <p:cNvSpPr/>
          <p:nvPr/>
        </p:nvSpPr>
        <p:spPr>
          <a:xfrm>
            <a:off x="11900452" y="6225728"/>
            <a:ext cx="291548" cy="45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</a:t>
            </a:r>
            <a:r>
              <a:rPr lang="en-US" dirty="0">
                <a:latin typeface="Consolas" panose="020B0609020204030204" pitchFamily="49" charset="0"/>
              </a:rPr>
              <a:t>open</a:t>
            </a:r>
          </a:p>
        </p:txBody>
      </p:sp>
      <p:sp>
        <p:nvSpPr>
          <p:cNvPr id="169" name="Content Placeholder 168">
            <a:extLst>
              <a:ext uri="{FF2B5EF4-FFF2-40B4-BE49-F238E27FC236}">
                <a16:creationId xmlns:a16="http://schemas.microsoft.com/office/drawing/2014/main" id="{2E8EF59E-7859-4A16-80A2-675C7066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05191" cy="4351338"/>
          </a:xfrm>
        </p:spPr>
        <p:txBody>
          <a:bodyPr/>
          <a:lstStyle/>
          <a:p>
            <a:r>
              <a:rPr lang="en-US" dirty="0"/>
              <a:t>Load block of directory</a:t>
            </a:r>
          </a:p>
          <a:p>
            <a:r>
              <a:rPr lang="en-US" dirty="0"/>
              <a:t>Search for mapping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57FDBE0-F174-41C7-B59D-83F46CAA6AE2}"/>
              </a:ext>
            </a:extLst>
          </p:cNvPr>
          <p:cNvSpPr/>
          <p:nvPr/>
        </p:nvSpPr>
        <p:spPr bwMode="auto">
          <a:xfrm>
            <a:off x="3814667" y="5637892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3A52AB5-E10B-44BA-A25D-97C5387E1A10}"/>
              </a:ext>
            </a:extLst>
          </p:cNvPr>
          <p:cNvGrpSpPr/>
          <p:nvPr/>
        </p:nvGrpSpPr>
        <p:grpSpPr>
          <a:xfrm>
            <a:off x="3650044" y="2724324"/>
            <a:ext cx="564685" cy="1133359"/>
            <a:chOff x="676026" y="1971097"/>
            <a:chExt cx="564685" cy="113335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3F66052-07BA-4781-8261-EB91C56A3E0C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2AEB8A1-E0E6-492B-829E-45CA394DCABB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661A04F-BE39-4F49-BE95-4F22F5426B06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A88B5BD-23B1-44C1-A311-09BA1758C7ED}"/>
              </a:ext>
            </a:extLst>
          </p:cNvPr>
          <p:cNvGrpSpPr/>
          <p:nvPr/>
        </p:nvGrpSpPr>
        <p:grpSpPr>
          <a:xfrm>
            <a:off x="3497644" y="2571924"/>
            <a:ext cx="564685" cy="1133359"/>
            <a:chOff x="676026" y="1971097"/>
            <a:chExt cx="564685" cy="1133359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2644258-E92E-470F-97EA-FCEAF087B548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6A8EA70-2F33-4587-B751-CBBA83662E2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D2C4244-2570-47EB-B06E-67420F753AE3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B87A5E5F-A264-4E37-BC06-B40D8A82D235}"/>
              </a:ext>
            </a:extLst>
          </p:cNvPr>
          <p:cNvSpPr txBox="1"/>
          <p:nvPr/>
        </p:nvSpPr>
        <p:spPr>
          <a:xfrm>
            <a:off x="9709033" y="5087506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93" name="Picture 92" descr="Screen Shot 2014-10-22 at 5.27.38 PM.png">
            <a:extLst>
              <a:ext uri="{FF2B5EF4-FFF2-40B4-BE49-F238E27FC236}">
                <a16:creationId xmlns:a16="http://schemas.microsoft.com/office/drawing/2014/main" id="{49DF2CA2-3314-48BA-A65B-84178C847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45535"/>
            <a:ext cx="3371841" cy="3424589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5AE49E0-75D1-4CFA-AAB3-58E12D172C95}"/>
              </a:ext>
            </a:extLst>
          </p:cNvPr>
          <p:cNvSpPr/>
          <p:nvPr/>
        </p:nvSpPr>
        <p:spPr bwMode="auto">
          <a:xfrm>
            <a:off x="3813900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82CDB69-2521-4EA4-BE41-B404EC36087A}"/>
              </a:ext>
            </a:extLst>
          </p:cNvPr>
          <p:cNvSpPr/>
          <p:nvPr/>
        </p:nvSpPr>
        <p:spPr bwMode="auto">
          <a:xfrm>
            <a:off x="4166839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39C56E-1994-41E9-A93D-87EF48A75E70}"/>
              </a:ext>
            </a:extLst>
          </p:cNvPr>
          <p:cNvSpPr/>
          <p:nvPr/>
        </p:nvSpPr>
        <p:spPr bwMode="auto">
          <a:xfrm>
            <a:off x="4547839" y="564511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E259265-F2AC-429B-BE76-5EF748CA0A5B}"/>
              </a:ext>
            </a:extLst>
          </p:cNvPr>
          <p:cNvSpPr/>
          <p:nvPr/>
        </p:nvSpPr>
        <p:spPr bwMode="auto">
          <a:xfrm>
            <a:off x="4900778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A9BC42B-3E08-4CBB-9F71-DD3F8125D824}"/>
              </a:ext>
            </a:extLst>
          </p:cNvPr>
          <p:cNvSpPr/>
          <p:nvPr/>
        </p:nvSpPr>
        <p:spPr bwMode="auto">
          <a:xfrm>
            <a:off x="5283336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3AE7244-33E1-491C-BEF1-920A25AC29AB}"/>
              </a:ext>
            </a:extLst>
          </p:cNvPr>
          <p:cNvSpPr/>
          <p:nvPr/>
        </p:nvSpPr>
        <p:spPr bwMode="auto">
          <a:xfrm>
            <a:off x="5636275" y="5645117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775C3D0-FF37-4538-BD9F-89AB19B0F921}"/>
              </a:ext>
            </a:extLst>
          </p:cNvPr>
          <p:cNvSpPr/>
          <p:nvPr/>
        </p:nvSpPr>
        <p:spPr bwMode="auto">
          <a:xfrm>
            <a:off x="6017275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03D18AD-B172-4C2A-8A9F-1CF71BDEA3F5}"/>
              </a:ext>
            </a:extLst>
          </p:cNvPr>
          <p:cNvSpPr/>
          <p:nvPr/>
        </p:nvSpPr>
        <p:spPr bwMode="auto">
          <a:xfrm>
            <a:off x="6370214" y="564511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1B4C3EE-B66A-4EC7-8F80-AD75B20D26DE}"/>
              </a:ext>
            </a:extLst>
          </p:cNvPr>
          <p:cNvSpPr/>
          <p:nvPr/>
        </p:nvSpPr>
        <p:spPr bwMode="auto">
          <a:xfrm>
            <a:off x="6751214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7DBC579-44AF-4437-A79F-6F89B37E56FE}"/>
              </a:ext>
            </a:extLst>
          </p:cNvPr>
          <p:cNvSpPr/>
          <p:nvPr/>
        </p:nvSpPr>
        <p:spPr bwMode="auto">
          <a:xfrm>
            <a:off x="7104153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AEB89E8-53C5-4EBA-93D0-EE111FBA6307}"/>
              </a:ext>
            </a:extLst>
          </p:cNvPr>
          <p:cNvSpPr/>
          <p:nvPr/>
        </p:nvSpPr>
        <p:spPr bwMode="auto">
          <a:xfrm>
            <a:off x="7485153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78994DA-AC4A-45F1-9F91-6CF1F9F55D76}"/>
              </a:ext>
            </a:extLst>
          </p:cNvPr>
          <p:cNvSpPr/>
          <p:nvPr/>
        </p:nvSpPr>
        <p:spPr bwMode="auto">
          <a:xfrm>
            <a:off x="7838092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8C9172A-3B99-4D25-91B5-2FC8354BED43}"/>
              </a:ext>
            </a:extLst>
          </p:cNvPr>
          <p:cNvSpPr/>
          <p:nvPr/>
        </p:nvSpPr>
        <p:spPr bwMode="auto">
          <a:xfrm>
            <a:off x="8220650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3FE3C13-B1F8-41D9-8C19-52A424A2A038}"/>
              </a:ext>
            </a:extLst>
          </p:cNvPr>
          <p:cNvSpPr/>
          <p:nvPr/>
        </p:nvSpPr>
        <p:spPr bwMode="auto">
          <a:xfrm>
            <a:off x="8587620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B722BFB-5033-422B-B5B2-16BF51FEC38D}"/>
              </a:ext>
            </a:extLst>
          </p:cNvPr>
          <p:cNvSpPr/>
          <p:nvPr/>
        </p:nvSpPr>
        <p:spPr bwMode="auto">
          <a:xfrm>
            <a:off x="8954589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1F89348-CF35-41A7-BFAE-662EF7A66BE3}"/>
              </a:ext>
            </a:extLst>
          </p:cNvPr>
          <p:cNvSpPr/>
          <p:nvPr/>
        </p:nvSpPr>
        <p:spPr bwMode="auto">
          <a:xfrm>
            <a:off x="9324602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6461A98-BE1B-4552-BB24-E10B94E4AB93}"/>
              </a:ext>
            </a:extLst>
          </p:cNvPr>
          <p:cNvSpPr/>
          <p:nvPr/>
        </p:nvSpPr>
        <p:spPr bwMode="auto">
          <a:xfrm>
            <a:off x="3811788" y="6153939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680DE1-6C52-4F65-9780-8667411F8355}"/>
              </a:ext>
            </a:extLst>
          </p:cNvPr>
          <p:cNvSpPr/>
          <p:nvPr/>
        </p:nvSpPr>
        <p:spPr bwMode="auto">
          <a:xfrm>
            <a:off x="3811787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9DCD03F-B3F6-4B04-8686-088529E4FBB8}"/>
              </a:ext>
            </a:extLst>
          </p:cNvPr>
          <p:cNvSpPr/>
          <p:nvPr/>
        </p:nvSpPr>
        <p:spPr bwMode="auto">
          <a:xfrm>
            <a:off x="4164726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B5F10D1-3BC7-4A79-B50F-CDDE53554924}"/>
              </a:ext>
            </a:extLst>
          </p:cNvPr>
          <p:cNvSpPr/>
          <p:nvPr/>
        </p:nvSpPr>
        <p:spPr bwMode="auto">
          <a:xfrm>
            <a:off x="4545726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391DBDF-D2A2-4765-9CB6-16E849A75411}"/>
              </a:ext>
            </a:extLst>
          </p:cNvPr>
          <p:cNvSpPr/>
          <p:nvPr/>
        </p:nvSpPr>
        <p:spPr bwMode="auto">
          <a:xfrm>
            <a:off x="4898665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587618C-5E8D-47B2-87F1-BF46969A33DC}"/>
              </a:ext>
            </a:extLst>
          </p:cNvPr>
          <p:cNvSpPr/>
          <p:nvPr/>
        </p:nvSpPr>
        <p:spPr bwMode="auto">
          <a:xfrm>
            <a:off x="5281223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D576D0E-B39C-4E2E-AD88-259989D8FD55}"/>
              </a:ext>
            </a:extLst>
          </p:cNvPr>
          <p:cNvSpPr/>
          <p:nvPr/>
        </p:nvSpPr>
        <p:spPr bwMode="auto">
          <a:xfrm>
            <a:off x="5634162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8F53301-1354-4FED-9C95-BB4FDA5BDB96}"/>
              </a:ext>
            </a:extLst>
          </p:cNvPr>
          <p:cNvSpPr/>
          <p:nvPr/>
        </p:nvSpPr>
        <p:spPr bwMode="auto">
          <a:xfrm>
            <a:off x="6015162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3E3D3F9-F335-401E-AB16-BC39C4A5803F}"/>
              </a:ext>
            </a:extLst>
          </p:cNvPr>
          <p:cNvSpPr/>
          <p:nvPr/>
        </p:nvSpPr>
        <p:spPr bwMode="auto">
          <a:xfrm>
            <a:off x="6368101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F697ECD-762D-4A09-B661-CDAEF8E2D664}"/>
              </a:ext>
            </a:extLst>
          </p:cNvPr>
          <p:cNvSpPr/>
          <p:nvPr/>
        </p:nvSpPr>
        <p:spPr bwMode="auto">
          <a:xfrm>
            <a:off x="6749101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2DC395D-A412-452E-AEF0-5407FD391F1B}"/>
              </a:ext>
            </a:extLst>
          </p:cNvPr>
          <p:cNvSpPr/>
          <p:nvPr/>
        </p:nvSpPr>
        <p:spPr bwMode="auto">
          <a:xfrm>
            <a:off x="7102040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B5927C8-034A-4599-BE28-6035E86AC54F}"/>
              </a:ext>
            </a:extLst>
          </p:cNvPr>
          <p:cNvSpPr/>
          <p:nvPr/>
        </p:nvSpPr>
        <p:spPr bwMode="auto">
          <a:xfrm>
            <a:off x="748304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FF02CE8-B1B5-491C-995B-21637C279882}"/>
              </a:ext>
            </a:extLst>
          </p:cNvPr>
          <p:cNvSpPr/>
          <p:nvPr/>
        </p:nvSpPr>
        <p:spPr bwMode="auto">
          <a:xfrm>
            <a:off x="7835979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67A34CA-E598-4222-B24C-BDAEF2E40BA5}"/>
              </a:ext>
            </a:extLst>
          </p:cNvPr>
          <p:cNvSpPr/>
          <p:nvPr/>
        </p:nvSpPr>
        <p:spPr bwMode="auto">
          <a:xfrm>
            <a:off x="8218537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17AD87D-F63E-4EC4-9BEB-63A5067B9B6A}"/>
              </a:ext>
            </a:extLst>
          </p:cNvPr>
          <p:cNvSpPr/>
          <p:nvPr/>
        </p:nvSpPr>
        <p:spPr bwMode="auto">
          <a:xfrm>
            <a:off x="8599537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E98D518-69C7-4BD4-B0FE-21165B5579D9}"/>
              </a:ext>
            </a:extLst>
          </p:cNvPr>
          <p:cNvSpPr/>
          <p:nvPr/>
        </p:nvSpPr>
        <p:spPr bwMode="auto">
          <a:xfrm>
            <a:off x="896862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6DC79B3-0E37-4AFD-9E61-2E54F0845271}"/>
              </a:ext>
            </a:extLst>
          </p:cNvPr>
          <p:cNvSpPr/>
          <p:nvPr/>
        </p:nvSpPr>
        <p:spPr bwMode="auto">
          <a:xfrm>
            <a:off x="934962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D71BD4D-DFDD-4416-A544-0AE7B6F89FD4}"/>
              </a:ext>
            </a:extLst>
          </p:cNvPr>
          <p:cNvSpPr txBox="1"/>
          <p:nvPr/>
        </p:nvSpPr>
        <p:spPr>
          <a:xfrm>
            <a:off x="2932826" y="5632343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340522D-E73B-4EFD-BA2E-C20478F3FE80}"/>
              </a:ext>
            </a:extLst>
          </p:cNvPr>
          <p:cNvSpPr txBox="1"/>
          <p:nvPr/>
        </p:nvSpPr>
        <p:spPr>
          <a:xfrm>
            <a:off x="2932825" y="6035420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6965963-8824-4417-82C6-C6F24A538402}"/>
              </a:ext>
            </a:extLst>
          </p:cNvPr>
          <p:cNvSpPr txBox="1"/>
          <p:nvPr/>
        </p:nvSpPr>
        <p:spPr>
          <a:xfrm>
            <a:off x="10878928" y="136492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20BF6E2-4F0C-4178-8966-717CF08FC7FE}"/>
              </a:ext>
            </a:extLst>
          </p:cNvPr>
          <p:cNvSpPr txBox="1"/>
          <p:nvPr/>
        </p:nvSpPr>
        <p:spPr>
          <a:xfrm>
            <a:off x="4390896" y="1487742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14CBB11-DCFB-4BB1-B7FF-CDD15503C262}"/>
              </a:ext>
            </a:extLst>
          </p:cNvPr>
          <p:cNvSpPr txBox="1"/>
          <p:nvPr/>
        </p:nvSpPr>
        <p:spPr>
          <a:xfrm>
            <a:off x="4480194" y="3863664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5FD794D-8455-45C7-A8D8-0BC26C7AC05F}"/>
              </a:ext>
            </a:extLst>
          </p:cNvPr>
          <p:cNvSpPr txBox="1"/>
          <p:nvPr/>
        </p:nvSpPr>
        <p:spPr>
          <a:xfrm>
            <a:off x="4418881" y="258412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8793CE3-C7A5-413E-83D3-3D6CFEC6ACAD}"/>
              </a:ext>
            </a:extLst>
          </p:cNvPr>
          <p:cNvSpPr txBox="1"/>
          <p:nvPr/>
        </p:nvSpPr>
        <p:spPr>
          <a:xfrm>
            <a:off x="4465308" y="4677223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5D64A96-7F21-4F90-AD92-878CA1E1BDCE}"/>
              </a:ext>
            </a:extLst>
          </p:cNvPr>
          <p:cNvGrpSpPr/>
          <p:nvPr/>
        </p:nvGrpSpPr>
        <p:grpSpPr>
          <a:xfrm>
            <a:off x="3346927" y="2650221"/>
            <a:ext cx="564685" cy="1133359"/>
            <a:chOff x="676026" y="1971097"/>
            <a:chExt cx="564685" cy="1133359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B467A1F-EB05-4F38-B8B5-923399CBCD77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60887151-16C2-4A92-B280-046C61DDB9F5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14BB496-C054-49E6-ADE6-040BCF850B4F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A9AE262D-FA8F-4E5D-962E-07EB89D82C6F}"/>
              </a:ext>
            </a:extLst>
          </p:cNvPr>
          <p:cNvSpPr txBox="1"/>
          <p:nvPr/>
        </p:nvSpPr>
        <p:spPr>
          <a:xfrm>
            <a:off x="2726251" y="2961621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1F7EAA9-7F22-4DF8-8CFB-087178BD63C3}"/>
              </a:ext>
            </a:extLst>
          </p:cNvPr>
          <p:cNvSpPr txBox="1"/>
          <p:nvPr/>
        </p:nvSpPr>
        <p:spPr>
          <a:xfrm>
            <a:off x="3133706" y="2255201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28281DF-51FC-4A1F-A2B8-84FE53DADC40}"/>
              </a:ext>
            </a:extLst>
          </p:cNvPr>
          <p:cNvSpPr/>
          <p:nvPr/>
        </p:nvSpPr>
        <p:spPr bwMode="auto">
          <a:xfrm>
            <a:off x="4785369" y="1866495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BB592B9-EFFC-426F-9936-12C5ECBC24AA}"/>
              </a:ext>
            </a:extLst>
          </p:cNvPr>
          <p:cNvSpPr/>
          <p:nvPr/>
        </p:nvSpPr>
        <p:spPr bwMode="auto">
          <a:xfrm>
            <a:off x="5291344" y="19517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88C67CC-6D28-480F-950D-3916D855A328}"/>
              </a:ext>
            </a:extLst>
          </p:cNvPr>
          <p:cNvSpPr/>
          <p:nvPr/>
        </p:nvSpPr>
        <p:spPr bwMode="auto">
          <a:xfrm>
            <a:off x="5418201" y="2050653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6DAF677-545B-447C-A0BD-3F28538F93B2}"/>
              </a:ext>
            </a:extLst>
          </p:cNvPr>
          <p:cNvSpPr/>
          <p:nvPr/>
        </p:nvSpPr>
        <p:spPr bwMode="auto">
          <a:xfrm>
            <a:off x="4756254" y="3040065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FAFA0C9-4BB9-4E4E-B3AB-9A0FE223122F}"/>
              </a:ext>
            </a:extLst>
          </p:cNvPr>
          <p:cNvSpPr/>
          <p:nvPr/>
        </p:nvSpPr>
        <p:spPr bwMode="auto">
          <a:xfrm>
            <a:off x="5001780" y="316378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388FD94-5765-4C7A-914F-4F23110F06F3}"/>
              </a:ext>
            </a:extLst>
          </p:cNvPr>
          <p:cNvSpPr/>
          <p:nvPr/>
        </p:nvSpPr>
        <p:spPr bwMode="auto">
          <a:xfrm>
            <a:off x="5261820" y="3323963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98A9B57E-FDDA-44FD-88A4-7C7921544188}"/>
              </a:ext>
            </a:extLst>
          </p:cNvPr>
          <p:cNvSpPr txBox="1"/>
          <p:nvPr/>
        </p:nvSpPr>
        <p:spPr>
          <a:xfrm>
            <a:off x="6983056" y="2055146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C19A738-8BFC-49E8-AD06-1C051520B6B6}"/>
              </a:ext>
            </a:extLst>
          </p:cNvPr>
          <p:cNvSpPr txBox="1"/>
          <p:nvPr/>
        </p:nvSpPr>
        <p:spPr>
          <a:xfrm>
            <a:off x="6983056" y="3445954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A1EF103-1A09-4D33-BA08-0496A77EAFA5}"/>
              </a:ext>
            </a:extLst>
          </p:cNvPr>
          <p:cNvSpPr/>
          <p:nvPr/>
        </p:nvSpPr>
        <p:spPr bwMode="auto">
          <a:xfrm>
            <a:off x="4733667" y="4218480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5C530B5-12B1-42C1-B43A-36F25AFECCA8}"/>
              </a:ext>
            </a:extLst>
          </p:cNvPr>
          <p:cNvSpPr/>
          <p:nvPr/>
        </p:nvSpPr>
        <p:spPr bwMode="auto">
          <a:xfrm>
            <a:off x="5210127" y="4218480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6A9292D-90B6-4BF6-8C06-97CC2D2EE647}"/>
              </a:ext>
            </a:extLst>
          </p:cNvPr>
          <p:cNvSpPr/>
          <p:nvPr/>
        </p:nvSpPr>
        <p:spPr bwMode="auto">
          <a:xfrm>
            <a:off x="4733667" y="5004421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439BC9C-8FDE-4601-AB11-0BE8564989D9}"/>
              </a:ext>
            </a:extLst>
          </p:cNvPr>
          <p:cNvSpPr txBox="1"/>
          <p:nvPr/>
        </p:nvSpPr>
        <p:spPr>
          <a:xfrm>
            <a:off x="3745728" y="6093360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E9FE4A4-C179-450B-9416-EAC276996E73}"/>
              </a:ext>
            </a:extLst>
          </p:cNvPr>
          <p:cNvSpPr txBox="1"/>
          <p:nvPr/>
        </p:nvSpPr>
        <p:spPr>
          <a:xfrm>
            <a:off x="5232715" y="608824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28AEB655-FEEC-420D-B5D4-E3B0D4C170D5}"/>
              </a:ext>
            </a:extLst>
          </p:cNvPr>
          <p:cNvCxnSpPr/>
          <p:nvPr/>
        </p:nvCxnSpPr>
        <p:spPr bwMode="auto">
          <a:xfrm flipV="1">
            <a:off x="3753885" y="3054365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rc 153">
            <a:extLst>
              <a:ext uri="{FF2B5EF4-FFF2-40B4-BE49-F238E27FC236}">
                <a16:creationId xmlns:a16="http://schemas.microsoft.com/office/drawing/2014/main" id="{02D226E9-B57B-4908-9848-26BA8F37B379}"/>
              </a:ext>
            </a:extLst>
          </p:cNvPr>
          <p:cNvSpPr/>
          <p:nvPr/>
        </p:nvSpPr>
        <p:spPr bwMode="auto">
          <a:xfrm rot="16200000">
            <a:off x="8093562" y="4607321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4628303-497D-4DFF-B7B0-D0A83498893A}"/>
              </a:ext>
            </a:extLst>
          </p:cNvPr>
          <p:cNvSpPr txBox="1"/>
          <p:nvPr/>
        </p:nvSpPr>
        <p:spPr>
          <a:xfrm>
            <a:off x="5321791" y="6091153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rd</a:t>
            </a:r>
            <a:endParaRPr lang="en-US" sz="1100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3ABF000-B0AF-457F-88FB-372A0D4808BD}"/>
              </a:ext>
            </a:extLst>
          </p:cNvPr>
          <p:cNvSpPr/>
          <p:nvPr/>
        </p:nvSpPr>
        <p:spPr bwMode="auto">
          <a:xfrm>
            <a:off x="8983534" y="2571552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41EBB38-CD2A-4295-A04C-ACA0FB42FABE}"/>
              </a:ext>
            </a:extLst>
          </p:cNvPr>
          <p:cNvSpPr/>
          <p:nvPr/>
        </p:nvSpPr>
        <p:spPr bwMode="auto">
          <a:xfrm>
            <a:off x="7483040" y="2476389"/>
            <a:ext cx="381000" cy="424723"/>
          </a:xfrm>
          <a:prstGeom prst="rect">
            <a:avLst/>
          </a:prstGeom>
          <a:solidFill>
            <a:srgbClr val="FFC000">
              <a:alpha val="23922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AD9A032D-E28C-449C-ACCD-10C5F6BDB372}"/>
              </a:ext>
            </a:extLst>
          </p:cNvPr>
          <p:cNvCxnSpPr/>
          <p:nvPr/>
        </p:nvCxnSpPr>
        <p:spPr bwMode="auto">
          <a:xfrm flipH="1">
            <a:off x="7936814" y="2686604"/>
            <a:ext cx="878324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CB9F3BF-92BA-46EC-9422-70D013117F2A}"/>
              </a:ext>
            </a:extLst>
          </p:cNvPr>
          <p:cNvGrpSpPr/>
          <p:nvPr/>
        </p:nvGrpSpPr>
        <p:grpSpPr>
          <a:xfrm>
            <a:off x="5282368" y="4207150"/>
            <a:ext cx="879900" cy="1858582"/>
            <a:chOff x="2611468" y="3528027"/>
            <a:chExt cx="879900" cy="1858582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877498F6-9336-461A-8227-DB7D7C80593A}"/>
                </a:ext>
              </a:extLst>
            </p:cNvPr>
            <p:cNvSpPr/>
            <p:nvPr/>
          </p:nvSpPr>
          <p:spPr bwMode="auto">
            <a:xfrm>
              <a:off x="2611468" y="496188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D18BB9C1-C8CF-4C1C-8C68-D80E1BD75839}"/>
                </a:ext>
              </a:extLst>
            </p:cNvPr>
            <p:cNvSpPr/>
            <p:nvPr/>
          </p:nvSpPr>
          <p:spPr bwMode="auto">
            <a:xfrm>
              <a:off x="3110368" y="3528027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73ABD0F-DC6B-4E70-B2F1-FAC59F93F79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1323" y="3952750"/>
              <a:ext cx="423127" cy="95796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8AFBE2E5-E132-4238-8682-3BF2DBFAF840}"/>
              </a:ext>
            </a:extLst>
          </p:cNvPr>
          <p:cNvSpPr txBox="1"/>
          <p:nvPr/>
        </p:nvSpPr>
        <p:spPr>
          <a:xfrm>
            <a:off x="5276495" y="6084140"/>
            <a:ext cx="34015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1BF2F67-4911-434B-82A2-75861D6FB72A}"/>
              </a:ext>
            </a:extLst>
          </p:cNvPr>
          <p:cNvCxnSpPr/>
          <p:nvPr/>
        </p:nvCxnSpPr>
        <p:spPr bwMode="auto">
          <a:xfrm>
            <a:off x="6983055" y="1724436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67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55" grpId="0"/>
      <p:bldP spid="157" grpId="0" animBg="1"/>
      <p:bldP spid="157" grpId="1" animBg="1"/>
      <p:bldP spid="1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</a:t>
            </a:r>
            <a:r>
              <a:rPr lang="en-US" dirty="0">
                <a:latin typeface="Consolas" panose="020B0609020204030204" pitchFamily="49" charset="0"/>
              </a:rPr>
              <a:t>open</a:t>
            </a:r>
          </a:p>
        </p:txBody>
      </p:sp>
      <p:sp>
        <p:nvSpPr>
          <p:cNvPr id="97" name="Content Placeholder 96">
            <a:extLst>
              <a:ext uri="{FF2B5EF4-FFF2-40B4-BE49-F238E27FC236}">
                <a16:creationId xmlns:a16="http://schemas.microsoft.com/office/drawing/2014/main" id="{20BC1432-3A34-4181-9F19-1DAC46F4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2993410" cy="4351338"/>
          </a:xfrm>
        </p:spPr>
        <p:txBody>
          <a:bodyPr/>
          <a:lstStyle/>
          <a:p>
            <a:r>
              <a:rPr lang="en-US" dirty="0"/>
              <a:t>Load block of directory</a:t>
            </a:r>
          </a:p>
          <a:p>
            <a:r>
              <a:rPr lang="en-US" dirty="0"/>
              <a:t>Search for mapping</a:t>
            </a:r>
          </a:p>
          <a:p>
            <a:r>
              <a:rPr lang="en-US" dirty="0"/>
              <a:t>Load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423DDA-74D1-4FA7-A81D-D344AD85F5D5}"/>
              </a:ext>
            </a:extLst>
          </p:cNvPr>
          <p:cNvSpPr/>
          <p:nvPr/>
        </p:nvSpPr>
        <p:spPr bwMode="auto">
          <a:xfrm>
            <a:off x="3814667" y="5637892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E95AF1-4E0E-4DDE-8C65-8760754F4E03}"/>
              </a:ext>
            </a:extLst>
          </p:cNvPr>
          <p:cNvGrpSpPr/>
          <p:nvPr/>
        </p:nvGrpSpPr>
        <p:grpSpPr>
          <a:xfrm>
            <a:off x="3650044" y="2724324"/>
            <a:ext cx="564685" cy="1133359"/>
            <a:chOff x="676026" y="1971097"/>
            <a:chExt cx="564685" cy="11333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8987BE-13E2-4249-9838-E0741CF416F9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14C655-8B62-49C0-9E80-5E87F0D3BF1E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13A679F-7FA3-48C7-94EB-9D9A4F17A77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6EBB54-D55A-42E8-A6F0-7B45360CD4C7}"/>
              </a:ext>
            </a:extLst>
          </p:cNvPr>
          <p:cNvGrpSpPr/>
          <p:nvPr/>
        </p:nvGrpSpPr>
        <p:grpSpPr>
          <a:xfrm>
            <a:off x="3497644" y="2571924"/>
            <a:ext cx="564685" cy="1133359"/>
            <a:chOff x="676026" y="1971097"/>
            <a:chExt cx="564685" cy="1133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82EBA47-5EAF-4F0A-8384-BBB2220040CC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AB3593-608C-4AA0-89B8-116339889B1C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1EB215-D9A4-4799-AD99-76517F55D593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7611FE9-AC2D-4BE1-940B-2E404493784C}"/>
              </a:ext>
            </a:extLst>
          </p:cNvPr>
          <p:cNvSpPr txBox="1"/>
          <p:nvPr/>
        </p:nvSpPr>
        <p:spPr>
          <a:xfrm>
            <a:off x="9709033" y="5087506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9" name="Picture 18" descr="Screen Shot 2014-10-22 at 5.27.38 PM.png">
            <a:extLst>
              <a:ext uri="{FF2B5EF4-FFF2-40B4-BE49-F238E27FC236}">
                <a16:creationId xmlns:a16="http://schemas.microsoft.com/office/drawing/2014/main" id="{3A59AEAE-3F90-4FCF-8DDB-B86FD2589A0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45535"/>
            <a:ext cx="3371841" cy="34245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2879CFA-A6F4-4E58-BBE8-8B22C74BF6AF}"/>
              </a:ext>
            </a:extLst>
          </p:cNvPr>
          <p:cNvSpPr/>
          <p:nvPr/>
        </p:nvSpPr>
        <p:spPr bwMode="auto">
          <a:xfrm>
            <a:off x="3813900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EE8125-BD96-40AE-9EAB-C529B24D5F2F}"/>
              </a:ext>
            </a:extLst>
          </p:cNvPr>
          <p:cNvSpPr/>
          <p:nvPr/>
        </p:nvSpPr>
        <p:spPr bwMode="auto">
          <a:xfrm>
            <a:off x="4166839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41706D-F348-4026-9733-FCBB3008EE4F}"/>
              </a:ext>
            </a:extLst>
          </p:cNvPr>
          <p:cNvSpPr/>
          <p:nvPr/>
        </p:nvSpPr>
        <p:spPr bwMode="auto">
          <a:xfrm>
            <a:off x="4547839" y="564511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19AC5F-5647-4EC0-B37E-C5A840D134FF}"/>
              </a:ext>
            </a:extLst>
          </p:cNvPr>
          <p:cNvSpPr/>
          <p:nvPr/>
        </p:nvSpPr>
        <p:spPr bwMode="auto">
          <a:xfrm>
            <a:off x="4900778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95E40A-4879-4949-AEF8-3D6477F9DD79}"/>
              </a:ext>
            </a:extLst>
          </p:cNvPr>
          <p:cNvSpPr/>
          <p:nvPr/>
        </p:nvSpPr>
        <p:spPr bwMode="auto">
          <a:xfrm>
            <a:off x="5283336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309E05-A90A-49D4-A8B6-6EAA1F5487EF}"/>
              </a:ext>
            </a:extLst>
          </p:cNvPr>
          <p:cNvSpPr/>
          <p:nvPr/>
        </p:nvSpPr>
        <p:spPr bwMode="auto">
          <a:xfrm>
            <a:off x="5636275" y="5645117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A244CD-8366-420A-96BB-7584D5FD69BB}"/>
              </a:ext>
            </a:extLst>
          </p:cNvPr>
          <p:cNvSpPr/>
          <p:nvPr/>
        </p:nvSpPr>
        <p:spPr bwMode="auto">
          <a:xfrm>
            <a:off x="6017275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244C06-27D8-4A69-828F-2CC90BDF278B}"/>
              </a:ext>
            </a:extLst>
          </p:cNvPr>
          <p:cNvSpPr/>
          <p:nvPr/>
        </p:nvSpPr>
        <p:spPr bwMode="auto">
          <a:xfrm>
            <a:off x="6370214" y="564511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FC8065-B3E3-4855-91A4-CA9921DE6857}"/>
              </a:ext>
            </a:extLst>
          </p:cNvPr>
          <p:cNvSpPr/>
          <p:nvPr/>
        </p:nvSpPr>
        <p:spPr bwMode="auto">
          <a:xfrm>
            <a:off x="6751214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55C7D9-3F33-47E7-A5AC-971758BD3DD7}"/>
              </a:ext>
            </a:extLst>
          </p:cNvPr>
          <p:cNvSpPr/>
          <p:nvPr/>
        </p:nvSpPr>
        <p:spPr bwMode="auto">
          <a:xfrm>
            <a:off x="7104153" y="5645117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EAD4E9-64E0-4E5D-B9FB-0C0EA5A5D874}"/>
              </a:ext>
            </a:extLst>
          </p:cNvPr>
          <p:cNvSpPr/>
          <p:nvPr/>
        </p:nvSpPr>
        <p:spPr bwMode="auto">
          <a:xfrm>
            <a:off x="7485153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E0A293-EC37-420B-A5AD-F14BBCA4A0F9}"/>
              </a:ext>
            </a:extLst>
          </p:cNvPr>
          <p:cNvSpPr/>
          <p:nvPr/>
        </p:nvSpPr>
        <p:spPr bwMode="auto">
          <a:xfrm>
            <a:off x="7838092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7CEE11-0E36-4294-96E0-5EFE1DA73AFF}"/>
              </a:ext>
            </a:extLst>
          </p:cNvPr>
          <p:cNvSpPr/>
          <p:nvPr/>
        </p:nvSpPr>
        <p:spPr bwMode="auto">
          <a:xfrm>
            <a:off x="8220650" y="564511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785952-FF27-42DB-90C8-2311D124BE63}"/>
              </a:ext>
            </a:extLst>
          </p:cNvPr>
          <p:cNvSpPr/>
          <p:nvPr/>
        </p:nvSpPr>
        <p:spPr bwMode="auto">
          <a:xfrm>
            <a:off x="8587620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C67B09-2F7E-419F-BDB6-2E9B871AED2E}"/>
              </a:ext>
            </a:extLst>
          </p:cNvPr>
          <p:cNvSpPr/>
          <p:nvPr/>
        </p:nvSpPr>
        <p:spPr bwMode="auto">
          <a:xfrm>
            <a:off x="8954589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5F45BC-82C9-477C-A4FA-23CCB0ADADF9}"/>
              </a:ext>
            </a:extLst>
          </p:cNvPr>
          <p:cNvSpPr/>
          <p:nvPr/>
        </p:nvSpPr>
        <p:spPr bwMode="auto">
          <a:xfrm>
            <a:off x="9324602" y="5645117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5E2911-7BA2-45F5-9065-E7D4CFCAF8E7}"/>
              </a:ext>
            </a:extLst>
          </p:cNvPr>
          <p:cNvSpPr/>
          <p:nvPr/>
        </p:nvSpPr>
        <p:spPr bwMode="auto">
          <a:xfrm>
            <a:off x="3811788" y="6153939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49474A-DD1E-4932-AB7E-99D0E4FACDAD}"/>
              </a:ext>
            </a:extLst>
          </p:cNvPr>
          <p:cNvSpPr/>
          <p:nvPr/>
        </p:nvSpPr>
        <p:spPr bwMode="auto">
          <a:xfrm>
            <a:off x="3811787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37DFF1-DCC3-41EE-BE1B-6D7286F3E76A}"/>
              </a:ext>
            </a:extLst>
          </p:cNvPr>
          <p:cNvSpPr/>
          <p:nvPr/>
        </p:nvSpPr>
        <p:spPr bwMode="auto">
          <a:xfrm>
            <a:off x="4164726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43853AF-19B2-448C-B32D-184F93299E22}"/>
              </a:ext>
            </a:extLst>
          </p:cNvPr>
          <p:cNvSpPr/>
          <p:nvPr/>
        </p:nvSpPr>
        <p:spPr bwMode="auto">
          <a:xfrm>
            <a:off x="4545726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0CEB81-9D7B-4F41-BCE6-CEF957F13B96}"/>
              </a:ext>
            </a:extLst>
          </p:cNvPr>
          <p:cNvSpPr/>
          <p:nvPr/>
        </p:nvSpPr>
        <p:spPr bwMode="auto">
          <a:xfrm>
            <a:off x="4898665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87A4E1-6D12-454E-9DF0-8C74ACCA8D5D}"/>
              </a:ext>
            </a:extLst>
          </p:cNvPr>
          <p:cNvSpPr/>
          <p:nvPr/>
        </p:nvSpPr>
        <p:spPr bwMode="auto">
          <a:xfrm>
            <a:off x="5281223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1F99661-4090-453C-8BF4-71CC47BD6AAB}"/>
              </a:ext>
            </a:extLst>
          </p:cNvPr>
          <p:cNvSpPr/>
          <p:nvPr/>
        </p:nvSpPr>
        <p:spPr bwMode="auto">
          <a:xfrm>
            <a:off x="5634162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CE05EE3-25C7-4A99-8DE1-8BC8BCE71C32}"/>
              </a:ext>
            </a:extLst>
          </p:cNvPr>
          <p:cNvSpPr/>
          <p:nvPr/>
        </p:nvSpPr>
        <p:spPr bwMode="auto">
          <a:xfrm>
            <a:off x="6015162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35A46A-1E52-40F9-8FDE-4BE50439F902}"/>
              </a:ext>
            </a:extLst>
          </p:cNvPr>
          <p:cNvSpPr/>
          <p:nvPr/>
        </p:nvSpPr>
        <p:spPr bwMode="auto">
          <a:xfrm>
            <a:off x="6368101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6D6731-7114-44F1-BA38-196913E97A23}"/>
              </a:ext>
            </a:extLst>
          </p:cNvPr>
          <p:cNvSpPr/>
          <p:nvPr/>
        </p:nvSpPr>
        <p:spPr bwMode="auto">
          <a:xfrm>
            <a:off x="6749101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A1AB076-4405-4100-8D5C-4B93B73D624E}"/>
              </a:ext>
            </a:extLst>
          </p:cNvPr>
          <p:cNvSpPr/>
          <p:nvPr/>
        </p:nvSpPr>
        <p:spPr bwMode="auto">
          <a:xfrm>
            <a:off x="7102040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248E6D-3EAB-4D5A-BA22-633AC285DD57}"/>
              </a:ext>
            </a:extLst>
          </p:cNvPr>
          <p:cNvSpPr/>
          <p:nvPr/>
        </p:nvSpPr>
        <p:spPr bwMode="auto">
          <a:xfrm>
            <a:off x="748304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1A26636-EE5E-47F1-9FF7-35745DD92F03}"/>
              </a:ext>
            </a:extLst>
          </p:cNvPr>
          <p:cNvSpPr/>
          <p:nvPr/>
        </p:nvSpPr>
        <p:spPr bwMode="auto">
          <a:xfrm>
            <a:off x="7835979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95A297-AF34-4462-A726-4D07FE107640}"/>
              </a:ext>
            </a:extLst>
          </p:cNvPr>
          <p:cNvSpPr/>
          <p:nvPr/>
        </p:nvSpPr>
        <p:spPr bwMode="auto">
          <a:xfrm>
            <a:off x="8218537" y="6155190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D0B8270-FAB8-443D-A8A2-78E68712A22E}"/>
              </a:ext>
            </a:extLst>
          </p:cNvPr>
          <p:cNvSpPr/>
          <p:nvPr/>
        </p:nvSpPr>
        <p:spPr bwMode="auto">
          <a:xfrm>
            <a:off x="8599537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5661508-4DAC-40CA-A13B-8472F2B35BB6}"/>
              </a:ext>
            </a:extLst>
          </p:cNvPr>
          <p:cNvSpPr/>
          <p:nvPr/>
        </p:nvSpPr>
        <p:spPr bwMode="auto">
          <a:xfrm>
            <a:off x="896862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950771-EA2A-4E98-9EC3-9F02186F100C}"/>
              </a:ext>
            </a:extLst>
          </p:cNvPr>
          <p:cNvSpPr/>
          <p:nvPr/>
        </p:nvSpPr>
        <p:spPr bwMode="auto">
          <a:xfrm>
            <a:off x="9349620" y="6155190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1B22C3-D75F-476D-9071-01A02CA36C16}"/>
              </a:ext>
            </a:extLst>
          </p:cNvPr>
          <p:cNvSpPr txBox="1"/>
          <p:nvPr/>
        </p:nvSpPr>
        <p:spPr>
          <a:xfrm>
            <a:off x="2932826" y="5632343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A2C9CCC-AD91-489B-BC2A-15002A46099D}"/>
              </a:ext>
            </a:extLst>
          </p:cNvPr>
          <p:cNvSpPr txBox="1"/>
          <p:nvPr/>
        </p:nvSpPr>
        <p:spPr>
          <a:xfrm>
            <a:off x="2932825" y="6035420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7BC11C1-7B3E-45D8-8486-95CD269D494F}"/>
              </a:ext>
            </a:extLst>
          </p:cNvPr>
          <p:cNvSpPr txBox="1"/>
          <p:nvPr/>
        </p:nvSpPr>
        <p:spPr>
          <a:xfrm>
            <a:off x="10878928" y="136492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E998ED-7816-456E-9472-217F6C6B0FDB}"/>
              </a:ext>
            </a:extLst>
          </p:cNvPr>
          <p:cNvSpPr txBox="1"/>
          <p:nvPr/>
        </p:nvSpPr>
        <p:spPr>
          <a:xfrm>
            <a:off x="4390896" y="1487742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2032F0-17F8-4E8E-9730-40878E3B3683}"/>
              </a:ext>
            </a:extLst>
          </p:cNvPr>
          <p:cNvSpPr txBox="1"/>
          <p:nvPr/>
        </p:nvSpPr>
        <p:spPr>
          <a:xfrm>
            <a:off x="4480194" y="3863664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F77CDF-E69A-4998-83E5-837830F78887}"/>
              </a:ext>
            </a:extLst>
          </p:cNvPr>
          <p:cNvSpPr txBox="1"/>
          <p:nvPr/>
        </p:nvSpPr>
        <p:spPr>
          <a:xfrm>
            <a:off x="4418881" y="258412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98DE9B-4D9E-46B0-B2EB-7BA05AA72957}"/>
              </a:ext>
            </a:extLst>
          </p:cNvPr>
          <p:cNvSpPr txBox="1"/>
          <p:nvPr/>
        </p:nvSpPr>
        <p:spPr>
          <a:xfrm>
            <a:off x="4465308" y="4677223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3364F7-9841-4679-A420-17A0194691E4}"/>
              </a:ext>
            </a:extLst>
          </p:cNvPr>
          <p:cNvGrpSpPr/>
          <p:nvPr/>
        </p:nvGrpSpPr>
        <p:grpSpPr>
          <a:xfrm>
            <a:off x="3346927" y="265022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1FCD71A-2C6A-436C-B939-047660D1A504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93EED43-E285-4BD0-8C57-B56645AEA37C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06B453D-268A-493B-92E4-651C2811C8E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62D0A263-E7F1-4548-8F14-41C9C0ABE2CF}"/>
              </a:ext>
            </a:extLst>
          </p:cNvPr>
          <p:cNvSpPr txBox="1"/>
          <p:nvPr/>
        </p:nvSpPr>
        <p:spPr>
          <a:xfrm>
            <a:off x="2726251" y="2961621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B461153-1156-48F5-A34F-9ED18300A998}"/>
              </a:ext>
            </a:extLst>
          </p:cNvPr>
          <p:cNvSpPr txBox="1"/>
          <p:nvPr/>
        </p:nvSpPr>
        <p:spPr>
          <a:xfrm>
            <a:off x="3133706" y="2255201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8557157-C077-45FE-A5B2-E6FAFF353D7B}"/>
              </a:ext>
            </a:extLst>
          </p:cNvPr>
          <p:cNvSpPr/>
          <p:nvPr/>
        </p:nvSpPr>
        <p:spPr bwMode="auto">
          <a:xfrm>
            <a:off x="4785369" y="1866495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FB3DCFE-BD08-4C45-BA3D-45B9726D10AE}"/>
              </a:ext>
            </a:extLst>
          </p:cNvPr>
          <p:cNvSpPr/>
          <p:nvPr/>
        </p:nvSpPr>
        <p:spPr bwMode="auto">
          <a:xfrm>
            <a:off x="5291344" y="19517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4C1EACA-D2E9-42F5-8383-A92CBB04375A}"/>
              </a:ext>
            </a:extLst>
          </p:cNvPr>
          <p:cNvSpPr/>
          <p:nvPr/>
        </p:nvSpPr>
        <p:spPr bwMode="auto">
          <a:xfrm>
            <a:off x="5418201" y="2050653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53C738D-B973-4300-803B-A07475B2C1A7}"/>
              </a:ext>
            </a:extLst>
          </p:cNvPr>
          <p:cNvSpPr/>
          <p:nvPr/>
        </p:nvSpPr>
        <p:spPr bwMode="auto">
          <a:xfrm>
            <a:off x="4756254" y="3040065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430CDFA-CCD5-4AB7-A699-70E3EB653AC7}"/>
              </a:ext>
            </a:extLst>
          </p:cNvPr>
          <p:cNvSpPr/>
          <p:nvPr/>
        </p:nvSpPr>
        <p:spPr bwMode="auto">
          <a:xfrm>
            <a:off x="5001780" y="316378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215CAF9-A2EC-49AB-92D0-2CFE94CC3A83}"/>
              </a:ext>
            </a:extLst>
          </p:cNvPr>
          <p:cNvSpPr/>
          <p:nvPr/>
        </p:nvSpPr>
        <p:spPr bwMode="auto">
          <a:xfrm>
            <a:off x="5261820" y="3323963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CF0342-1DC1-44C5-9FC5-F4B3F17B7B01}"/>
              </a:ext>
            </a:extLst>
          </p:cNvPr>
          <p:cNvSpPr txBox="1"/>
          <p:nvPr/>
        </p:nvSpPr>
        <p:spPr>
          <a:xfrm>
            <a:off x="6983056" y="2055146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1A4DBFC-94F7-4751-92DF-53DEDF333F54}"/>
              </a:ext>
            </a:extLst>
          </p:cNvPr>
          <p:cNvSpPr txBox="1"/>
          <p:nvPr/>
        </p:nvSpPr>
        <p:spPr>
          <a:xfrm>
            <a:off x="6983056" y="3445954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AC38D81-EA1F-4A91-BAF5-78D5A31C055F}"/>
              </a:ext>
            </a:extLst>
          </p:cNvPr>
          <p:cNvSpPr/>
          <p:nvPr/>
        </p:nvSpPr>
        <p:spPr bwMode="auto">
          <a:xfrm>
            <a:off x="4733667" y="4218480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4850E3B-301D-4567-92CB-5A8EFEE07889}"/>
              </a:ext>
            </a:extLst>
          </p:cNvPr>
          <p:cNvSpPr/>
          <p:nvPr/>
        </p:nvSpPr>
        <p:spPr bwMode="auto">
          <a:xfrm>
            <a:off x="5210127" y="4218480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F88F6F-1843-4652-BEB1-2169791EC4D3}"/>
              </a:ext>
            </a:extLst>
          </p:cNvPr>
          <p:cNvSpPr/>
          <p:nvPr/>
        </p:nvSpPr>
        <p:spPr bwMode="auto">
          <a:xfrm>
            <a:off x="4733667" y="5004421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676B13-B798-4630-ABA4-BDD4EA7F70DF}"/>
              </a:ext>
            </a:extLst>
          </p:cNvPr>
          <p:cNvSpPr txBox="1"/>
          <p:nvPr/>
        </p:nvSpPr>
        <p:spPr>
          <a:xfrm>
            <a:off x="3745728" y="6093360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2224121-F32C-416A-B63E-2732529E6EE5}"/>
              </a:ext>
            </a:extLst>
          </p:cNvPr>
          <p:cNvCxnSpPr/>
          <p:nvPr/>
        </p:nvCxnSpPr>
        <p:spPr bwMode="auto">
          <a:xfrm flipV="1">
            <a:off x="3753885" y="3054365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E72D4347-901D-42DC-A95A-4DB567EEAA2D}"/>
              </a:ext>
            </a:extLst>
          </p:cNvPr>
          <p:cNvSpPr/>
          <p:nvPr/>
        </p:nvSpPr>
        <p:spPr bwMode="auto">
          <a:xfrm rot="16200000">
            <a:off x="8093562" y="4607321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C54D39E-4074-4EDE-8235-3BBB023B18B3}"/>
              </a:ext>
            </a:extLst>
          </p:cNvPr>
          <p:cNvSpPr txBox="1"/>
          <p:nvPr/>
        </p:nvSpPr>
        <p:spPr>
          <a:xfrm>
            <a:off x="9048049" y="6115216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rd</a:t>
            </a:r>
            <a:endParaRPr lang="en-US" sz="11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AC40BC-10D4-4E35-A627-66AC5F0E7820}"/>
              </a:ext>
            </a:extLst>
          </p:cNvPr>
          <p:cNvSpPr/>
          <p:nvPr/>
        </p:nvSpPr>
        <p:spPr bwMode="auto">
          <a:xfrm>
            <a:off x="8983534" y="2571552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03F0F02-B61D-407D-B6D3-B2CD8EA20DB2}"/>
              </a:ext>
            </a:extLst>
          </p:cNvPr>
          <p:cNvSpPr/>
          <p:nvPr/>
        </p:nvSpPr>
        <p:spPr bwMode="auto">
          <a:xfrm>
            <a:off x="7483040" y="2476389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31A8710-4D09-4CED-BF5A-29046466C160}"/>
              </a:ext>
            </a:extLst>
          </p:cNvPr>
          <p:cNvCxnSpPr>
            <a:cxnSpLocks/>
          </p:cNvCxnSpPr>
          <p:nvPr/>
        </p:nvCxnSpPr>
        <p:spPr bwMode="auto">
          <a:xfrm flipH="1">
            <a:off x="7936815" y="2376426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BEE29AB9-A74D-484B-B922-2BBCF7EA6ED4}"/>
              </a:ext>
            </a:extLst>
          </p:cNvPr>
          <p:cNvSpPr/>
          <p:nvPr/>
        </p:nvSpPr>
        <p:spPr bwMode="auto">
          <a:xfrm>
            <a:off x="5282368" y="5641010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9460A7-1229-4630-97C8-5AA10173E061}"/>
              </a:ext>
            </a:extLst>
          </p:cNvPr>
          <p:cNvSpPr/>
          <p:nvPr/>
        </p:nvSpPr>
        <p:spPr bwMode="auto">
          <a:xfrm>
            <a:off x="5781268" y="4207151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4C3184-EF7E-47C2-8B76-FF95DA9D4713}"/>
              </a:ext>
            </a:extLst>
          </p:cNvPr>
          <p:cNvSpPr txBox="1"/>
          <p:nvPr/>
        </p:nvSpPr>
        <p:spPr>
          <a:xfrm rot="16200000">
            <a:off x="8905287" y="6227139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inode</a:t>
            </a:r>
            <a:endParaRPr lang="en-US" sz="1100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DD4C817-0A72-49C5-8389-E44FCA00E0EE}"/>
              </a:ext>
            </a:extLst>
          </p:cNvPr>
          <p:cNvCxnSpPr/>
          <p:nvPr/>
        </p:nvCxnSpPr>
        <p:spPr bwMode="auto">
          <a:xfrm>
            <a:off x="6983055" y="1724436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7EE485E3-AC24-4651-9782-4FA9042D6072}"/>
              </a:ext>
            </a:extLst>
          </p:cNvPr>
          <p:cNvSpPr/>
          <p:nvPr/>
        </p:nvSpPr>
        <p:spPr bwMode="auto">
          <a:xfrm>
            <a:off x="9370383" y="225520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D1DE8BC-9CD5-4734-8623-391E1641040C}"/>
              </a:ext>
            </a:extLst>
          </p:cNvPr>
          <p:cNvSpPr txBox="1"/>
          <p:nvPr/>
        </p:nvSpPr>
        <p:spPr>
          <a:xfrm>
            <a:off x="5595028" y="4187799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&lt;name&gt;:</a:t>
            </a:r>
            <a:r>
              <a:rPr lang="en-US" dirty="0" err="1"/>
              <a:t>inumber</a:t>
            </a:r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3153939-EF92-4FBC-801C-0C5E9031105E}"/>
              </a:ext>
            </a:extLst>
          </p:cNvPr>
          <p:cNvSpPr/>
          <p:nvPr/>
        </p:nvSpPr>
        <p:spPr bwMode="auto">
          <a:xfrm>
            <a:off x="8958086" y="56381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FE5C86A-E871-472A-AC56-2F958A594B74}"/>
              </a:ext>
            </a:extLst>
          </p:cNvPr>
          <p:cNvSpPr txBox="1"/>
          <p:nvPr/>
        </p:nvSpPr>
        <p:spPr>
          <a:xfrm>
            <a:off x="5261700" y="6083510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389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2" grpId="0" animBg="1"/>
      <p:bldP spid="82" grpId="1" animBg="1"/>
      <p:bldP spid="86" grpId="0"/>
      <p:bldP spid="9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</a:t>
            </a:r>
            <a:r>
              <a:rPr lang="en-US" dirty="0">
                <a:latin typeface="Consolas" panose="020B0609020204030204" pitchFamily="49" charset="0"/>
              </a:rPr>
              <a:t>open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F257A1-7396-4483-94F6-60EB7EB73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000680" cy="4351338"/>
          </a:xfrm>
        </p:spPr>
        <p:txBody>
          <a:bodyPr/>
          <a:lstStyle/>
          <a:p>
            <a:r>
              <a:rPr lang="en-US" dirty="0"/>
              <a:t>Load block of directory</a:t>
            </a:r>
          </a:p>
          <a:p>
            <a:r>
              <a:rPr lang="en-US" dirty="0"/>
              <a:t>Search for mapping</a:t>
            </a:r>
          </a:p>
          <a:p>
            <a:r>
              <a:rPr lang="en-US" dirty="0"/>
              <a:t>Load </a:t>
            </a:r>
            <a:r>
              <a:rPr lang="en-US" dirty="0" err="1"/>
              <a:t>inode</a:t>
            </a:r>
            <a:endParaRPr lang="en-US" dirty="0"/>
          </a:p>
          <a:p>
            <a:r>
              <a:rPr lang="en-US" dirty="0"/>
              <a:t>Create reference via open file description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28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80F1B9-A1A3-438C-BAD6-96B8E5D9CB2D}"/>
              </a:ext>
            </a:extLst>
          </p:cNvPr>
          <p:cNvSpPr/>
          <p:nvPr/>
        </p:nvSpPr>
        <p:spPr bwMode="auto">
          <a:xfrm>
            <a:off x="3814667" y="563207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99A9E9-7BD2-4635-A33C-F9735FD77681}"/>
              </a:ext>
            </a:extLst>
          </p:cNvPr>
          <p:cNvGrpSpPr/>
          <p:nvPr/>
        </p:nvGrpSpPr>
        <p:grpSpPr>
          <a:xfrm>
            <a:off x="3650044" y="2718511"/>
            <a:ext cx="564685" cy="1133359"/>
            <a:chOff x="676026" y="1971097"/>
            <a:chExt cx="564685" cy="11333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C6DB88A-4D69-4675-AC18-0DD70FD7CD89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C7C4F2-482E-4789-8A6C-7C9FC5634473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235586-07DE-46CB-9C09-40BF23BFE62E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46D0C7-134A-436C-A253-EFAA3376ED79}"/>
              </a:ext>
            </a:extLst>
          </p:cNvPr>
          <p:cNvGrpSpPr/>
          <p:nvPr/>
        </p:nvGrpSpPr>
        <p:grpSpPr>
          <a:xfrm>
            <a:off x="3497644" y="2566111"/>
            <a:ext cx="564685" cy="1133359"/>
            <a:chOff x="676026" y="1971097"/>
            <a:chExt cx="564685" cy="1133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0C1364-991F-4203-9599-C7079FC1DCC8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07E72F5-A382-4B63-AC7E-A86DFE64098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B6E25EF-B270-4AC8-BF76-799E551DB3C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EFDFA35-6071-401C-ADB0-315850FDE152}"/>
              </a:ext>
            </a:extLst>
          </p:cNvPr>
          <p:cNvSpPr txBox="1"/>
          <p:nvPr/>
        </p:nvSpPr>
        <p:spPr>
          <a:xfrm>
            <a:off x="9709033" y="508169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9" name="Picture 18" descr="Screen Shot 2014-10-22 at 5.27.38 PM.png">
            <a:extLst>
              <a:ext uri="{FF2B5EF4-FFF2-40B4-BE49-F238E27FC236}">
                <a16:creationId xmlns:a16="http://schemas.microsoft.com/office/drawing/2014/main" id="{9003FA5A-097A-4F8E-AD67-33FE3E67FB0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39722"/>
            <a:ext cx="3371841" cy="34245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9757AE9-61AB-4258-B4E0-2C329F64A3E9}"/>
              </a:ext>
            </a:extLst>
          </p:cNvPr>
          <p:cNvSpPr/>
          <p:nvPr/>
        </p:nvSpPr>
        <p:spPr bwMode="auto">
          <a:xfrm>
            <a:off x="381390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83C05-215B-4C4A-B659-B2DA9C4D09A8}"/>
              </a:ext>
            </a:extLst>
          </p:cNvPr>
          <p:cNvSpPr/>
          <p:nvPr/>
        </p:nvSpPr>
        <p:spPr bwMode="auto">
          <a:xfrm>
            <a:off x="4166839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F459E7-877A-4743-BDFE-B305EE8DFF92}"/>
              </a:ext>
            </a:extLst>
          </p:cNvPr>
          <p:cNvSpPr/>
          <p:nvPr/>
        </p:nvSpPr>
        <p:spPr bwMode="auto">
          <a:xfrm>
            <a:off x="4547839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727214-E4A1-408F-80CF-D9F09892AFB8}"/>
              </a:ext>
            </a:extLst>
          </p:cNvPr>
          <p:cNvSpPr/>
          <p:nvPr/>
        </p:nvSpPr>
        <p:spPr bwMode="auto">
          <a:xfrm>
            <a:off x="4900778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54B139-DB02-46A2-8244-E9A8D50C5C8B}"/>
              </a:ext>
            </a:extLst>
          </p:cNvPr>
          <p:cNvSpPr/>
          <p:nvPr/>
        </p:nvSpPr>
        <p:spPr bwMode="auto">
          <a:xfrm>
            <a:off x="5283336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D7BE2F-D722-4D01-86A1-FA4E8BC7A294}"/>
              </a:ext>
            </a:extLst>
          </p:cNvPr>
          <p:cNvSpPr/>
          <p:nvPr/>
        </p:nvSpPr>
        <p:spPr bwMode="auto">
          <a:xfrm>
            <a:off x="5636275" y="563930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E1A7-227E-4D94-824A-A4B0A9D076EE}"/>
              </a:ext>
            </a:extLst>
          </p:cNvPr>
          <p:cNvSpPr/>
          <p:nvPr/>
        </p:nvSpPr>
        <p:spPr bwMode="auto">
          <a:xfrm>
            <a:off x="6017275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CD5C34-8CE6-4424-B34F-16DA6D21332C}"/>
              </a:ext>
            </a:extLst>
          </p:cNvPr>
          <p:cNvSpPr/>
          <p:nvPr/>
        </p:nvSpPr>
        <p:spPr bwMode="auto">
          <a:xfrm>
            <a:off x="6370214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A6EFCB-DF23-4B8D-BBBF-7F68CE2EE964}"/>
              </a:ext>
            </a:extLst>
          </p:cNvPr>
          <p:cNvSpPr/>
          <p:nvPr/>
        </p:nvSpPr>
        <p:spPr bwMode="auto">
          <a:xfrm>
            <a:off x="6751214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5AD712-FE03-4288-9C13-72BDD345AA3B}"/>
              </a:ext>
            </a:extLst>
          </p:cNvPr>
          <p:cNvSpPr/>
          <p:nvPr/>
        </p:nvSpPr>
        <p:spPr bwMode="auto">
          <a:xfrm>
            <a:off x="7104153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364A61-0422-4D0B-8E8C-EFFD7BE28313}"/>
              </a:ext>
            </a:extLst>
          </p:cNvPr>
          <p:cNvSpPr/>
          <p:nvPr/>
        </p:nvSpPr>
        <p:spPr bwMode="auto">
          <a:xfrm>
            <a:off x="7485153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AF8CE-4B43-46C6-B028-DE1C97033162}"/>
              </a:ext>
            </a:extLst>
          </p:cNvPr>
          <p:cNvSpPr/>
          <p:nvPr/>
        </p:nvSpPr>
        <p:spPr bwMode="auto">
          <a:xfrm>
            <a:off x="7838092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9B489E-14BE-43B2-8B0C-2C1B6EC7CE70}"/>
              </a:ext>
            </a:extLst>
          </p:cNvPr>
          <p:cNvSpPr/>
          <p:nvPr/>
        </p:nvSpPr>
        <p:spPr bwMode="auto">
          <a:xfrm>
            <a:off x="8220650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768EAD-A491-4342-91CD-220FA3B8B885}"/>
              </a:ext>
            </a:extLst>
          </p:cNvPr>
          <p:cNvSpPr/>
          <p:nvPr/>
        </p:nvSpPr>
        <p:spPr bwMode="auto">
          <a:xfrm>
            <a:off x="858762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3589B8C-4FA0-4B12-845E-0CD7DB3BDA64}"/>
              </a:ext>
            </a:extLst>
          </p:cNvPr>
          <p:cNvSpPr/>
          <p:nvPr/>
        </p:nvSpPr>
        <p:spPr bwMode="auto">
          <a:xfrm>
            <a:off x="8954589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8F1C4B-5910-445C-AC50-D3D9273842FE}"/>
              </a:ext>
            </a:extLst>
          </p:cNvPr>
          <p:cNvSpPr/>
          <p:nvPr/>
        </p:nvSpPr>
        <p:spPr bwMode="auto">
          <a:xfrm>
            <a:off x="9324602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BCB537-FB25-4582-B6D5-C9DBA9770E28}"/>
              </a:ext>
            </a:extLst>
          </p:cNvPr>
          <p:cNvSpPr/>
          <p:nvPr/>
        </p:nvSpPr>
        <p:spPr bwMode="auto">
          <a:xfrm>
            <a:off x="3811788" y="614812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4E3F4A5-4C1C-4D9B-B227-DD262CC14715}"/>
              </a:ext>
            </a:extLst>
          </p:cNvPr>
          <p:cNvSpPr/>
          <p:nvPr/>
        </p:nvSpPr>
        <p:spPr bwMode="auto">
          <a:xfrm>
            <a:off x="381178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34F731-C2AE-43B6-A4CD-ECBE658EE1BD}"/>
              </a:ext>
            </a:extLst>
          </p:cNvPr>
          <p:cNvSpPr/>
          <p:nvPr/>
        </p:nvSpPr>
        <p:spPr bwMode="auto">
          <a:xfrm>
            <a:off x="4164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7CC8BB-E7B0-4C3A-8745-349195A22BAD}"/>
              </a:ext>
            </a:extLst>
          </p:cNvPr>
          <p:cNvSpPr/>
          <p:nvPr/>
        </p:nvSpPr>
        <p:spPr bwMode="auto">
          <a:xfrm>
            <a:off x="4545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E5CCCD-D55D-4009-9283-A239DEDF0E9C}"/>
              </a:ext>
            </a:extLst>
          </p:cNvPr>
          <p:cNvSpPr/>
          <p:nvPr/>
        </p:nvSpPr>
        <p:spPr bwMode="auto">
          <a:xfrm>
            <a:off x="4898665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63E1DED-C9F6-4E80-8533-FB00FB6B34D1}"/>
              </a:ext>
            </a:extLst>
          </p:cNvPr>
          <p:cNvSpPr/>
          <p:nvPr/>
        </p:nvSpPr>
        <p:spPr bwMode="auto">
          <a:xfrm>
            <a:off x="5281223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546B6F5-3E69-4A15-9208-AA607B6D5697}"/>
              </a:ext>
            </a:extLst>
          </p:cNvPr>
          <p:cNvSpPr/>
          <p:nvPr/>
        </p:nvSpPr>
        <p:spPr bwMode="auto">
          <a:xfrm>
            <a:off x="5634162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11B3EDC-D4A4-49AA-B2F3-58CFD8D53589}"/>
              </a:ext>
            </a:extLst>
          </p:cNvPr>
          <p:cNvSpPr/>
          <p:nvPr/>
        </p:nvSpPr>
        <p:spPr bwMode="auto">
          <a:xfrm>
            <a:off x="6015162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66E1FB9-E28F-4B87-8484-5CFED69AF1C3}"/>
              </a:ext>
            </a:extLst>
          </p:cNvPr>
          <p:cNvSpPr/>
          <p:nvPr/>
        </p:nvSpPr>
        <p:spPr bwMode="auto">
          <a:xfrm>
            <a:off x="6368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647080E-93C2-4EAE-A20B-344A5A09C793}"/>
              </a:ext>
            </a:extLst>
          </p:cNvPr>
          <p:cNvSpPr/>
          <p:nvPr/>
        </p:nvSpPr>
        <p:spPr bwMode="auto">
          <a:xfrm>
            <a:off x="6749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241C477-EDFB-49CC-8026-517207A2D656}"/>
              </a:ext>
            </a:extLst>
          </p:cNvPr>
          <p:cNvSpPr/>
          <p:nvPr/>
        </p:nvSpPr>
        <p:spPr bwMode="auto">
          <a:xfrm>
            <a:off x="7102040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F67BA9-4186-431C-82FA-C44B7D128393}"/>
              </a:ext>
            </a:extLst>
          </p:cNvPr>
          <p:cNvSpPr/>
          <p:nvPr/>
        </p:nvSpPr>
        <p:spPr bwMode="auto">
          <a:xfrm>
            <a:off x="748304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D4F13B5-465D-4C2E-A69A-896C208BEC45}"/>
              </a:ext>
            </a:extLst>
          </p:cNvPr>
          <p:cNvSpPr/>
          <p:nvPr/>
        </p:nvSpPr>
        <p:spPr bwMode="auto">
          <a:xfrm>
            <a:off x="7835979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7FBB29D-A7C7-4A5D-A9A5-F2D563F9CDEF}"/>
              </a:ext>
            </a:extLst>
          </p:cNvPr>
          <p:cNvSpPr/>
          <p:nvPr/>
        </p:nvSpPr>
        <p:spPr bwMode="auto">
          <a:xfrm>
            <a:off x="8218537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3BDB45-496B-4672-A2DE-22CC7BF69755}"/>
              </a:ext>
            </a:extLst>
          </p:cNvPr>
          <p:cNvSpPr/>
          <p:nvPr/>
        </p:nvSpPr>
        <p:spPr bwMode="auto">
          <a:xfrm>
            <a:off x="859953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EF48DF1-923F-4AF2-A649-0C290CF92A31}"/>
              </a:ext>
            </a:extLst>
          </p:cNvPr>
          <p:cNvSpPr/>
          <p:nvPr/>
        </p:nvSpPr>
        <p:spPr bwMode="auto">
          <a:xfrm>
            <a:off x="8968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3A9E8B-B42A-45AC-8A48-8C24044E5031}"/>
              </a:ext>
            </a:extLst>
          </p:cNvPr>
          <p:cNvSpPr/>
          <p:nvPr/>
        </p:nvSpPr>
        <p:spPr bwMode="auto">
          <a:xfrm>
            <a:off x="9349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036FCF-B955-405A-AE2A-9803C60A132C}"/>
              </a:ext>
            </a:extLst>
          </p:cNvPr>
          <p:cNvSpPr txBox="1"/>
          <p:nvPr/>
        </p:nvSpPr>
        <p:spPr>
          <a:xfrm>
            <a:off x="2932826" y="5626530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0407CA-5EF4-43B5-98B3-0628289DCF43}"/>
              </a:ext>
            </a:extLst>
          </p:cNvPr>
          <p:cNvSpPr txBox="1"/>
          <p:nvPr/>
        </p:nvSpPr>
        <p:spPr>
          <a:xfrm>
            <a:off x="2932825" y="6029607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B337E0-4F85-41E7-96AF-02B47B67D660}"/>
              </a:ext>
            </a:extLst>
          </p:cNvPr>
          <p:cNvSpPr txBox="1"/>
          <p:nvPr/>
        </p:nvSpPr>
        <p:spPr>
          <a:xfrm>
            <a:off x="10878928" y="135911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C453F-2AF2-4B12-AA81-0B8CF4A2F5C9}"/>
              </a:ext>
            </a:extLst>
          </p:cNvPr>
          <p:cNvSpPr txBox="1"/>
          <p:nvPr/>
        </p:nvSpPr>
        <p:spPr>
          <a:xfrm>
            <a:off x="4390896" y="1481929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C371DFC-81BB-4368-AEE7-BF1F92B171F5}"/>
              </a:ext>
            </a:extLst>
          </p:cNvPr>
          <p:cNvSpPr txBox="1"/>
          <p:nvPr/>
        </p:nvSpPr>
        <p:spPr>
          <a:xfrm>
            <a:off x="4480194" y="3857851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CCC265-EB01-4A2B-BCF8-B6775F591069}"/>
              </a:ext>
            </a:extLst>
          </p:cNvPr>
          <p:cNvSpPr txBox="1"/>
          <p:nvPr/>
        </p:nvSpPr>
        <p:spPr>
          <a:xfrm>
            <a:off x="4418881" y="25783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4350F1B-C72D-48B6-BDAB-614D3F60831C}"/>
              </a:ext>
            </a:extLst>
          </p:cNvPr>
          <p:cNvSpPr txBox="1"/>
          <p:nvPr/>
        </p:nvSpPr>
        <p:spPr>
          <a:xfrm>
            <a:off x="4465308" y="4671410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0529FA5-48FB-4419-995C-E5407A0CCC41}"/>
              </a:ext>
            </a:extLst>
          </p:cNvPr>
          <p:cNvGrpSpPr/>
          <p:nvPr/>
        </p:nvGrpSpPr>
        <p:grpSpPr>
          <a:xfrm>
            <a:off x="3346927" y="2644408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BF935C1-8316-497B-8A7B-5B3606C2F3DD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2D92110-E046-4ED5-9DD7-3F7ADB0F27CD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A461575-E89C-46BE-9E4B-DA87B3E7738F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DC94BC63-667A-437B-8E0B-FA3A31C472CB}"/>
              </a:ext>
            </a:extLst>
          </p:cNvPr>
          <p:cNvSpPr txBox="1"/>
          <p:nvPr/>
        </p:nvSpPr>
        <p:spPr>
          <a:xfrm>
            <a:off x="2726251" y="295580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7349381-C6D4-4812-B7DB-CD563B5BAF62}"/>
              </a:ext>
            </a:extLst>
          </p:cNvPr>
          <p:cNvSpPr txBox="1"/>
          <p:nvPr/>
        </p:nvSpPr>
        <p:spPr>
          <a:xfrm>
            <a:off x="3133706" y="224938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E0DF28C-65C8-406F-9E22-7D99E72B0A87}"/>
              </a:ext>
            </a:extLst>
          </p:cNvPr>
          <p:cNvSpPr/>
          <p:nvPr/>
        </p:nvSpPr>
        <p:spPr bwMode="auto">
          <a:xfrm>
            <a:off x="4785369" y="186068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05C041F-61B5-4240-B19F-1AB3AE0CBDA6}"/>
              </a:ext>
            </a:extLst>
          </p:cNvPr>
          <p:cNvSpPr/>
          <p:nvPr/>
        </p:nvSpPr>
        <p:spPr bwMode="auto">
          <a:xfrm>
            <a:off x="5291344" y="194589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01DAA1-379A-4441-952C-291F20E24C3A}"/>
              </a:ext>
            </a:extLst>
          </p:cNvPr>
          <p:cNvSpPr/>
          <p:nvPr/>
        </p:nvSpPr>
        <p:spPr bwMode="auto">
          <a:xfrm>
            <a:off x="5418201" y="20448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6ABA7A4-62DF-4928-BF40-AB1CED0E9C02}"/>
              </a:ext>
            </a:extLst>
          </p:cNvPr>
          <p:cNvSpPr/>
          <p:nvPr/>
        </p:nvSpPr>
        <p:spPr bwMode="auto">
          <a:xfrm>
            <a:off x="4756254" y="303425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C2597-45B2-44E9-AD98-D2EC87FE848A}"/>
              </a:ext>
            </a:extLst>
          </p:cNvPr>
          <p:cNvSpPr/>
          <p:nvPr/>
        </p:nvSpPr>
        <p:spPr bwMode="auto">
          <a:xfrm>
            <a:off x="5001780" y="315797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B68C87A-00E2-4A73-8778-D70312A7A78C}"/>
              </a:ext>
            </a:extLst>
          </p:cNvPr>
          <p:cNvSpPr/>
          <p:nvPr/>
        </p:nvSpPr>
        <p:spPr bwMode="auto">
          <a:xfrm>
            <a:off x="5261820" y="331815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E74D51-D506-4123-AB4C-F61E828279B5}"/>
              </a:ext>
            </a:extLst>
          </p:cNvPr>
          <p:cNvSpPr txBox="1"/>
          <p:nvPr/>
        </p:nvSpPr>
        <p:spPr>
          <a:xfrm>
            <a:off x="6983056" y="2049333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E2A0BD-D81B-41B9-983C-830F3BC87198}"/>
              </a:ext>
            </a:extLst>
          </p:cNvPr>
          <p:cNvSpPr txBox="1"/>
          <p:nvPr/>
        </p:nvSpPr>
        <p:spPr>
          <a:xfrm>
            <a:off x="6983056" y="3440141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716278-4818-4444-B13B-4562C6B0F92B}"/>
              </a:ext>
            </a:extLst>
          </p:cNvPr>
          <p:cNvSpPr/>
          <p:nvPr/>
        </p:nvSpPr>
        <p:spPr bwMode="auto">
          <a:xfrm>
            <a:off x="473366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6CCCFDF-18B1-4B0C-8404-DC1E1F8D3858}"/>
              </a:ext>
            </a:extLst>
          </p:cNvPr>
          <p:cNvSpPr/>
          <p:nvPr/>
        </p:nvSpPr>
        <p:spPr bwMode="auto">
          <a:xfrm>
            <a:off x="521012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80B0D44-6867-4255-9BE2-A99F4321A1B7}"/>
              </a:ext>
            </a:extLst>
          </p:cNvPr>
          <p:cNvSpPr/>
          <p:nvPr/>
        </p:nvSpPr>
        <p:spPr bwMode="auto">
          <a:xfrm>
            <a:off x="4733667" y="499860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D5F997-5DC0-4ECD-8055-084D92B19D87}"/>
              </a:ext>
            </a:extLst>
          </p:cNvPr>
          <p:cNvSpPr txBox="1"/>
          <p:nvPr/>
        </p:nvSpPr>
        <p:spPr>
          <a:xfrm>
            <a:off x="3745728" y="608754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D208A4C-700F-475F-A3E6-FB37809A3A00}"/>
              </a:ext>
            </a:extLst>
          </p:cNvPr>
          <p:cNvCxnSpPr/>
          <p:nvPr/>
        </p:nvCxnSpPr>
        <p:spPr bwMode="auto">
          <a:xfrm flipV="1">
            <a:off x="3753885" y="304855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4EE43D2A-0BDC-4CF7-9DCB-92E28B45B11C}"/>
              </a:ext>
            </a:extLst>
          </p:cNvPr>
          <p:cNvSpPr/>
          <p:nvPr/>
        </p:nvSpPr>
        <p:spPr bwMode="auto">
          <a:xfrm rot="16200000">
            <a:off x="8093562" y="460150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FC9579C-F6C4-4C5B-B4FE-E80D708C49A4}"/>
              </a:ext>
            </a:extLst>
          </p:cNvPr>
          <p:cNvSpPr/>
          <p:nvPr/>
        </p:nvSpPr>
        <p:spPr bwMode="auto">
          <a:xfrm>
            <a:off x="8983534" y="256573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5779B1-4336-4047-8E0A-80E95E9D2761}"/>
              </a:ext>
            </a:extLst>
          </p:cNvPr>
          <p:cNvSpPr/>
          <p:nvPr/>
        </p:nvSpPr>
        <p:spPr bwMode="auto">
          <a:xfrm>
            <a:off x="7483040" y="2470576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3D53901-BA83-4941-99E0-05EBB693C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7936815" y="2370613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663018B9-79C6-43C8-ABB0-87435440F46B}"/>
              </a:ext>
            </a:extLst>
          </p:cNvPr>
          <p:cNvSpPr/>
          <p:nvPr/>
        </p:nvSpPr>
        <p:spPr bwMode="auto">
          <a:xfrm>
            <a:off x="5282368" y="563519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1A7E7D6-6EA4-4989-9670-B0DAE0D5DCC3}"/>
              </a:ext>
            </a:extLst>
          </p:cNvPr>
          <p:cNvSpPr/>
          <p:nvPr/>
        </p:nvSpPr>
        <p:spPr bwMode="auto">
          <a:xfrm>
            <a:off x="5781268" y="420133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5CDD888-7CEB-4E7C-9382-C4655003807B}"/>
              </a:ext>
            </a:extLst>
          </p:cNvPr>
          <p:cNvSpPr txBox="1"/>
          <p:nvPr/>
        </p:nvSpPr>
        <p:spPr>
          <a:xfrm rot="16200000">
            <a:off x="8890853" y="625482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inode</a:t>
            </a:r>
            <a:endParaRPr lang="en-US" sz="11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514731F-916D-4F3A-9250-82357E222743}"/>
              </a:ext>
            </a:extLst>
          </p:cNvPr>
          <p:cNvCxnSpPr/>
          <p:nvPr/>
        </p:nvCxnSpPr>
        <p:spPr bwMode="auto">
          <a:xfrm>
            <a:off x="6983055" y="171862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534DD4FA-D33A-4C95-9F77-C2705F8DEFF8}"/>
              </a:ext>
            </a:extLst>
          </p:cNvPr>
          <p:cNvSpPr/>
          <p:nvPr/>
        </p:nvSpPr>
        <p:spPr bwMode="auto">
          <a:xfrm>
            <a:off x="9370383" y="224938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272F90F-CA73-451B-B7E8-F01393D28ABB}"/>
              </a:ext>
            </a:extLst>
          </p:cNvPr>
          <p:cNvSpPr txBox="1"/>
          <p:nvPr/>
        </p:nvSpPr>
        <p:spPr>
          <a:xfrm>
            <a:off x="5595028" y="4181986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&lt;name&gt;:</a:t>
            </a:r>
            <a:r>
              <a:rPr lang="en-US" dirty="0" err="1"/>
              <a:t>inumber</a:t>
            </a:r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FA7858A-D768-49DB-A2DF-03DF4D94F285}"/>
              </a:ext>
            </a:extLst>
          </p:cNvPr>
          <p:cNvSpPr/>
          <p:nvPr/>
        </p:nvSpPr>
        <p:spPr bwMode="auto">
          <a:xfrm>
            <a:off x="8958086" y="563229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7599E47-6236-4C33-9C0A-1533DA084D6B}"/>
              </a:ext>
            </a:extLst>
          </p:cNvPr>
          <p:cNvSpPr/>
          <p:nvPr/>
        </p:nvSpPr>
        <p:spPr bwMode="auto">
          <a:xfrm>
            <a:off x="5770088" y="303174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1C2CF47-9983-4F5F-A855-2596E67F8038}"/>
              </a:ext>
            </a:extLst>
          </p:cNvPr>
          <p:cNvCxnSpPr>
            <a:cxnSpLocks/>
          </p:cNvCxnSpPr>
          <p:nvPr/>
        </p:nvCxnSpPr>
        <p:spPr bwMode="auto">
          <a:xfrm flipV="1">
            <a:off x="3761958" y="308487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575459D4-2362-45CC-82C1-A8655A3E968E}"/>
              </a:ext>
            </a:extLst>
          </p:cNvPr>
          <p:cNvSpPr txBox="1"/>
          <p:nvPr/>
        </p:nvSpPr>
        <p:spPr>
          <a:xfrm>
            <a:off x="5261700" y="6083510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8715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07862F-6DD0-45C8-9E74-D76CBC57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99369" cy="4351338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inode</a:t>
            </a:r>
            <a:r>
              <a:rPr lang="en-US" dirty="0"/>
              <a:t>, traverse index structure to find data block</a:t>
            </a:r>
          </a:p>
          <a:p>
            <a:r>
              <a:rPr lang="en-US" dirty="0"/>
              <a:t>Load data block</a:t>
            </a:r>
          </a:p>
          <a:p>
            <a:r>
              <a:rPr lang="en-US" dirty="0"/>
              <a:t>Copy all or part to user data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29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ACED2C-4189-4903-A505-68B5201AD058}"/>
              </a:ext>
            </a:extLst>
          </p:cNvPr>
          <p:cNvSpPr/>
          <p:nvPr/>
        </p:nvSpPr>
        <p:spPr bwMode="auto">
          <a:xfrm>
            <a:off x="3814667" y="563207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3CF343-A861-4F5C-939D-FEB896C68664}"/>
              </a:ext>
            </a:extLst>
          </p:cNvPr>
          <p:cNvGrpSpPr/>
          <p:nvPr/>
        </p:nvGrpSpPr>
        <p:grpSpPr>
          <a:xfrm>
            <a:off x="3650044" y="2718511"/>
            <a:ext cx="564685" cy="1133359"/>
            <a:chOff x="676026" y="1971097"/>
            <a:chExt cx="564685" cy="11333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8365D8-6061-4EA0-BFF3-B9A1265FBE58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9BC3FB-A61A-4101-B921-65A62A83BAE8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325034D-E116-46D3-8F7B-63826DB2C68B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6DF4FA-F6DF-4A5A-BB57-E4B5C05186C9}"/>
              </a:ext>
            </a:extLst>
          </p:cNvPr>
          <p:cNvGrpSpPr/>
          <p:nvPr/>
        </p:nvGrpSpPr>
        <p:grpSpPr>
          <a:xfrm>
            <a:off x="3497644" y="2566111"/>
            <a:ext cx="564685" cy="1133359"/>
            <a:chOff x="676026" y="1971097"/>
            <a:chExt cx="564685" cy="1133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1F170F-0631-47C5-B021-D5B60088DDA0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BF2732F-7381-4009-A872-39CCC7F9ECA6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8B93AF-8FAB-41B6-9CAC-F418B704F229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8CB72B-5FAE-40FD-8622-DF74238156DD}"/>
              </a:ext>
            </a:extLst>
          </p:cNvPr>
          <p:cNvSpPr txBox="1"/>
          <p:nvPr/>
        </p:nvSpPr>
        <p:spPr>
          <a:xfrm>
            <a:off x="9709033" y="508169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9" name="Picture 18" descr="Screen Shot 2014-10-22 at 5.27.38 PM.png">
            <a:extLst>
              <a:ext uri="{FF2B5EF4-FFF2-40B4-BE49-F238E27FC236}">
                <a16:creationId xmlns:a16="http://schemas.microsoft.com/office/drawing/2014/main" id="{95048C00-1650-4296-A13A-5135224B915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39722"/>
            <a:ext cx="3371841" cy="34245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7EF3FE2-D21A-4D73-BEC3-3A537BB46A05}"/>
              </a:ext>
            </a:extLst>
          </p:cNvPr>
          <p:cNvSpPr/>
          <p:nvPr/>
        </p:nvSpPr>
        <p:spPr bwMode="auto">
          <a:xfrm>
            <a:off x="381390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4B319E-AFDF-4DD2-86E8-BD88931D1EBC}"/>
              </a:ext>
            </a:extLst>
          </p:cNvPr>
          <p:cNvSpPr/>
          <p:nvPr/>
        </p:nvSpPr>
        <p:spPr bwMode="auto">
          <a:xfrm>
            <a:off x="4166839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788B0D-480E-44B9-AFCB-1C46C3CFB9C0}"/>
              </a:ext>
            </a:extLst>
          </p:cNvPr>
          <p:cNvSpPr/>
          <p:nvPr/>
        </p:nvSpPr>
        <p:spPr bwMode="auto">
          <a:xfrm>
            <a:off x="4547839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691E2F-C1DC-4F9A-A791-1F29B7EADE87}"/>
              </a:ext>
            </a:extLst>
          </p:cNvPr>
          <p:cNvSpPr/>
          <p:nvPr/>
        </p:nvSpPr>
        <p:spPr bwMode="auto">
          <a:xfrm>
            <a:off x="4900778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B689C2-9D7C-4924-800A-722570945B41}"/>
              </a:ext>
            </a:extLst>
          </p:cNvPr>
          <p:cNvSpPr/>
          <p:nvPr/>
        </p:nvSpPr>
        <p:spPr bwMode="auto">
          <a:xfrm>
            <a:off x="5283336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B6222F-C572-4E0A-81AF-593F414BFCF2}"/>
              </a:ext>
            </a:extLst>
          </p:cNvPr>
          <p:cNvSpPr/>
          <p:nvPr/>
        </p:nvSpPr>
        <p:spPr bwMode="auto">
          <a:xfrm>
            <a:off x="5636275" y="563930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FFDCF4-3DA6-47B8-B444-DBFE7C6ADB39}"/>
              </a:ext>
            </a:extLst>
          </p:cNvPr>
          <p:cNvSpPr/>
          <p:nvPr/>
        </p:nvSpPr>
        <p:spPr bwMode="auto">
          <a:xfrm>
            <a:off x="6017275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F91626-0512-48E2-881D-AF9E527E2C30}"/>
              </a:ext>
            </a:extLst>
          </p:cNvPr>
          <p:cNvSpPr/>
          <p:nvPr/>
        </p:nvSpPr>
        <p:spPr bwMode="auto">
          <a:xfrm>
            <a:off x="6370214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9F98AAC-228B-41BC-A0FB-152C252482A9}"/>
              </a:ext>
            </a:extLst>
          </p:cNvPr>
          <p:cNvSpPr/>
          <p:nvPr/>
        </p:nvSpPr>
        <p:spPr bwMode="auto">
          <a:xfrm>
            <a:off x="6751214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10D002-99DD-4A01-A6F3-36505AA80354}"/>
              </a:ext>
            </a:extLst>
          </p:cNvPr>
          <p:cNvSpPr/>
          <p:nvPr/>
        </p:nvSpPr>
        <p:spPr bwMode="auto">
          <a:xfrm>
            <a:off x="7104153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335BEB-BFC4-4602-92BA-6BD4F6F3BA6E}"/>
              </a:ext>
            </a:extLst>
          </p:cNvPr>
          <p:cNvSpPr/>
          <p:nvPr/>
        </p:nvSpPr>
        <p:spPr bwMode="auto">
          <a:xfrm>
            <a:off x="7485153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590A3-3E94-4961-96BF-07C24352D181}"/>
              </a:ext>
            </a:extLst>
          </p:cNvPr>
          <p:cNvSpPr/>
          <p:nvPr/>
        </p:nvSpPr>
        <p:spPr bwMode="auto">
          <a:xfrm>
            <a:off x="7838092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3EE869E-E22F-4329-8AB5-8DA055B656F0}"/>
              </a:ext>
            </a:extLst>
          </p:cNvPr>
          <p:cNvSpPr/>
          <p:nvPr/>
        </p:nvSpPr>
        <p:spPr bwMode="auto">
          <a:xfrm>
            <a:off x="8220650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E6B61B-900F-42C6-8083-CCC438FF7B97}"/>
              </a:ext>
            </a:extLst>
          </p:cNvPr>
          <p:cNvSpPr/>
          <p:nvPr/>
        </p:nvSpPr>
        <p:spPr bwMode="auto">
          <a:xfrm>
            <a:off x="858762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74BCF2-2E80-4D2B-BA0D-3DCD61622D17}"/>
              </a:ext>
            </a:extLst>
          </p:cNvPr>
          <p:cNvSpPr/>
          <p:nvPr/>
        </p:nvSpPr>
        <p:spPr bwMode="auto">
          <a:xfrm>
            <a:off x="8954589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E47FB0-D7B1-47A1-B80B-5042F1BEEAA9}"/>
              </a:ext>
            </a:extLst>
          </p:cNvPr>
          <p:cNvSpPr/>
          <p:nvPr/>
        </p:nvSpPr>
        <p:spPr bwMode="auto">
          <a:xfrm>
            <a:off x="9324602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B6F430E-9519-4903-A680-6DF53A05EEB5}"/>
              </a:ext>
            </a:extLst>
          </p:cNvPr>
          <p:cNvSpPr/>
          <p:nvPr/>
        </p:nvSpPr>
        <p:spPr bwMode="auto">
          <a:xfrm>
            <a:off x="3811788" y="614812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9ABDD4-86CD-4F32-BB60-01FF62281322}"/>
              </a:ext>
            </a:extLst>
          </p:cNvPr>
          <p:cNvSpPr/>
          <p:nvPr/>
        </p:nvSpPr>
        <p:spPr bwMode="auto">
          <a:xfrm>
            <a:off x="381178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BD7E6A-F53D-4686-8D68-E0D67FC432A4}"/>
              </a:ext>
            </a:extLst>
          </p:cNvPr>
          <p:cNvSpPr/>
          <p:nvPr/>
        </p:nvSpPr>
        <p:spPr bwMode="auto">
          <a:xfrm>
            <a:off x="4164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2D3572-FAFA-48E5-93CD-750922BBD224}"/>
              </a:ext>
            </a:extLst>
          </p:cNvPr>
          <p:cNvSpPr/>
          <p:nvPr/>
        </p:nvSpPr>
        <p:spPr bwMode="auto">
          <a:xfrm>
            <a:off x="4545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7BF1D4-7292-4435-A087-5EDD822403E3}"/>
              </a:ext>
            </a:extLst>
          </p:cNvPr>
          <p:cNvSpPr/>
          <p:nvPr/>
        </p:nvSpPr>
        <p:spPr bwMode="auto">
          <a:xfrm>
            <a:off x="4898665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CB08B7A-FFF9-4F54-A143-A880C68E0241}"/>
              </a:ext>
            </a:extLst>
          </p:cNvPr>
          <p:cNvSpPr/>
          <p:nvPr/>
        </p:nvSpPr>
        <p:spPr bwMode="auto">
          <a:xfrm>
            <a:off x="5281223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D13FEF-C4BA-4508-BBCE-02BB2ECD8407}"/>
              </a:ext>
            </a:extLst>
          </p:cNvPr>
          <p:cNvSpPr/>
          <p:nvPr/>
        </p:nvSpPr>
        <p:spPr bwMode="auto">
          <a:xfrm>
            <a:off x="5634162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D41464-8A55-463D-B685-501A087D8527}"/>
              </a:ext>
            </a:extLst>
          </p:cNvPr>
          <p:cNvSpPr/>
          <p:nvPr/>
        </p:nvSpPr>
        <p:spPr bwMode="auto">
          <a:xfrm>
            <a:off x="6015162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628321-7D59-4572-98A8-646783EA5A58}"/>
              </a:ext>
            </a:extLst>
          </p:cNvPr>
          <p:cNvSpPr/>
          <p:nvPr/>
        </p:nvSpPr>
        <p:spPr bwMode="auto">
          <a:xfrm>
            <a:off x="6368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8F9DA4A-129E-4608-9DF5-06D999726286}"/>
              </a:ext>
            </a:extLst>
          </p:cNvPr>
          <p:cNvSpPr/>
          <p:nvPr/>
        </p:nvSpPr>
        <p:spPr bwMode="auto">
          <a:xfrm>
            <a:off x="6749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1561D0-9989-4192-B362-77A6F5B3C3EE}"/>
              </a:ext>
            </a:extLst>
          </p:cNvPr>
          <p:cNvSpPr/>
          <p:nvPr/>
        </p:nvSpPr>
        <p:spPr bwMode="auto">
          <a:xfrm>
            <a:off x="7102040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DB037D-0985-4207-BF82-6E861A60328D}"/>
              </a:ext>
            </a:extLst>
          </p:cNvPr>
          <p:cNvSpPr/>
          <p:nvPr/>
        </p:nvSpPr>
        <p:spPr bwMode="auto">
          <a:xfrm>
            <a:off x="748304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F08644-5F0D-4FFE-95B6-2B1F3B75340B}"/>
              </a:ext>
            </a:extLst>
          </p:cNvPr>
          <p:cNvSpPr/>
          <p:nvPr/>
        </p:nvSpPr>
        <p:spPr bwMode="auto">
          <a:xfrm>
            <a:off x="7835979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9E2972-4501-4543-87A7-6C83ECCE5EA6}"/>
              </a:ext>
            </a:extLst>
          </p:cNvPr>
          <p:cNvSpPr/>
          <p:nvPr/>
        </p:nvSpPr>
        <p:spPr bwMode="auto">
          <a:xfrm>
            <a:off x="8218537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43A74D-93A8-4425-93E4-B0515E3875D3}"/>
              </a:ext>
            </a:extLst>
          </p:cNvPr>
          <p:cNvSpPr/>
          <p:nvPr/>
        </p:nvSpPr>
        <p:spPr bwMode="auto">
          <a:xfrm>
            <a:off x="859953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1CD97F8-9E84-4679-BB11-7269CE8DD568}"/>
              </a:ext>
            </a:extLst>
          </p:cNvPr>
          <p:cNvSpPr/>
          <p:nvPr/>
        </p:nvSpPr>
        <p:spPr bwMode="auto">
          <a:xfrm>
            <a:off x="8968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FD2DC9-5A05-47C8-9BE4-3697C9711DB7}"/>
              </a:ext>
            </a:extLst>
          </p:cNvPr>
          <p:cNvSpPr/>
          <p:nvPr/>
        </p:nvSpPr>
        <p:spPr bwMode="auto">
          <a:xfrm>
            <a:off x="9349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4FA4AAD-F982-498E-9A63-3FF36029604C}"/>
              </a:ext>
            </a:extLst>
          </p:cNvPr>
          <p:cNvSpPr txBox="1"/>
          <p:nvPr/>
        </p:nvSpPr>
        <p:spPr>
          <a:xfrm>
            <a:off x="2932826" y="5626530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FA04FF4-CFFF-4A69-AEE8-87FDB395F649}"/>
              </a:ext>
            </a:extLst>
          </p:cNvPr>
          <p:cNvSpPr txBox="1"/>
          <p:nvPr/>
        </p:nvSpPr>
        <p:spPr>
          <a:xfrm>
            <a:off x="2932825" y="6029607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182348-EF8C-45FC-8277-287134937426}"/>
              </a:ext>
            </a:extLst>
          </p:cNvPr>
          <p:cNvSpPr txBox="1"/>
          <p:nvPr/>
        </p:nvSpPr>
        <p:spPr>
          <a:xfrm>
            <a:off x="10878928" y="135911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131992-3BAE-4BCF-B7DD-F1E9165A826D}"/>
              </a:ext>
            </a:extLst>
          </p:cNvPr>
          <p:cNvSpPr txBox="1"/>
          <p:nvPr/>
        </p:nvSpPr>
        <p:spPr>
          <a:xfrm>
            <a:off x="4390896" y="1481929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C74A8F-478E-4A02-AC26-B2163B8CA710}"/>
              </a:ext>
            </a:extLst>
          </p:cNvPr>
          <p:cNvSpPr txBox="1"/>
          <p:nvPr/>
        </p:nvSpPr>
        <p:spPr>
          <a:xfrm>
            <a:off x="4480194" y="3857851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20168E2-0B5E-4CD6-A506-D8EC7838443D}"/>
              </a:ext>
            </a:extLst>
          </p:cNvPr>
          <p:cNvSpPr txBox="1"/>
          <p:nvPr/>
        </p:nvSpPr>
        <p:spPr>
          <a:xfrm>
            <a:off x="4418881" y="25783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992593-08A1-4C8A-9306-AA00535FA682}"/>
              </a:ext>
            </a:extLst>
          </p:cNvPr>
          <p:cNvSpPr txBox="1"/>
          <p:nvPr/>
        </p:nvSpPr>
        <p:spPr>
          <a:xfrm>
            <a:off x="4465308" y="4671410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6159A65-8084-4A27-BFAD-51D37C58E87C}"/>
              </a:ext>
            </a:extLst>
          </p:cNvPr>
          <p:cNvGrpSpPr/>
          <p:nvPr/>
        </p:nvGrpSpPr>
        <p:grpSpPr>
          <a:xfrm>
            <a:off x="3346927" y="2644408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6FDBCA8-5494-4B5E-BA0A-68B1B9C2A42A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C191C2D-F25A-4B9B-B866-942E92C6ED30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D90C5DB-BF56-4C65-9681-E164F2BE0AF7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8852F52-F6D2-4AEB-B4ED-33B8CBA85009}"/>
              </a:ext>
            </a:extLst>
          </p:cNvPr>
          <p:cNvSpPr txBox="1"/>
          <p:nvPr/>
        </p:nvSpPr>
        <p:spPr>
          <a:xfrm>
            <a:off x="2726251" y="295580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617D7B2-0996-4E56-B8E3-E467F2F3BE13}"/>
              </a:ext>
            </a:extLst>
          </p:cNvPr>
          <p:cNvSpPr txBox="1"/>
          <p:nvPr/>
        </p:nvSpPr>
        <p:spPr>
          <a:xfrm>
            <a:off x="3133706" y="224938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9F16332-54E1-48D9-8AFE-7816BEDB655C}"/>
              </a:ext>
            </a:extLst>
          </p:cNvPr>
          <p:cNvSpPr/>
          <p:nvPr/>
        </p:nvSpPr>
        <p:spPr bwMode="auto">
          <a:xfrm>
            <a:off x="4785369" y="186068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097D77A-B5E1-4CD7-A081-61DBC8CD1FCE}"/>
              </a:ext>
            </a:extLst>
          </p:cNvPr>
          <p:cNvSpPr/>
          <p:nvPr/>
        </p:nvSpPr>
        <p:spPr bwMode="auto">
          <a:xfrm>
            <a:off x="5291344" y="194589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7A456FA-DE9A-4E33-B5AD-F96477DA6EB5}"/>
              </a:ext>
            </a:extLst>
          </p:cNvPr>
          <p:cNvSpPr/>
          <p:nvPr/>
        </p:nvSpPr>
        <p:spPr bwMode="auto">
          <a:xfrm>
            <a:off x="5418201" y="20448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DBB530-D25B-4983-A3F5-6C1D6C58B7AF}"/>
              </a:ext>
            </a:extLst>
          </p:cNvPr>
          <p:cNvSpPr/>
          <p:nvPr/>
        </p:nvSpPr>
        <p:spPr bwMode="auto">
          <a:xfrm>
            <a:off x="4756254" y="303425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97B4674-AE66-484D-AD9C-5F970FA5A707}"/>
              </a:ext>
            </a:extLst>
          </p:cNvPr>
          <p:cNvSpPr/>
          <p:nvPr/>
        </p:nvSpPr>
        <p:spPr bwMode="auto">
          <a:xfrm>
            <a:off x="5001780" y="315797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F95537-684B-47FE-8130-F84B34A355E9}"/>
              </a:ext>
            </a:extLst>
          </p:cNvPr>
          <p:cNvSpPr/>
          <p:nvPr/>
        </p:nvSpPr>
        <p:spPr bwMode="auto">
          <a:xfrm>
            <a:off x="5261820" y="331815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92598AC-B3DD-4494-8671-B46A3DFB1ECB}"/>
              </a:ext>
            </a:extLst>
          </p:cNvPr>
          <p:cNvSpPr txBox="1"/>
          <p:nvPr/>
        </p:nvSpPr>
        <p:spPr>
          <a:xfrm>
            <a:off x="6983056" y="2049333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23F656D-286F-4120-A22B-6ED9BA4DE9FE}"/>
              </a:ext>
            </a:extLst>
          </p:cNvPr>
          <p:cNvSpPr txBox="1"/>
          <p:nvPr/>
        </p:nvSpPr>
        <p:spPr>
          <a:xfrm>
            <a:off x="6983056" y="3440141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08E67EC-AD6E-4399-A577-391BA983D799}"/>
              </a:ext>
            </a:extLst>
          </p:cNvPr>
          <p:cNvSpPr/>
          <p:nvPr/>
        </p:nvSpPr>
        <p:spPr bwMode="auto">
          <a:xfrm>
            <a:off x="473366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7993C9-5FF6-436F-9BA6-940E6081CFA2}"/>
              </a:ext>
            </a:extLst>
          </p:cNvPr>
          <p:cNvSpPr/>
          <p:nvPr/>
        </p:nvSpPr>
        <p:spPr bwMode="auto">
          <a:xfrm>
            <a:off x="521012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E5628A7-24C9-4098-9DA0-9AD54070FAC1}"/>
              </a:ext>
            </a:extLst>
          </p:cNvPr>
          <p:cNvSpPr/>
          <p:nvPr/>
        </p:nvSpPr>
        <p:spPr bwMode="auto">
          <a:xfrm>
            <a:off x="4733667" y="499860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6D15EE3-0AC5-431C-BA0C-18C62AA1457A}"/>
              </a:ext>
            </a:extLst>
          </p:cNvPr>
          <p:cNvSpPr txBox="1"/>
          <p:nvPr/>
        </p:nvSpPr>
        <p:spPr>
          <a:xfrm>
            <a:off x="3745728" y="608754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B78212E-2229-4EDB-B853-CD6636D36C93}"/>
              </a:ext>
            </a:extLst>
          </p:cNvPr>
          <p:cNvCxnSpPr/>
          <p:nvPr/>
        </p:nvCxnSpPr>
        <p:spPr bwMode="auto">
          <a:xfrm flipV="1">
            <a:off x="3753885" y="304855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4783AE74-106D-43B5-807D-6BA059E6F978}"/>
              </a:ext>
            </a:extLst>
          </p:cNvPr>
          <p:cNvSpPr/>
          <p:nvPr/>
        </p:nvSpPr>
        <p:spPr bwMode="auto">
          <a:xfrm rot="16200000">
            <a:off x="8093562" y="460150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67A0CFB-144F-472F-BB79-8DB999F4EF6E}"/>
              </a:ext>
            </a:extLst>
          </p:cNvPr>
          <p:cNvSpPr/>
          <p:nvPr/>
        </p:nvSpPr>
        <p:spPr bwMode="auto">
          <a:xfrm>
            <a:off x="8983534" y="256573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27EEBE8-9C08-4BBC-AE24-E1CA8F462FC4}"/>
              </a:ext>
            </a:extLst>
          </p:cNvPr>
          <p:cNvSpPr/>
          <p:nvPr/>
        </p:nvSpPr>
        <p:spPr bwMode="auto">
          <a:xfrm>
            <a:off x="5282368" y="563519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C94FDBA-7320-4449-AAA5-9285AF17B021}"/>
              </a:ext>
            </a:extLst>
          </p:cNvPr>
          <p:cNvSpPr/>
          <p:nvPr/>
        </p:nvSpPr>
        <p:spPr bwMode="auto">
          <a:xfrm>
            <a:off x="5781268" y="420133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6C309A-3BFD-4ABA-A9DD-17F5653747E9}"/>
              </a:ext>
            </a:extLst>
          </p:cNvPr>
          <p:cNvSpPr txBox="1"/>
          <p:nvPr/>
        </p:nvSpPr>
        <p:spPr>
          <a:xfrm rot="16200000">
            <a:off x="8890853" y="625482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inode</a:t>
            </a:r>
            <a:endParaRPr lang="en-US" sz="11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2A6F96D-00AA-47D6-830E-C39B4F1A76FC}"/>
              </a:ext>
            </a:extLst>
          </p:cNvPr>
          <p:cNvCxnSpPr/>
          <p:nvPr/>
        </p:nvCxnSpPr>
        <p:spPr bwMode="auto">
          <a:xfrm>
            <a:off x="6983055" y="171862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5B2BCFAB-F0C5-49A4-A050-7650D9894F18}"/>
              </a:ext>
            </a:extLst>
          </p:cNvPr>
          <p:cNvSpPr/>
          <p:nvPr/>
        </p:nvSpPr>
        <p:spPr bwMode="auto">
          <a:xfrm>
            <a:off x="9370383" y="224938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CAE0C01-C928-4BFA-B548-D7AA17596517}"/>
              </a:ext>
            </a:extLst>
          </p:cNvPr>
          <p:cNvSpPr txBox="1"/>
          <p:nvPr/>
        </p:nvSpPr>
        <p:spPr>
          <a:xfrm>
            <a:off x="5595028" y="4181986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&lt;name&gt;:</a:t>
            </a:r>
            <a:r>
              <a:rPr lang="en-US" dirty="0" err="1"/>
              <a:t>inumber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357A91D-8DFD-4EF0-964F-D952420D7EAC}"/>
              </a:ext>
            </a:extLst>
          </p:cNvPr>
          <p:cNvSpPr/>
          <p:nvPr/>
        </p:nvSpPr>
        <p:spPr bwMode="auto">
          <a:xfrm>
            <a:off x="8958086" y="563229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D6E7A72-7810-4EA3-9428-34BE99D2B4E1}"/>
              </a:ext>
            </a:extLst>
          </p:cNvPr>
          <p:cNvSpPr/>
          <p:nvPr/>
        </p:nvSpPr>
        <p:spPr bwMode="auto">
          <a:xfrm>
            <a:off x="5770088" y="303174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83FC114-09BA-4B47-BFAD-B189BD655A3C}"/>
              </a:ext>
            </a:extLst>
          </p:cNvPr>
          <p:cNvCxnSpPr>
            <a:cxnSpLocks/>
          </p:cNvCxnSpPr>
          <p:nvPr/>
        </p:nvCxnSpPr>
        <p:spPr bwMode="auto">
          <a:xfrm flipV="1">
            <a:off x="3761958" y="308487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33CB86A-2490-4C67-9A36-1C4330F0A3D5}"/>
              </a:ext>
            </a:extLst>
          </p:cNvPr>
          <p:cNvSpPr txBox="1"/>
          <p:nvPr/>
        </p:nvSpPr>
        <p:spPr>
          <a:xfrm>
            <a:off x="5261700" y="6083510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C41B5C1-5443-40C0-9454-DB6194DF3013}"/>
              </a:ext>
            </a:extLst>
          </p:cNvPr>
          <p:cNvSpPr/>
          <p:nvPr/>
        </p:nvSpPr>
        <p:spPr bwMode="auto">
          <a:xfrm>
            <a:off x="10881140" y="22121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2437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3" y="182562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Open file description is better described as remembering the </a:t>
            </a:r>
            <a:r>
              <a:rPr lang="en-US" b="1" dirty="0" err="1">
                <a:solidFill>
                  <a:srgbClr val="FF0000"/>
                </a:solidFill>
              </a:rPr>
              <a:t>inumber</a:t>
            </a:r>
            <a:r>
              <a:rPr lang="en-US" b="1" dirty="0">
                <a:solidFill>
                  <a:srgbClr val="FF0000"/>
                </a:solidFill>
              </a:rPr>
              <a:t> (file number)</a:t>
            </a:r>
            <a:r>
              <a:rPr lang="en-US" dirty="0"/>
              <a:t> of the file, not its name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75E6-60DF-4603-B988-93A736DA017B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79" y="4525322"/>
            <a:ext cx="2242863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trike="sngStrike" dirty="0">
                <a:solidFill>
                  <a:schemeClr val="tx1"/>
                </a:solidFill>
              </a:rPr>
              <a:t>File: foo.txt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inumber</a:t>
            </a:r>
            <a:endParaRPr lang="en-US" b="1" strike="sngStrike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6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83505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F40846-C654-43F9-8F8C-DAED64333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52475" cy="4351338"/>
          </a:xfrm>
        </p:spPr>
        <p:txBody>
          <a:bodyPr/>
          <a:lstStyle/>
          <a:p>
            <a:r>
              <a:rPr lang="en-US" dirty="0"/>
              <a:t>May allocate new blocks</a:t>
            </a:r>
          </a:p>
          <a:p>
            <a:r>
              <a:rPr lang="en-US" dirty="0"/>
              <a:t>Blocks must</a:t>
            </a:r>
            <a:br>
              <a:rPr lang="en-US" dirty="0"/>
            </a:br>
            <a:r>
              <a:rPr lang="en-US" dirty="0"/>
              <a:t>be written</a:t>
            </a:r>
            <a:br>
              <a:rPr lang="en-US" dirty="0"/>
            </a:br>
            <a:r>
              <a:rPr lang="en-US" dirty="0"/>
              <a:t>back to disk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30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1F1187-3891-49DE-9A8B-AEDFD9C31914}"/>
              </a:ext>
            </a:extLst>
          </p:cNvPr>
          <p:cNvSpPr/>
          <p:nvPr/>
        </p:nvSpPr>
        <p:spPr bwMode="auto">
          <a:xfrm>
            <a:off x="3814667" y="563207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6B76D2-CFAA-4599-A21C-69C210B8F376}"/>
              </a:ext>
            </a:extLst>
          </p:cNvPr>
          <p:cNvGrpSpPr/>
          <p:nvPr/>
        </p:nvGrpSpPr>
        <p:grpSpPr>
          <a:xfrm>
            <a:off x="3650044" y="2718511"/>
            <a:ext cx="564685" cy="1133359"/>
            <a:chOff x="676026" y="1971097"/>
            <a:chExt cx="564685" cy="11333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82ADFD-315C-4411-AFE7-B6BF464E13EE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32C1F0-7EC1-429F-BBAE-B4136FF814BD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2E56016-E025-4F45-8429-25DBB9323096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6DF957-7FDF-4B6B-B5F1-CF165CFF20FF}"/>
              </a:ext>
            </a:extLst>
          </p:cNvPr>
          <p:cNvGrpSpPr/>
          <p:nvPr/>
        </p:nvGrpSpPr>
        <p:grpSpPr>
          <a:xfrm>
            <a:off x="3497644" y="2566111"/>
            <a:ext cx="564685" cy="1133359"/>
            <a:chOff x="676026" y="1971097"/>
            <a:chExt cx="564685" cy="1133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D38C4DB-88C1-44E7-83B3-F2675059949A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05ADC8B-480B-4996-B071-A557FE233BA4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BD75C2-B50F-41F2-A8DB-17E06FF30F50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72DFC5A-ADFE-4EE7-9EE2-592D3D744404}"/>
              </a:ext>
            </a:extLst>
          </p:cNvPr>
          <p:cNvSpPr txBox="1"/>
          <p:nvPr/>
        </p:nvSpPr>
        <p:spPr>
          <a:xfrm>
            <a:off x="9709033" y="508169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9" name="Picture 18" descr="Screen Shot 2014-10-22 at 5.27.38 PM.png">
            <a:extLst>
              <a:ext uri="{FF2B5EF4-FFF2-40B4-BE49-F238E27FC236}">
                <a16:creationId xmlns:a16="http://schemas.microsoft.com/office/drawing/2014/main" id="{3B273A16-106B-4E14-84E7-1D0DC374C7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39722"/>
            <a:ext cx="3371841" cy="34245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97259E3-C6E4-4BB3-878A-289311B93936}"/>
              </a:ext>
            </a:extLst>
          </p:cNvPr>
          <p:cNvSpPr/>
          <p:nvPr/>
        </p:nvSpPr>
        <p:spPr bwMode="auto">
          <a:xfrm>
            <a:off x="381390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58922E-15CF-4913-A8CC-3FE20C264405}"/>
              </a:ext>
            </a:extLst>
          </p:cNvPr>
          <p:cNvSpPr/>
          <p:nvPr/>
        </p:nvSpPr>
        <p:spPr bwMode="auto">
          <a:xfrm>
            <a:off x="4166839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4C20DC-4C4E-4F8A-A413-1CC8929E9809}"/>
              </a:ext>
            </a:extLst>
          </p:cNvPr>
          <p:cNvSpPr/>
          <p:nvPr/>
        </p:nvSpPr>
        <p:spPr bwMode="auto">
          <a:xfrm>
            <a:off x="4547839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3EED42-B681-4F40-83D2-324DA054E4A0}"/>
              </a:ext>
            </a:extLst>
          </p:cNvPr>
          <p:cNvSpPr/>
          <p:nvPr/>
        </p:nvSpPr>
        <p:spPr bwMode="auto">
          <a:xfrm>
            <a:off x="4900778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FD0D94-9488-4FA0-BE8A-F93D45EC3968}"/>
              </a:ext>
            </a:extLst>
          </p:cNvPr>
          <p:cNvSpPr/>
          <p:nvPr/>
        </p:nvSpPr>
        <p:spPr bwMode="auto">
          <a:xfrm>
            <a:off x="5283336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1ADD39-EFA8-46F6-A742-AD7BA4C8D98E}"/>
              </a:ext>
            </a:extLst>
          </p:cNvPr>
          <p:cNvSpPr/>
          <p:nvPr/>
        </p:nvSpPr>
        <p:spPr bwMode="auto">
          <a:xfrm>
            <a:off x="5636275" y="563930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1BBBFA-42ED-4C0B-A668-D8FAF97492F9}"/>
              </a:ext>
            </a:extLst>
          </p:cNvPr>
          <p:cNvSpPr/>
          <p:nvPr/>
        </p:nvSpPr>
        <p:spPr bwMode="auto">
          <a:xfrm>
            <a:off x="6017275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FA3CB00-05A2-47B3-970C-0EB6E24321BE}"/>
              </a:ext>
            </a:extLst>
          </p:cNvPr>
          <p:cNvSpPr/>
          <p:nvPr/>
        </p:nvSpPr>
        <p:spPr bwMode="auto">
          <a:xfrm>
            <a:off x="6370214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D1F3CD4-3A0C-4845-8606-824C43E9DE3B}"/>
              </a:ext>
            </a:extLst>
          </p:cNvPr>
          <p:cNvSpPr/>
          <p:nvPr/>
        </p:nvSpPr>
        <p:spPr bwMode="auto">
          <a:xfrm>
            <a:off x="6751214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135BD9-5990-4CBB-AD75-D1F4E5EB6297}"/>
              </a:ext>
            </a:extLst>
          </p:cNvPr>
          <p:cNvSpPr/>
          <p:nvPr/>
        </p:nvSpPr>
        <p:spPr bwMode="auto">
          <a:xfrm>
            <a:off x="7104153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41F1E1-369A-42ED-9D13-030FAB0C0ADB}"/>
              </a:ext>
            </a:extLst>
          </p:cNvPr>
          <p:cNvSpPr/>
          <p:nvPr/>
        </p:nvSpPr>
        <p:spPr bwMode="auto">
          <a:xfrm>
            <a:off x="7485153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34E2A7-F7D0-42D0-BF87-64C296C770C5}"/>
              </a:ext>
            </a:extLst>
          </p:cNvPr>
          <p:cNvSpPr/>
          <p:nvPr/>
        </p:nvSpPr>
        <p:spPr bwMode="auto">
          <a:xfrm>
            <a:off x="7838092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D803B9-871C-45E1-93F3-66441A884493}"/>
              </a:ext>
            </a:extLst>
          </p:cNvPr>
          <p:cNvSpPr/>
          <p:nvPr/>
        </p:nvSpPr>
        <p:spPr bwMode="auto">
          <a:xfrm>
            <a:off x="8220650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CB16EB2-2052-49F1-A721-90C641490422}"/>
              </a:ext>
            </a:extLst>
          </p:cNvPr>
          <p:cNvSpPr/>
          <p:nvPr/>
        </p:nvSpPr>
        <p:spPr bwMode="auto">
          <a:xfrm>
            <a:off x="858762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AB09EB-D5A0-4450-A7BA-3FE1E645D5DB}"/>
              </a:ext>
            </a:extLst>
          </p:cNvPr>
          <p:cNvSpPr/>
          <p:nvPr/>
        </p:nvSpPr>
        <p:spPr bwMode="auto">
          <a:xfrm>
            <a:off x="8954589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6CD7677-A892-4434-957B-F1E68504646A}"/>
              </a:ext>
            </a:extLst>
          </p:cNvPr>
          <p:cNvSpPr/>
          <p:nvPr/>
        </p:nvSpPr>
        <p:spPr bwMode="auto">
          <a:xfrm>
            <a:off x="9324602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29D96B-24C9-4B01-98B0-50C9B792A4D4}"/>
              </a:ext>
            </a:extLst>
          </p:cNvPr>
          <p:cNvSpPr/>
          <p:nvPr/>
        </p:nvSpPr>
        <p:spPr bwMode="auto">
          <a:xfrm>
            <a:off x="3811788" y="614812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3B5152F-7DEE-4236-B232-C88B413FC046}"/>
              </a:ext>
            </a:extLst>
          </p:cNvPr>
          <p:cNvSpPr/>
          <p:nvPr/>
        </p:nvSpPr>
        <p:spPr bwMode="auto">
          <a:xfrm>
            <a:off x="381178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B2E0AD-581C-499C-B490-4F7055CE6F59}"/>
              </a:ext>
            </a:extLst>
          </p:cNvPr>
          <p:cNvSpPr/>
          <p:nvPr/>
        </p:nvSpPr>
        <p:spPr bwMode="auto">
          <a:xfrm>
            <a:off x="4164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A11D77E-824C-4609-B3BA-40D8B8FC7815}"/>
              </a:ext>
            </a:extLst>
          </p:cNvPr>
          <p:cNvSpPr/>
          <p:nvPr/>
        </p:nvSpPr>
        <p:spPr bwMode="auto">
          <a:xfrm>
            <a:off x="4545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FAE7CAC-BDB4-47D0-A389-DEDD4B9235BC}"/>
              </a:ext>
            </a:extLst>
          </p:cNvPr>
          <p:cNvSpPr/>
          <p:nvPr/>
        </p:nvSpPr>
        <p:spPr bwMode="auto">
          <a:xfrm>
            <a:off x="4898665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77BBAA-A189-404A-9919-63F804BDBD7D}"/>
              </a:ext>
            </a:extLst>
          </p:cNvPr>
          <p:cNvSpPr/>
          <p:nvPr/>
        </p:nvSpPr>
        <p:spPr bwMode="auto">
          <a:xfrm>
            <a:off x="5281223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9C2576-AEE6-4386-86F0-67C7C4FD3EF2}"/>
              </a:ext>
            </a:extLst>
          </p:cNvPr>
          <p:cNvSpPr/>
          <p:nvPr/>
        </p:nvSpPr>
        <p:spPr bwMode="auto">
          <a:xfrm>
            <a:off x="5634162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CB2195-2AB6-4B54-BD84-BA36625C8E28}"/>
              </a:ext>
            </a:extLst>
          </p:cNvPr>
          <p:cNvSpPr/>
          <p:nvPr/>
        </p:nvSpPr>
        <p:spPr bwMode="auto">
          <a:xfrm>
            <a:off x="6015162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DD413E-8939-43AE-91F9-298AD440BDB6}"/>
              </a:ext>
            </a:extLst>
          </p:cNvPr>
          <p:cNvSpPr/>
          <p:nvPr/>
        </p:nvSpPr>
        <p:spPr bwMode="auto">
          <a:xfrm>
            <a:off x="6368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598963-1AE1-46E9-B354-D5A1AA5F417A}"/>
              </a:ext>
            </a:extLst>
          </p:cNvPr>
          <p:cNvSpPr/>
          <p:nvPr/>
        </p:nvSpPr>
        <p:spPr bwMode="auto">
          <a:xfrm>
            <a:off x="6749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DB5F61A-962B-44F7-BE9B-589AB7095414}"/>
              </a:ext>
            </a:extLst>
          </p:cNvPr>
          <p:cNvSpPr/>
          <p:nvPr/>
        </p:nvSpPr>
        <p:spPr bwMode="auto">
          <a:xfrm>
            <a:off x="7102040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977A426-704D-4319-9476-FEF7B25D41DF}"/>
              </a:ext>
            </a:extLst>
          </p:cNvPr>
          <p:cNvSpPr/>
          <p:nvPr/>
        </p:nvSpPr>
        <p:spPr bwMode="auto">
          <a:xfrm>
            <a:off x="748304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4CD5A5-7080-4234-A83D-29E83C70B2F8}"/>
              </a:ext>
            </a:extLst>
          </p:cNvPr>
          <p:cNvSpPr/>
          <p:nvPr/>
        </p:nvSpPr>
        <p:spPr bwMode="auto">
          <a:xfrm>
            <a:off x="7835979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F2B987-5635-42E9-9AFC-F388EE9BF17E}"/>
              </a:ext>
            </a:extLst>
          </p:cNvPr>
          <p:cNvSpPr/>
          <p:nvPr/>
        </p:nvSpPr>
        <p:spPr bwMode="auto">
          <a:xfrm>
            <a:off x="8218537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B846535-0F81-4F15-8E9F-B3324FBA4980}"/>
              </a:ext>
            </a:extLst>
          </p:cNvPr>
          <p:cNvSpPr/>
          <p:nvPr/>
        </p:nvSpPr>
        <p:spPr bwMode="auto">
          <a:xfrm>
            <a:off x="859953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D5CAC05-9CC8-4637-8347-6063802A5B0F}"/>
              </a:ext>
            </a:extLst>
          </p:cNvPr>
          <p:cNvSpPr/>
          <p:nvPr/>
        </p:nvSpPr>
        <p:spPr bwMode="auto">
          <a:xfrm>
            <a:off x="8968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19868E3-CA87-4178-ADB3-BB7AC0FDA33D}"/>
              </a:ext>
            </a:extLst>
          </p:cNvPr>
          <p:cNvSpPr/>
          <p:nvPr/>
        </p:nvSpPr>
        <p:spPr bwMode="auto">
          <a:xfrm>
            <a:off x="9349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8ABE634-1A0F-42C2-924F-5586087323CB}"/>
              </a:ext>
            </a:extLst>
          </p:cNvPr>
          <p:cNvSpPr txBox="1"/>
          <p:nvPr/>
        </p:nvSpPr>
        <p:spPr>
          <a:xfrm>
            <a:off x="2932826" y="5626530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C81E53-3129-4505-88DA-F73BA6B67438}"/>
              </a:ext>
            </a:extLst>
          </p:cNvPr>
          <p:cNvSpPr txBox="1"/>
          <p:nvPr/>
        </p:nvSpPr>
        <p:spPr>
          <a:xfrm>
            <a:off x="2932825" y="6029607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EBAD47-ECCD-4B8F-B270-E847D2FABC06}"/>
              </a:ext>
            </a:extLst>
          </p:cNvPr>
          <p:cNvSpPr txBox="1"/>
          <p:nvPr/>
        </p:nvSpPr>
        <p:spPr>
          <a:xfrm>
            <a:off x="10878928" y="135911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E048E0-4F42-4250-981D-2302AA541434}"/>
              </a:ext>
            </a:extLst>
          </p:cNvPr>
          <p:cNvSpPr txBox="1"/>
          <p:nvPr/>
        </p:nvSpPr>
        <p:spPr>
          <a:xfrm>
            <a:off x="4390896" y="1481929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1B33358-4DE1-4DBC-891F-C7069880736C}"/>
              </a:ext>
            </a:extLst>
          </p:cNvPr>
          <p:cNvSpPr txBox="1"/>
          <p:nvPr/>
        </p:nvSpPr>
        <p:spPr>
          <a:xfrm>
            <a:off x="4480194" y="3857851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A0B283A-D9AE-49C5-8E2E-3F4A8BC76EA0}"/>
              </a:ext>
            </a:extLst>
          </p:cNvPr>
          <p:cNvSpPr txBox="1"/>
          <p:nvPr/>
        </p:nvSpPr>
        <p:spPr>
          <a:xfrm>
            <a:off x="4418881" y="25783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C95E65-F06E-42CF-8A18-CBEBA81A90FB}"/>
              </a:ext>
            </a:extLst>
          </p:cNvPr>
          <p:cNvSpPr txBox="1"/>
          <p:nvPr/>
        </p:nvSpPr>
        <p:spPr>
          <a:xfrm>
            <a:off x="4465308" y="4671410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CD3D347-A8D6-4224-9581-57323C22493E}"/>
              </a:ext>
            </a:extLst>
          </p:cNvPr>
          <p:cNvGrpSpPr/>
          <p:nvPr/>
        </p:nvGrpSpPr>
        <p:grpSpPr>
          <a:xfrm>
            <a:off x="3346927" y="2644408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6C8151B-12F8-43E1-8E18-7FF901315088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B7DD434-2CD5-44A3-AEE5-61E3E367F82B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D1FC7DC-2442-42E0-9314-FA41C77443B1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687AA90A-5047-4FDD-9043-E87518519F14}"/>
              </a:ext>
            </a:extLst>
          </p:cNvPr>
          <p:cNvSpPr txBox="1"/>
          <p:nvPr/>
        </p:nvSpPr>
        <p:spPr>
          <a:xfrm>
            <a:off x="2726251" y="295580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AEDD3B-FC9F-4087-AA85-FCA217125C31}"/>
              </a:ext>
            </a:extLst>
          </p:cNvPr>
          <p:cNvSpPr txBox="1"/>
          <p:nvPr/>
        </p:nvSpPr>
        <p:spPr>
          <a:xfrm>
            <a:off x="3133706" y="224938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0F1DB2B-E9C9-4170-8C36-B65A799E2B82}"/>
              </a:ext>
            </a:extLst>
          </p:cNvPr>
          <p:cNvSpPr/>
          <p:nvPr/>
        </p:nvSpPr>
        <p:spPr bwMode="auto">
          <a:xfrm>
            <a:off x="4785369" y="186068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D36C06C-281B-4682-8027-77F8659BACEE}"/>
              </a:ext>
            </a:extLst>
          </p:cNvPr>
          <p:cNvSpPr/>
          <p:nvPr/>
        </p:nvSpPr>
        <p:spPr bwMode="auto">
          <a:xfrm>
            <a:off x="5291344" y="194589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18E89D-D9AC-4EE4-9D7B-41CB33F37614}"/>
              </a:ext>
            </a:extLst>
          </p:cNvPr>
          <p:cNvSpPr/>
          <p:nvPr/>
        </p:nvSpPr>
        <p:spPr bwMode="auto">
          <a:xfrm>
            <a:off x="5418201" y="20448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17E916-7E09-4A4F-A105-881F14EB46BB}"/>
              </a:ext>
            </a:extLst>
          </p:cNvPr>
          <p:cNvSpPr/>
          <p:nvPr/>
        </p:nvSpPr>
        <p:spPr bwMode="auto">
          <a:xfrm>
            <a:off x="4756254" y="303425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2F04247-A072-4C6B-9F42-12FCD465F779}"/>
              </a:ext>
            </a:extLst>
          </p:cNvPr>
          <p:cNvSpPr/>
          <p:nvPr/>
        </p:nvSpPr>
        <p:spPr bwMode="auto">
          <a:xfrm>
            <a:off x="5001780" y="315797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3BC78EF-27A8-43B4-8919-33A30A1C6A3F}"/>
              </a:ext>
            </a:extLst>
          </p:cNvPr>
          <p:cNvSpPr/>
          <p:nvPr/>
        </p:nvSpPr>
        <p:spPr bwMode="auto">
          <a:xfrm>
            <a:off x="5261820" y="331815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0DCD1E-5D63-4EB5-8240-22F21263602D}"/>
              </a:ext>
            </a:extLst>
          </p:cNvPr>
          <p:cNvSpPr txBox="1"/>
          <p:nvPr/>
        </p:nvSpPr>
        <p:spPr>
          <a:xfrm>
            <a:off x="6983056" y="2049333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EE034EF-78D0-41F7-B3B5-42A12B49D7D4}"/>
              </a:ext>
            </a:extLst>
          </p:cNvPr>
          <p:cNvSpPr txBox="1"/>
          <p:nvPr/>
        </p:nvSpPr>
        <p:spPr>
          <a:xfrm>
            <a:off x="6983056" y="3440141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FAB9D7-E741-4EBB-8EBF-249B0D786BB8}"/>
              </a:ext>
            </a:extLst>
          </p:cNvPr>
          <p:cNvSpPr/>
          <p:nvPr/>
        </p:nvSpPr>
        <p:spPr bwMode="auto">
          <a:xfrm>
            <a:off x="473366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264E00F-2D3E-4B41-A682-67EC7DAB3595}"/>
              </a:ext>
            </a:extLst>
          </p:cNvPr>
          <p:cNvSpPr/>
          <p:nvPr/>
        </p:nvSpPr>
        <p:spPr bwMode="auto">
          <a:xfrm>
            <a:off x="521012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912D998-F64E-44BA-A20A-DE6D3D7E3352}"/>
              </a:ext>
            </a:extLst>
          </p:cNvPr>
          <p:cNvSpPr/>
          <p:nvPr/>
        </p:nvSpPr>
        <p:spPr bwMode="auto">
          <a:xfrm>
            <a:off x="4733667" y="499860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50CCCBD-D557-4060-9F76-7BBB319E45B5}"/>
              </a:ext>
            </a:extLst>
          </p:cNvPr>
          <p:cNvSpPr txBox="1"/>
          <p:nvPr/>
        </p:nvSpPr>
        <p:spPr>
          <a:xfrm>
            <a:off x="3745728" y="608754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0BF3D49-F5F3-45F1-AAE6-E541FFC73A2C}"/>
              </a:ext>
            </a:extLst>
          </p:cNvPr>
          <p:cNvCxnSpPr/>
          <p:nvPr/>
        </p:nvCxnSpPr>
        <p:spPr bwMode="auto">
          <a:xfrm flipV="1">
            <a:off x="3753885" y="304855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15A03BFE-9054-427D-B1E1-2FDED1CCE8D4}"/>
              </a:ext>
            </a:extLst>
          </p:cNvPr>
          <p:cNvSpPr/>
          <p:nvPr/>
        </p:nvSpPr>
        <p:spPr bwMode="auto">
          <a:xfrm rot="16200000">
            <a:off x="8093562" y="460150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2CE8C3E-422A-4AE4-8275-03C3F53689D3}"/>
              </a:ext>
            </a:extLst>
          </p:cNvPr>
          <p:cNvSpPr/>
          <p:nvPr/>
        </p:nvSpPr>
        <p:spPr bwMode="auto">
          <a:xfrm>
            <a:off x="8983534" y="256573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9A9241-FE96-4ED6-8E2D-0BD7E769BA39}"/>
              </a:ext>
            </a:extLst>
          </p:cNvPr>
          <p:cNvSpPr/>
          <p:nvPr/>
        </p:nvSpPr>
        <p:spPr bwMode="auto">
          <a:xfrm>
            <a:off x="5282368" y="563519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99C9DD4-B002-43C0-906B-C0E1B28E07CC}"/>
              </a:ext>
            </a:extLst>
          </p:cNvPr>
          <p:cNvSpPr/>
          <p:nvPr/>
        </p:nvSpPr>
        <p:spPr bwMode="auto">
          <a:xfrm>
            <a:off x="5781268" y="420133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E616CA-C3CE-478B-9338-04DB37303C36}"/>
              </a:ext>
            </a:extLst>
          </p:cNvPr>
          <p:cNvSpPr txBox="1"/>
          <p:nvPr/>
        </p:nvSpPr>
        <p:spPr>
          <a:xfrm rot="16200000">
            <a:off x="8890853" y="625482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inode</a:t>
            </a:r>
            <a:endParaRPr lang="en-US" sz="11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B438D5C-FF52-4391-BF81-6FE807CA3F0B}"/>
              </a:ext>
            </a:extLst>
          </p:cNvPr>
          <p:cNvCxnSpPr/>
          <p:nvPr/>
        </p:nvCxnSpPr>
        <p:spPr bwMode="auto">
          <a:xfrm>
            <a:off x="6983055" y="171862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4B833009-6071-4B53-AAE4-FC891C64DEBD}"/>
              </a:ext>
            </a:extLst>
          </p:cNvPr>
          <p:cNvSpPr/>
          <p:nvPr/>
        </p:nvSpPr>
        <p:spPr bwMode="auto">
          <a:xfrm>
            <a:off x="9370383" y="224938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6C37FD0-7F5B-4C99-BF82-07AA3EAB9307}"/>
              </a:ext>
            </a:extLst>
          </p:cNvPr>
          <p:cNvSpPr txBox="1"/>
          <p:nvPr/>
        </p:nvSpPr>
        <p:spPr>
          <a:xfrm>
            <a:off x="5595028" y="4181986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&lt;name&gt;:</a:t>
            </a:r>
            <a:r>
              <a:rPr lang="en-US" dirty="0" err="1"/>
              <a:t>inumber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2675F0-03FB-4026-A8C9-48A09316182D}"/>
              </a:ext>
            </a:extLst>
          </p:cNvPr>
          <p:cNvSpPr/>
          <p:nvPr/>
        </p:nvSpPr>
        <p:spPr bwMode="auto">
          <a:xfrm>
            <a:off x="8958086" y="563229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E735ADC-005D-426D-A82C-2478E0CB43EC}"/>
              </a:ext>
            </a:extLst>
          </p:cNvPr>
          <p:cNvSpPr/>
          <p:nvPr/>
        </p:nvSpPr>
        <p:spPr bwMode="auto">
          <a:xfrm>
            <a:off x="5770088" y="303174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8FA3F1E-BFEC-499C-AF00-906A72FC522F}"/>
              </a:ext>
            </a:extLst>
          </p:cNvPr>
          <p:cNvCxnSpPr>
            <a:cxnSpLocks/>
          </p:cNvCxnSpPr>
          <p:nvPr/>
        </p:nvCxnSpPr>
        <p:spPr bwMode="auto">
          <a:xfrm flipV="1">
            <a:off x="3761958" y="308487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2C4D4BA-4F13-470E-B7F1-D760439DA6CC}"/>
              </a:ext>
            </a:extLst>
          </p:cNvPr>
          <p:cNvSpPr txBox="1"/>
          <p:nvPr/>
        </p:nvSpPr>
        <p:spPr>
          <a:xfrm>
            <a:off x="5261700" y="6083510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3517BF5-F33E-48B6-984F-A9E7C88601F2}"/>
              </a:ext>
            </a:extLst>
          </p:cNvPr>
          <p:cNvSpPr/>
          <p:nvPr/>
        </p:nvSpPr>
        <p:spPr bwMode="auto">
          <a:xfrm>
            <a:off x="10881140" y="22121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73599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76D74-08D2-47A9-A7F7-F9714E1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Eviction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FFB040-10DC-476A-9343-5B94703C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39132" cy="4351338"/>
          </a:xfrm>
        </p:spPr>
        <p:txBody>
          <a:bodyPr/>
          <a:lstStyle/>
          <a:p>
            <a:r>
              <a:rPr lang="en-US" dirty="0"/>
              <a:t>Blocks being written back to disk</a:t>
            </a:r>
            <a:br>
              <a:rPr lang="en-US" dirty="0"/>
            </a:br>
            <a:r>
              <a:rPr lang="en-US" dirty="0"/>
              <a:t>go through</a:t>
            </a:r>
            <a:br>
              <a:rPr lang="en-US" dirty="0"/>
            </a:br>
            <a:r>
              <a:rPr lang="en-US" dirty="0"/>
              <a:t>a transient</a:t>
            </a:r>
            <a:br>
              <a:rPr lang="en-US" dirty="0"/>
            </a:br>
            <a:r>
              <a:rPr lang="en-US" dirty="0"/>
              <a:t>state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9CAF-6E1D-41F0-AAF9-583C3C1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44A6B-1EDC-466E-AADF-97CD7F37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61D3-D6F7-4568-AF66-F7639C8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2C04FE-360E-4084-945B-1CF4671240F5}"/>
              </a:ext>
            </a:extLst>
          </p:cNvPr>
          <p:cNvSpPr/>
          <p:nvPr/>
        </p:nvSpPr>
        <p:spPr bwMode="auto">
          <a:xfrm>
            <a:off x="3814667" y="563207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F57567-9FEF-4947-93AF-F049DFDC5784}"/>
              </a:ext>
            </a:extLst>
          </p:cNvPr>
          <p:cNvGrpSpPr/>
          <p:nvPr/>
        </p:nvGrpSpPr>
        <p:grpSpPr>
          <a:xfrm>
            <a:off x="3650044" y="2718511"/>
            <a:ext cx="564685" cy="1133359"/>
            <a:chOff x="676026" y="1971097"/>
            <a:chExt cx="564685" cy="11333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20F931-4C4E-44E9-BE2C-09E85360A663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926552-15B1-4611-9395-9A133F2F7FC5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2C675D-126A-4A06-AC30-94E4B81DA7AA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ED9C8A-50A3-49D0-9AA0-6E3BF18E1312}"/>
              </a:ext>
            </a:extLst>
          </p:cNvPr>
          <p:cNvGrpSpPr/>
          <p:nvPr/>
        </p:nvGrpSpPr>
        <p:grpSpPr>
          <a:xfrm>
            <a:off x="3497644" y="2566111"/>
            <a:ext cx="564685" cy="1133359"/>
            <a:chOff x="676026" y="1971097"/>
            <a:chExt cx="564685" cy="1133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D66BF81-457F-473E-9003-4C91DA7F650E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6760EF-BDF8-4581-B6BF-A50C1807BD56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B6884C-1E9D-49E3-A1A2-2C7FE820A64F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0F027CA-3685-4AA1-BD0F-4B3D58D1E56E}"/>
              </a:ext>
            </a:extLst>
          </p:cNvPr>
          <p:cNvSpPr txBox="1"/>
          <p:nvPr/>
        </p:nvSpPr>
        <p:spPr>
          <a:xfrm>
            <a:off x="9709033" y="508169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pic>
        <p:nvPicPr>
          <p:cNvPr id="19" name="Picture 18" descr="Screen Shot 2014-10-22 at 5.27.38 PM.png">
            <a:extLst>
              <a:ext uri="{FF2B5EF4-FFF2-40B4-BE49-F238E27FC236}">
                <a16:creationId xmlns:a16="http://schemas.microsoft.com/office/drawing/2014/main" id="{330C7CFC-B3F7-458B-8E34-BB86B58A39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11" y="1439722"/>
            <a:ext cx="3371841" cy="34245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C8B7B0D-3D56-4352-8658-70DD6144167B}"/>
              </a:ext>
            </a:extLst>
          </p:cNvPr>
          <p:cNvSpPr/>
          <p:nvPr/>
        </p:nvSpPr>
        <p:spPr bwMode="auto">
          <a:xfrm>
            <a:off x="381390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A3C90F-674A-4739-873A-D54F223BC985}"/>
              </a:ext>
            </a:extLst>
          </p:cNvPr>
          <p:cNvSpPr/>
          <p:nvPr/>
        </p:nvSpPr>
        <p:spPr bwMode="auto">
          <a:xfrm>
            <a:off x="4166839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C4A08D-8941-4671-90A5-0FACEF090642}"/>
              </a:ext>
            </a:extLst>
          </p:cNvPr>
          <p:cNvSpPr/>
          <p:nvPr/>
        </p:nvSpPr>
        <p:spPr bwMode="auto">
          <a:xfrm>
            <a:off x="4547839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2365A4-56D7-4266-B97B-460EDA1230ED}"/>
              </a:ext>
            </a:extLst>
          </p:cNvPr>
          <p:cNvSpPr/>
          <p:nvPr/>
        </p:nvSpPr>
        <p:spPr bwMode="auto">
          <a:xfrm>
            <a:off x="4900778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F3CC84-B139-4199-9314-AD2FCA289B6C}"/>
              </a:ext>
            </a:extLst>
          </p:cNvPr>
          <p:cNvSpPr/>
          <p:nvPr/>
        </p:nvSpPr>
        <p:spPr bwMode="auto">
          <a:xfrm>
            <a:off x="5283336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2488D-C273-48F3-B35B-C73B6F0793A8}"/>
              </a:ext>
            </a:extLst>
          </p:cNvPr>
          <p:cNvSpPr/>
          <p:nvPr/>
        </p:nvSpPr>
        <p:spPr bwMode="auto">
          <a:xfrm>
            <a:off x="5636275" y="563930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BE4A8E-30B0-4EA5-9207-CE4C6C79AD53}"/>
              </a:ext>
            </a:extLst>
          </p:cNvPr>
          <p:cNvSpPr/>
          <p:nvPr/>
        </p:nvSpPr>
        <p:spPr bwMode="auto">
          <a:xfrm>
            <a:off x="6017275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F8DF87-E41D-47BC-B0F9-44370B231802}"/>
              </a:ext>
            </a:extLst>
          </p:cNvPr>
          <p:cNvSpPr/>
          <p:nvPr/>
        </p:nvSpPr>
        <p:spPr bwMode="auto">
          <a:xfrm>
            <a:off x="6370214" y="563930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A6A5D7-AECF-44CC-B8EC-D835A9F39095}"/>
              </a:ext>
            </a:extLst>
          </p:cNvPr>
          <p:cNvSpPr/>
          <p:nvPr/>
        </p:nvSpPr>
        <p:spPr bwMode="auto">
          <a:xfrm>
            <a:off x="6751214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89908D-E10A-48E2-BCF5-4102EAEF5F63}"/>
              </a:ext>
            </a:extLst>
          </p:cNvPr>
          <p:cNvSpPr/>
          <p:nvPr/>
        </p:nvSpPr>
        <p:spPr bwMode="auto">
          <a:xfrm>
            <a:off x="7104153" y="563930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FAB5B1-066E-4602-9A3B-2B756297636D}"/>
              </a:ext>
            </a:extLst>
          </p:cNvPr>
          <p:cNvSpPr/>
          <p:nvPr/>
        </p:nvSpPr>
        <p:spPr bwMode="auto">
          <a:xfrm>
            <a:off x="7485153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ABD71B-86E5-4B63-8869-A72A9FB9677B}"/>
              </a:ext>
            </a:extLst>
          </p:cNvPr>
          <p:cNvSpPr/>
          <p:nvPr/>
        </p:nvSpPr>
        <p:spPr bwMode="auto">
          <a:xfrm>
            <a:off x="7838092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4F1B683-5327-41E1-9239-E2CB61CC4D39}"/>
              </a:ext>
            </a:extLst>
          </p:cNvPr>
          <p:cNvSpPr/>
          <p:nvPr/>
        </p:nvSpPr>
        <p:spPr bwMode="auto">
          <a:xfrm>
            <a:off x="8220650" y="563930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175A04-B2A5-47FB-8DE3-A58BB9E547DE}"/>
              </a:ext>
            </a:extLst>
          </p:cNvPr>
          <p:cNvSpPr/>
          <p:nvPr/>
        </p:nvSpPr>
        <p:spPr bwMode="auto">
          <a:xfrm>
            <a:off x="8587620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AFC71F4-F3F8-4A47-BF69-607FA31AD5B6}"/>
              </a:ext>
            </a:extLst>
          </p:cNvPr>
          <p:cNvSpPr/>
          <p:nvPr/>
        </p:nvSpPr>
        <p:spPr bwMode="auto">
          <a:xfrm>
            <a:off x="8954589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73C02C4-330E-41F6-9DAC-B5FF44C69F0B}"/>
              </a:ext>
            </a:extLst>
          </p:cNvPr>
          <p:cNvSpPr/>
          <p:nvPr/>
        </p:nvSpPr>
        <p:spPr bwMode="auto">
          <a:xfrm>
            <a:off x="9324602" y="563930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DFF9AC-6EBF-4D3C-A50B-EB83FA894C3C}"/>
              </a:ext>
            </a:extLst>
          </p:cNvPr>
          <p:cNvSpPr/>
          <p:nvPr/>
        </p:nvSpPr>
        <p:spPr bwMode="auto">
          <a:xfrm>
            <a:off x="3811788" y="614812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B043C8-E154-49BE-A2A7-95084D399F6F}"/>
              </a:ext>
            </a:extLst>
          </p:cNvPr>
          <p:cNvSpPr/>
          <p:nvPr/>
        </p:nvSpPr>
        <p:spPr bwMode="auto">
          <a:xfrm>
            <a:off x="381178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53E846-FE58-4AE8-A76B-E688DF39A3DC}"/>
              </a:ext>
            </a:extLst>
          </p:cNvPr>
          <p:cNvSpPr/>
          <p:nvPr/>
        </p:nvSpPr>
        <p:spPr bwMode="auto">
          <a:xfrm>
            <a:off x="4164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1C492E-D315-45DC-B33D-7899BD287E01}"/>
              </a:ext>
            </a:extLst>
          </p:cNvPr>
          <p:cNvSpPr/>
          <p:nvPr/>
        </p:nvSpPr>
        <p:spPr bwMode="auto">
          <a:xfrm>
            <a:off x="4545726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AF47C5-0555-4E8C-BEF5-8562637A0D42}"/>
              </a:ext>
            </a:extLst>
          </p:cNvPr>
          <p:cNvSpPr/>
          <p:nvPr/>
        </p:nvSpPr>
        <p:spPr bwMode="auto">
          <a:xfrm>
            <a:off x="4898665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C3D456-F1D5-4347-AFF0-1C948DAD2F8F}"/>
              </a:ext>
            </a:extLst>
          </p:cNvPr>
          <p:cNvSpPr/>
          <p:nvPr/>
        </p:nvSpPr>
        <p:spPr bwMode="auto">
          <a:xfrm>
            <a:off x="5281223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E03B83-7937-442B-A7EB-33178A75F977}"/>
              </a:ext>
            </a:extLst>
          </p:cNvPr>
          <p:cNvSpPr/>
          <p:nvPr/>
        </p:nvSpPr>
        <p:spPr bwMode="auto">
          <a:xfrm>
            <a:off x="5634162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CCE0FE4-3EB3-4650-A13D-0884A4B9B7F6}"/>
              </a:ext>
            </a:extLst>
          </p:cNvPr>
          <p:cNvSpPr/>
          <p:nvPr/>
        </p:nvSpPr>
        <p:spPr bwMode="auto">
          <a:xfrm>
            <a:off x="6015162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17C4AD-51E8-406B-9D7B-9011EA61AF66}"/>
              </a:ext>
            </a:extLst>
          </p:cNvPr>
          <p:cNvSpPr/>
          <p:nvPr/>
        </p:nvSpPr>
        <p:spPr bwMode="auto">
          <a:xfrm>
            <a:off x="6368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C7ABCEE-6E81-43B5-8C19-2E479EBAD74F}"/>
              </a:ext>
            </a:extLst>
          </p:cNvPr>
          <p:cNvSpPr/>
          <p:nvPr/>
        </p:nvSpPr>
        <p:spPr bwMode="auto">
          <a:xfrm>
            <a:off x="6749101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1B77594-5602-49C5-8441-7FAC63409347}"/>
              </a:ext>
            </a:extLst>
          </p:cNvPr>
          <p:cNvSpPr/>
          <p:nvPr/>
        </p:nvSpPr>
        <p:spPr bwMode="auto">
          <a:xfrm>
            <a:off x="7102040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CB50752-9161-4AC2-9FE1-34101761821F}"/>
              </a:ext>
            </a:extLst>
          </p:cNvPr>
          <p:cNvSpPr/>
          <p:nvPr/>
        </p:nvSpPr>
        <p:spPr bwMode="auto">
          <a:xfrm>
            <a:off x="748304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A711D4-0155-4D9B-A828-F306AE07E75E}"/>
              </a:ext>
            </a:extLst>
          </p:cNvPr>
          <p:cNvSpPr/>
          <p:nvPr/>
        </p:nvSpPr>
        <p:spPr bwMode="auto">
          <a:xfrm>
            <a:off x="7835979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358D1B-4C87-4F6A-B32C-FFFFAA13629C}"/>
              </a:ext>
            </a:extLst>
          </p:cNvPr>
          <p:cNvSpPr/>
          <p:nvPr/>
        </p:nvSpPr>
        <p:spPr bwMode="auto">
          <a:xfrm>
            <a:off x="8218537" y="614937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D71431-B426-49FC-A3F4-2E40D70E3B2F}"/>
              </a:ext>
            </a:extLst>
          </p:cNvPr>
          <p:cNvSpPr/>
          <p:nvPr/>
        </p:nvSpPr>
        <p:spPr bwMode="auto">
          <a:xfrm>
            <a:off x="8599537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955C6A9-9C86-4747-AADB-B772806E12B4}"/>
              </a:ext>
            </a:extLst>
          </p:cNvPr>
          <p:cNvSpPr/>
          <p:nvPr/>
        </p:nvSpPr>
        <p:spPr bwMode="auto">
          <a:xfrm>
            <a:off x="8968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3FBD131-DAB6-4E5E-9EDA-C723AEEF687B}"/>
              </a:ext>
            </a:extLst>
          </p:cNvPr>
          <p:cNvSpPr/>
          <p:nvPr/>
        </p:nvSpPr>
        <p:spPr bwMode="auto">
          <a:xfrm>
            <a:off x="9349620" y="614937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D73109-1846-49C7-8B30-60155466541B}"/>
              </a:ext>
            </a:extLst>
          </p:cNvPr>
          <p:cNvSpPr txBox="1"/>
          <p:nvPr/>
        </p:nvSpPr>
        <p:spPr>
          <a:xfrm>
            <a:off x="2932826" y="5626530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6DF204-4E9A-4410-AAA5-2B9C92C67BE5}"/>
              </a:ext>
            </a:extLst>
          </p:cNvPr>
          <p:cNvSpPr txBox="1"/>
          <p:nvPr/>
        </p:nvSpPr>
        <p:spPr>
          <a:xfrm>
            <a:off x="2932825" y="6029607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8499D43-B8AC-45C1-92CB-B4567C5FBD75}"/>
              </a:ext>
            </a:extLst>
          </p:cNvPr>
          <p:cNvSpPr txBox="1"/>
          <p:nvPr/>
        </p:nvSpPr>
        <p:spPr>
          <a:xfrm>
            <a:off x="10878928" y="135911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5B6AC1-41E0-4D9A-8A7B-CCB3E796FA36}"/>
              </a:ext>
            </a:extLst>
          </p:cNvPr>
          <p:cNvSpPr txBox="1"/>
          <p:nvPr/>
        </p:nvSpPr>
        <p:spPr>
          <a:xfrm>
            <a:off x="4390896" y="1481929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F89283-9D67-4EC6-BC2A-98BB55AC4D92}"/>
              </a:ext>
            </a:extLst>
          </p:cNvPr>
          <p:cNvSpPr txBox="1"/>
          <p:nvPr/>
        </p:nvSpPr>
        <p:spPr>
          <a:xfrm>
            <a:off x="4480194" y="3857851"/>
            <a:ext cx="15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 Data blocks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83B19DE-85B8-4673-8801-DCF33A6EEC69}"/>
              </a:ext>
            </a:extLst>
          </p:cNvPr>
          <p:cNvSpPr txBox="1"/>
          <p:nvPr/>
        </p:nvSpPr>
        <p:spPr>
          <a:xfrm>
            <a:off x="4418881" y="25783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FC601D-4C48-4188-A4F3-AA0D51EFEAB2}"/>
              </a:ext>
            </a:extLst>
          </p:cNvPr>
          <p:cNvSpPr txBox="1"/>
          <p:nvPr/>
        </p:nvSpPr>
        <p:spPr>
          <a:xfrm>
            <a:off x="4465308" y="4671410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bitmap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55C39C2-813A-4F59-AF4F-97C3E42AA9F5}"/>
              </a:ext>
            </a:extLst>
          </p:cNvPr>
          <p:cNvGrpSpPr/>
          <p:nvPr/>
        </p:nvGrpSpPr>
        <p:grpSpPr>
          <a:xfrm>
            <a:off x="3346927" y="2644408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62332EC-687C-4C7C-AB1C-0D235678C9B1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5C55700-D79B-4DA5-9AAB-1292D75D2110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3888874-66A3-489D-8104-8387C7915BD6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90F42C0-6EA0-42A4-A0DB-1EF8E0BF3151}"/>
              </a:ext>
            </a:extLst>
          </p:cNvPr>
          <p:cNvSpPr txBox="1"/>
          <p:nvPr/>
        </p:nvSpPr>
        <p:spPr>
          <a:xfrm>
            <a:off x="2726251" y="295580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896AE5-F78D-4FF4-8710-AD9650915439}"/>
              </a:ext>
            </a:extLst>
          </p:cNvPr>
          <p:cNvSpPr txBox="1"/>
          <p:nvPr/>
        </p:nvSpPr>
        <p:spPr>
          <a:xfrm>
            <a:off x="3133706" y="224938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3BA2BD8-3C83-4726-AECB-7AC0D4E55AB4}"/>
              </a:ext>
            </a:extLst>
          </p:cNvPr>
          <p:cNvSpPr/>
          <p:nvPr/>
        </p:nvSpPr>
        <p:spPr bwMode="auto">
          <a:xfrm>
            <a:off x="4785369" y="186068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BB8BC4F-2F86-4FC3-AB50-BF1F9C1A4800}"/>
              </a:ext>
            </a:extLst>
          </p:cNvPr>
          <p:cNvSpPr/>
          <p:nvPr/>
        </p:nvSpPr>
        <p:spPr bwMode="auto">
          <a:xfrm>
            <a:off x="5291344" y="194589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93BF8E8-E3B0-4E7D-AE67-20136E01BAF1}"/>
              </a:ext>
            </a:extLst>
          </p:cNvPr>
          <p:cNvSpPr/>
          <p:nvPr/>
        </p:nvSpPr>
        <p:spPr bwMode="auto">
          <a:xfrm>
            <a:off x="5418201" y="20448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1E279E3-EFE4-4895-AF8F-FD16F9934527}"/>
              </a:ext>
            </a:extLst>
          </p:cNvPr>
          <p:cNvSpPr/>
          <p:nvPr/>
        </p:nvSpPr>
        <p:spPr bwMode="auto">
          <a:xfrm>
            <a:off x="4756254" y="303425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1CCAD63-4663-415D-BD0C-BC60A2E70097}"/>
              </a:ext>
            </a:extLst>
          </p:cNvPr>
          <p:cNvSpPr/>
          <p:nvPr/>
        </p:nvSpPr>
        <p:spPr bwMode="auto">
          <a:xfrm>
            <a:off x="5001780" y="315797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C7DAF0E-E557-4065-A1EB-8BF4400EE086}"/>
              </a:ext>
            </a:extLst>
          </p:cNvPr>
          <p:cNvSpPr/>
          <p:nvPr/>
        </p:nvSpPr>
        <p:spPr bwMode="auto">
          <a:xfrm>
            <a:off x="5261820" y="331815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604DAE-17F2-47F2-AE02-14C0A4235677}"/>
              </a:ext>
            </a:extLst>
          </p:cNvPr>
          <p:cNvSpPr txBox="1"/>
          <p:nvPr/>
        </p:nvSpPr>
        <p:spPr>
          <a:xfrm>
            <a:off x="6983056" y="2049333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7988E76-DA7D-49B8-B7BD-5410EF38B9C7}"/>
              </a:ext>
            </a:extLst>
          </p:cNvPr>
          <p:cNvSpPr txBox="1"/>
          <p:nvPr/>
        </p:nvSpPr>
        <p:spPr>
          <a:xfrm>
            <a:off x="6983056" y="3440141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0F53966-EEEC-4287-8A05-A7B3FE689EA3}"/>
              </a:ext>
            </a:extLst>
          </p:cNvPr>
          <p:cNvSpPr/>
          <p:nvPr/>
        </p:nvSpPr>
        <p:spPr bwMode="auto">
          <a:xfrm>
            <a:off x="473366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D41E1D7-D8F2-4C84-A0E1-B6B341DC6300}"/>
              </a:ext>
            </a:extLst>
          </p:cNvPr>
          <p:cNvSpPr/>
          <p:nvPr/>
        </p:nvSpPr>
        <p:spPr bwMode="auto">
          <a:xfrm>
            <a:off x="5210127" y="421266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94A60D2-204B-48BD-AA78-C5D7BDF5B74B}"/>
              </a:ext>
            </a:extLst>
          </p:cNvPr>
          <p:cNvSpPr/>
          <p:nvPr/>
        </p:nvSpPr>
        <p:spPr bwMode="auto">
          <a:xfrm>
            <a:off x="4733667" y="499860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3BD5121-BA09-4376-808A-1182358B1051}"/>
              </a:ext>
            </a:extLst>
          </p:cNvPr>
          <p:cNvSpPr txBox="1"/>
          <p:nvPr/>
        </p:nvSpPr>
        <p:spPr>
          <a:xfrm>
            <a:off x="3745728" y="608754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1A0B96D-CA9E-4E5A-909A-6E6864DB6315}"/>
              </a:ext>
            </a:extLst>
          </p:cNvPr>
          <p:cNvCxnSpPr/>
          <p:nvPr/>
        </p:nvCxnSpPr>
        <p:spPr bwMode="auto">
          <a:xfrm flipV="1">
            <a:off x="3753885" y="304855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521F0744-5C4A-48F8-9447-88138EF3D6D2}"/>
              </a:ext>
            </a:extLst>
          </p:cNvPr>
          <p:cNvSpPr/>
          <p:nvPr/>
        </p:nvSpPr>
        <p:spPr bwMode="auto">
          <a:xfrm rot="16200000">
            <a:off x="8093562" y="460150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F5D645B-A167-4EE1-9009-18D0A148DE6D}"/>
              </a:ext>
            </a:extLst>
          </p:cNvPr>
          <p:cNvSpPr/>
          <p:nvPr/>
        </p:nvSpPr>
        <p:spPr bwMode="auto">
          <a:xfrm>
            <a:off x="8983534" y="256573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5620441-4564-43FC-9CE4-2A2CEA18F95A}"/>
              </a:ext>
            </a:extLst>
          </p:cNvPr>
          <p:cNvSpPr/>
          <p:nvPr/>
        </p:nvSpPr>
        <p:spPr bwMode="auto">
          <a:xfrm>
            <a:off x="5282368" y="563519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A9563C1-0BAC-49C9-8F6D-2562493D6B7A}"/>
              </a:ext>
            </a:extLst>
          </p:cNvPr>
          <p:cNvSpPr/>
          <p:nvPr/>
        </p:nvSpPr>
        <p:spPr bwMode="auto">
          <a:xfrm>
            <a:off x="5781268" y="420133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1D3195E-6311-4C0D-93C8-07B9F024E83C}"/>
              </a:ext>
            </a:extLst>
          </p:cNvPr>
          <p:cNvSpPr txBox="1"/>
          <p:nvPr/>
        </p:nvSpPr>
        <p:spPr>
          <a:xfrm rot="16200000">
            <a:off x="8890853" y="625482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inode</a:t>
            </a:r>
            <a:endParaRPr lang="en-US" sz="1100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7511DF5-D1BD-492D-A203-845F600FF8DE}"/>
              </a:ext>
            </a:extLst>
          </p:cNvPr>
          <p:cNvCxnSpPr/>
          <p:nvPr/>
        </p:nvCxnSpPr>
        <p:spPr bwMode="auto">
          <a:xfrm>
            <a:off x="6983055" y="171862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95A495DB-81EA-43F1-8B79-E38699AFB451}"/>
              </a:ext>
            </a:extLst>
          </p:cNvPr>
          <p:cNvSpPr/>
          <p:nvPr/>
        </p:nvSpPr>
        <p:spPr bwMode="auto">
          <a:xfrm>
            <a:off x="9370383" y="224938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059757D-0E04-4139-A63F-7FF83632ED15}"/>
              </a:ext>
            </a:extLst>
          </p:cNvPr>
          <p:cNvSpPr txBox="1"/>
          <p:nvPr/>
        </p:nvSpPr>
        <p:spPr>
          <a:xfrm>
            <a:off x="5595028" y="4181986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&lt;name&gt;:</a:t>
            </a:r>
            <a:r>
              <a:rPr lang="en-US" dirty="0" err="1"/>
              <a:t>inumber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8EFE57F-D246-43A3-87E5-0E08A82DF8FC}"/>
              </a:ext>
            </a:extLst>
          </p:cNvPr>
          <p:cNvSpPr/>
          <p:nvPr/>
        </p:nvSpPr>
        <p:spPr bwMode="auto">
          <a:xfrm>
            <a:off x="8958086" y="563229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0EF69E4-1DFD-45AD-90E1-FCC94E2FFFC6}"/>
              </a:ext>
            </a:extLst>
          </p:cNvPr>
          <p:cNvSpPr/>
          <p:nvPr/>
        </p:nvSpPr>
        <p:spPr bwMode="auto">
          <a:xfrm>
            <a:off x="5770088" y="303174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14B63BD-4AF4-4DFD-A357-95B4ED63BC6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61958" y="308487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A5E5B406-DCFC-4677-A25D-EEBEBF939105}"/>
              </a:ext>
            </a:extLst>
          </p:cNvPr>
          <p:cNvSpPr txBox="1"/>
          <p:nvPr/>
        </p:nvSpPr>
        <p:spPr>
          <a:xfrm>
            <a:off x="5261700" y="6083510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dir</a:t>
            </a:r>
            <a:endParaRPr lang="en-US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CD62973-B042-4BDF-915C-FEA99F94368F}"/>
              </a:ext>
            </a:extLst>
          </p:cNvPr>
          <p:cNvSpPr/>
          <p:nvPr/>
        </p:nvSpPr>
        <p:spPr bwMode="auto">
          <a:xfrm>
            <a:off x="10881140" y="221214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72043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C72EC-6099-4D6A-8808-AA6915FF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A0DF-FD91-4486-AE63-D0A7A7E53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Implemented entirely in OS software</a:t>
            </a:r>
          </a:p>
          <a:p>
            <a:pPr lvl="1"/>
            <a:r>
              <a:rPr lang="en-US" dirty="0"/>
              <a:t>Unlike memory caches and TLB</a:t>
            </a:r>
          </a:p>
          <a:p>
            <a:r>
              <a:rPr lang="en-US" dirty="0"/>
              <a:t>Blocks go through transitional states between free and in-use</a:t>
            </a:r>
          </a:p>
          <a:p>
            <a:pPr lvl="1"/>
            <a:r>
              <a:rPr lang="en-US" dirty="0"/>
              <a:t>Being read from disk, being written to disk</a:t>
            </a:r>
          </a:p>
          <a:p>
            <a:pPr lvl="1"/>
            <a:r>
              <a:rPr lang="en-US" dirty="0"/>
              <a:t>Other processes can run, etc.</a:t>
            </a:r>
          </a:p>
          <a:p>
            <a:r>
              <a:rPr lang="en-US" dirty="0"/>
              <a:t>Blocks are used for a variety of purposes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, data for </a:t>
            </a:r>
            <a:r>
              <a:rPr lang="en-US" dirty="0" err="1"/>
              <a:t>dirs</a:t>
            </a:r>
            <a:r>
              <a:rPr lang="en-US" dirty="0"/>
              <a:t> and files, </a:t>
            </a:r>
            <a:r>
              <a:rPr lang="en-US" dirty="0" err="1"/>
              <a:t>freemap</a:t>
            </a:r>
            <a:endParaRPr lang="en-US" dirty="0"/>
          </a:p>
          <a:p>
            <a:pPr lvl="1"/>
            <a:r>
              <a:rPr lang="en-US" dirty="0"/>
              <a:t>OS maintains pointers into them</a:t>
            </a:r>
          </a:p>
          <a:p>
            <a:r>
              <a:rPr lang="en-US" dirty="0"/>
              <a:t>Termination – e.g., process exit – open, read, write</a:t>
            </a:r>
          </a:p>
          <a:p>
            <a:r>
              <a:rPr lang="en-US" dirty="0"/>
              <a:t>Replacement – what to do when it fills up?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361E7-98F1-46D7-9D7C-22450B0C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3FE3B-DAA6-47C0-8D4B-2E725D18D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7DA14-EB48-4A94-885F-138C8ECA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E66C-B67C-41D4-97F6-B804EC97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C998-F6F4-4026-B55D-6DD0B3C7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LRU Replacement policy?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Advantages: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Works very well for name translation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Works well in general if memory is big enough to accommodate a host’s working set of file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Challenges: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Some application scans through file system, thereby flushing the cache with data used only once (e.g., </a:t>
            </a:r>
            <a:r>
              <a:rPr lang="en-US" altLang="ko-KR" sz="2400" dirty="0">
                <a:latin typeface="Consolas" panose="020B0609020204030204" pitchFamily="49" charset="0"/>
                <a:ea typeface="굴림" panose="020B0600000101010101" pitchFamily="34" charset="-127"/>
              </a:rPr>
              <a:t>find . –exec grep foo {} \;</a:t>
            </a:r>
            <a:r>
              <a:rPr lang="en-US" altLang="ko-KR" sz="2400" dirty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Other Replacement Policies?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systems allow applications to request other policies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Example, ‘Use Once’: </a:t>
            </a:r>
            <a:r>
              <a:rPr lang="en-US" altLang="ko-KR" sz="2400" dirty="0">
                <a:ea typeface="굴림" panose="020B0600000101010101" pitchFamily="34" charset="-127"/>
              </a:rPr>
              <a:t>File system can discard blocks as soon as they are used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3378-0E1F-4809-9E4F-8265FB24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4C5-3F57-4F8A-8656-2DC25C4C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26A4C-4E47-4889-9A7B-17823344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B3B-8FC4-4AC6-8862-63515D7D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C4D1A-729D-4945-9A2A-4D750F0A6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Size: How much memory should the OS allocate to the buffer cache vs virtual memory?</a:t>
            </a:r>
          </a:p>
          <a:p>
            <a:pPr lvl="1"/>
            <a:r>
              <a:rPr lang="en-US" dirty="0"/>
              <a:t>Too much memory to the file system cache → won’t be able to run many applications at once</a:t>
            </a:r>
          </a:p>
          <a:p>
            <a:pPr lvl="1"/>
            <a:r>
              <a:rPr lang="en-US" dirty="0"/>
              <a:t>Too little memory to file system cache → many applications may run slowly (disk caching not effective)</a:t>
            </a:r>
          </a:p>
          <a:p>
            <a:pPr lvl="1"/>
            <a:r>
              <a:rPr lang="en-US" dirty="0"/>
              <a:t>Solution: adjust boundary dynamically so that the disk access rates for paging and file access are balanced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D22ED-50BA-4683-933A-233B6F1A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85D8B-12A0-4B94-B2FB-24E78B35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9B549-BFC3-4310-B398-2E159507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10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F80D-EF91-4504-9D63-EAEBF64D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8112-8538-4498-A4C5-32B65779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200" dirty="0">
                <a:solidFill>
                  <a:schemeClr val="hlink"/>
                </a:solidFill>
                <a:ea typeface="굴림" panose="020B0600000101010101" pitchFamily="34" charset="-127"/>
              </a:rPr>
              <a:t>Read-Ahead Prefetching:</a:t>
            </a:r>
            <a:r>
              <a:rPr lang="en-US" altLang="ko-KR" sz="3200" dirty="0">
                <a:ea typeface="굴림" panose="020B0600000101010101" pitchFamily="34" charset="-127"/>
              </a:rPr>
              <a:t> fetch sequential blocks early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Fast to access; File System tries to obtain sequential layout; Applications tend to do sequential reads and writes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3000" dirty="0">
                <a:ea typeface="굴림" panose="020B0600000101010101" pitchFamily="34" charset="-127"/>
              </a:rPr>
              <a:t>How much to prefetch?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Too many delays on requests by other applications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Too few causes many seeks (and rotational delays) among concurrent file requests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A85B1-68BF-40CC-891A-80913E30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31EE-3E53-48BD-8D31-1DAD423A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EE00B-95DD-4350-96F8-B4C9F4A1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9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C1FF-51C7-4CAF-9358-E28B68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160F-3DE1-4AAA-876B-F0CDD18F4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en-US" dirty="0"/>
              <a:t>Buffer cache is a writeback cache (write-behind cache)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copies data from user space to kernel buffer cache</a:t>
            </a:r>
          </a:p>
          <a:p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 are fulfilled by the cache, so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 see the results of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Even if the data has not reached disk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does data from a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finally reach disk?</a:t>
            </a:r>
          </a:p>
          <a:p>
            <a:pPr lvl="1"/>
            <a:r>
              <a:rPr lang="en-US" dirty="0"/>
              <a:t>When the buffer cache is full (e.g., we need to evict something)</a:t>
            </a:r>
          </a:p>
          <a:p>
            <a:pPr lvl="1"/>
            <a:r>
              <a:rPr lang="en-US" dirty="0"/>
              <a:t>Flush the buffer cache periodically (in case we crash)</a:t>
            </a:r>
          </a:p>
          <a:p>
            <a:pPr lvl="1"/>
            <a:r>
              <a:rPr lang="en-US" dirty="0"/>
              <a:t>Short-lived files might never make it to disk!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EACA2-BBFA-4082-96CD-9D5DC5AE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A3BFA-7ACF-4F39-A563-26EAB27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6617-D0C0-4ABC-A982-B7437F30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Caching vs.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Replacement Policy?</a:t>
            </a:r>
          </a:p>
          <a:p>
            <a:pPr lvl="1"/>
            <a:r>
              <a:rPr lang="en-US" dirty="0"/>
              <a:t>Demand Paging: LRU is infeasible; use approximation (like NRU/Clock)</a:t>
            </a:r>
          </a:p>
          <a:p>
            <a:pPr lvl="1"/>
            <a:r>
              <a:rPr lang="en-US" dirty="0"/>
              <a:t>Buffer Cache: LRU is OK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Eviction Policy?</a:t>
            </a:r>
          </a:p>
          <a:p>
            <a:pPr lvl="1"/>
            <a:r>
              <a:rPr lang="en-US" dirty="0"/>
              <a:t>Demand Paging: evict not-recently-used pages when memory is close to full</a:t>
            </a:r>
          </a:p>
          <a:p>
            <a:pPr lvl="1"/>
            <a:r>
              <a:rPr lang="en-US" dirty="0"/>
              <a:t>Buffer Cache: write back dirty blocks periodically, even if used recently</a:t>
            </a:r>
          </a:p>
          <a:p>
            <a:pPr lvl="2"/>
            <a:r>
              <a:rPr lang="en-US" dirty="0"/>
              <a:t>Why? To minimize data loss in case of a crash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52BDA-E70F-49F4-AB60-722793EE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5B04-E902-4B93-87E9-89456F2B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1FB17-ECB0-40EE-872F-48885C10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21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0AA1-CED2-4718-B68D-32D04373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0FC5-6F09-4234-B14B-85701348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 2 final report and scheduling lab due tonight</a:t>
            </a:r>
          </a:p>
          <a:p>
            <a:pPr lvl="1"/>
            <a:r>
              <a:rPr lang="en-US" dirty="0"/>
              <a:t>Submit each one to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Separate assignment for each</a:t>
            </a:r>
          </a:p>
          <a:p>
            <a:pPr lvl="1"/>
            <a:endParaRPr lang="en-US" dirty="0"/>
          </a:p>
          <a:p>
            <a:r>
              <a:rPr lang="en-US" dirty="0"/>
              <a:t>Project 2 peer reviews are out</a:t>
            </a:r>
          </a:p>
          <a:p>
            <a:pPr lvl="1"/>
            <a:r>
              <a:rPr lang="en-US" dirty="0"/>
              <a:t>Due tomorrow</a:t>
            </a:r>
          </a:p>
          <a:p>
            <a:pPr lvl="1"/>
            <a:endParaRPr lang="en-US" dirty="0"/>
          </a:p>
          <a:p>
            <a:r>
              <a:rPr lang="en-US" dirty="0"/>
              <a:t>Homework 5 is out!</a:t>
            </a:r>
          </a:p>
          <a:p>
            <a:pPr lvl="1"/>
            <a:r>
              <a:rPr lang="en-US" dirty="0"/>
              <a:t>Get started on it early</a:t>
            </a:r>
          </a:p>
          <a:p>
            <a:pPr lvl="1"/>
            <a:r>
              <a:rPr lang="en-US" dirty="0"/>
              <a:t>It has two parts, 5A and 5B, each worth one homework</a:t>
            </a:r>
          </a:p>
          <a:p>
            <a:pPr lvl="1"/>
            <a:endParaRPr lang="en-US" dirty="0"/>
          </a:p>
          <a:p>
            <a:r>
              <a:rPr lang="en-US" dirty="0"/>
              <a:t>Quiz 3 is on Monday</a:t>
            </a:r>
          </a:p>
          <a:p>
            <a:pPr lvl="1"/>
            <a:r>
              <a:rPr lang="en-US" dirty="0"/>
              <a:t>Covers material up to this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02E45-1F43-4BE4-905D-6E0EC1BA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B5A1-AAB0-4AC9-957E-CA18746B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A3223-1231-4A99-B0AF-B51EE224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6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Persistent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Buffer Cache: write back dirty blocks periodically, even if used recently</a:t>
            </a:r>
          </a:p>
          <a:p>
            <a:pPr lvl="1"/>
            <a:r>
              <a:rPr lang="en-US" dirty="0"/>
              <a:t>Why? To minimize data loss in case of a crash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foolproof! Can still crash with dirty blocks in the cache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is the dirty block was for a directory?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Lose pointer to file’s 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(leak space)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File system now in inconsistent state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52BDA-E70F-49F4-AB60-722793EE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5B04-E902-4B93-87E9-89456F2B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1FB17-ECB0-40EE-872F-48885C10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60E30C-33C3-44FE-B5C6-CDCDDCA7C70C}"/>
              </a:ext>
            </a:extLst>
          </p:cNvPr>
          <p:cNvSpPr/>
          <p:nvPr/>
        </p:nvSpPr>
        <p:spPr>
          <a:xfrm>
            <a:off x="1962366" y="4512331"/>
            <a:ext cx="83620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Takeaway: File systems need</a:t>
            </a:r>
          </a:p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recovery mechanisms</a:t>
            </a:r>
          </a:p>
        </p:txBody>
      </p:sp>
    </p:spTree>
    <p:extLst>
      <p:ext uri="{BB962C8B-B14F-4D97-AF65-F5344CB8AC3E}">
        <p14:creationId xmlns:p14="http://schemas.microsoft.com/office/powerpoint/2010/main" val="17896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3" y="1825625"/>
            <a:ext cx="36410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Open file description actually remembers an in-memory </a:t>
            </a:r>
            <a:r>
              <a:rPr lang="en-US" dirty="0" err="1"/>
              <a:t>inode</a:t>
            </a:r>
            <a:r>
              <a:rPr lang="en-US" dirty="0"/>
              <a:t> in the system-wide open-file table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CC5-DE22-4FA9-8DBB-505C821F3E7D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79" y="4525322"/>
            <a:ext cx="5461825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trike="sngStrike" dirty="0">
                <a:solidFill>
                  <a:schemeClr val="tx1"/>
                </a:solidFill>
              </a:rPr>
              <a:t>File: foo.txt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strike="sngStrike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inumber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pointer to in-memory </a:t>
            </a:r>
            <a:r>
              <a:rPr lang="en-US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inode</a:t>
            </a:r>
            <a:endParaRPr lang="en-US" b="1" strike="sngStrike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6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5049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D249-302C-4594-83E8-AFF7DB92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B28F-5697-4173-9A79-7306BED4C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825625"/>
            <a:ext cx="11264348" cy="435133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Availability:</a:t>
            </a:r>
            <a:r>
              <a:rPr lang="en-US" altLang="ko-KR" dirty="0">
                <a:ea typeface="굴림" panose="020B0600000101010101" pitchFamily="34" charset="-127"/>
              </a:rPr>
              <a:t> the probability that the system can accept and process requests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Often measured in “nines” of probability (e.g., 99.9% is “3-nines of availability”)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Key idea here is independence of failures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Durability:</a:t>
            </a:r>
            <a:r>
              <a:rPr lang="en-US" altLang="ko-KR" dirty="0">
                <a:ea typeface="굴림" panose="020B0600000101010101" pitchFamily="34" charset="-127"/>
              </a:rPr>
              <a:t> the ability of a system to recover data despite faults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This idea is fault tolerance applied to data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Doesn’t necessarily imply availability: information on pyramids was very durable, but could not be accessed until discovery of Rosetta Stone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Reliability: </a:t>
            </a:r>
            <a:r>
              <a:rPr lang="en-US" altLang="ko-KR" dirty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Usually stronger than availability: means system is not only “up”, but also working correctly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Includes availability, security, fault tolerance/durability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make sure data survives system crashes, disk crashes, other problems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5D51F-735C-4146-BCBA-6B9BAB7C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F977C-AD94-4124-8F22-50595D10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E452E-C427-4BD9-BE02-FE11545C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</a:t>
            </a:r>
            <a:r>
              <a:rPr lang="en-US" i="1" dirty="0"/>
              <a:t>Durable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7801-3257-4FE7-AC59-973C47E3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443-2E25-45DA-BBD8-7A0E364F3CD8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CE2B-5409-444D-BF5D-F83120D2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9266-36A4-4E2F-A4E3-C727B8E6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19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872A-05CA-492C-9359-86AA5191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Durable?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72A3F-85A5-4DCE-B58F-2AD42A0E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83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blocks contain Reed-Solomon error correcting codes (ECC) to deal with small defects in disk drive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allow recovery of data from small media defects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writes survive in short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Either abandon delayed writes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special, battery-backed RAM (called non-volatile RAM or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NVRAM</a:t>
            </a:r>
            <a:r>
              <a:rPr lang="en-US" altLang="ko-KR" dirty="0">
                <a:ea typeface="굴림" panose="020B0600000101010101" pitchFamily="34" charset="-127"/>
              </a:rPr>
              <a:t>) for dirty blocks in buffer cache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that data survives in long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replicate</a:t>
            </a:r>
            <a:r>
              <a:rPr lang="en-US" altLang="ko-KR" dirty="0">
                <a:ea typeface="굴림" panose="020B0600000101010101" pitchFamily="34" charset="-127"/>
              </a:rPr>
              <a:t>!  More than one copy of data!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Important element: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independence of failure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one disk, but if disk head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disks, but if server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servers, but if building is struck by lightning….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servers in different continents…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4570-428C-43C0-B98A-335396B1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429AA-FCB0-4D79-800B-709F28FC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FFC93-FAA0-44F1-9189-0756A9AD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2A9C-6001-4941-8363-9DD3CCD2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1: Disk Mirroring/Shadowing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01350-7D64-4A67-8317-24237FEE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0573"/>
            <a:ext cx="10515600" cy="1916389"/>
          </a:xfrm>
        </p:spPr>
        <p:txBody>
          <a:bodyPr>
            <a:normAutofit/>
          </a:bodyPr>
          <a:lstStyle/>
          <a:p>
            <a:r>
              <a:rPr lang="en-US" dirty="0"/>
              <a:t>Each disk fully replicated onto its shadow (100% capacity overhead)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Bandwidth sacrificed on write: Logical write = two physical writes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Reads may be optimized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have two independent reads to same data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0DA57-3960-482B-90EA-A7C3139D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7EB3-D708-49FE-B165-8C11DBE5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7FA96-9C6D-4A72-9E43-CA8BB5D5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43</a:t>
            </a:fld>
            <a:endParaRPr 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96A0B9A1-CB87-4602-BE00-DF93AFF0926F}"/>
              </a:ext>
            </a:extLst>
          </p:cNvPr>
          <p:cNvGrpSpPr>
            <a:grpSpLocks/>
          </p:cNvGrpSpPr>
          <p:nvPr/>
        </p:nvGrpSpPr>
        <p:grpSpPr bwMode="auto">
          <a:xfrm>
            <a:off x="1102967" y="1690688"/>
            <a:ext cx="7658100" cy="1584326"/>
            <a:chOff x="532" y="444"/>
            <a:chExt cx="4824" cy="998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98B34FD-72CF-47FF-82AC-09AE5DEBD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DB40B7BB-7E3E-46D6-8359-037F8CA8C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AA809986-8C1B-4A03-ADCF-3D22BED19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E64F8355-EF1D-4A53-9B51-0F4A4F5ED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3A2AC8FE-84CA-48F6-A339-AD2AE394C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097E37F7-1DF5-4AB8-BB30-D1179AD84C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8" y="1200"/>
              <a:ext cx="43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D3D14A0F-5753-4EC2-8C8E-34EF4ADC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1056"/>
              <a:ext cx="696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+mn-lt"/>
                  <a:ea typeface="Gill Sans" charset="0"/>
                  <a:cs typeface="Gill Sans" charset="0"/>
                </a:rPr>
                <a:t>recovery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+mn-lt"/>
                  <a:ea typeface="Gill Sans" charset="0"/>
                  <a:cs typeface="Gill Sans" charset="0"/>
                </a:rPr>
                <a:t>group</a:t>
              </a:r>
            </a:p>
          </p:txBody>
        </p:sp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9B18BAD0-8066-4F5F-993F-905C23468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6" name="AutoShape 13">
              <a:extLst>
                <a:ext uri="{FF2B5EF4-FFF2-40B4-BE49-F238E27FC236}">
                  <a16:creationId xmlns:a16="http://schemas.microsoft.com/office/drawing/2014/main" id="{2181ACA2-E58F-4B40-B6E0-FB3FECE68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7" name="AutoShape 14">
              <a:extLst>
                <a:ext uri="{FF2B5EF4-FFF2-40B4-BE49-F238E27FC236}">
                  <a16:creationId xmlns:a16="http://schemas.microsoft.com/office/drawing/2014/main" id="{12AC988A-04CC-4CC8-87E9-B175979AE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18" name="AutoShape 15">
              <a:extLst>
                <a:ext uri="{FF2B5EF4-FFF2-40B4-BE49-F238E27FC236}">
                  <a16:creationId xmlns:a16="http://schemas.microsoft.com/office/drawing/2014/main" id="{E933E177-8DF8-406D-9DDE-F2785A6B4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2382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3C9E9-2DE1-48BD-B0B2-AEC6FECF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5: High I/O Rate Parity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28312-3405-449A-8491-FCB7A153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71" y="1825625"/>
            <a:ext cx="5740954" cy="4667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Data striped across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multiple disks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Successive blocks stored on successive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(non-parity) disks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Increased bandwidth over single disk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Parity block (in green) constructed by XORing data bocks in stripe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P0=D0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D1D2D3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destroy any one disk and still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reconstruct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Disk 3 fails, then can reconstruct: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D2=D0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D1D3P0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Can spread information more widely for durability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RAID algorithms (and generalizations) within data center across cloud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01E97-4230-43FB-BA6C-678BE23B5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34CB7-A77A-48E8-B222-97274CD5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2622-42FE-4AF4-8F90-2994BCF4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44</a:t>
            </a:fld>
            <a:endParaRPr 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C47782B3-3D6C-4F03-9824-4D5B3A68DBB8}"/>
              </a:ext>
            </a:extLst>
          </p:cNvPr>
          <p:cNvGrpSpPr>
            <a:grpSpLocks/>
          </p:cNvGrpSpPr>
          <p:nvPr/>
        </p:nvGrpSpPr>
        <p:grpSpPr bwMode="auto">
          <a:xfrm>
            <a:off x="10598919" y="2265363"/>
            <a:ext cx="1141413" cy="2178050"/>
            <a:chOff x="5053" y="684"/>
            <a:chExt cx="719" cy="1372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56A6CA7A-29EF-44B0-B46C-0E9373E3F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" y="684"/>
              <a:ext cx="719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+mn-lt"/>
                  <a:ea typeface="Gill Sans" charset="0"/>
                  <a:cs typeface="Gill Sans" charset="0"/>
                </a:rPr>
                <a:t>Increasing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+mn-lt"/>
                  <a:ea typeface="Gill Sans" charset="0"/>
                  <a:cs typeface="Gill Sans" charset="0"/>
                </a:rPr>
                <a:t>Logical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+mn-lt"/>
                  <a:ea typeface="Gill Sans" charset="0"/>
                  <a:cs typeface="Gill Sans" charset="0"/>
                </a:rPr>
                <a:t>Disk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+mn-lt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57F86192-6750-416B-924B-C717A8CE9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9" y="1312"/>
              <a:ext cx="0" cy="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" name="Group 7">
            <a:extLst>
              <a:ext uri="{FF2B5EF4-FFF2-40B4-BE49-F238E27FC236}">
                <a16:creationId xmlns:a16="http://schemas.microsoft.com/office/drawing/2014/main" id="{CCFAD513-D167-4CBD-8F1E-55F73FEBC6A1}"/>
              </a:ext>
            </a:extLst>
          </p:cNvPr>
          <p:cNvGrpSpPr>
            <a:grpSpLocks/>
          </p:cNvGrpSpPr>
          <p:nvPr/>
        </p:nvGrpSpPr>
        <p:grpSpPr bwMode="auto">
          <a:xfrm>
            <a:off x="6598412" y="1166813"/>
            <a:ext cx="4926013" cy="1147763"/>
            <a:chOff x="2533" y="336"/>
            <a:chExt cx="3103" cy="723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245D1227-DD3E-43E3-8E5A-A7A25B77A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640"/>
              <a:ext cx="2465" cy="419"/>
            </a:xfrm>
            <a:prstGeom prst="rect">
              <a:avLst/>
            </a:prstGeom>
            <a:noFill/>
            <a:ln w="25400">
              <a:solidFill>
                <a:srgbClr val="FC012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C0A5A407-D529-43F4-98E8-DFC743F54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528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342EB563-D0FC-4DF3-B789-DEDF31FA2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36"/>
              <a:ext cx="50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+mn-lt"/>
                  <a:ea typeface="Gill Sans" charset="0"/>
                  <a:cs typeface="Gill Sans" charset="0"/>
                </a:rPr>
                <a:t>Stripe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+mn-lt"/>
                  <a:ea typeface="Gill Sans" charset="0"/>
                  <a:cs typeface="Gill Sans" charset="0"/>
                </a:rPr>
                <a:t>Unit</a:t>
              </a:r>
            </a:p>
          </p:txBody>
        </p:sp>
      </p:grpSp>
      <p:grpSp>
        <p:nvGrpSpPr>
          <p:cNvPr id="14" name="Group 11">
            <a:extLst>
              <a:ext uri="{FF2B5EF4-FFF2-40B4-BE49-F238E27FC236}">
                <a16:creationId xmlns:a16="http://schemas.microsoft.com/office/drawing/2014/main" id="{475D17DA-9E59-4CBF-8541-70F100462E5C}"/>
              </a:ext>
            </a:extLst>
          </p:cNvPr>
          <p:cNvGrpSpPr>
            <a:grpSpLocks/>
          </p:cNvGrpSpPr>
          <p:nvPr/>
        </p:nvGrpSpPr>
        <p:grpSpPr bwMode="auto">
          <a:xfrm>
            <a:off x="6533324" y="1585913"/>
            <a:ext cx="4127500" cy="4591050"/>
            <a:chOff x="2492" y="600"/>
            <a:chExt cx="2600" cy="2892"/>
          </a:xfrm>
        </p:grpSpPr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606DDC21-EE00-45B3-8B5B-AF46561B1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" y="600"/>
              <a:ext cx="2600" cy="28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B463923E-E119-4FD3-9EFF-534800410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D0</a:t>
              </a: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85DAA66E-F031-4E27-B465-B2ABE617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3BEC9A1-E612-48CD-9BB3-68F8206D4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D2</a:t>
              </a: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827D9DB6-F72A-4C1E-A17D-6AF4B5409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691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D3</a:t>
              </a:r>
            </a:p>
          </p:txBody>
        </p:sp>
        <p:sp>
          <p:nvSpPr>
            <p:cNvPr id="20" name="Rectangle 17" descr="10%">
              <a:extLst>
                <a:ext uri="{FF2B5EF4-FFF2-40B4-BE49-F238E27FC236}">
                  <a16:creationId xmlns:a16="http://schemas.microsoft.com/office/drawing/2014/main" id="{A8C914FA-BA12-43DF-8667-9F19C77B5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705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P0</a:t>
              </a: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A20C6DE5-C5FC-450A-800C-0751A872E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D4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A033DA0B-E873-4E77-85EF-D2B68F7DF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D5</a:t>
              </a: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31628438-E5AA-417B-B971-74FBDF494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D6</a:t>
              </a:r>
            </a:p>
          </p:txBody>
        </p:sp>
        <p:sp>
          <p:nvSpPr>
            <p:cNvPr id="24" name="Rectangle 21" descr="10%">
              <a:extLst>
                <a:ext uri="{FF2B5EF4-FFF2-40B4-BE49-F238E27FC236}">
                  <a16:creationId xmlns:a16="http://schemas.microsoft.com/office/drawing/2014/main" id="{0D2BC612-DD50-4E47-AEE0-13693BC13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1103"/>
              <a:ext cx="322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P1</a:t>
              </a: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67EDDC77-CBC8-4F3A-9A56-91A7BCB80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1117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D7</a:t>
              </a: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8042CBB5-F6AA-4908-BCED-98F35610A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D8</a:t>
              </a: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0651AA7D-630B-4293-BAC7-A6F9E9F2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D9</a:t>
              </a:r>
            </a:p>
          </p:txBody>
        </p:sp>
        <p:sp>
          <p:nvSpPr>
            <p:cNvPr id="28" name="Rectangle 25" descr="10%">
              <a:extLst>
                <a:ext uri="{FF2B5EF4-FFF2-40B4-BE49-F238E27FC236}">
                  <a16:creationId xmlns:a16="http://schemas.microsoft.com/office/drawing/2014/main" id="{F4585550-163B-466C-B920-187CB217D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1501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P2</a:t>
              </a:r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BC469D21-72D5-480A-AC08-91E8E2089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1508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D10</a:t>
              </a:r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F02B1CA1-ACA1-4EE6-8ADD-2CD5B52C1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1522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D11</a:t>
              </a:r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D969E418-B7B0-4953-B988-D4660E2CF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D12</a:t>
              </a:r>
            </a:p>
          </p:txBody>
        </p:sp>
        <p:sp>
          <p:nvSpPr>
            <p:cNvPr id="32" name="Rectangle 29" descr="10%">
              <a:extLst>
                <a:ext uri="{FF2B5EF4-FFF2-40B4-BE49-F238E27FC236}">
                  <a16:creationId xmlns:a16="http://schemas.microsoft.com/office/drawing/2014/main" id="{C787708B-34FC-4726-BD42-C92A77AB6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1913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P3</a:t>
              </a:r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AEF64E7B-5C84-4091-9779-C58CB381B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D13</a:t>
              </a:r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EC4BFDED-5827-4773-B60E-DCA84786E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1920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D14</a:t>
              </a:r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CEF430B6-C474-4B90-814E-73515A628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1934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D15</a:t>
              </a:r>
            </a:p>
          </p:txBody>
        </p:sp>
        <p:sp>
          <p:nvSpPr>
            <p:cNvPr id="36" name="Rectangle 33" descr="10%">
              <a:extLst>
                <a:ext uri="{FF2B5EF4-FFF2-40B4-BE49-F238E27FC236}">
                  <a16:creationId xmlns:a16="http://schemas.microsoft.com/office/drawing/2014/main" id="{CBE5F39E-BB54-4EC7-9BD9-4BF8DE99E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339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P4</a:t>
              </a:r>
            </a:p>
          </p:txBody>
        </p:sp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id="{39503EB5-621E-4D70-8658-CA3EA877F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1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D16</a:t>
              </a:r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9C69CED8-0526-44D1-8080-61CBD7105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D17</a:t>
              </a:r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138D298E-0F43-4476-A0EC-9D289BC43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2346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D18</a:t>
              </a:r>
            </a:p>
          </p:txBody>
        </p:sp>
        <p:sp>
          <p:nvSpPr>
            <p:cNvPr id="40" name="Rectangle 37">
              <a:extLst>
                <a:ext uri="{FF2B5EF4-FFF2-40B4-BE49-F238E27FC236}">
                  <a16:creationId xmlns:a16="http://schemas.microsoft.com/office/drawing/2014/main" id="{47643DBB-D601-44EE-AD9C-46D1F6375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2360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D19</a:t>
              </a:r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12573A70-3188-4229-89D2-40A1B23AD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D20</a:t>
              </a:r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7F2BC3B0-499F-426C-B453-55B88480C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D21</a:t>
              </a:r>
            </a:p>
          </p:txBody>
        </p:sp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1BC78B19-BB01-4D36-96BF-A702F1F39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D22</a:t>
              </a:r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1727406E-0418-4D33-8883-7E5F5ADD1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779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D23</a:t>
              </a:r>
            </a:p>
          </p:txBody>
        </p:sp>
        <p:sp>
          <p:nvSpPr>
            <p:cNvPr id="45" name="Rectangle 42" descr="10%">
              <a:extLst>
                <a:ext uri="{FF2B5EF4-FFF2-40B4-BE49-F238E27FC236}">
                  <a16:creationId xmlns:a16="http://schemas.microsoft.com/office/drawing/2014/main" id="{BCFB385F-B949-4452-A9F6-BF6CCB5B1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2793"/>
              <a:ext cx="322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+mn-lt"/>
                  <a:ea typeface="Gill Sans" charset="0"/>
                  <a:cs typeface="Gill Sans" charset="0"/>
                </a:rPr>
                <a:t>P5</a:t>
              </a:r>
            </a:p>
          </p:txBody>
        </p:sp>
        <p:sp>
          <p:nvSpPr>
            <p:cNvPr id="46" name="Text Box 43">
              <a:extLst>
                <a:ext uri="{FF2B5EF4-FFF2-40B4-BE49-F238E27FC236}">
                  <a16:creationId xmlns:a16="http://schemas.microsoft.com/office/drawing/2014/main" id="{1467057C-A91D-4C99-AD58-F971EC34D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3216"/>
              <a:ext cx="4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Disk 1</a:t>
              </a:r>
            </a:p>
          </p:txBody>
        </p:sp>
        <p:sp>
          <p:nvSpPr>
            <p:cNvPr id="47" name="Text Box 44">
              <a:extLst>
                <a:ext uri="{FF2B5EF4-FFF2-40B4-BE49-F238E27FC236}">
                  <a16:creationId xmlns:a16="http://schemas.microsoft.com/office/drawing/2014/main" id="{C7B22E90-42F8-4FF3-95FF-5BBE61F98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3216"/>
              <a:ext cx="4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Disk 2</a:t>
              </a:r>
            </a:p>
          </p:txBody>
        </p:sp>
        <p:sp>
          <p:nvSpPr>
            <p:cNvPr id="48" name="Text Box 45">
              <a:extLst>
                <a:ext uri="{FF2B5EF4-FFF2-40B4-BE49-F238E27FC236}">
                  <a16:creationId xmlns:a16="http://schemas.microsoft.com/office/drawing/2014/main" id="{64E9CD77-D553-466A-A7FB-FB9AD3AAA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216"/>
              <a:ext cx="4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Disk 3</a:t>
              </a:r>
            </a:p>
          </p:txBody>
        </p:sp>
        <p:sp>
          <p:nvSpPr>
            <p:cNvPr id="49" name="Text Box 46">
              <a:extLst>
                <a:ext uri="{FF2B5EF4-FFF2-40B4-BE49-F238E27FC236}">
                  <a16:creationId xmlns:a16="http://schemas.microsoft.com/office/drawing/2014/main" id="{72018576-5FEA-4C03-897B-F6B592D42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5" y="3216"/>
              <a:ext cx="4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Disk 4</a:t>
              </a:r>
            </a:p>
          </p:txBody>
        </p:sp>
        <p:sp>
          <p:nvSpPr>
            <p:cNvPr id="50" name="Text Box 47">
              <a:extLst>
                <a:ext uri="{FF2B5EF4-FFF2-40B4-BE49-F238E27FC236}">
                  <a16:creationId xmlns:a16="http://schemas.microsoft.com/office/drawing/2014/main" id="{861F35E3-4926-4339-A8B4-93F2B2613F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3" y="3216"/>
              <a:ext cx="4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Disk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7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6D40-125B-4B0E-AFA2-B81E3076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6 and Erasure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7"/>
                <a:ext cx="10515600" cy="448627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sym typeface="Symbol" pitchFamily="18" charset="2"/>
                  </a:rPr>
                  <a:t>In general: RAIDX is an “erasure code” (treat missing/failed disk as an erasure)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Today, disks so big that: RAID 5 not sufficient!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Time to repair disk </a:t>
                </a:r>
                <a:r>
                  <a:rPr lang="en-US" dirty="0" err="1">
                    <a:sym typeface="Symbol" pitchFamily="18" charset="2"/>
                  </a:rPr>
                  <a:t>sooooo</a:t>
                </a:r>
                <a:r>
                  <a:rPr lang="en-US" dirty="0">
                    <a:sym typeface="Symbol" pitchFamily="18" charset="2"/>
                  </a:rPr>
                  <a:t> long, another disk might fail in process!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“RAID 6” – allow 2 disks in replication stripe to fail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Requires more complex erasure code, such as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EVENODD</a:t>
                </a:r>
                <a:r>
                  <a:rPr lang="en-US" dirty="0">
                    <a:sym typeface="Symbol" pitchFamily="18" charset="2"/>
                  </a:rPr>
                  <a:t> code (see readings)</a:t>
                </a:r>
                <a:endParaRPr lang="en-US" dirty="0">
                  <a:solidFill>
                    <a:srgbClr val="FF0000"/>
                  </a:solidFill>
                  <a:sym typeface="Symbol" pitchFamily="18" charset="2"/>
                </a:endParaRPr>
              </a:p>
              <a:p>
                <a:r>
                  <a:rPr lang="en-US" dirty="0">
                    <a:sym typeface="Symbol" pitchFamily="18" charset="2"/>
                  </a:rPr>
                  <a:t>More general option for general erasure code: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Reed-Solomon codes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Based on polynomials in GF(2</a:t>
                </a:r>
                <a:r>
                  <a:rPr lang="en-US" baseline="30000" dirty="0">
                    <a:sym typeface="Symbol" pitchFamily="18" charset="2"/>
                  </a:rPr>
                  <a:t>k</a:t>
                </a:r>
                <a:r>
                  <a:rPr lang="en-US" dirty="0">
                    <a:sym typeface="Symbol" pitchFamily="18" charset="2"/>
                  </a:rPr>
                  <a:t>) (I.e. k-bit symbols)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data points define a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polynomial; encoding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on the polynomial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can be used to recover the polynomial;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failures tolerated</a:t>
                </a:r>
              </a:p>
              <a:p>
                <a:r>
                  <a:rPr lang="en-US" dirty="0">
                    <a:sym typeface="Symbol" pitchFamily="18" charset="2"/>
                  </a:rPr>
                  <a:t>Erasure codes not just for disk arrays. For example, geographic replication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E.g., split data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=4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chunks, generate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=16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fragments and distribute </a:t>
                </a:r>
                <a:r>
                  <a:rPr lang="en-US">
                    <a:sym typeface="Symbol" pitchFamily="18" charset="2"/>
                  </a:rPr>
                  <a:t>across the </a:t>
                </a:r>
                <a:r>
                  <a:rPr lang="en-US" dirty="0">
                    <a:sym typeface="Symbol" pitchFamily="18" charset="2"/>
                  </a:rPr>
                  <a:t>Internet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4 fragments can be used to recover the original data --- very durable!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7"/>
                <a:ext cx="10515600" cy="4486275"/>
              </a:xfrm>
              <a:blipFill>
                <a:blip r:embed="rId2"/>
                <a:stretch>
                  <a:fillRect l="-928" t="-3397" b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C0E84-1B98-4F76-8750-131F16A5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DC20E-9CF3-44EA-86B5-151E818E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93D-8240-49DA-A9CD-EA268FBB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</a:t>
            </a:r>
            <a:r>
              <a:rPr lang="en-US" i="1" dirty="0"/>
              <a:t>Reliable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7801-3257-4FE7-AC59-973C47E3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443-2E25-45DA-BBD8-7A0E364F3CD8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CE2B-5409-444D-BF5D-F83120D2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9266-36A4-4E2F-A4E3-C727B8E6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5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730E-54A3-481D-A90D-CA7202B1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to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3C09-AA39-4E01-A4DA-B3E35627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Single logical file operation can involve updates to multiple physical disk blocks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, indirect block, data block, bitmap, …</a:t>
            </a:r>
          </a:p>
          <a:p>
            <a:pPr lvl="1"/>
            <a:r>
              <a:rPr lang="en-US" dirty="0"/>
              <a:t>With sector remapping, single update to physical disk block can require multiple (even lower level) updates to sectors</a:t>
            </a:r>
          </a:p>
          <a:p>
            <a:r>
              <a:rPr lang="en-US" dirty="0"/>
              <a:t>Interrupted Operation</a:t>
            </a:r>
          </a:p>
          <a:p>
            <a:pPr lvl="1"/>
            <a:r>
              <a:rPr lang="en-US" dirty="0"/>
              <a:t>Crash or power failure in the middle of a series of related updates may leave stored data in an inconsistent state</a:t>
            </a:r>
          </a:p>
          <a:p>
            <a:pPr lvl="1"/>
            <a:endParaRPr lang="en-US" dirty="0"/>
          </a:p>
          <a:p>
            <a:r>
              <a:rPr lang="en-US" dirty="0"/>
              <a:t>Loss of stored data</a:t>
            </a:r>
          </a:p>
          <a:p>
            <a:pPr lvl="1"/>
            <a:r>
              <a:rPr lang="en-US" dirty="0"/>
              <a:t>Failure of non-volatile storage media may cause previously stored data to disappear or be corrupted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57E14-3AE4-40CC-8A11-C4FB3CDB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FF1D-A4D3-45E4-B710-EDF3F2E7A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FEEEC-4743-4F4F-A575-B775409F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BD85B-4EA6-4435-B3AA-D7B287AF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Reliability Approaches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2DA5FB-182D-43EB-9D13-693CAFB2C6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Careful Ordering and Recovery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60C6DD1-507A-4B7C-BC0E-0C99CCE79D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FAT &amp; FFS + (</a:t>
            </a:r>
            <a:r>
              <a:rPr lang="en-US" dirty="0" err="1"/>
              <a:t>fsck</a:t>
            </a:r>
            <a:r>
              <a:rPr lang="en-US" dirty="0"/>
              <a:t>)</a:t>
            </a:r>
          </a:p>
          <a:p>
            <a:r>
              <a:rPr lang="en-US" dirty="0"/>
              <a:t>Each step builds structure, </a:t>
            </a:r>
          </a:p>
          <a:p>
            <a:r>
              <a:rPr lang="en-US" dirty="0"/>
              <a:t>Data block &lt;&lt; </a:t>
            </a:r>
            <a:r>
              <a:rPr lang="en-US" dirty="0" err="1"/>
              <a:t>inode</a:t>
            </a:r>
            <a:r>
              <a:rPr lang="en-US" dirty="0"/>
              <a:t> &lt;&lt; free &lt;&lt; directory</a:t>
            </a:r>
          </a:p>
          <a:p>
            <a:r>
              <a:rPr lang="en-US" dirty="0"/>
              <a:t>Last step links it in to rest of FS</a:t>
            </a:r>
          </a:p>
          <a:p>
            <a:r>
              <a:rPr lang="en-US" dirty="0"/>
              <a:t>Recover scans structure looking for incomplete actions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AC747E-2C0B-4A8C-B3A9-C024945F8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Versioning and Copy-on-Write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70DD44-746A-40EA-93F1-DCB94A23C1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ZFS, …</a:t>
            </a:r>
          </a:p>
          <a:p>
            <a:r>
              <a:rPr lang="en-US" dirty="0"/>
              <a:t>Version files at some granularity</a:t>
            </a:r>
          </a:p>
          <a:p>
            <a:r>
              <a:rPr lang="en-US" dirty="0"/>
              <a:t>Create new structure linking back to unchanged parts of old</a:t>
            </a:r>
          </a:p>
          <a:p>
            <a:r>
              <a:rPr lang="en-US" dirty="0"/>
              <a:t>Last step is to declare that the new version is ready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D1B3-815F-4CE7-AC2E-E61D5C6B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8A3-BC88-45D7-B514-C79084C84A9D}" type="datetime1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F951B-3212-45B1-85AD-EC82875B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E972D-055A-440C-B4DC-91A60CFD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3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0AA2-2ADF-4EC2-8065-146BF224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FFS: Create a File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56A329-CE58-4E03-9E34-476B54201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Normal operation: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Write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</a:t>
            </a:r>
            <a:r>
              <a:rPr lang="en-US" dirty="0" err="1"/>
              <a:t>inode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block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bitmap of free blocks and </a:t>
            </a:r>
            <a:r>
              <a:rPr lang="en-US" dirty="0" err="1"/>
              <a:t>inodes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Update directory with file name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 </a:t>
            </a:r>
            <a:r>
              <a:rPr lang="en-US" dirty="0" err="1"/>
              <a:t>inode</a:t>
            </a:r>
            <a:r>
              <a:rPr lang="en-US" dirty="0"/>
              <a:t> number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modify time for directory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5154CE-0522-4590-8EF4-02FC3861BC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Recovery:</a:t>
            </a:r>
          </a:p>
          <a:p>
            <a:pPr>
              <a:lnSpc>
                <a:spcPct val="100000"/>
              </a:lnSpc>
            </a:pPr>
            <a:r>
              <a:rPr lang="en-US" dirty="0"/>
              <a:t>Scan </a:t>
            </a:r>
            <a:r>
              <a:rPr lang="en-US" dirty="0" err="1"/>
              <a:t>inode</a:t>
            </a:r>
            <a:r>
              <a:rPr lang="en-US" dirty="0"/>
              <a:t> table</a:t>
            </a:r>
          </a:p>
          <a:p>
            <a:pPr>
              <a:lnSpc>
                <a:spcPct val="100000"/>
              </a:lnSpc>
            </a:pPr>
            <a:r>
              <a:rPr lang="en-US" dirty="0"/>
              <a:t>If any unlinked files (not in any directory), delete or put in lost &amp; found </a:t>
            </a:r>
            <a:r>
              <a:rPr lang="en-US" dirty="0" err="1"/>
              <a:t>dir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Compare free block bitmap against </a:t>
            </a:r>
            <a:r>
              <a:rPr lang="en-US" dirty="0" err="1"/>
              <a:t>inode</a:t>
            </a:r>
            <a:r>
              <a:rPr lang="en-US" dirty="0"/>
              <a:t> trees</a:t>
            </a:r>
          </a:p>
          <a:p>
            <a:pPr>
              <a:lnSpc>
                <a:spcPct val="100000"/>
              </a:lnSpc>
            </a:pPr>
            <a:r>
              <a:rPr lang="en-US" dirty="0"/>
              <a:t>Scan directories for missing update/access times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  <a:buNone/>
            </a:pPr>
            <a:r>
              <a:rPr lang="en-US" i="1" dirty="0">
                <a:solidFill>
                  <a:srgbClr val="FF0000"/>
                </a:solidFill>
              </a:rPr>
              <a:t>Time proportional to disk size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6B8F7-6B0E-4C53-A51C-F876278E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3E416-7A54-451C-8C9F-F25DF29A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F8765-0675-4588-B820-A91EAFCC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0CA2-E826-4539-9C7C-CB81C581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File System Structures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8AC34-962D-4492-A648-67CB28E6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DF5E-CDBD-4D9F-99F3-C93E22F04F79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4D22-9C26-4989-B777-7706F240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517F-8080-4FAA-A987-76CECB94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18DF3EB-EC70-4C37-B561-7E2CB9FA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379119"/>
            <a:ext cx="10704443" cy="1797843"/>
          </a:xfrm>
        </p:spPr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syscall</a:t>
            </a:r>
            <a:r>
              <a:rPr lang="en-US" dirty="0"/>
              <a:t>: find </a:t>
            </a:r>
            <a:r>
              <a:rPr lang="en-US" dirty="0" err="1"/>
              <a:t>inode</a:t>
            </a:r>
            <a:r>
              <a:rPr lang="en-US" dirty="0"/>
              <a:t> on disk from pathname (traversing directories)</a:t>
            </a:r>
          </a:p>
          <a:p>
            <a:pPr lvl="1"/>
            <a:r>
              <a:rPr lang="en-US" dirty="0"/>
              <a:t>Create “in-memory </a:t>
            </a:r>
            <a:r>
              <a:rPr lang="en-US" dirty="0" err="1"/>
              <a:t>inode</a:t>
            </a:r>
            <a:r>
              <a:rPr lang="en-US" dirty="0"/>
              <a:t>” in system-wide open file table</a:t>
            </a:r>
          </a:p>
          <a:p>
            <a:pPr lvl="1"/>
            <a:r>
              <a:rPr lang="en-US" dirty="0"/>
              <a:t>One entry in this table no matter how many instances of the file are open</a:t>
            </a:r>
          </a:p>
          <a:p>
            <a:r>
              <a:rPr lang="en-US" dirty="0"/>
              <a:t>Read/write </a:t>
            </a:r>
            <a:r>
              <a:rPr lang="en-US" dirty="0" err="1"/>
              <a:t>syscalls</a:t>
            </a:r>
            <a:r>
              <a:rPr lang="en-US" dirty="0"/>
              <a:t> look up in-memory </a:t>
            </a:r>
            <a:r>
              <a:rPr lang="en-US" dirty="0" err="1"/>
              <a:t>inode</a:t>
            </a:r>
            <a:r>
              <a:rPr lang="en-US" dirty="0"/>
              <a:t> using the file handle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1C433B-F8FB-476F-854C-478D8A9CC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4407" t="55060" r="3938" b="4959"/>
          <a:stretch>
            <a:fillRect/>
          </a:stretch>
        </p:blipFill>
        <p:spPr bwMode="auto">
          <a:xfrm>
            <a:off x="1066800" y="1345405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FA05379-06D7-459D-A107-B2D3D7DBF6ED}"/>
              </a:ext>
            </a:extLst>
          </p:cNvPr>
          <p:cNvSpPr txBox="1"/>
          <p:nvPr/>
        </p:nvSpPr>
        <p:spPr>
          <a:xfrm>
            <a:off x="1981201" y="2740611"/>
            <a:ext cx="768625" cy="369332"/>
          </a:xfrm>
          <a:prstGeom prst="rect">
            <a:avLst/>
          </a:prstGeom>
          <a:solidFill>
            <a:srgbClr val="C6EBF9"/>
          </a:solidFill>
        </p:spPr>
        <p:txBody>
          <a:bodyPr wrap="square" lIns="0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2B778-5A65-46B8-AAC1-9E8C5DEDDB39}"/>
              </a:ext>
            </a:extLst>
          </p:cNvPr>
          <p:cNvSpPr txBox="1"/>
          <p:nvPr/>
        </p:nvSpPr>
        <p:spPr>
          <a:xfrm>
            <a:off x="3200399" y="1345405"/>
            <a:ext cx="609601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/>
              <a:t>fd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34A7DD-C923-4EC7-9255-B21E240EE8AB}"/>
              </a:ext>
            </a:extLst>
          </p:cNvPr>
          <p:cNvSpPr txBox="1"/>
          <p:nvPr/>
        </p:nvSpPr>
        <p:spPr>
          <a:xfrm>
            <a:off x="7530547" y="3123195"/>
            <a:ext cx="1686340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/>
              <a:t>inode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9D812F-9839-4EBF-9D30-A948E1B4974B}"/>
              </a:ext>
            </a:extLst>
          </p:cNvPr>
          <p:cNvCxnSpPr/>
          <p:nvPr/>
        </p:nvCxnSpPr>
        <p:spPr>
          <a:xfrm>
            <a:off x="2392018" y="2928731"/>
            <a:ext cx="61622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505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64F3-2011-45EC-A943-C426F633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Indexing to 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808EC-A74F-4910-A2C9-125F2861A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multi-level index structure lets us find the data blocks of a file</a:t>
            </a:r>
          </a:p>
          <a:p>
            <a:r>
              <a:rPr lang="en-US" dirty="0"/>
              <a:t>Instead of over-writing existing data blocks and updating the index structure:</a:t>
            </a:r>
          </a:p>
          <a:p>
            <a:pPr lvl="1"/>
            <a:r>
              <a:rPr lang="en-US" dirty="0"/>
              <a:t>Create a new version of the file with the updated data</a:t>
            </a:r>
          </a:p>
          <a:p>
            <a:pPr lvl="1"/>
            <a:r>
              <a:rPr lang="en-US" dirty="0"/>
              <a:t>Reuse blocks that don’t change much of what is already in place</a:t>
            </a:r>
          </a:p>
          <a:p>
            <a:pPr lvl="1"/>
            <a:r>
              <a:rPr lang="en-US" dirty="0"/>
              <a:t>This is called: </a:t>
            </a:r>
            <a:r>
              <a:rPr lang="en-US" dirty="0">
                <a:solidFill>
                  <a:srgbClr val="FF0000"/>
                </a:solidFill>
              </a:rPr>
              <a:t>Copy On Write (COW)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1BB46-EEC5-4832-AC93-0A880FC1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A3041-4CC1-46FA-A981-7BBB0100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F07A8-0E57-4C5F-9F80-8E087320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26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42455-2647-4B24-984D-83C51E53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Example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4BE4F-9EDB-4658-A9F5-15B5C99E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2DE-A3F4-42B5-A64D-7D051B8C5281}" type="datetime1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3AFB6-660F-42A3-89BD-B27E7103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6D8D8-F3E6-4023-9672-63D7B372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5C0BAE-1099-48FA-8BFC-6A56CD15A3FB}"/>
              </a:ext>
            </a:extLst>
          </p:cNvPr>
          <p:cNvSpPr/>
          <p:nvPr/>
        </p:nvSpPr>
        <p:spPr>
          <a:xfrm>
            <a:off x="2269375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1BFAA9-6510-4E5A-A592-82DF30A7FFBE}"/>
              </a:ext>
            </a:extLst>
          </p:cNvPr>
          <p:cNvSpPr/>
          <p:nvPr/>
        </p:nvSpPr>
        <p:spPr>
          <a:xfrm>
            <a:off x="3330828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FB79B4-4D93-4519-9D63-A90BD724AA3B}"/>
              </a:ext>
            </a:extLst>
          </p:cNvPr>
          <p:cNvSpPr/>
          <p:nvPr/>
        </p:nvSpPr>
        <p:spPr>
          <a:xfrm>
            <a:off x="4392281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E79C10-4EF8-49A8-9E65-1625E90D7B78}"/>
              </a:ext>
            </a:extLst>
          </p:cNvPr>
          <p:cNvSpPr/>
          <p:nvPr/>
        </p:nvSpPr>
        <p:spPr>
          <a:xfrm>
            <a:off x="5453734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D9C0FC-3A8F-43F0-B449-F8329DDBFC17}"/>
              </a:ext>
            </a:extLst>
          </p:cNvPr>
          <p:cNvGrpSpPr/>
          <p:nvPr/>
        </p:nvGrpSpPr>
        <p:grpSpPr>
          <a:xfrm>
            <a:off x="5924296" y="2560014"/>
            <a:ext cx="286084" cy="374315"/>
            <a:chOff x="3550649" y="1236578"/>
            <a:chExt cx="286084" cy="3743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31FD538-3BB7-4C52-8514-BA12DCEFC711}"/>
                </a:ext>
              </a:extLst>
            </p:cNvPr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89DEEB-7F9F-42B5-B8D9-207C20B16885}"/>
                </a:ext>
              </a:extLst>
            </p:cNvPr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BA6D-0710-4E3A-96A5-CBFACA9FC425}"/>
              </a:ext>
            </a:extLst>
          </p:cNvPr>
          <p:cNvSpPr/>
          <p:nvPr/>
        </p:nvSpPr>
        <p:spPr>
          <a:xfrm>
            <a:off x="6515187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8003EE-2B59-44E1-8B4C-0FCB103EA0E6}"/>
              </a:ext>
            </a:extLst>
          </p:cNvPr>
          <p:cNvSpPr/>
          <p:nvPr/>
        </p:nvSpPr>
        <p:spPr>
          <a:xfrm>
            <a:off x="7576640" y="4930236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BA6663-9438-48BB-9AD7-8002D02DB015}"/>
              </a:ext>
            </a:extLst>
          </p:cNvPr>
          <p:cNvSpPr/>
          <p:nvPr/>
        </p:nvSpPr>
        <p:spPr>
          <a:xfrm>
            <a:off x="8031167" y="4935588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69E7F4-E35C-4A12-A642-638290422ABD}"/>
              </a:ext>
            </a:extLst>
          </p:cNvPr>
          <p:cNvGrpSpPr/>
          <p:nvPr/>
        </p:nvGrpSpPr>
        <p:grpSpPr>
          <a:xfrm>
            <a:off x="7218816" y="5414174"/>
            <a:ext cx="1049662" cy="565515"/>
            <a:chOff x="5780954" y="4090737"/>
            <a:chExt cx="1049662" cy="565515"/>
          </a:xfrm>
        </p:grpSpPr>
        <p:sp>
          <p:nvSpPr>
            <p:cNvPr id="17" name="Up Arrow 40">
              <a:extLst>
                <a:ext uri="{FF2B5EF4-FFF2-40B4-BE49-F238E27FC236}">
                  <a16:creationId xmlns:a16="http://schemas.microsoft.com/office/drawing/2014/main" id="{53BD8434-F2C4-4EA2-937E-4690616863A1}"/>
                </a:ext>
              </a:extLst>
            </p:cNvPr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D3A20F-5DB8-4825-93D5-0CA6E81355A5}"/>
                </a:ext>
              </a:extLst>
            </p:cNvPr>
            <p:cNvSpPr txBox="1"/>
            <p:nvPr/>
          </p:nvSpPr>
          <p:spPr>
            <a:xfrm>
              <a:off x="5780954" y="4256142"/>
              <a:ext cx="8236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ea typeface="Gill Sans" charset="0"/>
                  <a:cs typeface="Gill Sans" charset="0"/>
                </a:rPr>
                <a:t>Write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0679F6-E643-41B0-B626-284348E60C5F}"/>
              </a:ext>
            </a:extLst>
          </p:cNvPr>
          <p:cNvGrpSpPr/>
          <p:nvPr/>
        </p:nvGrpSpPr>
        <p:grpSpPr>
          <a:xfrm>
            <a:off x="8892676" y="4562604"/>
            <a:ext cx="909053" cy="379667"/>
            <a:chOff x="6761747" y="3130881"/>
            <a:chExt cx="909053" cy="37966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279D672-D21F-4FF2-8FE9-CBEAB9837C78}"/>
                </a:ext>
              </a:extLst>
            </p:cNvPr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D5F7A90-2435-4DD3-AB3F-1CD33E88D3C2}"/>
                </a:ext>
              </a:extLst>
            </p:cNvPr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7551AD1-4581-4D8B-94EF-453A30CAD8C6}"/>
              </a:ext>
            </a:extLst>
          </p:cNvPr>
          <p:cNvSpPr/>
          <p:nvPr/>
        </p:nvSpPr>
        <p:spPr>
          <a:xfrm>
            <a:off x="9347203" y="4562604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96B1A2-3831-4843-8A77-B1A1CFEC553E}"/>
              </a:ext>
            </a:extLst>
          </p:cNvPr>
          <p:cNvSpPr/>
          <p:nvPr/>
        </p:nvSpPr>
        <p:spPr>
          <a:xfrm>
            <a:off x="4409663" y="3273889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E2A3ACD-B41D-41C0-BA35-D653B2165514}"/>
              </a:ext>
            </a:extLst>
          </p:cNvPr>
          <p:cNvCxnSpPr/>
          <p:nvPr/>
        </p:nvCxnSpPr>
        <p:spPr>
          <a:xfrm>
            <a:off x="4562062" y="3273889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FA6EBE-E659-4D68-A932-80124AE8F10D}"/>
              </a:ext>
            </a:extLst>
          </p:cNvPr>
          <p:cNvGrpSpPr/>
          <p:nvPr/>
        </p:nvGrpSpPr>
        <p:grpSpPr>
          <a:xfrm>
            <a:off x="7791422" y="3273889"/>
            <a:ext cx="286084" cy="374315"/>
            <a:chOff x="4260517" y="1950452"/>
            <a:chExt cx="286084" cy="37431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222139B-D5BC-4C74-8C48-45284D2D62CB}"/>
                </a:ext>
              </a:extLst>
            </p:cNvPr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5BE2B63-9C7E-4501-9567-36BEBDB9F19E}"/>
                </a:ext>
              </a:extLst>
            </p:cNvPr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613BEB8-375C-45F1-8E00-58864B857AAE}"/>
              </a:ext>
            </a:extLst>
          </p:cNvPr>
          <p:cNvGrpSpPr/>
          <p:nvPr/>
        </p:nvGrpSpPr>
        <p:grpSpPr>
          <a:xfrm>
            <a:off x="3178428" y="4108080"/>
            <a:ext cx="286084" cy="374315"/>
            <a:chOff x="2482514" y="2624220"/>
            <a:chExt cx="286084" cy="37431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5870F3-6383-4817-BB85-8A2EA9799A5D}"/>
                </a:ext>
              </a:extLst>
            </p:cNvPr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72EB50D-1488-4F6C-94F5-9E919E2244BA}"/>
                </a:ext>
              </a:extLst>
            </p:cNvPr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D892DB-25CD-4A56-B2D8-A7DEEEEAFD53}"/>
              </a:ext>
            </a:extLst>
          </p:cNvPr>
          <p:cNvGrpSpPr/>
          <p:nvPr/>
        </p:nvGrpSpPr>
        <p:grpSpPr>
          <a:xfrm>
            <a:off x="5189781" y="4108080"/>
            <a:ext cx="286084" cy="374315"/>
            <a:chOff x="2482514" y="2624220"/>
            <a:chExt cx="286084" cy="37431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6D467A6-F3CD-4D61-958B-4FBCE58B2FF8}"/>
                </a:ext>
              </a:extLst>
            </p:cNvPr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6F2DCED-CF5E-456C-9D66-CB02A4A0EAF8}"/>
                </a:ext>
              </a:extLst>
            </p:cNvPr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45EA4EC6-0F5D-4DAC-BBF6-9BD279046236}"/>
              </a:ext>
            </a:extLst>
          </p:cNvPr>
          <p:cNvSpPr/>
          <p:nvPr/>
        </p:nvSpPr>
        <p:spPr>
          <a:xfrm>
            <a:off x="7271841" y="4108080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1549B8D-9F55-470F-A6DE-706B510427FA}"/>
              </a:ext>
            </a:extLst>
          </p:cNvPr>
          <p:cNvCxnSpPr/>
          <p:nvPr/>
        </p:nvCxnSpPr>
        <p:spPr>
          <a:xfrm>
            <a:off x="7424240" y="4108080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2F8F34-B976-4FA7-B073-195ADCDA10E5}"/>
              </a:ext>
            </a:extLst>
          </p:cNvPr>
          <p:cNvCxnSpPr/>
          <p:nvPr/>
        </p:nvCxnSpPr>
        <p:spPr>
          <a:xfrm flipH="1">
            <a:off x="4606177" y="2747172"/>
            <a:ext cx="1371591" cy="52671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F7F561A-DBB6-4794-924B-49D11FC0900C}"/>
              </a:ext>
            </a:extLst>
          </p:cNvPr>
          <p:cNvCxnSpPr/>
          <p:nvPr/>
        </p:nvCxnSpPr>
        <p:spPr>
          <a:xfrm flipH="1">
            <a:off x="3254630" y="3426289"/>
            <a:ext cx="1228550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788341-6C34-4158-ACE0-4808569410DC}"/>
              </a:ext>
            </a:extLst>
          </p:cNvPr>
          <p:cNvCxnSpPr>
            <a:endCxn id="32" idx="0"/>
          </p:cNvCxnSpPr>
          <p:nvPr/>
        </p:nvCxnSpPr>
        <p:spPr>
          <a:xfrm>
            <a:off x="4635580" y="3426289"/>
            <a:ext cx="697243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4D2357D-6644-4242-9343-8CE8C953CD8C}"/>
              </a:ext>
            </a:extLst>
          </p:cNvPr>
          <p:cNvCxnSpPr>
            <a:endCxn id="26" idx="0"/>
          </p:cNvCxnSpPr>
          <p:nvPr/>
        </p:nvCxnSpPr>
        <p:spPr>
          <a:xfrm>
            <a:off x="6166565" y="2744498"/>
            <a:ext cx="1767899" cy="5293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BC42DD5-2A35-4B28-B904-F759A6756BC0}"/>
              </a:ext>
            </a:extLst>
          </p:cNvPr>
          <p:cNvCxnSpPr>
            <a:endCxn id="34" idx="0"/>
          </p:cNvCxnSpPr>
          <p:nvPr/>
        </p:nvCxnSpPr>
        <p:spPr>
          <a:xfrm flipH="1">
            <a:off x="7414883" y="3426289"/>
            <a:ext cx="418208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7DE38CC-2987-425F-BE91-56FF97C292DF}"/>
              </a:ext>
            </a:extLst>
          </p:cNvPr>
          <p:cNvCxnSpPr/>
          <p:nvPr/>
        </p:nvCxnSpPr>
        <p:spPr>
          <a:xfrm flipH="1">
            <a:off x="2269375" y="4260480"/>
            <a:ext cx="985256" cy="66975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CE4F160-53A5-4C2E-A5A6-F25E02BC3769}"/>
              </a:ext>
            </a:extLst>
          </p:cNvPr>
          <p:cNvCxnSpPr/>
          <p:nvPr/>
        </p:nvCxnSpPr>
        <p:spPr>
          <a:xfrm flipH="1">
            <a:off x="3330828" y="4260480"/>
            <a:ext cx="76202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5998A0-9962-4054-84F4-54B7821DE5EF}"/>
              </a:ext>
            </a:extLst>
          </p:cNvPr>
          <p:cNvCxnSpPr/>
          <p:nvPr/>
        </p:nvCxnSpPr>
        <p:spPr>
          <a:xfrm flipH="1">
            <a:off x="4409663" y="4316623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569A984-FE98-4C01-A981-C36759165196}"/>
              </a:ext>
            </a:extLst>
          </p:cNvPr>
          <p:cNvCxnSpPr/>
          <p:nvPr/>
        </p:nvCxnSpPr>
        <p:spPr>
          <a:xfrm>
            <a:off x="5409025" y="4316623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4713712-79A1-4B4A-8C0A-EF433D7C236F}"/>
              </a:ext>
            </a:extLst>
          </p:cNvPr>
          <p:cNvCxnSpPr/>
          <p:nvPr/>
        </p:nvCxnSpPr>
        <p:spPr>
          <a:xfrm flipH="1">
            <a:off x="6513854" y="4328658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C55DF21-1D0C-438F-BBCC-B1357710A00E}"/>
              </a:ext>
            </a:extLst>
          </p:cNvPr>
          <p:cNvCxnSpPr/>
          <p:nvPr/>
        </p:nvCxnSpPr>
        <p:spPr>
          <a:xfrm>
            <a:off x="7513216" y="4328658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9D52FA7-C80B-4675-972E-12E2B5D373E0}"/>
              </a:ext>
            </a:extLst>
          </p:cNvPr>
          <p:cNvGrpSpPr/>
          <p:nvPr/>
        </p:nvGrpSpPr>
        <p:grpSpPr>
          <a:xfrm>
            <a:off x="8662448" y="3273889"/>
            <a:ext cx="286084" cy="374315"/>
            <a:chOff x="4260517" y="1950452"/>
            <a:chExt cx="286084" cy="37431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64B6D8-7B78-4F96-B792-E51FA310A87B}"/>
                </a:ext>
              </a:extLst>
            </p:cNvPr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34C3CAD-A24C-4829-A7FA-34DA18C18771}"/>
                </a:ext>
              </a:extLst>
            </p:cNvPr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2197974F-AECC-41E2-8339-16B2BA3272DC}"/>
              </a:ext>
            </a:extLst>
          </p:cNvPr>
          <p:cNvSpPr/>
          <p:nvPr/>
        </p:nvSpPr>
        <p:spPr>
          <a:xfrm>
            <a:off x="8142867" y="4108080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16AD76-E118-4F7D-A099-1BAEF9279602}"/>
              </a:ext>
            </a:extLst>
          </p:cNvPr>
          <p:cNvCxnSpPr>
            <a:endCxn id="50" idx="0"/>
          </p:cNvCxnSpPr>
          <p:nvPr/>
        </p:nvCxnSpPr>
        <p:spPr>
          <a:xfrm flipH="1">
            <a:off x="8285909" y="3426289"/>
            <a:ext cx="418208" cy="6817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29FB7EA-581B-4208-91FC-614D3C162F78}"/>
              </a:ext>
            </a:extLst>
          </p:cNvPr>
          <p:cNvCxnSpPr/>
          <p:nvPr/>
        </p:nvCxnSpPr>
        <p:spPr>
          <a:xfrm flipH="1">
            <a:off x="6691651" y="4328658"/>
            <a:ext cx="1540193" cy="601578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2632EB5-1A0C-4D88-B52A-CE616C746412}"/>
              </a:ext>
            </a:extLst>
          </p:cNvPr>
          <p:cNvCxnSpPr/>
          <p:nvPr/>
        </p:nvCxnSpPr>
        <p:spPr>
          <a:xfrm>
            <a:off x="8384242" y="4328658"/>
            <a:ext cx="564290" cy="233946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AB5A26D-F48C-44EF-828B-9F9587A86C27}"/>
              </a:ext>
            </a:extLst>
          </p:cNvPr>
          <p:cNvGrpSpPr/>
          <p:nvPr/>
        </p:nvGrpSpPr>
        <p:grpSpPr>
          <a:xfrm>
            <a:off x="7370174" y="2539959"/>
            <a:ext cx="286084" cy="374315"/>
            <a:chOff x="3550649" y="1236578"/>
            <a:chExt cx="286084" cy="37431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511B494-DCAF-4A2F-9784-9B084F1C146C}"/>
                </a:ext>
              </a:extLst>
            </p:cNvPr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4F622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DCF5588-F228-49E6-8169-B0098B04AD7F}"/>
                </a:ext>
              </a:extLst>
            </p:cNvPr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ln>
              <a:solidFill>
                <a:srgbClr val="4F622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B28EE24-5B8B-4188-83FF-A29922DEFA62}"/>
              </a:ext>
            </a:extLst>
          </p:cNvPr>
          <p:cNvCxnSpPr/>
          <p:nvPr/>
        </p:nvCxnSpPr>
        <p:spPr>
          <a:xfrm flipH="1">
            <a:off x="4820073" y="2747172"/>
            <a:ext cx="2604168" cy="52671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EAE5D70-E96E-43D4-941E-7EFC6C3D0A3C}"/>
              </a:ext>
            </a:extLst>
          </p:cNvPr>
          <p:cNvCxnSpPr/>
          <p:nvPr/>
        </p:nvCxnSpPr>
        <p:spPr>
          <a:xfrm>
            <a:off x="7578577" y="2744498"/>
            <a:ext cx="1083871" cy="5293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8068BEC-C2D8-4D6E-83F8-CF368EB272EB}"/>
              </a:ext>
            </a:extLst>
          </p:cNvPr>
          <p:cNvCxnSpPr/>
          <p:nvPr/>
        </p:nvCxnSpPr>
        <p:spPr>
          <a:xfrm>
            <a:off x="8298512" y="4113432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7B04C33-7B92-4530-85BC-56CE38FD78AD}"/>
              </a:ext>
            </a:extLst>
          </p:cNvPr>
          <p:cNvSpPr txBox="1"/>
          <p:nvPr/>
        </p:nvSpPr>
        <p:spPr>
          <a:xfrm>
            <a:off x="5017925" y="1690688"/>
            <a:ext cx="1340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ea typeface="Gill Sans" charset="0"/>
                <a:cs typeface="Gill Sans" charset="0"/>
              </a:rPr>
              <a:t>old version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91B4C69-0AC8-448B-9C7F-1F5CA75D95B6}"/>
              </a:ext>
            </a:extLst>
          </p:cNvPr>
          <p:cNvCxnSpPr/>
          <p:nvPr/>
        </p:nvCxnSpPr>
        <p:spPr>
          <a:xfrm>
            <a:off x="5805103" y="2060020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777A53D-490A-46F3-A8E2-1E420DA58591}"/>
              </a:ext>
            </a:extLst>
          </p:cNvPr>
          <p:cNvGrpSpPr/>
          <p:nvPr/>
        </p:nvGrpSpPr>
        <p:grpSpPr>
          <a:xfrm>
            <a:off x="6467585" y="1693542"/>
            <a:ext cx="1443665" cy="873140"/>
            <a:chOff x="5029723" y="811249"/>
            <a:chExt cx="1443665" cy="87314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9CACEE-CFA0-4CB2-BAEC-0AC59F8DD026}"/>
                </a:ext>
              </a:extLst>
            </p:cNvPr>
            <p:cNvSpPr txBox="1"/>
            <p:nvPr/>
          </p:nvSpPr>
          <p:spPr>
            <a:xfrm>
              <a:off x="5029723" y="811249"/>
              <a:ext cx="1443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ea typeface="Gill Sans" charset="0"/>
                  <a:cs typeface="Gill Sans" charset="0"/>
                </a:rPr>
                <a:t>new version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BC78FED-2590-4CE2-84A5-945696BF0811}"/>
                </a:ext>
              </a:extLst>
            </p:cNvPr>
            <p:cNvCxnSpPr/>
            <p:nvPr/>
          </p:nvCxnSpPr>
          <p:spPr>
            <a:xfrm>
              <a:off x="5816901" y="1180581"/>
              <a:ext cx="140591" cy="503808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55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43F3-312A-4B53-B260-6752EACC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Systematic Approach to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298A-71B0-4618-9F92-B90BDC3A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Use </a:t>
            </a:r>
            <a:r>
              <a:rPr lang="en-US" sz="3200" i="1" dirty="0"/>
              <a:t>transactions</a:t>
            </a:r>
            <a:r>
              <a:rPr lang="en-US" sz="3200" dirty="0"/>
              <a:t> for atomic updates</a:t>
            </a:r>
          </a:p>
          <a:p>
            <a:pPr lvl="1"/>
            <a:r>
              <a:rPr lang="en-US" sz="2800" dirty="0"/>
              <a:t>Ensure that multiple related operations performed atomically</a:t>
            </a:r>
          </a:p>
          <a:p>
            <a:pPr lvl="1"/>
            <a:r>
              <a:rPr lang="en-US" sz="2800" dirty="0"/>
              <a:t>If a crash occurs in middle, state of system should reflect all or none of the operations</a:t>
            </a:r>
          </a:p>
          <a:p>
            <a:pPr lvl="1"/>
            <a:endParaRPr lang="en-US" sz="2800" dirty="0"/>
          </a:p>
          <a:p>
            <a:r>
              <a:rPr lang="en-US" sz="3200" dirty="0"/>
              <a:t>Most modern file systems use transactions to safely update their internals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97F34-1C49-48C4-A2B9-033148E3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57D61-0ED0-4002-A1F3-8C81F5C0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20918-D4CE-4A17-AB39-AFEC8E9E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96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2FBC-044C-4048-89A7-756BE9D3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Systems Concept: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1F6F4-1240-4043-AC4D-0B0748286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transaction</a:t>
            </a:r>
            <a:r>
              <a:rPr lang="en-US" dirty="0"/>
              <a:t> is an atomic sequence of reads </a:t>
            </a:r>
            <a:r>
              <a:rPr lang="en-US"/>
              <a:t>and writes </a:t>
            </a:r>
            <a:r>
              <a:rPr lang="en-US" dirty="0"/>
              <a:t>that takes the system from consistent state to another.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Recall: Code in a critical section appears atomic to other threads</a:t>
            </a:r>
          </a:p>
          <a:p>
            <a:r>
              <a:rPr lang="en-US" b="1" dirty="0"/>
              <a:t>Transactions extend the concept of atomic updates from </a:t>
            </a:r>
            <a:r>
              <a:rPr lang="en-US" b="1" i="1" dirty="0"/>
              <a:t>memory</a:t>
            </a:r>
            <a:r>
              <a:rPr lang="en-US" b="1" dirty="0"/>
              <a:t> to </a:t>
            </a:r>
            <a:r>
              <a:rPr lang="en-US" b="1" i="1" dirty="0"/>
              <a:t>persistent storage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0C3FF-1FC9-4E0C-B3F0-88304F9C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C8D91-4423-4A68-9A6D-C54DB19C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F862B-AE23-4E51-B842-C262ED29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B1154EE-DDC5-4DE8-A4F9-452E39B40AB5}"/>
              </a:ext>
            </a:extLst>
          </p:cNvPr>
          <p:cNvGrpSpPr/>
          <p:nvPr/>
        </p:nvGrpSpPr>
        <p:grpSpPr>
          <a:xfrm>
            <a:off x="1874354" y="2895600"/>
            <a:ext cx="7848600" cy="1066800"/>
            <a:chOff x="609600" y="3471387"/>
            <a:chExt cx="7848600" cy="1066800"/>
          </a:xfrm>
        </p:grpSpPr>
        <p:sp>
          <p:nvSpPr>
            <p:cNvPr id="8" name="AutoShape 4">
              <a:extLst>
                <a:ext uri="{FF2B5EF4-FFF2-40B4-BE49-F238E27FC236}">
                  <a16:creationId xmlns:a16="http://schemas.microsoft.com/office/drawing/2014/main" id="{D4023163-AA1C-4462-AF0E-084E92344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8697245F-D701-4578-8E3A-8921F6F4E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957" y="3773954"/>
              <a:ext cx="2364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b="0" dirty="0">
                  <a:latin typeface="+mn-lt"/>
                  <a:ea typeface="Gill Sans" charset="0"/>
                  <a:cs typeface="Gill Sans" charset="0"/>
                </a:rPr>
                <a:t>consistent state 1</a:t>
              </a:r>
              <a:endParaRPr lang="en-US" b="0" dirty="0">
                <a:solidFill>
                  <a:schemeClr val="accent2"/>
                </a:solidFill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57302665-689F-47F5-8820-19E6A0D9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3C7EE7DC-2682-4E3E-B1D3-5041B9404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8350" y="3773953"/>
              <a:ext cx="23646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b="0" dirty="0">
                  <a:latin typeface="+mn-lt"/>
                  <a:ea typeface="Gill Sans" charset="0"/>
                  <a:cs typeface="Gill Sans" charset="0"/>
                </a:rPr>
                <a:t>consistent state 2</a:t>
              </a:r>
              <a:endParaRPr lang="en-US" b="0" dirty="0">
                <a:solidFill>
                  <a:schemeClr val="accent2"/>
                </a:solidFill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B17DFD72-D145-4383-B8C6-FA13B6627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4004787"/>
              <a:ext cx="2209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2AC6D268-D31C-43B9-9B45-3D2DC3DD4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3492025"/>
              <a:ext cx="15922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b="0" dirty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</a:rPr>
                <a:t>transaction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0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9B29-E518-4F8C-965E-17915094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Transaction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8658-C3E9-42ED-B505-C58023C93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FF"/>
                </a:solidFill>
              </a:rPr>
              <a:t>Begin</a:t>
            </a:r>
            <a:r>
              <a:rPr lang="en-US" sz="3600" dirty="0"/>
              <a:t> a transaction – get transaction id</a:t>
            </a:r>
          </a:p>
          <a:p>
            <a:endParaRPr lang="en-US" sz="3600" dirty="0"/>
          </a:p>
          <a:p>
            <a:r>
              <a:rPr lang="en-US" sz="3600" dirty="0"/>
              <a:t>Do a bunch of updates</a:t>
            </a:r>
          </a:p>
          <a:p>
            <a:pPr lvl="1"/>
            <a:r>
              <a:rPr lang="en-US" sz="2800" dirty="0"/>
              <a:t>If any fail along the way, </a:t>
            </a:r>
            <a:r>
              <a:rPr lang="en-US" sz="2800" dirty="0">
                <a:solidFill>
                  <a:srgbClr val="0000FF"/>
                </a:solidFill>
              </a:rPr>
              <a:t>roll-back</a:t>
            </a:r>
          </a:p>
          <a:p>
            <a:pPr lvl="1"/>
            <a:r>
              <a:rPr lang="en-US" sz="2800" dirty="0"/>
              <a:t>Or, if any conflicts with other transactions, </a:t>
            </a:r>
            <a:r>
              <a:rPr lang="en-US" sz="2800" dirty="0">
                <a:solidFill>
                  <a:srgbClr val="0000FF"/>
                </a:solidFill>
              </a:rPr>
              <a:t>roll-back</a:t>
            </a:r>
          </a:p>
          <a:p>
            <a:pPr lvl="1"/>
            <a:endParaRPr lang="en-US" sz="2800" dirty="0">
              <a:solidFill>
                <a:srgbClr val="0000FF"/>
              </a:solidFill>
            </a:endParaRPr>
          </a:p>
          <a:p>
            <a:r>
              <a:rPr lang="en-US" sz="3600" dirty="0">
                <a:solidFill>
                  <a:srgbClr val="0000FF"/>
                </a:solidFill>
              </a:rPr>
              <a:t>Commit</a:t>
            </a:r>
            <a:r>
              <a:rPr lang="en-US" sz="3600" dirty="0"/>
              <a:t> the transaction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D707-1D99-43DE-B4C1-C76DC374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416EC-36AB-40C1-B838-F6CFC746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4B845-BA6B-4579-94C1-B8FC7239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03A6-C0C1-4CB6-80E6-86358185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Systems Concept: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4187D-6EE1-4207-BB95-4AF46558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182"/>
            <a:ext cx="10515600" cy="2026847"/>
          </a:xfrm>
        </p:spPr>
        <p:txBody>
          <a:bodyPr/>
          <a:lstStyle/>
          <a:p>
            <a:r>
              <a:rPr lang="en-US" dirty="0"/>
              <a:t>Writing/appending a single item to a log is </a:t>
            </a:r>
            <a:r>
              <a:rPr lang="en-US" b="1" dirty="0"/>
              <a:t>atomic</a:t>
            </a:r>
            <a:endParaRPr lang="en-US" dirty="0"/>
          </a:p>
          <a:p>
            <a:pPr lvl="1"/>
            <a:r>
              <a:rPr lang="en-US" dirty="0"/>
              <a:t>Like memory load/store in most architectures</a:t>
            </a:r>
          </a:p>
          <a:p>
            <a:r>
              <a:rPr lang="en-US" u="sng" dirty="0"/>
              <a:t>Key idea: append a single item (atomic) to seal the commitment to a whole sequence of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C2569-E3F1-4B44-A568-961D20F9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01CF6-56F0-41B9-ABB7-8A246D01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250B-37A3-491F-8DC3-9FCD763D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885308-5105-4CDD-AF63-08133F9C667B}"/>
              </a:ext>
            </a:extLst>
          </p:cNvPr>
          <p:cNvSpPr/>
          <p:nvPr/>
        </p:nvSpPr>
        <p:spPr bwMode="auto">
          <a:xfrm>
            <a:off x="2350958" y="3178696"/>
            <a:ext cx="7620000" cy="31776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F8CA7D-58E0-4CCA-A6FB-6A837CD6F8FD}"/>
              </a:ext>
            </a:extLst>
          </p:cNvPr>
          <p:cNvSpPr txBox="1"/>
          <p:nvPr/>
        </p:nvSpPr>
        <p:spPr>
          <a:xfrm rot="16200000">
            <a:off x="3233082" y="4621741"/>
            <a:ext cx="24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 10$ from account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0374D-929C-4612-8241-B8ECA88F8635}"/>
              </a:ext>
            </a:extLst>
          </p:cNvPr>
          <p:cNvSpPr txBox="1"/>
          <p:nvPr/>
        </p:nvSpPr>
        <p:spPr>
          <a:xfrm rot="16200000">
            <a:off x="4438598" y="4621741"/>
            <a:ext cx="229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 7$ from account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18673E-12F7-4870-B4E2-10158A8A3030}"/>
              </a:ext>
            </a:extLst>
          </p:cNvPr>
          <p:cNvSpPr txBox="1"/>
          <p:nvPr/>
        </p:nvSpPr>
        <p:spPr>
          <a:xfrm rot="16200000">
            <a:off x="5247163" y="4621741"/>
            <a:ext cx="240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 13$ from account 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9A0A8D-A416-4C42-8D2B-7FFE83C5698E}"/>
              </a:ext>
            </a:extLst>
          </p:cNvPr>
          <p:cNvSpPr txBox="1"/>
          <p:nvPr/>
        </p:nvSpPr>
        <p:spPr>
          <a:xfrm rot="16200000">
            <a:off x="6635714" y="4621741"/>
            <a:ext cx="2298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Put 15$ into account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57A4D-DD18-4194-85EC-3F082C00FFCB}"/>
              </a:ext>
            </a:extLst>
          </p:cNvPr>
          <p:cNvSpPr txBox="1"/>
          <p:nvPr/>
        </p:nvSpPr>
        <p:spPr>
          <a:xfrm rot="16200000">
            <a:off x="6989002" y="4621741"/>
            <a:ext cx="229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Put 15$ into account 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EF96DD-AC5B-49DC-8C56-CC22972FAA81}"/>
              </a:ext>
            </a:extLst>
          </p:cNvPr>
          <p:cNvSpPr/>
          <p:nvPr/>
        </p:nvSpPr>
        <p:spPr bwMode="auto">
          <a:xfrm>
            <a:off x="4789358" y="3399611"/>
            <a:ext cx="381000" cy="281359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31C819-7D16-465F-882E-8631B5209F62}"/>
              </a:ext>
            </a:extLst>
          </p:cNvPr>
          <p:cNvSpPr/>
          <p:nvPr/>
        </p:nvSpPr>
        <p:spPr bwMode="auto">
          <a:xfrm>
            <a:off x="6734096" y="3397179"/>
            <a:ext cx="381000" cy="2813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6E2113-2342-4224-B70C-B68B6EE02B74}"/>
              </a:ext>
            </a:extLst>
          </p:cNvPr>
          <p:cNvSpPr/>
          <p:nvPr/>
        </p:nvSpPr>
        <p:spPr bwMode="auto">
          <a:xfrm>
            <a:off x="7167232" y="3397179"/>
            <a:ext cx="381000" cy="2813592"/>
          </a:xfrm>
          <a:prstGeom prst="rect">
            <a:avLst/>
          </a:prstGeom>
          <a:solidFill>
            <a:srgbClr val="ECE21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7DA2F-BB3B-4B94-9BFB-5E4DF28B399F}"/>
              </a:ext>
            </a:extLst>
          </p:cNvPr>
          <p:cNvSpPr/>
          <p:nvPr/>
        </p:nvSpPr>
        <p:spPr bwMode="auto">
          <a:xfrm>
            <a:off x="4244291" y="3317858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273DD2-5CCF-4536-9F3C-1F88D9C499AE}"/>
              </a:ext>
            </a:extLst>
          </p:cNvPr>
          <p:cNvSpPr/>
          <p:nvPr/>
        </p:nvSpPr>
        <p:spPr bwMode="auto">
          <a:xfrm>
            <a:off x="5424846" y="3329079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1FE652-D405-4E57-8426-8739D09B1AA0}"/>
              </a:ext>
            </a:extLst>
          </p:cNvPr>
          <p:cNvSpPr/>
          <p:nvPr/>
        </p:nvSpPr>
        <p:spPr bwMode="auto">
          <a:xfrm>
            <a:off x="6227132" y="3301005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C1CC96-21E7-424D-AB5D-6C9CAB609852}"/>
              </a:ext>
            </a:extLst>
          </p:cNvPr>
          <p:cNvSpPr/>
          <p:nvPr/>
        </p:nvSpPr>
        <p:spPr bwMode="auto">
          <a:xfrm>
            <a:off x="7584509" y="3313847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BCDC82-DFC8-4417-9DDC-70C81BE15C47}"/>
              </a:ext>
            </a:extLst>
          </p:cNvPr>
          <p:cNvSpPr/>
          <p:nvPr/>
        </p:nvSpPr>
        <p:spPr bwMode="auto">
          <a:xfrm>
            <a:off x="8001786" y="3329079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D6D265-4FB9-42EF-AA3B-6527456F8212}"/>
              </a:ext>
            </a:extLst>
          </p:cNvPr>
          <p:cNvSpPr/>
          <p:nvPr/>
        </p:nvSpPr>
        <p:spPr bwMode="auto">
          <a:xfrm>
            <a:off x="3209485" y="328176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AF54C7-A6F0-45FD-8C1D-91A202E23030}"/>
              </a:ext>
            </a:extLst>
          </p:cNvPr>
          <p:cNvSpPr/>
          <p:nvPr/>
        </p:nvSpPr>
        <p:spPr bwMode="auto">
          <a:xfrm>
            <a:off x="8605372" y="3329079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23A191-E5B7-4E6B-B3BA-236955FB1D21}"/>
              </a:ext>
            </a:extLst>
          </p:cNvPr>
          <p:cNvSpPr txBox="1"/>
          <p:nvPr/>
        </p:nvSpPr>
        <p:spPr>
          <a:xfrm rot="16200000">
            <a:off x="2761457" y="4582856"/>
            <a:ext cx="12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Start Tran 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E66ACC-7769-49B6-BFBE-EDAD331BDD79}"/>
              </a:ext>
            </a:extLst>
          </p:cNvPr>
          <p:cNvSpPr txBox="1"/>
          <p:nvPr/>
        </p:nvSpPr>
        <p:spPr>
          <a:xfrm rot="16200000">
            <a:off x="8001328" y="4435086"/>
            <a:ext cx="158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Commit Tran N</a:t>
            </a:r>
          </a:p>
        </p:txBody>
      </p:sp>
    </p:spTree>
    <p:extLst>
      <p:ext uri="{BB962C8B-B14F-4D97-AF65-F5344CB8AC3E}">
        <p14:creationId xmlns:p14="http://schemas.microsoft.com/office/powerpoint/2010/main" val="332864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1" grpId="0" animBg="1"/>
      <p:bldP spid="22" grpId="0" animBg="1"/>
      <p:bldP spid="23" grpId="0"/>
      <p:bldP spid="2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742A-801D-4AB2-AC76-5BE433B8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675D-E821-4D2D-8916-A6743FFA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Don’t modify data structures on disk directly</a:t>
            </a:r>
          </a:p>
          <a:p>
            <a:r>
              <a:rPr lang="en-US" sz="3200" dirty="0"/>
              <a:t>Write each update as transaction recorded in a log</a:t>
            </a:r>
          </a:p>
          <a:p>
            <a:pPr lvl="1"/>
            <a:r>
              <a:rPr lang="en-US" sz="2800" dirty="0"/>
              <a:t>Commonly called a </a:t>
            </a:r>
            <a:r>
              <a:rPr lang="en-US" sz="2800" i="1" dirty="0"/>
              <a:t>journal</a:t>
            </a:r>
            <a:r>
              <a:rPr lang="en-US" sz="2800" dirty="0"/>
              <a:t> or </a:t>
            </a:r>
            <a:r>
              <a:rPr lang="en-US" sz="2800" i="1" dirty="0"/>
              <a:t>intention list</a:t>
            </a:r>
          </a:p>
          <a:p>
            <a:pPr lvl="1"/>
            <a:r>
              <a:rPr lang="en-US" sz="2800" dirty="0"/>
              <a:t>Also maintained on disk (allocate blocks for it when formatting)</a:t>
            </a:r>
          </a:p>
          <a:p>
            <a:r>
              <a:rPr lang="en-US" sz="3200" dirty="0"/>
              <a:t>Once changes are in the log, they can be safely applied </a:t>
            </a:r>
          </a:p>
          <a:p>
            <a:pPr lvl="1"/>
            <a:r>
              <a:rPr lang="en-US" sz="2800" dirty="0"/>
              <a:t>e.g. modify </a:t>
            </a:r>
            <a:r>
              <a:rPr lang="en-US" sz="2800" dirty="0" err="1"/>
              <a:t>inode</a:t>
            </a:r>
            <a:r>
              <a:rPr lang="en-US" sz="2800" dirty="0"/>
              <a:t> pointers and directory mapping</a:t>
            </a:r>
          </a:p>
          <a:p>
            <a:r>
              <a:rPr lang="en-US" sz="3200" dirty="0"/>
              <a:t>Garbage collection: once a change is applied, remove its entry from the log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19D57-E65C-4B2F-9528-27086B53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8D813-44A8-4D8D-AD57-805445C4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56411-2C9D-4533-AEEB-037239BD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File (No Journaling Yet)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49"/>
            <a:ext cx="6846934" cy="3245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 free data block(s)</a:t>
            </a:r>
            <a:endParaRPr lang="en-US" sz="1800" dirty="0"/>
          </a:p>
          <a:p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  <a:endParaRPr lang="en-US" sz="1800" dirty="0"/>
          </a:p>
          <a:p>
            <a:r>
              <a:rPr lang="en-US" dirty="0"/>
              <a:t>Find </a:t>
            </a:r>
            <a:r>
              <a:rPr lang="en-US" dirty="0" err="1">
                <a:latin typeface="Consolas" panose="020B0609020204030204" pitchFamily="49" charset="0"/>
              </a:rPr>
              <a:t>dirent</a:t>
            </a:r>
            <a:r>
              <a:rPr lang="en-US" dirty="0"/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-----------------------------------------</a:t>
            </a:r>
          </a:p>
          <a:p>
            <a:r>
              <a:rPr lang="en-US" dirty="0"/>
              <a:t>Write map (i.e., mark used)</a:t>
            </a:r>
            <a:endParaRPr lang="en-US" sz="1800" dirty="0"/>
          </a:p>
          <a:p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  <a:endParaRPr lang="en-US" sz="1800" dirty="0"/>
          </a:p>
          <a:p>
            <a:r>
              <a:rPr lang="en-US" dirty="0"/>
              <a:t>Write </a:t>
            </a:r>
            <a:r>
              <a:rPr lang="en-US" dirty="0" err="1">
                <a:latin typeface="Consolas" panose="020B0609020204030204" pitchFamily="49" charset="0"/>
              </a:rPr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04C0-0963-42B7-9C35-7DA6420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35B-F246-4105-B259-DAE06E50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305-1CA2-47A3-8940-8A3CDFD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57</a:t>
            </a:fld>
            <a:endParaRPr lang="en-US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805437" y="1894817"/>
            <a:ext cx="364957" cy="1802120"/>
            <a:chOff x="7605706" y="1270135"/>
            <a:chExt cx="364957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606043" y="242553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ea typeface="Gill Sans" charset="0"/>
                <a:cs typeface="Gill Sans" charset="0"/>
              </a:rPr>
              <a:t>Inode</a:t>
            </a:r>
            <a:r>
              <a:rPr lang="en-US" b="0" dirty="0"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05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3" name="Freeform 86">
            <a:extLst>
              <a:ext uri="{FF2B5EF4-FFF2-40B4-BE49-F238E27FC236}">
                <a16:creationId xmlns:a16="http://schemas.microsoft.com/office/drawing/2014/main" id="{5AE76CBC-92C8-430D-980A-D8D0A1F99BC8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5" name="Freeform 88">
            <a:extLst>
              <a:ext uri="{FF2B5EF4-FFF2-40B4-BE49-F238E27FC236}">
                <a16:creationId xmlns:a16="http://schemas.microsoft.com/office/drawing/2014/main" id="{397B1789-3646-403D-AC83-EF0DA0C6AADB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6DA8AD7-FA5A-4FE9-AF77-2AF860E72986}"/>
              </a:ext>
            </a:extLst>
          </p:cNvPr>
          <p:cNvSpPr/>
          <p:nvPr/>
        </p:nvSpPr>
        <p:spPr>
          <a:xfrm rot="16200000">
            <a:off x="8191976" y="2162803"/>
            <a:ext cx="1524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396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File (With Journaling)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49"/>
            <a:ext cx="6846934" cy="3245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 free data block(s)</a:t>
            </a:r>
            <a:endParaRPr lang="en-US" sz="1800" dirty="0"/>
          </a:p>
          <a:p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  <a:endParaRPr lang="en-US" sz="1800" dirty="0"/>
          </a:p>
          <a:p>
            <a:r>
              <a:rPr lang="en-US" dirty="0"/>
              <a:t>Find </a:t>
            </a:r>
            <a:r>
              <a:rPr lang="en-US" dirty="0" err="1">
                <a:latin typeface="Consolas" panose="020B0609020204030204" pitchFamily="49" charset="0"/>
              </a:rPr>
              <a:t>dirent</a:t>
            </a:r>
            <a:r>
              <a:rPr lang="en-US" dirty="0"/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-----------------------------------------</a:t>
            </a:r>
          </a:p>
          <a:p>
            <a:r>
              <a:rPr lang="en-US" dirty="0"/>
              <a:t>[log] Write map (i.e., mark used)</a:t>
            </a:r>
            <a:endParaRPr lang="en-US" sz="1800" dirty="0"/>
          </a:p>
          <a:p>
            <a:r>
              <a:rPr lang="en-US" dirty="0"/>
              <a:t>[log] 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  <a:endParaRPr lang="en-US" sz="1800" dirty="0"/>
          </a:p>
          <a:p>
            <a:r>
              <a:rPr lang="en-US" dirty="0"/>
              <a:t>[log] Write </a:t>
            </a:r>
            <a:r>
              <a:rPr lang="en-US" dirty="0" err="1">
                <a:latin typeface="Consolas" panose="020B0609020204030204" pitchFamily="49" charset="0"/>
              </a:rPr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04C0-0963-42B7-9C35-7DA6420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35B-F246-4105-B259-DAE06E50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305-1CA2-47A3-8940-8A3CDFD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58</a:t>
            </a:fld>
            <a:endParaRPr lang="en-US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805437" y="1894817"/>
            <a:ext cx="364957" cy="1802120"/>
            <a:chOff x="7605706" y="1270135"/>
            <a:chExt cx="364957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606043" y="242553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ea typeface="Gill Sans" charset="0"/>
                <a:cs typeface="Gill Sans" charset="0"/>
              </a:rPr>
              <a:t>Inode</a:t>
            </a:r>
            <a:r>
              <a:rPr lang="en-US" b="0" dirty="0"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05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485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0420"/>
            <a:chOff x="4707450" y="5039628"/>
            <a:chExt cx="393295" cy="920420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81774" y="5465041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30294"/>
            <a:chOff x="7448914" y="5081369"/>
            <a:chExt cx="386686" cy="103029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82036" y="5475454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74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Commit, Eventually Replay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462"/>
            <a:ext cx="6442537" cy="2965638"/>
          </a:xfrm>
        </p:spPr>
        <p:txBody>
          <a:bodyPr>
            <a:normAutofit/>
          </a:bodyPr>
          <a:lstStyle/>
          <a:p>
            <a:r>
              <a:rPr lang="en-US" dirty="0"/>
              <a:t>All accesses to the file system first looks in the log</a:t>
            </a:r>
          </a:p>
          <a:p>
            <a:pPr lvl="1"/>
            <a:r>
              <a:rPr lang="en-US" dirty="0"/>
              <a:t>Actual on-disk data structure might be stale</a:t>
            </a:r>
          </a:p>
          <a:p>
            <a:pPr lvl="1"/>
            <a:endParaRPr lang="en-US" dirty="0"/>
          </a:p>
          <a:p>
            <a:r>
              <a:rPr lang="en-US" dirty="0"/>
              <a:t>Eventually, copy changes to disk and discard transaction from the log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04C0-0963-42B7-9C35-7DA6420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35B-F246-4105-B259-DAE06E50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305-1CA2-47A3-8940-8A3CDFD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59</a:t>
            </a:fld>
            <a:endParaRPr lang="en-US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805437" y="1894817"/>
            <a:ext cx="364957" cy="1802120"/>
            <a:chOff x="7605706" y="1270135"/>
            <a:chExt cx="364957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606043" y="242553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ea typeface="Gill Sans" charset="0"/>
                <a:cs typeface="Gill Sans" charset="0"/>
              </a:rPr>
              <a:t>Inode</a:t>
            </a:r>
            <a:r>
              <a:rPr lang="en-US" b="0" dirty="0"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05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485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10340117" y="450577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10654075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84047" y="5300522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18671" cy="1435913"/>
            <a:chOff x="6609893" y="4514713"/>
            <a:chExt cx="818671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F47E697A-B051-4B15-8681-D821F313880D}"/>
              </a:ext>
            </a:extLst>
          </p:cNvPr>
          <p:cNvSpPr txBox="1"/>
          <p:nvPr/>
        </p:nvSpPr>
        <p:spPr>
          <a:xfrm rot="16200000">
            <a:off x="9584309" y="5310935"/>
            <a:ext cx="9030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commit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4FB27C9-A3EB-4156-BE94-4468116F7659}"/>
              </a:ext>
            </a:extLst>
          </p:cNvPr>
          <p:cNvGrpSpPr/>
          <p:nvPr/>
        </p:nvGrpSpPr>
        <p:grpSpPr>
          <a:xfrm>
            <a:off x="6776496" y="4566598"/>
            <a:ext cx="461986" cy="666279"/>
            <a:chOff x="4430844" y="4700815"/>
            <a:chExt cx="461986" cy="666279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01668F6-4439-4406-9915-4FD16C285357}"/>
                </a:ext>
              </a:extLst>
            </p:cNvPr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2CD0AFC3-D849-4D00-BF74-5C896FDE36C2}"/>
                </a:ext>
              </a:extLst>
            </p:cNvPr>
            <p:cNvCxnSpPr>
              <a:stCxn id="177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DAF62D7-5822-4998-9889-843341FC0F08}"/>
              </a:ext>
            </a:extLst>
          </p:cNvPr>
          <p:cNvGrpSpPr/>
          <p:nvPr/>
        </p:nvGrpSpPr>
        <p:grpSpPr>
          <a:xfrm>
            <a:off x="8194081" y="2180462"/>
            <a:ext cx="640069" cy="131108"/>
            <a:chOff x="5941596" y="1148673"/>
            <a:chExt cx="640069" cy="131108"/>
          </a:xfrm>
          <a:effectLst>
            <a:glow rad="165100">
              <a:schemeClr val="accent3">
                <a:satMod val="175000"/>
                <a:alpha val="52000"/>
              </a:schemeClr>
            </a:glow>
          </a:effectLst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553E1DE-DDC5-4E22-AA75-1C822DA9854B}"/>
                </a:ext>
              </a:extLst>
            </p:cNvPr>
            <p:cNvSpPr/>
            <p:nvPr/>
          </p:nvSpPr>
          <p:spPr>
            <a:xfrm rot="16200000">
              <a:off x="5961825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5E8B8F4-0C53-4352-AA1B-353A6BF2E38D}"/>
                </a:ext>
              </a:extLst>
            </p:cNvPr>
            <p:cNvSpPr/>
            <p:nvPr/>
          </p:nvSpPr>
          <p:spPr>
            <a:xfrm rot="16200000">
              <a:off x="6123681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07053365-4275-46A0-A608-5BF2D955DBF4}"/>
                </a:ext>
              </a:extLst>
            </p:cNvPr>
            <p:cNvSpPr/>
            <p:nvPr/>
          </p:nvSpPr>
          <p:spPr>
            <a:xfrm rot="16200000">
              <a:off x="6278181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DFEF940-E8D7-4513-AF74-045EFAC3B54E}"/>
                </a:ext>
              </a:extLst>
            </p:cNvPr>
            <p:cNvSpPr/>
            <p:nvPr/>
          </p:nvSpPr>
          <p:spPr>
            <a:xfrm rot="16200000">
              <a:off x="6440038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05DC5FB-8A7D-4D6B-B8E2-271470C928D2}"/>
                </a:ext>
              </a:extLst>
            </p:cNvPr>
            <p:cNvSpPr/>
            <p:nvPr/>
          </p:nvSpPr>
          <p:spPr>
            <a:xfrm rot="16200000">
              <a:off x="5971515" y="1138154"/>
              <a:ext cx="121398" cy="161856"/>
            </a:xfrm>
            <a:prstGeom prst="rect">
              <a:avLst/>
            </a:prstGeom>
            <a:solidFill>
              <a:srgbClr val="C0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8614A89-DD27-4DED-BDC8-E35FC11B786E}"/>
              </a:ext>
            </a:extLst>
          </p:cNvPr>
          <p:cNvGrpSpPr/>
          <p:nvPr/>
        </p:nvGrpSpPr>
        <p:grpSpPr>
          <a:xfrm>
            <a:off x="7756690" y="4608154"/>
            <a:ext cx="461986" cy="607407"/>
            <a:chOff x="5411038" y="4742371"/>
            <a:chExt cx="461986" cy="607407"/>
          </a:xfrm>
        </p:grpSpPr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C7DC9080-CB6C-4E04-87E7-4138A8E81076}"/>
                </a:ext>
              </a:extLst>
            </p:cNvPr>
            <p:cNvCxnSpPr/>
            <p:nvPr/>
          </p:nvCxnSpPr>
          <p:spPr>
            <a:xfrm>
              <a:off x="5696019" y="5052831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12DFC22-8B40-4858-8597-E647C54EC6E0}"/>
                </a:ext>
              </a:extLst>
            </p:cNvPr>
            <p:cNvSpPr txBox="1"/>
            <p:nvPr/>
          </p:nvSpPr>
          <p:spPr>
            <a:xfrm>
              <a:off x="5411038" y="4742371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8483D41-861C-4131-8085-462214BFF41D}"/>
              </a:ext>
            </a:extLst>
          </p:cNvPr>
          <p:cNvGrpSpPr/>
          <p:nvPr/>
        </p:nvGrpSpPr>
        <p:grpSpPr>
          <a:xfrm>
            <a:off x="8436993" y="3212772"/>
            <a:ext cx="730659" cy="252059"/>
            <a:chOff x="5874034" y="5589588"/>
            <a:chExt cx="730659" cy="25205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B76267D-0B01-4F89-8AA9-F30848B31CAE}"/>
                </a:ext>
              </a:extLst>
            </p:cNvPr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1041DFC9-7BEE-4DD1-82A3-362C58FA19AB}"/>
                </a:ext>
              </a:extLst>
            </p:cNvPr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6E47941-9B3B-462F-B6D8-05BF6C193DAB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5BCCA04-97D9-4285-B5A5-68521BB6C119}"/>
              </a:ext>
            </a:extLst>
          </p:cNvPr>
          <p:cNvGrpSpPr/>
          <p:nvPr/>
        </p:nvGrpSpPr>
        <p:grpSpPr>
          <a:xfrm>
            <a:off x="8643863" y="4549282"/>
            <a:ext cx="461986" cy="666279"/>
            <a:chOff x="4430844" y="4700815"/>
            <a:chExt cx="461986" cy="66627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AC7A9E5-284C-43A5-AF29-FB9A5FF59175}"/>
                </a:ext>
              </a:extLst>
            </p:cNvPr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4BB78BA0-4250-45F9-AEE8-4A968DA5E840}"/>
                </a:ext>
              </a:extLst>
            </p:cNvPr>
            <p:cNvCxnSpPr>
              <a:stCxn id="193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ED81B9E-611C-44D0-A4C6-362BF9C11E9A}"/>
              </a:ext>
            </a:extLst>
          </p:cNvPr>
          <p:cNvGrpSpPr/>
          <p:nvPr/>
        </p:nvGrpSpPr>
        <p:grpSpPr>
          <a:xfrm>
            <a:off x="9441243" y="4526698"/>
            <a:ext cx="461986" cy="666279"/>
            <a:chOff x="4430844" y="4700815"/>
            <a:chExt cx="461986" cy="666279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ED14E2-2A62-40E5-B27F-85BF64CE2A03}"/>
                </a:ext>
              </a:extLst>
            </p:cNvPr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E5DDFF0F-9AF6-478E-8A46-469F084EBFE2}"/>
                </a:ext>
              </a:extLst>
            </p:cNvPr>
            <p:cNvCxnSpPr>
              <a:stCxn id="196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FDB4096-0ADF-47B1-BA0C-38236713D2A5}"/>
              </a:ext>
            </a:extLst>
          </p:cNvPr>
          <p:cNvGrpSpPr/>
          <p:nvPr/>
        </p:nvGrpSpPr>
        <p:grpSpPr>
          <a:xfrm>
            <a:off x="9896902" y="4566598"/>
            <a:ext cx="461986" cy="666279"/>
            <a:chOff x="4430844" y="4700815"/>
            <a:chExt cx="461986" cy="666279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826795C-5ADF-45EA-A65C-E92AD978785B}"/>
                </a:ext>
              </a:extLst>
            </p:cNvPr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4F7F69F3-BEA2-4E08-AA0D-D5093626BA4F}"/>
                </a:ext>
              </a:extLst>
            </p:cNvPr>
            <p:cNvCxnSpPr>
              <a:stCxn id="199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F5B4484-DB3E-4872-92E8-A518DA3DD619}"/>
              </a:ext>
            </a:extLst>
          </p:cNvPr>
          <p:cNvGrpSpPr/>
          <p:nvPr/>
        </p:nvGrpSpPr>
        <p:grpSpPr>
          <a:xfrm>
            <a:off x="8766046" y="4044646"/>
            <a:ext cx="644624" cy="313341"/>
            <a:chOff x="6684331" y="5509964"/>
            <a:chExt cx="644624" cy="313341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64F351D8-A249-4BE7-856D-0D0EFDBF231D}"/>
                </a:ext>
              </a:extLst>
            </p:cNvPr>
            <p:cNvSpPr/>
            <p:nvPr/>
          </p:nvSpPr>
          <p:spPr>
            <a:xfrm rot="16200000">
              <a:off x="6696766" y="549752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4CB41A9-B836-4DA3-8E5E-73456292CA0A}"/>
                </a:ext>
              </a:extLst>
            </p:cNvPr>
            <p:cNvSpPr/>
            <p:nvPr/>
          </p:nvSpPr>
          <p:spPr>
            <a:xfrm rot="16200000">
              <a:off x="7014123" y="5508473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8A1FA36-B80B-4216-9ACF-C95E56FE9438}"/>
              </a:ext>
            </a:extLst>
          </p:cNvPr>
          <p:cNvGrpSpPr/>
          <p:nvPr/>
        </p:nvGrpSpPr>
        <p:grpSpPr>
          <a:xfrm>
            <a:off x="7053101" y="5074359"/>
            <a:ext cx="3143405" cy="903088"/>
            <a:chOff x="4707449" y="5208576"/>
            <a:chExt cx="3143405" cy="903088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ACD27B02-7187-4E84-B257-590B222B7D71}"/>
                </a:ext>
              </a:extLst>
            </p:cNvPr>
            <p:cNvCxnSpPr/>
            <p:nvPr/>
          </p:nvCxnSpPr>
          <p:spPr>
            <a:xfrm flipH="1" flipV="1">
              <a:off x="4707449" y="5208576"/>
              <a:ext cx="3143405" cy="9030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C5D1B91C-876C-4FF3-B464-CD72BBE0922F}"/>
                </a:ext>
              </a:extLst>
            </p:cNvPr>
            <p:cNvCxnSpPr/>
            <p:nvPr/>
          </p:nvCxnSpPr>
          <p:spPr>
            <a:xfrm flipH="1">
              <a:off x="4859850" y="5208577"/>
              <a:ext cx="2773730" cy="86576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Freeform 86">
            <a:extLst>
              <a:ext uri="{FF2B5EF4-FFF2-40B4-BE49-F238E27FC236}">
                <a16:creationId xmlns:a16="http://schemas.microsoft.com/office/drawing/2014/main" id="{BBABCE86-F436-4888-BB89-1422705971AE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208" name="Freeform 88">
            <a:extLst>
              <a:ext uri="{FF2B5EF4-FFF2-40B4-BE49-F238E27FC236}">
                <a16:creationId xmlns:a16="http://schemas.microsoft.com/office/drawing/2014/main" id="{06C9C0C8-DB0B-4514-A0CD-868453A7FB2C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0665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7" grpId="0" animBg="1"/>
      <p:bldP spid="2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File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5147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Where is FAT stored?</a:t>
            </a:r>
          </a:p>
          <a:p>
            <a:pPr lvl="1"/>
            <a:r>
              <a:rPr lang="en-US" sz="2000" dirty="0"/>
              <a:t>On disk</a:t>
            </a:r>
          </a:p>
          <a:p>
            <a:r>
              <a:rPr lang="en-US" sz="2400" dirty="0"/>
              <a:t>How to format a disk?</a:t>
            </a:r>
          </a:p>
          <a:p>
            <a:pPr lvl="1"/>
            <a:r>
              <a:rPr lang="en-US" sz="2000" dirty="0"/>
              <a:t>Zero the blocks, mark FAT entries “free”</a:t>
            </a:r>
          </a:p>
          <a:p>
            <a:r>
              <a:rPr lang="en-US" sz="2400" dirty="0"/>
              <a:t>How to quick format a disk?</a:t>
            </a:r>
          </a:p>
          <a:p>
            <a:pPr lvl="1"/>
            <a:r>
              <a:rPr lang="en-US" sz="2000" dirty="0"/>
              <a:t>Mark FAT entries “free”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Simple: can implement in device firmware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F70B9-5F3B-415B-816F-48D95A20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5A96-F1AF-4C3E-861D-82E9849D5963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8F603-995E-4AC7-9D51-6EB2B348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CE44F-FAA1-48F1-9A53-DE24F6B8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016599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122662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124241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124241" y="2660387"/>
            <a:ext cx="1634523" cy="32114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124241" y="2981532"/>
            <a:ext cx="1634523" cy="3211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124241" y="3302677"/>
            <a:ext cx="1634523" cy="3211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124241" y="3944967"/>
            <a:ext cx="1634523" cy="3211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124241" y="4266112"/>
            <a:ext cx="1634523" cy="3211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121083" y="4587257"/>
            <a:ext cx="1640839" cy="351922"/>
            <a:chOff x="5374105" y="3569368"/>
            <a:chExt cx="1395688" cy="351922"/>
          </a:xfrm>
          <a:solidFill>
            <a:srgbClr val="C5E0B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124241" y="4908402"/>
            <a:ext cx="1634523" cy="32114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159772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124241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016599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016599" y="993640"/>
            <a:ext cx="50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481156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8777029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7694226" y="130623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387856" y="5311561"/>
            <a:ext cx="627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5591681" y="1573761"/>
            <a:ext cx="2494858" cy="839921"/>
            <a:chOff x="2930582" y="2123721"/>
            <a:chExt cx="2494858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912158" y="2563532"/>
              <a:ext cx="5132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30582" y="2123721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ea typeface="Gill Sans" charset="0"/>
                  <a:cs typeface="Gill Sans" charset="0"/>
                </a:rPr>
                <a:t>File 1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016599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5711455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5948189" y="5940633"/>
            <a:ext cx="1064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046355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016247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6904482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060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024890" y="3644056"/>
            <a:ext cx="446224" cy="321145"/>
          </a:xfrm>
          <a:prstGeom prst="rect">
            <a:avLst/>
          </a:prstGeom>
          <a:solidFill>
            <a:srgbClr val="C5E0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121759" y="3621984"/>
            <a:ext cx="1640839" cy="351922"/>
            <a:chOff x="5374105" y="3569368"/>
            <a:chExt cx="1395688" cy="351922"/>
          </a:xfrm>
          <a:solidFill>
            <a:srgbClr val="C5E0B4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375886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8353443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8016247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8021421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5799526" y="4246140"/>
            <a:ext cx="2141881" cy="530462"/>
            <a:chOff x="2753258" y="1992773"/>
            <a:chExt cx="2141881" cy="5304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2753258" y="2123125"/>
              <a:ext cx="17524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File 2 number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00241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Recovery: Discard Partial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7"/>
            <a:ext cx="6846934" cy="3048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Upon recovery, scan the log</a:t>
            </a:r>
          </a:p>
          <a:p>
            <a:pPr>
              <a:spcAft>
                <a:spcPts val="1800"/>
              </a:spcAft>
            </a:pPr>
            <a:r>
              <a:rPr lang="en-US" dirty="0"/>
              <a:t>Detect transaction start with no commit</a:t>
            </a:r>
          </a:p>
          <a:p>
            <a:pPr>
              <a:spcAft>
                <a:spcPts val="1800"/>
              </a:spcAft>
            </a:pPr>
            <a:r>
              <a:rPr lang="en-US" dirty="0"/>
              <a:t>Discard log entries</a:t>
            </a:r>
          </a:p>
          <a:p>
            <a:pPr>
              <a:spcAft>
                <a:spcPts val="1800"/>
              </a:spcAft>
            </a:pPr>
            <a:r>
              <a:rPr lang="en-US" dirty="0"/>
              <a:t>Disk remains unchanged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04C0-0963-42B7-9C35-7DA6420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35B-F246-4105-B259-DAE06E50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305-1CA2-47A3-8940-8A3CDFD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60</a:t>
            </a:fld>
            <a:endParaRPr lang="en-US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805437" y="1894817"/>
            <a:ext cx="364957" cy="1802120"/>
            <a:chOff x="7605706" y="1270135"/>
            <a:chExt cx="364957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606043" y="242553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ea typeface="Gill Sans" charset="0"/>
                <a:cs typeface="Gill Sans" charset="0"/>
              </a:rPr>
              <a:t>Inode</a:t>
            </a:r>
            <a:r>
              <a:rPr lang="en-US" b="0" dirty="0"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05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485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8703819" y="452893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9017777" y="4898271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84047" y="5300522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AE57C18-8D04-46D4-B703-D098B3C89817}"/>
              </a:ext>
            </a:extLst>
          </p:cNvPr>
          <p:cNvGrpSpPr/>
          <p:nvPr/>
        </p:nvGrpSpPr>
        <p:grpSpPr>
          <a:xfrm>
            <a:off x="9134889" y="4903253"/>
            <a:ext cx="283215" cy="1175415"/>
            <a:chOff x="6749201" y="5060103"/>
            <a:chExt cx="283215" cy="1175415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3CB96D2-8DB0-4E9F-9683-E70A6D98AE30}"/>
                </a:ext>
              </a:extLst>
            </p:cNvPr>
            <p:cNvCxnSpPr/>
            <p:nvPr/>
          </p:nvCxnSpPr>
          <p:spPr>
            <a:xfrm flipH="1" flipV="1">
              <a:off x="6749201" y="5060103"/>
              <a:ext cx="283215" cy="1175415"/>
            </a:xfrm>
            <a:prstGeom prst="line">
              <a:avLst/>
            </a:prstGeom>
            <a:ln w="38100">
              <a:solidFill>
                <a:srgbClr val="FC230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6732CD6-23F2-4411-BCE8-ABFA3EE9D90C}"/>
                </a:ext>
              </a:extLst>
            </p:cNvPr>
            <p:cNvCxnSpPr/>
            <p:nvPr/>
          </p:nvCxnSpPr>
          <p:spPr>
            <a:xfrm flipV="1">
              <a:off x="6764076" y="5060103"/>
              <a:ext cx="268340" cy="11754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30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0376" cy="1325563"/>
          </a:xfrm>
        </p:spPr>
        <p:txBody>
          <a:bodyPr/>
          <a:lstStyle/>
          <a:p>
            <a:r>
              <a:rPr lang="en-US" dirty="0"/>
              <a:t>Crash Recovery: Keep Complete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7"/>
            <a:ext cx="6846934" cy="3048000"/>
          </a:xfrm>
        </p:spPr>
        <p:txBody>
          <a:bodyPr>
            <a:normAutofit/>
          </a:bodyPr>
          <a:lstStyle/>
          <a:p>
            <a:r>
              <a:rPr lang="en-US" dirty="0"/>
              <a:t>Scan log, find start</a:t>
            </a:r>
          </a:p>
          <a:p>
            <a:endParaRPr lang="en-US" dirty="0"/>
          </a:p>
          <a:p>
            <a:r>
              <a:rPr lang="en-US" dirty="0"/>
              <a:t>Find matching commit</a:t>
            </a:r>
          </a:p>
          <a:p>
            <a:endParaRPr lang="en-US" dirty="0"/>
          </a:p>
          <a:p>
            <a:r>
              <a:rPr lang="en-US" dirty="0"/>
              <a:t>Redo it as usual</a:t>
            </a:r>
          </a:p>
          <a:p>
            <a:pPr lvl="1"/>
            <a:r>
              <a:rPr lang="en-US" dirty="0"/>
              <a:t>Or just let it happen later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04C0-0963-42B7-9C35-7DA6420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35B-F246-4105-B259-DAE06E50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305-1CA2-47A3-8940-8A3CDFD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61</a:t>
            </a:fld>
            <a:endParaRPr lang="en-US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805437" y="1894817"/>
            <a:ext cx="364957" cy="1802120"/>
            <a:chOff x="7605706" y="1270135"/>
            <a:chExt cx="364957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606043" y="2425537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ea typeface="Gill Sans" charset="0"/>
                <a:cs typeface="Gill Sans" charset="0"/>
              </a:rPr>
              <a:t>Inode</a:t>
            </a:r>
            <a:r>
              <a:rPr lang="en-US" b="0" dirty="0"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05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485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0420"/>
            <a:chOff x="4707450" y="5039628"/>
            <a:chExt cx="393295" cy="920420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81774" y="5465041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30294"/>
            <a:chOff x="7448914" y="5081369"/>
            <a:chExt cx="386686" cy="103029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82036" y="5475454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607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786D-7095-47F4-BB1F-22DD73B5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AC825-386D-4541-AD94-57B79250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Why go through all this trouble?</a:t>
            </a:r>
          </a:p>
          <a:p>
            <a:r>
              <a:rPr lang="en-US" dirty="0"/>
              <a:t>Updates atomic, even if we crash:</a:t>
            </a:r>
          </a:p>
          <a:p>
            <a:pPr lvl="1"/>
            <a:r>
              <a:rPr lang="en-US" dirty="0"/>
              <a:t>Update either gets fully applied or discarded</a:t>
            </a:r>
          </a:p>
          <a:p>
            <a:pPr lvl="1"/>
            <a:r>
              <a:rPr lang="en-US" dirty="0"/>
              <a:t>All physical operations </a:t>
            </a:r>
            <a:r>
              <a:rPr lang="en-US" i="1" dirty="0"/>
              <a:t>treated as a logical unit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Isn’t this expensive?</a:t>
            </a:r>
          </a:p>
          <a:p>
            <a:r>
              <a:rPr lang="en-US" dirty="0"/>
              <a:t>Yes! We're now writing all data twice (once to log, once to actual data blocks in target file)</a:t>
            </a:r>
          </a:p>
          <a:p>
            <a:r>
              <a:rPr lang="en-US" dirty="0"/>
              <a:t>Modern filesystems journal metadata updates only</a:t>
            </a:r>
          </a:p>
          <a:p>
            <a:pPr lvl="1"/>
            <a:r>
              <a:rPr lang="en-US" dirty="0"/>
              <a:t>Record modifications to file system data structures</a:t>
            </a:r>
          </a:p>
          <a:p>
            <a:pPr lvl="1"/>
            <a:r>
              <a:rPr lang="en-US" dirty="0"/>
              <a:t>But apply updates to a file’s contents directly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7288-BFD6-4463-9951-CBD4BBE3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F093-2D71-4DBB-AF08-AA23684D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1C895-0BF7-4099-AC30-DA0BC67C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79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7215-F1C6-4804-9CF3-06025AAB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Further: Log-Structured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5C0D6-333B-4283-A958-6FFB7FF2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log IS what is recorded on disk</a:t>
            </a:r>
          </a:p>
          <a:p>
            <a:pPr lvl="1"/>
            <a:r>
              <a:rPr lang="en-US" dirty="0"/>
              <a:t>File system operations </a:t>
            </a:r>
            <a:r>
              <a:rPr lang="en-US" i="1" dirty="0"/>
              <a:t>logically</a:t>
            </a:r>
            <a:r>
              <a:rPr lang="en-US" dirty="0"/>
              <a:t> replay log to get result</a:t>
            </a:r>
          </a:p>
          <a:p>
            <a:pPr lvl="1"/>
            <a:r>
              <a:rPr lang="en-US" dirty="0"/>
              <a:t>Create data structures to make this fast</a:t>
            </a:r>
          </a:p>
          <a:p>
            <a:pPr lvl="1"/>
            <a:r>
              <a:rPr lang="en-US" dirty="0"/>
              <a:t>On recovery, replay the log</a:t>
            </a:r>
          </a:p>
          <a:p>
            <a:r>
              <a:rPr lang="en-US" dirty="0"/>
              <a:t>Index (</a:t>
            </a:r>
            <a:r>
              <a:rPr lang="en-US" dirty="0" err="1"/>
              <a:t>inodes</a:t>
            </a:r>
            <a:r>
              <a:rPr lang="en-US" dirty="0"/>
              <a:t>) and directories are written into the log too</a:t>
            </a:r>
          </a:p>
          <a:p>
            <a:r>
              <a:rPr lang="en-US" dirty="0"/>
              <a:t>Large, important portion of the log is cached in memory</a:t>
            </a:r>
          </a:p>
          <a:p>
            <a:r>
              <a:rPr lang="en-US" dirty="0"/>
              <a:t>Do everything in bulk: log is collection of large segments</a:t>
            </a:r>
          </a:p>
          <a:p>
            <a:r>
              <a:rPr lang="en-US" dirty="0"/>
              <a:t>Each segment contains a summary of all the operations within the segment</a:t>
            </a:r>
          </a:p>
          <a:p>
            <a:pPr lvl="1"/>
            <a:r>
              <a:rPr lang="en-US" dirty="0"/>
              <a:t>Fast to determine if segment is relevant or not</a:t>
            </a:r>
          </a:p>
          <a:p>
            <a:r>
              <a:rPr lang="en-US" dirty="0"/>
              <a:t>Free space is approached as continual cleaning process of segments</a:t>
            </a:r>
          </a:p>
          <a:p>
            <a:pPr lvl="1"/>
            <a:r>
              <a:rPr lang="en-US" dirty="0"/>
              <a:t>Detect what is live or not within a segment</a:t>
            </a:r>
          </a:p>
          <a:p>
            <a:pPr lvl="1"/>
            <a:r>
              <a:rPr lang="en-US" dirty="0"/>
              <a:t>Copy live portion to new segment being formed (replay)</a:t>
            </a:r>
          </a:p>
          <a:p>
            <a:pPr lvl="1"/>
            <a:r>
              <a:rPr lang="en-US" dirty="0"/>
              <a:t>Garbage collection: entire segment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0844E-F8EE-4DCC-A119-AC061570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B2E10-0AEA-4895-9FE7-86DFE99D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3DBC4-5C0D-414B-8E3A-EA739D01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3071-456F-49EE-9CBD-92E37F33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 Paper (see Readings)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7D70-09AC-4E69-9146-178A96F1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30638"/>
            <a:ext cx="10515600" cy="2662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LFS: write file1 block, write </a:t>
            </a:r>
            <a:r>
              <a:rPr lang="en-US" dirty="0" err="1"/>
              <a:t>inode</a:t>
            </a:r>
            <a:r>
              <a:rPr lang="en-US" dirty="0"/>
              <a:t> for file1, write directory page mapping “file1” in “dir1” to its </a:t>
            </a:r>
            <a:r>
              <a:rPr lang="en-US" dirty="0" err="1"/>
              <a:t>inode</a:t>
            </a:r>
            <a:r>
              <a:rPr lang="en-US" dirty="0"/>
              <a:t>, write </a:t>
            </a:r>
            <a:r>
              <a:rPr lang="en-US" dirty="0" err="1"/>
              <a:t>inode</a:t>
            </a:r>
            <a:r>
              <a:rPr lang="en-US" dirty="0"/>
              <a:t> for this directory page.  Do the same for ”/dir2/file2”.  Then write summary of the new </a:t>
            </a:r>
            <a:r>
              <a:rPr lang="en-US" dirty="0" err="1"/>
              <a:t>inodes</a:t>
            </a:r>
            <a:r>
              <a:rPr lang="en-US" dirty="0"/>
              <a:t> that got created in the segment</a:t>
            </a:r>
          </a:p>
          <a:p>
            <a:r>
              <a:rPr lang="en-US" dirty="0"/>
              <a:t>Reads are same for LFS and FFS</a:t>
            </a:r>
          </a:p>
          <a:p>
            <a:r>
              <a:rPr lang="en-US" dirty="0"/>
              <a:t>Buffer cache likely to hold information in both cases</a:t>
            </a:r>
          </a:p>
          <a:p>
            <a:pPr lvl="1"/>
            <a:r>
              <a:rPr lang="en-US" dirty="0"/>
              <a:t>But disk IOs are very different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AB032-E69F-48A2-A37C-FC3A15E5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203A8-BACA-4ABE-A6FC-662EB199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1567-15F7-4A62-9305-7A085530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9A1EC-33F4-4F83-80EC-E05F4E9F0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360594"/>
            <a:ext cx="8763000" cy="24143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989594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1818-07DC-489D-AB84-CC6769BF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40FCF-3FB8-4A4C-A442-0BBB609B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Buffer Cache: Memory used to cache kernel resources, including disk blocks and name translations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contain “dirty” blocks (blocks yet on disk)</a:t>
            </a:r>
            <a:endParaRPr lang="en-US" sz="2600" dirty="0"/>
          </a:p>
          <a:p>
            <a:r>
              <a:rPr lang="en-US" dirty="0"/>
              <a:t>File system operations involve multiple distinct updates to blocks on disk</a:t>
            </a:r>
          </a:p>
          <a:p>
            <a:pPr lvl="1"/>
            <a:r>
              <a:rPr lang="en-US" dirty="0"/>
              <a:t>Need to have all or nothing semantics</a:t>
            </a:r>
          </a:p>
          <a:p>
            <a:pPr lvl="1"/>
            <a:r>
              <a:rPr lang="en-US" dirty="0"/>
              <a:t>Crash may occur during the sequence</a:t>
            </a:r>
          </a:p>
          <a:p>
            <a:r>
              <a:rPr lang="en-US" dirty="0"/>
              <a:t>Traditional file system perform check and recovery on boot</a:t>
            </a:r>
          </a:p>
          <a:p>
            <a:pPr lvl="1"/>
            <a:r>
              <a:rPr lang="en-US" dirty="0"/>
              <a:t>Along with careful ordering so partial operations result in loose fragments, rather than loss</a:t>
            </a:r>
          </a:p>
          <a:p>
            <a:r>
              <a:rPr lang="en-US" dirty="0"/>
              <a:t>Copy-on-write provides richer function (versions) with much simpler recovery</a:t>
            </a:r>
          </a:p>
          <a:p>
            <a:pPr lvl="1"/>
            <a:r>
              <a:rPr lang="en-US" dirty="0"/>
              <a:t>Little performance impact since sequential write to storage device is nearly free</a:t>
            </a:r>
          </a:p>
          <a:p>
            <a:r>
              <a:rPr lang="en-US" dirty="0"/>
              <a:t>Transactions over a log provide a general solution</a:t>
            </a:r>
          </a:p>
          <a:p>
            <a:pPr lvl="1"/>
            <a:r>
              <a:rPr lang="en-US" dirty="0"/>
              <a:t>Commit sequence to durable log, then update the disk</a:t>
            </a:r>
          </a:p>
          <a:p>
            <a:pPr lvl="1"/>
            <a:r>
              <a:rPr lang="en-US" dirty="0"/>
              <a:t>Log takes precedence over disk</a:t>
            </a:r>
          </a:p>
          <a:p>
            <a:pPr lvl="1"/>
            <a:r>
              <a:rPr lang="en-US" dirty="0"/>
              <a:t>Replay committed transactions, discard partials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F2A4F-8E9C-4EA9-AF92-0AB5FF42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9565-2E5A-4F6D-BA06-743D32A1BD50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1882F-B4ED-429D-9966-B2EC6856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5E4E7-DB24-43B6-84DC-5E45A1E2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dirty="0" err="1"/>
              <a:t>Inode</a:t>
            </a:r>
            <a:r>
              <a:rPr lang="en-US" dirty="0"/>
              <a:t> Structure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27" y="1540669"/>
            <a:ext cx="8409146" cy="462121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15EFA-11D5-4097-8B56-E38EBFEC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74072-6521-466D-B9F7-49A31385B203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F543-0998-4168-B8EC-4218BE2A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77408-2310-44C7-AED3-20FF42D1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3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9C1D-B3D4-47B7-B80F-FCF9E6A7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FFS: 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C4AC-AE4C-4CFE-BEF9-136370A1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7639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File system volume is divided into a set of </a:t>
            </a:r>
            <a:r>
              <a:rPr lang="en-US" b="1" dirty="0"/>
              <a:t>block groups</a:t>
            </a:r>
          </a:p>
          <a:p>
            <a:pPr lvl="1"/>
            <a:r>
              <a:rPr lang="en-US" dirty="0"/>
              <a:t>Close set of tracks (generalized term for </a:t>
            </a:r>
            <a:r>
              <a:rPr lang="en-US" b="1" dirty="0"/>
              <a:t>cylinder groups</a:t>
            </a:r>
            <a:r>
              <a:rPr lang="en-US" dirty="0"/>
              <a:t>)</a:t>
            </a:r>
          </a:p>
          <a:p>
            <a:r>
              <a:rPr lang="en-US" dirty="0"/>
              <a:t>Data blocks, metadata, and free </a:t>
            </a:r>
            <a:br>
              <a:rPr lang="en-US" dirty="0"/>
            </a:br>
            <a:r>
              <a:rPr lang="en-US" dirty="0"/>
              <a:t>space interleaved within block group</a:t>
            </a:r>
          </a:p>
          <a:p>
            <a:pPr lvl="1"/>
            <a:r>
              <a:rPr lang="en-US" dirty="0"/>
              <a:t>Avoid huge seeks between </a:t>
            </a:r>
            <a:br>
              <a:rPr lang="en-US" dirty="0"/>
            </a:br>
            <a:r>
              <a:rPr lang="en-US" dirty="0"/>
              <a:t>user data and system structure</a:t>
            </a:r>
          </a:p>
          <a:p>
            <a:r>
              <a:rPr lang="en-US" dirty="0"/>
              <a:t>Put directory and its files in </a:t>
            </a:r>
            <a:br>
              <a:rPr lang="en-US" dirty="0"/>
            </a:br>
            <a:r>
              <a:rPr lang="en-US" dirty="0"/>
              <a:t>common block group</a:t>
            </a:r>
          </a:p>
          <a:p>
            <a:pPr lvl="1"/>
            <a:r>
              <a:rPr lang="en-US" dirty="0"/>
              <a:t>Store them near each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7FFEB-18B8-42E6-9691-E31913CE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350F-1AC8-4050-B945-37AC6446695D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07615-78E7-466E-AAD1-F1F10146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A61CD-72A6-4821-AD94-98CA2A0B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Screen Shot 2014-10-22 at 5.27.38 PM.png">
            <a:extLst>
              <a:ext uri="{FF2B5EF4-FFF2-40B4-BE49-F238E27FC236}">
                <a16:creationId xmlns:a16="http://schemas.microsoft.com/office/drawing/2014/main" id="{C7A21724-004D-4C2E-BB98-B5029E89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741" y="1951355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3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4-10-23 at 8.46.43 PM.png">
            <a:extLst>
              <a:ext uri="{FF2B5EF4-FFF2-40B4-BE49-F238E27FC236}">
                <a16:creationId xmlns:a16="http://schemas.microsoft.com/office/drawing/2014/main" id="{075FB977-F94A-480E-8282-451B149C8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36" y="3266167"/>
            <a:ext cx="9144000" cy="1696739"/>
          </a:xfrm>
          <a:prstGeom prst="rect">
            <a:avLst/>
          </a:prstGeom>
        </p:spPr>
      </p:pic>
      <p:pic>
        <p:nvPicPr>
          <p:cNvPr id="11" name="Picture 10" descr="Screen Shot 2014-10-23 at 8.46.32 PM.png">
            <a:extLst>
              <a:ext uri="{FF2B5EF4-FFF2-40B4-BE49-F238E27FC236}">
                <a16:creationId xmlns:a16="http://schemas.microsoft.com/office/drawing/2014/main" id="{3FAF172F-44DC-47DB-9E04-C0A82CE2B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16" y="1177081"/>
            <a:ext cx="9144000" cy="2164360"/>
          </a:xfrm>
          <a:prstGeom prst="rect">
            <a:avLst/>
          </a:prstGeom>
        </p:spPr>
      </p:pic>
      <p:pic>
        <p:nvPicPr>
          <p:cNvPr id="12" name="Picture 11" descr="Screen Shot 2014-10-23 at 8.46.54 PM.png">
            <a:extLst>
              <a:ext uri="{FF2B5EF4-FFF2-40B4-BE49-F238E27FC236}">
                <a16:creationId xmlns:a16="http://schemas.microsoft.com/office/drawing/2014/main" id="{947891ED-EE43-4E3E-AEFC-84251BB46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36" y="4887632"/>
            <a:ext cx="9144000" cy="16052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321187-9067-412A-9865-1EBEDDF70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FFS: First-Fit Block Allocation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97485-2232-4C30-AC78-A039B7BE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361D-2832-408E-9936-5F4521DA0068}" type="datetime1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E80A5-CAE7-4D9F-9F14-61535DEF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9A3BE-4302-46F0-A56D-D3501C8C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196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heme">
  <a:themeElements>
    <a:clrScheme name="Berkele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262"/>
      </a:accent1>
      <a:accent2>
        <a:srgbClr val="3B7EA1"/>
      </a:accent2>
      <a:accent3>
        <a:srgbClr val="FDB515"/>
      </a:accent3>
      <a:accent4>
        <a:srgbClr val="C4820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_theme" id="{BE6873A3-2947-40FF-B7E5-155A1D57590C}" vid="{127533D6-E7BD-4676-85D5-72A60E238E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lecture_theme</Template>
  <TotalTime>716</TotalTime>
  <Words>4698</Words>
  <Application>Microsoft Office PowerPoint</Application>
  <PresentationFormat>Widescreen</PresentationFormat>
  <Paragraphs>901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Arial</vt:lpstr>
      <vt:lpstr>Calibri</vt:lpstr>
      <vt:lpstr>Cambria Math</vt:lpstr>
      <vt:lpstr>Comic Sans MS</vt:lpstr>
      <vt:lpstr>Consolas</vt:lpstr>
      <vt:lpstr>Gill Sans</vt:lpstr>
      <vt:lpstr>lecture_theme</vt:lpstr>
      <vt:lpstr>File Systems 3: Buffering, Transactions, and Reliability</vt:lpstr>
      <vt:lpstr>Recall: Components of a File System</vt:lpstr>
      <vt:lpstr>Abstract Representation of a Process</vt:lpstr>
      <vt:lpstr>Abstract Representation of a Process</vt:lpstr>
      <vt:lpstr>In-Memory File System Structures</vt:lpstr>
      <vt:lpstr>Recall: File Allocation Table</vt:lpstr>
      <vt:lpstr>Recall: Inode Structure</vt:lpstr>
      <vt:lpstr>Berkeley FFS: Locality</vt:lpstr>
      <vt:lpstr>Berkeley FFS: First-Fit Block Allocation</vt:lpstr>
      <vt:lpstr>Recall: Directory Abstraction</vt:lpstr>
      <vt:lpstr>Windows NTFS</vt:lpstr>
      <vt:lpstr>New Technology File System (NTFS)</vt:lpstr>
      <vt:lpstr>NTFS Small File: Data in MFT Record</vt:lpstr>
      <vt:lpstr>NTFS Medium File: Extents for File Data</vt:lpstr>
      <vt:lpstr>NTFS Large File: Pointers to Other MFT Records</vt:lpstr>
      <vt:lpstr>NTFS Huge, Fragmented File: Many MFT Records</vt:lpstr>
      <vt:lpstr>NTFS Directories</vt:lpstr>
      <vt:lpstr>Memory-Mapped Files</vt:lpstr>
      <vt:lpstr>Memory-Mapped Files</vt:lpstr>
      <vt:lpstr>Same Machinery as Demand Paging…</vt:lpstr>
      <vt:lpstr>The mmap System Call</vt:lpstr>
      <vt:lpstr>Buffering</vt:lpstr>
      <vt:lpstr>Recall: Translation from User to System View</vt:lpstr>
      <vt:lpstr>Buffer Cache</vt:lpstr>
      <vt:lpstr>File System Buffer Cache</vt:lpstr>
      <vt:lpstr>File System Buffer Cache: open</vt:lpstr>
      <vt:lpstr>File System Buffer Cache: open</vt:lpstr>
      <vt:lpstr>File System Buffer Cache: open</vt:lpstr>
      <vt:lpstr>File System Buffer Cache: read</vt:lpstr>
      <vt:lpstr>File System Buffer Cache: write</vt:lpstr>
      <vt:lpstr>File System Buffer Cache: Eviction</vt:lpstr>
      <vt:lpstr>Buffer Cache Discussion</vt:lpstr>
      <vt:lpstr>File System Caching</vt:lpstr>
      <vt:lpstr>File System Caching</vt:lpstr>
      <vt:lpstr>File System Caching</vt:lpstr>
      <vt:lpstr>Delayed Writes</vt:lpstr>
      <vt:lpstr>Buffer Caching vs. Demand Paging</vt:lpstr>
      <vt:lpstr>Announcements</vt:lpstr>
      <vt:lpstr>Dealing with Persistent State</vt:lpstr>
      <vt:lpstr>Important Terminology</vt:lpstr>
      <vt:lpstr>How to make File Systems more Durable?</vt:lpstr>
      <vt:lpstr>How to Make File Systems more Durable?</vt:lpstr>
      <vt:lpstr>RAID 1: Disk Mirroring/Shadowing</vt:lpstr>
      <vt:lpstr>RAID 5: High I/O Rate Parity</vt:lpstr>
      <vt:lpstr>RAID 6 and Erasure Codes</vt:lpstr>
      <vt:lpstr>How to make File Systems more Reliable?</vt:lpstr>
      <vt:lpstr>Threats to Reliability</vt:lpstr>
      <vt:lpstr>Two Reliability Approaches</vt:lpstr>
      <vt:lpstr>Berkeley FFS: Create a File</vt:lpstr>
      <vt:lpstr>From Indexing to Versioning</vt:lpstr>
      <vt:lpstr>Copy-on-Write Example</vt:lpstr>
      <vt:lpstr>More Systematic Approach to Reliability</vt:lpstr>
      <vt:lpstr>Key Systems Concept: Transaction</vt:lpstr>
      <vt:lpstr>Typical Transaction Structure</vt:lpstr>
      <vt:lpstr>Key Systems Concept: Log</vt:lpstr>
      <vt:lpstr>Journaling File Systems</vt:lpstr>
      <vt:lpstr>Creating a File (No Journaling Yet)</vt:lpstr>
      <vt:lpstr>Creating a File (With Journaling)</vt:lpstr>
      <vt:lpstr>After Commit, Eventually Replay Transaction</vt:lpstr>
      <vt:lpstr>Crash Recovery: Discard Partial Transactions</vt:lpstr>
      <vt:lpstr>Crash Recovery: Keep Complete Transactions</vt:lpstr>
      <vt:lpstr>Journaling Summary</vt:lpstr>
      <vt:lpstr>Going Further: Log-Structured File Systems</vt:lpstr>
      <vt:lpstr>LFS Paper (see Readings)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 3: Buffering, Transactions, and Reliability</dc:title>
  <dc:creator>Sam Kumar</dc:creator>
  <cp:lastModifiedBy>Sam Kumar</cp:lastModifiedBy>
  <cp:revision>140</cp:revision>
  <dcterms:created xsi:type="dcterms:W3CDTF">2020-07-29T01:39:08Z</dcterms:created>
  <dcterms:modified xsi:type="dcterms:W3CDTF">2020-07-30T00:57:56Z</dcterms:modified>
</cp:coreProperties>
</file>