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287" r:id="rId3"/>
    <p:sldId id="2288" r:id="rId4"/>
    <p:sldId id="2293" r:id="rId5"/>
    <p:sldId id="2295" r:id="rId6"/>
    <p:sldId id="2296" r:id="rId7"/>
    <p:sldId id="2303" r:id="rId8"/>
    <p:sldId id="2309" r:id="rId9"/>
    <p:sldId id="2310" r:id="rId10"/>
    <p:sldId id="2311" r:id="rId11"/>
    <p:sldId id="2312" r:id="rId12"/>
    <p:sldId id="2313" r:id="rId13"/>
    <p:sldId id="2307" r:id="rId14"/>
    <p:sldId id="2308" r:id="rId15"/>
    <p:sldId id="2314" r:id="rId16"/>
    <p:sldId id="274" r:id="rId17"/>
    <p:sldId id="275" r:id="rId18"/>
    <p:sldId id="276" r:id="rId19"/>
    <p:sldId id="277" r:id="rId20"/>
    <p:sldId id="280" r:id="rId21"/>
    <p:sldId id="2316" r:id="rId22"/>
    <p:sldId id="349" r:id="rId23"/>
    <p:sldId id="2317" r:id="rId24"/>
    <p:sldId id="2318" r:id="rId25"/>
    <p:sldId id="2322" r:id="rId26"/>
    <p:sldId id="2319" r:id="rId27"/>
    <p:sldId id="2320" r:id="rId28"/>
    <p:sldId id="2321" r:id="rId29"/>
    <p:sldId id="2323" r:id="rId30"/>
    <p:sldId id="2324" r:id="rId31"/>
    <p:sldId id="827" r:id="rId32"/>
    <p:sldId id="2315" r:id="rId33"/>
    <p:sldId id="2325" r:id="rId34"/>
    <p:sldId id="2327" r:id="rId35"/>
    <p:sldId id="2329" r:id="rId36"/>
    <p:sldId id="2330" r:id="rId37"/>
    <p:sldId id="2331" r:id="rId38"/>
    <p:sldId id="2332" r:id="rId39"/>
    <p:sldId id="2358" r:id="rId40"/>
    <p:sldId id="2334" r:id="rId41"/>
    <p:sldId id="2333" r:id="rId42"/>
    <p:sldId id="2335" r:id="rId43"/>
    <p:sldId id="2336" r:id="rId44"/>
    <p:sldId id="2338" r:id="rId45"/>
    <p:sldId id="2339" r:id="rId46"/>
    <p:sldId id="2340" r:id="rId47"/>
    <p:sldId id="2341" r:id="rId48"/>
    <p:sldId id="2342" r:id="rId49"/>
    <p:sldId id="2343" r:id="rId50"/>
    <p:sldId id="2345" r:id="rId51"/>
    <p:sldId id="2346" r:id="rId52"/>
    <p:sldId id="2344" r:id="rId53"/>
    <p:sldId id="2347" r:id="rId54"/>
    <p:sldId id="2348" r:id="rId55"/>
    <p:sldId id="2349" r:id="rId56"/>
    <p:sldId id="2350" r:id="rId57"/>
    <p:sldId id="2351" r:id="rId58"/>
    <p:sldId id="506" r:id="rId59"/>
    <p:sldId id="2352" r:id="rId60"/>
    <p:sldId id="2354" r:id="rId61"/>
    <p:sldId id="2356" r:id="rId62"/>
    <p:sldId id="2355" r:id="rId63"/>
    <p:sldId id="2357" r:id="rId64"/>
    <p:sldId id="2359" r:id="rId65"/>
    <p:sldId id="235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008" autoAdjust="0"/>
  </p:normalViewPr>
  <p:slideViewPr>
    <p:cSldViewPr snapToGrid="0">
      <p:cViewPr varScale="1">
        <p:scale>
          <a:sx n="84" d="100"/>
          <a:sy n="84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[0, 12)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5-415E-BB05-A1BF862B8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[12, 24)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D5-415E-BB05-A1BF862B85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[24, 36)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D5-415E-BB05-A1BF862B85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[36, 48)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D5-415E-BB05-A1BF862B85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[48, 60)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D5-415E-BB05-A1BF862B85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[60, 72)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D5-415E-BB05-A1BF862B853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[72, 80]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[0, 12)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D5-415E-BB05-A1BF862B8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7278320"/>
        <c:axId val="987748640"/>
      </c:barChart>
      <c:catAx>
        <c:axId val="73727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7748640"/>
        <c:crosses val="autoZero"/>
        <c:auto val="1"/>
        <c:lblAlgn val="ctr"/>
        <c:lblOffset val="100"/>
        <c:noMultiLvlLbl val="0"/>
      </c:catAx>
      <c:valAx>
        <c:axId val="9877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2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6C9B-B48D-4775-AC79-67DD83CFBCCF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7B09-98F1-4E21-8C76-D43D1AEC9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average, but less spread than usual. High score was 70.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27B09-98F1-4E21-8C76-D43D1AEC96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5896-BB97-4D04-9E89-F4F3EC2D5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47422-4ACD-4068-BBD7-DD8C4BE7B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048921-25E8-4789-BD27-8ACE3FCA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3107165-D3E3-42AD-9C3C-2DA70C0A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5CC13B-23F9-4600-81DC-60C40E1E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939A-77D1-44CD-ADAB-0AED57D6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E6E8-A513-4F70-AF09-E1E376F3B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DE6883-3EF8-46C1-945B-1AC591AD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2C56C-6AFB-4507-AEE0-F415CBEC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40056A-9CFF-4184-8C16-18509FB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2365D-C843-4D35-8C06-9F0F338E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D946-086E-4109-A07C-98BDDBD59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E0B9131-065D-48FC-951A-32A6073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C74C56-12CD-450F-B233-0CAFA093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AB4CDE-1EF6-4AE0-8AC1-9FA0FD37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1FB5-D3E7-4EA0-B016-E1CEADB5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7469-44A0-42E1-8859-45FA737A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C704F6-A70D-49A3-8F55-34648B96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FBBB74-815A-464F-946A-BFEB422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73E57E-F1A5-4AB3-89BE-227E1905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771-2DA0-4E5B-B3B4-EA7195FD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C74-61E8-41F7-AEB8-B20647B40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37DD23-E65B-4C03-A417-CE231556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C527CF-2528-40AC-A55C-9741D93B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7EBD76-8899-40FB-AA9D-D9053C58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A6E7-7E22-463F-990C-817A3AC7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2899-EB44-4D83-888E-3A9BB1381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0C1E2-6242-46E8-BCE4-90FF0BA1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6DAF52C-CBEF-4AF0-ABDD-1257B318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C37137-2EB3-4A6B-9F72-7163C5C6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A3BBE9-D567-424B-9C47-B851569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B52F-B7DD-47FE-8177-B7A138C0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AF8B-E214-4E86-B9A7-21D09790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9198B-D9C6-436E-92A9-0711FFF33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86F9A-06A2-4EE2-B3B4-1AE5375F6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D2A1B-EDD9-45BF-9920-248D699D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EDEDB30-AAF1-4D8D-92CC-7A5FB433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67AAD8F-3F28-4E0B-81CD-DDC2DD56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1C42DB-E0BC-4EC3-9407-2ADDDA65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D95D-3D80-45B8-B4D7-8C837B36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107D73-2838-4B9F-AADB-F2B465DB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905416-255C-4FE0-B6FF-519CE043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91B8D7-192D-4623-BA2A-9522F7A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DA961E-9E16-4423-B712-8E51BDE1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31BCD-B024-4CE3-BC6C-746F0669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11AC94-312F-4CE8-BCBB-10D22B8D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DFCF-DCA4-49F4-9FDA-EED538B4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4747-69A1-4AAA-B09E-8C53C1D3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3F316-C1DE-4FCA-9EAF-598088EB0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4E56617-5DB1-46E6-85F2-65D965F4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A996361-313E-4FF9-9EB6-5CF9AE1E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27E648D-1BC0-4141-BE09-3EF666B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B751-B95E-4BA8-B232-1E192C8E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C1111-8F45-4009-87F5-B237A5490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DF15-C804-4C40-B92D-833FE671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03B4DC-2CB8-4181-8FCE-A0F4AFCE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90A4E2-AF43-41A1-85FD-30FFB9C7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721ABD-5738-40A9-9992-87114B63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4E6CA-F04F-443E-9F3F-EE9F7A4D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CD3A-8DF5-4C2A-ACAA-A78EF8A3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31DD-D286-4E39-8B57-03D093B7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DD4FB-0183-47AE-9833-45E9B0E4A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Kumar CS 162 at UC Berkeley, Summer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CE59-2603-4013-803B-02FE90F9B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3728-42B5-46E1-8863-4BDB07D9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7DAF-FEA0-4E33-8D2D-20B34FA08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E6CA-1664-4E4D-96A5-AEAB0B5D8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 Kumar</a:t>
            </a:r>
          </a:p>
          <a:p>
            <a:r>
              <a:rPr lang="en-US" dirty="0"/>
              <a:t>CS 162: Operating Systems and System Programming</a:t>
            </a:r>
          </a:p>
          <a:p>
            <a:r>
              <a:rPr lang="en-US" dirty="0"/>
              <a:t>Lecture 26</a:t>
            </a:r>
          </a:p>
          <a:p>
            <a:r>
              <a:rPr lang="en-US" dirty="0"/>
              <a:t>https://inst.eecs.berkeley.edu/~cs162/su20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94AF-D775-40FC-A0BC-314660D8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29423-B4BA-41D7-947E-B3369935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572BA-BC02-4258-AA10-47E84849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42AE2-A6F0-4454-9F21-A0D4556EDC57}"/>
              </a:ext>
            </a:extLst>
          </p:cNvPr>
          <p:cNvSpPr txBox="1"/>
          <p:nvPr/>
        </p:nvSpPr>
        <p:spPr>
          <a:xfrm>
            <a:off x="9316278" y="5437743"/>
            <a:ext cx="19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Read: OSTEP App B</a:t>
            </a:r>
          </a:p>
        </p:txBody>
      </p:sp>
    </p:spTree>
    <p:extLst>
      <p:ext uri="{BB962C8B-B14F-4D97-AF65-F5344CB8AC3E}">
        <p14:creationId xmlns:p14="http://schemas.microsoft.com/office/powerpoint/2010/main" val="155355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2F54-C677-4B38-9865-0D520955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Worker’s State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34BC-C9FD-4741-B6AD-C69EE0FB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42BA-DB13-4B6A-B278-CF127376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9F30-B0E1-44BF-B546-67CD9F06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051FA6E2-D8C3-422F-AE8A-6D463EF34AA8}"/>
              </a:ext>
            </a:extLst>
          </p:cNvPr>
          <p:cNvSpPr/>
          <p:nvPr/>
        </p:nvSpPr>
        <p:spPr>
          <a:xfrm>
            <a:off x="5160334" y="2138534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INIT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A658B654-092F-4FBA-A08D-9E4AFA208FD5}"/>
              </a:ext>
            </a:extLst>
          </p:cNvPr>
          <p:cNvSpPr/>
          <p:nvPr/>
        </p:nvSpPr>
        <p:spPr>
          <a:xfrm>
            <a:off x="5160334" y="3357734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READY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F5B90AB9-4554-4A48-8525-E458F162F20E}"/>
              </a:ext>
            </a:extLst>
          </p:cNvPr>
          <p:cNvSpPr/>
          <p:nvPr/>
        </p:nvSpPr>
        <p:spPr>
          <a:xfrm>
            <a:off x="4169734" y="4576934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ABORT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5CC34DE1-9999-4081-AA4F-A3BD50FD7528}"/>
              </a:ext>
            </a:extLst>
          </p:cNvPr>
          <p:cNvSpPr/>
          <p:nvPr/>
        </p:nvSpPr>
        <p:spPr>
          <a:xfrm>
            <a:off x="6150934" y="4576934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COMMIT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F6C780-6CB8-43FC-A71D-91326651087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5579435" y="3014834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FBD484-A80C-4C4D-B4CE-0CE44DD7743C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5084134" y="3738734"/>
            <a:ext cx="685800" cy="99060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AFE2D5-BE0C-4D56-BCCB-C2BCB93F3D7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16200000" flipH="1">
            <a:off x="6074734" y="3738734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49A7EAD3-5F1B-4441-982A-7FBADA3F51BE}"/>
              </a:ext>
            </a:extLst>
          </p:cNvPr>
          <p:cNvCxnSpPr>
            <a:stCxn id="7" idx="2"/>
            <a:endCxn id="9" idx="1"/>
          </p:cNvCxnSpPr>
          <p:nvPr/>
        </p:nvCxnSpPr>
        <p:spPr>
          <a:xfrm rot="5400000">
            <a:off x="3960184" y="2881484"/>
            <a:ext cx="2171700" cy="1752600"/>
          </a:xfrm>
          <a:prstGeom prst="curvedConnector4">
            <a:avLst>
              <a:gd name="adj1" fmla="val 24386"/>
              <a:gd name="adj2" fmla="val 139255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>
            <a:extLst>
              <a:ext uri="{FF2B5EF4-FFF2-40B4-BE49-F238E27FC236}">
                <a16:creationId xmlns:a16="http://schemas.microsoft.com/office/drawing/2014/main" id="{7060DA50-67F7-40D3-A93E-DFA9DE23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34" y="2519534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VOTE-REQ</a:t>
            </a:r>
          </a:p>
          <a:p>
            <a:pPr eaLnBrk="1" hangingPunct="1"/>
            <a:r>
              <a:rPr lang="sv-SE" sz="2000" dirty="0" err="1">
                <a:latin typeface="+mn-lt"/>
              </a:rPr>
              <a:t>Send</a:t>
            </a:r>
            <a:r>
              <a:rPr lang="sv-SE" sz="2000" dirty="0">
                <a:latin typeface="+mn-lt"/>
              </a:rPr>
              <a:t>: VOTE-ABORT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200031FD-B165-4EE2-8EA8-4C670DBF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334" y="2671934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VOTE-REQ</a:t>
            </a:r>
          </a:p>
          <a:p>
            <a:pPr eaLnBrk="1" hangingPunct="1"/>
            <a:r>
              <a:rPr lang="sv-SE" sz="2000" dirty="0" err="1">
                <a:latin typeface="+mn-lt"/>
              </a:rPr>
              <a:t>Send</a:t>
            </a:r>
            <a:r>
              <a:rPr lang="sv-SE" sz="2000" dirty="0">
                <a:latin typeface="+mn-lt"/>
              </a:rPr>
              <a:t>: VOTE-COMMIT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08FB84F7-97B6-4CAD-A4AB-0ACCC265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446" y="3891132"/>
            <a:ext cx="2363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GLOBAL-ABORT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0334F5B3-1F4D-45D8-95DB-A2CD417B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134" y="4024424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GLOBAL-COMMIT</a:t>
            </a:r>
          </a:p>
        </p:txBody>
      </p:sp>
    </p:spTree>
    <p:extLst>
      <p:ext uri="{BB962C8B-B14F-4D97-AF65-F5344CB8AC3E}">
        <p14:creationId xmlns:p14="http://schemas.microsoft.com/office/powerpoint/2010/main" val="263181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1132-3F14-4FC7-98BD-10A13575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Failure-Free 2PC with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E679F-FC2D-4D48-831D-F14F59CE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C8A5C-EB60-4823-A8FA-439F0066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67D0-6BA0-40F7-B503-4E941BD4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86CBAD-8AC6-4F16-B11F-5BDE296A3B54}"/>
              </a:ext>
            </a:extLst>
          </p:cNvPr>
          <p:cNvCxnSpPr/>
          <p:nvPr/>
        </p:nvCxnSpPr>
        <p:spPr>
          <a:xfrm>
            <a:off x="4646870" y="2245315"/>
            <a:ext cx="708660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595BAF-DEB4-4FD8-AE2A-3BE640BB4EF6}"/>
              </a:ext>
            </a:extLst>
          </p:cNvPr>
          <p:cNvCxnSpPr/>
          <p:nvPr/>
        </p:nvCxnSpPr>
        <p:spPr>
          <a:xfrm>
            <a:off x="4646870" y="3310527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D9248E-C86E-42FD-829B-E0FE88D32184}"/>
              </a:ext>
            </a:extLst>
          </p:cNvPr>
          <p:cNvCxnSpPr/>
          <p:nvPr/>
        </p:nvCxnSpPr>
        <p:spPr>
          <a:xfrm>
            <a:off x="4646870" y="4377327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8BBFDC-9EFF-4A5E-B3FC-F70BF60D2EBE}"/>
              </a:ext>
            </a:extLst>
          </p:cNvPr>
          <p:cNvCxnSpPr/>
          <p:nvPr/>
        </p:nvCxnSpPr>
        <p:spPr>
          <a:xfrm>
            <a:off x="4646870" y="5444127"/>
            <a:ext cx="7086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2D9438C6-FE8C-41C9-8667-EC49EC17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70" y="1723027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b="0">
                <a:latin typeface="+mn-lt"/>
                <a:ea typeface="Gill Sans" charset="0"/>
                <a:cs typeface="Gill Sans" charset="0"/>
              </a:rPr>
              <a:t>coordinator</a:t>
            </a:r>
            <a:endParaRPr lang="en-US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0293C8F-A868-4069-BB6E-89DC642D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70" y="286602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  <a:ea typeface="Gill Sans" charset="0"/>
                <a:cs typeface="Gill Sans" charset="0"/>
              </a:rPr>
              <a:t>w</a:t>
            </a:r>
            <a:r>
              <a:rPr lang="sv-SE" b="0" dirty="0">
                <a:latin typeface="+mn-lt"/>
                <a:ea typeface="Gill Sans" charset="0"/>
                <a:cs typeface="Gill Sans" charset="0"/>
              </a:rPr>
              <a:t>orker 1</a:t>
            </a:r>
            <a:endParaRPr lang="en-US" b="0" dirty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5182536-BF49-4712-81A0-662B7429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870" y="5533027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b="0" dirty="0" err="1">
                <a:latin typeface="+mn-lt"/>
                <a:ea typeface="Gill Sans" charset="0"/>
                <a:cs typeface="Gill Sans" charset="0"/>
              </a:rPr>
              <a:t>time</a:t>
            </a:r>
            <a:endParaRPr lang="en-US" b="0" dirty="0">
              <a:latin typeface="+mn-lt"/>
              <a:ea typeface="Gill Sans" charset="0"/>
              <a:cs typeface="Gill Sans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6D6633-E391-40D5-B3FB-43C0CE8FA36A}"/>
              </a:ext>
            </a:extLst>
          </p:cNvPr>
          <p:cNvGrpSpPr/>
          <p:nvPr/>
        </p:nvGrpSpPr>
        <p:grpSpPr>
          <a:xfrm>
            <a:off x="5408870" y="2245315"/>
            <a:ext cx="1676400" cy="3200400"/>
            <a:chOff x="2209800" y="1741488"/>
            <a:chExt cx="1676400" cy="32004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02C932-C48A-4EF4-B811-2EB237424863}"/>
                </a:ext>
              </a:extLst>
            </p:cNvPr>
            <p:cNvCxnSpPr/>
            <p:nvPr/>
          </p:nvCxnSpPr>
          <p:spPr>
            <a:xfrm rot="16200000" flipH="1">
              <a:off x="1981200" y="1970088"/>
              <a:ext cx="1066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A4682FF-C8D4-4F7E-9477-364B678B3D42}"/>
                </a:ext>
              </a:extLst>
            </p:cNvPr>
            <p:cNvCxnSpPr/>
            <p:nvPr/>
          </p:nvCxnSpPr>
          <p:spPr>
            <a:xfrm rot="16200000" flipH="1">
              <a:off x="1562100" y="2389188"/>
              <a:ext cx="213360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59134D-77ED-430F-BDEF-E2CE796C054E}"/>
                </a:ext>
              </a:extLst>
            </p:cNvPr>
            <p:cNvCxnSpPr/>
            <p:nvPr/>
          </p:nvCxnSpPr>
          <p:spPr>
            <a:xfrm rot="16200000" flipH="1">
              <a:off x="952500" y="2998788"/>
              <a:ext cx="32004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D2F59FE0-5DB2-4F75-8D46-628E2BA29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1828800"/>
              <a:ext cx="1219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 dirty="0">
                  <a:solidFill>
                    <a:srgbClr val="FF0000"/>
                  </a:solidFill>
                  <a:latin typeface="+mn-lt"/>
                </a:rPr>
                <a:t>VOTE-REQ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B1326-80AD-4AD1-87BB-9149980A9049}"/>
              </a:ext>
            </a:extLst>
          </p:cNvPr>
          <p:cNvGrpSpPr/>
          <p:nvPr/>
        </p:nvGrpSpPr>
        <p:grpSpPr>
          <a:xfrm>
            <a:off x="6704270" y="2245315"/>
            <a:ext cx="1676400" cy="3200400"/>
            <a:chOff x="3505200" y="1741488"/>
            <a:chExt cx="1676400" cy="32004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F87F6D-59DE-471D-B40A-090E7E939B99}"/>
                </a:ext>
              </a:extLst>
            </p:cNvPr>
            <p:cNvCxnSpPr/>
            <p:nvPr/>
          </p:nvCxnSpPr>
          <p:spPr>
            <a:xfrm rot="5400000" flipH="1" flipV="1">
              <a:off x="4076700" y="2084388"/>
              <a:ext cx="10668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FF230C-5FB6-42A5-92FC-FAD3B366B063}"/>
                </a:ext>
              </a:extLst>
            </p:cNvPr>
            <p:cNvCxnSpPr/>
            <p:nvPr/>
          </p:nvCxnSpPr>
          <p:spPr>
            <a:xfrm rot="5400000" flipH="1" flipV="1">
              <a:off x="3695700" y="2617788"/>
              <a:ext cx="21336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AEBE94-7C26-4202-9D09-DF230C137993}"/>
                </a:ext>
              </a:extLst>
            </p:cNvPr>
            <p:cNvCxnSpPr/>
            <p:nvPr/>
          </p:nvCxnSpPr>
          <p:spPr>
            <a:xfrm rot="5400000" flipH="1" flipV="1">
              <a:off x="3352800" y="3113088"/>
              <a:ext cx="32004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0168B5B7-A152-4030-B19D-7B217DA4F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951288"/>
              <a:ext cx="14478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rgbClr val="FF0000"/>
                  </a:solidFill>
                  <a:latin typeface="+mn-lt"/>
                </a:rPr>
                <a:t>VOTE-COMMIT</a:t>
              </a: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C38FA2-B8AE-43E8-9803-989A890E9E78}"/>
              </a:ext>
            </a:extLst>
          </p:cNvPr>
          <p:cNvGrpSpPr/>
          <p:nvPr/>
        </p:nvGrpSpPr>
        <p:grpSpPr>
          <a:xfrm>
            <a:off x="9295070" y="2245315"/>
            <a:ext cx="2209800" cy="3200400"/>
            <a:chOff x="6096000" y="1741488"/>
            <a:chExt cx="2209800" cy="320040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A7B0A1-E417-447F-B56E-A742A89CD066}"/>
                </a:ext>
              </a:extLst>
            </p:cNvPr>
            <p:cNvCxnSpPr/>
            <p:nvPr/>
          </p:nvCxnSpPr>
          <p:spPr>
            <a:xfrm rot="16200000" flipH="1">
              <a:off x="5867400" y="1970088"/>
              <a:ext cx="1066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EC6CD8-145E-488E-956F-A2C3AE2671B5}"/>
                </a:ext>
              </a:extLst>
            </p:cNvPr>
            <p:cNvCxnSpPr/>
            <p:nvPr/>
          </p:nvCxnSpPr>
          <p:spPr>
            <a:xfrm rot="16200000" flipH="1">
              <a:off x="5448300" y="2389188"/>
              <a:ext cx="213360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82CACD5-CB40-4450-9189-11EFF136C856}"/>
                </a:ext>
              </a:extLst>
            </p:cNvPr>
            <p:cNvCxnSpPr/>
            <p:nvPr/>
          </p:nvCxnSpPr>
          <p:spPr>
            <a:xfrm rot="16200000" flipH="1">
              <a:off x="4838700" y="2998788"/>
              <a:ext cx="32004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178E1A59-C42D-475E-9AA1-FFC1E7C5B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1817688"/>
              <a:ext cx="15240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sv-SE">
                  <a:solidFill>
                    <a:srgbClr val="FF0000"/>
                  </a:solidFill>
                  <a:latin typeface="+mn-lt"/>
                </a:rPr>
                <a:t>GLOBAL-COMMIT</a:t>
              </a: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9" name="TextBox 23">
            <a:extLst>
              <a:ext uri="{FF2B5EF4-FFF2-40B4-BE49-F238E27FC236}">
                <a16:creationId xmlns:a16="http://schemas.microsoft.com/office/drawing/2014/main" id="{1FAFA050-B239-4C0D-9388-AE60AD0DB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70" y="3928065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latin typeface="+mn-lt"/>
                <a:ea typeface="Gill Sans" charset="0"/>
                <a:cs typeface="Gill Sans" charset="0"/>
              </a:rPr>
              <a:t>w</a:t>
            </a:r>
            <a:r>
              <a:rPr lang="sv-SE" b="0">
                <a:latin typeface="+mn-lt"/>
                <a:ea typeface="Gill Sans" charset="0"/>
                <a:cs typeface="Gill Sans" charset="0"/>
              </a:rPr>
              <a:t>orker 2</a:t>
            </a:r>
            <a:endParaRPr lang="en-US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2B3F7D63-4DFC-4CCD-AAA1-A3CF8559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870" y="4994865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latin typeface="+mn-lt"/>
                <a:ea typeface="Gill Sans" charset="0"/>
                <a:cs typeface="Gill Sans" charset="0"/>
              </a:rPr>
              <a:t>w</a:t>
            </a:r>
            <a:r>
              <a:rPr lang="sv-SE" b="0">
                <a:latin typeface="+mn-lt"/>
                <a:ea typeface="Gill Sans" charset="0"/>
                <a:cs typeface="Gill Sans" charset="0"/>
              </a:rPr>
              <a:t>orker 3</a:t>
            </a:r>
            <a:endParaRPr lang="en-US" b="0">
              <a:latin typeface="+mn-lt"/>
              <a:ea typeface="Gill Sans" charset="0"/>
              <a:cs typeface="Gill Sans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F12DF3-A1F6-4E81-A6DA-73D6E26BA086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5332670" y="1954009"/>
            <a:ext cx="17044" cy="3679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473D87-0122-4B0B-B7E2-4C28F74E04F3}"/>
              </a:ext>
            </a:extLst>
          </p:cNvPr>
          <p:cNvCxnSpPr>
            <a:cxnSpLocks/>
          </p:cNvCxnSpPr>
          <p:nvPr/>
        </p:nvCxnSpPr>
        <p:spPr bwMode="auto">
          <a:xfrm>
            <a:off x="8475921" y="2032590"/>
            <a:ext cx="0" cy="3591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1E94210-EB6E-4D9F-A3D0-4782F7DD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" y="2643623"/>
            <a:ext cx="3822696" cy="166936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D5F5B6-C910-49A7-A8DB-5F9C72FDE26C}"/>
              </a:ext>
            </a:extLst>
          </p:cNvPr>
          <p:cNvCxnSpPr>
            <a:cxnSpLocks/>
          </p:cNvCxnSpPr>
          <p:nvPr/>
        </p:nvCxnSpPr>
        <p:spPr bwMode="auto">
          <a:xfrm>
            <a:off x="11500859" y="1927814"/>
            <a:ext cx="0" cy="3591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900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6EF2-7336-4278-AF26-57790D1B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Worker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A676-C3AF-480E-A52A-8F51E4F0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757" cy="4351338"/>
          </a:xfrm>
        </p:spPr>
        <p:txBody>
          <a:bodyPr/>
          <a:lstStyle/>
          <a:p>
            <a:r>
              <a:rPr lang="en-US" dirty="0"/>
              <a:t>Failure only affects states in which the coordinator is waiting for messages</a:t>
            </a:r>
          </a:p>
          <a:p>
            <a:r>
              <a:rPr lang="en-US" dirty="0"/>
              <a:t>In </a:t>
            </a:r>
            <a:r>
              <a:rPr lang="en-US" dirty="0">
                <a:cs typeface="Calibri"/>
              </a:rPr>
              <a:t>WAIT</a:t>
            </a:r>
            <a:r>
              <a:rPr lang="en-US" dirty="0"/>
              <a:t>, if coordinator doesn’t receive </a:t>
            </a:r>
            <a:r>
              <a:rPr lang="en-US" i="1" dirty="0"/>
              <a:t>N</a:t>
            </a:r>
            <a:r>
              <a:rPr lang="en-US" dirty="0"/>
              <a:t> votes, it times out and sends </a:t>
            </a:r>
            <a:r>
              <a:rPr lang="en-US" dirty="0">
                <a:cs typeface="Calibri"/>
              </a:rPr>
              <a:t>GLOBAL-ABORT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5EB-FCC6-4CE8-9B30-D6C7B7FF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7EF-E6D3-458B-9EF5-CB20A2D1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C2377-6875-4377-96E0-AC73EC30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0A6A6A1-0BE8-43E1-9842-0E3C442E4F29}"/>
              </a:ext>
            </a:extLst>
          </p:cNvPr>
          <p:cNvSpPr/>
          <p:nvPr/>
        </p:nvSpPr>
        <p:spPr>
          <a:xfrm>
            <a:off x="7848600" y="1870075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56769AD4-C62B-4F8D-A9F4-8AD11C63658B}"/>
              </a:ext>
            </a:extLst>
          </p:cNvPr>
          <p:cNvSpPr/>
          <p:nvPr/>
        </p:nvSpPr>
        <p:spPr>
          <a:xfrm>
            <a:off x="7848600" y="3089275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WAIT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20CF48FF-2E0F-474D-BBBA-290827EBCD0C}"/>
              </a:ext>
            </a:extLst>
          </p:cNvPr>
          <p:cNvSpPr/>
          <p:nvPr/>
        </p:nvSpPr>
        <p:spPr>
          <a:xfrm>
            <a:off x="6858000" y="4308475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7DEB5F1-96F2-4F0F-816F-169219CFE81A}"/>
              </a:ext>
            </a:extLst>
          </p:cNvPr>
          <p:cNvSpPr/>
          <p:nvPr/>
        </p:nvSpPr>
        <p:spPr>
          <a:xfrm>
            <a:off x="8839200" y="4308475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01D990-A01E-4415-87D9-6BC8E82FE057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8267701" y="2746375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81E820-9355-4748-AF4C-6D1B78F66E55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7772400" y="3470275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75F840-5DC0-4AE3-9AE9-C7D6A22CE076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16200000" flipH="1">
            <a:off x="8763000" y="3470275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9">
            <a:extLst>
              <a:ext uri="{FF2B5EF4-FFF2-40B4-BE49-F238E27FC236}">
                <a16:creationId xmlns:a16="http://schemas.microsoft.com/office/drawing/2014/main" id="{E95FE753-6B78-4EF4-91F5-E2E739A6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4288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START</a:t>
            </a:r>
          </a:p>
          <a:p>
            <a:pPr eaLnBrk="1" hangingPunct="1"/>
            <a:r>
              <a:rPr lang="sv-SE" sz="1800">
                <a:latin typeface="+mn-lt"/>
              </a:rPr>
              <a:t>Send: VOTE-REQ</a:t>
            </a:r>
            <a:endParaRPr lang="en-US" sz="1800">
              <a:latin typeface="+mn-lt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4E84A5DC-F88E-475B-AEB9-8C5736F8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61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VOTE-ABORT</a:t>
            </a:r>
          </a:p>
          <a:p>
            <a:pPr eaLnBrk="1" hangingPunct="1"/>
            <a:r>
              <a:rPr lang="sv-SE" sz="1800">
                <a:latin typeface="+mn-lt"/>
              </a:rPr>
              <a:t>Send: GLOBAL-ABORT</a:t>
            </a:r>
            <a:endParaRPr lang="en-US" sz="1800">
              <a:latin typeface="+mn-lt"/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1B9654DF-5A39-4C6C-8E62-83DDE9F0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586163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VOTE-COMMIT</a:t>
            </a:r>
          </a:p>
          <a:p>
            <a:pPr eaLnBrk="1" hangingPunct="1"/>
            <a:r>
              <a:rPr lang="sv-SE" sz="1800">
                <a:latin typeface="+mn-lt"/>
              </a:rPr>
              <a:t>Send: GLOBAL-COMMIT</a:t>
            </a:r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34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A753-A99B-4F13-A930-8164E22A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Coordinator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53FF-DE1E-4DB4-8431-26FB8CD6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23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Worker waits for VOTE-REQ in INIT</a:t>
            </a:r>
          </a:p>
          <a:p>
            <a:pPr lvl="1"/>
            <a:r>
              <a:rPr lang="en-US" dirty="0"/>
              <a:t>Worker can time out and abort</a:t>
            </a:r>
          </a:p>
          <a:p>
            <a:r>
              <a:rPr lang="en-US" dirty="0"/>
              <a:t>Worker waits for GLOBAL message in READY</a:t>
            </a:r>
          </a:p>
          <a:p>
            <a:pPr lvl="1"/>
            <a:r>
              <a:rPr lang="en-US" dirty="0"/>
              <a:t>Workers must </a:t>
            </a:r>
            <a:r>
              <a:rPr lang="en-US" dirty="0">
                <a:solidFill>
                  <a:srgbClr val="FF0000"/>
                </a:solidFill>
              </a:rPr>
              <a:t>BLOCK</a:t>
            </a:r>
            <a:r>
              <a:rPr lang="en-US" dirty="0"/>
              <a:t> waiting for coordinator</a:t>
            </a:r>
            <a:br>
              <a:rPr lang="en-US" dirty="0"/>
            </a:br>
            <a:r>
              <a:rPr lang="en-US" dirty="0"/>
              <a:t>to recover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Workers could try to consult each other</a:t>
            </a:r>
          </a:p>
          <a:p>
            <a:pPr lvl="2"/>
            <a:r>
              <a:rPr lang="en-US" dirty="0"/>
              <a:t>If one of them in COMMIT or ABORT state, then they</a:t>
            </a:r>
            <a:br>
              <a:rPr lang="en-US" dirty="0"/>
            </a:br>
            <a:r>
              <a:rPr lang="en-US" dirty="0"/>
              <a:t>all know the result</a:t>
            </a:r>
          </a:p>
          <a:p>
            <a:pPr lvl="2"/>
            <a:r>
              <a:rPr lang="en-US" dirty="0"/>
              <a:t>In another worker is still in INIT, it is safe to ABORT</a:t>
            </a:r>
          </a:p>
          <a:p>
            <a:pPr lvl="2"/>
            <a:r>
              <a:rPr lang="en-US" dirty="0"/>
              <a:t>If all of them are in the READY state, then they must still </a:t>
            </a:r>
            <a:r>
              <a:rPr lang="en-US" dirty="0">
                <a:solidFill>
                  <a:srgbClr val="FF0000"/>
                </a:solidFill>
              </a:rPr>
              <a:t>BLOCK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What if coordinator and worker both fail?</a:t>
            </a:r>
          </a:p>
          <a:p>
            <a:pPr lvl="2"/>
            <a:r>
              <a:rPr lang="en-US" dirty="0"/>
              <a:t>Workers can consult each other, but can’t come to any decision</a:t>
            </a:r>
          </a:p>
          <a:p>
            <a:pPr lvl="2"/>
            <a:r>
              <a:rPr lang="en-US" dirty="0"/>
              <a:t>This motivates </a:t>
            </a:r>
            <a:r>
              <a:rPr lang="en-US" b="1" dirty="0"/>
              <a:t>Three-Phase Commit (3PC)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E360-3836-4948-B54D-6F7604E5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8A198-ED01-481C-A305-EBEB13F7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9AF8-9E6D-4084-A7A0-2850B7F9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CDA3824E-B1A1-4DA6-869C-C8C0900F7BED}"/>
              </a:ext>
            </a:extLst>
          </p:cNvPr>
          <p:cNvSpPr/>
          <p:nvPr/>
        </p:nvSpPr>
        <p:spPr>
          <a:xfrm>
            <a:off x="8663610" y="1492388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INIT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B8FAA17-1E6D-4229-8F69-F5BB52A6C795}"/>
              </a:ext>
            </a:extLst>
          </p:cNvPr>
          <p:cNvSpPr/>
          <p:nvPr/>
        </p:nvSpPr>
        <p:spPr>
          <a:xfrm>
            <a:off x="8663610" y="2711588"/>
            <a:ext cx="1524000" cy="5334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READY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D824D66D-E965-4FC6-938A-7D16C5AAB402}"/>
              </a:ext>
            </a:extLst>
          </p:cNvPr>
          <p:cNvSpPr/>
          <p:nvPr/>
        </p:nvSpPr>
        <p:spPr>
          <a:xfrm>
            <a:off x="7673010" y="3930788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ABORT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7A34AED6-F456-479E-95F4-ABA9F43E30F8}"/>
              </a:ext>
            </a:extLst>
          </p:cNvPr>
          <p:cNvSpPr/>
          <p:nvPr/>
        </p:nvSpPr>
        <p:spPr>
          <a:xfrm>
            <a:off x="9654210" y="3930788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>
                <a:solidFill>
                  <a:schemeClr val="tx1"/>
                </a:solidFill>
                <a:ea typeface="ＭＳ Ｐゴシック" charset="0"/>
                <a:cs typeface="Calibri"/>
              </a:rPr>
              <a:t>COMMIT</a:t>
            </a:r>
            <a:endParaRPr lang="en-US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5136E8-4230-4D74-8431-A64239ED53F0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9082711" y="2368688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0EA7CC-F9F9-4E42-AA10-3DD6E9E5E537}"/>
              </a:ext>
            </a:extLst>
          </p:cNvPr>
          <p:cNvCxnSpPr/>
          <p:nvPr/>
        </p:nvCxnSpPr>
        <p:spPr>
          <a:xfrm rot="5400000">
            <a:off x="8435010" y="3092588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95B456-A309-41DF-8D7F-22DAB580C4C9}"/>
              </a:ext>
            </a:extLst>
          </p:cNvPr>
          <p:cNvCxnSpPr/>
          <p:nvPr/>
        </p:nvCxnSpPr>
        <p:spPr>
          <a:xfrm rot="16200000" flipH="1">
            <a:off x="9425610" y="3092588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8989FD38-5D7A-4667-B34F-4FB445886EAC}"/>
              </a:ext>
            </a:extLst>
          </p:cNvPr>
          <p:cNvCxnSpPr>
            <a:stCxn id="7" idx="2"/>
            <a:endCxn id="9" idx="1"/>
          </p:cNvCxnSpPr>
          <p:nvPr/>
        </p:nvCxnSpPr>
        <p:spPr>
          <a:xfrm rot="5400000">
            <a:off x="7463460" y="2235338"/>
            <a:ext cx="2171700" cy="1752600"/>
          </a:xfrm>
          <a:prstGeom prst="curvedConnector4">
            <a:avLst>
              <a:gd name="adj1" fmla="val 24386"/>
              <a:gd name="adj2" fmla="val 113043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>
            <a:extLst>
              <a:ext uri="{FF2B5EF4-FFF2-40B4-BE49-F238E27FC236}">
                <a16:creationId xmlns:a16="http://schemas.microsoft.com/office/drawing/2014/main" id="{54A788FF-6A18-4CF2-8BFD-B1C76667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810" y="1949588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VOTE-REQ</a:t>
            </a:r>
          </a:p>
          <a:p>
            <a:pPr eaLnBrk="1" hangingPunct="1"/>
            <a:r>
              <a:rPr lang="sv-SE" sz="1800">
                <a:latin typeface="+mn-lt"/>
              </a:rPr>
              <a:t>Send: VOTE-ABORT</a:t>
            </a:r>
            <a:endParaRPr lang="en-US" sz="1800">
              <a:latin typeface="+mn-lt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279119F-E17F-41C9-895B-7502F1F6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610" y="2051188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VOTE-REQ</a:t>
            </a:r>
          </a:p>
          <a:p>
            <a:pPr eaLnBrk="1" hangingPunct="1"/>
            <a:r>
              <a:rPr lang="sv-SE" sz="1800">
                <a:latin typeface="+mn-lt"/>
              </a:rPr>
              <a:t>Send: VOTE-COMMIT</a:t>
            </a:r>
            <a:endParaRPr lang="en-US" sz="1800">
              <a:latin typeface="+mn-lt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28970F78-BD66-4FDB-9C3C-E038CC73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810" y="3440251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GLOBAL-ABORT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B5E959F1-28BF-45C2-8E4E-A396C56C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810" y="3440251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1800">
                <a:latin typeface="+mn-lt"/>
              </a:rPr>
              <a:t>Recv: GLOBAL-COMMIT</a:t>
            </a:r>
          </a:p>
        </p:txBody>
      </p:sp>
    </p:spTree>
    <p:extLst>
      <p:ext uri="{BB962C8B-B14F-4D97-AF65-F5344CB8AC3E}">
        <p14:creationId xmlns:p14="http://schemas.microsoft.com/office/powerpoint/2010/main" val="204692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F4F5-FE51-49ED-A87B-B921FD33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4B00-3965-4110-8C88-F9E1B2FF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2PC (and 3PC) make a decentralized decision</a:t>
            </a:r>
          </a:p>
          <a:p>
            <a:pPr lvl="1"/>
            <a:r>
              <a:rPr lang="en-US" dirty="0"/>
              <a:t>E.g., changing the value of a key among all replicas for the key</a:t>
            </a:r>
          </a:p>
          <a:p>
            <a:pPr lvl="1"/>
            <a:endParaRPr lang="en-US" dirty="0"/>
          </a:p>
          <a:p>
            <a:r>
              <a:rPr lang="en-US" dirty="0"/>
              <a:t>But they are hardly the only solutions to this problem!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61C00-D05F-4E42-BF38-A59874BE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F49D-59DC-45C0-B5EB-2659E05D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AEA2-1CD4-4F1F-8873-AEF2E643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9599-3C90-4D58-ABF8-02F3753D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B352-F216-44A6-99D3-6AC102888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4A42-B748-46C9-993C-76DD11BB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856B-A303-4AA5-8B55-F655EF58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21D90-A119-4FC4-88DF-5251C9F5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OS Basics—Virtualizing the Machine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423299" y="4603105"/>
            <a:ext cx="729687" cy="710043"/>
            <a:chOff x="4112518" y="2654300"/>
            <a:chExt cx="729687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12518" y="2654300"/>
              <a:ext cx="729687" cy="7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PgTbl</a:t>
              </a:r>
              <a:endParaRPr lang="en-US" dirty="0"/>
            </a:p>
            <a:p>
              <a:pPr algn="ctr"/>
              <a:r>
                <a:rPr lang="en-US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Storage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277953" y="4518076"/>
            <a:ext cx="118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8" y="2710529"/>
            <a:ext cx="9436099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Process: Execution environment with restricted rights provided by OS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5533299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5780949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73344DE-150C-48E1-8B18-C5C21A140188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3527724" y="372629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D3737F0-3CFC-4168-9F6E-83512438F226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5660486" y="372900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C55CD2-CE5F-4C43-BA56-7E0797FC6363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7472979" y="3728232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D2027F6-02F0-4F88-AFB8-0786442C29E4}"/>
              </a:ext>
            </a:extLst>
          </p:cNvPr>
          <p:cNvCxnSpPr>
            <a:cxnSpLocks/>
            <a:endCxn id="76" idx="2"/>
          </p:cNvCxnSpPr>
          <p:nvPr/>
        </p:nvCxnSpPr>
        <p:spPr>
          <a:xfrm flipV="1">
            <a:off x="8814029" y="3728232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724436" y="3326180"/>
            <a:ext cx="160657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Threads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4695968" y="3328890"/>
            <a:ext cx="192903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6989960" y="3328122"/>
            <a:ext cx="966038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8320954" y="3328122"/>
            <a:ext cx="986150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Sockets</a:t>
            </a:r>
          </a:p>
        </p:txBody>
      </p:sp>
    </p:spTree>
    <p:extLst>
      <p:ext uri="{BB962C8B-B14F-4D97-AF65-F5344CB8AC3E}">
        <p14:creationId xmlns:p14="http://schemas.microsoft.com/office/powerpoint/2010/main" val="11692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1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0" grpId="0" animBg="1"/>
      <p:bldP spid="81" grpId="0" animBg="1"/>
      <p:bldP spid="83" grpId="0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423299" y="4603105"/>
            <a:ext cx="729687" cy="710043"/>
            <a:chOff x="4112518" y="2654300"/>
            <a:chExt cx="729687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12518" y="2654300"/>
              <a:ext cx="729687" cy="7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PgTbl</a:t>
              </a:r>
              <a:endParaRPr lang="en-US" dirty="0"/>
            </a:p>
            <a:p>
              <a:pPr algn="ctr"/>
              <a:r>
                <a:rPr lang="en-US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Storage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277953" y="4518076"/>
            <a:ext cx="118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315FF-BA72-4F9E-8DED-759C799A21BF}"/>
              </a:ext>
            </a:extLst>
          </p:cNvPr>
          <p:cNvSpPr/>
          <p:nvPr/>
        </p:nvSpPr>
        <p:spPr>
          <a:xfrm>
            <a:off x="0" y="1860550"/>
            <a:ext cx="12192000" cy="49974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Compiled Program’s View of the World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17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ISA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8" y="2710529"/>
            <a:ext cx="9436099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Process: Execution environment with restricted rights provided by OS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724436" y="3326180"/>
            <a:ext cx="160657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Threads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4695968" y="3328890"/>
            <a:ext cx="192903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6989960" y="3328122"/>
            <a:ext cx="966038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8320954" y="3328122"/>
            <a:ext cx="986150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Sockets</a:t>
            </a:r>
          </a:p>
        </p:txBody>
      </p:sp>
      <p:sp>
        <p:nvSpPr>
          <p:cNvPr id="44" name="Rectangle: Folded Corner 43">
            <a:extLst>
              <a:ext uri="{FF2B5EF4-FFF2-40B4-BE49-F238E27FC236}">
                <a16:creationId xmlns:a16="http://schemas.microsoft.com/office/drawing/2014/main" id="{AC49EB89-57FD-4DB8-AD44-B263F841CDDD}"/>
              </a:ext>
            </a:extLst>
          </p:cNvPr>
          <p:cNvSpPr/>
          <p:nvPr/>
        </p:nvSpPr>
        <p:spPr>
          <a:xfrm>
            <a:off x="5533299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84D05F-9DB9-4ABB-8A01-48C0FE934CC6}"/>
              </a:ext>
            </a:extLst>
          </p:cNvPr>
          <p:cNvSpPr/>
          <p:nvPr/>
        </p:nvSpPr>
        <p:spPr>
          <a:xfrm>
            <a:off x="5780949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1B142-975C-4C22-BD16-8854D8EDC6A1}"/>
              </a:ext>
            </a:extLst>
          </p:cNvPr>
          <p:cNvSpPr txBox="1"/>
          <p:nvPr/>
        </p:nvSpPr>
        <p:spPr>
          <a:xfrm>
            <a:off x="2834036" y="4260929"/>
            <a:ext cx="868859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Application’s “machine” </a:t>
            </a:r>
            <a:r>
              <a:rPr lang="en-US" sz="2800" b="1" i="1" dirty="0"/>
              <a:t>is</a:t>
            </a:r>
            <a:r>
              <a:rPr lang="en-US" sz="2800" b="1" dirty="0"/>
              <a:t> the process abstraction provided by the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Each running program runs in its own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Processes provide nicer interfaces than raw hardware</a:t>
            </a:r>
          </a:p>
        </p:txBody>
      </p:sp>
    </p:spTree>
    <p:extLst>
      <p:ext uri="{BB962C8B-B14F-4D97-AF65-F5344CB8AC3E}">
        <p14:creationId xmlns:p14="http://schemas.microsoft.com/office/powerpoint/2010/main" val="361953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423299" y="4603105"/>
            <a:ext cx="729687" cy="710043"/>
            <a:chOff x="4112518" y="2654300"/>
            <a:chExt cx="729687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12518" y="2654300"/>
              <a:ext cx="729687" cy="7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PgTbl</a:t>
              </a:r>
              <a:endParaRPr lang="en-US" dirty="0"/>
            </a:p>
            <a:p>
              <a:pPr algn="ctr"/>
              <a:r>
                <a:rPr lang="en-US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Storage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277953" y="4518076"/>
            <a:ext cx="118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315FF-BA72-4F9E-8DED-759C799A21BF}"/>
              </a:ext>
            </a:extLst>
          </p:cNvPr>
          <p:cNvSpPr/>
          <p:nvPr/>
        </p:nvSpPr>
        <p:spPr>
          <a:xfrm>
            <a:off x="0" y="1860550"/>
            <a:ext cx="12192000" cy="49974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System Programmer’s View of the World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18</a:t>
            </a:fld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8" y="2710529"/>
            <a:ext cx="9436099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Process: Execution environment with restricted rights provided by OS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724436" y="3326180"/>
            <a:ext cx="160657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Threads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4695968" y="3328890"/>
            <a:ext cx="1929036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6989960" y="3328122"/>
            <a:ext cx="966038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8320954" y="3328122"/>
            <a:ext cx="986150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5533299" y="1372394"/>
            <a:ext cx="2014336" cy="1284975"/>
          </a:xfrm>
          <a:prstGeom prst="foldedCorner">
            <a:avLst>
              <a:gd name="adj" fmla="val 21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E666D2-456F-4701-8AC9-C49B9D04997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pic>
        <p:nvPicPr>
          <p:cNvPr id="23" name="Picture 22" descr="A picture containing table, knife&#10;&#10;Description automatically generated">
            <a:extLst>
              <a:ext uri="{FF2B5EF4-FFF2-40B4-BE49-F238E27FC236}">
                <a16:creationId xmlns:a16="http://schemas.microsoft.com/office/drawing/2014/main" id="{2B6FFED1-7622-447D-9915-C78791703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34" y="1825672"/>
            <a:ext cx="1628278" cy="79356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723B142-2A94-49C8-866E-A67772D37692}"/>
              </a:ext>
            </a:extLst>
          </p:cNvPr>
          <p:cNvSpPr/>
          <p:nvPr/>
        </p:nvSpPr>
        <p:spPr>
          <a:xfrm>
            <a:off x="2987261" y="1793873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D305A1-51B1-4982-AED3-3EBFD5A82406}"/>
              </a:ext>
            </a:extLst>
          </p:cNvPr>
          <p:cNvCxnSpPr>
            <a:cxnSpLocks/>
          </p:cNvCxnSpPr>
          <p:nvPr/>
        </p:nvCxnSpPr>
        <p:spPr>
          <a:xfrm>
            <a:off x="4423299" y="2034166"/>
            <a:ext cx="105285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F0615B-834E-43D1-856B-5EBE38CDCAC4}"/>
              </a:ext>
            </a:extLst>
          </p:cNvPr>
          <p:cNvSpPr txBox="1"/>
          <p:nvPr/>
        </p:nvSpPr>
        <p:spPr>
          <a:xfrm>
            <a:off x="4474955" y="168464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Linker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EB5B92-C68C-490D-9C02-0624634244E0}"/>
              </a:ext>
            </a:extLst>
          </p:cNvPr>
          <p:cNvSpPr txBox="1"/>
          <p:nvPr/>
        </p:nvSpPr>
        <p:spPr>
          <a:xfrm>
            <a:off x="2834036" y="4260929"/>
            <a:ext cx="868859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Application’s “machine” </a:t>
            </a:r>
            <a:r>
              <a:rPr lang="en-US" sz="2800" b="1" i="1" dirty="0"/>
              <a:t>is</a:t>
            </a:r>
            <a:r>
              <a:rPr lang="en-US" sz="2800" b="1" dirty="0"/>
              <a:t> the process abstraction provided by the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Each running program runs in its own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Processes provide nicer interfaces than raw hardware</a:t>
            </a:r>
          </a:p>
        </p:txBody>
      </p:sp>
    </p:spTree>
    <p:extLst>
      <p:ext uri="{BB962C8B-B14F-4D97-AF65-F5344CB8AC3E}">
        <p14:creationId xmlns:p14="http://schemas.microsoft.com/office/powerpoint/2010/main" val="16123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B73E7-29AB-4311-90E8-B9325E17083A}"/>
              </a:ext>
            </a:extLst>
          </p:cNvPr>
          <p:cNvSpPr/>
          <p:nvPr/>
        </p:nvSpPr>
        <p:spPr>
          <a:xfrm>
            <a:off x="0" y="1860550"/>
            <a:ext cx="12192000" cy="49974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System’s View of the World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423299" y="4603105"/>
            <a:ext cx="729687" cy="710043"/>
            <a:chOff x="4112518" y="2654300"/>
            <a:chExt cx="729687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12518" y="2654300"/>
              <a:ext cx="729687" cy="7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PgTbl</a:t>
              </a:r>
              <a:endParaRPr lang="en-US" dirty="0"/>
            </a:p>
            <a:p>
              <a:pPr algn="ctr"/>
              <a:r>
                <a:rPr lang="en-US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Storage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277953" y="4518076"/>
            <a:ext cx="118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9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 1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 2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53551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</p:spTree>
    <p:extLst>
      <p:ext uri="{BB962C8B-B14F-4D97-AF65-F5344CB8AC3E}">
        <p14:creationId xmlns:p14="http://schemas.microsoft.com/office/powerpoint/2010/main" val="106960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135A-87BE-4C57-9C4D-C5A7E41F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Based on Single-Node Experience, what do we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82F-2395-484E-8834-8B991547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Within a sequential thread, a read following a write returns the value written by that write</a:t>
            </a:r>
          </a:p>
          <a:p>
            <a:endParaRPr lang="en-US" dirty="0"/>
          </a:p>
          <a:p>
            <a:r>
              <a:rPr lang="en-US" dirty="0"/>
              <a:t>Each write will eventually become visible to other readers</a:t>
            </a:r>
          </a:p>
          <a:p>
            <a:endParaRPr lang="en-US" dirty="0"/>
          </a:p>
          <a:p>
            <a:r>
              <a:rPr lang="en-US" dirty="0"/>
              <a:t>A sequence of writes will be visible in order</a:t>
            </a:r>
          </a:p>
          <a:p>
            <a:endParaRPr lang="en-US" dirty="0"/>
          </a:p>
          <a:p>
            <a:r>
              <a:rPr lang="en-US" dirty="0"/>
              <a:t>All readers see a consistent order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It is as if there exists a canonical order of the operations, and each party takes samples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EE805-5708-49FF-BC9D-D374EB77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03179-A0FE-4AE9-9256-B1666ED0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A748-CA33-41D4-9B02-16F3BEB4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53551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Running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Running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B73E7-29AB-4311-90E8-B9325E17083A}"/>
              </a:ext>
            </a:extLst>
          </p:cNvPr>
          <p:cNvSpPr/>
          <p:nvPr/>
        </p:nvSpPr>
        <p:spPr>
          <a:xfrm>
            <a:off x="0" y="1302753"/>
            <a:ext cx="12192000" cy="555524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System’s View of the World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423299" y="4603105"/>
            <a:ext cx="729687" cy="710043"/>
            <a:chOff x="4112518" y="2654300"/>
            <a:chExt cx="729687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12518" y="2654300"/>
              <a:ext cx="729687" cy="75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PgTbl</a:t>
              </a:r>
              <a:endParaRPr lang="en-US" dirty="0"/>
            </a:p>
            <a:p>
              <a:pPr algn="ctr"/>
              <a:r>
                <a:rPr lang="en-US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Storage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277953" y="4518076"/>
            <a:ext cx="118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400110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9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 1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Process 2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Sockets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BE982C-9240-4229-8D46-05D147D5B366}"/>
              </a:ext>
            </a:extLst>
          </p:cNvPr>
          <p:cNvSpPr txBox="1"/>
          <p:nvPr/>
        </p:nvSpPr>
        <p:spPr>
          <a:xfrm>
            <a:off x="1504950" y="1460478"/>
            <a:ext cx="984884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OS translates from hardware interface to application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OS provides each running program with its own process</a:t>
            </a:r>
          </a:p>
        </p:txBody>
      </p:sp>
    </p:spTree>
    <p:extLst>
      <p:ext uri="{BB962C8B-B14F-4D97-AF65-F5344CB8AC3E}">
        <p14:creationId xmlns:p14="http://schemas.microsoft.com/office/powerpoint/2010/main" val="369909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>
            <a:extLst>
              <a:ext uri="{FF2B5EF4-FFF2-40B4-BE49-F238E27FC236}">
                <a16:creationId xmlns:a16="http://schemas.microsoft.com/office/drawing/2014/main" id="{D7A5ABE9-0E77-45C5-9934-83810BC6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2"/>
            <a:ext cx="10515600" cy="1325563"/>
          </a:xfrm>
        </p:spPr>
        <p:txBody>
          <a:bodyPr/>
          <a:lstStyle/>
          <a:p>
            <a:r>
              <a:rPr lang="en-US" dirty="0"/>
              <a:t>OS Software Supports User-Level Software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0356E-24DC-4475-9EB5-CA129E87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43BCA-82F2-44A4-AFF6-FA302B4D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D9B2-4691-43BE-9B87-A0B9281E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76EA802E-6A99-44FF-A144-46112095B895}"/>
              </a:ext>
            </a:extLst>
          </p:cNvPr>
          <p:cNvSpPr/>
          <p:nvPr/>
        </p:nvSpPr>
        <p:spPr bwMode="auto">
          <a:xfrm>
            <a:off x="2880862" y="3297384"/>
            <a:ext cx="6595709" cy="1898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4E6F43-271D-45D6-8165-9B2054AA8AFE}"/>
              </a:ext>
            </a:extLst>
          </p:cNvPr>
          <p:cNvGrpSpPr/>
          <p:nvPr/>
        </p:nvGrpSpPr>
        <p:grpSpPr>
          <a:xfrm>
            <a:off x="4587130" y="3622315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94C8DA-F504-4804-9B8B-29230F9619B1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4028EB-0FCA-49BD-A43F-AEE63234141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3C0A285-9D2F-4823-8666-2CDF9CF611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280A871-551E-45B0-9A78-9AE05A0340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1F494E-E6BF-48EB-A67A-AC87CC2860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AFC25B-E4A4-43B7-9765-B49215AF02F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B091C4-0244-45C8-A8E1-2DC39EA4CA2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D3F06E-6257-4D6E-B3C1-4EA69472760A}"/>
              </a:ext>
            </a:extLst>
          </p:cNvPr>
          <p:cNvGrpSpPr/>
          <p:nvPr/>
        </p:nvGrpSpPr>
        <p:grpSpPr>
          <a:xfrm>
            <a:off x="4391283" y="3780176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4109CE-16D5-48BE-A3E0-CB359D300F8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F16E42-2065-4D00-A1F2-C3840F203540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298418-FA75-47C9-9612-256A3C013F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05DACE-02DA-4693-9987-4AC5975832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88134B3-9634-40FB-BC5E-CC0EAA7ABE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0FD63C4-B758-4043-9655-E5FFD7331007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7FC83C-142C-49D1-BD12-9EBEF7900AA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ECEB2-974D-4A67-9ECD-DCB53473FDED}"/>
              </a:ext>
            </a:extLst>
          </p:cNvPr>
          <p:cNvSpPr/>
          <p:nvPr/>
        </p:nvSpPr>
        <p:spPr bwMode="auto">
          <a:xfrm>
            <a:off x="7923580" y="4434289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9E642-4B98-4B1B-B97A-322D49CDBEC6}"/>
              </a:ext>
            </a:extLst>
          </p:cNvPr>
          <p:cNvSpPr/>
          <p:nvPr/>
        </p:nvSpPr>
        <p:spPr bwMode="auto">
          <a:xfrm>
            <a:off x="7732951" y="4524370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839F35-B60A-4287-B0A6-AD24379DBCAE}"/>
              </a:ext>
            </a:extLst>
          </p:cNvPr>
          <p:cNvSpPr/>
          <p:nvPr/>
        </p:nvSpPr>
        <p:spPr bwMode="auto">
          <a:xfrm>
            <a:off x="7586251" y="4609523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3F52B7-8715-4B42-A3BD-139EE3B47800}"/>
              </a:ext>
            </a:extLst>
          </p:cNvPr>
          <p:cNvSpPr txBox="1"/>
          <p:nvPr/>
        </p:nvSpPr>
        <p:spPr>
          <a:xfrm rot="16200000">
            <a:off x="1885137" y="5791158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2C81C-9AB5-42FD-80EB-0F4D6AA173C6}"/>
              </a:ext>
            </a:extLst>
          </p:cNvPr>
          <p:cNvSpPr txBox="1"/>
          <p:nvPr/>
        </p:nvSpPr>
        <p:spPr>
          <a:xfrm>
            <a:off x="3730474" y="6060935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203A69-A53A-4F8E-ACCD-BDE6B466E96B}"/>
              </a:ext>
            </a:extLst>
          </p:cNvPr>
          <p:cNvSpPr txBox="1"/>
          <p:nvPr/>
        </p:nvSpPr>
        <p:spPr>
          <a:xfrm>
            <a:off x="5512320" y="60098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46A1C1-D480-42BD-A31D-C47A28B96177}"/>
              </a:ext>
            </a:extLst>
          </p:cNvPr>
          <p:cNvSpPr txBox="1"/>
          <p:nvPr/>
        </p:nvSpPr>
        <p:spPr>
          <a:xfrm>
            <a:off x="7569409" y="599566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43B6D1-7EF2-4EAC-9D8E-640A958BB056}"/>
              </a:ext>
            </a:extLst>
          </p:cNvPr>
          <p:cNvCxnSpPr/>
          <p:nvPr/>
        </p:nvCxnSpPr>
        <p:spPr bwMode="auto">
          <a:xfrm>
            <a:off x="2360980" y="5225492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6A14C1-3B56-418A-9D1D-472F3C20DB47}"/>
              </a:ext>
            </a:extLst>
          </p:cNvPr>
          <p:cNvCxnSpPr/>
          <p:nvPr/>
        </p:nvCxnSpPr>
        <p:spPr bwMode="auto">
          <a:xfrm>
            <a:off x="2360980" y="3266686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5DDC43-D155-4A67-A40D-CF34B7F31685}"/>
              </a:ext>
            </a:extLst>
          </p:cNvPr>
          <p:cNvSpPr txBox="1"/>
          <p:nvPr/>
        </p:nvSpPr>
        <p:spPr>
          <a:xfrm rot="16200000">
            <a:off x="1564763" y="4046387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53E03E-747A-47D1-95C6-6BB1FAFCCD04}"/>
              </a:ext>
            </a:extLst>
          </p:cNvPr>
          <p:cNvSpPr txBox="1"/>
          <p:nvPr/>
        </p:nvSpPr>
        <p:spPr>
          <a:xfrm rot="16200000">
            <a:off x="1681589" y="1930198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DA3302-9117-4067-BB6E-2E1B98B42758}"/>
              </a:ext>
            </a:extLst>
          </p:cNvPr>
          <p:cNvGrpSpPr/>
          <p:nvPr/>
        </p:nvGrpSpPr>
        <p:grpSpPr>
          <a:xfrm>
            <a:off x="5595464" y="3282393"/>
            <a:ext cx="535506" cy="609599"/>
            <a:chOff x="3884094" y="3222794"/>
            <a:chExt cx="611706" cy="7396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38B91-3BA6-4828-AF49-B9FD4D721B26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F9C60E-ACB5-43D5-BFD2-F04365EBEB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5CA577A-FB7A-4119-B0D6-94AA784AA0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C8D6F5-3FDB-4B15-956D-DE7D46DA12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ACC268-E83E-4422-B3B2-4188A3581E91}"/>
              </a:ext>
            </a:extLst>
          </p:cNvPr>
          <p:cNvSpPr txBox="1"/>
          <p:nvPr/>
        </p:nvSpPr>
        <p:spPr>
          <a:xfrm>
            <a:off x="5326852" y="3833352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6BC45E-11FE-4AEB-8255-9DB39BEBCF65}"/>
              </a:ext>
            </a:extLst>
          </p:cNvPr>
          <p:cNvSpPr txBox="1"/>
          <p:nvPr/>
        </p:nvSpPr>
        <p:spPr>
          <a:xfrm>
            <a:off x="5535125" y="4270969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BD65B1-3631-40B1-9C2B-CBC7CC7C70AC}"/>
              </a:ext>
            </a:extLst>
          </p:cNvPr>
          <p:cNvGrpSpPr/>
          <p:nvPr/>
        </p:nvGrpSpPr>
        <p:grpSpPr>
          <a:xfrm>
            <a:off x="5635474" y="4586379"/>
            <a:ext cx="535506" cy="609599"/>
            <a:chOff x="3884094" y="3222794"/>
            <a:chExt cx="611706" cy="7396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7A5B4F-DBE2-4C2D-A825-E5C18EE534FA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7432B-4DA7-47E6-9871-F84B43002E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50F200-2E44-4614-A129-50BB5C2F61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3A250D-FF32-47B3-A3CF-B81C39F911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DE8A2E5-FFD9-4613-98EF-3F95041F2B72}"/>
              </a:ext>
            </a:extLst>
          </p:cNvPr>
          <p:cNvSpPr txBox="1"/>
          <p:nvPr/>
        </p:nvSpPr>
        <p:spPr>
          <a:xfrm>
            <a:off x="8007583" y="4831456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3AF3FB-29DD-41D5-9991-78256591C6A0}"/>
              </a:ext>
            </a:extLst>
          </p:cNvPr>
          <p:cNvGrpSpPr/>
          <p:nvPr/>
        </p:nvGrpSpPr>
        <p:grpSpPr>
          <a:xfrm>
            <a:off x="4283105" y="3882159"/>
            <a:ext cx="535506" cy="613399"/>
            <a:chOff x="2286000" y="3733800"/>
            <a:chExt cx="535506" cy="61339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9D063F-CFB0-49BF-91F1-3EF276EB28F6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F3E544-4E61-43E8-9273-1F70F07036BB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6D42B84-8FB3-4180-B3E5-D70BD44AB7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CE73C8-36AA-41FB-9E04-5152344DA7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24A9A3-6F51-42B7-9BBB-386DE636A1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7A2241-94A8-4E98-8522-4ACFCD77CAE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C23A91-A465-47C1-A4EB-07422F85AD9B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E696FC0-7631-49F1-91B4-6A9795BC8877}"/>
              </a:ext>
            </a:extLst>
          </p:cNvPr>
          <p:cNvSpPr txBox="1"/>
          <p:nvPr/>
        </p:nvSpPr>
        <p:spPr>
          <a:xfrm>
            <a:off x="4107201" y="4469775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5A193E-B7AD-4E65-8147-A184D64B9214}"/>
              </a:ext>
            </a:extLst>
          </p:cNvPr>
          <p:cNvSpPr txBox="1"/>
          <p:nvPr/>
        </p:nvSpPr>
        <p:spPr>
          <a:xfrm>
            <a:off x="6356348" y="4245128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DB3FBF-B7BD-417D-BF56-7957CAE63FD8}"/>
              </a:ext>
            </a:extLst>
          </p:cNvPr>
          <p:cNvSpPr txBox="1"/>
          <p:nvPr/>
        </p:nvSpPr>
        <p:spPr>
          <a:xfrm>
            <a:off x="6399751" y="3396692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7" name="Freeform 79">
            <a:extLst>
              <a:ext uri="{FF2B5EF4-FFF2-40B4-BE49-F238E27FC236}">
                <a16:creationId xmlns:a16="http://schemas.microsoft.com/office/drawing/2014/main" id="{09579078-E261-47BF-84CC-BCD6DBE6D86E}"/>
              </a:ext>
            </a:extLst>
          </p:cNvPr>
          <p:cNvSpPr/>
          <p:nvPr/>
        </p:nvSpPr>
        <p:spPr bwMode="auto">
          <a:xfrm>
            <a:off x="6073444" y="3517826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" name="Freeform 80">
            <a:extLst>
              <a:ext uri="{FF2B5EF4-FFF2-40B4-BE49-F238E27FC236}">
                <a16:creationId xmlns:a16="http://schemas.microsoft.com/office/drawing/2014/main" id="{6DED0ECE-DE02-48DB-B87A-D3FDC2DD3BC4}"/>
              </a:ext>
            </a:extLst>
          </p:cNvPr>
          <p:cNvSpPr/>
          <p:nvPr/>
        </p:nvSpPr>
        <p:spPr bwMode="auto">
          <a:xfrm flipV="1">
            <a:off x="6102796" y="4577901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8808C7F-DFDA-4763-AD09-92AC546C9B85}"/>
              </a:ext>
            </a:extLst>
          </p:cNvPr>
          <p:cNvSpPr/>
          <p:nvPr/>
        </p:nvSpPr>
        <p:spPr bwMode="auto">
          <a:xfrm>
            <a:off x="5008750" y="5310646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1E4D87-4435-4FC7-8DE8-8D9C0A3E1DD9}"/>
              </a:ext>
            </a:extLst>
          </p:cNvPr>
          <p:cNvSpPr/>
          <p:nvPr/>
        </p:nvSpPr>
        <p:spPr bwMode="auto">
          <a:xfrm>
            <a:off x="3941564" y="5306803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97497E-2931-4FE8-BBE3-D8668DAC3C9C}"/>
              </a:ext>
            </a:extLst>
          </p:cNvPr>
          <p:cNvSpPr/>
          <p:nvPr/>
        </p:nvSpPr>
        <p:spPr bwMode="auto">
          <a:xfrm>
            <a:off x="3941564" y="5454145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239EA1-B878-4648-B439-A74244F24C55}"/>
              </a:ext>
            </a:extLst>
          </p:cNvPr>
          <p:cNvSpPr/>
          <p:nvPr/>
        </p:nvSpPr>
        <p:spPr bwMode="auto">
          <a:xfrm>
            <a:off x="3941564" y="5601487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06AC13-A5F0-472C-97E5-33CB03B16434}"/>
              </a:ext>
            </a:extLst>
          </p:cNvPr>
          <p:cNvSpPr txBox="1"/>
          <p:nvPr/>
        </p:nvSpPr>
        <p:spPr>
          <a:xfrm>
            <a:off x="3962062" y="5374915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regs</a:t>
            </a:r>
          </a:p>
        </p:txBody>
      </p:sp>
      <p:sp>
        <p:nvSpPr>
          <p:cNvPr id="64" name="Freeform 86">
            <a:extLst>
              <a:ext uri="{FF2B5EF4-FFF2-40B4-BE49-F238E27FC236}">
                <a16:creationId xmlns:a16="http://schemas.microsoft.com/office/drawing/2014/main" id="{8CF6A821-74EB-4057-9E27-58A88E8345B9}"/>
              </a:ext>
            </a:extLst>
          </p:cNvPr>
          <p:cNvSpPr/>
          <p:nvPr/>
        </p:nvSpPr>
        <p:spPr bwMode="auto">
          <a:xfrm flipH="1" flipV="1">
            <a:off x="4807584" y="4485161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F97389-1552-43A6-992C-B3D3FC62B9DB}"/>
              </a:ext>
            </a:extLst>
          </p:cNvPr>
          <p:cNvSpPr txBox="1"/>
          <p:nvPr/>
        </p:nvSpPr>
        <p:spPr>
          <a:xfrm>
            <a:off x="2880862" y="3733672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4932D3-C547-4CAD-BA15-97262C9C2F3B}"/>
              </a:ext>
            </a:extLst>
          </p:cNvPr>
          <p:cNvSpPr txBox="1"/>
          <p:nvPr/>
        </p:nvSpPr>
        <p:spPr>
          <a:xfrm>
            <a:off x="7441486" y="3750221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67" name="Rounded Rectangle 90">
            <a:extLst>
              <a:ext uri="{FF2B5EF4-FFF2-40B4-BE49-F238E27FC236}">
                <a16:creationId xmlns:a16="http://schemas.microsoft.com/office/drawing/2014/main" id="{5C036ADF-3D11-44BF-9913-921C568A2C12}"/>
              </a:ext>
            </a:extLst>
          </p:cNvPr>
          <p:cNvSpPr/>
          <p:nvPr/>
        </p:nvSpPr>
        <p:spPr bwMode="auto">
          <a:xfrm>
            <a:off x="5761831" y="5325172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16AAEED-CE0A-4A18-9DED-0E317E5B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8423" y="5257347"/>
            <a:ext cx="698291" cy="69829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F2D7565-EC12-499D-BAC0-A12DBEB9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989" y="5309219"/>
            <a:ext cx="667582" cy="4725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9C528E7-4B26-42D3-9AB3-4E623D8C9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9" y="5450693"/>
            <a:ext cx="472359" cy="297102"/>
          </a:xfrm>
          <a:prstGeom prst="rect">
            <a:avLst/>
          </a:prstGeom>
        </p:spPr>
      </p:pic>
      <p:sp>
        <p:nvSpPr>
          <p:cNvPr id="71" name="Can 94">
            <a:extLst>
              <a:ext uri="{FF2B5EF4-FFF2-40B4-BE49-F238E27FC236}">
                <a16:creationId xmlns:a16="http://schemas.microsoft.com/office/drawing/2014/main" id="{31D8D042-F6DA-4884-B8DA-9ADE2588772B}"/>
              </a:ext>
            </a:extLst>
          </p:cNvPr>
          <p:cNvSpPr/>
          <p:nvPr/>
        </p:nvSpPr>
        <p:spPr bwMode="auto">
          <a:xfrm>
            <a:off x="6981764" y="5400727"/>
            <a:ext cx="529341" cy="324193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" name="Rounded Rectangle 95">
            <a:extLst>
              <a:ext uri="{FF2B5EF4-FFF2-40B4-BE49-F238E27FC236}">
                <a16:creationId xmlns:a16="http://schemas.microsoft.com/office/drawing/2014/main" id="{3B435462-2BDE-4A74-9ACA-32747990D3B8}"/>
              </a:ext>
            </a:extLst>
          </p:cNvPr>
          <p:cNvSpPr/>
          <p:nvPr/>
        </p:nvSpPr>
        <p:spPr bwMode="auto">
          <a:xfrm>
            <a:off x="3046780" y="1415492"/>
            <a:ext cx="1344503" cy="1676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F86E85-41EA-46C2-B45F-9E2449E4F289}"/>
              </a:ext>
            </a:extLst>
          </p:cNvPr>
          <p:cNvSpPr txBox="1"/>
          <p:nvPr/>
        </p:nvSpPr>
        <p:spPr>
          <a:xfrm>
            <a:off x="9414511" y="3297384"/>
            <a:ext cx="132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Privileged Instructions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E2C3C2-F4FD-4124-B28D-D21CA5058A23}"/>
              </a:ext>
            </a:extLst>
          </p:cNvPr>
          <p:cNvSpPr txBox="1"/>
          <p:nvPr/>
        </p:nvSpPr>
        <p:spPr>
          <a:xfrm>
            <a:off x="9411005" y="2671189"/>
            <a:ext cx="132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Unprivileged Instructions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EEA78C-07CD-47DA-B3E1-853FB9199A96}"/>
              </a:ext>
            </a:extLst>
          </p:cNvPr>
          <p:cNvSpPr txBox="1"/>
          <p:nvPr/>
        </p:nvSpPr>
        <p:spPr>
          <a:xfrm>
            <a:off x="4886997" y="1058077"/>
            <a:ext cx="4484562" cy="2031325"/>
          </a:xfrm>
          <a:prstGeom prst="rect">
            <a:avLst/>
          </a:prstGeom>
          <a:solidFill>
            <a:srgbClr val="F6FEC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Illusion: virtualizes hardware resources and provides convenient high level user abstractions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Referee: provide isolation &amp; protection, allocates resources to user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Glue: efficient access, sharing,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2164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ECED-1294-4B57-AFFD-07C00F22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7180" cy="1325563"/>
          </a:xfrm>
        </p:spPr>
        <p:txBody>
          <a:bodyPr/>
          <a:lstStyle/>
          <a:p>
            <a:r>
              <a:rPr lang="en-US" dirty="0"/>
              <a:t>Recall: Virtualization—Execution Environments for Systems</a:t>
            </a:r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9BBA1-CC0C-4344-A9C7-9476D5560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06" y="1770066"/>
            <a:ext cx="4558187" cy="3643095"/>
          </a:xfrm>
        </p:spPr>
      </p:pic>
      <p:pic>
        <p:nvPicPr>
          <p:cNvPr id="16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082C4F-0D19-49CF-89BF-917562269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44" y="1770067"/>
            <a:ext cx="4468712" cy="35632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98DCC-7740-45FF-8C79-305FE38D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0025C-88C3-49B3-8528-D0F6EFAA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56BD-8F3D-4B55-95BA-194A93AE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7EBB9-A3CF-42CF-B1FD-34F2C518632F}"/>
              </a:ext>
            </a:extLst>
          </p:cNvPr>
          <p:cNvSpPr txBox="1"/>
          <p:nvPr/>
        </p:nvSpPr>
        <p:spPr>
          <a:xfrm>
            <a:off x="1019102" y="5653923"/>
            <a:ext cx="1082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Additional layers of protection and isolation can help further manage complexity</a:t>
            </a:r>
          </a:p>
        </p:txBody>
      </p:sp>
    </p:spTree>
    <p:extLst>
      <p:ext uri="{BB962C8B-B14F-4D97-AF65-F5344CB8AC3E}">
        <p14:creationId xmlns:p14="http://schemas.microsoft.com/office/powerpoint/2010/main" val="830400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1679-2304-4FA3-9050-661150F2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58E7-6664-4BD3-93B0-76C95C14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Virtualize every detail of a hardware so perfectly that you can run an operating system (and many applications) on top of it</a:t>
            </a:r>
          </a:p>
          <a:p>
            <a:endParaRPr lang="en-US" dirty="0"/>
          </a:p>
          <a:p>
            <a:r>
              <a:rPr lang="en-US" dirty="0"/>
              <a:t>Provides isolation</a:t>
            </a:r>
          </a:p>
          <a:p>
            <a:r>
              <a:rPr lang="en-US" dirty="0"/>
              <a:t>Complete insulation from change</a:t>
            </a:r>
          </a:p>
          <a:p>
            <a:r>
              <a:rPr lang="en-US" dirty="0"/>
              <a:t>The norm in the cloud (server consolidation)</a:t>
            </a:r>
          </a:p>
          <a:p>
            <a:r>
              <a:rPr lang="en-US" dirty="0"/>
              <a:t>Long history (1960s in IBM OS development)</a:t>
            </a:r>
          </a:p>
          <a:p>
            <a:r>
              <a:rPr lang="en-US" dirty="0">
                <a:solidFill>
                  <a:srgbClr val="FF0000"/>
                </a:solidFill>
              </a:rPr>
              <a:t>All our work in this class has been taking place INSIDE a VM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Consistent system environment for completing your assignments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841-3700-4B67-9ED7-9A60494A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00CFB-01B8-4D0B-B7F2-F0D9B0EB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FAA3-8C6D-4303-88F0-B6E3198A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22E4-BCD6-4ECD-82EE-660984E0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Virtual Machine: Layers of 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F36F-83E8-4162-80C7-4DE2BE92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9211" cy="4351338"/>
          </a:xfrm>
        </p:spPr>
        <p:txBody>
          <a:bodyPr/>
          <a:lstStyle/>
          <a:p>
            <a:r>
              <a:rPr lang="en-US" dirty="0"/>
              <a:t>Useful for OS development</a:t>
            </a:r>
          </a:p>
          <a:p>
            <a:pPr lvl="1"/>
            <a:r>
              <a:rPr lang="en-US" dirty="0"/>
              <a:t>When OS crashes, restricted to one VM</a:t>
            </a:r>
          </a:p>
          <a:p>
            <a:pPr lvl="1"/>
            <a:r>
              <a:rPr lang="en-US" dirty="0"/>
              <a:t>Can aid testing programs on other OSes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887C-93D6-4843-8C2D-D2BEAAE9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8AE6-3251-47D5-BA7F-E1B8F029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75F7-D6B8-4E3E-AC4F-93AA16E7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492E3-C63A-4188-BB53-D20DE696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32" y="1620204"/>
            <a:ext cx="616353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3F3A-DBBC-41BB-A7D1-CAD43453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Virtual Machines: 1960s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D35C1-4884-44E7-B006-716ADBE1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developed mainframes and many operating systems for them</a:t>
            </a:r>
          </a:p>
          <a:p>
            <a:r>
              <a:rPr lang="en-US" dirty="0"/>
              <a:t>Very high human-to-computer ratio (mainframes were expensive!)</a:t>
            </a:r>
          </a:p>
          <a:p>
            <a:r>
              <a:rPr lang="en-US" dirty="0"/>
              <a:t>But fragmentation in the OS space!</a:t>
            </a:r>
          </a:p>
          <a:p>
            <a:pPr lvl="1"/>
            <a:r>
              <a:rPr lang="en-US" dirty="0"/>
              <a:t>Some applications only ran on some operating systems</a:t>
            </a:r>
          </a:p>
          <a:p>
            <a:r>
              <a:rPr lang="en-US" dirty="0"/>
              <a:t>IBM invented </a:t>
            </a:r>
            <a:r>
              <a:rPr lang="en-US" i="1" dirty="0"/>
              <a:t>virtualization</a:t>
            </a:r>
            <a:r>
              <a:rPr lang="en-US" dirty="0"/>
              <a:t> to run applications that required different operating systems on the same mainframe</a:t>
            </a:r>
          </a:p>
          <a:p>
            <a:endParaRPr lang="en-US" dirty="0"/>
          </a:p>
          <a:p>
            <a:r>
              <a:rPr lang="en-US" dirty="0"/>
              <a:t>As the years passed, computers became cheaper, and human-to-computer </a:t>
            </a:r>
            <a:r>
              <a:rPr lang="en-US"/>
              <a:t>ratio decreased, </a:t>
            </a:r>
            <a:r>
              <a:rPr lang="en-US" dirty="0"/>
              <a:t>virtual machines all but died out…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D558-9C6C-4624-A1AB-3EB023B4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46383-2BE4-45C9-AE9E-1B2F4746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07DE-2758-4344-A692-1DB8E118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D58-BEDF-4910-A1E0-F131EC9F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Virtual Machines: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C453-CC31-4FC4-8032-679920F2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“Application” is no longer a stand-alone executable or composition of vendor-supplied software, it is often a complex </a:t>
            </a:r>
            <a:r>
              <a:rPr lang="en-US" i="1" dirty="0"/>
              <a:t>platform</a:t>
            </a:r>
            <a:r>
              <a:rPr lang="en-US" dirty="0"/>
              <a:t> utilizing several deep software stacks, many processes, shared libraries and services, …</a:t>
            </a:r>
          </a:p>
          <a:p>
            <a:pPr lvl="1"/>
            <a:r>
              <a:rPr lang="en-US" dirty="0"/>
              <a:t>All of which evolve rapidly</a:t>
            </a:r>
          </a:p>
          <a:p>
            <a:r>
              <a:rPr lang="en-US" dirty="0"/>
              <a:t>To stand up a viable instance requires “all of it”, so need to wrap up the “entire  stack”</a:t>
            </a:r>
          </a:p>
          <a:p>
            <a:pPr lvl="1"/>
            <a:r>
              <a:rPr lang="en-US" dirty="0"/>
              <a:t>The OS and all its user-level daemons, the software installed in its file system</a:t>
            </a:r>
          </a:p>
          <a:p>
            <a:pPr lvl="1"/>
            <a:r>
              <a:rPr lang="en-US" dirty="0"/>
              <a:t>The hardware itself </a:t>
            </a:r>
          </a:p>
          <a:p>
            <a:r>
              <a:rPr lang="en-US" dirty="0"/>
              <a:t>Want to isolate this entire ensemble from other ensembles, which may be on the same physical machine (server consolidation)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FF06-4E7C-43E6-A803-AA946BA6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9674-7FD8-4FA3-A872-AE63AF7A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C238A-0A77-4DF9-85DD-0A0BD683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E121-D2BD-46EA-8656-A6440604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“Host Operating System”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7F48-075D-4AC9-8A21-901F797C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E399-B5E4-41D5-BCC0-75112C1C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0EC8-F99E-4150-9A80-33595AE9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5D8697-944E-41D5-AB33-C685249A663B}"/>
              </a:ext>
            </a:extLst>
          </p:cNvPr>
          <p:cNvGrpSpPr/>
          <p:nvPr/>
        </p:nvGrpSpPr>
        <p:grpSpPr>
          <a:xfrm>
            <a:off x="3172816" y="3546896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07DAE9-B193-4BD1-8C0F-9C15FE9E3FD6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38924F-EE62-47FD-B03A-A5CCDED1EA31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D651B23-6224-4DA3-80BD-2FDEDE12DB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7D85260-F725-47A5-B9DF-2B7BEE41B7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1FA6CED-311F-4395-A3A7-4648C7444F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E1D76F-2333-4BAE-B030-B9C72BCC7C3F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583615-64B9-43DA-A550-5A1062B2DF8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9F1FD-694A-4D39-B88C-791D4F7639AB}"/>
              </a:ext>
            </a:extLst>
          </p:cNvPr>
          <p:cNvGrpSpPr/>
          <p:nvPr/>
        </p:nvGrpSpPr>
        <p:grpSpPr>
          <a:xfrm>
            <a:off x="2976969" y="3704757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3ABAF4-3848-43C9-B1D3-117C3B55DCC8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42BD90-0E4A-4309-A718-1F034257E379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5E9DF0-DAE4-47F0-BE57-2D8144C07E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14FD01D-C2F5-4DE1-8896-1EF3C07FF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024F912-D328-4CBE-9AE9-C24451E125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3788A8-27DF-4DE0-9BDC-DA6B0A3A7719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A6A1DE-4EE9-41AA-A7D5-A386736744B2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53695-9A1F-4586-92EC-C263E4ADF342}"/>
              </a:ext>
            </a:extLst>
          </p:cNvPr>
          <p:cNvSpPr/>
          <p:nvPr/>
        </p:nvSpPr>
        <p:spPr bwMode="auto">
          <a:xfrm>
            <a:off x="6509266" y="4358870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2E4A5-4151-4199-9F10-454E879D219C}"/>
              </a:ext>
            </a:extLst>
          </p:cNvPr>
          <p:cNvSpPr/>
          <p:nvPr/>
        </p:nvSpPr>
        <p:spPr bwMode="auto">
          <a:xfrm>
            <a:off x="6318637" y="4448951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158638-CA06-45D8-8A1B-B1779D7BC9D3}"/>
              </a:ext>
            </a:extLst>
          </p:cNvPr>
          <p:cNvSpPr/>
          <p:nvPr/>
        </p:nvSpPr>
        <p:spPr bwMode="auto">
          <a:xfrm>
            <a:off x="6171937" y="4534104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E9F919-B263-4BBB-A5A1-241744AA6978}"/>
              </a:ext>
            </a:extLst>
          </p:cNvPr>
          <p:cNvSpPr txBox="1"/>
          <p:nvPr/>
        </p:nvSpPr>
        <p:spPr>
          <a:xfrm rot="16200000">
            <a:off x="470823" y="5715739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22BCC-BDA2-4FF7-849C-77D61135E9FD}"/>
              </a:ext>
            </a:extLst>
          </p:cNvPr>
          <p:cNvSpPr txBox="1"/>
          <p:nvPr/>
        </p:nvSpPr>
        <p:spPr>
          <a:xfrm>
            <a:off x="2316160" y="5985516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A41117-B00A-489F-9A7D-CFAE80E8D698}"/>
              </a:ext>
            </a:extLst>
          </p:cNvPr>
          <p:cNvSpPr txBox="1"/>
          <p:nvPr/>
        </p:nvSpPr>
        <p:spPr>
          <a:xfrm>
            <a:off x="4098006" y="593441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26DCBD-10BB-45FB-B277-33F89A3F786B}"/>
              </a:ext>
            </a:extLst>
          </p:cNvPr>
          <p:cNvSpPr txBox="1"/>
          <p:nvPr/>
        </p:nvSpPr>
        <p:spPr>
          <a:xfrm>
            <a:off x="6155095" y="5920250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AF8717-6DCB-47C0-A6FD-CA07719AA393}"/>
              </a:ext>
            </a:extLst>
          </p:cNvPr>
          <p:cNvCxnSpPr/>
          <p:nvPr/>
        </p:nvCxnSpPr>
        <p:spPr bwMode="auto">
          <a:xfrm>
            <a:off x="946666" y="5150073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1515C6-F575-47BE-B7F6-7E582DBBD0FC}"/>
              </a:ext>
            </a:extLst>
          </p:cNvPr>
          <p:cNvCxnSpPr/>
          <p:nvPr/>
        </p:nvCxnSpPr>
        <p:spPr bwMode="auto">
          <a:xfrm>
            <a:off x="946666" y="3168873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A7297C-AA9F-4D94-8DE4-639B0F697B92}"/>
              </a:ext>
            </a:extLst>
          </p:cNvPr>
          <p:cNvSpPr txBox="1"/>
          <p:nvPr/>
        </p:nvSpPr>
        <p:spPr>
          <a:xfrm rot="16200000">
            <a:off x="150449" y="3970968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C0666E-64A6-47A9-8274-BE306283EE4D}"/>
              </a:ext>
            </a:extLst>
          </p:cNvPr>
          <p:cNvSpPr txBox="1"/>
          <p:nvPr/>
        </p:nvSpPr>
        <p:spPr>
          <a:xfrm rot="16200000">
            <a:off x="267275" y="185477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D1F081-53CB-4203-B236-89FE1F0FACD8}"/>
              </a:ext>
            </a:extLst>
          </p:cNvPr>
          <p:cNvGrpSpPr/>
          <p:nvPr/>
        </p:nvGrpSpPr>
        <p:grpSpPr>
          <a:xfrm>
            <a:off x="4181150" y="320697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FC51179-A247-49B0-AF50-321A6C3B07C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E40D5D-D359-4F3F-9AB9-92055E458A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9A41D8D-4FBB-49A1-ABD5-28345BCEE8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FC244A-9503-4FBB-9F39-F5233C992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A272330-D941-4FEA-9A59-D9A18BA8D88A}"/>
              </a:ext>
            </a:extLst>
          </p:cNvPr>
          <p:cNvSpPr txBox="1"/>
          <p:nvPr/>
        </p:nvSpPr>
        <p:spPr>
          <a:xfrm>
            <a:off x="3912538" y="375793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50C346-CA56-4B38-9C35-82F66E85F5F6}"/>
              </a:ext>
            </a:extLst>
          </p:cNvPr>
          <p:cNvSpPr txBox="1"/>
          <p:nvPr/>
        </p:nvSpPr>
        <p:spPr>
          <a:xfrm>
            <a:off x="4120811" y="4195550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E83F16-A2DB-4AF4-8FBA-BA2D0EBFAE8D}"/>
              </a:ext>
            </a:extLst>
          </p:cNvPr>
          <p:cNvGrpSpPr/>
          <p:nvPr/>
        </p:nvGrpSpPr>
        <p:grpSpPr>
          <a:xfrm>
            <a:off x="4221160" y="4510960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19BDAD-4662-4F0E-B678-33605820023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32E1419-5762-4DBA-80F2-2B1F9F825B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B1475B-FC9B-49A0-B5E4-6E80C173F8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A520708-6132-4AF5-9B21-28D18E38DC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BFA1F29-FBBC-4F5C-A414-39743F77B648}"/>
              </a:ext>
            </a:extLst>
          </p:cNvPr>
          <p:cNvSpPr txBox="1"/>
          <p:nvPr/>
        </p:nvSpPr>
        <p:spPr>
          <a:xfrm>
            <a:off x="6593269" y="4756037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7E407C-0489-41B7-8FE3-B0CB1FE0D19A}"/>
              </a:ext>
            </a:extLst>
          </p:cNvPr>
          <p:cNvGrpSpPr/>
          <p:nvPr/>
        </p:nvGrpSpPr>
        <p:grpSpPr>
          <a:xfrm>
            <a:off x="2868791" y="3806740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97E776-AF59-4E97-B78D-BAEDD83D1F7F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7FEFAE5-F87C-486F-B952-EA90AB70E732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F0040A-ACDA-4E7A-8CC5-48C3556EA2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4258416-DDD3-477F-A0E4-51F1E07780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2779435-3803-4A97-8080-C3EFB46FBD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60DD41-24FA-4523-A57F-23C1DAF88977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FE1BC1-F931-4042-9D13-074988B2F59D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B6E97A7-8CD7-47CD-8162-CEC06A980E4C}"/>
              </a:ext>
            </a:extLst>
          </p:cNvPr>
          <p:cNvSpPr txBox="1"/>
          <p:nvPr/>
        </p:nvSpPr>
        <p:spPr>
          <a:xfrm>
            <a:off x="2692887" y="4394356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1B7701-1003-4DC4-B2E9-22C3A9DC4F75}"/>
              </a:ext>
            </a:extLst>
          </p:cNvPr>
          <p:cNvSpPr txBox="1"/>
          <p:nvPr/>
        </p:nvSpPr>
        <p:spPr>
          <a:xfrm>
            <a:off x="4942034" y="4169709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9EBEE9-AE1F-414E-80A2-3F03EFC2895C}"/>
              </a:ext>
            </a:extLst>
          </p:cNvPr>
          <p:cNvSpPr txBox="1"/>
          <p:nvPr/>
        </p:nvSpPr>
        <p:spPr>
          <a:xfrm>
            <a:off x="4985437" y="332127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12E961CB-19E1-4BAD-AC07-A62E4AF360E8}"/>
              </a:ext>
            </a:extLst>
          </p:cNvPr>
          <p:cNvSpPr/>
          <p:nvPr/>
        </p:nvSpPr>
        <p:spPr bwMode="auto">
          <a:xfrm>
            <a:off x="4659130" y="344240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B03C2CC0-60C7-4D18-9121-820D3AFDC151}"/>
              </a:ext>
            </a:extLst>
          </p:cNvPr>
          <p:cNvSpPr/>
          <p:nvPr/>
        </p:nvSpPr>
        <p:spPr bwMode="auto">
          <a:xfrm flipV="1">
            <a:off x="4688482" y="4502482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5C4C71-204F-412A-8372-D1E571B70388}"/>
              </a:ext>
            </a:extLst>
          </p:cNvPr>
          <p:cNvSpPr/>
          <p:nvPr/>
        </p:nvSpPr>
        <p:spPr bwMode="auto">
          <a:xfrm>
            <a:off x="3594436" y="5235227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C12C26-994B-4831-979A-BF139CFCD8FF}"/>
              </a:ext>
            </a:extLst>
          </p:cNvPr>
          <p:cNvSpPr/>
          <p:nvPr/>
        </p:nvSpPr>
        <p:spPr bwMode="auto">
          <a:xfrm>
            <a:off x="2527250" y="5231384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E464BC-A127-474C-A4A3-5B38B62701ED}"/>
              </a:ext>
            </a:extLst>
          </p:cNvPr>
          <p:cNvSpPr/>
          <p:nvPr/>
        </p:nvSpPr>
        <p:spPr bwMode="auto">
          <a:xfrm>
            <a:off x="2527250" y="5378726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192726-086A-4304-94DF-209F04DB64D2}"/>
              </a:ext>
            </a:extLst>
          </p:cNvPr>
          <p:cNvSpPr/>
          <p:nvPr/>
        </p:nvSpPr>
        <p:spPr bwMode="auto">
          <a:xfrm>
            <a:off x="2527250" y="5526068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1AF6CB-A3F8-4FE8-A94A-D88B37BC1A2A}"/>
              </a:ext>
            </a:extLst>
          </p:cNvPr>
          <p:cNvSpPr txBox="1"/>
          <p:nvPr/>
        </p:nvSpPr>
        <p:spPr>
          <a:xfrm>
            <a:off x="2547748" y="5299496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regs</a:t>
            </a:r>
          </a:p>
        </p:txBody>
      </p:sp>
      <p:sp>
        <p:nvSpPr>
          <p:cNvPr id="65" name="Freeform 86">
            <a:extLst>
              <a:ext uri="{FF2B5EF4-FFF2-40B4-BE49-F238E27FC236}">
                <a16:creationId xmlns:a16="http://schemas.microsoft.com/office/drawing/2014/main" id="{6954830D-13ED-400C-AF18-07F297A27B26}"/>
              </a:ext>
            </a:extLst>
          </p:cNvPr>
          <p:cNvSpPr/>
          <p:nvPr/>
        </p:nvSpPr>
        <p:spPr bwMode="auto">
          <a:xfrm flipH="1" flipV="1">
            <a:off x="3393270" y="4409742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328106-3FA8-41AA-8EE8-19A9DB9EA0E6}"/>
              </a:ext>
            </a:extLst>
          </p:cNvPr>
          <p:cNvSpPr txBox="1"/>
          <p:nvPr/>
        </p:nvSpPr>
        <p:spPr>
          <a:xfrm>
            <a:off x="1466548" y="3658253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F19C59-D649-41CF-88E3-37917D303777}"/>
              </a:ext>
            </a:extLst>
          </p:cNvPr>
          <p:cNvSpPr txBox="1"/>
          <p:nvPr/>
        </p:nvSpPr>
        <p:spPr>
          <a:xfrm>
            <a:off x="6027172" y="3674802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68" name="Rounded Rectangle 90">
            <a:extLst>
              <a:ext uri="{FF2B5EF4-FFF2-40B4-BE49-F238E27FC236}">
                <a16:creationId xmlns:a16="http://schemas.microsoft.com/office/drawing/2014/main" id="{5729E2A7-8AAE-4B54-B34A-B1AB2349CEFB}"/>
              </a:ext>
            </a:extLst>
          </p:cNvPr>
          <p:cNvSpPr/>
          <p:nvPr/>
        </p:nvSpPr>
        <p:spPr bwMode="auto">
          <a:xfrm>
            <a:off x="4347517" y="5249753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AE0487D-8287-49CB-8991-6A67C310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44109" y="5181928"/>
            <a:ext cx="698291" cy="69829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BC2A445-0864-4542-987E-0D7C02444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675" y="5233800"/>
            <a:ext cx="667582" cy="4725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2E90AB-0467-4301-84BA-90F98698E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15" y="5375274"/>
            <a:ext cx="472359" cy="297102"/>
          </a:xfrm>
          <a:prstGeom prst="rect">
            <a:avLst/>
          </a:prstGeom>
        </p:spPr>
      </p:pic>
      <p:sp>
        <p:nvSpPr>
          <p:cNvPr id="72" name="Can 94">
            <a:extLst>
              <a:ext uri="{FF2B5EF4-FFF2-40B4-BE49-F238E27FC236}">
                <a16:creationId xmlns:a16="http://schemas.microsoft.com/office/drawing/2014/main" id="{450CB133-1172-4902-BCAE-2300A099D933}"/>
              </a:ext>
            </a:extLst>
          </p:cNvPr>
          <p:cNvSpPr/>
          <p:nvPr/>
        </p:nvSpPr>
        <p:spPr bwMode="auto">
          <a:xfrm>
            <a:off x="5567450" y="5325308"/>
            <a:ext cx="529341" cy="324193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ounded Rectangle 95">
            <a:extLst>
              <a:ext uri="{FF2B5EF4-FFF2-40B4-BE49-F238E27FC236}">
                <a16:creationId xmlns:a16="http://schemas.microsoft.com/office/drawing/2014/main" id="{C9E52702-176F-4DD0-AEE4-F0F73C0D2AD6}"/>
              </a:ext>
            </a:extLst>
          </p:cNvPr>
          <p:cNvSpPr/>
          <p:nvPr/>
        </p:nvSpPr>
        <p:spPr bwMode="auto">
          <a:xfrm>
            <a:off x="1632466" y="1340073"/>
            <a:ext cx="1344503" cy="1676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044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AADF-2AAD-45B2-8C84-28C6E18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7"/>
            <a:ext cx="10515600" cy="1325563"/>
          </a:xfrm>
        </p:spPr>
        <p:txBody>
          <a:bodyPr/>
          <a:lstStyle/>
          <a:p>
            <a:r>
              <a:rPr lang="en-US" dirty="0"/>
              <a:t>User-Level “Guest Operating System”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AAA4D-E040-461E-9059-45D4B5C5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006DE-0690-43A1-8EDC-E610BA1B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D99C6-DFD6-4201-A510-D76EF78B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E7637B-C379-4E11-8E8F-0FB5F4A5A98B}"/>
              </a:ext>
            </a:extLst>
          </p:cNvPr>
          <p:cNvGrpSpPr/>
          <p:nvPr/>
        </p:nvGrpSpPr>
        <p:grpSpPr>
          <a:xfrm>
            <a:off x="2204956" y="1108374"/>
            <a:ext cx="1344503" cy="1704557"/>
            <a:chOff x="1371600" y="1343443"/>
            <a:chExt cx="1344503" cy="1704557"/>
          </a:xfrm>
        </p:grpSpPr>
        <p:sp>
          <p:nvSpPr>
            <p:cNvPr id="7" name="Rounded Rectangle 102">
              <a:extLst>
                <a:ext uri="{FF2B5EF4-FFF2-40B4-BE49-F238E27FC236}">
                  <a16:creationId xmlns:a16="http://schemas.microsoft.com/office/drawing/2014/main" id="{5AA4D5C5-C39D-44D2-8668-EA3275C6B1E3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97D2E6-61C7-4CEE-9342-B52C817EB867}"/>
                </a:ext>
              </a:extLst>
            </p:cNvPr>
            <p:cNvSpPr txBox="1"/>
            <p:nvPr/>
          </p:nvSpPr>
          <p:spPr>
            <a:xfrm>
              <a:off x="1571544" y="1343443"/>
              <a:ext cx="897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appln</a:t>
              </a:r>
              <a:endParaRPr lang="en-US" dirty="0"/>
            </a:p>
            <a:p>
              <a:r>
                <a:rPr lang="en-US" dirty="0"/>
                <a:t>process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0B8BCE-415A-423A-A162-131C83EE5B74}"/>
              </a:ext>
            </a:extLst>
          </p:cNvPr>
          <p:cNvGrpSpPr/>
          <p:nvPr/>
        </p:nvGrpSpPr>
        <p:grpSpPr>
          <a:xfrm>
            <a:off x="3172816" y="3546896"/>
            <a:ext cx="535506" cy="613399"/>
            <a:chOff x="2286000" y="3733800"/>
            <a:chExt cx="535506" cy="6133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73F1ED-3E27-4217-9E90-2AA3FF41B1E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E830EBF-3687-43E9-9183-48C12EB84E47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74621AE-48CB-420A-ABDB-215E6A46D3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40C390-1019-4C44-8072-EF8C34279A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E2CEFA8-F358-4ED8-8495-66F439A028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C1C6A4-8979-4003-A8F5-CF713C9244F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B55654-F84E-4D0C-AEB6-76AF0F9F7C38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78E12E-BB16-477C-904D-C89754B137F5}"/>
              </a:ext>
            </a:extLst>
          </p:cNvPr>
          <p:cNvGrpSpPr/>
          <p:nvPr/>
        </p:nvGrpSpPr>
        <p:grpSpPr>
          <a:xfrm>
            <a:off x="2976969" y="3704757"/>
            <a:ext cx="535506" cy="613399"/>
            <a:chOff x="2286000" y="3733800"/>
            <a:chExt cx="535506" cy="6133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F1504D5-06B6-4EDA-9A8A-B46376DDF1B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FC010E-5D6B-450E-A446-2E924A530D59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D39BEC5-9DEE-453C-A63D-4543CF0524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C90AC60-6C62-4C4B-B728-F4CCFBAF66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2D2A372-5E15-4A51-B903-9F83A8E7EB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D986C3-3EB2-4B2A-9AE4-CD92F872B8A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8C753B-E9F2-41CE-8308-5CD79AADC3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3564A-F117-4F7B-B381-DDC5162DD613}"/>
              </a:ext>
            </a:extLst>
          </p:cNvPr>
          <p:cNvSpPr/>
          <p:nvPr/>
        </p:nvSpPr>
        <p:spPr bwMode="auto">
          <a:xfrm>
            <a:off x="6231882" y="4519284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01706C-9FD6-4BCA-B8FC-0F9874D5FF33}"/>
              </a:ext>
            </a:extLst>
          </p:cNvPr>
          <p:cNvSpPr/>
          <p:nvPr/>
        </p:nvSpPr>
        <p:spPr bwMode="auto">
          <a:xfrm>
            <a:off x="6041253" y="4610263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683BE5-7560-403D-9B56-7E99FCE2ACA5}"/>
              </a:ext>
            </a:extLst>
          </p:cNvPr>
          <p:cNvSpPr/>
          <p:nvPr/>
        </p:nvSpPr>
        <p:spPr bwMode="auto">
          <a:xfrm>
            <a:off x="5894553" y="4695416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362CF0-7274-4C51-8F32-81BEABF22B00}"/>
              </a:ext>
            </a:extLst>
          </p:cNvPr>
          <p:cNvSpPr txBox="1"/>
          <p:nvPr/>
        </p:nvSpPr>
        <p:spPr>
          <a:xfrm>
            <a:off x="2316160" y="5985516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D7170C-23FA-474A-8376-770D5921C2F6}"/>
              </a:ext>
            </a:extLst>
          </p:cNvPr>
          <p:cNvSpPr txBox="1"/>
          <p:nvPr/>
        </p:nvSpPr>
        <p:spPr>
          <a:xfrm>
            <a:off x="4098006" y="593441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92BF88-1759-4CBA-9050-0F17D6666AA9}"/>
              </a:ext>
            </a:extLst>
          </p:cNvPr>
          <p:cNvSpPr txBox="1"/>
          <p:nvPr/>
        </p:nvSpPr>
        <p:spPr>
          <a:xfrm>
            <a:off x="5877711" y="5920250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8B9591-79C2-4464-8FED-48EF1B17D61A}"/>
              </a:ext>
            </a:extLst>
          </p:cNvPr>
          <p:cNvCxnSpPr/>
          <p:nvPr/>
        </p:nvCxnSpPr>
        <p:spPr bwMode="auto">
          <a:xfrm>
            <a:off x="946666" y="5150073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9D98E2-B215-4F0E-BAB9-179847993D9D}"/>
              </a:ext>
            </a:extLst>
          </p:cNvPr>
          <p:cNvCxnSpPr>
            <a:cxnSpLocks/>
          </p:cNvCxnSpPr>
          <p:nvPr/>
        </p:nvCxnSpPr>
        <p:spPr bwMode="auto">
          <a:xfrm>
            <a:off x="946666" y="3168873"/>
            <a:ext cx="102016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7DE943-DD49-4AC5-A76D-C8EEAE2E7AAC}"/>
              </a:ext>
            </a:extLst>
          </p:cNvPr>
          <p:cNvGrpSpPr/>
          <p:nvPr/>
        </p:nvGrpSpPr>
        <p:grpSpPr>
          <a:xfrm>
            <a:off x="4181150" y="3206974"/>
            <a:ext cx="535506" cy="609599"/>
            <a:chOff x="3884094" y="3222794"/>
            <a:chExt cx="611706" cy="7396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716D1C-23B7-4CE4-BD58-A78D6A78FFBB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42DB47-A81B-4283-9511-2405945288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323B77-1AFC-46A5-AFCB-F224FBD227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2A9377-9246-4184-8BD2-076B5F959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AD5817E-6FF9-4FB7-A370-94C93EAA8BE2}"/>
              </a:ext>
            </a:extLst>
          </p:cNvPr>
          <p:cNvSpPr txBox="1"/>
          <p:nvPr/>
        </p:nvSpPr>
        <p:spPr>
          <a:xfrm>
            <a:off x="3912538" y="375793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7937C-1EC1-47B0-A325-6C156D5BA58B}"/>
              </a:ext>
            </a:extLst>
          </p:cNvPr>
          <p:cNvSpPr txBox="1"/>
          <p:nvPr/>
        </p:nvSpPr>
        <p:spPr>
          <a:xfrm>
            <a:off x="4120811" y="4195550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0492DEE-08F5-419B-B613-5CF3A537502D}"/>
              </a:ext>
            </a:extLst>
          </p:cNvPr>
          <p:cNvGrpSpPr/>
          <p:nvPr/>
        </p:nvGrpSpPr>
        <p:grpSpPr>
          <a:xfrm>
            <a:off x="4221160" y="4510960"/>
            <a:ext cx="535506" cy="609599"/>
            <a:chOff x="3884094" y="3222794"/>
            <a:chExt cx="611706" cy="7396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28B0A8-DF01-49FC-A540-0778C6D4794B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79A8D3-4A0C-472D-B5FA-E35231845E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53C19F7-1EA2-401A-BD74-BDEB58AE1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25B56E2-1EFD-4B3A-9C5D-7AE9BEAB81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50779EF-48C6-457B-BE70-33ADF16937CC}"/>
              </a:ext>
            </a:extLst>
          </p:cNvPr>
          <p:cNvSpPr txBox="1"/>
          <p:nvPr/>
        </p:nvSpPr>
        <p:spPr>
          <a:xfrm>
            <a:off x="5925847" y="4768736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62F2E6-2701-460F-B67E-F696758B68BE}"/>
              </a:ext>
            </a:extLst>
          </p:cNvPr>
          <p:cNvGrpSpPr/>
          <p:nvPr/>
        </p:nvGrpSpPr>
        <p:grpSpPr>
          <a:xfrm>
            <a:off x="2868791" y="3806740"/>
            <a:ext cx="535506" cy="613399"/>
            <a:chOff x="2286000" y="3733800"/>
            <a:chExt cx="535506" cy="6133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C056132-CD9C-461F-8DB8-156D83F6FB6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2D8AEF9-F7F6-4536-98B5-870A0139CDF7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38BEA71-CA87-42BB-8C42-9B187AC2C2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4B291FF-6B29-4952-AE9E-02BEAD486D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E6AEFDD-8E88-42BC-9199-8B59023A1B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4CFBB2B-411F-4EDD-8402-65EEBBC71AC1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6E0DDAF-EAD6-4DF0-8E9C-2FB9D764B1D8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0B2ADA4-07E2-409B-B952-D325A336863D}"/>
              </a:ext>
            </a:extLst>
          </p:cNvPr>
          <p:cNvSpPr txBox="1"/>
          <p:nvPr/>
        </p:nvSpPr>
        <p:spPr>
          <a:xfrm>
            <a:off x="2692887" y="4394356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F8E4BB-7010-4ECE-8BD9-872A15C46EC8}"/>
              </a:ext>
            </a:extLst>
          </p:cNvPr>
          <p:cNvSpPr txBox="1"/>
          <p:nvPr/>
        </p:nvSpPr>
        <p:spPr>
          <a:xfrm>
            <a:off x="4942034" y="4169709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D57B13-1D3D-4217-B8CC-F97E83D79AF6}"/>
              </a:ext>
            </a:extLst>
          </p:cNvPr>
          <p:cNvSpPr txBox="1"/>
          <p:nvPr/>
        </p:nvSpPr>
        <p:spPr>
          <a:xfrm>
            <a:off x="4985437" y="332127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60" name="Freeform 79">
            <a:extLst>
              <a:ext uri="{FF2B5EF4-FFF2-40B4-BE49-F238E27FC236}">
                <a16:creationId xmlns:a16="http://schemas.microsoft.com/office/drawing/2014/main" id="{CF330AFF-9F11-4627-A892-D0A61E696712}"/>
              </a:ext>
            </a:extLst>
          </p:cNvPr>
          <p:cNvSpPr/>
          <p:nvPr/>
        </p:nvSpPr>
        <p:spPr bwMode="auto">
          <a:xfrm>
            <a:off x="4659130" y="344240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Freeform 80">
            <a:extLst>
              <a:ext uri="{FF2B5EF4-FFF2-40B4-BE49-F238E27FC236}">
                <a16:creationId xmlns:a16="http://schemas.microsoft.com/office/drawing/2014/main" id="{E46D895B-EAF7-444C-92A9-6CEAC479396E}"/>
              </a:ext>
            </a:extLst>
          </p:cNvPr>
          <p:cNvSpPr/>
          <p:nvPr/>
        </p:nvSpPr>
        <p:spPr bwMode="auto">
          <a:xfrm flipV="1">
            <a:off x="4688482" y="4502482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1C4DBB-9D2D-47E3-B68B-A5ADBA1CD5A5}"/>
              </a:ext>
            </a:extLst>
          </p:cNvPr>
          <p:cNvSpPr/>
          <p:nvPr/>
        </p:nvSpPr>
        <p:spPr bwMode="auto">
          <a:xfrm>
            <a:off x="3594436" y="5235227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8361DC-1582-42C7-B9EA-D6B99C65CB37}"/>
              </a:ext>
            </a:extLst>
          </p:cNvPr>
          <p:cNvSpPr/>
          <p:nvPr/>
        </p:nvSpPr>
        <p:spPr bwMode="auto">
          <a:xfrm>
            <a:off x="2527250" y="5231384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8DB616-B7A6-4802-8002-E7CB942A34BF}"/>
              </a:ext>
            </a:extLst>
          </p:cNvPr>
          <p:cNvSpPr/>
          <p:nvPr/>
        </p:nvSpPr>
        <p:spPr bwMode="auto">
          <a:xfrm>
            <a:off x="2527250" y="5378726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CB5951-8206-4345-AD38-0CEF5241E784}"/>
              </a:ext>
            </a:extLst>
          </p:cNvPr>
          <p:cNvSpPr/>
          <p:nvPr/>
        </p:nvSpPr>
        <p:spPr bwMode="auto">
          <a:xfrm>
            <a:off x="2527250" y="5526068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8018C7-A440-471F-BEE1-45AF58F91D2B}"/>
              </a:ext>
            </a:extLst>
          </p:cNvPr>
          <p:cNvSpPr txBox="1"/>
          <p:nvPr/>
        </p:nvSpPr>
        <p:spPr>
          <a:xfrm>
            <a:off x="2547748" y="5299496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regs</a:t>
            </a:r>
          </a:p>
        </p:txBody>
      </p:sp>
      <p:sp>
        <p:nvSpPr>
          <p:cNvPr id="67" name="Freeform 86">
            <a:extLst>
              <a:ext uri="{FF2B5EF4-FFF2-40B4-BE49-F238E27FC236}">
                <a16:creationId xmlns:a16="http://schemas.microsoft.com/office/drawing/2014/main" id="{128D2E69-A67D-4A38-A667-C9CD0C69F20E}"/>
              </a:ext>
            </a:extLst>
          </p:cNvPr>
          <p:cNvSpPr/>
          <p:nvPr/>
        </p:nvSpPr>
        <p:spPr bwMode="auto">
          <a:xfrm flipH="1" flipV="1">
            <a:off x="3393270" y="4409742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8250A6-37F8-43E7-BE86-F98EE17F32A4}"/>
              </a:ext>
            </a:extLst>
          </p:cNvPr>
          <p:cNvSpPr txBox="1"/>
          <p:nvPr/>
        </p:nvSpPr>
        <p:spPr>
          <a:xfrm rot="21155811">
            <a:off x="1686945" y="3303199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A5033E-BA69-4250-A2AF-E3A16319FFFD}"/>
              </a:ext>
            </a:extLst>
          </p:cNvPr>
          <p:cNvSpPr txBox="1"/>
          <p:nvPr/>
        </p:nvSpPr>
        <p:spPr>
          <a:xfrm>
            <a:off x="5667782" y="3730102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70" name="Rounded Rectangle 90">
            <a:extLst>
              <a:ext uri="{FF2B5EF4-FFF2-40B4-BE49-F238E27FC236}">
                <a16:creationId xmlns:a16="http://schemas.microsoft.com/office/drawing/2014/main" id="{1A8FCAE9-5FFF-493E-A57B-77FF30A73FB1}"/>
              </a:ext>
            </a:extLst>
          </p:cNvPr>
          <p:cNvSpPr/>
          <p:nvPr/>
        </p:nvSpPr>
        <p:spPr bwMode="auto">
          <a:xfrm>
            <a:off x="4347517" y="5249753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DA8CB81-97A2-4F00-BFA2-5DE085BB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181928"/>
            <a:ext cx="698291" cy="69829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070A854-0106-4BF4-8361-59B2F00C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233800"/>
            <a:ext cx="667582" cy="4725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441769-CE43-43F9-8BE9-CE4F2A8D2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375274"/>
            <a:ext cx="472359" cy="297102"/>
          </a:xfrm>
          <a:prstGeom prst="rect">
            <a:avLst/>
          </a:prstGeom>
        </p:spPr>
      </p:pic>
      <p:sp>
        <p:nvSpPr>
          <p:cNvPr id="74" name="Can 94">
            <a:extLst>
              <a:ext uri="{FF2B5EF4-FFF2-40B4-BE49-F238E27FC236}">
                <a16:creationId xmlns:a16="http://schemas.microsoft.com/office/drawing/2014/main" id="{5784F615-1AC2-4807-8741-66F1F084C523}"/>
              </a:ext>
            </a:extLst>
          </p:cNvPr>
          <p:cNvSpPr/>
          <p:nvPr/>
        </p:nvSpPr>
        <p:spPr bwMode="auto">
          <a:xfrm>
            <a:off x="5290066" y="5325308"/>
            <a:ext cx="529341" cy="324193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Rounded Rectangle 89">
            <a:extLst>
              <a:ext uri="{FF2B5EF4-FFF2-40B4-BE49-F238E27FC236}">
                <a16:creationId xmlns:a16="http://schemas.microsoft.com/office/drawing/2014/main" id="{E594E982-1D59-49B9-9706-07F33B834931}"/>
              </a:ext>
            </a:extLst>
          </p:cNvPr>
          <p:cNvSpPr/>
          <p:nvPr/>
        </p:nvSpPr>
        <p:spPr bwMode="auto">
          <a:xfrm>
            <a:off x="4449348" y="1082921"/>
            <a:ext cx="3352798" cy="1968718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7FC6E1-FF9F-4EE4-8423-17294E5DF5FC}"/>
              </a:ext>
            </a:extLst>
          </p:cNvPr>
          <p:cNvGrpSpPr/>
          <p:nvPr/>
        </p:nvGrpSpPr>
        <p:grpSpPr>
          <a:xfrm>
            <a:off x="1632466" y="1311916"/>
            <a:ext cx="1344503" cy="1704557"/>
            <a:chOff x="1371600" y="1343443"/>
            <a:chExt cx="1344503" cy="1704557"/>
          </a:xfrm>
        </p:grpSpPr>
        <p:sp>
          <p:nvSpPr>
            <p:cNvPr id="77" name="Rounded Rectangle 95">
              <a:extLst>
                <a:ext uri="{FF2B5EF4-FFF2-40B4-BE49-F238E27FC236}">
                  <a16:creationId xmlns:a16="http://schemas.microsoft.com/office/drawing/2014/main" id="{3B54CDC6-694B-49C5-99AB-F44C273A253F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B17EA0C-1571-4F24-A182-D3A7144F9223}"/>
                </a:ext>
              </a:extLst>
            </p:cNvPr>
            <p:cNvSpPr txBox="1"/>
            <p:nvPr/>
          </p:nvSpPr>
          <p:spPr>
            <a:xfrm>
              <a:off x="1571544" y="1343443"/>
              <a:ext cx="897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appln</a:t>
              </a:r>
              <a:endParaRPr lang="en-US" dirty="0"/>
            </a:p>
            <a:p>
              <a:r>
                <a:rPr lang="en-US" dirty="0"/>
                <a:t>process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04762E6-A0CD-466A-BE06-C4337B2B5CF9}"/>
              </a:ext>
            </a:extLst>
          </p:cNvPr>
          <p:cNvSpPr txBox="1"/>
          <p:nvPr/>
        </p:nvSpPr>
        <p:spPr>
          <a:xfrm rot="21226477">
            <a:off x="1499740" y="3718517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9E4428-ED30-4711-82B1-BC861602D8DD}"/>
              </a:ext>
            </a:extLst>
          </p:cNvPr>
          <p:cNvSpPr txBox="1"/>
          <p:nvPr/>
        </p:nvSpPr>
        <p:spPr>
          <a:xfrm rot="21019054">
            <a:off x="1385601" y="4529643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9D16DFE-981B-41DC-A96E-F68A0E2AD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12" y="191408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977DA4F-9F9C-44B3-A5A9-DFA97812B677}"/>
              </a:ext>
            </a:extLst>
          </p:cNvPr>
          <p:cNvSpPr/>
          <p:nvPr/>
        </p:nvSpPr>
        <p:spPr bwMode="auto">
          <a:xfrm>
            <a:off x="4754146" y="2890861"/>
            <a:ext cx="2743200" cy="160223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1D00F8-9CC3-4C50-8C5B-7F54B26F8B39}"/>
              </a:ext>
            </a:extLst>
          </p:cNvPr>
          <p:cNvSpPr txBox="1"/>
          <p:nvPr/>
        </p:nvSpPr>
        <p:spPr>
          <a:xfrm>
            <a:off x="5311674" y="281300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F8E95BC-18F1-424A-A3AE-B498E389E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498" y="1108072"/>
            <a:ext cx="630429" cy="7836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E5A1F6-4A4A-466C-A7B5-FC49EA6E4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025" y="109456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6BCB2A5-463E-4F32-BC75-0307DC1652F0}"/>
              </a:ext>
            </a:extLst>
          </p:cNvPr>
          <p:cNvSpPr txBox="1"/>
          <p:nvPr/>
        </p:nvSpPr>
        <p:spPr>
          <a:xfrm rot="16200000">
            <a:off x="470823" y="5715739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5D78E0-9613-4BF0-ABC7-D116CBE00FA8}"/>
              </a:ext>
            </a:extLst>
          </p:cNvPr>
          <p:cNvSpPr txBox="1"/>
          <p:nvPr/>
        </p:nvSpPr>
        <p:spPr>
          <a:xfrm rot="16200000">
            <a:off x="150449" y="3970968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A563F43-24E1-45E6-BA02-10EEE78D6982}"/>
              </a:ext>
            </a:extLst>
          </p:cNvPr>
          <p:cNvSpPr txBox="1"/>
          <p:nvPr/>
        </p:nvSpPr>
        <p:spPr>
          <a:xfrm rot="16200000">
            <a:off x="267275" y="185477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763D5F-DB1F-495D-AB4C-E1B33CE9B138}"/>
              </a:ext>
            </a:extLst>
          </p:cNvPr>
          <p:cNvSpPr txBox="1"/>
          <p:nvPr/>
        </p:nvSpPr>
        <p:spPr>
          <a:xfrm>
            <a:off x="7497346" y="215370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076674-4B76-498B-826A-5592710723F8}"/>
              </a:ext>
            </a:extLst>
          </p:cNvPr>
          <p:cNvSpPr txBox="1"/>
          <p:nvPr/>
        </p:nvSpPr>
        <p:spPr>
          <a:xfrm>
            <a:off x="9166344" y="2426978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31566F-576F-4313-942D-78F1E0CA4B30}"/>
              </a:ext>
            </a:extLst>
          </p:cNvPr>
          <p:cNvSpPr txBox="1"/>
          <p:nvPr/>
        </p:nvSpPr>
        <p:spPr>
          <a:xfrm>
            <a:off x="9166344" y="3213469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983F1D-9ECD-4E8C-BA75-82DDD8566188}"/>
              </a:ext>
            </a:extLst>
          </p:cNvPr>
          <p:cNvSpPr/>
          <p:nvPr/>
        </p:nvSpPr>
        <p:spPr bwMode="auto">
          <a:xfrm>
            <a:off x="3586083" y="548003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Freeform 102">
            <a:extLst>
              <a:ext uri="{FF2B5EF4-FFF2-40B4-BE49-F238E27FC236}">
                <a16:creationId xmlns:a16="http://schemas.microsoft.com/office/drawing/2014/main" id="{D48DA4A0-AED0-4782-8217-1694FF70FC6A}"/>
              </a:ext>
            </a:extLst>
          </p:cNvPr>
          <p:cNvSpPr/>
          <p:nvPr/>
        </p:nvSpPr>
        <p:spPr bwMode="auto">
          <a:xfrm flipV="1">
            <a:off x="3850869" y="452702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5DD876-76B1-45FB-AF93-C28EA3852191}"/>
              </a:ext>
            </a:extLst>
          </p:cNvPr>
          <p:cNvSpPr txBox="1"/>
          <p:nvPr/>
        </p:nvSpPr>
        <p:spPr>
          <a:xfrm>
            <a:off x="3049315" y="510853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213116-44F8-4623-807B-049F7AC66079}"/>
              </a:ext>
            </a:extLst>
          </p:cNvPr>
          <p:cNvSpPr txBox="1"/>
          <p:nvPr/>
        </p:nvSpPr>
        <p:spPr>
          <a:xfrm>
            <a:off x="3187173" y="536131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97" name="Vertical Scroll 27">
            <a:extLst>
              <a:ext uri="{FF2B5EF4-FFF2-40B4-BE49-F238E27FC236}">
                <a16:creationId xmlns:a16="http://schemas.microsoft.com/office/drawing/2014/main" id="{AC9F79FF-9E3C-4806-BAC6-931CC0F3CED5}"/>
              </a:ext>
            </a:extLst>
          </p:cNvPr>
          <p:cNvSpPr/>
          <p:nvPr/>
        </p:nvSpPr>
        <p:spPr bwMode="auto">
          <a:xfrm>
            <a:off x="5117824" y="3958465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Vertical Scroll 27">
            <a:extLst>
              <a:ext uri="{FF2B5EF4-FFF2-40B4-BE49-F238E27FC236}">
                <a16:creationId xmlns:a16="http://schemas.microsoft.com/office/drawing/2014/main" id="{B87F2F32-1930-4ABB-912B-CFE15EDDBCE9}"/>
              </a:ext>
            </a:extLst>
          </p:cNvPr>
          <p:cNvSpPr/>
          <p:nvPr/>
        </p:nvSpPr>
        <p:spPr bwMode="auto">
          <a:xfrm>
            <a:off x="6614433" y="2117050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038F-2535-492F-993B-D6796E70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Software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6E29-CB54-4171-BD96-870D9BCA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605"/>
            <a:ext cx="10515600" cy="45383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 QEMU for x86</a:t>
            </a:r>
          </a:p>
          <a:p>
            <a:r>
              <a:rPr lang="en-US" dirty="0"/>
              <a:t>User software emulates the behavior of every single instruction</a:t>
            </a:r>
          </a:p>
          <a:p>
            <a:pPr lvl="1"/>
            <a:r>
              <a:rPr lang="en-US" dirty="0"/>
              <a:t>Data structure for Processor, Memory, I/O, etc.</a:t>
            </a:r>
          </a:p>
          <a:p>
            <a:pPr lvl="1"/>
            <a:r>
              <a:rPr lang="en-US" dirty="0"/>
              <a:t>Code for Instruction Cycle: Fetch Instruction, Decode, Fetch Operands, Perform Operation, Store Results, Update PC</a:t>
            </a:r>
          </a:p>
          <a:p>
            <a:pPr lvl="1"/>
            <a:r>
              <a:rPr lang="en-US" dirty="0"/>
              <a:t>Emulate privilege levels, interrupts, MMU, . . . too </a:t>
            </a:r>
          </a:p>
          <a:p>
            <a:pPr lvl="1"/>
            <a:r>
              <a:rPr lang="en-US" dirty="0"/>
              <a:t>Load (i.e., boot) image of the operating system</a:t>
            </a:r>
          </a:p>
          <a:p>
            <a:pPr lvl="1"/>
            <a:r>
              <a:rPr lang="en-US" dirty="0"/>
              <a:t>Initializes (virtual) HW, loads programs, schedules threads, etc.</a:t>
            </a:r>
          </a:p>
          <a:p>
            <a:r>
              <a:rPr lang="en-US" dirty="0"/>
              <a:t>Popular in the 90’s </a:t>
            </a:r>
          </a:p>
          <a:p>
            <a:pPr lvl="1"/>
            <a:r>
              <a:rPr lang="en-US" dirty="0"/>
              <a:t>run Windows (x86) on your MAC (M68000), …</a:t>
            </a:r>
          </a:p>
          <a:p>
            <a:pPr lvl="1"/>
            <a:r>
              <a:rPr lang="en-US" dirty="0"/>
              <a:t>Software Fault Isolation</a:t>
            </a:r>
          </a:p>
          <a:p>
            <a:r>
              <a:rPr lang="en-US" dirty="0"/>
              <a:t>Dynamic translation optimizations reduce overhead from 1000x to 2-10x</a:t>
            </a:r>
          </a:p>
          <a:p>
            <a:pPr lvl="1"/>
            <a:r>
              <a:rPr lang="en-US" dirty="0"/>
              <a:t>Want more like 10-20% overhead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F1B7-317E-4634-A172-6E93785E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323DA-F858-4CBD-A38E-B054EAEE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476A-0929-46BC-A688-95730FFD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A60-1652-481C-9263-41E5C57A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“Strong”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879D-BCAA-49D5-83BF-9844A7F3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is as if there exists a canonical order of the operations, and each party takes samples</a:t>
            </a:r>
          </a:p>
          <a:p>
            <a:endParaRPr lang="en-US" dirty="0"/>
          </a:p>
          <a:p>
            <a:r>
              <a:rPr lang="en-US" dirty="0"/>
              <a:t>When each operation is a read or write to a single object, this is called </a:t>
            </a:r>
            <a:r>
              <a:rPr lang="en-US" b="1" dirty="0"/>
              <a:t>Linearizability</a:t>
            </a:r>
          </a:p>
          <a:p>
            <a:pPr lvl="1"/>
            <a:r>
              <a:rPr lang="en-US" dirty="0"/>
              <a:t>Linearizability also requires the canonical order to be consistent with real time order, up to concurrent operations</a:t>
            </a:r>
          </a:p>
          <a:p>
            <a:pPr lvl="1"/>
            <a:endParaRPr lang="en-US" dirty="0"/>
          </a:p>
          <a:p>
            <a:r>
              <a:rPr lang="en-US" dirty="0"/>
              <a:t>When each operation is a transaction over multiple objects, this is called </a:t>
            </a:r>
            <a:r>
              <a:rPr lang="en-US" b="1" dirty="0"/>
              <a:t>Serializability</a:t>
            </a:r>
          </a:p>
          <a:p>
            <a:pPr lvl="1"/>
            <a:r>
              <a:rPr lang="en-US" dirty="0"/>
              <a:t>“Strict Serializability” if the canonical order is consistent with real time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8EA2E-13CC-4B7C-A3BC-7415B7D5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E5B75-D339-4577-8462-BAA351A9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DC9D-F47D-436D-8AB0-C4A1DD1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38F0-46E4-4D45-8D25-4C3ADF7E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9077" cy="1325563"/>
          </a:xfrm>
        </p:spPr>
        <p:txBody>
          <a:bodyPr/>
          <a:lstStyle/>
          <a:p>
            <a:r>
              <a:rPr lang="en-US" dirty="0"/>
              <a:t>Faster Approach: Execute Guest Code Directly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F041-BAF3-4D9A-93DB-06925F02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“Efficiency … demands that a statistically dominant subset of the virtual processor’s instructions be executed directly by the real processor, with no software intervention…”</a:t>
            </a:r>
          </a:p>
          <a:p>
            <a:pPr marL="0" indent="0" algn="r">
              <a:buNone/>
            </a:pPr>
            <a:r>
              <a:rPr lang="en-US" dirty="0"/>
              <a:t>—</a:t>
            </a:r>
            <a:r>
              <a:rPr lang="en-US" dirty="0" err="1"/>
              <a:t>Popek</a:t>
            </a:r>
            <a:r>
              <a:rPr lang="en-US" dirty="0"/>
              <a:t> and Goldberg, 1974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Assumption: host and guest have the ISA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45E4-14C7-469E-90A9-756933F8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A701C-AEC1-4526-B590-24118FA2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5D4B-1415-4EB2-86E4-1942AAB4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691B-905D-49D4-9234-BA14A71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93C4-94B3-47C2-AB0D-AC0D1B44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B8C3-9CBF-4F7E-A272-097D2807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01B4-CBC0-488B-A866-1B6D2947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118D76A-A206-42B9-A9B0-DD117E570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68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745B16-8316-40DD-9A30-DBFF6D4B05AB}"/>
              </a:ext>
            </a:extLst>
          </p:cNvPr>
          <p:cNvSpPr txBox="1"/>
          <p:nvPr/>
        </p:nvSpPr>
        <p:spPr>
          <a:xfrm>
            <a:off x="3438196" y="1455122"/>
            <a:ext cx="562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Quiz 3 is graded! Scores were released this morning.</a:t>
            </a:r>
          </a:p>
        </p:txBody>
      </p:sp>
    </p:spTree>
    <p:extLst>
      <p:ext uri="{BB962C8B-B14F-4D97-AF65-F5344CB8AC3E}">
        <p14:creationId xmlns:p14="http://schemas.microsoft.com/office/powerpoint/2010/main" val="3249373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0EDB-94E0-407F-92CB-43948415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443A-93E0-4D11-8AE1-DCCA9899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5B due tonight</a:t>
            </a:r>
          </a:p>
          <a:p>
            <a:r>
              <a:rPr lang="en-US" dirty="0"/>
              <a:t>Project 3 due on Tuesday (code) and Wednesday (report)</a:t>
            </a:r>
          </a:p>
          <a:p>
            <a:r>
              <a:rPr lang="en-US" dirty="0"/>
              <a:t>Homework 6 is out</a:t>
            </a:r>
          </a:p>
          <a:p>
            <a:pPr lvl="1"/>
            <a:r>
              <a:rPr lang="en-US" dirty="0"/>
              <a:t>This is optional, due on Sunday (after the final)</a:t>
            </a:r>
          </a:p>
          <a:p>
            <a:pPr lvl="1"/>
            <a:r>
              <a:rPr lang="en-US" dirty="0"/>
              <a:t>Can replace lowest score out of Homework 0-4</a:t>
            </a:r>
          </a:p>
          <a:p>
            <a:pPr lvl="1"/>
            <a:r>
              <a:rPr lang="en-US" dirty="0"/>
              <a:t>No slip days…</a:t>
            </a:r>
          </a:p>
          <a:p>
            <a:r>
              <a:rPr lang="en-US" dirty="0"/>
              <a:t>Class is optional on Wednesday and Thursday</a:t>
            </a:r>
          </a:p>
          <a:p>
            <a:pPr lvl="1"/>
            <a:r>
              <a:rPr lang="en-US" dirty="0"/>
              <a:t>Summer equivalent of RRR week</a:t>
            </a:r>
          </a:p>
          <a:p>
            <a:r>
              <a:rPr lang="en-US" dirty="0"/>
              <a:t>Reminder to fill out course evaluations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48BF-006C-4D8F-8266-9B6FC377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6B54-994B-4477-895F-E1F2947A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91959-A5F8-474E-A6CA-63BEF956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Guest Virtual Hardware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/>
          <p:nvPr/>
        </p:nvCxnSpPr>
        <p:spPr bwMode="auto">
          <a:xfrm>
            <a:off x="946666" y="542830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4764956" y="1041930"/>
            <a:ext cx="4094827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CAAE642-F927-44F6-BFD5-23BDC8034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889" y="2919558"/>
            <a:ext cx="401962" cy="31263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2124459" y="1146683"/>
            <a:ext cx="1237656" cy="21651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ABFAA8-17A5-430D-ACE3-E016336BEAEA}"/>
              </a:ext>
            </a:extLst>
          </p:cNvPr>
          <p:cNvSpPr txBox="1"/>
          <p:nvPr/>
        </p:nvSpPr>
        <p:spPr>
          <a:xfrm>
            <a:off x="1778252" y="802847"/>
            <a:ext cx="16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 process VAS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2124459" y="1680083"/>
            <a:ext cx="123765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AB47EA-6D8C-4DEE-B18A-80FB811F33B1}"/>
              </a:ext>
            </a:extLst>
          </p:cNvPr>
          <p:cNvSpPr txBox="1"/>
          <p:nvPr/>
        </p:nvSpPr>
        <p:spPr>
          <a:xfrm>
            <a:off x="2158832" y="165478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mmap</a:t>
            </a:r>
            <a:r>
              <a:rPr lang="en-US" sz="1400" dirty="0"/>
              <a:t> &lt;file&gt;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629CE-6A11-47EE-BA2F-7BA464FBB661}"/>
              </a:ext>
            </a:extLst>
          </p:cNvPr>
          <p:cNvGrpSpPr/>
          <p:nvPr/>
        </p:nvGrpSpPr>
        <p:grpSpPr>
          <a:xfrm>
            <a:off x="7233916" y="3020295"/>
            <a:ext cx="807442" cy="327134"/>
            <a:chOff x="7233916" y="3020295"/>
            <a:chExt cx="807442" cy="327134"/>
          </a:xfrm>
        </p:grpSpPr>
        <p:sp>
          <p:nvSpPr>
            <p:cNvPr id="92" name="Can 101">
              <a:extLst>
                <a:ext uri="{FF2B5EF4-FFF2-40B4-BE49-F238E27FC236}">
                  <a16:creationId xmlns:a16="http://schemas.microsoft.com/office/drawing/2014/main" id="{3D5D1B9A-3CAF-4CA3-A037-D08CE5F6365B}"/>
                </a:ext>
              </a:extLst>
            </p:cNvPr>
            <p:cNvSpPr/>
            <p:nvPr/>
          </p:nvSpPr>
          <p:spPr bwMode="auto">
            <a:xfrm>
              <a:off x="7236440" y="3020295"/>
              <a:ext cx="804918" cy="324193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FC872C-5660-479F-83E3-7EB838F87BD8}"/>
                </a:ext>
              </a:extLst>
            </p:cNvPr>
            <p:cNvSpPr txBox="1"/>
            <p:nvPr/>
          </p:nvSpPr>
          <p:spPr>
            <a:xfrm>
              <a:off x="7233916" y="303965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scsi</a:t>
              </a:r>
              <a:r>
                <a:rPr lang="en-US" sz="1400" dirty="0"/>
                <a:t> disk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3315690" y="1527683"/>
            <a:ext cx="963351" cy="668849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AC9E1A6-178C-4222-8FED-5F2D131479D3}"/>
              </a:ext>
            </a:extLst>
          </p:cNvPr>
          <p:cNvGrpSpPr/>
          <p:nvPr/>
        </p:nvGrpSpPr>
        <p:grpSpPr>
          <a:xfrm>
            <a:off x="8063177" y="3003596"/>
            <a:ext cx="796606" cy="364881"/>
            <a:chOff x="8063177" y="3003596"/>
            <a:chExt cx="796606" cy="364881"/>
          </a:xfrm>
        </p:grpSpPr>
        <p:sp>
          <p:nvSpPr>
            <p:cNvPr id="99" name="Bevel 50">
              <a:extLst>
                <a:ext uri="{FF2B5EF4-FFF2-40B4-BE49-F238E27FC236}">
                  <a16:creationId xmlns:a16="http://schemas.microsoft.com/office/drawing/2014/main" id="{81995FC0-8961-48BA-9C66-0A915EE010D1}"/>
                </a:ext>
              </a:extLst>
            </p:cNvPr>
            <p:cNvSpPr/>
            <p:nvPr/>
          </p:nvSpPr>
          <p:spPr bwMode="auto">
            <a:xfrm>
              <a:off x="8113204" y="3011722"/>
              <a:ext cx="746579" cy="356755"/>
            </a:xfrm>
            <a:prstGeom prst="beve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05491BA-B761-49BD-BB8F-7F250F592CD7}"/>
                </a:ext>
              </a:extLst>
            </p:cNvPr>
            <p:cNvSpPr txBox="1"/>
            <p:nvPr/>
          </p:nvSpPr>
          <p:spPr>
            <a:xfrm>
              <a:off x="8063177" y="3003596"/>
              <a:ext cx="791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graphics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3302770" y="2273633"/>
            <a:ext cx="954107" cy="594524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E0576E7-EF56-465F-9839-8D5B9E450495}"/>
              </a:ext>
            </a:extLst>
          </p:cNvPr>
          <p:cNvGrpSpPr/>
          <p:nvPr/>
        </p:nvGrpSpPr>
        <p:grpSpPr>
          <a:xfrm>
            <a:off x="6545851" y="2963747"/>
            <a:ext cx="622649" cy="450010"/>
            <a:chOff x="6545851" y="2963747"/>
            <a:chExt cx="622649" cy="4500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98E298-FDE4-4A91-A554-8706ED8251AF}"/>
                </a:ext>
              </a:extLst>
            </p:cNvPr>
            <p:cNvSpPr/>
            <p:nvPr/>
          </p:nvSpPr>
          <p:spPr bwMode="auto">
            <a:xfrm>
              <a:off x="6545851" y="2963747"/>
              <a:ext cx="592090" cy="4500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980736C-61F0-40D6-9424-303DCFE436A0}"/>
                </a:ext>
              </a:extLst>
            </p:cNvPr>
            <p:cNvSpPr txBox="1"/>
            <p:nvPr/>
          </p:nvSpPr>
          <p:spPr>
            <a:xfrm>
              <a:off x="6554229" y="3009941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23DC65D-FC78-45A5-A4B2-2EF7DD3D75A4}"/>
              </a:ext>
            </a:extLst>
          </p:cNvPr>
          <p:cNvGrpSpPr/>
          <p:nvPr/>
        </p:nvGrpSpPr>
        <p:grpSpPr>
          <a:xfrm>
            <a:off x="8886814" y="2987151"/>
            <a:ext cx="492375" cy="380770"/>
            <a:chOff x="8886814" y="2987151"/>
            <a:chExt cx="492375" cy="380770"/>
          </a:xfrm>
        </p:grpSpPr>
        <p:sp>
          <p:nvSpPr>
            <p:cNvPr id="104" name="Round Diagonal Corner Rectangle 57">
              <a:extLst>
                <a:ext uri="{FF2B5EF4-FFF2-40B4-BE49-F238E27FC236}">
                  <a16:creationId xmlns:a16="http://schemas.microsoft.com/office/drawing/2014/main" id="{F089CFAF-4CC7-42A5-A2D6-D26EBDC619CA}"/>
                </a:ext>
              </a:extLst>
            </p:cNvPr>
            <p:cNvSpPr/>
            <p:nvPr/>
          </p:nvSpPr>
          <p:spPr bwMode="auto">
            <a:xfrm>
              <a:off x="8897948" y="3020295"/>
              <a:ext cx="481241" cy="34762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D9F734-43B0-454A-ACC5-776CEAB761E0}"/>
                </a:ext>
              </a:extLst>
            </p:cNvPr>
            <p:cNvSpPr txBox="1"/>
            <p:nvPr/>
          </p:nvSpPr>
          <p:spPr>
            <a:xfrm>
              <a:off x="8886814" y="2987151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nic</a:t>
              </a:r>
              <a:endParaRPr lang="en-US" sz="1600" dirty="0"/>
            </a:p>
          </p:txBody>
        </p:sp>
      </p:grp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F94B4FD5-A368-4A96-9CEC-9194B0E77CA5}"/>
              </a:ext>
            </a:extLst>
          </p:cNvPr>
          <p:cNvSpPr/>
          <p:nvPr/>
        </p:nvSpPr>
        <p:spPr bwMode="auto">
          <a:xfrm>
            <a:off x="3373201" y="2916847"/>
            <a:ext cx="827890" cy="34018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BE348D-5C8B-4F32-A593-1557CB3C2E0D}"/>
              </a:ext>
            </a:extLst>
          </p:cNvPr>
          <p:cNvSpPr txBox="1"/>
          <p:nvPr/>
        </p:nvSpPr>
        <p:spPr>
          <a:xfrm>
            <a:off x="3353625" y="2910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err="1"/>
              <a:t>intf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4795704" y="11067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9906610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9906610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48E9268-B98C-4205-B371-6C22AB58A9C2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Freeform 102">
            <a:extLst>
              <a:ext uri="{FF2B5EF4-FFF2-40B4-BE49-F238E27FC236}">
                <a16:creationId xmlns:a16="http://schemas.microsoft.com/office/drawing/2014/main" id="{AFFD28FC-FDF6-4376-9598-2AB3CE91AB7C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FD16D4-612F-40FD-927F-080543B57932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B1FBA0-04F7-4A16-8921-A186AEC3FCE9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121" name="Vertical Scroll 27">
            <a:extLst>
              <a:ext uri="{FF2B5EF4-FFF2-40B4-BE49-F238E27FC236}">
                <a16:creationId xmlns:a16="http://schemas.microsoft.com/office/drawing/2014/main" id="{84BFFF35-9B33-4959-BD82-30A564C98C77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Vertical Scroll 27">
            <a:extLst>
              <a:ext uri="{FF2B5EF4-FFF2-40B4-BE49-F238E27FC236}">
                <a16:creationId xmlns:a16="http://schemas.microsoft.com/office/drawing/2014/main" id="{A8564C45-F8EC-4A67-AF86-76289980AC78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89" grpId="0" animBg="1"/>
      <p:bldP spid="90" grpId="0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Guest OS executes as unprivileged, but it thinks it’s privileged</a:t>
            </a:r>
          </a:p>
          <a:p>
            <a:r>
              <a:rPr lang="en-US" dirty="0"/>
              <a:t>How to deal with the huge diversity of I/O devices?</a:t>
            </a:r>
          </a:p>
          <a:p>
            <a:r>
              <a:rPr lang="en-US" dirty="0"/>
              <a:t>How do we provide virtual address spaces for each of the guest processes?</a:t>
            </a:r>
          </a:p>
          <a:p>
            <a:pPr lvl="1"/>
            <a:r>
              <a:rPr lang="en-US" dirty="0"/>
              <a:t>Host OS and Guest OS both have page tables</a:t>
            </a:r>
          </a:p>
          <a:p>
            <a:r>
              <a:rPr lang="en-US" dirty="0"/>
              <a:t>When Guest process does </a:t>
            </a:r>
            <a:r>
              <a:rPr lang="en-US" dirty="0" err="1"/>
              <a:t>syscall</a:t>
            </a:r>
            <a:r>
              <a:rPr lang="en-US" dirty="0"/>
              <a:t> (trap), how does it vector through the Guest OS </a:t>
            </a:r>
            <a:r>
              <a:rPr lang="en-US" dirty="0" err="1"/>
              <a:t>syscall</a:t>
            </a:r>
            <a:r>
              <a:rPr lang="en-US" dirty="0"/>
              <a:t> table?</a:t>
            </a:r>
          </a:p>
          <a:p>
            <a:r>
              <a:rPr lang="en-US" dirty="0"/>
              <a:t>How do interrupts get delivered to the Guest OS?</a:t>
            </a:r>
          </a:p>
          <a:p>
            <a:r>
              <a:rPr lang="en-US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Guest OS executes as unprivileged, but it thinks it’s privileged</a:t>
            </a:r>
          </a:p>
          <a:p>
            <a:r>
              <a:rPr lang="en-US" dirty="0"/>
              <a:t>How to deal with the huge diversity of I/O devices?</a:t>
            </a:r>
          </a:p>
          <a:p>
            <a:r>
              <a:rPr lang="en-US" dirty="0"/>
              <a:t>How do we provide virtual address spaces for each of the guest processes?</a:t>
            </a:r>
          </a:p>
          <a:p>
            <a:pPr lvl="1"/>
            <a:r>
              <a:rPr lang="en-US" dirty="0"/>
              <a:t>Host OS and Guest OS both have page tables</a:t>
            </a:r>
          </a:p>
          <a:p>
            <a:r>
              <a:rPr lang="en-US" dirty="0"/>
              <a:t>When Guest process does </a:t>
            </a:r>
            <a:r>
              <a:rPr lang="en-US" dirty="0" err="1"/>
              <a:t>syscall</a:t>
            </a:r>
            <a:r>
              <a:rPr lang="en-US" dirty="0"/>
              <a:t> (trap), how does it vector through the Guest OS </a:t>
            </a:r>
            <a:r>
              <a:rPr lang="en-US" dirty="0" err="1"/>
              <a:t>syscall</a:t>
            </a:r>
            <a:r>
              <a:rPr lang="en-US" dirty="0"/>
              <a:t> table?</a:t>
            </a:r>
          </a:p>
          <a:p>
            <a:r>
              <a:rPr lang="en-US" dirty="0"/>
              <a:t>How do interrupts get delivered to the Guest OS?</a:t>
            </a:r>
          </a:p>
          <a:p>
            <a:r>
              <a:rPr lang="en-US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08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User-Level “Guest Operating System”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/>
          <p:nvPr/>
        </p:nvCxnSpPr>
        <p:spPr bwMode="auto">
          <a:xfrm>
            <a:off x="946666" y="542830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4764956" y="1041930"/>
            <a:ext cx="4094827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CAAE642-F927-44F6-BFD5-23BDC8034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889" y="2919558"/>
            <a:ext cx="401962" cy="31263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2124459" y="1146683"/>
            <a:ext cx="1237656" cy="21651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ABFAA8-17A5-430D-ACE3-E016336BEAEA}"/>
              </a:ext>
            </a:extLst>
          </p:cNvPr>
          <p:cNvSpPr txBox="1"/>
          <p:nvPr/>
        </p:nvSpPr>
        <p:spPr>
          <a:xfrm>
            <a:off x="1778252" y="802847"/>
            <a:ext cx="16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 process VAS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2124459" y="1680083"/>
            <a:ext cx="123765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AB47EA-6D8C-4DEE-B18A-80FB811F33B1}"/>
              </a:ext>
            </a:extLst>
          </p:cNvPr>
          <p:cNvSpPr txBox="1"/>
          <p:nvPr/>
        </p:nvSpPr>
        <p:spPr>
          <a:xfrm>
            <a:off x="2158832" y="165478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mmap</a:t>
            </a:r>
            <a:r>
              <a:rPr lang="en-US" sz="1400" dirty="0"/>
              <a:t> &lt;file&gt;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629CE-6A11-47EE-BA2F-7BA464FBB661}"/>
              </a:ext>
            </a:extLst>
          </p:cNvPr>
          <p:cNvGrpSpPr/>
          <p:nvPr/>
        </p:nvGrpSpPr>
        <p:grpSpPr>
          <a:xfrm>
            <a:off x="7233916" y="3020295"/>
            <a:ext cx="807442" cy="327134"/>
            <a:chOff x="7233916" y="3020295"/>
            <a:chExt cx="807442" cy="327134"/>
          </a:xfrm>
        </p:grpSpPr>
        <p:sp>
          <p:nvSpPr>
            <p:cNvPr id="92" name="Can 101">
              <a:extLst>
                <a:ext uri="{FF2B5EF4-FFF2-40B4-BE49-F238E27FC236}">
                  <a16:creationId xmlns:a16="http://schemas.microsoft.com/office/drawing/2014/main" id="{3D5D1B9A-3CAF-4CA3-A037-D08CE5F6365B}"/>
                </a:ext>
              </a:extLst>
            </p:cNvPr>
            <p:cNvSpPr/>
            <p:nvPr/>
          </p:nvSpPr>
          <p:spPr bwMode="auto">
            <a:xfrm>
              <a:off x="7236440" y="3020295"/>
              <a:ext cx="804918" cy="324193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FC872C-5660-479F-83E3-7EB838F87BD8}"/>
                </a:ext>
              </a:extLst>
            </p:cNvPr>
            <p:cNvSpPr txBox="1"/>
            <p:nvPr/>
          </p:nvSpPr>
          <p:spPr>
            <a:xfrm>
              <a:off x="7233916" y="303965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scsi</a:t>
              </a:r>
              <a:r>
                <a:rPr lang="en-US" sz="1400" dirty="0"/>
                <a:t> disk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3315690" y="1527683"/>
            <a:ext cx="963351" cy="668849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AC9E1A6-178C-4222-8FED-5F2D131479D3}"/>
              </a:ext>
            </a:extLst>
          </p:cNvPr>
          <p:cNvGrpSpPr/>
          <p:nvPr/>
        </p:nvGrpSpPr>
        <p:grpSpPr>
          <a:xfrm>
            <a:off x="8063177" y="3003596"/>
            <a:ext cx="796606" cy="364881"/>
            <a:chOff x="8063177" y="3003596"/>
            <a:chExt cx="796606" cy="364881"/>
          </a:xfrm>
        </p:grpSpPr>
        <p:sp>
          <p:nvSpPr>
            <p:cNvPr id="99" name="Bevel 50">
              <a:extLst>
                <a:ext uri="{FF2B5EF4-FFF2-40B4-BE49-F238E27FC236}">
                  <a16:creationId xmlns:a16="http://schemas.microsoft.com/office/drawing/2014/main" id="{81995FC0-8961-48BA-9C66-0A915EE010D1}"/>
                </a:ext>
              </a:extLst>
            </p:cNvPr>
            <p:cNvSpPr/>
            <p:nvPr/>
          </p:nvSpPr>
          <p:spPr bwMode="auto">
            <a:xfrm>
              <a:off x="8113204" y="3011722"/>
              <a:ext cx="746579" cy="356755"/>
            </a:xfrm>
            <a:prstGeom prst="beve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05491BA-B761-49BD-BB8F-7F250F592CD7}"/>
                </a:ext>
              </a:extLst>
            </p:cNvPr>
            <p:cNvSpPr txBox="1"/>
            <p:nvPr/>
          </p:nvSpPr>
          <p:spPr>
            <a:xfrm>
              <a:off x="8063177" y="3003596"/>
              <a:ext cx="791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graphics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3302770" y="2273633"/>
            <a:ext cx="954107" cy="594524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E0576E7-EF56-465F-9839-8D5B9E450495}"/>
              </a:ext>
            </a:extLst>
          </p:cNvPr>
          <p:cNvGrpSpPr/>
          <p:nvPr/>
        </p:nvGrpSpPr>
        <p:grpSpPr>
          <a:xfrm>
            <a:off x="6545851" y="2963747"/>
            <a:ext cx="622649" cy="450010"/>
            <a:chOff x="6545851" y="2963747"/>
            <a:chExt cx="622649" cy="4500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98E298-FDE4-4A91-A554-8706ED8251AF}"/>
                </a:ext>
              </a:extLst>
            </p:cNvPr>
            <p:cNvSpPr/>
            <p:nvPr/>
          </p:nvSpPr>
          <p:spPr bwMode="auto">
            <a:xfrm>
              <a:off x="6545851" y="2963747"/>
              <a:ext cx="592090" cy="4500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980736C-61F0-40D6-9424-303DCFE436A0}"/>
                </a:ext>
              </a:extLst>
            </p:cNvPr>
            <p:cNvSpPr txBox="1"/>
            <p:nvPr/>
          </p:nvSpPr>
          <p:spPr>
            <a:xfrm>
              <a:off x="6554229" y="3009941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23DC65D-FC78-45A5-A4B2-2EF7DD3D75A4}"/>
              </a:ext>
            </a:extLst>
          </p:cNvPr>
          <p:cNvGrpSpPr/>
          <p:nvPr/>
        </p:nvGrpSpPr>
        <p:grpSpPr>
          <a:xfrm>
            <a:off x="8886814" y="2987151"/>
            <a:ext cx="492375" cy="380770"/>
            <a:chOff x="8886814" y="2987151"/>
            <a:chExt cx="492375" cy="380770"/>
          </a:xfrm>
        </p:grpSpPr>
        <p:sp>
          <p:nvSpPr>
            <p:cNvPr id="104" name="Round Diagonal Corner Rectangle 57">
              <a:extLst>
                <a:ext uri="{FF2B5EF4-FFF2-40B4-BE49-F238E27FC236}">
                  <a16:creationId xmlns:a16="http://schemas.microsoft.com/office/drawing/2014/main" id="{F089CFAF-4CC7-42A5-A2D6-D26EBDC619CA}"/>
                </a:ext>
              </a:extLst>
            </p:cNvPr>
            <p:cNvSpPr/>
            <p:nvPr/>
          </p:nvSpPr>
          <p:spPr bwMode="auto">
            <a:xfrm>
              <a:off x="8897948" y="3020295"/>
              <a:ext cx="481241" cy="34762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D9F734-43B0-454A-ACC5-776CEAB761E0}"/>
                </a:ext>
              </a:extLst>
            </p:cNvPr>
            <p:cNvSpPr txBox="1"/>
            <p:nvPr/>
          </p:nvSpPr>
          <p:spPr>
            <a:xfrm>
              <a:off x="8886814" y="2987151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nic</a:t>
              </a:r>
              <a:endParaRPr lang="en-US" sz="1600" dirty="0"/>
            </a:p>
          </p:txBody>
        </p:sp>
      </p:grp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F94B4FD5-A368-4A96-9CEC-9194B0E77CA5}"/>
              </a:ext>
            </a:extLst>
          </p:cNvPr>
          <p:cNvSpPr/>
          <p:nvPr/>
        </p:nvSpPr>
        <p:spPr bwMode="auto">
          <a:xfrm>
            <a:off x="3373201" y="2916847"/>
            <a:ext cx="827890" cy="34018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BE348D-5C8B-4F32-A593-1557CB3C2E0D}"/>
              </a:ext>
            </a:extLst>
          </p:cNvPr>
          <p:cNvSpPr txBox="1"/>
          <p:nvPr/>
        </p:nvSpPr>
        <p:spPr>
          <a:xfrm>
            <a:off x="3353625" y="2910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err="1"/>
              <a:t>intf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4795704" y="11067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9906610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9906610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85E6B-002F-4B88-A4D7-5652BFD97828}"/>
              </a:ext>
            </a:extLst>
          </p:cNvPr>
          <p:cNvSpPr txBox="1"/>
          <p:nvPr/>
        </p:nvSpPr>
        <p:spPr>
          <a:xfrm>
            <a:off x="8443976" y="4177614"/>
            <a:ext cx="3550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does the Guest OS interact with </a:t>
            </a:r>
            <a:r>
              <a:rPr lang="en-US" sz="2400" dirty="0" err="1"/>
              <a:t>virt</a:t>
            </a:r>
            <a:r>
              <a:rPr lang="en-US" sz="2400" dirty="0"/>
              <a:t>. h/w?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Memory-mapped I/O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Modify PTBR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Register interrupts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Privileged instructions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755DB67-1198-4901-8201-9DABC7379DD0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Freeform 102">
            <a:extLst>
              <a:ext uri="{FF2B5EF4-FFF2-40B4-BE49-F238E27FC236}">
                <a16:creationId xmlns:a16="http://schemas.microsoft.com/office/drawing/2014/main" id="{F4631DB7-2DD3-4354-B5C2-8AE5F90B44D8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BF6C24-CB4C-41BD-9EA8-61788B661482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3BFA86-8E70-41D7-A317-D04AB6544A10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120" name="Vertical Scroll 27">
            <a:extLst>
              <a:ext uri="{FF2B5EF4-FFF2-40B4-BE49-F238E27FC236}">
                <a16:creationId xmlns:a16="http://schemas.microsoft.com/office/drawing/2014/main" id="{8260300F-78B8-4A63-8219-43D01DA47BB0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Vertical Scroll 27">
            <a:extLst>
              <a:ext uri="{FF2B5EF4-FFF2-40B4-BE49-F238E27FC236}">
                <a16:creationId xmlns:a16="http://schemas.microsoft.com/office/drawing/2014/main" id="{CDF8BD5F-8039-402A-9092-1F4E1ABE1076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Virtual Machine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8601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4764956" y="1041930"/>
            <a:ext cx="4094827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CAAE642-F927-44F6-BFD5-23BDC8034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889" y="2919558"/>
            <a:ext cx="401962" cy="31263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2124459" y="1146683"/>
            <a:ext cx="1237656" cy="21651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ABFAA8-17A5-430D-ACE3-E016336BEAEA}"/>
              </a:ext>
            </a:extLst>
          </p:cNvPr>
          <p:cNvSpPr txBox="1"/>
          <p:nvPr/>
        </p:nvSpPr>
        <p:spPr>
          <a:xfrm>
            <a:off x="1778252" y="802847"/>
            <a:ext cx="16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 process VAS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2124459" y="1680083"/>
            <a:ext cx="123765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AB47EA-6D8C-4DEE-B18A-80FB811F33B1}"/>
              </a:ext>
            </a:extLst>
          </p:cNvPr>
          <p:cNvSpPr txBox="1"/>
          <p:nvPr/>
        </p:nvSpPr>
        <p:spPr>
          <a:xfrm>
            <a:off x="2158832" y="165478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mmap</a:t>
            </a:r>
            <a:r>
              <a:rPr lang="en-US" sz="1400" dirty="0"/>
              <a:t> &lt;file&gt;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629CE-6A11-47EE-BA2F-7BA464FBB661}"/>
              </a:ext>
            </a:extLst>
          </p:cNvPr>
          <p:cNvGrpSpPr/>
          <p:nvPr/>
        </p:nvGrpSpPr>
        <p:grpSpPr>
          <a:xfrm>
            <a:off x="7233916" y="3020295"/>
            <a:ext cx="807442" cy="327134"/>
            <a:chOff x="7233916" y="3020295"/>
            <a:chExt cx="807442" cy="327134"/>
          </a:xfrm>
        </p:grpSpPr>
        <p:sp>
          <p:nvSpPr>
            <p:cNvPr id="92" name="Can 101">
              <a:extLst>
                <a:ext uri="{FF2B5EF4-FFF2-40B4-BE49-F238E27FC236}">
                  <a16:creationId xmlns:a16="http://schemas.microsoft.com/office/drawing/2014/main" id="{3D5D1B9A-3CAF-4CA3-A037-D08CE5F6365B}"/>
                </a:ext>
              </a:extLst>
            </p:cNvPr>
            <p:cNvSpPr/>
            <p:nvPr/>
          </p:nvSpPr>
          <p:spPr bwMode="auto">
            <a:xfrm>
              <a:off x="7236440" y="3020295"/>
              <a:ext cx="804918" cy="324193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FC872C-5660-479F-83E3-7EB838F87BD8}"/>
                </a:ext>
              </a:extLst>
            </p:cNvPr>
            <p:cNvSpPr txBox="1"/>
            <p:nvPr/>
          </p:nvSpPr>
          <p:spPr>
            <a:xfrm>
              <a:off x="7233916" y="303965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scsi</a:t>
              </a:r>
              <a:r>
                <a:rPr lang="en-US" sz="1400" dirty="0"/>
                <a:t> disk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3315690" y="1527683"/>
            <a:ext cx="963351" cy="668849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AC9E1A6-178C-4222-8FED-5F2D131479D3}"/>
              </a:ext>
            </a:extLst>
          </p:cNvPr>
          <p:cNvGrpSpPr/>
          <p:nvPr/>
        </p:nvGrpSpPr>
        <p:grpSpPr>
          <a:xfrm>
            <a:off x="8063177" y="3003596"/>
            <a:ext cx="796606" cy="364881"/>
            <a:chOff x="8063177" y="3003596"/>
            <a:chExt cx="796606" cy="364881"/>
          </a:xfrm>
        </p:grpSpPr>
        <p:sp>
          <p:nvSpPr>
            <p:cNvPr id="99" name="Bevel 50">
              <a:extLst>
                <a:ext uri="{FF2B5EF4-FFF2-40B4-BE49-F238E27FC236}">
                  <a16:creationId xmlns:a16="http://schemas.microsoft.com/office/drawing/2014/main" id="{81995FC0-8961-48BA-9C66-0A915EE010D1}"/>
                </a:ext>
              </a:extLst>
            </p:cNvPr>
            <p:cNvSpPr/>
            <p:nvPr/>
          </p:nvSpPr>
          <p:spPr bwMode="auto">
            <a:xfrm>
              <a:off x="8113204" y="3011722"/>
              <a:ext cx="746579" cy="356755"/>
            </a:xfrm>
            <a:prstGeom prst="beve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05491BA-B761-49BD-BB8F-7F250F592CD7}"/>
                </a:ext>
              </a:extLst>
            </p:cNvPr>
            <p:cNvSpPr txBox="1"/>
            <p:nvPr/>
          </p:nvSpPr>
          <p:spPr>
            <a:xfrm>
              <a:off x="8063177" y="3003596"/>
              <a:ext cx="791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graphics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3302770" y="2273633"/>
            <a:ext cx="954107" cy="594524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E0576E7-EF56-465F-9839-8D5B9E450495}"/>
              </a:ext>
            </a:extLst>
          </p:cNvPr>
          <p:cNvGrpSpPr/>
          <p:nvPr/>
        </p:nvGrpSpPr>
        <p:grpSpPr>
          <a:xfrm>
            <a:off x="6545851" y="2963747"/>
            <a:ext cx="622649" cy="450010"/>
            <a:chOff x="6545851" y="2963747"/>
            <a:chExt cx="622649" cy="4500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98E298-FDE4-4A91-A554-8706ED8251AF}"/>
                </a:ext>
              </a:extLst>
            </p:cNvPr>
            <p:cNvSpPr/>
            <p:nvPr/>
          </p:nvSpPr>
          <p:spPr bwMode="auto">
            <a:xfrm>
              <a:off x="6545851" y="2963747"/>
              <a:ext cx="592090" cy="4500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980736C-61F0-40D6-9424-303DCFE436A0}"/>
                </a:ext>
              </a:extLst>
            </p:cNvPr>
            <p:cNvSpPr txBox="1"/>
            <p:nvPr/>
          </p:nvSpPr>
          <p:spPr>
            <a:xfrm>
              <a:off x="6554229" y="3009941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23DC65D-FC78-45A5-A4B2-2EF7DD3D75A4}"/>
              </a:ext>
            </a:extLst>
          </p:cNvPr>
          <p:cNvGrpSpPr/>
          <p:nvPr/>
        </p:nvGrpSpPr>
        <p:grpSpPr>
          <a:xfrm>
            <a:off x="8886814" y="2987151"/>
            <a:ext cx="492375" cy="380770"/>
            <a:chOff x="8886814" y="2987151"/>
            <a:chExt cx="492375" cy="380770"/>
          </a:xfrm>
        </p:grpSpPr>
        <p:sp>
          <p:nvSpPr>
            <p:cNvPr id="104" name="Round Diagonal Corner Rectangle 57">
              <a:extLst>
                <a:ext uri="{FF2B5EF4-FFF2-40B4-BE49-F238E27FC236}">
                  <a16:creationId xmlns:a16="http://schemas.microsoft.com/office/drawing/2014/main" id="{F089CFAF-4CC7-42A5-A2D6-D26EBDC619CA}"/>
                </a:ext>
              </a:extLst>
            </p:cNvPr>
            <p:cNvSpPr/>
            <p:nvPr/>
          </p:nvSpPr>
          <p:spPr bwMode="auto">
            <a:xfrm>
              <a:off x="8897948" y="3020295"/>
              <a:ext cx="481241" cy="34762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D9F734-43B0-454A-ACC5-776CEAB761E0}"/>
                </a:ext>
              </a:extLst>
            </p:cNvPr>
            <p:cNvSpPr txBox="1"/>
            <p:nvPr/>
          </p:nvSpPr>
          <p:spPr>
            <a:xfrm>
              <a:off x="8886814" y="2987151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nic</a:t>
              </a:r>
              <a:endParaRPr lang="en-US" sz="1600" dirty="0"/>
            </a:p>
          </p:txBody>
        </p:sp>
      </p:grp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F94B4FD5-A368-4A96-9CEC-9194B0E77CA5}"/>
              </a:ext>
            </a:extLst>
          </p:cNvPr>
          <p:cNvSpPr/>
          <p:nvPr/>
        </p:nvSpPr>
        <p:spPr bwMode="auto">
          <a:xfrm>
            <a:off x="3373201" y="2916847"/>
            <a:ext cx="827890" cy="34018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BE348D-5C8B-4F32-A593-1557CB3C2E0D}"/>
              </a:ext>
            </a:extLst>
          </p:cNvPr>
          <p:cNvSpPr txBox="1"/>
          <p:nvPr/>
        </p:nvSpPr>
        <p:spPr>
          <a:xfrm>
            <a:off x="3353625" y="2910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err="1"/>
              <a:t>intf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4795704" y="11067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9906610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9906610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3F0197C-D257-4FBA-A490-E430BE2AF54F}"/>
              </a:ext>
            </a:extLst>
          </p:cNvPr>
          <p:cNvGrpSpPr/>
          <p:nvPr/>
        </p:nvGrpSpPr>
        <p:grpSpPr>
          <a:xfrm>
            <a:off x="7380409" y="3721837"/>
            <a:ext cx="2118704" cy="1484530"/>
            <a:chOff x="7380409" y="3721837"/>
            <a:chExt cx="1790314" cy="14845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AF46157-04EC-43DF-BE8A-FA84CBE5A02A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AC901D2-8AD7-4685-B551-B448E79E8492}"/>
                </a:ext>
              </a:extLst>
            </p:cNvPr>
            <p:cNvSpPr txBox="1"/>
            <p:nvPr/>
          </p:nvSpPr>
          <p:spPr>
            <a:xfrm>
              <a:off x="7380409" y="3799626"/>
              <a:ext cx="179014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Virtual Machine Monitor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Kernel module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Driver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1CA509B-C7D3-4EEF-9F86-555DDD12D32E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Freeform 102">
            <a:extLst>
              <a:ext uri="{FF2B5EF4-FFF2-40B4-BE49-F238E27FC236}">
                <a16:creationId xmlns:a16="http://schemas.microsoft.com/office/drawing/2014/main" id="{D894A3AE-59D8-4CF1-8938-D305991838E3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8B326BF-8D82-4D93-BF0C-02B06A79601F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9EB888-D7AA-43CF-92FB-7901D320E2E0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123" name="Vertical Scroll 27">
            <a:extLst>
              <a:ext uri="{FF2B5EF4-FFF2-40B4-BE49-F238E27FC236}">
                <a16:creationId xmlns:a16="http://schemas.microsoft.com/office/drawing/2014/main" id="{E9AD3E95-3882-476B-BF40-9341843D60DC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Vertical Scroll 27">
            <a:extLst>
              <a:ext uri="{FF2B5EF4-FFF2-40B4-BE49-F238E27FC236}">
                <a16:creationId xmlns:a16="http://schemas.microsoft.com/office/drawing/2014/main" id="{D0492B34-42F0-4734-8936-9C59F9E43F6F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35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340F-FA42-425A-A4C2-B7223192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Trap and Emulate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74F2-3431-45B7-A3A3-5E9899FE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Guest OS tries to perform any privileged operation (e.g., accessing addresses), it </a:t>
            </a:r>
            <a:r>
              <a:rPr lang="en-US" dirty="0">
                <a:solidFill>
                  <a:srgbClr val="FF0000"/>
                </a:solidFill>
              </a:rPr>
              <a:t>traps to VMM</a:t>
            </a:r>
          </a:p>
          <a:p>
            <a:pPr lvl="1"/>
            <a:r>
              <a:rPr lang="en-US" dirty="0"/>
              <a:t>Updates to page tables, scheduling threads, switching processes, interrupts, </a:t>
            </a:r>
          </a:p>
          <a:p>
            <a:endParaRPr lang="en-US" dirty="0"/>
          </a:p>
          <a:p>
            <a:r>
              <a:rPr lang="en-US" dirty="0"/>
              <a:t>The VMM “sees” everything the Guest OS tries to do and can act</a:t>
            </a:r>
          </a:p>
          <a:p>
            <a:endParaRPr lang="en-US" dirty="0"/>
          </a:p>
          <a:p>
            <a:r>
              <a:rPr lang="en-US" dirty="0"/>
              <a:t>The VMM decodes what Guest OS is doing (basic blocks of multiple instructions) and emulates them, updating the Guest OS data structures as if it had done it itself.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E54A-473E-4958-ACD6-2B44F8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6EF9-4512-499A-8733-B8FD2F75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886A3-68F7-4907-ACC4-1D14FD33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6714-D1BC-4650-93FD-EE7B3014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Virtualizable Instruction Set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28756-15E8-428E-809F-73DF0E941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instruction set is </a:t>
            </a:r>
            <a:r>
              <a:rPr lang="en-US" i="1" dirty="0"/>
              <a:t>virtualizable</a:t>
            </a:r>
            <a:r>
              <a:rPr lang="en-US" dirty="0"/>
              <a:t> if all “sensitive” instructions cause a trap if executed in unprivileged mode…</a:t>
            </a:r>
          </a:p>
          <a:p>
            <a:r>
              <a:rPr lang="en-US" dirty="0"/>
              <a:t>Historically, x86 ISAs were hugely complex and were not virtualizable in a strict sense</a:t>
            </a:r>
          </a:p>
          <a:p>
            <a:pPr lvl="1"/>
            <a:r>
              <a:rPr lang="en-US" dirty="0"/>
              <a:t>See VMware paper for incredible work arounds to get effective virtualizations</a:t>
            </a:r>
          </a:p>
          <a:p>
            <a:pPr lvl="1"/>
            <a:r>
              <a:rPr lang="en-US" dirty="0"/>
              <a:t>Recent generations of x86 have improved support for virtualization</a:t>
            </a:r>
          </a:p>
          <a:p>
            <a:r>
              <a:rPr lang="en-US" dirty="0"/>
              <a:t>We’ll assume all virtualization-sensitive actions by the Guest OS cause a trap to the VMM</a:t>
            </a:r>
          </a:p>
          <a:p>
            <a:pPr lvl="1"/>
            <a:r>
              <a:rPr lang="en-US" dirty="0"/>
              <a:t>Access to kernel region, Update PTBR, CLI/STI, …</a:t>
            </a:r>
          </a:p>
          <a:p>
            <a:pPr lvl="1"/>
            <a:r>
              <a:rPr lang="en-US" dirty="0"/>
              <a:t>Change its page tables,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9730-7A2F-45EF-905C-67BE8C66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352B7-C5C0-4B12-BA98-C5A77E80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249E7-47AF-4879-B9C6-735DBA18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968C-A48C-4CD2-9CFC-4224640F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Distributed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52C3-4729-4E9A-ADF7-C6DB6A8B9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7696" cy="4351338"/>
          </a:xfrm>
        </p:spPr>
        <p:txBody>
          <a:bodyPr>
            <a:normAutofit/>
          </a:bodyPr>
          <a:lstStyle/>
          <a:p>
            <a:r>
              <a:rPr lang="en-US" dirty="0"/>
              <a:t>Consensus problem</a:t>
            </a:r>
          </a:p>
          <a:p>
            <a:pPr lvl="1"/>
            <a:r>
              <a:rPr lang="en-US" dirty="0"/>
              <a:t>All nodes propose a value</a:t>
            </a:r>
          </a:p>
          <a:p>
            <a:pPr lvl="1"/>
            <a:r>
              <a:rPr lang="en-US" dirty="0"/>
              <a:t>Some nodes might crash and stop responding</a:t>
            </a:r>
          </a:p>
          <a:p>
            <a:pPr lvl="1"/>
            <a:r>
              <a:rPr lang="en-US" dirty="0"/>
              <a:t>Eventually, all remaining nodes decide on the same value from set of proposed values</a:t>
            </a:r>
          </a:p>
          <a:p>
            <a:r>
              <a:rPr lang="en-US" dirty="0"/>
              <a:t>Distributed Decision Making</a:t>
            </a:r>
          </a:p>
          <a:p>
            <a:pPr lvl="1"/>
            <a:r>
              <a:rPr lang="en-US" dirty="0"/>
              <a:t>Choose between “true” and “false”</a:t>
            </a:r>
          </a:p>
          <a:p>
            <a:pPr lvl="1"/>
            <a:r>
              <a:rPr lang="en-US" dirty="0"/>
              <a:t>Or choose between “commit” and “abort”</a:t>
            </a:r>
          </a:p>
          <a:p>
            <a:r>
              <a:rPr lang="en-US" dirty="0"/>
              <a:t>Equally important (but often forgotten!): make it durable!</a:t>
            </a:r>
          </a:p>
          <a:p>
            <a:pPr lvl="1"/>
            <a:r>
              <a:rPr lang="en-US" dirty="0"/>
              <a:t>How do we make sure that decisions cannot be forgotten?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CFAFF-0315-45D1-8962-F3FCE19E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5A21-3365-44C8-B28B-B3C1CA3A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A6E8-DC8F-4CB8-A8A3-125DA4CF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4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Guest OS executes as unprivileged, but it thinks it’s privileged</a:t>
            </a:r>
          </a:p>
          <a:p>
            <a:r>
              <a:rPr lang="en-US" b="1" dirty="0"/>
              <a:t>How to deal with the huge diversity of I/O devices?</a:t>
            </a:r>
          </a:p>
          <a:p>
            <a:r>
              <a:rPr lang="en-US" dirty="0"/>
              <a:t>How do we provide virtual address spaces for each of the guest processes?</a:t>
            </a:r>
          </a:p>
          <a:p>
            <a:pPr lvl="1"/>
            <a:r>
              <a:rPr lang="en-US" dirty="0"/>
              <a:t>Host OS and Guest OS both have page tables</a:t>
            </a:r>
          </a:p>
          <a:p>
            <a:r>
              <a:rPr lang="en-US" dirty="0"/>
              <a:t>When Guest process does </a:t>
            </a:r>
            <a:r>
              <a:rPr lang="en-US" dirty="0" err="1"/>
              <a:t>syscall</a:t>
            </a:r>
            <a:r>
              <a:rPr lang="en-US" dirty="0"/>
              <a:t> (trap), how does it vector through the Guest OS </a:t>
            </a:r>
            <a:r>
              <a:rPr lang="en-US" dirty="0" err="1"/>
              <a:t>syscall</a:t>
            </a:r>
            <a:r>
              <a:rPr lang="en-US" dirty="0"/>
              <a:t> table?</a:t>
            </a:r>
          </a:p>
          <a:p>
            <a:r>
              <a:rPr lang="en-US" dirty="0"/>
              <a:t>How do interrupts get delivered to the Guest OS?</a:t>
            </a:r>
          </a:p>
          <a:p>
            <a:r>
              <a:rPr lang="en-US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4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64C4-907F-4FE5-9AB3-B077F6FE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I/O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678A-88F7-4B63-9476-20483310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Guest OS is configured with drivers for a few particular (virtual) I/O devices</a:t>
            </a:r>
          </a:p>
          <a:p>
            <a:pPr lvl="1"/>
            <a:r>
              <a:rPr lang="en-US" dirty="0"/>
              <a:t>They often claim to be these old devices (SCSI disk, …)</a:t>
            </a:r>
          </a:p>
          <a:p>
            <a:pPr lvl="1"/>
            <a:endParaRPr lang="en-US" dirty="0"/>
          </a:p>
          <a:p>
            <a:r>
              <a:rPr lang="en-US" dirty="0"/>
              <a:t>Drivers interact with “their device” through Programmed I/O (PIO), Direct Memory Access (DMA), and Interrupts</a:t>
            </a:r>
          </a:p>
          <a:p>
            <a:pPr lvl="1"/>
            <a:r>
              <a:rPr lang="en-US" dirty="0"/>
              <a:t>Device has a set of “registers” that are configured to appear at specific physical addresses; drivers read and write these addresses</a:t>
            </a:r>
          </a:p>
          <a:p>
            <a:pPr lvl="1"/>
            <a:endParaRPr lang="en-US" dirty="0"/>
          </a:p>
          <a:p>
            <a:r>
              <a:rPr lang="en-US" dirty="0"/>
              <a:t>When Guest OS drivers interact with virtual I/O devices, they trap to VMM</a:t>
            </a:r>
          </a:p>
          <a:p>
            <a:pPr lvl="1"/>
            <a:r>
              <a:rPr lang="en-US" dirty="0"/>
              <a:t>VMM emulates these operations on the host object (file, NW, window,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A27FA-8EF1-4112-8DBF-FC4645BC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ADAC-6DB9-46A3-886D-437053A6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11F8-26A0-4270-9A8E-A52C8878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2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Guest OS executes as unprivileged, but it thinks it’s privileged</a:t>
            </a:r>
          </a:p>
          <a:p>
            <a:r>
              <a:rPr lang="en-US" dirty="0"/>
              <a:t>How to deal with the huge diversity of I/O devices?</a:t>
            </a:r>
          </a:p>
          <a:p>
            <a:r>
              <a:rPr lang="en-US" b="1" dirty="0"/>
              <a:t>How do we provide virtual address spaces for each of the guest processes?</a:t>
            </a:r>
          </a:p>
          <a:p>
            <a:pPr lvl="1"/>
            <a:r>
              <a:rPr lang="en-US" b="1" dirty="0"/>
              <a:t>Host OS and Guest OS both have page tables</a:t>
            </a:r>
          </a:p>
          <a:p>
            <a:r>
              <a:rPr lang="en-US" dirty="0"/>
              <a:t>When Guest process does </a:t>
            </a:r>
            <a:r>
              <a:rPr lang="en-US" dirty="0" err="1"/>
              <a:t>syscall</a:t>
            </a:r>
            <a:r>
              <a:rPr lang="en-US" dirty="0"/>
              <a:t> (trap), how does it vector through the Guest OS </a:t>
            </a:r>
            <a:r>
              <a:rPr lang="en-US" dirty="0" err="1"/>
              <a:t>syscall</a:t>
            </a:r>
            <a:r>
              <a:rPr lang="en-US" dirty="0"/>
              <a:t> table?</a:t>
            </a:r>
          </a:p>
          <a:p>
            <a:r>
              <a:rPr lang="en-US" dirty="0"/>
              <a:t>How do interrupts get delivered to the Guest OS?</a:t>
            </a:r>
          </a:p>
          <a:p>
            <a:r>
              <a:rPr lang="en-US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6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D48E-EB2E-4445-8DCD-49279145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User-Level Memory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EF1F-2F43-4637-9FB1-E0C174E9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2818"/>
            <a:ext cx="10515600" cy="1893532"/>
          </a:xfrm>
        </p:spPr>
        <p:txBody>
          <a:bodyPr/>
          <a:lstStyle/>
          <a:p>
            <a:r>
              <a:rPr lang="en-US" dirty="0"/>
              <a:t>Guest OS maintains page table mapping “virtual addresses” seen by guest user process to what it thinks are “physical addresses”</a:t>
            </a:r>
          </a:p>
          <a:p>
            <a:r>
              <a:rPr lang="en-US" dirty="0"/>
              <a:t>Host OS maintains page table mapping “virtual addresses” seen by Guest OS to the true “physical addresses”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B2A9-7E9C-4353-A541-5FB44EAC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4A70-4D08-41DC-9403-A198010A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37D50-0ABF-4B13-BDD1-82FCFD64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43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2DBE09-C458-4835-ADB0-B83E0E83017A}"/>
              </a:ext>
            </a:extLst>
          </p:cNvPr>
          <p:cNvSpPr/>
          <p:nvPr/>
        </p:nvSpPr>
        <p:spPr bwMode="auto">
          <a:xfrm>
            <a:off x="1913107" y="1690688"/>
            <a:ext cx="1295400" cy="2667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A550A8-5B4F-44D8-B5D5-DDF54E423899}"/>
              </a:ext>
            </a:extLst>
          </p:cNvPr>
          <p:cNvSpPr txBox="1"/>
          <p:nvPr/>
        </p:nvSpPr>
        <p:spPr>
          <a:xfrm>
            <a:off x="1888723" y="1348788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Guest VAS : PT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20E839-495C-481E-AEB9-5E9F7FD0B669}"/>
              </a:ext>
            </a:extLst>
          </p:cNvPr>
          <p:cNvSpPr/>
          <p:nvPr/>
        </p:nvSpPr>
        <p:spPr bwMode="auto">
          <a:xfrm>
            <a:off x="3371194" y="1690688"/>
            <a:ext cx="266700" cy="2667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F49402-14E4-49A9-ACC7-3EE4AFDC31C0}"/>
              </a:ext>
            </a:extLst>
          </p:cNvPr>
          <p:cNvSpPr/>
          <p:nvPr/>
        </p:nvSpPr>
        <p:spPr bwMode="auto">
          <a:xfrm>
            <a:off x="4173332" y="3492056"/>
            <a:ext cx="914400" cy="8656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165D67-7114-4F07-B36C-B866572A0A74}"/>
              </a:ext>
            </a:extLst>
          </p:cNvPr>
          <p:cNvSpPr txBox="1"/>
          <p:nvPr/>
        </p:nvSpPr>
        <p:spPr>
          <a:xfrm>
            <a:off x="3731514" y="2849864"/>
            <a:ext cx="179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Guest “Physical” Mem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476DF1-291E-4A32-BFC2-FFF0E8C3583B}"/>
              </a:ext>
            </a:extLst>
          </p:cNvPr>
          <p:cNvSpPr/>
          <p:nvPr/>
        </p:nvSpPr>
        <p:spPr bwMode="auto">
          <a:xfrm>
            <a:off x="7435613" y="1718120"/>
            <a:ext cx="1295400" cy="2667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FB1003D-F765-4530-B896-E87B0BE330D1}"/>
              </a:ext>
            </a:extLst>
          </p:cNvPr>
          <p:cNvSpPr/>
          <p:nvPr/>
        </p:nvSpPr>
        <p:spPr bwMode="auto">
          <a:xfrm>
            <a:off x="9709636" y="2833688"/>
            <a:ext cx="914400" cy="15514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B7EC9A-05F9-4E41-BD29-B78EE4BF2AE2}"/>
              </a:ext>
            </a:extLst>
          </p:cNvPr>
          <p:cNvSpPr/>
          <p:nvPr/>
        </p:nvSpPr>
        <p:spPr bwMode="auto">
          <a:xfrm>
            <a:off x="8910580" y="1718120"/>
            <a:ext cx="266700" cy="2667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 Diagonal Corner Rectangle 15">
            <a:extLst>
              <a:ext uri="{FF2B5EF4-FFF2-40B4-BE49-F238E27FC236}">
                <a16:creationId xmlns:a16="http://schemas.microsoft.com/office/drawing/2014/main" id="{F20D9A21-D654-4F39-A904-0B9DBFC09952}"/>
              </a:ext>
            </a:extLst>
          </p:cNvPr>
          <p:cNvSpPr/>
          <p:nvPr/>
        </p:nvSpPr>
        <p:spPr bwMode="auto">
          <a:xfrm>
            <a:off x="2013466" y="2251520"/>
            <a:ext cx="1066800" cy="277368"/>
          </a:xfrm>
          <a:prstGeom prst="round2Diag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 Diagonal Corner Rectangle 16">
            <a:extLst>
              <a:ext uri="{FF2B5EF4-FFF2-40B4-BE49-F238E27FC236}">
                <a16:creationId xmlns:a16="http://schemas.microsoft.com/office/drawing/2014/main" id="{E9D71F1C-6235-4616-A320-F439CDF37B13}"/>
              </a:ext>
            </a:extLst>
          </p:cNvPr>
          <p:cNvSpPr/>
          <p:nvPr/>
        </p:nvSpPr>
        <p:spPr bwMode="auto">
          <a:xfrm>
            <a:off x="2029968" y="3841957"/>
            <a:ext cx="1066800" cy="277368"/>
          </a:xfrm>
          <a:prstGeom prst="round2Diag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 Diagonal Corner Rectangle 17">
            <a:extLst>
              <a:ext uri="{FF2B5EF4-FFF2-40B4-BE49-F238E27FC236}">
                <a16:creationId xmlns:a16="http://schemas.microsoft.com/office/drawing/2014/main" id="{7083F1AB-2085-4445-AC6E-F622F6DC11DA}"/>
              </a:ext>
            </a:extLst>
          </p:cNvPr>
          <p:cNvSpPr/>
          <p:nvPr/>
        </p:nvSpPr>
        <p:spPr bwMode="auto">
          <a:xfrm>
            <a:off x="2029968" y="3571609"/>
            <a:ext cx="1066800" cy="234366"/>
          </a:xfrm>
          <a:prstGeom prst="round2Diag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 Diagonal Corner Rectangle 18">
            <a:extLst>
              <a:ext uri="{FF2B5EF4-FFF2-40B4-BE49-F238E27FC236}">
                <a16:creationId xmlns:a16="http://schemas.microsoft.com/office/drawing/2014/main" id="{63F1F5B4-6EF2-413A-BE88-91919DDD6966}"/>
              </a:ext>
            </a:extLst>
          </p:cNvPr>
          <p:cNvSpPr/>
          <p:nvPr/>
        </p:nvSpPr>
        <p:spPr bwMode="auto">
          <a:xfrm>
            <a:off x="2027407" y="3263735"/>
            <a:ext cx="1066800" cy="277368"/>
          </a:xfrm>
          <a:prstGeom prst="round2Diag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ound Diagonal Corner Rectangle 20">
            <a:extLst>
              <a:ext uri="{FF2B5EF4-FFF2-40B4-BE49-F238E27FC236}">
                <a16:creationId xmlns:a16="http://schemas.microsoft.com/office/drawing/2014/main" id="{C618191E-FE21-469D-9DD0-21AA2249B462}"/>
              </a:ext>
            </a:extLst>
          </p:cNvPr>
          <p:cNvSpPr/>
          <p:nvPr/>
        </p:nvSpPr>
        <p:spPr bwMode="auto">
          <a:xfrm>
            <a:off x="7574327" y="4184338"/>
            <a:ext cx="1066800" cy="141084"/>
          </a:xfrm>
          <a:prstGeom prst="round2Diag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ound Diagonal Corner Rectangle 23">
            <a:extLst>
              <a:ext uri="{FF2B5EF4-FFF2-40B4-BE49-F238E27FC236}">
                <a16:creationId xmlns:a16="http://schemas.microsoft.com/office/drawing/2014/main" id="{4AF4FAA8-E5D6-479C-8262-493F4816B279}"/>
              </a:ext>
            </a:extLst>
          </p:cNvPr>
          <p:cNvSpPr/>
          <p:nvPr/>
        </p:nvSpPr>
        <p:spPr bwMode="auto">
          <a:xfrm>
            <a:off x="7583729" y="3994232"/>
            <a:ext cx="1066800" cy="141084"/>
          </a:xfrm>
          <a:prstGeom prst="round2Diag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ound Diagonal Corner Rectangle 25">
            <a:extLst>
              <a:ext uri="{FF2B5EF4-FFF2-40B4-BE49-F238E27FC236}">
                <a16:creationId xmlns:a16="http://schemas.microsoft.com/office/drawing/2014/main" id="{DB456B4A-E95B-4989-9231-2A1A043303CC}"/>
              </a:ext>
            </a:extLst>
          </p:cNvPr>
          <p:cNvSpPr/>
          <p:nvPr/>
        </p:nvSpPr>
        <p:spPr bwMode="auto">
          <a:xfrm>
            <a:off x="7548370" y="2165498"/>
            <a:ext cx="1066800" cy="67809"/>
          </a:xfrm>
          <a:prstGeom prst="round2Diag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ound Single Corner Rectangle 30">
            <a:extLst>
              <a:ext uri="{FF2B5EF4-FFF2-40B4-BE49-F238E27FC236}">
                <a16:creationId xmlns:a16="http://schemas.microsoft.com/office/drawing/2014/main" id="{4AF8D098-B831-4240-A8E2-683529F5C306}"/>
              </a:ext>
            </a:extLst>
          </p:cNvPr>
          <p:cNvSpPr/>
          <p:nvPr/>
        </p:nvSpPr>
        <p:spPr bwMode="auto">
          <a:xfrm>
            <a:off x="3362945" y="2316722"/>
            <a:ext cx="266700" cy="101145"/>
          </a:xfrm>
          <a:prstGeom prst="round1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EF9D9AC-EB38-4713-983C-936EF1864727}"/>
              </a:ext>
            </a:extLst>
          </p:cNvPr>
          <p:cNvSpPr/>
          <p:nvPr/>
        </p:nvSpPr>
        <p:spPr bwMode="auto">
          <a:xfrm>
            <a:off x="4197699" y="3982046"/>
            <a:ext cx="890033" cy="1410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C84F40-7E8D-40F1-B84E-1FC0AC317C26}"/>
              </a:ext>
            </a:extLst>
          </p:cNvPr>
          <p:cNvSpPr/>
          <p:nvPr/>
        </p:nvSpPr>
        <p:spPr bwMode="auto">
          <a:xfrm>
            <a:off x="4185534" y="3748088"/>
            <a:ext cx="890033" cy="1410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C12681-50E8-4751-A128-97CEFCFBC532}"/>
              </a:ext>
            </a:extLst>
          </p:cNvPr>
          <p:cNvSpPr/>
          <p:nvPr/>
        </p:nvSpPr>
        <p:spPr bwMode="auto">
          <a:xfrm>
            <a:off x="4197699" y="4185332"/>
            <a:ext cx="890033" cy="1410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ound Single Corner Rectangle 37">
            <a:extLst>
              <a:ext uri="{FF2B5EF4-FFF2-40B4-BE49-F238E27FC236}">
                <a16:creationId xmlns:a16="http://schemas.microsoft.com/office/drawing/2014/main" id="{23B23A21-9E75-4749-9833-DC15E4BF0200}"/>
              </a:ext>
            </a:extLst>
          </p:cNvPr>
          <p:cNvSpPr/>
          <p:nvPr/>
        </p:nvSpPr>
        <p:spPr bwMode="auto">
          <a:xfrm>
            <a:off x="3380365" y="3522423"/>
            <a:ext cx="266700" cy="101145"/>
          </a:xfrm>
          <a:prstGeom prst="round1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ound Single Corner Rectangle 38">
            <a:extLst>
              <a:ext uri="{FF2B5EF4-FFF2-40B4-BE49-F238E27FC236}">
                <a16:creationId xmlns:a16="http://schemas.microsoft.com/office/drawing/2014/main" id="{164707A6-C15D-4820-9C0C-FE26E8DF3BA5}"/>
              </a:ext>
            </a:extLst>
          </p:cNvPr>
          <p:cNvSpPr/>
          <p:nvPr/>
        </p:nvSpPr>
        <p:spPr bwMode="auto">
          <a:xfrm>
            <a:off x="3366215" y="4084187"/>
            <a:ext cx="266700" cy="101145"/>
          </a:xfrm>
          <a:prstGeom prst="round1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5730421-2B9E-4EBF-B09C-542F86D1A701}"/>
              </a:ext>
            </a:extLst>
          </p:cNvPr>
          <p:cNvCxnSpPr>
            <a:cxnSpLocks/>
            <a:endCxn id="67" idx="1"/>
          </p:cNvCxnSpPr>
          <p:nvPr/>
        </p:nvCxnSpPr>
        <p:spPr bwMode="auto">
          <a:xfrm flipV="1">
            <a:off x="3499565" y="3818630"/>
            <a:ext cx="685969" cy="3104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62344A0-2C48-4D2A-9956-0A853B2B8912}"/>
              </a:ext>
            </a:extLst>
          </p:cNvPr>
          <p:cNvCxnSpPr>
            <a:cxnSpLocks/>
            <a:stCxn id="65" idx="2"/>
          </p:cNvCxnSpPr>
          <p:nvPr/>
        </p:nvCxnSpPr>
        <p:spPr bwMode="auto">
          <a:xfrm>
            <a:off x="3496295" y="2417867"/>
            <a:ext cx="668788" cy="1871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EFEF914-34B8-46C0-B81F-B4E9CD5091A2}"/>
              </a:ext>
            </a:extLst>
          </p:cNvPr>
          <p:cNvCxnSpPr>
            <a:cxnSpLocks/>
            <a:endCxn id="66" idx="1"/>
          </p:cNvCxnSpPr>
          <p:nvPr/>
        </p:nvCxnSpPr>
        <p:spPr bwMode="auto">
          <a:xfrm>
            <a:off x="3578724" y="3558697"/>
            <a:ext cx="618975" cy="493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230CAA-653A-4C14-8ADD-49C0E4B1818F}"/>
              </a:ext>
            </a:extLst>
          </p:cNvPr>
          <p:cNvGrpSpPr/>
          <p:nvPr/>
        </p:nvGrpSpPr>
        <p:grpSpPr>
          <a:xfrm>
            <a:off x="7615445" y="2566193"/>
            <a:ext cx="914400" cy="865632"/>
            <a:chOff x="5329445" y="2295873"/>
            <a:chExt cx="914400" cy="8656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4BB2804-4B28-4804-9D07-1090E91EDDC0}"/>
                </a:ext>
              </a:extLst>
            </p:cNvPr>
            <p:cNvSpPr/>
            <p:nvPr/>
          </p:nvSpPr>
          <p:spPr bwMode="auto">
            <a:xfrm>
              <a:off x="5329445" y="2295873"/>
              <a:ext cx="914400" cy="86563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896C46B-43CA-49D9-A401-2014DAC8DC2D}"/>
                </a:ext>
              </a:extLst>
            </p:cNvPr>
            <p:cNvSpPr/>
            <p:nvPr/>
          </p:nvSpPr>
          <p:spPr bwMode="auto">
            <a:xfrm>
              <a:off x="5350754" y="2770471"/>
              <a:ext cx="890033" cy="14108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030FFF-ED57-4434-A971-B88637571F19}"/>
                </a:ext>
              </a:extLst>
            </p:cNvPr>
            <p:cNvSpPr/>
            <p:nvPr/>
          </p:nvSpPr>
          <p:spPr bwMode="auto">
            <a:xfrm>
              <a:off x="5338589" y="2536513"/>
              <a:ext cx="890033" cy="14108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E37F6F-DF0A-44AD-B128-4F203A14E3F1}"/>
                </a:ext>
              </a:extLst>
            </p:cNvPr>
            <p:cNvSpPr/>
            <p:nvPr/>
          </p:nvSpPr>
          <p:spPr bwMode="auto">
            <a:xfrm>
              <a:off x="5350754" y="2973757"/>
              <a:ext cx="890033" cy="14108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" name="Round Single Corner Rectangle 49">
            <a:extLst>
              <a:ext uri="{FF2B5EF4-FFF2-40B4-BE49-F238E27FC236}">
                <a16:creationId xmlns:a16="http://schemas.microsoft.com/office/drawing/2014/main" id="{00F6B2E5-CB2A-4290-945D-07B64A764401}"/>
              </a:ext>
            </a:extLst>
          </p:cNvPr>
          <p:cNvSpPr/>
          <p:nvPr/>
        </p:nvSpPr>
        <p:spPr bwMode="auto">
          <a:xfrm>
            <a:off x="8906389" y="3041444"/>
            <a:ext cx="266700" cy="101145"/>
          </a:xfrm>
          <a:prstGeom prst="round1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49C7841-A238-44FE-B085-46789203071E}"/>
              </a:ext>
            </a:extLst>
          </p:cNvPr>
          <p:cNvCxnSpPr>
            <a:cxnSpLocks/>
          </p:cNvCxnSpPr>
          <p:nvPr/>
        </p:nvCxnSpPr>
        <p:spPr bwMode="auto">
          <a:xfrm>
            <a:off x="9104748" y="3077718"/>
            <a:ext cx="618975" cy="4938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28E55267-3265-4811-A059-923CFF31F0F2}"/>
              </a:ext>
            </a:extLst>
          </p:cNvPr>
          <p:cNvSpPr/>
          <p:nvPr/>
        </p:nvSpPr>
        <p:spPr bwMode="auto">
          <a:xfrm>
            <a:off x="9732543" y="3463186"/>
            <a:ext cx="890033" cy="14108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4E3F8B-5050-463D-8C1E-5C7BEA5AC2F2}"/>
              </a:ext>
            </a:extLst>
          </p:cNvPr>
          <p:cNvSpPr txBox="1"/>
          <p:nvPr/>
        </p:nvSpPr>
        <p:spPr>
          <a:xfrm>
            <a:off x="9319529" y="2198454"/>
            <a:ext cx="171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Physical Mem</a:t>
            </a:r>
          </a:p>
        </p:txBody>
      </p:sp>
      <p:sp>
        <p:nvSpPr>
          <p:cNvPr id="85" name="Round Single Corner Rectangle 53">
            <a:extLst>
              <a:ext uri="{FF2B5EF4-FFF2-40B4-BE49-F238E27FC236}">
                <a16:creationId xmlns:a16="http://schemas.microsoft.com/office/drawing/2014/main" id="{E9B528C0-9091-4761-AF81-B3B6631755A8}"/>
              </a:ext>
            </a:extLst>
          </p:cNvPr>
          <p:cNvSpPr/>
          <p:nvPr/>
        </p:nvSpPr>
        <p:spPr bwMode="auto">
          <a:xfrm>
            <a:off x="8915400" y="3261462"/>
            <a:ext cx="266700" cy="101145"/>
          </a:xfrm>
          <a:prstGeom prst="round1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128788A-4B9E-4D02-B896-173006A6B9B0}"/>
              </a:ext>
            </a:extLst>
          </p:cNvPr>
          <p:cNvCxnSpPr>
            <a:cxnSpLocks/>
            <a:endCxn id="87" idx="1"/>
          </p:cNvCxnSpPr>
          <p:nvPr/>
        </p:nvCxnSpPr>
        <p:spPr bwMode="auto">
          <a:xfrm flipV="1">
            <a:off x="9113759" y="3058835"/>
            <a:ext cx="609964" cy="23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1D7E66D6-A99D-4CC6-9350-155FFE9142FF}"/>
              </a:ext>
            </a:extLst>
          </p:cNvPr>
          <p:cNvSpPr/>
          <p:nvPr/>
        </p:nvSpPr>
        <p:spPr bwMode="auto">
          <a:xfrm>
            <a:off x="9723723" y="2988293"/>
            <a:ext cx="890033" cy="14108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7E9A1A3-0D2D-4F8F-A037-EE9A83A865FF}"/>
              </a:ext>
            </a:extLst>
          </p:cNvPr>
          <p:cNvCxnSpPr/>
          <p:nvPr/>
        </p:nvCxnSpPr>
        <p:spPr bwMode="auto">
          <a:xfrm>
            <a:off x="1913107" y="2150273"/>
            <a:ext cx="129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FA768A2-32C6-41AE-992A-BCE05560AD99}"/>
              </a:ext>
            </a:extLst>
          </p:cNvPr>
          <p:cNvCxnSpPr>
            <a:cxnSpLocks/>
          </p:cNvCxnSpPr>
          <p:nvPr/>
        </p:nvCxnSpPr>
        <p:spPr bwMode="auto">
          <a:xfrm>
            <a:off x="3380365" y="2153321"/>
            <a:ext cx="266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A876418-78AA-4B67-B447-85DCEEBF1865}"/>
              </a:ext>
            </a:extLst>
          </p:cNvPr>
          <p:cNvSpPr/>
          <p:nvPr/>
        </p:nvSpPr>
        <p:spPr bwMode="auto">
          <a:xfrm>
            <a:off x="9704816" y="3956510"/>
            <a:ext cx="890033" cy="14108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940F023-5132-43C8-846D-9545874C7E9E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0064" y="4010363"/>
            <a:ext cx="609964" cy="23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sp>
        <p:nvSpPr>
          <p:cNvPr id="92" name="Round Single Corner Rectangle 58">
            <a:extLst>
              <a:ext uri="{FF2B5EF4-FFF2-40B4-BE49-F238E27FC236}">
                <a16:creationId xmlns:a16="http://schemas.microsoft.com/office/drawing/2014/main" id="{9277CD2A-AB47-450D-9D81-96DA53ECDA00}"/>
              </a:ext>
            </a:extLst>
          </p:cNvPr>
          <p:cNvSpPr/>
          <p:nvPr/>
        </p:nvSpPr>
        <p:spPr bwMode="auto">
          <a:xfrm>
            <a:off x="8915400" y="4207673"/>
            <a:ext cx="266700" cy="101145"/>
          </a:xfrm>
          <a:prstGeom prst="round1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EB4CFAB-AA71-434D-84A6-C7F561C878A9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9041" y="2605088"/>
            <a:ext cx="2465286" cy="8580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829C2A-E139-4224-81D0-312D7C5CE5E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91923" y="3432748"/>
            <a:ext cx="2491575" cy="9201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3F55AA8-0D5C-451A-A027-CB5BB9FE4F0A}"/>
              </a:ext>
            </a:extLst>
          </p:cNvPr>
          <p:cNvSpPr txBox="1"/>
          <p:nvPr/>
        </p:nvSpPr>
        <p:spPr>
          <a:xfrm>
            <a:off x="7117901" y="1351133"/>
            <a:ext cx="229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VM-X VAS : PT</a:t>
            </a:r>
          </a:p>
        </p:txBody>
      </p:sp>
    </p:spTree>
    <p:extLst>
      <p:ext uri="{BB962C8B-B14F-4D97-AF65-F5344CB8AC3E}">
        <p14:creationId xmlns:p14="http://schemas.microsoft.com/office/powerpoint/2010/main" val="28245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916356-8FF3-4584-AC76-88374517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Shadow Page Tables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1E65-46F8-4758-BCA7-EC75DF5F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004A8-8E36-4E7C-BC4F-C52957B1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3781-715C-47CD-92DB-84FD5E91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CC9FA-53F2-4154-8A42-D8FD4CF88CB2}"/>
              </a:ext>
            </a:extLst>
          </p:cNvPr>
          <p:cNvCxnSpPr/>
          <p:nvPr/>
        </p:nvCxnSpPr>
        <p:spPr bwMode="auto">
          <a:xfrm flipH="1">
            <a:off x="4634811" y="3498269"/>
            <a:ext cx="189691" cy="869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09714-AB64-49BB-8B0E-9EDCCD760C04}"/>
              </a:ext>
            </a:extLst>
          </p:cNvPr>
          <p:cNvCxnSpPr/>
          <p:nvPr/>
        </p:nvCxnSpPr>
        <p:spPr bwMode="auto">
          <a:xfrm flipH="1">
            <a:off x="6174492" y="3523996"/>
            <a:ext cx="189691" cy="869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" name="Action Button: Custom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831AED-B767-42A3-AF0E-C64D861EF2B7}"/>
              </a:ext>
            </a:extLst>
          </p:cNvPr>
          <p:cNvSpPr/>
          <p:nvPr/>
        </p:nvSpPr>
        <p:spPr bwMode="auto">
          <a:xfrm>
            <a:off x="3986302" y="2139369"/>
            <a:ext cx="3200400" cy="228600"/>
          </a:xfrm>
          <a:prstGeom prst="actionButtonBlank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A0D69-BE2B-4D87-B437-E0AE634DDFE5}"/>
              </a:ext>
            </a:extLst>
          </p:cNvPr>
          <p:cNvSpPr txBox="1"/>
          <p:nvPr/>
        </p:nvSpPr>
        <p:spPr>
          <a:xfrm>
            <a:off x="3681502" y="1711411"/>
            <a:ext cx="17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Guest VAS pages</a:t>
            </a:r>
          </a:p>
        </p:txBody>
      </p:sp>
      <p:sp>
        <p:nvSpPr>
          <p:cNvPr id="12" name="Action Button: Custom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9F36CF0-70B5-4A30-A1EB-A43670CCD3D7}"/>
              </a:ext>
            </a:extLst>
          </p:cNvPr>
          <p:cNvSpPr/>
          <p:nvPr/>
        </p:nvSpPr>
        <p:spPr bwMode="auto">
          <a:xfrm>
            <a:off x="4824502" y="3269669"/>
            <a:ext cx="1561291" cy="228600"/>
          </a:xfrm>
          <a:prstGeom prst="actionButtonBlank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Action Button: Custom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7D1A90-059F-4A67-87FD-763370148DB5}"/>
              </a:ext>
            </a:extLst>
          </p:cNvPr>
          <p:cNvSpPr/>
          <p:nvPr/>
        </p:nvSpPr>
        <p:spPr bwMode="auto">
          <a:xfrm>
            <a:off x="52055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Action Button: Custom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7E7EC1-663D-4FDC-8DE8-F8C80B16CE44}"/>
              </a:ext>
            </a:extLst>
          </p:cNvPr>
          <p:cNvSpPr/>
          <p:nvPr/>
        </p:nvSpPr>
        <p:spPr bwMode="auto">
          <a:xfrm>
            <a:off x="53579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Action Button: Custom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6A468C-BA61-4C6E-BFEB-153CF5FB9C66}"/>
              </a:ext>
            </a:extLst>
          </p:cNvPr>
          <p:cNvSpPr/>
          <p:nvPr/>
        </p:nvSpPr>
        <p:spPr bwMode="auto">
          <a:xfrm>
            <a:off x="55103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Action Button: Custom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FAF7EC-5994-4C82-A0D1-B7B457BA841B}"/>
              </a:ext>
            </a:extLst>
          </p:cNvPr>
          <p:cNvSpPr/>
          <p:nvPr/>
        </p:nvSpPr>
        <p:spPr bwMode="auto">
          <a:xfrm>
            <a:off x="58913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Action Button: Custom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95F0920-BB7D-4144-90EC-70897E1F969E}"/>
              </a:ext>
            </a:extLst>
          </p:cNvPr>
          <p:cNvSpPr/>
          <p:nvPr/>
        </p:nvSpPr>
        <p:spPr bwMode="auto">
          <a:xfrm>
            <a:off x="61961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Action Button: Custom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95523CB-913F-4457-8F6C-0FA06C897896}"/>
              </a:ext>
            </a:extLst>
          </p:cNvPr>
          <p:cNvSpPr/>
          <p:nvPr/>
        </p:nvSpPr>
        <p:spPr bwMode="auto">
          <a:xfrm>
            <a:off x="6653302" y="21393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5AFEF8-7084-46DD-A3ED-AE984E97FBD9}"/>
              </a:ext>
            </a:extLst>
          </p:cNvPr>
          <p:cNvSpPr/>
          <p:nvPr/>
        </p:nvSpPr>
        <p:spPr bwMode="auto">
          <a:xfrm>
            <a:off x="5015811" y="32696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Action Button: Custom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E9CFBB-14E1-4639-8DCB-94D5365D2ED8}"/>
              </a:ext>
            </a:extLst>
          </p:cNvPr>
          <p:cNvSpPr/>
          <p:nvPr/>
        </p:nvSpPr>
        <p:spPr bwMode="auto">
          <a:xfrm>
            <a:off x="5396811" y="32696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Action Button: Custom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5E0DC3-F8ED-4F4B-9FE7-392B4F05BFFD}"/>
              </a:ext>
            </a:extLst>
          </p:cNvPr>
          <p:cNvSpPr/>
          <p:nvPr/>
        </p:nvSpPr>
        <p:spPr bwMode="auto">
          <a:xfrm>
            <a:off x="5701611" y="32696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Action Button: Custom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0C7D78-2849-418B-9A0D-D5ECF7DC38CA}"/>
              </a:ext>
            </a:extLst>
          </p:cNvPr>
          <p:cNvSpPr/>
          <p:nvPr/>
        </p:nvSpPr>
        <p:spPr bwMode="auto">
          <a:xfrm>
            <a:off x="5967502" y="3269669"/>
            <a:ext cx="152400" cy="228600"/>
          </a:xfrm>
          <a:prstGeom prst="actionButtonBlan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Action Button: Custom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167525-692E-48A9-8A07-922E91D67E9B}"/>
              </a:ext>
            </a:extLst>
          </p:cNvPr>
          <p:cNvSpPr/>
          <p:nvPr/>
        </p:nvSpPr>
        <p:spPr bwMode="auto">
          <a:xfrm>
            <a:off x="4004947" y="4367784"/>
            <a:ext cx="3200400" cy="228600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6F71C-2656-4CF0-A4EA-A5F6F81E12B9}"/>
              </a:ext>
            </a:extLst>
          </p:cNvPr>
          <p:cNvSpPr txBox="1"/>
          <p:nvPr/>
        </p:nvSpPr>
        <p:spPr>
          <a:xfrm>
            <a:off x="3681502" y="3429324"/>
            <a:ext cx="231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Guest Physical Frames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2FA4FB-1FA0-4920-9924-2E0B6819C1F4}"/>
              </a:ext>
            </a:extLst>
          </p:cNvPr>
          <p:cNvSpPr txBox="1"/>
          <p:nvPr/>
        </p:nvSpPr>
        <p:spPr>
          <a:xfrm>
            <a:off x="3681502" y="4028507"/>
            <a:ext cx="23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VM Process Pages</a:t>
            </a:r>
          </a:p>
        </p:txBody>
      </p:sp>
      <p:sp>
        <p:nvSpPr>
          <p:cNvPr id="26" name="Action Button: Custom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DC67F7-6C0A-4019-93A0-402FADB18879}"/>
              </a:ext>
            </a:extLst>
          </p:cNvPr>
          <p:cNvSpPr/>
          <p:nvPr/>
        </p:nvSpPr>
        <p:spPr bwMode="auto">
          <a:xfrm>
            <a:off x="4634811" y="4376073"/>
            <a:ext cx="1561291" cy="228600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Action Button: Custom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A90512-CC2B-4247-8DE4-41B9D8ED7262}"/>
              </a:ext>
            </a:extLst>
          </p:cNvPr>
          <p:cNvSpPr/>
          <p:nvPr/>
        </p:nvSpPr>
        <p:spPr bwMode="auto">
          <a:xfrm>
            <a:off x="4826120" y="4376073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Action Button: Custom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2BB60E-AB19-426C-A9FB-DF616C220CC7}"/>
              </a:ext>
            </a:extLst>
          </p:cNvPr>
          <p:cNvSpPr/>
          <p:nvPr/>
        </p:nvSpPr>
        <p:spPr bwMode="auto">
          <a:xfrm>
            <a:off x="5207120" y="4376073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Action Button: Custom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533CC0-1139-43FE-940A-3DB9EA8ED455}"/>
              </a:ext>
            </a:extLst>
          </p:cNvPr>
          <p:cNvSpPr/>
          <p:nvPr/>
        </p:nvSpPr>
        <p:spPr bwMode="auto">
          <a:xfrm>
            <a:off x="5511920" y="4376073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Action Button: Custom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C2CB44-A14F-413E-BD59-EE8A2E15E4E3}"/>
              </a:ext>
            </a:extLst>
          </p:cNvPr>
          <p:cNvSpPr/>
          <p:nvPr/>
        </p:nvSpPr>
        <p:spPr bwMode="auto">
          <a:xfrm>
            <a:off x="5777811" y="4376073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Action Button: Custom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700A82-D269-4F13-AE66-6ADB2E636823}"/>
              </a:ext>
            </a:extLst>
          </p:cNvPr>
          <p:cNvSpPr/>
          <p:nvPr/>
        </p:nvSpPr>
        <p:spPr bwMode="auto">
          <a:xfrm>
            <a:off x="4339334" y="5386405"/>
            <a:ext cx="2466368" cy="225979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Action Button: Custom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80F2D4-EAC7-4986-81D8-6A042A30C7E5}"/>
              </a:ext>
            </a:extLst>
          </p:cNvPr>
          <p:cNvSpPr/>
          <p:nvPr/>
        </p:nvSpPr>
        <p:spPr bwMode="auto">
          <a:xfrm>
            <a:off x="4672102" y="5394526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Action Button: Custom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395DF3-8A11-41EA-882F-E64C7FEA38A5}"/>
              </a:ext>
            </a:extLst>
          </p:cNvPr>
          <p:cNvSpPr/>
          <p:nvPr/>
        </p:nvSpPr>
        <p:spPr bwMode="auto">
          <a:xfrm>
            <a:off x="5439341" y="5386405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Action Button: Custom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B03717-74DF-4289-A077-8203BA24FE37}"/>
              </a:ext>
            </a:extLst>
          </p:cNvPr>
          <p:cNvSpPr/>
          <p:nvPr/>
        </p:nvSpPr>
        <p:spPr bwMode="auto">
          <a:xfrm>
            <a:off x="5744141" y="5386405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Action Button: Custom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0D63D1-E692-4858-9D63-CC02E6E85FA2}"/>
              </a:ext>
            </a:extLst>
          </p:cNvPr>
          <p:cNvSpPr/>
          <p:nvPr/>
        </p:nvSpPr>
        <p:spPr bwMode="auto">
          <a:xfrm>
            <a:off x="6010032" y="5386405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ction Button: Custom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4CAB14F-7D57-493E-A3DD-746F5EABCB74}"/>
              </a:ext>
            </a:extLst>
          </p:cNvPr>
          <p:cNvSpPr/>
          <p:nvPr/>
        </p:nvSpPr>
        <p:spPr bwMode="auto">
          <a:xfrm>
            <a:off x="4085539" y="4376111"/>
            <a:ext cx="152400" cy="228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E93AA1-1624-4FDA-A06B-9C54885E53CA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>
            <a:off x="5092011" y="2228269"/>
            <a:ext cx="189692" cy="1041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74745C-E041-47CD-B1BA-5AAE976760B7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>
            <a:off x="5434103" y="2228269"/>
            <a:ext cx="38908" cy="1041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922C64-EF35-43C8-8A78-9B8F681F65D0}"/>
              </a:ext>
            </a:extLst>
          </p:cNvPr>
          <p:cNvCxnSpPr>
            <a:cxnSpLocks/>
            <a:endCxn id="21" idx="3"/>
          </p:cNvCxnSpPr>
          <p:nvPr/>
        </p:nvCxnSpPr>
        <p:spPr bwMode="auto">
          <a:xfrm>
            <a:off x="5586863" y="2228269"/>
            <a:ext cx="190948" cy="1041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8356E1-BD2F-4B3A-967A-27817953208A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1375" y="2228269"/>
            <a:ext cx="183785" cy="103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1E16EBA-7FA2-4EC6-A83E-4ADCE99797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33865" y="2228269"/>
            <a:ext cx="695639" cy="10306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D2BC92-AEF3-49FF-8D1B-0465A8064855}"/>
              </a:ext>
            </a:extLst>
          </p:cNvPr>
          <p:cNvCxnSpPr>
            <a:cxnSpLocks/>
          </p:cNvCxnSpPr>
          <p:nvPr/>
        </p:nvCxnSpPr>
        <p:spPr bwMode="auto">
          <a:xfrm flipH="1">
            <a:off x="6277810" y="2228269"/>
            <a:ext cx="1" cy="3020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473D0E-86DA-4E2F-9DCD-A1E37F476C03}"/>
              </a:ext>
            </a:extLst>
          </p:cNvPr>
          <p:cNvCxnSpPr>
            <a:cxnSpLocks/>
            <a:endCxn id="33" idx="3"/>
          </p:cNvCxnSpPr>
          <p:nvPr/>
        </p:nvCxnSpPr>
        <p:spPr bwMode="auto">
          <a:xfrm>
            <a:off x="4148834" y="4510652"/>
            <a:ext cx="1366707" cy="8757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186D9E-2895-4C1F-A1C6-E6125C3195F9}"/>
              </a:ext>
            </a:extLst>
          </p:cNvPr>
          <p:cNvCxnSpPr>
            <a:cxnSpLocks/>
            <a:endCxn id="32" idx="3"/>
          </p:cNvCxnSpPr>
          <p:nvPr/>
        </p:nvCxnSpPr>
        <p:spPr bwMode="auto">
          <a:xfrm flipH="1">
            <a:off x="4748302" y="4501726"/>
            <a:ext cx="173492" cy="89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A478B6-EEF1-4931-8288-461CEAFD2B00}"/>
              </a:ext>
            </a:extLst>
          </p:cNvPr>
          <p:cNvCxnSpPr>
            <a:cxnSpLocks/>
            <a:endCxn id="35" idx="3"/>
          </p:cNvCxnSpPr>
          <p:nvPr/>
        </p:nvCxnSpPr>
        <p:spPr bwMode="auto">
          <a:xfrm>
            <a:off x="5267669" y="4519251"/>
            <a:ext cx="818563" cy="8671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8C7BC0D-039A-4D11-B847-BAE638CC63A2}"/>
              </a:ext>
            </a:extLst>
          </p:cNvPr>
          <p:cNvCxnSpPr>
            <a:cxnSpLocks/>
            <a:endCxn id="34" idx="3"/>
          </p:cNvCxnSpPr>
          <p:nvPr/>
        </p:nvCxnSpPr>
        <p:spPr bwMode="auto">
          <a:xfrm>
            <a:off x="5591515" y="4500110"/>
            <a:ext cx="228826" cy="8862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A689496-27A4-49DD-A8F3-E8F39086C37A}"/>
              </a:ext>
            </a:extLst>
          </p:cNvPr>
          <p:cNvSpPr txBox="1"/>
          <p:nvPr/>
        </p:nvSpPr>
        <p:spPr>
          <a:xfrm>
            <a:off x="3681502" y="5656237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Physical Frames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0B09C5B-BCE2-4733-8949-EF2CDF88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86" y="4452930"/>
            <a:ext cx="88900" cy="393700"/>
          </a:xfrm>
          <a:prstGeom prst="rect">
            <a:avLst/>
          </a:prstGeom>
        </p:spPr>
      </p:pic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C6E5F9C9-3236-4E73-994A-EEE359C8D436}"/>
              </a:ext>
            </a:extLst>
          </p:cNvPr>
          <p:cNvSpPr/>
          <p:nvPr/>
        </p:nvSpPr>
        <p:spPr bwMode="auto">
          <a:xfrm>
            <a:off x="3552139" y="1443575"/>
            <a:ext cx="4038600" cy="235508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096877-8DBA-4934-AAFD-856EB5267C36}"/>
              </a:ext>
            </a:extLst>
          </p:cNvPr>
          <p:cNvSpPr txBox="1"/>
          <p:nvPr/>
        </p:nvSpPr>
        <p:spPr>
          <a:xfrm>
            <a:off x="1358405" y="2139369"/>
            <a:ext cx="192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Guest OS Page Table</a:t>
            </a:r>
          </a:p>
        </p:txBody>
      </p:sp>
      <p:sp>
        <p:nvSpPr>
          <p:cNvPr id="51" name="Rounded Rectangle 98">
            <a:extLst>
              <a:ext uri="{FF2B5EF4-FFF2-40B4-BE49-F238E27FC236}">
                <a16:creationId xmlns:a16="http://schemas.microsoft.com/office/drawing/2014/main" id="{40C0B584-CF50-453D-820A-A4E95DA3CDD7}"/>
              </a:ext>
            </a:extLst>
          </p:cNvPr>
          <p:cNvSpPr/>
          <p:nvPr/>
        </p:nvSpPr>
        <p:spPr bwMode="auto">
          <a:xfrm>
            <a:off x="3514039" y="3986205"/>
            <a:ext cx="4038600" cy="235508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7787F9-52FF-4EF7-9C58-9BBD6E155779}"/>
              </a:ext>
            </a:extLst>
          </p:cNvPr>
          <p:cNvSpPr txBox="1"/>
          <p:nvPr/>
        </p:nvSpPr>
        <p:spPr>
          <a:xfrm>
            <a:off x="427253" y="4702740"/>
            <a:ext cx="3023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Host OS Page Table for VM Process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B8C904-0F90-463A-8773-127C5E00D004}"/>
              </a:ext>
            </a:extLst>
          </p:cNvPr>
          <p:cNvGrpSpPr/>
          <p:nvPr/>
        </p:nvGrpSpPr>
        <p:grpSpPr>
          <a:xfrm>
            <a:off x="7750305" y="1443575"/>
            <a:ext cx="4038600" cy="4897711"/>
            <a:chOff x="4731566" y="1275300"/>
            <a:chExt cx="4038600" cy="4897711"/>
          </a:xfrm>
        </p:grpSpPr>
        <p:sp>
          <p:nvSpPr>
            <p:cNvPr id="54" name="Action Button: Custom 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E6102CC-75EA-43C6-A2D9-9C5CACAEFBEF}"/>
                </a:ext>
              </a:extLst>
            </p:cNvPr>
            <p:cNvSpPr/>
            <p:nvPr/>
          </p:nvSpPr>
          <p:spPr bwMode="auto">
            <a:xfrm>
              <a:off x="5082365" y="1961100"/>
              <a:ext cx="3200400" cy="228600"/>
            </a:xfrm>
            <a:prstGeom prst="actionButtonBlank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E9F9D43-4879-4FF6-B31F-86F36CEFF31E}"/>
                </a:ext>
              </a:extLst>
            </p:cNvPr>
            <p:cNvSpPr txBox="1"/>
            <p:nvPr/>
          </p:nvSpPr>
          <p:spPr>
            <a:xfrm>
              <a:off x="4777565" y="1533142"/>
              <a:ext cx="1940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Shadow VAS pages</a:t>
              </a:r>
            </a:p>
          </p:txBody>
        </p:sp>
        <p:sp>
          <p:nvSpPr>
            <p:cNvPr id="56" name="Action Button: Custom 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59FE5D7-BEDD-4508-A9C6-332A79D1520D}"/>
                </a:ext>
              </a:extLst>
            </p:cNvPr>
            <p:cNvSpPr/>
            <p:nvPr/>
          </p:nvSpPr>
          <p:spPr bwMode="auto">
            <a:xfrm>
              <a:off x="63015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Action Button: Custom 6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AD295AB-FD02-4F00-8E14-5DD14064C97D}"/>
                </a:ext>
              </a:extLst>
            </p:cNvPr>
            <p:cNvSpPr/>
            <p:nvPr/>
          </p:nvSpPr>
          <p:spPr bwMode="auto">
            <a:xfrm>
              <a:off x="64539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Action Button: Custom 6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2A6B386-9428-4343-8D2F-DE6473097C3A}"/>
                </a:ext>
              </a:extLst>
            </p:cNvPr>
            <p:cNvSpPr/>
            <p:nvPr/>
          </p:nvSpPr>
          <p:spPr bwMode="auto">
            <a:xfrm>
              <a:off x="66063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Action Button: Custom 6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F0D5D76-BA9D-4ABA-A300-0E40A834EB80}"/>
                </a:ext>
              </a:extLst>
            </p:cNvPr>
            <p:cNvSpPr/>
            <p:nvPr/>
          </p:nvSpPr>
          <p:spPr bwMode="auto">
            <a:xfrm>
              <a:off x="69873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Action Button: Custom 6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5B0B024-CF68-4A8F-9782-3B720F24A834}"/>
                </a:ext>
              </a:extLst>
            </p:cNvPr>
            <p:cNvSpPr/>
            <p:nvPr/>
          </p:nvSpPr>
          <p:spPr bwMode="auto">
            <a:xfrm>
              <a:off x="72921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Action Button: Custom 7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1B85249-AB99-48DC-A2F7-DA65DF1624B2}"/>
                </a:ext>
              </a:extLst>
            </p:cNvPr>
            <p:cNvSpPr/>
            <p:nvPr/>
          </p:nvSpPr>
          <p:spPr bwMode="auto">
            <a:xfrm>
              <a:off x="7749365" y="1961100"/>
              <a:ext cx="152400" cy="228600"/>
            </a:xfrm>
            <a:prstGeom prst="actionButtonBlank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DC09194-3F02-49B5-8F8E-73AD7D17245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73873" y="2050000"/>
              <a:ext cx="1" cy="3020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63" name="Action Button: Custom 7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67E8C05-2206-4A05-9651-44B1BDDF8123}"/>
                </a:ext>
              </a:extLst>
            </p:cNvPr>
            <p:cNvSpPr/>
            <p:nvPr/>
          </p:nvSpPr>
          <p:spPr bwMode="auto">
            <a:xfrm>
              <a:off x="5511595" y="5218130"/>
              <a:ext cx="2466368" cy="225979"/>
            </a:xfrm>
            <a:prstGeom prst="actionButtonBlan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Action Button: Custom 7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6DFC45B-FB49-446C-886D-A5DF2156D51D}"/>
                </a:ext>
              </a:extLst>
            </p:cNvPr>
            <p:cNvSpPr/>
            <p:nvPr/>
          </p:nvSpPr>
          <p:spPr bwMode="auto">
            <a:xfrm>
              <a:off x="5844363" y="5226251"/>
              <a:ext cx="152400" cy="228600"/>
            </a:xfrm>
            <a:prstGeom prst="actionButtonBlank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Action Button: Custom 7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4CE2B1E-1EE2-490E-9D5D-9B6B7B30AEC4}"/>
                </a:ext>
              </a:extLst>
            </p:cNvPr>
            <p:cNvSpPr/>
            <p:nvPr/>
          </p:nvSpPr>
          <p:spPr bwMode="auto">
            <a:xfrm>
              <a:off x="6611602" y="5218130"/>
              <a:ext cx="152400" cy="228600"/>
            </a:xfrm>
            <a:prstGeom prst="actionButtonBlank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Action Button: Custom 7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4C4A110-950F-48D4-A980-1BC17EE256C5}"/>
                </a:ext>
              </a:extLst>
            </p:cNvPr>
            <p:cNvSpPr/>
            <p:nvPr/>
          </p:nvSpPr>
          <p:spPr bwMode="auto">
            <a:xfrm>
              <a:off x="6916402" y="5218130"/>
              <a:ext cx="152400" cy="228600"/>
            </a:xfrm>
            <a:prstGeom prst="actionButtonBlank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7" name="Action Button: Custom 7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79026AC-EB36-4B21-91EC-1BCE6F4A4481}"/>
                </a:ext>
              </a:extLst>
            </p:cNvPr>
            <p:cNvSpPr/>
            <p:nvPr/>
          </p:nvSpPr>
          <p:spPr bwMode="auto">
            <a:xfrm>
              <a:off x="7182293" y="5218130"/>
              <a:ext cx="152400" cy="228600"/>
            </a:xfrm>
            <a:prstGeom prst="actionButtonBlank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34DA9B-3CD0-4318-907A-9C909D148BD1}"/>
                </a:ext>
              </a:extLst>
            </p:cNvPr>
            <p:cNvSpPr txBox="1"/>
            <p:nvPr/>
          </p:nvSpPr>
          <p:spPr>
            <a:xfrm>
              <a:off x="4875375" y="5487962"/>
              <a:ext cx="219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Host Physical Frames </a:t>
              </a:r>
            </a:p>
          </p:txBody>
        </p:sp>
        <p:sp>
          <p:nvSpPr>
            <p:cNvPr id="69" name="Action Button: Custom 8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21BF37-2FC7-4B77-A6A1-A4894F4E99BB}"/>
                </a:ext>
              </a:extLst>
            </p:cNvPr>
            <p:cNvSpPr/>
            <p:nvPr/>
          </p:nvSpPr>
          <p:spPr bwMode="auto">
            <a:xfrm>
              <a:off x="8054163" y="1971094"/>
              <a:ext cx="152400" cy="228600"/>
            </a:xfrm>
            <a:prstGeom prst="actionButtonBlank">
              <a:avLst/>
            </a:prstGeom>
            <a:solidFill>
              <a:schemeClr val="tx2">
                <a:lumMod val="50000"/>
                <a:lumOff val="50000"/>
              </a:schemeClr>
            </a:solidFill>
            <a:ln w="12700" cap="flat" cmpd="sng" algn="ctr">
              <a:solidFill>
                <a:schemeClr val="tx2">
                  <a:lumMod val="65000"/>
                  <a:lumOff val="3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902A3F8-A399-4133-8629-3556767C1AB2}"/>
                </a:ext>
              </a:extLst>
            </p:cNvPr>
            <p:cNvCxnSpPr>
              <a:cxnSpLocks/>
              <a:endCxn id="64" idx="3"/>
            </p:cNvCxnSpPr>
            <p:nvPr/>
          </p:nvCxnSpPr>
          <p:spPr bwMode="auto">
            <a:xfrm flipH="1">
              <a:off x="5920563" y="2054079"/>
              <a:ext cx="449428" cy="3172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05874DF-8204-472B-96EA-A72D6F771066}"/>
                </a:ext>
              </a:extLst>
            </p:cNvPr>
            <p:cNvCxnSpPr>
              <a:cxnSpLocks/>
              <a:endCxn id="67" idx="3"/>
            </p:cNvCxnSpPr>
            <p:nvPr/>
          </p:nvCxnSpPr>
          <p:spPr bwMode="auto">
            <a:xfrm>
              <a:off x="6522390" y="2054079"/>
              <a:ext cx="736103" cy="31640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86E73AB-CF09-40E9-A19C-73CA0CCC41C6}"/>
                </a:ext>
              </a:extLst>
            </p:cNvPr>
            <p:cNvCxnSpPr>
              <a:cxnSpLocks/>
              <a:endCxn id="66" idx="3"/>
            </p:cNvCxnSpPr>
            <p:nvPr/>
          </p:nvCxnSpPr>
          <p:spPr bwMode="auto">
            <a:xfrm>
              <a:off x="6675150" y="2054079"/>
              <a:ext cx="317452" cy="31640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2039B31-6AA3-4EC8-A27C-F2A682242557}"/>
                </a:ext>
              </a:extLst>
            </p:cNvPr>
            <p:cNvCxnSpPr>
              <a:cxnSpLocks/>
              <a:endCxn id="66" idx="3"/>
            </p:cNvCxnSpPr>
            <p:nvPr/>
          </p:nvCxnSpPr>
          <p:spPr bwMode="auto">
            <a:xfrm flipH="1">
              <a:off x="6992602" y="2054079"/>
              <a:ext cx="80848" cy="31640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F4207ED-07BE-42ED-B09A-E770E0B173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25562" y="2047294"/>
              <a:ext cx="1" cy="3020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75" name="Rounded Rectangle 100">
              <a:extLst>
                <a:ext uri="{FF2B5EF4-FFF2-40B4-BE49-F238E27FC236}">
                  <a16:creationId xmlns:a16="http://schemas.microsoft.com/office/drawing/2014/main" id="{CDCC6F8F-0A5D-49CC-9472-81F552C8BAE2}"/>
                </a:ext>
              </a:extLst>
            </p:cNvPr>
            <p:cNvSpPr/>
            <p:nvPr/>
          </p:nvSpPr>
          <p:spPr bwMode="auto">
            <a:xfrm>
              <a:off x="4731566" y="1275300"/>
              <a:ext cx="4038600" cy="4897711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DFDB700-74A2-4337-9B33-22C3D571EF88}"/>
              </a:ext>
            </a:extLst>
          </p:cNvPr>
          <p:cNvSpPr txBox="1"/>
          <p:nvPr/>
        </p:nvSpPr>
        <p:spPr>
          <a:xfrm>
            <a:off x="7695633" y="861285"/>
            <a:ext cx="3858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VMM Page Tables for VM</a:t>
            </a:r>
          </a:p>
        </p:txBody>
      </p:sp>
    </p:spTree>
    <p:extLst>
      <p:ext uri="{BB962C8B-B14F-4D97-AF65-F5344CB8AC3E}">
        <p14:creationId xmlns:p14="http://schemas.microsoft.com/office/powerpoint/2010/main" val="23810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Virtual Machine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8601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4764956" y="1041930"/>
            <a:ext cx="4094827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CAAE642-F927-44F6-BFD5-23BDC8034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889" y="2919558"/>
            <a:ext cx="401962" cy="31263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2124459" y="1146683"/>
            <a:ext cx="1237656" cy="21651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ABFAA8-17A5-430D-ACE3-E016336BEAEA}"/>
              </a:ext>
            </a:extLst>
          </p:cNvPr>
          <p:cNvSpPr txBox="1"/>
          <p:nvPr/>
        </p:nvSpPr>
        <p:spPr>
          <a:xfrm>
            <a:off x="1778252" y="802847"/>
            <a:ext cx="16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 process VAS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2124459" y="1680083"/>
            <a:ext cx="123765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AB47EA-6D8C-4DEE-B18A-80FB811F33B1}"/>
              </a:ext>
            </a:extLst>
          </p:cNvPr>
          <p:cNvSpPr txBox="1"/>
          <p:nvPr/>
        </p:nvSpPr>
        <p:spPr>
          <a:xfrm>
            <a:off x="2158832" y="165478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mmap</a:t>
            </a:r>
            <a:r>
              <a:rPr lang="en-US" sz="1400" dirty="0"/>
              <a:t> &lt;file&gt;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9629CE-6A11-47EE-BA2F-7BA464FBB661}"/>
              </a:ext>
            </a:extLst>
          </p:cNvPr>
          <p:cNvGrpSpPr/>
          <p:nvPr/>
        </p:nvGrpSpPr>
        <p:grpSpPr>
          <a:xfrm>
            <a:off x="7233916" y="3020295"/>
            <a:ext cx="807442" cy="327134"/>
            <a:chOff x="7233916" y="3020295"/>
            <a:chExt cx="807442" cy="327134"/>
          </a:xfrm>
        </p:grpSpPr>
        <p:sp>
          <p:nvSpPr>
            <p:cNvPr id="92" name="Can 101">
              <a:extLst>
                <a:ext uri="{FF2B5EF4-FFF2-40B4-BE49-F238E27FC236}">
                  <a16:creationId xmlns:a16="http://schemas.microsoft.com/office/drawing/2014/main" id="{3D5D1B9A-3CAF-4CA3-A037-D08CE5F6365B}"/>
                </a:ext>
              </a:extLst>
            </p:cNvPr>
            <p:cNvSpPr/>
            <p:nvPr/>
          </p:nvSpPr>
          <p:spPr bwMode="auto">
            <a:xfrm>
              <a:off x="7236440" y="3020295"/>
              <a:ext cx="804918" cy="324193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FC872C-5660-479F-83E3-7EB838F87BD8}"/>
                </a:ext>
              </a:extLst>
            </p:cNvPr>
            <p:cNvSpPr txBox="1"/>
            <p:nvPr/>
          </p:nvSpPr>
          <p:spPr>
            <a:xfrm>
              <a:off x="7233916" y="303965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scsi</a:t>
              </a:r>
              <a:r>
                <a:rPr lang="en-US" sz="1400" dirty="0"/>
                <a:t> disk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3315690" y="1527683"/>
            <a:ext cx="963351" cy="668849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AC9E1A6-178C-4222-8FED-5F2D131479D3}"/>
              </a:ext>
            </a:extLst>
          </p:cNvPr>
          <p:cNvGrpSpPr/>
          <p:nvPr/>
        </p:nvGrpSpPr>
        <p:grpSpPr>
          <a:xfrm>
            <a:off x="8063177" y="3003596"/>
            <a:ext cx="796606" cy="364881"/>
            <a:chOff x="8063177" y="3003596"/>
            <a:chExt cx="796606" cy="364881"/>
          </a:xfrm>
        </p:grpSpPr>
        <p:sp>
          <p:nvSpPr>
            <p:cNvPr id="99" name="Bevel 50">
              <a:extLst>
                <a:ext uri="{FF2B5EF4-FFF2-40B4-BE49-F238E27FC236}">
                  <a16:creationId xmlns:a16="http://schemas.microsoft.com/office/drawing/2014/main" id="{81995FC0-8961-48BA-9C66-0A915EE010D1}"/>
                </a:ext>
              </a:extLst>
            </p:cNvPr>
            <p:cNvSpPr/>
            <p:nvPr/>
          </p:nvSpPr>
          <p:spPr bwMode="auto">
            <a:xfrm>
              <a:off x="8113204" y="3011722"/>
              <a:ext cx="746579" cy="356755"/>
            </a:xfrm>
            <a:prstGeom prst="beve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05491BA-B761-49BD-BB8F-7F250F592CD7}"/>
                </a:ext>
              </a:extLst>
            </p:cNvPr>
            <p:cNvSpPr txBox="1"/>
            <p:nvPr/>
          </p:nvSpPr>
          <p:spPr>
            <a:xfrm>
              <a:off x="8063177" y="3003596"/>
              <a:ext cx="791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graphics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3302770" y="2273633"/>
            <a:ext cx="954107" cy="594524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E0576E7-EF56-465F-9839-8D5B9E450495}"/>
              </a:ext>
            </a:extLst>
          </p:cNvPr>
          <p:cNvGrpSpPr/>
          <p:nvPr/>
        </p:nvGrpSpPr>
        <p:grpSpPr>
          <a:xfrm>
            <a:off x="6545851" y="2963747"/>
            <a:ext cx="622649" cy="450010"/>
            <a:chOff x="6545851" y="2963747"/>
            <a:chExt cx="622649" cy="4500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98E298-FDE4-4A91-A554-8706ED8251AF}"/>
                </a:ext>
              </a:extLst>
            </p:cNvPr>
            <p:cNvSpPr/>
            <p:nvPr/>
          </p:nvSpPr>
          <p:spPr bwMode="auto">
            <a:xfrm>
              <a:off x="6545851" y="2963747"/>
              <a:ext cx="592090" cy="4500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980736C-61F0-40D6-9424-303DCFE436A0}"/>
                </a:ext>
              </a:extLst>
            </p:cNvPr>
            <p:cNvSpPr txBox="1"/>
            <p:nvPr/>
          </p:nvSpPr>
          <p:spPr>
            <a:xfrm>
              <a:off x="6554229" y="3009941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23DC65D-FC78-45A5-A4B2-2EF7DD3D75A4}"/>
              </a:ext>
            </a:extLst>
          </p:cNvPr>
          <p:cNvGrpSpPr/>
          <p:nvPr/>
        </p:nvGrpSpPr>
        <p:grpSpPr>
          <a:xfrm>
            <a:off x="8886814" y="2987151"/>
            <a:ext cx="492375" cy="380770"/>
            <a:chOff x="8886814" y="2987151"/>
            <a:chExt cx="492375" cy="380770"/>
          </a:xfrm>
        </p:grpSpPr>
        <p:sp>
          <p:nvSpPr>
            <p:cNvPr id="104" name="Round Diagonal Corner Rectangle 57">
              <a:extLst>
                <a:ext uri="{FF2B5EF4-FFF2-40B4-BE49-F238E27FC236}">
                  <a16:creationId xmlns:a16="http://schemas.microsoft.com/office/drawing/2014/main" id="{F089CFAF-4CC7-42A5-A2D6-D26EBDC619CA}"/>
                </a:ext>
              </a:extLst>
            </p:cNvPr>
            <p:cNvSpPr/>
            <p:nvPr/>
          </p:nvSpPr>
          <p:spPr bwMode="auto">
            <a:xfrm>
              <a:off x="8897948" y="3020295"/>
              <a:ext cx="481241" cy="34762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D9F734-43B0-454A-ACC5-776CEAB761E0}"/>
                </a:ext>
              </a:extLst>
            </p:cNvPr>
            <p:cNvSpPr txBox="1"/>
            <p:nvPr/>
          </p:nvSpPr>
          <p:spPr>
            <a:xfrm>
              <a:off x="8886814" y="2987151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nic</a:t>
              </a:r>
              <a:endParaRPr lang="en-US" sz="1600" dirty="0"/>
            </a:p>
          </p:txBody>
        </p:sp>
      </p:grp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F94B4FD5-A368-4A96-9CEC-9194B0E77CA5}"/>
              </a:ext>
            </a:extLst>
          </p:cNvPr>
          <p:cNvSpPr/>
          <p:nvPr/>
        </p:nvSpPr>
        <p:spPr bwMode="auto">
          <a:xfrm>
            <a:off x="3373201" y="2916847"/>
            <a:ext cx="827890" cy="340189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BE348D-5C8B-4F32-A593-1557CB3C2E0D}"/>
              </a:ext>
            </a:extLst>
          </p:cNvPr>
          <p:cNvSpPr txBox="1"/>
          <p:nvPr/>
        </p:nvSpPr>
        <p:spPr>
          <a:xfrm>
            <a:off x="3353625" y="29106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err="1"/>
              <a:t>intf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4795704" y="110671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9906610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9906610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3F0197C-D257-4FBA-A490-E430BE2AF54F}"/>
              </a:ext>
            </a:extLst>
          </p:cNvPr>
          <p:cNvGrpSpPr/>
          <p:nvPr/>
        </p:nvGrpSpPr>
        <p:grpSpPr>
          <a:xfrm>
            <a:off x="7380409" y="3721837"/>
            <a:ext cx="2118704" cy="1484530"/>
            <a:chOff x="7380409" y="3721837"/>
            <a:chExt cx="1790314" cy="14845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AF46157-04EC-43DF-BE8A-FA84CBE5A02A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AC901D2-8AD7-4685-B551-B448E79E8492}"/>
                </a:ext>
              </a:extLst>
            </p:cNvPr>
            <p:cNvSpPr txBox="1"/>
            <p:nvPr/>
          </p:nvSpPr>
          <p:spPr>
            <a:xfrm>
              <a:off x="7380409" y="3799626"/>
              <a:ext cx="179014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Virtual Machine Monitor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Kernel module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Driver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5B9E96D-AE59-4ECE-9B88-AE784AD03A3D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Freeform 102">
            <a:extLst>
              <a:ext uri="{FF2B5EF4-FFF2-40B4-BE49-F238E27FC236}">
                <a16:creationId xmlns:a16="http://schemas.microsoft.com/office/drawing/2014/main" id="{0DE438A7-5569-4020-AB78-BF7948100270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7B077EA-238D-4631-A660-989F8A01A923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EB016B0-48A7-4EF4-94E1-E38FEB36C89B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123" name="Vertical Scroll 27">
            <a:extLst>
              <a:ext uri="{FF2B5EF4-FFF2-40B4-BE49-F238E27FC236}">
                <a16:creationId xmlns:a16="http://schemas.microsoft.com/office/drawing/2014/main" id="{CB2A96CF-1FD7-457C-B455-6DCFDB50C6CD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Vertical Scroll 27">
            <a:extLst>
              <a:ext uri="{FF2B5EF4-FFF2-40B4-BE49-F238E27FC236}">
                <a16:creationId xmlns:a16="http://schemas.microsoft.com/office/drawing/2014/main" id="{75180228-A8EA-4664-ABA8-6A4B9184D50C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3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tion Button: Custom 1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CBEA3-DCDB-435A-B354-AAD4C66401BA}"/>
              </a:ext>
            </a:extLst>
          </p:cNvPr>
          <p:cNvSpPr/>
          <p:nvPr/>
        </p:nvSpPr>
        <p:spPr bwMode="auto">
          <a:xfrm>
            <a:off x="5465416" y="1008102"/>
            <a:ext cx="3517650" cy="2337742"/>
          </a:xfrm>
          <a:prstGeom prst="actionButtonBlank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VMM: Shadow Page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8601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2138175" y="1063918"/>
            <a:ext cx="3027272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3549889" y="1459811"/>
            <a:ext cx="1237656" cy="1696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3549889" y="1824672"/>
            <a:ext cx="1237656" cy="732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2329953" y="1468909"/>
            <a:ext cx="963351" cy="658063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2314248" y="2183834"/>
            <a:ext cx="954107" cy="590631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868B8-232A-4F81-BB09-400F51D1DEDB}"/>
              </a:ext>
            </a:extLst>
          </p:cNvPr>
          <p:cNvGrpSpPr/>
          <p:nvPr/>
        </p:nvGrpSpPr>
        <p:grpSpPr>
          <a:xfrm>
            <a:off x="2363851" y="2844759"/>
            <a:ext cx="851515" cy="369332"/>
            <a:chOff x="3353625" y="2910691"/>
            <a:chExt cx="851515" cy="369332"/>
          </a:xfrm>
        </p:grpSpPr>
        <p:sp>
          <p:nvSpPr>
            <p:cNvPr id="106" name="Rounded Rectangle 102">
              <a:extLst>
                <a:ext uri="{FF2B5EF4-FFF2-40B4-BE49-F238E27FC236}">
                  <a16:creationId xmlns:a16="http://schemas.microsoft.com/office/drawing/2014/main" id="{F94B4FD5-A368-4A96-9CEC-9194B0E77CA5}"/>
                </a:ext>
              </a:extLst>
            </p:cNvPr>
            <p:cNvSpPr/>
            <p:nvPr/>
          </p:nvSpPr>
          <p:spPr bwMode="auto">
            <a:xfrm>
              <a:off x="3373201" y="2916847"/>
              <a:ext cx="827890" cy="3401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BE348D-5C8B-4F32-A593-1557CB3C2E0D}"/>
                </a:ext>
              </a:extLst>
            </p:cNvPr>
            <p:cNvSpPr txBox="1"/>
            <p:nvPr/>
          </p:nvSpPr>
          <p:spPr>
            <a:xfrm>
              <a:off x="3353625" y="291069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nw</a:t>
              </a:r>
              <a:r>
                <a:rPr lang="en-US" dirty="0"/>
                <a:t> </a:t>
              </a:r>
              <a:r>
                <a:rPr lang="en-US" dirty="0" err="1"/>
                <a:t>intf</a:t>
              </a:r>
              <a:endParaRPr lang="en-US" dirty="0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2322202" y="105541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9906610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9906610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3F0197C-D257-4FBA-A490-E430BE2AF54F}"/>
              </a:ext>
            </a:extLst>
          </p:cNvPr>
          <p:cNvGrpSpPr/>
          <p:nvPr/>
        </p:nvGrpSpPr>
        <p:grpSpPr>
          <a:xfrm>
            <a:off x="7380409" y="3523309"/>
            <a:ext cx="2118704" cy="1683058"/>
            <a:chOff x="7380409" y="3721837"/>
            <a:chExt cx="1790314" cy="14845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AF46157-04EC-43DF-BE8A-FA84CBE5A02A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AC901D2-8AD7-4685-B551-B448E79E8492}"/>
                </a:ext>
              </a:extLst>
            </p:cNvPr>
            <p:cNvSpPr txBox="1"/>
            <p:nvPr/>
          </p:nvSpPr>
          <p:spPr>
            <a:xfrm>
              <a:off x="7380409" y="3799625"/>
              <a:ext cx="1790143" cy="3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VMM</a:t>
              </a:r>
              <a:endParaRPr lang="en-US" sz="2000" dirty="0"/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21F433-7B95-4B9A-AD44-3EDFC17CA7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6666" y="1020700"/>
            <a:ext cx="698546" cy="791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372DF6-CA27-4747-BD39-32516E2F93E4}"/>
              </a:ext>
            </a:extLst>
          </p:cNvPr>
          <p:cNvCxnSpPr>
            <a:cxnSpLocks/>
          </p:cNvCxnSpPr>
          <p:nvPr/>
        </p:nvCxnSpPr>
        <p:spPr bwMode="auto">
          <a:xfrm>
            <a:off x="4786241" y="2569641"/>
            <a:ext cx="660740" cy="757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F1C9FB-AEA1-4F47-BF2D-DDE8F81AC836}"/>
              </a:ext>
            </a:extLst>
          </p:cNvPr>
          <p:cNvGrpSpPr/>
          <p:nvPr/>
        </p:nvGrpSpPr>
        <p:grpSpPr>
          <a:xfrm>
            <a:off x="7295928" y="4071560"/>
            <a:ext cx="1237968" cy="1038356"/>
            <a:chOff x="7295928" y="4071560"/>
            <a:chExt cx="1237968" cy="10383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612CD9C-E8B9-43D8-A035-6EF3D63461D2}"/>
                </a:ext>
              </a:extLst>
            </p:cNvPr>
            <p:cNvGrpSpPr/>
            <p:nvPr/>
          </p:nvGrpSpPr>
          <p:grpSpPr>
            <a:xfrm>
              <a:off x="7633934" y="4071560"/>
              <a:ext cx="643684" cy="715382"/>
              <a:chOff x="5483528" y="4176151"/>
              <a:chExt cx="643684" cy="71538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CD3AA6E-2164-4D24-AFC2-FACF32781A8A}"/>
                  </a:ext>
                </a:extLst>
              </p:cNvPr>
              <p:cNvGrpSpPr/>
              <p:nvPr/>
            </p:nvGrpSpPr>
            <p:grpSpPr>
              <a:xfrm>
                <a:off x="5591706" y="4176151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A586F43-C733-4B79-8A13-B0F77BE4F059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04D86EB-0455-47E9-A13B-8A6AD7D5B3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B7F1FE4-7007-4F21-B819-3877E8CDB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39675DB-B5B5-4A57-8CE1-D312C1EB6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03BB58D-E1D6-4043-BC70-EBEA0521D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9A6FF2C-F05C-456C-8C17-A306AC85E5C0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6F3E28A-5125-48E9-B1B5-7C86EAC1CBD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FE8A121-7053-4688-9B35-E20362C9D181}"/>
                  </a:ext>
                </a:extLst>
              </p:cNvPr>
              <p:cNvGrpSpPr/>
              <p:nvPr/>
            </p:nvGrpSpPr>
            <p:grpSpPr>
              <a:xfrm>
                <a:off x="5483528" y="4278134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9FA9628-90CD-4581-9B61-3FB4D87F5426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C7072B7A-54CE-4E59-97E0-3579C359B5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3F4F164-BFCF-4BE1-8C60-42657EC37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A14C7AA-384E-4865-87ED-B877C8EDA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DBE5519-BD27-489B-A788-40B496E00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842FB93-D7E1-4A72-95BE-3FF12C4FF40E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4453824-B3B8-4D2F-9DF7-834A0C64917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D907CC-B542-4AB2-8B72-F0B9A39CFE40}"/>
                </a:ext>
              </a:extLst>
            </p:cNvPr>
            <p:cNvSpPr txBox="1"/>
            <p:nvPr/>
          </p:nvSpPr>
          <p:spPr>
            <a:xfrm>
              <a:off x="7295928" y="4771362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Shadow PT</a:t>
              </a:r>
            </a:p>
          </p:txBody>
        </p:sp>
      </p:grpSp>
      <p:sp>
        <p:nvSpPr>
          <p:cNvPr id="141" name="Freeform 131">
            <a:extLst>
              <a:ext uri="{FF2B5EF4-FFF2-40B4-BE49-F238E27FC236}">
                <a16:creationId xmlns:a16="http://schemas.microsoft.com/office/drawing/2014/main" id="{A462D87E-B011-49A7-90F1-94C19B30B722}"/>
              </a:ext>
            </a:extLst>
          </p:cNvPr>
          <p:cNvSpPr/>
          <p:nvPr/>
        </p:nvSpPr>
        <p:spPr bwMode="auto">
          <a:xfrm flipV="1">
            <a:off x="4051941" y="4572502"/>
            <a:ext cx="3674729" cy="1026625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9EAFB9D-E498-463A-8AD1-87F83FCD880C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Freeform 102">
            <a:extLst>
              <a:ext uri="{FF2B5EF4-FFF2-40B4-BE49-F238E27FC236}">
                <a16:creationId xmlns:a16="http://schemas.microsoft.com/office/drawing/2014/main" id="{45BBF5BD-FEDF-4917-9135-72F04726673D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ED2EC7-ED38-469D-829F-102720035B85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3F27DB6-AD04-454B-85E8-C0D6F0B7CCF8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sp>
        <p:nvSpPr>
          <p:cNvPr id="149" name="Vertical Scroll 27">
            <a:extLst>
              <a:ext uri="{FF2B5EF4-FFF2-40B4-BE49-F238E27FC236}">
                <a16:creationId xmlns:a16="http://schemas.microsoft.com/office/drawing/2014/main" id="{FDB8A193-0238-41FD-920B-77E0D023A2C8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Vertical Scroll 27">
            <a:extLst>
              <a:ext uri="{FF2B5EF4-FFF2-40B4-BE49-F238E27FC236}">
                <a16:creationId xmlns:a16="http://schemas.microsoft.com/office/drawing/2014/main" id="{2BA4BF2A-1379-488E-8896-E09EA10349DD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Guest OS executes as unprivileged, but it thinks it’s privileged</a:t>
            </a:r>
          </a:p>
          <a:p>
            <a:r>
              <a:rPr lang="en-US" dirty="0"/>
              <a:t>How to deal with the huge diversity of I/O devices?</a:t>
            </a:r>
          </a:p>
          <a:p>
            <a:r>
              <a:rPr lang="en-US" dirty="0"/>
              <a:t>How do we provide virtual address spaces for each of the guest processes?</a:t>
            </a:r>
          </a:p>
          <a:p>
            <a:pPr lvl="1"/>
            <a:r>
              <a:rPr lang="en-US" dirty="0"/>
              <a:t>Host OS and Guest OS both have page tables</a:t>
            </a:r>
          </a:p>
          <a:p>
            <a:r>
              <a:rPr lang="en-US" b="1" dirty="0"/>
              <a:t>When Guest process does </a:t>
            </a:r>
            <a:r>
              <a:rPr lang="en-US" b="1" dirty="0" err="1"/>
              <a:t>syscall</a:t>
            </a:r>
            <a:r>
              <a:rPr lang="en-US" b="1" dirty="0"/>
              <a:t> (trap), how does it vector through the Guest OS </a:t>
            </a:r>
            <a:r>
              <a:rPr lang="en-US" b="1" dirty="0" err="1"/>
              <a:t>syscall</a:t>
            </a:r>
            <a:r>
              <a:rPr lang="en-US" b="1" dirty="0"/>
              <a:t> table?</a:t>
            </a:r>
          </a:p>
          <a:p>
            <a:r>
              <a:rPr lang="en-US" b="1" dirty="0"/>
              <a:t>How do interrupts get delivered to the Guest OS?</a:t>
            </a:r>
          </a:p>
          <a:p>
            <a:r>
              <a:rPr lang="en-US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1878-8774-4D6B-B667-75D44B95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B622-5F74-4881-B1AD-EF9CC8A0D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interrupts have to do with hardware devices and need to be handled by Host OS</a:t>
            </a:r>
          </a:p>
          <a:p>
            <a:pPr lvl="1"/>
            <a:r>
              <a:rPr lang="en-US" dirty="0"/>
              <a:t>Regardless of whether Host process, Guest OS process or Guest OS is running</a:t>
            </a:r>
          </a:p>
          <a:p>
            <a:r>
              <a:rPr lang="en-US" dirty="0"/>
              <a:t>But when Guest processes fault/trap it needs to be handled by the Guest OS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, divide by zero, …</a:t>
            </a:r>
          </a:p>
          <a:p>
            <a:pPr lvl="1"/>
            <a:r>
              <a:rPr lang="en-US" dirty="0"/>
              <a:t>Page Fault ???</a:t>
            </a:r>
          </a:p>
          <a:p>
            <a:r>
              <a:rPr lang="en-US" dirty="0"/>
              <a:t>Virtual Machine Monitor needs to be involved in Interrupt handling when VM is “running”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32704-93AF-4427-8D7E-D5E343A9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D19C-95F0-443C-9364-7D6422D6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E06A-9ED4-4D40-B777-D211C62C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2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tion Button: Custom 1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CBEA3-DCDB-435A-B354-AAD4C66401BA}"/>
              </a:ext>
            </a:extLst>
          </p:cNvPr>
          <p:cNvSpPr/>
          <p:nvPr/>
        </p:nvSpPr>
        <p:spPr bwMode="auto">
          <a:xfrm>
            <a:off x="5465416" y="1008102"/>
            <a:ext cx="3517650" cy="2337742"/>
          </a:xfrm>
          <a:prstGeom prst="actionButtonBlank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VMM: Shadow Page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92823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2138175" y="1063918"/>
            <a:ext cx="3027272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3549889" y="1459811"/>
            <a:ext cx="1237656" cy="1696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3549889" y="1824672"/>
            <a:ext cx="1237656" cy="732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2329953" y="1468909"/>
            <a:ext cx="963351" cy="658063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2314248" y="2183834"/>
            <a:ext cx="954107" cy="590631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868B8-232A-4F81-BB09-400F51D1DEDB}"/>
              </a:ext>
            </a:extLst>
          </p:cNvPr>
          <p:cNvGrpSpPr/>
          <p:nvPr/>
        </p:nvGrpSpPr>
        <p:grpSpPr>
          <a:xfrm>
            <a:off x="2363851" y="2844759"/>
            <a:ext cx="851515" cy="369332"/>
            <a:chOff x="3353625" y="2910691"/>
            <a:chExt cx="851515" cy="369332"/>
          </a:xfrm>
        </p:grpSpPr>
        <p:sp>
          <p:nvSpPr>
            <p:cNvPr id="106" name="Rounded Rectangle 102">
              <a:extLst>
                <a:ext uri="{FF2B5EF4-FFF2-40B4-BE49-F238E27FC236}">
                  <a16:creationId xmlns:a16="http://schemas.microsoft.com/office/drawing/2014/main" id="{F94B4FD5-A368-4A96-9CEC-9194B0E77CA5}"/>
                </a:ext>
              </a:extLst>
            </p:cNvPr>
            <p:cNvSpPr/>
            <p:nvPr/>
          </p:nvSpPr>
          <p:spPr bwMode="auto">
            <a:xfrm>
              <a:off x="3373201" y="2916847"/>
              <a:ext cx="827890" cy="3401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BE348D-5C8B-4F32-A593-1557CB3C2E0D}"/>
                </a:ext>
              </a:extLst>
            </p:cNvPr>
            <p:cNvSpPr txBox="1"/>
            <p:nvPr/>
          </p:nvSpPr>
          <p:spPr>
            <a:xfrm>
              <a:off x="3353625" y="291069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nw</a:t>
              </a:r>
              <a:r>
                <a:rPr lang="en-US" dirty="0"/>
                <a:t> </a:t>
              </a:r>
              <a:r>
                <a:rPr lang="en-US" dirty="0" err="1"/>
                <a:t>intf</a:t>
              </a:r>
              <a:endParaRPr lang="en-US" dirty="0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2322202" y="105541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10455105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10455105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3F0197C-D257-4FBA-A490-E430BE2AF54F}"/>
              </a:ext>
            </a:extLst>
          </p:cNvPr>
          <p:cNvGrpSpPr/>
          <p:nvPr/>
        </p:nvGrpSpPr>
        <p:grpSpPr>
          <a:xfrm>
            <a:off x="7380409" y="3523309"/>
            <a:ext cx="2848846" cy="1683058"/>
            <a:chOff x="7380409" y="3721837"/>
            <a:chExt cx="1790314" cy="14845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AF46157-04EC-43DF-BE8A-FA84CBE5A02A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AC901D2-8AD7-4685-B551-B448E79E8492}"/>
                </a:ext>
              </a:extLst>
            </p:cNvPr>
            <p:cNvSpPr txBox="1"/>
            <p:nvPr/>
          </p:nvSpPr>
          <p:spPr>
            <a:xfrm>
              <a:off x="7380409" y="3799625"/>
              <a:ext cx="1790143" cy="3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VMM</a:t>
              </a:r>
              <a:endParaRPr lang="en-US" sz="2000" dirty="0"/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21F433-7B95-4B9A-AD44-3EDFC17CA7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6666" y="1020700"/>
            <a:ext cx="698546" cy="791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372DF6-CA27-4747-BD39-32516E2F93E4}"/>
              </a:ext>
            </a:extLst>
          </p:cNvPr>
          <p:cNvCxnSpPr>
            <a:cxnSpLocks/>
          </p:cNvCxnSpPr>
          <p:nvPr/>
        </p:nvCxnSpPr>
        <p:spPr bwMode="auto">
          <a:xfrm>
            <a:off x="4786241" y="2569641"/>
            <a:ext cx="660740" cy="757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F1C9FB-AEA1-4F47-BF2D-DDE8F81AC836}"/>
              </a:ext>
            </a:extLst>
          </p:cNvPr>
          <p:cNvGrpSpPr/>
          <p:nvPr/>
        </p:nvGrpSpPr>
        <p:grpSpPr>
          <a:xfrm>
            <a:off x="7295928" y="4071560"/>
            <a:ext cx="1237968" cy="1038356"/>
            <a:chOff x="7295928" y="4071560"/>
            <a:chExt cx="1237968" cy="10383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612CD9C-E8B9-43D8-A035-6EF3D63461D2}"/>
                </a:ext>
              </a:extLst>
            </p:cNvPr>
            <p:cNvGrpSpPr/>
            <p:nvPr/>
          </p:nvGrpSpPr>
          <p:grpSpPr>
            <a:xfrm>
              <a:off x="7633934" y="4071560"/>
              <a:ext cx="643684" cy="715382"/>
              <a:chOff x="5483528" y="4176151"/>
              <a:chExt cx="643684" cy="71538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CD3AA6E-2164-4D24-AFC2-FACF32781A8A}"/>
                  </a:ext>
                </a:extLst>
              </p:cNvPr>
              <p:cNvGrpSpPr/>
              <p:nvPr/>
            </p:nvGrpSpPr>
            <p:grpSpPr>
              <a:xfrm>
                <a:off x="5591706" y="4176151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A586F43-C733-4B79-8A13-B0F77BE4F059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04D86EB-0455-47E9-A13B-8A6AD7D5B3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B7F1FE4-7007-4F21-B819-3877E8CDB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39675DB-B5B5-4A57-8CE1-D312C1EB6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03BB58D-E1D6-4043-BC70-EBEA0521D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9A6FF2C-F05C-456C-8C17-A306AC85E5C0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6F3E28A-5125-48E9-B1B5-7C86EAC1CBD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FE8A121-7053-4688-9B35-E20362C9D181}"/>
                  </a:ext>
                </a:extLst>
              </p:cNvPr>
              <p:cNvGrpSpPr/>
              <p:nvPr/>
            </p:nvGrpSpPr>
            <p:grpSpPr>
              <a:xfrm>
                <a:off x="5483528" y="4278134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9FA9628-90CD-4581-9B61-3FB4D87F5426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C7072B7A-54CE-4E59-97E0-3579C359B5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3F4F164-BFCF-4BE1-8C60-42657EC37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A14C7AA-384E-4865-87ED-B877C8EDA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DBE5519-BD27-489B-A788-40B496E00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842FB93-D7E1-4A72-95BE-3FF12C4FF40E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4453824-B3B8-4D2F-9DF7-834A0C64917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D907CC-B542-4AB2-8B72-F0B9A39CFE40}"/>
                </a:ext>
              </a:extLst>
            </p:cNvPr>
            <p:cNvSpPr txBox="1"/>
            <p:nvPr/>
          </p:nvSpPr>
          <p:spPr>
            <a:xfrm>
              <a:off x="7295928" y="4771362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Shadow PT</a:t>
              </a:r>
            </a:p>
          </p:txBody>
        </p:sp>
      </p:grpSp>
      <p:sp>
        <p:nvSpPr>
          <p:cNvPr id="141" name="Freeform 131">
            <a:extLst>
              <a:ext uri="{FF2B5EF4-FFF2-40B4-BE49-F238E27FC236}">
                <a16:creationId xmlns:a16="http://schemas.microsoft.com/office/drawing/2014/main" id="{A462D87E-B011-49A7-90F1-94C19B30B722}"/>
              </a:ext>
            </a:extLst>
          </p:cNvPr>
          <p:cNvSpPr/>
          <p:nvPr/>
        </p:nvSpPr>
        <p:spPr bwMode="auto">
          <a:xfrm flipV="1">
            <a:off x="4051941" y="4572502"/>
            <a:ext cx="3674729" cy="1026625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6CCBFB-3E02-43D9-8824-DAA9188F76F5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Freeform 102">
            <a:extLst>
              <a:ext uri="{FF2B5EF4-FFF2-40B4-BE49-F238E27FC236}">
                <a16:creationId xmlns:a16="http://schemas.microsoft.com/office/drawing/2014/main" id="{FD44FF4F-8370-4515-A702-F3E681949244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94CF59-18C7-4987-BB16-0A29B23C85ED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420DE2D-2493-4474-9583-5E09BB835BDC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455A5A-27E9-4ECB-9AB3-4C1BA204E7DE}"/>
              </a:ext>
            </a:extLst>
          </p:cNvPr>
          <p:cNvGrpSpPr/>
          <p:nvPr/>
        </p:nvGrpSpPr>
        <p:grpSpPr>
          <a:xfrm>
            <a:off x="8309892" y="4149197"/>
            <a:ext cx="1237968" cy="948835"/>
            <a:chOff x="8309892" y="4149197"/>
            <a:chExt cx="1237968" cy="94883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4BE60C3-C727-49DC-A0B3-4762189469F5}"/>
                </a:ext>
              </a:extLst>
            </p:cNvPr>
            <p:cNvGrpSpPr/>
            <p:nvPr/>
          </p:nvGrpSpPr>
          <p:grpSpPr>
            <a:xfrm>
              <a:off x="8697865" y="4149197"/>
              <a:ext cx="535506" cy="609599"/>
              <a:chOff x="3884094" y="3222794"/>
              <a:chExt cx="611706" cy="73960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1FA3303-6546-4F81-8913-53DB10985718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9DC042E-9DAA-482A-816E-011B07CDF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B60236-3C70-4321-8C83-E68E7174CF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1076E92-0EA6-4471-BCF9-1CB024CC05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295EB8F-9FC8-4CF4-B92C-4E0F4446E4E8}"/>
                </a:ext>
              </a:extLst>
            </p:cNvPr>
            <p:cNvSpPr txBox="1"/>
            <p:nvPr/>
          </p:nvSpPr>
          <p:spPr>
            <a:xfrm>
              <a:off x="8309892" y="4759478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 </a:t>
              </a:r>
              <a:r>
                <a:rPr lang="en-US" sz="1600" dirty="0" err="1"/>
                <a:t>Intr</a:t>
              </a:r>
              <a:r>
                <a:rPr lang="en-US" sz="1600" dirty="0"/>
                <a:t> </a:t>
              </a:r>
              <a:r>
                <a:rPr lang="en-US" sz="1600" dirty="0" err="1"/>
                <a:t>Tbl</a:t>
              </a:r>
              <a:endParaRPr lang="en-US" sz="1600" dirty="0"/>
            </a:p>
          </p:txBody>
        </p:sp>
      </p:grpSp>
      <p:sp>
        <p:nvSpPr>
          <p:cNvPr id="154" name="Freeform 131">
            <a:extLst>
              <a:ext uri="{FF2B5EF4-FFF2-40B4-BE49-F238E27FC236}">
                <a16:creationId xmlns:a16="http://schemas.microsoft.com/office/drawing/2014/main" id="{F95FB5F3-6010-4FF8-B73C-397239651ECC}"/>
              </a:ext>
            </a:extLst>
          </p:cNvPr>
          <p:cNvSpPr/>
          <p:nvPr/>
        </p:nvSpPr>
        <p:spPr bwMode="auto">
          <a:xfrm flipV="1">
            <a:off x="4060140" y="4647586"/>
            <a:ext cx="4664979" cy="1196539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A11AF4D7-AD97-4B93-8359-EBBE8C450487}"/>
              </a:ext>
            </a:extLst>
          </p:cNvPr>
          <p:cNvSpPr/>
          <p:nvPr/>
        </p:nvSpPr>
        <p:spPr bwMode="auto">
          <a:xfrm flipV="1">
            <a:off x="9143386" y="4269904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Vertical Scroll 27">
            <a:extLst>
              <a:ext uri="{FF2B5EF4-FFF2-40B4-BE49-F238E27FC236}">
                <a16:creationId xmlns:a16="http://schemas.microsoft.com/office/drawing/2014/main" id="{BBE184C4-FCA7-4BD4-8EE2-E3CA0BF912AF}"/>
              </a:ext>
            </a:extLst>
          </p:cNvPr>
          <p:cNvSpPr/>
          <p:nvPr/>
        </p:nvSpPr>
        <p:spPr bwMode="auto">
          <a:xfrm>
            <a:off x="9621344" y="4066240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Vertical Scroll 27">
            <a:extLst>
              <a:ext uri="{FF2B5EF4-FFF2-40B4-BE49-F238E27FC236}">
                <a16:creationId xmlns:a16="http://schemas.microsoft.com/office/drawing/2014/main" id="{11936DBA-9E10-4701-8C49-A46F71E63836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Vertical Scroll 27">
            <a:extLst>
              <a:ext uri="{FF2B5EF4-FFF2-40B4-BE49-F238E27FC236}">
                <a16:creationId xmlns:a16="http://schemas.microsoft.com/office/drawing/2014/main" id="{9B7D3EC3-218D-4B82-B511-C3D2B5A5010C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FE16-744B-4AB2-801D-5D46E13A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Two Generals’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2573-EB90-4AFF-915B-9F60EECB2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Can messages over an unreliable network be used to guarantee two entities do something simultaneously?</a:t>
            </a:r>
          </a:p>
          <a:p>
            <a:pPr lvl="1"/>
            <a:r>
              <a:rPr lang="en-US" altLang="ko-KR" dirty="0"/>
              <a:t>Remarkably, “no”, even if all messages get through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No way to be sure last message gets through!</a:t>
            </a:r>
          </a:p>
          <a:p>
            <a:r>
              <a:rPr lang="en-US" altLang="ko-KR" dirty="0"/>
              <a:t>So, clearly, we need something other than simultaneity!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4C6C-47AC-49F5-A4D7-75B95545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76B7D-775E-4095-BDD0-A0AFA65F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AF76-2249-4F9B-B5E3-20EA77C5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399C471D-4B5A-4284-AE46-630390F840CB}"/>
              </a:ext>
            </a:extLst>
          </p:cNvPr>
          <p:cNvGrpSpPr>
            <a:grpSpLocks/>
          </p:cNvGrpSpPr>
          <p:nvPr/>
        </p:nvGrpSpPr>
        <p:grpSpPr bwMode="auto">
          <a:xfrm>
            <a:off x="4008783" y="4111491"/>
            <a:ext cx="2552700" cy="725488"/>
            <a:chOff x="1849" y="3464"/>
            <a:chExt cx="1608" cy="457"/>
          </a:xfrm>
        </p:grpSpPr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B793EEC9-DF48-43D5-919A-E8DC54422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9" y="3464"/>
              <a:ext cx="1608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9D243558-DD17-46E3-BC71-66120231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24669">
              <a:off x="2006" y="3515"/>
              <a:ext cx="138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Yeah, but what if you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Don’t get this </a:t>
              </a:r>
              <a:r>
                <a:rPr lang="en-US" altLang="ko-KR" sz="1800" dirty="0" err="1">
                  <a:latin typeface="+mn-lt"/>
                  <a:ea typeface="굴림" panose="020B0600000101010101" pitchFamily="34" charset="-127"/>
                </a:rPr>
                <a:t>ack</a:t>
              </a:r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?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5242069B-BABC-4283-BDD5-DBDC96238B9C}"/>
              </a:ext>
            </a:extLst>
          </p:cNvPr>
          <p:cNvGrpSpPr>
            <a:grpSpLocks/>
          </p:cNvGrpSpPr>
          <p:nvPr/>
        </p:nvGrpSpPr>
        <p:grpSpPr bwMode="auto">
          <a:xfrm>
            <a:off x="2826095" y="3031987"/>
            <a:ext cx="5151438" cy="1509713"/>
            <a:chOff x="1104" y="2784"/>
            <a:chExt cx="3245" cy="951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D29D6D7-1051-4997-8A95-402F583BE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" y="2784"/>
              <a:ext cx="637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EA5547E7-EB7D-48DB-B5C9-0C3E433E8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4" y="2784"/>
              <a:ext cx="637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FE829901-C155-4D2A-AB4C-360D04D4A00D}"/>
              </a:ext>
            </a:extLst>
          </p:cNvPr>
          <p:cNvGrpSpPr>
            <a:grpSpLocks/>
          </p:cNvGrpSpPr>
          <p:nvPr/>
        </p:nvGrpSpPr>
        <p:grpSpPr bwMode="auto">
          <a:xfrm>
            <a:off x="4008783" y="2982783"/>
            <a:ext cx="2651125" cy="552451"/>
            <a:chOff x="1849" y="2753"/>
            <a:chExt cx="1670" cy="348"/>
          </a:xfrm>
        </p:grpSpPr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97368337-AC73-44EC-B5B7-B02F7FD47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2875"/>
              <a:ext cx="167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B8F3D685-00E5-4D31-98F8-677AC6789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60914">
              <a:off x="2316" y="2753"/>
              <a:ext cx="7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11 am ok?</a:t>
              </a: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CE3A2854-DD5C-4585-B303-100019D67048}"/>
              </a:ext>
            </a:extLst>
          </p:cNvPr>
          <p:cNvGrpSpPr>
            <a:grpSpLocks/>
          </p:cNvGrpSpPr>
          <p:nvPr/>
        </p:nvGrpSpPr>
        <p:grpSpPr bwMode="auto">
          <a:xfrm>
            <a:off x="4008783" y="3630466"/>
            <a:ext cx="2651125" cy="481011"/>
            <a:chOff x="1849" y="3161"/>
            <a:chExt cx="1670" cy="303"/>
          </a:xfrm>
        </p:grpSpPr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AAB7387E-17DB-4BF6-BD92-4F62CD201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3237"/>
              <a:ext cx="167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D1441B1F-B446-4482-B838-B3968C198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60914">
              <a:off x="2501" y="3161"/>
              <a:ext cx="7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So, 11 it is?</a:t>
              </a: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088CF6E8-7B06-4801-B918-931A97E5B396}"/>
              </a:ext>
            </a:extLst>
          </p:cNvPr>
          <p:cNvGrpSpPr>
            <a:grpSpLocks/>
          </p:cNvGrpSpPr>
          <p:nvPr/>
        </p:nvGrpSpPr>
        <p:grpSpPr bwMode="auto">
          <a:xfrm>
            <a:off x="4008783" y="3306635"/>
            <a:ext cx="2552700" cy="444501"/>
            <a:chOff x="1849" y="2957"/>
            <a:chExt cx="1608" cy="280"/>
          </a:xfrm>
        </p:grpSpPr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23DBC94C-42B5-40C4-9F2B-214404CC3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9" y="3101"/>
              <a:ext cx="1608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FDB82DDC-3110-4322-9B56-84DDCB9F5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24669">
              <a:off x="2048" y="2957"/>
              <a:ext cx="9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dirty="0">
                  <a:latin typeface="+mn-lt"/>
                  <a:ea typeface="굴림" panose="020B0600000101010101" pitchFamily="34" charset="-127"/>
                </a:rPr>
                <a:t>Yes, 11 works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E8E1B-4DE6-4477-AFC7-911ED8C728EF}"/>
              </a:ext>
            </a:extLst>
          </p:cNvPr>
          <p:cNvGrpSpPr/>
          <p:nvPr/>
        </p:nvGrpSpPr>
        <p:grpSpPr>
          <a:xfrm>
            <a:off x="4724745" y="4263887"/>
            <a:ext cx="1219200" cy="609600"/>
            <a:chOff x="3429000" y="5410200"/>
            <a:chExt cx="1219200" cy="6096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EB8BCD-097C-4AA0-929D-35B234477F64}"/>
                </a:ext>
              </a:extLst>
            </p:cNvPr>
            <p:cNvCxnSpPr/>
            <p:nvPr/>
          </p:nvCxnSpPr>
          <p:spPr bwMode="auto">
            <a:xfrm>
              <a:off x="3429000" y="5410200"/>
              <a:ext cx="1219200" cy="609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11D08-D16D-4261-9694-88B60E4E49D2}"/>
                </a:ext>
              </a:extLst>
            </p:cNvPr>
            <p:cNvCxnSpPr/>
            <p:nvPr/>
          </p:nvCxnSpPr>
          <p:spPr bwMode="auto">
            <a:xfrm flipV="1">
              <a:off x="3429000" y="5410200"/>
              <a:ext cx="990600" cy="609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CB56BF-3D33-4A6E-A7FD-7AF67FD72724}"/>
              </a:ext>
            </a:extLst>
          </p:cNvPr>
          <p:cNvGrpSpPr/>
          <p:nvPr/>
        </p:nvGrpSpPr>
        <p:grpSpPr>
          <a:xfrm>
            <a:off x="5029545" y="3654287"/>
            <a:ext cx="1219200" cy="609600"/>
            <a:chOff x="3429000" y="5410200"/>
            <a:chExt cx="1219200" cy="6096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8B3705-068D-4025-AD98-74C610415D11}"/>
                </a:ext>
              </a:extLst>
            </p:cNvPr>
            <p:cNvCxnSpPr/>
            <p:nvPr/>
          </p:nvCxnSpPr>
          <p:spPr bwMode="auto">
            <a:xfrm>
              <a:off x="3429000" y="5410200"/>
              <a:ext cx="1219200" cy="609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4B14CE0-4C75-4FDC-B694-2C45F3A5990E}"/>
                </a:ext>
              </a:extLst>
            </p:cNvPr>
            <p:cNvCxnSpPr/>
            <p:nvPr/>
          </p:nvCxnSpPr>
          <p:spPr bwMode="auto">
            <a:xfrm flipV="1">
              <a:off x="3429000" y="5410200"/>
              <a:ext cx="990600" cy="609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79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029EA2A-D163-4325-8EE5-A77B82E7359D}"/>
              </a:ext>
            </a:extLst>
          </p:cNvPr>
          <p:cNvGrpSpPr/>
          <p:nvPr/>
        </p:nvGrpSpPr>
        <p:grpSpPr>
          <a:xfrm>
            <a:off x="7380409" y="3523309"/>
            <a:ext cx="2848846" cy="1683058"/>
            <a:chOff x="7380409" y="3721837"/>
            <a:chExt cx="1790314" cy="148453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614FD70-0F00-4368-A4ED-82BA102A472D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B10AF2B-F350-4523-8DB5-5EBC2A7E0D4A}"/>
                </a:ext>
              </a:extLst>
            </p:cNvPr>
            <p:cNvSpPr txBox="1"/>
            <p:nvPr/>
          </p:nvSpPr>
          <p:spPr>
            <a:xfrm>
              <a:off x="7380409" y="3799625"/>
              <a:ext cx="1790143" cy="3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VMM</a:t>
              </a:r>
              <a:endParaRPr lang="en-US" sz="2000" dirty="0"/>
            </a:p>
          </p:txBody>
        </p:sp>
      </p:grpSp>
      <p:sp>
        <p:nvSpPr>
          <p:cNvPr id="119" name="Action Button: Custom 1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CBEA3-DCDB-435A-B354-AAD4C66401BA}"/>
              </a:ext>
            </a:extLst>
          </p:cNvPr>
          <p:cNvSpPr/>
          <p:nvPr/>
        </p:nvSpPr>
        <p:spPr bwMode="auto">
          <a:xfrm>
            <a:off x="5465416" y="1008102"/>
            <a:ext cx="3517650" cy="2337742"/>
          </a:xfrm>
          <a:prstGeom prst="actionButtonBlank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Guest Process Issues System Call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92823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2138175" y="1063918"/>
            <a:ext cx="3027272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3549889" y="1459811"/>
            <a:ext cx="1237656" cy="1696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3549889" y="1824672"/>
            <a:ext cx="1237656" cy="732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2329953" y="1468909"/>
            <a:ext cx="963351" cy="658063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2314248" y="2183834"/>
            <a:ext cx="954107" cy="590631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868B8-232A-4F81-BB09-400F51D1DEDB}"/>
              </a:ext>
            </a:extLst>
          </p:cNvPr>
          <p:cNvGrpSpPr/>
          <p:nvPr/>
        </p:nvGrpSpPr>
        <p:grpSpPr>
          <a:xfrm>
            <a:off x="2363851" y="2844759"/>
            <a:ext cx="851515" cy="369332"/>
            <a:chOff x="3353625" y="2910691"/>
            <a:chExt cx="851515" cy="369332"/>
          </a:xfrm>
        </p:grpSpPr>
        <p:sp>
          <p:nvSpPr>
            <p:cNvPr id="106" name="Rounded Rectangle 102">
              <a:extLst>
                <a:ext uri="{FF2B5EF4-FFF2-40B4-BE49-F238E27FC236}">
                  <a16:creationId xmlns:a16="http://schemas.microsoft.com/office/drawing/2014/main" id="{F94B4FD5-A368-4A96-9CEC-9194B0E77CA5}"/>
                </a:ext>
              </a:extLst>
            </p:cNvPr>
            <p:cNvSpPr/>
            <p:nvPr/>
          </p:nvSpPr>
          <p:spPr bwMode="auto">
            <a:xfrm>
              <a:off x="3373201" y="2916847"/>
              <a:ext cx="827890" cy="3401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BE348D-5C8B-4F32-A593-1557CB3C2E0D}"/>
                </a:ext>
              </a:extLst>
            </p:cNvPr>
            <p:cNvSpPr txBox="1"/>
            <p:nvPr/>
          </p:nvSpPr>
          <p:spPr>
            <a:xfrm>
              <a:off x="3353625" y="291069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nw</a:t>
              </a:r>
              <a:r>
                <a:rPr lang="en-US" dirty="0"/>
                <a:t> </a:t>
              </a:r>
              <a:r>
                <a:rPr lang="en-US" dirty="0" err="1"/>
                <a:t>intf</a:t>
              </a:r>
              <a:endParaRPr lang="en-US" dirty="0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2322202" y="105541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10455105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10455105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21F433-7B95-4B9A-AD44-3EDFC17CA7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6666" y="1020700"/>
            <a:ext cx="698546" cy="791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372DF6-CA27-4747-BD39-32516E2F93E4}"/>
              </a:ext>
            </a:extLst>
          </p:cNvPr>
          <p:cNvCxnSpPr>
            <a:cxnSpLocks/>
          </p:cNvCxnSpPr>
          <p:nvPr/>
        </p:nvCxnSpPr>
        <p:spPr bwMode="auto">
          <a:xfrm>
            <a:off x="4786241" y="2569641"/>
            <a:ext cx="660740" cy="757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F1C9FB-AEA1-4F47-BF2D-DDE8F81AC836}"/>
              </a:ext>
            </a:extLst>
          </p:cNvPr>
          <p:cNvGrpSpPr/>
          <p:nvPr/>
        </p:nvGrpSpPr>
        <p:grpSpPr>
          <a:xfrm>
            <a:off x="7295928" y="4071560"/>
            <a:ext cx="1237968" cy="1038356"/>
            <a:chOff x="7295928" y="4071560"/>
            <a:chExt cx="1237968" cy="10383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612CD9C-E8B9-43D8-A035-6EF3D63461D2}"/>
                </a:ext>
              </a:extLst>
            </p:cNvPr>
            <p:cNvGrpSpPr/>
            <p:nvPr/>
          </p:nvGrpSpPr>
          <p:grpSpPr>
            <a:xfrm>
              <a:off x="7633934" y="4071560"/>
              <a:ext cx="643684" cy="715382"/>
              <a:chOff x="5483528" y="4176151"/>
              <a:chExt cx="643684" cy="71538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CD3AA6E-2164-4D24-AFC2-FACF32781A8A}"/>
                  </a:ext>
                </a:extLst>
              </p:cNvPr>
              <p:cNvGrpSpPr/>
              <p:nvPr/>
            </p:nvGrpSpPr>
            <p:grpSpPr>
              <a:xfrm>
                <a:off x="5591706" y="4176151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A586F43-C733-4B79-8A13-B0F77BE4F059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04D86EB-0455-47E9-A13B-8A6AD7D5B3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B7F1FE4-7007-4F21-B819-3877E8CDB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39675DB-B5B5-4A57-8CE1-D312C1EB6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03BB58D-E1D6-4043-BC70-EBEA0521D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9A6FF2C-F05C-456C-8C17-A306AC85E5C0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6F3E28A-5125-48E9-B1B5-7C86EAC1CBD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FE8A121-7053-4688-9B35-E20362C9D181}"/>
                  </a:ext>
                </a:extLst>
              </p:cNvPr>
              <p:cNvGrpSpPr/>
              <p:nvPr/>
            </p:nvGrpSpPr>
            <p:grpSpPr>
              <a:xfrm>
                <a:off x="5483528" y="4278134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9FA9628-90CD-4581-9B61-3FB4D87F5426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C7072B7A-54CE-4E59-97E0-3579C359B5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3F4F164-BFCF-4BE1-8C60-42657EC37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A14C7AA-384E-4865-87ED-B877C8EDA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DBE5519-BD27-489B-A788-40B496E00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842FB93-D7E1-4A72-95BE-3FF12C4FF40E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4453824-B3B8-4D2F-9DF7-834A0C64917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D907CC-B542-4AB2-8B72-F0B9A39CFE40}"/>
                </a:ext>
              </a:extLst>
            </p:cNvPr>
            <p:cNvSpPr txBox="1"/>
            <p:nvPr/>
          </p:nvSpPr>
          <p:spPr>
            <a:xfrm>
              <a:off x="7295928" y="4771362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Shadow PT</a:t>
              </a:r>
            </a:p>
          </p:txBody>
        </p:sp>
      </p:grpSp>
      <p:sp>
        <p:nvSpPr>
          <p:cNvPr id="141" name="Freeform 131">
            <a:extLst>
              <a:ext uri="{FF2B5EF4-FFF2-40B4-BE49-F238E27FC236}">
                <a16:creationId xmlns:a16="http://schemas.microsoft.com/office/drawing/2014/main" id="{A462D87E-B011-49A7-90F1-94C19B30B722}"/>
              </a:ext>
            </a:extLst>
          </p:cNvPr>
          <p:cNvSpPr/>
          <p:nvPr/>
        </p:nvSpPr>
        <p:spPr bwMode="auto">
          <a:xfrm flipV="1">
            <a:off x="4051941" y="4572502"/>
            <a:ext cx="3674729" cy="1026625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6CCBFB-3E02-43D9-8824-DAA9188F76F5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Freeform 102">
            <a:extLst>
              <a:ext uri="{FF2B5EF4-FFF2-40B4-BE49-F238E27FC236}">
                <a16:creationId xmlns:a16="http://schemas.microsoft.com/office/drawing/2014/main" id="{FD44FF4F-8370-4515-A702-F3E681949244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94CF59-18C7-4987-BB16-0A29B23C85ED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420DE2D-2493-4474-9583-5E09BB835BDC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455A5A-27E9-4ECB-9AB3-4C1BA204E7DE}"/>
              </a:ext>
            </a:extLst>
          </p:cNvPr>
          <p:cNvGrpSpPr/>
          <p:nvPr/>
        </p:nvGrpSpPr>
        <p:grpSpPr>
          <a:xfrm>
            <a:off x="8309892" y="4149197"/>
            <a:ext cx="1237968" cy="948835"/>
            <a:chOff x="8309892" y="4149197"/>
            <a:chExt cx="1237968" cy="94883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4BE60C3-C727-49DC-A0B3-4762189469F5}"/>
                </a:ext>
              </a:extLst>
            </p:cNvPr>
            <p:cNvGrpSpPr/>
            <p:nvPr/>
          </p:nvGrpSpPr>
          <p:grpSpPr>
            <a:xfrm>
              <a:off x="8697865" y="4149197"/>
              <a:ext cx="535506" cy="609599"/>
              <a:chOff x="3884094" y="3222794"/>
              <a:chExt cx="611706" cy="73960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1FA3303-6546-4F81-8913-53DB10985718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9DC042E-9DAA-482A-816E-011B07CDF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B60236-3C70-4321-8C83-E68E7174CF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1076E92-0EA6-4471-BCF9-1CB024CC05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295EB8F-9FC8-4CF4-B92C-4E0F4446E4E8}"/>
                </a:ext>
              </a:extLst>
            </p:cNvPr>
            <p:cNvSpPr txBox="1"/>
            <p:nvPr/>
          </p:nvSpPr>
          <p:spPr>
            <a:xfrm>
              <a:off x="8309892" y="4759478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 </a:t>
              </a:r>
              <a:r>
                <a:rPr lang="en-US" sz="1600" dirty="0" err="1"/>
                <a:t>Intr</a:t>
              </a:r>
              <a:r>
                <a:rPr lang="en-US" sz="1600" dirty="0"/>
                <a:t> </a:t>
              </a:r>
              <a:r>
                <a:rPr lang="en-US" sz="1600" dirty="0" err="1"/>
                <a:t>Tbl</a:t>
              </a:r>
              <a:endParaRPr lang="en-US" sz="1600" dirty="0"/>
            </a:p>
          </p:txBody>
        </p:sp>
      </p:grpSp>
      <p:sp>
        <p:nvSpPr>
          <p:cNvPr id="154" name="Freeform 131">
            <a:extLst>
              <a:ext uri="{FF2B5EF4-FFF2-40B4-BE49-F238E27FC236}">
                <a16:creationId xmlns:a16="http://schemas.microsoft.com/office/drawing/2014/main" id="{F95FB5F3-6010-4FF8-B73C-397239651ECC}"/>
              </a:ext>
            </a:extLst>
          </p:cNvPr>
          <p:cNvSpPr/>
          <p:nvPr/>
        </p:nvSpPr>
        <p:spPr bwMode="auto">
          <a:xfrm flipV="1">
            <a:off x="4060140" y="4647586"/>
            <a:ext cx="4664979" cy="1196539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A11AF4D7-AD97-4B93-8359-EBBE8C450487}"/>
              </a:ext>
            </a:extLst>
          </p:cNvPr>
          <p:cNvSpPr/>
          <p:nvPr/>
        </p:nvSpPr>
        <p:spPr bwMode="auto">
          <a:xfrm flipV="1">
            <a:off x="9143386" y="4269904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Vertical Scroll 27">
            <a:extLst>
              <a:ext uri="{FF2B5EF4-FFF2-40B4-BE49-F238E27FC236}">
                <a16:creationId xmlns:a16="http://schemas.microsoft.com/office/drawing/2014/main" id="{BBE184C4-FCA7-4BD4-8EE2-E3CA0BF912AF}"/>
              </a:ext>
            </a:extLst>
          </p:cNvPr>
          <p:cNvSpPr/>
          <p:nvPr/>
        </p:nvSpPr>
        <p:spPr bwMode="auto">
          <a:xfrm>
            <a:off x="9621344" y="4066240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Vertical Scroll 27">
            <a:extLst>
              <a:ext uri="{FF2B5EF4-FFF2-40B4-BE49-F238E27FC236}">
                <a16:creationId xmlns:a16="http://schemas.microsoft.com/office/drawing/2014/main" id="{51ADB7BD-97EC-4480-AB6F-ED8A0AD8BA28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C6F814AE-65EE-4BF4-887C-68F2A8F86C55}"/>
              </a:ext>
            </a:extLst>
          </p:cNvPr>
          <p:cNvCxnSpPr>
            <a:cxnSpLocks/>
            <a:endCxn id="156" idx="2"/>
          </p:cNvCxnSpPr>
          <p:nvPr/>
        </p:nvCxnSpPr>
        <p:spPr>
          <a:xfrm>
            <a:off x="6841482" y="1491064"/>
            <a:ext cx="2944441" cy="2831466"/>
          </a:xfrm>
          <a:prstGeom prst="curvedConnector4">
            <a:avLst>
              <a:gd name="adj1" fmla="val 28831"/>
              <a:gd name="adj2" fmla="val 108074"/>
            </a:avLst>
          </a:prstGeom>
          <a:ln w="3810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Vertical Scroll 27">
            <a:extLst>
              <a:ext uri="{FF2B5EF4-FFF2-40B4-BE49-F238E27FC236}">
                <a16:creationId xmlns:a16="http://schemas.microsoft.com/office/drawing/2014/main" id="{7734FB46-7EAE-4146-81CD-BA46D98C1AAB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7" name="Connector: Curved 156">
            <a:extLst>
              <a:ext uri="{FF2B5EF4-FFF2-40B4-BE49-F238E27FC236}">
                <a16:creationId xmlns:a16="http://schemas.microsoft.com/office/drawing/2014/main" id="{0D538B02-5997-4E89-A566-2D62E1DD7DB7}"/>
              </a:ext>
            </a:extLst>
          </p:cNvPr>
          <p:cNvCxnSpPr>
            <a:cxnSpLocks/>
            <a:stCxn id="156" idx="0"/>
            <a:endCxn id="160" idx="2"/>
          </p:cNvCxnSpPr>
          <p:nvPr/>
        </p:nvCxnSpPr>
        <p:spPr>
          <a:xfrm rot="16200000" flipV="1">
            <a:off x="7934402" y="2214718"/>
            <a:ext cx="1754483" cy="194856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029EA2A-D163-4325-8EE5-A77B82E7359D}"/>
              </a:ext>
            </a:extLst>
          </p:cNvPr>
          <p:cNvGrpSpPr/>
          <p:nvPr/>
        </p:nvGrpSpPr>
        <p:grpSpPr>
          <a:xfrm>
            <a:off x="7380409" y="3523309"/>
            <a:ext cx="2848846" cy="1683058"/>
            <a:chOff x="7380409" y="3721837"/>
            <a:chExt cx="1790314" cy="148453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614FD70-0F00-4368-A4ED-82BA102A472D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B10AF2B-F350-4523-8DB5-5EBC2A7E0D4A}"/>
                </a:ext>
              </a:extLst>
            </p:cNvPr>
            <p:cNvSpPr txBox="1"/>
            <p:nvPr/>
          </p:nvSpPr>
          <p:spPr>
            <a:xfrm>
              <a:off x="7380409" y="3799625"/>
              <a:ext cx="1790143" cy="3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VMM</a:t>
              </a:r>
              <a:endParaRPr lang="en-US" sz="2000" dirty="0"/>
            </a:p>
          </p:txBody>
        </p:sp>
      </p:grpSp>
      <p:sp>
        <p:nvSpPr>
          <p:cNvPr id="119" name="Action Button: Custom 1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CBEA3-DCDB-435A-B354-AAD4C66401BA}"/>
              </a:ext>
            </a:extLst>
          </p:cNvPr>
          <p:cNvSpPr/>
          <p:nvPr/>
        </p:nvSpPr>
        <p:spPr bwMode="auto">
          <a:xfrm>
            <a:off x="5465416" y="1008102"/>
            <a:ext cx="3517650" cy="2337742"/>
          </a:xfrm>
          <a:prstGeom prst="actionButtonBlank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Guest OS Returns From System Call Handler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92823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2138175" y="1063918"/>
            <a:ext cx="3027272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3549889" y="1459811"/>
            <a:ext cx="1237656" cy="1696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3549889" y="1824672"/>
            <a:ext cx="1237656" cy="732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2329953" y="1468909"/>
            <a:ext cx="963351" cy="658063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2314248" y="2183834"/>
            <a:ext cx="954107" cy="590631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868B8-232A-4F81-BB09-400F51D1DEDB}"/>
              </a:ext>
            </a:extLst>
          </p:cNvPr>
          <p:cNvGrpSpPr/>
          <p:nvPr/>
        </p:nvGrpSpPr>
        <p:grpSpPr>
          <a:xfrm>
            <a:off x="2363851" y="2844759"/>
            <a:ext cx="851515" cy="369332"/>
            <a:chOff x="3353625" y="2910691"/>
            <a:chExt cx="851515" cy="369332"/>
          </a:xfrm>
        </p:grpSpPr>
        <p:sp>
          <p:nvSpPr>
            <p:cNvPr id="106" name="Rounded Rectangle 102">
              <a:extLst>
                <a:ext uri="{FF2B5EF4-FFF2-40B4-BE49-F238E27FC236}">
                  <a16:creationId xmlns:a16="http://schemas.microsoft.com/office/drawing/2014/main" id="{F94B4FD5-A368-4A96-9CEC-9194B0E77CA5}"/>
                </a:ext>
              </a:extLst>
            </p:cNvPr>
            <p:cNvSpPr/>
            <p:nvPr/>
          </p:nvSpPr>
          <p:spPr bwMode="auto">
            <a:xfrm>
              <a:off x="3373201" y="2916847"/>
              <a:ext cx="827890" cy="3401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BE348D-5C8B-4F32-A593-1557CB3C2E0D}"/>
                </a:ext>
              </a:extLst>
            </p:cNvPr>
            <p:cNvSpPr txBox="1"/>
            <p:nvPr/>
          </p:nvSpPr>
          <p:spPr>
            <a:xfrm>
              <a:off x="3353625" y="291069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nw</a:t>
              </a:r>
              <a:r>
                <a:rPr lang="en-US" dirty="0"/>
                <a:t> </a:t>
              </a:r>
              <a:r>
                <a:rPr lang="en-US" dirty="0" err="1"/>
                <a:t>intf</a:t>
              </a:r>
              <a:endParaRPr lang="en-US" dirty="0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2322202" y="105541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10455105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10455105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21F433-7B95-4B9A-AD44-3EDFC17CA7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6666" y="1020700"/>
            <a:ext cx="698546" cy="791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372DF6-CA27-4747-BD39-32516E2F93E4}"/>
              </a:ext>
            </a:extLst>
          </p:cNvPr>
          <p:cNvCxnSpPr>
            <a:cxnSpLocks/>
          </p:cNvCxnSpPr>
          <p:nvPr/>
        </p:nvCxnSpPr>
        <p:spPr bwMode="auto">
          <a:xfrm>
            <a:off x="4786241" y="2569641"/>
            <a:ext cx="660740" cy="757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F1C9FB-AEA1-4F47-BF2D-DDE8F81AC836}"/>
              </a:ext>
            </a:extLst>
          </p:cNvPr>
          <p:cNvGrpSpPr/>
          <p:nvPr/>
        </p:nvGrpSpPr>
        <p:grpSpPr>
          <a:xfrm>
            <a:off x="7295928" y="4071560"/>
            <a:ext cx="1237968" cy="1038356"/>
            <a:chOff x="7295928" y="4071560"/>
            <a:chExt cx="1237968" cy="10383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612CD9C-E8B9-43D8-A035-6EF3D63461D2}"/>
                </a:ext>
              </a:extLst>
            </p:cNvPr>
            <p:cNvGrpSpPr/>
            <p:nvPr/>
          </p:nvGrpSpPr>
          <p:grpSpPr>
            <a:xfrm>
              <a:off x="7633934" y="4071560"/>
              <a:ext cx="643684" cy="715382"/>
              <a:chOff x="5483528" y="4176151"/>
              <a:chExt cx="643684" cy="71538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CD3AA6E-2164-4D24-AFC2-FACF32781A8A}"/>
                  </a:ext>
                </a:extLst>
              </p:cNvPr>
              <p:cNvGrpSpPr/>
              <p:nvPr/>
            </p:nvGrpSpPr>
            <p:grpSpPr>
              <a:xfrm>
                <a:off x="5591706" y="4176151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A586F43-C733-4B79-8A13-B0F77BE4F059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04D86EB-0455-47E9-A13B-8A6AD7D5B3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B7F1FE4-7007-4F21-B819-3877E8CDB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39675DB-B5B5-4A57-8CE1-D312C1EB6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03BB58D-E1D6-4043-BC70-EBEA0521D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9A6FF2C-F05C-456C-8C17-A306AC85E5C0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6F3E28A-5125-48E9-B1B5-7C86EAC1CBD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FE8A121-7053-4688-9B35-E20362C9D181}"/>
                  </a:ext>
                </a:extLst>
              </p:cNvPr>
              <p:cNvGrpSpPr/>
              <p:nvPr/>
            </p:nvGrpSpPr>
            <p:grpSpPr>
              <a:xfrm>
                <a:off x="5483528" y="4278134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9FA9628-90CD-4581-9B61-3FB4D87F5426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C7072B7A-54CE-4E59-97E0-3579C359B5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3F4F164-BFCF-4BE1-8C60-42657EC37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A14C7AA-384E-4865-87ED-B877C8EDA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DBE5519-BD27-489B-A788-40B496E00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842FB93-D7E1-4A72-95BE-3FF12C4FF40E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4453824-B3B8-4D2F-9DF7-834A0C64917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D907CC-B542-4AB2-8B72-F0B9A39CFE40}"/>
                </a:ext>
              </a:extLst>
            </p:cNvPr>
            <p:cNvSpPr txBox="1"/>
            <p:nvPr/>
          </p:nvSpPr>
          <p:spPr>
            <a:xfrm>
              <a:off x="7295928" y="4771362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Shadow PT</a:t>
              </a:r>
            </a:p>
          </p:txBody>
        </p:sp>
      </p:grpSp>
      <p:sp>
        <p:nvSpPr>
          <p:cNvPr id="141" name="Freeform 131">
            <a:extLst>
              <a:ext uri="{FF2B5EF4-FFF2-40B4-BE49-F238E27FC236}">
                <a16:creationId xmlns:a16="http://schemas.microsoft.com/office/drawing/2014/main" id="{A462D87E-B011-49A7-90F1-94C19B30B722}"/>
              </a:ext>
            </a:extLst>
          </p:cNvPr>
          <p:cNvSpPr/>
          <p:nvPr/>
        </p:nvSpPr>
        <p:spPr bwMode="auto">
          <a:xfrm flipV="1">
            <a:off x="4051941" y="4572502"/>
            <a:ext cx="3674729" cy="1026625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6CCBFB-3E02-43D9-8824-DAA9188F76F5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Freeform 102">
            <a:extLst>
              <a:ext uri="{FF2B5EF4-FFF2-40B4-BE49-F238E27FC236}">
                <a16:creationId xmlns:a16="http://schemas.microsoft.com/office/drawing/2014/main" id="{FD44FF4F-8370-4515-A702-F3E681949244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94CF59-18C7-4987-BB16-0A29B23C85ED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420DE2D-2493-4474-9583-5E09BB835BDC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455A5A-27E9-4ECB-9AB3-4C1BA204E7DE}"/>
              </a:ext>
            </a:extLst>
          </p:cNvPr>
          <p:cNvGrpSpPr/>
          <p:nvPr/>
        </p:nvGrpSpPr>
        <p:grpSpPr>
          <a:xfrm>
            <a:off x="8309892" y="4149197"/>
            <a:ext cx="1237968" cy="948835"/>
            <a:chOff x="8309892" y="4149197"/>
            <a:chExt cx="1237968" cy="94883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4BE60C3-C727-49DC-A0B3-4762189469F5}"/>
                </a:ext>
              </a:extLst>
            </p:cNvPr>
            <p:cNvGrpSpPr/>
            <p:nvPr/>
          </p:nvGrpSpPr>
          <p:grpSpPr>
            <a:xfrm>
              <a:off x="8697865" y="4149197"/>
              <a:ext cx="535506" cy="609599"/>
              <a:chOff x="3884094" y="3222794"/>
              <a:chExt cx="611706" cy="73960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1FA3303-6546-4F81-8913-53DB10985718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9DC042E-9DAA-482A-816E-011B07CDF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B60236-3C70-4321-8C83-E68E7174CF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1076E92-0EA6-4471-BCF9-1CB024CC05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295EB8F-9FC8-4CF4-B92C-4E0F4446E4E8}"/>
                </a:ext>
              </a:extLst>
            </p:cNvPr>
            <p:cNvSpPr txBox="1"/>
            <p:nvPr/>
          </p:nvSpPr>
          <p:spPr>
            <a:xfrm>
              <a:off x="8309892" y="4759478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 </a:t>
              </a:r>
              <a:r>
                <a:rPr lang="en-US" sz="1600" dirty="0" err="1"/>
                <a:t>Intr</a:t>
              </a:r>
              <a:r>
                <a:rPr lang="en-US" sz="1600" dirty="0"/>
                <a:t> </a:t>
              </a:r>
              <a:r>
                <a:rPr lang="en-US" sz="1600" dirty="0" err="1"/>
                <a:t>Tbl</a:t>
              </a:r>
              <a:endParaRPr lang="en-US" sz="1600" dirty="0"/>
            </a:p>
          </p:txBody>
        </p:sp>
      </p:grpSp>
      <p:sp>
        <p:nvSpPr>
          <p:cNvPr id="154" name="Freeform 131">
            <a:extLst>
              <a:ext uri="{FF2B5EF4-FFF2-40B4-BE49-F238E27FC236}">
                <a16:creationId xmlns:a16="http://schemas.microsoft.com/office/drawing/2014/main" id="{F95FB5F3-6010-4FF8-B73C-397239651ECC}"/>
              </a:ext>
            </a:extLst>
          </p:cNvPr>
          <p:cNvSpPr/>
          <p:nvPr/>
        </p:nvSpPr>
        <p:spPr bwMode="auto">
          <a:xfrm flipV="1">
            <a:off x="4060140" y="4647586"/>
            <a:ext cx="4664979" cy="1196539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A11AF4D7-AD97-4B93-8359-EBBE8C450487}"/>
              </a:ext>
            </a:extLst>
          </p:cNvPr>
          <p:cNvSpPr/>
          <p:nvPr/>
        </p:nvSpPr>
        <p:spPr bwMode="auto">
          <a:xfrm flipV="1">
            <a:off x="9143386" y="4269904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Vertical Scroll 27">
            <a:extLst>
              <a:ext uri="{FF2B5EF4-FFF2-40B4-BE49-F238E27FC236}">
                <a16:creationId xmlns:a16="http://schemas.microsoft.com/office/drawing/2014/main" id="{BBE184C4-FCA7-4BD4-8EE2-E3CA0BF912AF}"/>
              </a:ext>
            </a:extLst>
          </p:cNvPr>
          <p:cNvSpPr/>
          <p:nvPr/>
        </p:nvSpPr>
        <p:spPr bwMode="auto">
          <a:xfrm>
            <a:off x="9621344" y="4066240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Vertical Scroll 27">
            <a:extLst>
              <a:ext uri="{FF2B5EF4-FFF2-40B4-BE49-F238E27FC236}">
                <a16:creationId xmlns:a16="http://schemas.microsoft.com/office/drawing/2014/main" id="{51ADB7BD-97EC-4480-AB6F-ED8A0AD8BA28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C6F814AE-65EE-4BF4-887C-68F2A8F86C55}"/>
              </a:ext>
            </a:extLst>
          </p:cNvPr>
          <p:cNvCxnSpPr>
            <a:cxnSpLocks/>
            <a:endCxn id="156" idx="2"/>
          </p:cNvCxnSpPr>
          <p:nvPr/>
        </p:nvCxnSpPr>
        <p:spPr>
          <a:xfrm>
            <a:off x="6841482" y="1491064"/>
            <a:ext cx="2944441" cy="2831466"/>
          </a:xfrm>
          <a:prstGeom prst="curvedConnector4">
            <a:avLst>
              <a:gd name="adj1" fmla="val 28831"/>
              <a:gd name="adj2" fmla="val 108074"/>
            </a:avLst>
          </a:prstGeom>
          <a:ln w="3810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Vertical Scroll 27">
            <a:extLst>
              <a:ext uri="{FF2B5EF4-FFF2-40B4-BE49-F238E27FC236}">
                <a16:creationId xmlns:a16="http://schemas.microsoft.com/office/drawing/2014/main" id="{7734FB46-7EAE-4146-81CD-BA46D98C1AAB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7" name="Connector: Curved 156">
            <a:extLst>
              <a:ext uri="{FF2B5EF4-FFF2-40B4-BE49-F238E27FC236}">
                <a16:creationId xmlns:a16="http://schemas.microsoft.com/office/drawing/2014/main" id="{0D538B02-5997-4E89-A566-2D62E1DD7DB7}"/>
              </a:ext>
            </a:extLst>
          </p:cNvPr>
          <p:cNvCxnSpPr>
            <a:cxnSpLocks/>
            <a:stCxn id="156" idx="0"/>
            <a:endCxn id="160" idx="2"/>
          </p:cNvCxnSpPr>
          <p:nvPr/>
        </p:nvCxnSpPr>
        <p:spPr>
          <a:xfrm rot="16200000" flipV="1">
            <a:off x="7934402" y="2214718"/>
            <a:ext cx="1754483" cy="194856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or: Curved 158">
            <a:extLst>
              <a:ext uri="{FF2B5EF4-FFF2-40B4-BE49-F238E27FC236}">
                <a16:creationId xmlns:a16="http://schemas.microsoft.com/office/drawing/2014/main" id="{0CA5CC5D-FC71-47E8-8172-1A6F385AEDFA}"/>
              </a:ext>
            </a:extLst>
          </p:cNvPr>
          <p:cNvCxnSpPr>
            <a:cxnSpLocks/>
            <a:stCxn id="160" idx="3"/>
            <a:endCxn id="156" idx="1"/>
          </p:cNvCxnSpPr>
          <p:nvPr/>
        </p:nvCxnSpPr>
        <p:spPr>
          <a:xfrm rot="10800000" flipH="1" flipV="1">
            <a:off x="7969904" y="2183611"/>
            <a:ext cx="1683476" cy="2010773"/>
          </a:xfrm>
          <a:prstGeom prst="curvedConnector5">
            <a:avLst>
              <a:gd name="adj1" fmla="val 12674"/>
              <a:gd name="adj2" fmla="val 101918"/>
              <a:gd name="adj3" fmla="val 85063"/>
            </a:avLst>
          </a:prstGeom>
          <a:ln w="381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6C46515-E2A1-43CF-8FC2-5533470CEDBA}"/>
              </a:ext>
            </a:extLst>
          </p:cNvPr>
          <p:cNvSpPr txBox="1"/>
          <p:nvPr/>
        </p:nvSpPr>
        <p:spPr>
          <a:xfrm>
            <a:off x="7903664" y="193067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iret</a:t>
            </a:r>
            <a:endParaRPr lang="en-US" sz="1600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163" name="Connector: Curved 162">
            <a:extLst>
              <a:ext uri="{FF2B5EF4-FFF2-40B4-BE49-F238E27FC236}">
                <a16:creationId xmlns:a16="http://schemas.microsoft.com/office/drawing/2014/main" id="{9DF449BD-0654-44A5-98C5-6ED0E2D04FEF}"/>
              </a:ext>
            </a:extLst>
          </p:cNvPr>
          <p:cNvCxnSpPr>
            <a:cxnSpLocks/>
            <a:stCxn id="156" idx="3"/>
            <a:endCxn id="84" idx="3"/>
          </p:cNvCxnSpPr>
          <p:nvPr/>
        </p:nvCxnSpPr>
        <p:spPr>
          <a:xfrm rot="10800000">
            <a:off x="7157091" y="1445383"/>
            <a:ext cx="2761374" cy="2749003"/>
          </a:xfrm>
          <a:prstGeom prst="curvedConnector3">
            <a:avLst>
              <a:gd name="adj1" fmla="val -19263"/>
            </a:avLst>
          </a:prstGeom>
          <a:ln w="381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029EA2A-D163-4325-8EE5-A77B82E7359D}"/>
              </a:ext>
            </a:extLst>
          </p:cNvPr>
          <p:cNvGrpSpPr/>
          <p:nvPr/>
        </p:nvGrpSpPr>
        <p:grpSpPr>
          <a:xfrm>
            <a:off x="7380409" y="3523309"/>
            <a:ext cx="2848846" cy="1683058"/>
            <a:chOff x="7380409" y="3721837"/>
            <a:chExt cx="1790314" cy="148453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614FD70-0F00-4368-A4ED-82BA102A472D}"/>
                </a:ext>
              </a:extLst>
            </p:cNvPr>
            <p:cNvSpPr/>
            <p:nvPr/>
          </p:nvSpPr>
          <p:spPr bwMode="auto">
            <a:xfrm>
              <a:off x="7380578" y="3721837"/>
              <a:ext cx="1790145" cy="148453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B10AF2B-F350-4523-8DB5-5EBC2A7E0D4A}"/>
                </a:ext>
              </a:extLst>
            </p:cNvPr>
            <p:cNvSpPr txBox="1"/>
            <p:nvPr/>
          </p:nvSpPr>
          <p:spPr>
            <a:xfrm>
              <a:off x="7380409" y="3799625"/>
              <a:ext cx="1790143" cy="3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VMM</a:t>
              </a:r>
              <a:endParaRPr lang="en-US" sz="2000" dirty="0"/>
            </a:p>
          </p:txBody>
        </p:sp>
      </p:grpSp>
      <p:sp>
        <p:nvSpPr>
          <p:cNvPr id="119" name="Action Button: Custom 1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CBEA3-DCDB-435A-B354-AAD4C66401BA}"/>
              </a:ext>
            </a:extLst>
          </p:cNvPr>
          <p:cNvSpPr/>
          <p:nvPr/>
        </p:nvSpPr>
        <p:spPr bwMode="auto">
          <a:xfrm>
            <a:off x="5465416" y="1008102"/>
            <a:ext cx="3517650" cy="2337742"/>
          </a:xfrm>
          <a:prstGeom prst="actionButtonBlank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67E8-EC7F-44FD-A573-53F6F37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"/>
            <a:ext cx="10515600" cy="1325563"/>
          </a:xfrm>
        </p:spPr>
        <p:txBody>
          <a:bodyPr/>
          <a:lstStyle/>
          <a:p>
            <a:r>
              <a:rPr lang="en-US" dirty="0"/>
              <a:t>Host Interrupt While VM is Running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F55-BE16-48DF-8681-36B60369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A10-C91D-4AE7-9593-F1F2DDE6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924E-D8E2-46EA-A753-C8049E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B21A3-4FE5-4D51-8E2C-64D4350C793E}"/>
              </a:ext>
            </a:extLst>
          </p:cNvPr>
          <p:cNvGrpSpPr/>
          <p:nvPr/>
        </p:nvGrpSpPr>
        <p:grpSpPr>
          <a:xfrm>
            <a:off x="3172816" y="3825131"/>
            <a:ext cx="535506" cy="613399"/>
            <a:chOff x="2286000" y="3733800"/>
            <a:chExt cx="535506" cy="6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9B2A9-8C76-4A59-A086-9658B80A846A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136FE9-3E73-48A4-9900-DEEDF3B4D763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309058-CAC2-46FB-8C40-EAC12599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85E337E-3943-46E7-AA25-F6EF8BD834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5838A82-B453-4945-83C9-5FC1EFEE4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E1430A-D440-4603-B841-F0CED5437423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D3D5F8-9451-4EB5-94C2-F50FC246A63F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BA814-D114-4A54-B641-14EA7CA96B6C}"/>
              </a:ext>
            </a:extLst>
          </p:cNvPr>
          <p:cNvGrpSpPr/>
          <p:nvPr/>
        </p:nvGrpSpPr>
        <p:grpSpPr>
          <a:xfrm>
            <a:off x="2976969" y="3982992"/>
            <a:ext cx="535506" cy="613399"/>
            <a:chOff x="2286000" y="3733800"/>
            <a:chExt cx="535506" cy="613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5B7758-DEE7-4C65-877B-A8BDD5F4451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EE40D-A635-4AB6-8B8C-185F66B30A9D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13DE23-6E9F-4073-9DB2-CD0C04012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EB793B-24B3-47FC-A3E0-AE0FC74FF4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03DC26-80BD-4F15-85F8-DAF929B19E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6F22FA-F3D2-4947-A897-AAE1CA83662E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12C28D-826E-424F-8AFD-C9F77F53C6F0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ACA3B-D2A3-4AFA-8B2D-1B0A1917604D}"/>
              </a:ext>
            </a:extLst>
          </p:cNvPr>
          <p:cNvSpPr/>
          <p:nvPr/>
        </p:nvSpPr>
        <p:spPr bwMode="auto">
          <a:xfrm>
            <a:off x="6231882" y="4797519"/>
            <a:ext cx="827114" cy="478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A62F2-2BA0-4207-8CA6-698B8171C7F6}"/>
              </a:ext>
            </a:extLst>
          </p:cNvPr>
          <p:cNvSpPr/>
          <p:nvPr/>
        </p:nvSpPr>
        <p:spPr bwMode="auto">
          <a:xfrm>
            <a:off x="6041253" y="4888498"/>
            <a:ext cx="902337" cy="4636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2CA4D-5FDE-485D-AEFA-2F1F7A90D864}"/>
              </a:ext>
            </a:extLst>
          </p:cNvPr>
          <p:cNvSpPr/>
          <p:nvPr/>
        </p:nvSpPr>
        <p:spPr bwMode="auto">
          <a:xfrm>
            <a:off x="5894553" y="4973651"/>
            <a:ext cx="946929" cy="4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7E537-6312-469F-A46C-D54C1C0B3ADC}"/>
              </a:ext>
            </a:extLst>
          </p:cNvPr>
          <p:cNvSpPr txBox="1"/>
          <p:nvPr/>
        </p:nvSpPr>
        <p:spPr>
          <a:xfrm rot="16200000">
            <a:off x="470823" y="5779747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331ECD-DD7A-430D-9C4C-7DB177FBD121}"/>
              </a:ext>
            </a:extLst>
          </p:cNvPr>
          <p:cNvSpPr txBox="1"/>
          <p:nvPr/>
        </p:nvSpPr>
        <p:spPr>
          <a:xfrm>
            <a:off x="2334375" y="5953620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F58434-71C7-4596-A2B9-3061E3D190D4}"/>
              </a:ext>
            </a:extLst>
          </p:cNvPr>
          <p:cNvSpPr txBox="1"/>
          <p:nvPr/>
        </p:nvSpPr>
        <p:spPr>
          <a:xfrm>
            <a:off x="4098006" y="6111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C830F-D4DD-4312-AC78-7F16FF1ECB5C}"/>
              </a:ext>
            </a:extLst>
          </p:cNvPr>
          <p:cNvSpPr txBox="1"/>
          <p:nvPr/>
        </p:nvSpPr>
        <p:spPr>
          <a:xfrm>
            <a:off x="5866725" y="6068319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I/O Devices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82EFB8-3AF4-4048-B10D-4C94191BEA6F}"/>
              </a:ext>
            </a:extLst>
          </p:cNvPr>
          <p:cNvCxnSpPr>
            <a:cxnSpLocks/>
          </p:cNvCxnSpPr>
          <p:nvPr/>
        </p:nvCxnSpPr>
        <p:spPr bwMode="auto">
          <a:xfrm>
            <a:off x="946666" y="5428308"/>
            <a:ext cx="92823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FB0D8-1847-4A17-B367-646100363D45}"/>
              </a:ext>
            </a:extLst>
          </p:cNvPr>
          <p:cNvCxnSpPr>
            <a:cxnSpLocks/>
          </p:cNvCxnSpPr>
          <p:nvPr/>
        </p:nvCxnSpPr>
        <p:spPr bwMode="auto">
          <a:xfrm>
            <a:off x="946666" y="3447108"/>
            <a:ext cx="11031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FA93B-CBDC-48BD-8DE4-41E11783DEE4}"/>
              </a:ext>
            </a:extLst>
          </p:cNvPr>
          <p:cNvSpPr txBox="1"/>
          <p:nvPr/>
        </p:nvSpPr>
        <p:spPr>
          <a:xfrm rot="16200000">
            <a:off x="150449" y="424920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249D3-7EAD-460E-B313-9DC999544756}"/>
              </a:ext>
            </a:extLst>
          </p:cNvPr>
          <p:cNvSpPr txBox="1"/>
          <p:nvPr/>
        </p:nvSpPr>
        <p:spPr>
          <a:xfrm rot="16200000">
            <a:off x="267275" y="1813789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E1DE6B-BD06-45CF-9850-690E524A47D1}"/>
              </a:ext>
            </a:extLst>
          </p:cNvPr>
          <p:cNvGrpSpPr/>
          <p:nvPr/>
        </p:nvGrpSpPr>
        <p:grpSpPr>
          <a:xfrm>
            <a:off x="4181150" y="3661284"/>
            <a:ext cx="535506" cy="609599"/>
            <a:chOff x="3884094" y="3222794"/>
            <a:chExt cx="611706" cy="7396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5ADAC8-CA75-45B4-B7FC-D8721896BE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81FD9F-F110-420F-BE14-4B4AD4662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4FDBC-5E62-47F8-9F84-F0838AFD7A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DACD39-780C-4280-A96B-BC17CBD322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A35EE8-BA8F-4CEA-A743-ABD3417EDFDA}"/>
              </a:ext>
            </a:extLst>
          </p:cNvPr>
          <p:cNvSpPr txBox="1"/>
          <p:nvPr/>
        </p:nvSpPr>
        <p:spPr>
          <a:xfrm>
            <a:off x="3988736" y="4194683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F94A02-F366-45B1-A6E6-40D09BBD80CE}"/>
              </a:ext>
            </a:extLst>
          </p:cNvPr>
          <p:cNvSpPr txBox="1"/>
          <p:nvPr/>
        </p:nvSpPr>
        <p:spPr>
          <a:xfrm>
            <a:off x="4120811" y="44737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1ECDD3-A017-4F45-B220-3E6A70576E4D}"/>
              </a:ext>
            </a:extLst>
          </p:cNvPr>
          <p:cNvGrpSpPr/>
          <p:nvPr/>
        </p:nvGrpSpPr>
        <p:grpSpPr>
          <a:xfrm>
            <a:off x="4221160" y="4789195"/>
            <a:ext cx="535506" cy="609599"/>
            <a:chOff x="3884094" y="3222794"/>
            <a:chExt cx="611706" cy="73960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9A79FB-0A38-41F5-AAB6-64FEB05393E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78F24F8-923E-47E2-A135-F2642482CC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5D618B-0DE8-469D-9352-DFBEF5B96B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542771-32D0-4A40-B0FF-01B081D609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5D9728-63C3-4C89-8C1A-34534C46BAF6}"/>
              </a:ext>
            </a:extLst>
          </p:cNvPr>
          <p:cNvSpPr txBox="1"/>
          <p:nvPr/>
        </p:nvSpPr>
        <p:spPr>
          <a:xfrm>
            <a:off x="5925847" y="5046971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35DB5B-F243-4CFC-B2AE-64B62C3A8427}"/>
              </a:ext>
            </a:extLst>
          </p:cNvPr>
          <p:cNvGrpSpPr/>
          <p:nvPr/>
        </p:nvGrpSpPr>
        <p:grpSpPr>
          <a:xfrm>
            <a:off x="2868791" y="4084975"/>
            <a:ext cx="535506" cy="613399"/>
            <a:chOff x="2286000" y="3733800"/>
            <a:chExt cx="535506" cy="6133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4C9C7-637B-424D-AA11-162CE0EF8A49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C922749-78B1-401B-80A8-60537B7CCF25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F63F37C-1983-41E6-B2B3-6E849C89C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4D9296-EFBA-450A-A4BA-65B364FFAB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FC71850-2D70-4993-B49C-6B77EFC58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68CF66-FFFA-42C0-9A91-CDDD267FFF2B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062EFE-2B4F-41C6-A5EB-16DE93AB7D29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95F769D-AC71-4167-9D15-07AA59C91993}"/>
              </a:ext>
            </a:extLst>
          </p:cNvPr>
          <p:cNvSpPr txBox="1"/>
          <p:nvPr/>
        </p:nvSpPr>
        <p:spPr>
          <a:xfrm>
            <a:off x="2692887" y="467259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4D4DA-BEE8-4385-90F7-C42E7AB5A98F}"/>
              </a:ext>
            </a:extLst>
          </p:cNvPr>
          <p:cNvSpPr txBox="1"/>
          <p:nvPr/>
        </p:nvSpPr>
        <p:spPr>
          <a:xfrm>
            <a:off x="4942034" y="444794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DB5B53-011E-42F2-B2A5-EC972A3C7AD6}"/>
              </a:ext>
            </a:extLst>
          </p:cNvPr>
          <p:cNvSpPr txBox="1"/>
          <p:nvPr/>
        </p:nvSpPr>
        <p:spPr>
          <a:xfrm>
            <a:off x="4985437" y="3775583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6A05B8F-0C3F-4197-9E18-9A8DF568D53A}"/>
              </a:ext>
            </a:extLst>
          </p:cNvPr>
          <p:cNvSpPr/>
          <p:nvPr/>
        </p:nvSpPr>
        <p:spPr bwMode="auto">
          <a:xfrm>
            <a:off x="4659130" y="3896717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Freeform 80">
            <a:extLst>
              <a:ext uri="{FF2B5EF4-FFF2-40B4-BE49-F238E27FC236}">
                <a16:creationId xmlns:a16="http://schemas.microsoft.com/office/drawing/2014/main" id="{04AF5D2A-F555-4B3C-86D8-2DBE9C15E426}"/>
              </a:ext>
            </a:extLst>
          </p:cNvPr>
          <p:cNvSpPr/>
          <p:nvPr/>
        </p:nvSpPr>
        <p:spPr bwMode="auto">
          <a:xfrm flipV="1">
            <a:off x="4688482" y="478071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020443-C831-4671-991C-91992F0E31AC}"/>
              </a:ext>
            </a:extLst>
          </p:cNvPr>
          <p:cNvSpPr/>
          <p:nvPr/>
        </p:nvSpPr>
        <p:spPr bwMode="auto">
          <a:xfrm>
            <a:off x="3594436" y="5513462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6E63AC-66A3-4EFD-B501-3033F8E7060A}"/>
              </a:ext>
            </a:extLst>
          </p:cNvPr>
          <p:cNvGrpSpPr/>
          <p:nvPr/>
        </p:nvGrpSpPr>
        <p:grpSpPr>
          <a:xfrm>
            <a:off x="2527250" y="5509619"/>
            <a:ext cx="535506" cy="441622"/>
            <a:chOff x="2266384" y="5582136"/>
            <a:chExt cx="535506" cy="4416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4838FB-53C2-4D5A-9544-0D30CF0FBE66}"/>
                </a:ext>
              </a:extLst>
            </p:cNvPr>
            <p:cNvSpPr/>
            <p:nvPr/>
          </p:nvSpPr>
          <p:spPr bwMode="auto">
            <a:xfrm>
              <a:off x="2266384" y="5582136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7ADE61-64D9-45FD-A466-998DD7EB4F64}"/>
                </a:ext>
              </a:extLst>
            </p:cNvPr>
            <p:cNvSpPr/>
            <p:nvPr/>
          </p:nvSpPr>
          <p:spPr bwMode="auto">
            <a:xfrm>
              <a:off x="2266384" y="5729478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9A00B3-4B30-4AA5-B262-FCEDA02BF123}"/>
                </a:ext>
              </a:extLst>
            </p:cNvPr>
            <p:cNvSpPr/>
            <p:nvPr/>
          </p:nvSpPr>
          <p:spPr bwMode="auto">
            <a:xfrm>
              <a:off x="2266384" y="5876820"/>
              <a:ext cx="535506" cy="1469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8D4B62-2E36-41EF-932B-41C1F378D413}"/>
                </a:ext>
              </a:extLst>
            </p:cNvPr>
            <p:cNvSpPr txBox="1"/>
            <p:nvPr/>
          </p:nvSpPr>
          <p:spPr>
            <a:xfrm>
              <a:off x="2286882" y="5650248"/>
              <a:ext cx="49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regs</a:t>
              </a:r>
            </a:p>
          </p:txBody>
        </p:sp>
      </p:grpSp>
      <p:sp>
        <p:nvSpPr>
          <p:cNvPr id="66" name="Freeform 86">
            <a:extLst>
              <a:ext uri="{FF2B5EF4-FFF2-40B4-BE49-F238E27FC236}">
                <a16:creationId xmlns:a16="http://schemas.microsoft.com/office/drawing/2014/main" id="{E124F986-8061-4596-8DCB-3C1AD85E09B3}"/>
              </a:ext>
            </a:extLst>
          </p:cNvPr>
          <p:cNvSpPr/>
          <p:nvPr/>
        </p:nvSpPr>
        <p:spPr bwMode="auto">
          <a:xfrm flipH="1" flipV="1">
            <a:off x="3393270" y="4687977"/>
            <a:ext cx="429768" cy="91115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3B666E-83E3-4025-B016-20FDA7932DD7}"/>
              </a:ext>
            </a:extLst>
          </p:cNvPr>
          <p:cNvSpPr txBox="1"/>
          <p:nvPr/>
        </p:nvSpPr>
        <p:spPr>
          <a:xfrm rot="21155811">
            <a:off x="1686945" y="3581434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88C658-4D43-456D-B6DD-D3B37FD80062}"/>
              </a:ext>
            </a:extLst>
          </p:cNvPr>
          <p:cNvSpPr txBox="1"/>
          <p:nvPr/>
        </p:nvSpPr>
        <p:spPr>
          <a:xfrm>
            <a:off x="5667782" y="400833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file systems</a:t>
            </a:r>
          </a:p>
        </p:txBody>
      </p:sp>
      <p:sp>
        <p:nvSpPr>
          <p:cNvPr id="69" name="Rounded Rectangle 90">
            <a:extLst>
              <a:ext uri="{FF2B5EF4-FFF2-40B4-BE49-F238E27FC236}">
                <a16:creationId xmlns:a16="http://schemas.microsoft.com/office/drawing/2014/main" id="{4E35708F-74A7-440D-8130-E6AE71F7C9E1}"/>
              </a:ext>
            </a:extLst>
          </p:cNvPr>
          <p:cNvSpPr/>
          <p:nvPr/>
        </p:nvSpPr>
        <p:spPr bwMode="auto">
          <a:xfrm>
            <a:off x="4347517" y="5527988"/>
            <a:ext cx="529341" cy="68465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68472C-604B-4A64-BF8D-DB499367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6725" y="5460163"/>
            <a:ext cx="698291" cy="698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408F39-4002-46BA-B521-A115F65C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1" y="5512035"/>
            <a:ext cx="667582" cy="4725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071FDE2-FA71-4EC9-A929-B66E2FF68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231" y="5653509"/>
            <a:ext cx="472359" cy="297102"/>
          </a:xfrm>
          <a:prstGeom prst="rect">
            <a:avLst/>
          </a:prstGeom>
        </p:spPr>
      </p:pic>
      <p:sp>
        <p:nvSpPr>
          <p:cNvPr id="73" name="Can 94">
            <a:extLst>
              <a:ext uri="{FF2B5EF4-FFF2-40B4-BE49-F238E27FC236}">
                <a16:creationId xmlns:a16="http://schemas.microsoft.com/office/drawing/2014/main" id="{0BC4EAEF-D103-4F7A-B6C4-2A8F832AA58F}"/>
              </a:ext>
            </a:extLst>
          </p:cNvPr>
          <p:cNvSpPr/>
          <p:nvPr/>
        </p:nvSpPr>
        <p:spPr bwMode="auto">
          <a:xfrm>
            <a:off x="5187716" y="5603543"/>
            <a:ext cx="631691" cy="34706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ounded Rectangle 89">
            <a:extLst>
              <a:ext uri="{FF2B5EF4-FFF2-40B4-BE49-F238E27FC236}">
                <a16:creationId xmlns:a16="http://schemas.microsoft.com/office/drawing/2014/main" id="{974CFB56-27E6-4237-B1F6-C7B9D5197783}"/>
              </a:ext>
            </a:extLst>
          </p:cNvPr>
          <p:cNvSpPr/>
          <p:nvPr/>
        </p:nvSpPr>
        <p:spPr bwMode="auto">
          <a:xfrm>
            <a:off x="2138175" y="1063918"/>
            <a:ext cx="3027272" cy="22078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31E044B-2F8C-455E-A588-63D90D6DDAE9}"/>
              </a:ext>
            </a:extLst>
          </p:cNvPr>
          <p:cNvGrpSpPr/>
          <p:nvPr/>
        </p:nvGrpSpPr>
        <p:grpSpPr>
          <a:xfrm>
            <a:off x="1186019" y="2132273"/>
            <a:ext cx="854363" cy="1117509"/>
            <a:chOff x="1371600" y="1343443"/>
            <a:chExt cx="1344503" cy="1704557"/>
          </a:xfrm>
        </p:grpSpPr>
        <p:sp>
          <p:nvSpPr>
            <p:cNvPr id="76" name="Rounded Rectangle 95">
              <a:extLst>
                <a:ext uri="{FF2B5EF4-FFF2-40B4-BE49-F238E27FC236}">
                  <a16:creationId xmlns:a16="http://schemas.microsoft.com/office/drawing/2014/main" id="{A38912C9-4B7A-4C37-A968-687A7A4C9482}"/>
                </a:ext>
              </a:extLst>
            </p:cNvPr>
            <p:cNvSpPr/>
            <p:nvPr/>
          </p:nvSpPr>
          <p:spPr bwMode="auto">
            <a:xfrm>
              <a:off x="1371600" y="1371600"/>
              <a:ext cx="1344503" cy="1676400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7ADAB4-459B-4CC0-BE6D-C6870244DB19}"/>
                </a:ext>
              </a:extLst>
            </p:cNvPr>
            <p:cNvSpPr txBox="1"/>
            <p:nvPr/>
          </p:nvSpPr>
          <p:spPr>
            <a:xfrm>
              <a:off x="1438318" y="1343443"/>
              <a:ext cx="1163942" cy="7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appln</a:t>
              </a:r>
              <a:endParaRPr lang="en-US" sz="1400" dirty="0"/>
            </a:p>
            <a:p>
              <a:pPr algn="ctr"/>
              <a:r>
                <a:rPr lang="en-US" sz="1400" dirty="0"/>
                <a:t>process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58DEE34-A1BA-4F83-BA86-595540E735E7}"/>
              </a:ext>
            </a:extLst>
          </p:cNvPr>
          <p:cNvSpPr txBox="1"/>
          <p:nvPr/>
        </p:nvSpPr>
        <p:spPr>
          <a:xfrm rot="21226477">
            <a:off x="1499740" y="3996752"/>
            <a:ext cx="114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process &amp; thread </a:t>
            </a:r>
            <a:r>
              <a:rPr lang="en-US" sz="1600" dirty="0" err="1"/>
              <a:t>mgmt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FE3984A-7D87-49D2-BA0F-454465BF31FD}"/>
              </a:ext>
            </a:extLst>
          </p:cNvPr>
          <p:cNvSpPr txBox="1"/>
          <p:nvPr/>
        </p:nvSpPr>
        <p:spPr>
          <a:xfrm rot="21019054">
            <a:off x="1385601" y="4807878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VM system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2A9E209-47CC-44ED-9D50-E4DD8D38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49" y="1873092"/>
            <a:ext cx="3083470" cy="978104"/>
          </a:xfrm>
          <a:prstGeom prst="rect">
            <a:avLst/>
          </a:prstGeom>
          <a:solidFill>
            <a:srgbClr val="EFE683"/>
          </a:solidFill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9C367C5-29E0-4EE9-92E7-50777497B9CA}"/>
              </a:ext>
            </a:extLst>
          </p:cNvPr>
          <p:cNvSpPr/>
          <p:nvPr/>
        </p:nvSpPr>
        <p:spPr bwMode="auto">
          <a:xfrm>
            <a:off x="5811783" y="2849871"/>
            <a:ext cx="2743200" cy="269362"/>
          </a:xfrm>
          <a:prstGeom prst="rect">
            <a:avLst/>
          </a:prstGeom>
          <a:solidFill>
            <a:srgbClr val="FFA7F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EC3B9E-51F0-4A7A-A39C-23083689DFEA}"/>
              </a:ext>
            </a:extLst>
          </p:cNvPr>
          <p:cNvSpPr txBox="1"/>
          <p:nvPr/>
        </p:nvSpPr>
        <p:spPr>
          <a:xfrm>
            <a:off x="6369311" y="277201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“virtual hardware”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8D52B3A-2CDC-4FF4-B68B-7E9400FA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35" y="1067082"/>
            <a:ext cx="630429" cy="7836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EE441-C8E9-4D30-9C51-D770D6F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662" y="1053573"/>
            <a:ext cx="630429" cy="78361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919B78C-ACA4-4F46-9ACC-D9A417762E30}"/>
              </a:ext>
            </a:extLst>
          </p:cNvPr>
          <p:cNvSpPr txBox="1"/>
          <p:nvPr/>
        </p:nvSpPr>
        <p:spPr>
          <a:xfrm>
            <a:off x="8588790" y="1972694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Guest OS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2DB3376-3B54-4C03-BB7C-4C9273F086C9}"/>
              </a:ext>
            </a:extLst>
          </p:cNvPr>
          <p:cNvSpPr/>
          <p:nvPr/>
        </p:nvSpPr>
        <p:spPr bwMode="auto">
          <a:xfrm>
            <a:off x="3549889" y="1459811"/>
            <a:ext cx="1237656" cy="16968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C865BE-23CD-4418-A9F0-6DDEEE63663F}"/>
              </a:ext>
            </a:extLst>
          </p:cNvPr>
          <p:cNvSpPr/>
          <p:nvPr/>
        </p:nvSpPr>
        <p:spPr bwMode="auto">
          <a:xfrm>
            <a:off x="3549889" y="1824672"/>
            <a:ext cx="1237656" cy="732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CE62FE2-2913-43E2-84AF-97FA3CA2BB4C}"/>
              </a:ext>
            </a:extLst>
          </p:cNvPr>
          <p:cNvGrpSpPr/>
          <p:nvPr/>
        </p:nvGrpSpPr>
        <p:grpSpPr>
          <a:xfrm>
            <a:off x="2329953" y="1468909"/>
            <a:ext cx="963351" cy="658063"/>
            <a:chOff x="3054824" y="1600200"/>
            <a:chExt cx="963351" cy="668849"/>
          </a:xfrm>
          <a:solidFill>
            <a:schemeClr val="accent2"/>
          </a:solidFill>
        </p:grpSpPr>
        <p:sp>
          <p:nvSpPr>
            <p:cNvPr id="95" name="Vertical Scroll 51">
              <a:extLst>
                <a:ext uri="{FF2B5EF4-FFF2-40B4-BE49-F238E27FC236}">
                  <a16:creationId xmlns:a16="http://schemas.microsoft.com/office/drawing/2014/main" id="{BCBD9A6A-A2D7-41C7-B2EC-77FB2C2A606C}"/>
                </a:ext>
              </a:extLst>
            </p:cNvPr>
            <p:cNvSpPr/>
            <p:nvPr/>
          </p:nvSpPr>
          <p:spPr bwMode="auto">
            <a:xfrm>
              <a:off x="3054824" y="1600200"/>
              <a:ext cx="963351" cy="667888"/>
            </a:xfrm>
            <a:prstGeom prst="verticalScroll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98807A-F980-44FD-A7BC-D351A364E276}"/>
                </a:ext>
              </a:extLst>
            </p:cNvPr>
            <p:cNvSpPr txBox="1"/>
            <p:nvPr/>
          </p:nvSpPr>
          <p:spPr>
            <a:xfrm>
              <a:off x="3212918" y="1622718"/>
              <a:ext cx="626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host file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977E53E-A3A5-47BD-8B5B-1CEB178C194E}"/>
              </a:ext>
            </a:extLst>
          </p:cNvPr>
          <p:cNvGrpSpPr/>
          <p:nvPr/>
        </p:nvGrpSpPr>
        <p:grpSpPr>
          <a:xfrm>
            <a:off x="2314248" y="2183834"/>
            <a:ext cx="954107" cy="590631"/>
            <a:chOff x="3302770" y="2273633"/>
            <a:chExt cx="954107" cy="59452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562BB02-D937-468F-BDCC-AAE8D7549977}"/>
                </a:ext>
              </a:extLst>
            </p:cNvPr>
            <p:cNvSpPr/>
            <p:nvPr/>
          </p:nvSpPr>
          <p:spPr bwMode="auto">
            <a:xfrm>
              <a:off x="3376288" y="2273633"/>
              <a:ext cx="804862" cy="594524"/>
            </a:xfrm>
            <a:prstGeom prst="cube">
              <a:avLst>
                <a:gd name="adj" fmla="val 6023"/>
              </a:avLst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A376DC6-8416-48A3-A865-4542BF7F6E70}"/>
                </a:ext>
              </a:extLst>
            </p:cNvPr>
            <p:cNvSpPr txBox="1"/>
            <p:nvPr/>
          </p:nvSpPr>
          <p:spPr>
            <a:xfrm>
              <a:off x="3302770" y="234617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868B8-232A-4F81-BB09-400F51D1DEDB}"/>
              </a:ext>
            </a:extLst>
          </p:cNvPr>
          <p:cNvGrpSpPr/>
          <p:nvPr/>
        </p:nvGrpSpPr>
        <p:grpSpPr>
          <a:xfrm>
            <a:off x="2363851" y="2844759"/>
            <a:ext cx="851515" cy="369332"/>
            <a:chOff x="3353625" y="2910691"/>
            <a:chExt cx="851515" cy="369332"/>
          </a:xfrm>
        </p:grpSpPr>
        <p:sp>
          <p:nvSpPr>
            <p:cNvPr id="106" name="Rounded Rectangle 102">
              <a:extLst>
                <a:ext uri="{FF2B5EF4-FFF2-40B4-BE49-F238E27FC236}">
                  <a16:creationId xmlns:a16="http://schemas.microsoft.com/office/drawing/2014/main" id="{F94B4FD5-A368-4A96-9CEC-9194B0E77CA5}"/>
                </a:ext>
              </a:extLst>
            </p:cNvPr>
            <p:cNvSpPr/>
            <p:nvPr/>
          </p:nvSpPr>
          <p:spPr bwMode="auto">
            <a:xfrm>
              <a:off x="3373201" y="2916847"/>
              <a:ext cx="827890" cy="3401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DBE348D-5C8B-4F32-A593-1557CB3C2E0D}"/>
                </a:ext>
              </a:extLst>
            </p:cNvPr>
            <p:cNvSpPr txBox="1"/>
            <p:nvPr/>
          </p:nvSpPr>
          <p:spPr>
            <a:xfrm>
              <a:off x="3353625" y="291069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nw</a:t>
              </a:r>
              <a:r>
                <a:rPr lang="en-US" dirty="0"/>
                <a:t> </a:t>
              </a:r>
              <a:r>
                <a:rPr lang="en-US" dirty="0" err="1"/>
                <a:t>intf</a:t>
              </a:r>
              <a:endParaRPr lang="en-US" dirty="0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44367B-83C9-40CF-9BD8-732FF2C4DF42}"/>
              </a:ext>
            </a:extLst>
          </p:cNvPr>
          <p:cNvSpPr txBox="1"/>
          <p:nvPr/>
        </p:nvSpPr>
        <p:spPr>
          <a:xfrm>
            <a:off x="2322202" y="105541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VM-X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E7EC73-E1F2-4FD4-8986-9AC2C5D6E55C}"/>
              </a:ext>
            </a:extLst>
          </p:cNvPr>
          <p:cNvSpPr txBox="1"/>
          <p:nvPr/>
        </p:nvSpPr>
        <p:spPr>
          <a:xfrm>
            <a:off x="10455105" y="2696265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Unprivileged Instructions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131880-E2D2-4693-A606-BC9EBB479EFA}"/>
              </a:ext>
            </a:extLst>
          </p:cNvPr>
          <p:cNvSpPr txBox="1"/>
          <p:nvPr/>
        </p:nvSpPr>
        <p:spPr>
          <a:xfrm>
            <a:off x="10455105" y="3482756"/>
            <a:ext cx="163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Privileged Instructions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21F433-7B95-4B9A-AD44-3EDFC17CA7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6666" y="1020700"/>
            <a:ext cx="698546" cy="791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F372DF6-CA27-4747-BD39-32516E2F93E4}"/>
              </a:ext>
            </a:extLst>
          </p:cNvPr>
          <p:cNvCxnSpPr>
            <a:cxnSpLocks/>
          </p:cNvCxnSpPr>
          <p:nvPr/>
        </p:nvCxnSpPr>
        <p:spPr bwMode="auto">
          <a:xfrm>
            <a:off x="4786241" y="2569641"/>
            <a:ext cx="660740" cy="757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F1C9FB-AEA1-4F47-BF2D-DDE8F81AC836}"/>
              </a:ext>
            </a:extLst>
          </p:cNvPr>
          <p:cNvGrpSpPr/>
          <p:nvPr/>
        </p:nvGrpSpPr>
        <p:grpSpPr>
          <a:xfrm>
            <a:off x="7295928" y="4071560"/>
            <a:ext cx="1237968" cy="1038356"/>
            <a:chOff x="7295928" y="4071560"/>
            <a:chExt cx="1237968" cy="103835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612CD9C-E8B9-43D8-A035-6EF3D63461D2}"/>
                </a:ext>
              </a:extLst>
            </p:cNvPr>
            <p:cNvGrpSpPr/>
            <p:nvPr/>
          </p:nvGrpSpPr>
          <p:grpSpPr>
            <a:xfrm>
              <a:off x="7633934" y="4071560"/>
              <a:ext cx="643684" cy="715382"/>
              <a:chOff x="5483528" y="4176151"/>
              <a:chExt cx="643684" cy="715382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CD3AA6E-2164-4D24-AFC2-FACF32781A8A}"/>
                  </a:ext>
                </a:extLst>
              </p:cNvPr>
              <p:cNvGrpSpPr/>
              <p:nvPr/>
            </p:nvGrpSpPr>
            <p:grpSpPr>
              <a:xfrm>
                <a:off x="5591706" y="4176151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A586F43-C733-4B79-8A13-B0F77BE4F059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04D86EB-0455-47E9-A13B-8A6AD7D5B3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B7F1FE4-7007-4F21-B819-3877E8CDB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39675DB-B5B5-4A57-8CE1-D312C1EB6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03BB58D-E1D6-4043-BC70-EBEA0521D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C9A6FF2C-F05C-456C-8C17-A306AC85E5C0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76F3E28A-5125-48E9-B1B5-7C86EAC1CBD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FE8A121-7053-4688-9B35-E20362C9D181}"/>
                  </a:ext>
                </a:extLst>
              </p:cNvPr>
              <p:cNvGrpSpPr/>
              <p:nvPr/>
            </p:nvGrpSpPr>
            <p:grpSpPr>
              <a:xfrm>
                <a:off x="5483528" y="4278134"/>
                <a:ext cx="535506" cy="613399"/>
                <a:chOff x="2286000" y="3733800"/>
                <a:chExt cx="535506" cy="61339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39FA9628-90CD-4581-9B61-3FB4D87F5426}"/>
                    </a:ext>
                  </a:extLst>
                </p:cNvPr>
                <p:cNvGrpSpPr/>
                <p:nvPr/>
              </p:nvGrpSpPr>
              <p:grpSpPr>
                <a:xfrm>
                  <a:off x="2286000" y="3737600"/>
                  <a:ext cx="535506" cy="609599"/>
                  <a:chOff x="3884094" y="3222794"/>
                  <a:chExt cx="611706" cy="739606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C7072B7A-54CE-4E59-97E0-3579C359B5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84094" y="3222794"/>
                    <a:ext cx="611706" cy="739606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E3F4F164-BFCF-4BE1-8C60-42657EC37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4290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A14C7AA-384E-4865-87ED-B877C8EDA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592597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7DBE5519-BD27-489B-A788-40B496E00A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884094" y="3733800"/>
                    <a:ext cx="611706" cy="0"/>
                  </a:xfrm>
                  <a:prstGeom prst="line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842FB93-D7E1-4A72-95BE-3FF12C4FF40E}"/>
                    </a:ext>
                  </a:extLst>
                </p:cNvPr>
                <p:cNvCxnSpPr/>
                <p:nvPr/>
              </p:nvCxnSpPr>
              <p:spPr bwMode="auto">
                <a:xfrm>
                  <a:off x="2743200" y="37376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4453824-B3B8-4D2F-9DF7-834A0C649172}"/>
                    </a:ext>
                  </a:extLst>
                </p:cNvPr>
                <p:cNvCxnSpPr/>
                <p:nvPr/>
              </p:nvCxnSpPr>
              <p:spPr bwMode="auto">
                <a:xfrm>
                  <a:off x="2667000" y="3733800"/>
                  <a:ext cx="0" cy="609599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D907CC-B542-4AB2-8B72-F0B9A39CFE40}"/>
                </a:ext>
              </a:extLst>
            </p:cNvPr>
            <p:cNvSpPr txBox="1"/>
            <p:nvPr/>
          </p:nvSpPr>
          <p:spPr>
            <a:xfrm>
              <a:off x="7295928" y="4771362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Shadow PT</a:t>
              </a:r>
            </a:p>
          </p:txBody>
        </p:sp>
      </p:grpSp>
      <p:sp>
        <p:nvSpPr>
          <p:cNvPr id="141" name="Freeform 131">
            <a:extLst>
              <a:ext uri="{FF2B5EF4-FFF2-40B4-BE49-F238E27FC236}">
                <a16:creationId xmlns:a16="http://schemas.microsoft.com/office/drawing/2014/main" id="{A462D87E-B011-49A7-90F1-94C19B30B722}"/>
              </a:ext>
            </a:extLst>
          </p:cNvPr>
          <p:cNvSpPr/>
          <p:nvPr/>
        </p:nvSpPr>
        <p:spPr bwMode="auto">
          <a:xfrm flipV="1">
            <a:off x="4051941" y="4572502"/>
            <a:ext cx="3674729" cy="1026625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46CCBFB-3E02-43D9-8824-DAA9188F76F5}"/>
              </a:ext>
            </a:extLst>
          </p:cNvPr>
          <p:cNvSpPr/>
          <p:nvPr/>
        </p:nvSpPr>
        <p:spPr bwMode="auto">
          <a:xfrm>
            <a:off x="3586083" y="5769590"/>
            <a:ext cx="535506" cy="14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Freeform 102">
            <a:extLst>
              <a:ext uri="{FF2B5EF4-FFF2-40B4-BE49-F238E27FC236}">
                <a16:creationId xmlns:a16="http://schemas.microsoft.com/office/drawing/2014/main" id="{FD44FF4F-8370-4515-A702-F3E681949244}"/>
              </a:ext>
            </a:extLst>
          </p:cNvPr>
          <p:cNvSpPr/>
          <p:nvPr/>
        </p:nvSpPr>
        <p:spPr bwMode="auto">
          <a:xfrm flipV="1">
            <a:off x="3850869" y="4816585"/>
            <a:ext cx="345516" cy="1016096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94CF59-18C7-4987-BB16-0A29B23C85ED}"/>
              </a:ext>
            </a:extLst>
          </p:cNvPr>
          <p:cNvSpPr txBox="1"/>
          <p:nvPr/>
        </p:nvSpPr>
        <p:spPr>
          <a:xfrm>
            <a:off x="3049315" y="539809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ptbr</a:t>
            </a:r>
            <a:r>
              <a:rPr lang="en-US" sz="1600" dirty="0"/>
              <a:t>: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420DE2D-2493-4474-9583-5E09BB835BDC}"/>
              </a:ext>
            </a:extLst>
          </p:cNvPr>
          <p:cNvSpPr txBox="1"/>
          <p:nvPr/>
        </p:nvSpPr>
        <p:spPr>
          <a:xfrm>
            <a:off x="3187173" y="565087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int: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A455A5A-27E9-4ECB-9AB3-4C1BA204E7DE}"/>
              </a:ext>
            </a:extLst>
          </p:cNvPr>
          <p:cNvGrpSpPr/>
          <p:nvPr/>
        </p:nvGrpSpPr>
        <p:grpSpPr>
          <a:xfrm>
            <a:off x="8309892" y="4149197"/>
            <a:ext cx="1237968" cy="948835"/>
            <a:chOff x="8309892" y="4149197"/>
            <a:chExt cx="1237968" cy="94883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4BE60C3-C727-49DC-A0B3-4762189469F5}"/>
                </a:ext>
              </a:extLst>
            </p:cNvPr>
            <p:cNvGrpSpPr/>
            <p:nvPr/>
          </p:nvGrpSpPr>
          <p:grpSpPr>
            <a:xfrm>
              <a:off x="8697865" y="4149197"/>
              <a:ext cx="535506" cy="609599"/>
              <a:chOff x="3884094" y="3222794"/>
              <a:chExt cx="611706" cy="739606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1FA3303-6546-4F81-8913-53DB10985718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9DC042E-9DAA-482A-816E-011B07CDF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B60236-3C70-4321-8C83-E68E7174CF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1076E92-0EA6-4471-BCF9-1CB024CC05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295EB8F-9FC8-4CF4-B92C-4E0F4446E4E8}"/>
                </a:ext>
              </a:extLst>
            </p:cNvPr>
            <p:cNvSpPr txBox="1"/>
            <p:nvPr/>
          </p:nvSpPr>
          <p:spPr>
            <a:xfrm>
              <a:off x="8309892" y="4759478"/>
              <a:ext cx="1237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V </a:t>
              </a:r>
              <a:r>
                <a:rPr lang="en-US" sz="1600" dirty="0" err="1"/>
                <a:t>Intr</a:t>
              </a:r>
              <a:r>
                <a:rPr lang="en-US" sz="1600" dirty="0"/>
                <a:t> </a:t>
              </a:r>
              <a:r>
                <a:rPr lang="en-US" sz="1600" dirty="0" err="1"/>
                <a:t>Tbl</a:t>
              </a:r>
              <a:endParaRPr lang="en-US" sz="1600" dirty="0"/>
            </a:p>
          </p:txBody>
        </p:sp>
      </p:grpSp>
      <p:sp>
        <p:nvSpPr>
          <p:cNvPr id="154" name="Freeform 131">
            <a:extLst>
              <a:ext uri="{FF2B5EF4-FFF2-40B4-BE49-F238E27FC236}">
                <a16:creationId xmlns:a16="http://schemas.microsoft.com/office/drawing/2014/main" id="{F95FB5F3-6010-4FF8-B73C-397239651ECC}"/>
              </a:ext>
            </a:extLst>
          </p:cNvPr>
          <p:cNvSpPr/>
          <p:nvPr/>
        </p:nvSpPr>
        <p:spPr bwMode="auto">
          <a:xfrm flipV="1">
            <a:off x="4060140" y="4647586"/>
            <a:ext cx="4664979" cy="1196539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A11AF4D7-AD97-4B93-8359-EBBE8C450487}"/>
              </a:ext>
            </a:extLst>
          </p:cNvPr>
          <p:cNvSpPr/>
          <p:nvPr/>
        </p:nvSpPr>
        <p:spPr bwMode="auto">
          <a:xfrm flipV="1">
            <a:off x="9143386" y="4269904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Vertical Scroll 27">
            <a:extLst>
              <a:ext uri="{FF2B5EF4-FFF2-40B4-BE49-F238E27FC236}">
                <a16:creationId xmlns:a16="http://schemas.microsoft.com/office/drawing/2014/main" id="{BBE184C4-FCA7-4BD4-8EE2-E3CA0BF912AF}"/>
              </a:ext>
            </a:extLst>
          </p:cNvPr>
          <p:cNvSpPr/>
          <p:nvPr/>
        </p:nvSpPr>
        <p:spPr bwMode="auto">
          <a:xfrm>
            <a:off x="9621344" y="4066240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Vertical Scroll 27">
            <a:extLst>
              <a:ext uri="{FF2B5EF4-FFF2-40B4-BE49-F238E27FC236}">
                <a16:creationId xmlns:a16="http://schemas.microsoft.com/office/drawing/2014/main" id="{7734FB46-7EAE-4146-81CD-BA46D98C1AAB}"/>
              </a:ext>
            </a:extLst>
          </p:cNvPr>
          <p:cNvSpPr/>
          <p:nvPr/>
        </p:nvSpPr>
        <p:spPr bwMode="auto">
          <a:xfrm>
            <a:off x="5117824" y="4264666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9" name="Connector: Curved 158">
            <a:extLst>
              <a:ext uri="{FF2B5EF4-FFF2-40B4-BE49-F238E27FC236}">
                <a16:creationId xmlns:a16="http://schemas.microsoft.com/office/drawing/2014/main" id="{7D42E0F1-486D-4651-BC75-C1D5DE9FA3C9}"/>
              </a:ext>
            </a:extLst>
          </p:cNvPr>
          <p:cNvCxnSpPr>
            <a:cxnSpLocks/>
            <a:stCxn id="156" idx="2"/>
            <a:endCxn id="158" idx="2"/>
          </p:cNvCxnSpPr>
          <p:nvPr/>
        </p:nvCxnSpPr>
        <p:spPr>
          <a:xfrm rot="5400000">
            <a:off x="7434950" y="2169983"/>
            <a:ext cx="198426" cy="4503520"/>
          </a:xfrm>
          <a:prstGeom prst="curvedConnector3">
            <a:avLst>
              <a:gd name="adj1" fmla="val 756679"/>
            </a:avLst>
          </a:prstGeom>
          <a:ln w="38100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Vertical Scroll 27">
            <a:extLst>
              <a:ext uri="{FF2B5EF4-FFF2-40B4-BE49-F238E27FC236}">
                <a16:creationId xmlns:a16="http://schemas.microsoft.com/office/drawing/2014/main" id="{AEC4CCDA-603C-4036-BB88-77EF4D5572FB}"/>
              </a:ext>
            </a:extLst>
          </p:cNvPr>
          <p:cNvSpPr/>
          <p:nvPr/>
        </p:nvSpPr>
        <p:spPr bwMode="auto">
          <a:xfrm>
            <a:off x="7672783" y="2055467"/>
            <a:ext cx="329157" cy="256290"/>
          </a:xfrm>
          <a:prstGeom prst="verticalScroll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0" name="Connector: Curved 169">
            <a:extLst>
              <a:ext uri="{FF2B5EF4-FFF2-40B4-BE49-F238E27FC236}">
                <a16:creationId xmlns:a16="http://schemas.microsoft.com/office/drawing/2014/main" id="{934C57BF-DA46-4484-B0DF-95B83B10545F}"/>
              </a:ext>
            </a:extLst>
          </p:cNvPr>
          <p:cNvCxnSpPr>
            <a:cxnSpLocks/>
          </p:cNvCxnSpPr>
          <p:nvPr/>
        </p:nvCxnSpPr>
        <p:spPr>
          <a:xfrm>
            <a:off x="6841482" y="1491064"/>
            <a:ext cx="2944441" cy="2831466"/>
          </a:xfrm>
          <a:prstGeom prst="curvedConnector4">
            <a:avLst>
              <a:gd name="adj1" fmla="val 28831"/>
              <a:gd name="adj2" fmla="val 108074"/>
            </a:avLst>
          </a:prstGeom>
          <a:ln w="3810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4B4-8714-4DE0-BAE3-191512B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1666-0042-4184-BBE9-D0F474DD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Guest OS executes as unprivileged, but it thinks it’s privileged</a:t>
            </a:r>
          </a:p>
          <a:p>
            <a:r>
              <a:rPr lang="en-US" dirty="0"/>
              <a:t>How to deal with the huge diversity of I/O devices?</a:t>
            </a:r>
          </a:p>
          <a:p>
            <a:r>
              <a:rPr lang="en-US" dirty="0"/>
              <a:t>How do we provide virtual address spaces for each of the guest processes?</a:t>
            </a:r>
          </a:p>
          <a:p>
            <a:pPr lvl="1"/>
            <a:r>
              <a:rPr lang="en-US" dirty="0"/>
              <a:t>Host OS and Guest OS both have page tables</a:t>
            </a:r>
          </a:p>
          <a:p>
            <a:r>
              <a:rPr lang="en-US" dirty="0"/>
              <a:t>When Guest process does </a:t>
            </a:r>
            <a:r>
              <a:rPr lang="en-US" dirty="0" err="1"/>
              <a:t>syscall</a:t>
            </a:r>
            <a:r>
              <a:rPr lang="en-US" dirty="0"/>
              <a:t> (trap), how does it vector through the Guest OS </a:t>
            </a:r>
            <a:r>
              <a:rPr lang="en-US" dirty="0" err="1"/>
              <a:t>syscall</a:t>
            </a:r>
            <a:r>
              <a:rPr lang="en-US" dirty="0"/>
              <a:t> table?</a:t>
            </a:r>
          </a:p>
          <a:p>
            <a:r>
              <a:rPr lang="en-US" dirty="0"/>
              <a:t>How do interrupts get delivered to the Guest OS?</a:t>
            </a:r>
          </a:p>
          <a:p>
            <a:r>
              <a:rPr lang="en-US" b="1" dirty="0"/>
              <a:t>How does the Guest OS protect itself from its guest application processes and each other?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B740-C4CB-44C8-9D12-8B8678F9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978B-810A-41D8-83D0-7A501A6C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9EC51-03EF-462D-870E-D5FB54B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6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0F0-3208-4F91-BCEF-BBA2D88F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9F38-8739-4FC8-9A96-8C42B641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01" y="1825625"/>
            <a:ext cx="7315200" cy="4351338"/>
          </a:xfrm>
        </p:spPr>
        <p:txBody>
          <a:bodyPr/>
          <a:lstStyle/>
          <a:p>
            <a:r>
              <a:rPr lang="en-US" dirty="0"/>
              <a:t>We have described Hosted Virtual Machines</a:t>
            </a:r>
          </a:p>
          <a:p>
            <a:pPr lvl="1"/>
            <a:r>
              <a:rPr lang="en-US" dirty="0"/>
              <a:t>VMware fusion, Virtual Box, KVM, …</a:t>
            </a:r>
          </a:p>
          <a:p>
            <a:r>
              <a:rPr lang="en-US" dirty="0"/>
              <a:t>Para-virtualization: Guest OS is modified to work collaboratively with the Host VMM</a:t>
            </a:r>
          </a:p>
          <a:p>
            <a:pPr lvl="1"/>
            <a:r>
              <a:rPr lang="en-US" dirty="0"/>
              <a:t>VMM presents simplified machine to Guest OS</a:t>
            </a:r>
          </a:p>
          <a:p>
            <a:r>
              <a:rPr lang="en-US" dirty="0"/>
              <a:t>Hypervisor: VMM resides under all the “Guest” OS – peers, none is the special host</a:t>
            </a:r>
          </a:p>
          <a:p>
            <a:pPr lvl="1"/>
            <a:r>
              <a:rPr lang="en-US" dirty="0"/>
              <a:t>Much cleaner relationship between VMM and OS’s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F22E-5A8C-4D30-B524-366DE98F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4A708-676A-4647-B4D3-F7F61E34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2CFF6-001C-409B-8328-86FE3910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FC9151-AB80-459B-B23E-11320D1823EC}"/>
              </a:ext>
            </a:extLst>
          </p:cNvPr>
          <p:cNvGrpSpPr/>
          <p:nvPr/>
        </p:nvGrpSpPr>
        <p:grpSpPr>
          <a:xfrm>
            <a:off x="7932420" y="3791188"/>
            <a:ext cx="3810000" cy="2274332"/>
            <a:chOff x="7932420" y="3791188"/>
            <a:chExt cx="3810000" cy="2274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11C788-20E0-4E6D-AAA7-418816919C8B}"/>
                </a:ext>
              </a:extLst>
            </p:cNvPr>
            <p:cNvSpPr txBox="1"/>
            <p:nvPr/>
          </p:nvSpPr>
          <p:spPr>
            <a:xfrm>
              <a:off x="9075420" y="5696188"/>
              <a:ext cx="1104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Hardware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E605BF-C586-4097-94A9-B9C92B3EFDA5}"/>
                </a:ext>
              </a:extLst>
            </p:cNvPr>
            <p:cNvSpPr txBox="1"/>
            <p:nvPr/>
          </p:nvSpPr>
          <p:spPr>
            <a:xfrm>
              <a:off x="9075420" y="5272650"/>
              <a:ext cx="1921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Hypervisor (VMM)</a:t>
              </a:r>
            </a:p>
          </p:txBody>
        </p:sp>
        <p:sp>
          <p:nvSpPr>
            <p:cNvPr id="9" name="Round Single Corner Rectangle 8">
              <a:extLst>
                <a:ext uri="{FF2B5EF4-FFF2-40B4-BE49-F238E27FC236}">
                  <a16:creationId xmlns:a16="http://schemas.microsoft.com/office/drawing/2014/main" id="{AF720135-8360-4495-A400-758E0761C24C}"/>
                </a:ext>
              </a:extLst>
            </p:cNvPr>
            <p:cNvSpPr/>
            <p:nvPr/>
          </p:nvSpPr>
          <p:spPr bwMode="auto">
            <a:xfrm>
              <a:off x="7932420" y="5696188"/>
              <a:ext cx="3810000" cy="304800"/>
            </a:xfrm>
            <a:prstGeom prst="round1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ound Single Corner Rectangle 9">
              <a:extLst>
                <a:ext uri="{FF2B5EF4-FFF2-40B4-BE49-F238E27FC236}">
                  <a16:creationId xmlns:a16="http://schemas.microsoft.com/office/drawing/2014/main" id="{2B7B4CA8-7053-42F0-B2AF-BF22C8FFAED5}"/>
                </a:ext>
              </a:extLst>
            </p:cNvPr>
            <p:cNvSpPr/>
            <p:nvPr/>
          </p:nvSpPr>
          <p:spPr bwMode="auto">
            <a:xfrm>
              <a:off x="7932420" y="5315188"/>
              <a:ext cx="3810000" cy="304800"/>
            </a:xfrm>
            <a:prstGeom prst="round1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Action Button: Custom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DEE4CFD-C586-44CB-9C7D-F2BBD52AB557}"/>
                </a:ext>
              </a:extLst>
            </p:cNvPr>
            <p:cNvSpPr/>
            <p:nvPr/>
          </p:nvSpPr>
          <p:spPr bwMode="auto">
            <a:xfrm>
              <a:off x="7932420" y="3791188"/>
              <a:ext cx="1676400" cy="1447800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8D168E-D4F8-4656-BFD2-3BED65CA4CF2}"/>
                </a:ext>
              </a:extLst>
            </p:cNvPr>
            <p:cNvSpPr txBox="1"/>
            <p:nvPr/>
          </p:nvSpPr>
          <p:spPr>
            <a:xfrm>
              <a:off x="8521722" y="4787622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OS</a:t>
              </a:r>
            </a:p>
          </p:txBody>
        </p:sp>
        <p:sp>
          <p:nvSpPr>
            <p:cNvPr id="13" name="Action Button: Custom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7FB32A8-EF6D-49F4-A23B-7A1B4EF19784}"/>
                </a:ext>
              </a:extLst>
            </p:cNvPr>
            <p:cNvSpPr/>
            <p:nvPr/>
          </p:nvSpPr>
          <p:spPr bwMode="auto">
            <a:xfrm>
              <a:off x="8084820" y="4787622"/>
              <a:ext cx="1371600" cy="369332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ction Button: Custom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F83F72-29E5-4867-B6CE-9CD629468B0F}"/>
                </a:ext>
              </a:extLst>
            </p:cNvPr>
            <p:cNvSpPr/>
            <p:nvPr/>
          </p:nvSpPr>
          <p:spPr bwMode="auto">
            <a:xfrm>
              <a:off x="8084820" y="3943588"/>
              <a:ext cx="436902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Action Button: Custom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9BEA546-7C81-46CC-B368-C47E77205971}"/>
                </a:ext>
              </a:extLst>
            </p:cNvPr>
            <p:cNvSpPr/>
            <p:nvPr/>
          </p:nvSpPr>
          <p:spPr bwMode="auto">
            <a:xfrm>
              <a:off x="8561602" y="3943588"/>
              <a:ext cx="360704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Action Button: Custom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6A16561-51C7-402F-883E-A6DA11570F39}"/>
                </a:ext>
              </a:extLst>
            </p:cNvPr>
            <p:cNvSpPr/>
            <p:nvPr/>
          </p:nvSpPr>
          <p:spPr bwMode="auto">
            <a:xfrm>
              <a:off x="9075420" y="3943588"/>
              <a:ext cx="360704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Action Button: Custom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CA3A1F2-A630-4EDA-8D0C-B578D35729BC}"/>
                </a:ext>
              </a:extLst>
            </p:cNvPr>
            <p:cNvSpPr/>
            <p:nvPr/>
          </p:nvSpPr>
          <p:spPr bwMode="auto">
            <a:xfrm>
              <a:off x="9655821" y="3791188"/>
              <a:ext cx="1019799" cy="1447800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Action Button: Custom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5A22434-3518-491A-B7D0-6CDAE41B4B79}"/>
                </a:ext>
              </a:extLst>
            </p:cNvPr>
            <p:cNvSpPr/>
            <p:nvPr/>
          </p:nvSpPr>
          <p:spPr bwMode="auto">
            <a:xfrm>
              <a:off x="9761220" y="4787622"/>
              <a:ext cx="837486" cy="369332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OS</a:t>
              </a:r>
            </a:p>
          </p:txBody>
        </p:sp>
        <p:sp>
          <p:nvSpPr>
            <p:cNvPr id="19" name="Action Button: Custom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4613757-B740-4039-A432-84B10F04DBF4}"/>
                </a:ext>
              </a:extLst>
            </p:cNvPr>
            <p:cNvSpPr/>
            <p:nvPr/>
          </p:nvSpPr>
          <p:spPr bwMode="auto">
            <a:xfrm>
              <a:off x="9761220" y="3943588"/>
              <a:ext cx="436902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Action Button: Custom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60ED1C9-D9BF-4D15-A8A0-3791028953AB}"/>
                </a:ext>
              </a:extLst>
            </p:cNvPr>
            <p:cNvSpPr/>
            <p:nvPr/>
          </p:nvSpPr>
          <p:spPr bwMode="auto">
            <a:xfrm>
              <a:off x="10238002" y="3943588"/>
              <a:ext cx="360704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Action Button: Custom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104585-DB57-49CC-A811-E824EE24672D}"/>
                </a:ext>
              </a:extLst>
            </p:cNvPr>
            <p:cNvSpPr/>
            <p:nvPr/>
          </p:nvSpPr>
          <p:spPr bwMode="auto">
            <a:xfrm>
              <a:off x="10731167" y="3791188"/>
              <a:ext cx="706454" cy="1447800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Action Button: Custom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05725D5-B1A1-4F1F-9887-3C551340FC3F}"/>
                </a:ext>
              </a:extLst>
            </p:cNvPr>
            <p:cNvSpPr/>
            <p:nvPr/>
          </p:nvSpPr>
          <p:spPr bwMode="auto">
            <a:xfrm>
              <a:off x="10836565" y="4787622"/>
              <a:ext cx="524855" cy="369332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OS</a:t>
              </a:r>
            </a:p>
          </p:txBody>
        </p:sp>
        <p:sp>
          <p:nvSpPr>
            <p:cNvPr id="23" name="Action Button: Custom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05E06A7-2936-41FF-AE12-4C615ED34F21}"/>
                </a:ext>
              </a:extLst>
            </p:cNvPr>
            <p:cNvSpPr/>
            <p:nvPr/>
          </p:nvSpPr>
          <p:spPr bwMode="auto">
            <a:xfrm>
              <a:off x="10836565" y="3943588"/>
              <a:ext cx="436902" cy="756166"/>
            </a:xfrm>
            <a:prstGeom prst="actionButtonBlank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6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3934-1BB1-4550-AC2B-2BE070C5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Virtual Machines are the answer, then what was the 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A97D8-E0C4-4259-92AA-308366BAC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D8746-A9A7-4A6E-81D6-5D440B3F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69873-27D4-4088-981F-C4CDB6D4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25DB-F4E1-424A-BDAC-07678719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3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3F3A-DBBC-41BB-A7D1-CAD43453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1413" cy="1325563"/>
          </a:xfrm>
        </p:spPr>
        <p:txBody>
          <a:bodyPr/>
          <a:lstStyle/>
          <a:p>
            <a:r>
              <a:rPr lang="en-US" dirty="0"/>
              <a:t>Recall: Motivation for Virtual Machines (1960s)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D35C1-4884-44E7-B006-716ADBE1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developed mainframes and many operating systems for them</a:t>
            </a:r>
          </a:p>
          <a:p>
            <a:r>
              <a:rPr lang="en-US" dirty="0"/>
              <a:t>Very low human-to-computer ratio (mainframes were expensive!)</a:t>
            </a:r>
          </a:p>
          <a:p>
            <a:r>
              <a:rPr lang="en-US" dirty="0"/>
              <a:t>But fragmentation in the OS space!</a:t>
            </a:r>
          </a:p>
          <a:p>
            <a:pPr lvl="1"/>
            <a:r>
              <a:rPr lang="en-US" dirty="0"/>
              <a:t>Some applications only ran on some operating systems</a:t>
            </a:r>
          </a:p>
          <a:p>
            <a:r>
              <a:rPr lang="en-US" dirty="0"/>
              <a:t>IBM invented </a:t>
            </a:r>
            <a:r>
              <a:rPr lang="en-US" i="1" dirty="0"/>
              <a:t>virtualization</a:t>
            </a:r>
            <a:r>
              <a:rPr lang="en-US" dirty="0"/>
              <a:t> to run applications that required different operating systems on the same mainframe</a:t>
            </a:r>
          </a:p>
          <a:p>
            <a:endParaRPr lang="en-US" dirty="0"/>
          </a:p>
          <a:p>
            <a:r>
              <a:rPr lang="en-US" dirty="0"/>
              <a:t>As the years passed, computers became cheaper, and human-to-computer ratio increased, virtual machines all but died out…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D558-9C6C-4624-A1AB-3EB023B4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46383-2BE4-45C9-AE9E-1B2F4746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07DE-2758-4344-A692-1DB8E118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5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D58-BEDF-4910-A1E0-F131EC9F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1957" cy="1325563"/>
          </a:xfrm>
        </p:spPr>
        <p:txBody>
          <a:bodyPr/>
          <a:lstStyle/>
          <a:p>
            <a:r>
              <a:rPr lang="en-US" dirty="0"/>
              <a:t>Recall: Motivation for Virtual Machines (Now)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C453-CC31-4FC4-8032-679920F2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“Application” is no longer a stand-alone executable or composition of vendor-supplied software, it is often a complex </a:t>
            </a:r>
            <a:r>
              <a:rPr lang="en-US" i="1" dirty="0"/>
              <a:t>platform</a:t>
            </a:r>
            <a:r>
              <a:rPr lang="en-US" dirty="0"/>
              <a:t> utilizing several deep software stacks, many processes, shared libraries and services, …</a:t>
            </a:r>
          </a:p>
          <a:p>
            <a:pPr lvl="1"/>
            <a:r>
              <a:rPr lang="en-US" dirty="0"/>
              <a:t>All of which evolve rapidly</a:t>
            </a:r>
          </a:p>
          <a:p>
            <a:r>
              <a:rPr lang="en-US" dirty="0"/>
              <a:t>To stand up a viable instance requires “all of it”, so need to wrap up the “entire  stack”</a:t>
            </a:r>
          </a:p>
          <a:p>
            <a:pPr lvl="1"/>
            <a:r>
              <a:rPr lang="en-US" dirty="0"/>
              <a:t>The OS and all its user-level daemons, the software installed in its file system</a:t>
            </a:r>
          </a:p>
          <a:p>
            <a:pPr lvl="1"/>
            <a:r>
              <a:rPr lang="en-US" dirty="0"/>
              <a:t>The hardware itself </a:t>
            </a:r>
          </a:p>
          <a:p>
            <a:r>
              <a:rPr lang="en-US" dirty="0"/>
              <a:t>Want to isolate this entire ensemble from other ensembles, which may be on the same physical machine (server consolidation)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FF06-4E7C-43E6-A803-AA946BA6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9674-7FD8-4FA3-A872-AE63AF7A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C238A-0A77-4DF9-85DD-0A0BD683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2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43E-69E7-4ABF-B50A-DE520494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Microkernels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FF4C-A989-4B98-A434-24D4122C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2824"/>
          </a:xfrm>
        </p:spPr>
        <p:txBody>
          <a:bodyPr>
            <a:normAutofit/>
          </a:bodyPr>
          <a:lstStyle/>
          <a:p>
            <a:r>
              <a:rPr lang="en-US" dirty="0"/>
              <a:t>Microkernel itself provides only essential services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Address space management</a:t>
            </a:r>
          </a:p>
          <a:p>
            <a:pPr lvl="1"/>
            <a:r>
              <a:rPr lang="en-US" dirty="0"/>
              <a:t>Thread scheduling</a:t>
            </a:r>
          </a:p>
          <a:p>
            <a:pPr lvl="1"/>
            <a:r>
              <a:rPr lang="en-US" dirty="0"/>
              <a:t>Almost-direct access to hardware devices (for driver processes)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633-BB63-4103-85F4-118653ED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8D1A-CC5C-42DD-B201-791DAA2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E8E-167F-4A50-BCDE-5CC3EA7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58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01008FA-C7C8-43A8-B0DD-F9290B18F985}"/>
              </a:ext>
            </a:extLst>
          </p:cNvPr>
          <p:cNvGrpSpPr>
            <a:grpSpLocks/>
          </p:cNvGrpSpPr>
          <p:nvPr/>
        </p:nvGrpSpPr>
        <p:grpSpPr bwMode="auto">
          <a:xfrm>
            <a:off x="2611455" y="3946524"/>
            <a:ext cx="6557963" cy="2409826"/>
            <a:chOff x="720" y="2592"/>
            <a:chExt cx="4131" cy="151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2BB1E5A-21C9-4206-A001-466B69775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592"/>
              <a:ext cx="1788" cy="1518"/>
              <a:chOff x="766" y="2640"/>
              <a:chExt cx="1788" cy="1518"/>
            </a:xfrm>
          </p:grpSpPr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29B2AB69-E767-4E3B-8A4B-B78F76028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6" y="2640"/>
                <a:ext cx="1728" cy="1248"/>
                <a:chOff x="200" y="2784"/>
                <a:chExt cx="1728" cy="1248"/>
              </a:xfrm>
            </p:grpSpPr>
            <p:sp>
              <p:nvSpPr>
                <p:cNvPr id="21" name="Rectangle 7">
                  <a:extLst>
                    <a:ext uri="{FF2B5EF4-FFF2-40B4-BE49-F238E27FC236}">
                      <a16:creationId xmlns:a16="http://schemas.microsoft.com/office/drawing/2014/main" id="{916FC7FB-805A-45A2-BFC9-7A5AFCEAE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+mn-lt"/>
                    </a:rPr>
                    <a:t>App</a:t>
                  </a: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35AB4652-8BAD-466B-99A8-98EE06A6B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+mn-lt"/>
                    </a:rPr>
                    <a:t>App</a:t>
                  </a:r>
                </a:p>
              </p:txBody>
            </p:sp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45F0EF6A-2374-4F0E-8A18-97D105A992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" y="3264"/>
                  <a:ext cx="1728" cy="768"/>
                  <a:chOff x="200" y="3264"/>
                  <a:chExt cx="1728" cy="768"/>
                </a:xfrm>
              </p:grpSpPr>
              <p:sp>
                <p:nvSpPr>
                  <p:cNvPr id="25" name="Rectangle 10">
                    <a:extLst>
                      <a:ext uri="{FF2B5EF4-FFF2-40B4-BE49-F238E27FC236}">
                        <a16:creationId xmlns:a16="http://schemas.microsoft.com/office/drawing/2014/main" id="{CEF25B90-F3C6-4451-9C17-080C9B49E0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264"/>
                    <a:ext cx="1728" cy="768"/>
                  </a:xfrm>
                  <a:prstGeom prst="rect">
                    <a:avLst/>
                  </a:prstGeom>
                  <a:solidFill>
                    <a:srgbClr val="00FF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>
                      <a:latin typeface="+mn-lt"/>
                    </a:endParaRPr>
                  </a:p>
                </p:txBody>
              </p:sp>
              <p:sp>
                <p:nvSpPr>
                  <p:cNvPr id="26" name="Text Box 11">
                    <a:extLst>
                      <a:ext uri="{FF2B5EF4-FFF2-40B4-BE49-F238E27FC236}">
                        <a16:creationId xmlns:a16="http://schemas.microsoft.com/office/drawing/2014/main" id="{4CB0920D-48C5-4892-BE5B-7E9A507FAC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" y="3312"/>
                    <a:ext cx="75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+mn-lt"/>
                      </a:rPr>
                      <a:t>file system</a:t>
                    </a:r>
                  </a:p>
                </p:txBody>
              </p:sp>
              <p:sp>
                <p:nvSpPr>
                  <p:cNvPr id="27" name="Text Box 12">
                    <a:extLst>
                      <a:ext uri="{FF2B5EF4-FFF2-40B4-BE49-F238E27FC236}">
                        <a16:creationId xmlns:a16="http://schemas.microsoft.com/office/drawing/2014/main" id="{FE7F5B37-174D-4432-89F2-783EE3EF34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3" y="3360"/>
                    <a:ext cx="80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+mn-lt"/>
                      </a:rPr>
                      <a:t>Windowing</a:t>
                    </a:r>
                  </a:p>
                </p:txBody>
              </p:sp>
              <p:sp>
                <p:nvSpPr>
                  <p:cNvPr id="28" name="Text Box 13">
                    <a:extLst>
                      <a:ext uri="{FF2B5EF4-FFF2-40B4-BE49-F238E27FC236}">
                        <a16:creationId xmlns:a16="http://schemas.microsoft.com/office/drawing/2014/main" id="{D3DA835F-7BBA-4E8D-8920-577887F233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7" y="3600"/>
                    <a:ext cx="821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+mn-lt"/>
                      </a:rPr>
                      <a:t>Networking</a:t>
                    </a:r>
                  </a:p>
                </p:txBody>
              </p:sp>
              <p:sp>
                <p:nvSpPr>
                  <p:cNvPr id="29" name="Text Box 14">
                    <a:extLst>
                      <a:ext uri="{FF2B5EF4-FFF2-40B4-BE49-F238E27FC236}">
                        <a16:creationId xmlns:a16="http://schemas.microsoft.com/office/drawing/2014/main" id="{FF03A764-4187-4527-BBE3-F158A6832B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" y="3552"/>
                    <a:ext cx="32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+mn-lt"/>
                      </a:rPr>
                      <a:t>VM</a:t>
                    </a:r>
                  </a:p>
                </p:txBody>
              </p:sp>
              <p:sp>
                <p:nvSpPr>
                  <p:cNvPr id="30" name="Text Box 15">
                    <a:extLst>
                      <a:ext uri="{FF2B5EF4-FFF2-40B4-BE49-F238E27FC236}">
                        <a16:creationId xmlns:a16="http://schemas.microsoft.com/office/drawing/2014/main" id="{3D1B48BA-29BA-4FCC-B9EC-ADE5B2E193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3792"/>
                    <a:ext cx="59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800">
                        <a:latin typeface="+mn-lt"/>
                      </a:rPr>
                      <a:t>Threads</a:t>
                    </a:r>
                  </a:p>
                </p:txBody>
              </p:sp>
            </p:grpSp>
            <p:sp>
              <p:nvSpPr>
                <p:cNvPr id="24" name="Rectangle 16">
                  <a:extLst>
                    <a:ext uri="{FF2B5EF4-FFF2-40B4-BE49-F238E27FC236}">
                      <a16:creationId xmlns:a16="http://schemas.microsoft.com/office/drawing/2014/main" id="{BB603341-29F8-49B0-9737-55E3D3748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0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+mn-lt"/>
                    </a:rPr>
                    <a:t>App</a:t>
                  </a:r>
                </a:p>
              </p:txBody>
            </p:sp>
          </p:grp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089D3AE7-F5FF-48F8-B534-F1D3F2397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" y="3888"/>
                <a:ext cx="164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Monolithic Structure</a:t>
                </a: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85B3EC7A-9DB3-41F9-871F-31B864AF6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2655"/>
              <a:ext cx="1963" cy="1374"/>
              <a:chOff x="2863" y="2736"/>
              <a:chExt cx="1963" cy="1374"/>
            </a:xfrm>
          </p:grpSpPr>
          <p:grpSp>
            <p:nvGrpSpPr>
              <p:cNvPr id="10" name="Group 19">
                <a:extLst>
                  <a:ext uri="{FF2B5EF4-FFF2-40B4-BE49-F238E27FC236}">
                    <a16:creationId xmlns:a16="http://schemas.microsoft.com/office/drawing/2014/main" id="{E9BDD548-41D5-4C96-BF66-E3833C0943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736"/>
                <a:ext cx="1847" cy="1104"/>
                <a:chOff x="2696" y="2784"/>
                <a:chExt cx="1847" cy="1104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A42C979B-0807-4E64-B2B5-D9C2185D2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32" cy="432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>
                      <a:latin typeface="+mn-lt"/>
                    </a:rPr>
                    <a:t>App</a:t>
                  </a: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A26541DD-61C3-465D-A43F-4024CB3BE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4" y="2784"/>
                  <a:ext cx="432" cy="432"/>
                </a:xfrm>
                <a:prstGeom prst="rect">
                  <a:avLst/>
                </a:prstGeom>
                <a:solidFill>
                  <a:srgbClr val="53FB25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+mn-lt"/>
                    </a:rPr>
                    <a:t>File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>
                      <a:latin typeface="+mn-lt"/>
                    </a:rPr>
                    <a:t>sys</a:t>
                  </a: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F712466C-58BC-408B-B134-6CA351D52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2" y="2784"/>
                  <a:ext cx="791" cy="432"/>
                </a:xfrm>
                <a:prstGeom prst="rect">
                  <a:avLst/>
                </a:prstGeom>
                <a:solidFill>
                  <a:srgbClr val="FFFF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dirty="0">
                      <a:latin typeface="+mn-lt"/>
                    </a:rPr>
                    <a:t>windows</a:t>
                  </a: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54BEC3F3-5360-49A9-9F1D-660B25BE8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264"/>
                  <a:ext cx="1440" cy="62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16" name="Text Box 24">
                  <a:extLst>
                    <a:ext uri="{FF2B5EF4-FFF2-40B4-BE49-F238E27FC236}">
                      <a16:creationId xmlns:a16="http://schemas.microsoft.com/office/drawing/2014/main" id="{9763B04B-98FB-409E-B2D7-B166113AD5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6" y="3360"/>
                  <a:ext cx="35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RPC</a:t>
                  </a:r>
                </a:p>
              </p:txBody>
            </p: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4F537D7C-205C-46E5-81E8-73B2550158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2" y="3312"/>
                  <a:ext cx="580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+mn-lt"/>
                    </a:rPr>
                    <a:t>address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altLang="en-US" sz="1800">
                      <a:latin typeface="+mn-lt"/>
                    </a:rPr>
                    <a:t>spaces</a:t>
                  </a:r>
                </a:p>
              </p:txBody>
            </p:sp>
            <p:sp>
              <p:nvSpPr>
                <p:cNvPr id="18" name="Text Box 26">
                  <a:extLst>
                    <a:ext uri="{FF2B5EF4-FFF2-40B4-BE49-F238E27FC236}">
                      <a16:creationId xmlns:a16="http://schemas.microsoft.com/office/drawing/2014/main" id="{846A2C48-F975-4BE4-92F5-E944BCAE2E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24" y="3648"/>
                  <a:ext cx="5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>
                      <a:latin typeface="+mn-lt"/>
                    </a:rPr>
                    <a:t>threads</a:t>
                  </a:r>
                </a:p>
              </p:txBody>
            </p:sp>
          </p:grpSp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650CC177-0068-49AA-BDC1-7AB983419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3" y="3840"/>
                <a:ext cx="173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Microkernel Structure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371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DCE535-05DE-4610-9F9D-67D53A8D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44" y="457200"/>
            <a:ext cx="423709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Are Virtual Machine Monitors the “True OS”?</a:t>
            </a:r>
          </a:p>
        </p:txBody>
      </p:sp>
      <p:pic>
        <p:nvPicPr>
          <p:cNvPr id="12" name="Picture Placeholder 11" descr="A screenshot of text&#10;&#10;Description automatically generated">
            <a:extLst>
              <a:ext uri="{FF2B5EF4-FFF2-40B4-BE49-F238E27FC236}">
                <a16:creationId xmlns:a16="http://schemas.microsoft.com/office/drawing/2014/main" id="{A5715F1D-54CA-4C44-AF57-DD079FBAAE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b="2827"/>
          <a:stretch>
            <a:fillRect/>
          </a:stretch>
        </p:blipFill>
        <p:spPr>
          <a:xfrm>
            <a:off x="4574381" y="136525"/>
            <a:ext cx="7515206" cy="593407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F3BC0A-0C82-4B5D-86C6-F012DB50D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310113" cy="41678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was a trend to move “shared drivers” into a Guest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VMMs evolving to look more like an 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Stronger isolation can be a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you think?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91A08-EB02-4BE4-A402-A2769D05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7D6F0-91C4-429C-A408-1CE173B6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A22BD-9035-49FB-B9F7-C957768A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5930-7FF0-488C-8107-F56EE985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EBF0-4F58-4FEF-BE49-0AC1EE54C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1120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Distributed transaction</a:t>
            </a:r>
            <a:r>
              <a:rPr lang="en-US" altLang="ko-KR" dirty="0">
                <a:ea typeface="굴림" panose="020B0600000101010101" pitchFamily="34" charset="-127"/>
              </a:rPr>
              <a:t>: Two or more machines agree to do something, or not do it,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atomically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No constraints on time, just that it will eventually happen!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solidFill>
                <a:srgbClr val="262626"/>
              </a:solidFill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Two-Phase Commit protocol</a:t>
            </a:r>
            <a:r>
              <a:rPr lang="en-US" altLang="ko-KR" dirty="0">
                <a:solidFill>
                  <a:srgbClr val="262626"/>
                </a:solidFill>
                <a:ea typeface="굴림" panose="020B0600000101010101" pitchFamily="34" charset="-127"/>
              </a:rPr>
              <a:t>: </a:t>
            </a:r>
            <a:r>
              <a:rPr lang="sv-SE" dirty="0"/>
              <a:t>Developed by </a:t>
            </a:r>
            <a:br>
              <a:rPr lang="sv-SE" dirty="0"/>
            </a:br>
            <a:r>
              <a:rPr lang="sv-SE" dirty="0"/>
              <a:t>Turing award winner Jim Gray (first Berkeley CS PhD, 1969)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dirty="0"/>
          </a:p>
          <a:p>
            <a:r>
              <a:rPr lang="sv-SE" dirty="0">
                <a:ea typeface="MS PGothic" charset="0"/>
              </a:rPr>
              <a:t>High-level problem statement</a:t>
            </a:r>
          </a:p>
          <a:p>
            <a:pPr lvl="1"/>
            <a:r>
              <a:rPr lang="sv-SE" dirty="0">
                <a:ea typeface="MS PGothic" charset="0"/>
              </a:rPr>
              <a:t>If no node fails and all nodes are ready to commit, then all nodes </a:t>
            </a:r>
            <a:r>
              <a:rPr lang="sv-SE" b="1" dirty="0">
                <a:solidFill>
                  <a:srgbClr val="FF0000"/>
                </a:solidFill>
                <a:ea typeface="MS PGothic" charset="0"/>
              </a:rPr>
              <a:t>COMMIT</a:t>
            </a:r>
            <a:endParaRPr lang="sv-SE" dirty="0">
              <a:ea typeface="MS PGothic" charset="0"/>
            </a:endParaRPr>
          </a:p>
          <a:p>
            <a:pPr lvl="1"/>
            <a:r>
              <a:rPr lang="sv-SE" dirty="0">
                <a:ea typeface="MS PGothic" charset="0"/>
              </a:rPr>
              <a:t>Otherwise </a:t>
            </a:r>
            <a:r>
              <a:rPr lang="sv-SE" b="1" dirty="0">
                <a:solidFill>
                  <a:srgbClr val="FF0000"/>
                </a:solidFill>
                <a:ea typeface="MS PGothic" charset="0"/>
              </a:rPr>
              <a:t>ABORT </a:t>
            </a:r>
            <a:r>
              <a:rPr lang="sv-SE" dirty="0">
                <a:ea typeface="MS PGothic" charset="0"/>
              </a:rPr>
              <a:t>at all nodes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6A49-DB81-4723-ADA5-C2BE7F6F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248A-1C0B-4BCC-8044-0927BA45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3572-6045-4CC3-95C7-4A4C8C24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BAF3BE-8DDE-47EB-B0D4-F74CE9BBB87A}"/>
              </a:ext>
            </a:extLst>
          </p:cNvPr>
          <p:cNvGrpSpPr/>
          <p:nvPr/>
        </p:nvGrpSpPr>
        <p:grpSpPr>
          <a:xfrm>
            <a:off x="9438861" y="2694137"/>
            <a:ext cx="2123982" cy="3482826"/>
            <a:chOff x="6858000" y="762000"/>
            <a:chExt cx="2123982" cy="3482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1E4332-B02F-4EBF-8FF9-E4737573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762000"/>
              <a:ext cx="2123982" cy="3037294"/>
            </a:xfrm>
            <a:prstGeom prst="rect">
              <a:avLst/>
            </a:prstGeom>
          </p:spPr>
        </p:pic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CC75BF11-3D49-4DAC-9452-DA411A83E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0991" y="3875494"/>
              <a:ext cx="1778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Jim Gray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216C-9BA7-4529-855E-CEEE4DFD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A786-8662-402E-A0E4-DACF2B1C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machines: provide each guest with the illusion of its own dedicated hardware</a:t>
            </a:r>
          </a:p>
          <a:p>
            <a:endParaRPr lang="en-US" dirty="0"/>
          </a:p>
          <a:p>
            <a:r>
              <a:rPr lang="en-US" dirty="0"/>
              <a:t>Containers: provide each guest with the illusion of its own dedicated </a:t>
            </a:r>
            <a:r>
              <a:rPr lang="en-US" b="1" dirty="0"/>
              <a:t>operating system</a:t>
            </a:r>
          </a:p>
          <a:p>
            <a:pPr lvl="1"/>
            <a:r>
              <a:rPr lang="en-US" dirty="0"/>
              <a:t>Via resource isolation (</a:t>
            </a:r>
            <a:r>
              <a:rPr lang="en-US" dirty="0" err="1"/>
              <a:t>cgroups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Via namespace isolation</a:t>
            </a:r>
          </a:p>
          <a:p>
            <a:pPr lvl="2"/>
            <a:r>
              <a:rPr lang="en-US" dirty="0"/>
              <a:t>PID namespace</a:t>
            </a:r>
          </a:p>
          <a:p>
            <a:pPr lvl="2"/>
            <a:r>
              <a:rPr lang="en-US" dirty="0"/>
              <a:t>Network namespace</a:t>
            </a:r>
          </a:p>
          <a:p>
            <a:pPr lvl="2"/>
            <a:r>
              <a:rPr lang="en-US" dirty="0"/>
              <a:t>Filesystem…</a:t>
            </a:r>
          </a:p>
          <a:p>
            <a:pPr lvl="1"/>
            <a:r>
              <a:rPr lang="en-US" dirty="0"/>
              <a:t>With its own binaries, libraries, and dependencies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AAE0B-25A8-479E-A025-FF62F077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90C39-74FD-43BE-A905-AF5B9D79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BA7F-9830-465E-A888-45DEE20A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AAC-8E80-4800-8EE7-33D5BDA2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Isolation: </a:t>
            </a:r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87" name="Content Placeholder 86">
            <a:extLst>
              <a:ext uri="{FF2B5EF4-FFF2-40B4-BE49-F238E27FC236}">
                <a16:creationId xmlns:a16="http://schemas.microsoft.com/office/drawing/2014/main" id="{E86B969F-9952-448A-85C0-01BB172C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39" y="1825625"/>
            <a:ext cx="3435047" cy="4351338"/>
          </a:xfrm>
        </p:spPr>
        <p:txBody>
          <a:bodyPr/>
          <a:lstStyle/>
          <a:p>
            <a:r>
              <a:rPr lang="en-US" dirty="0"/>
              <a:t>Idea: provide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5148-EAA6-4CAF-AE54-BB0B8FB6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ED9FF-4E1D-428F-A9C2-3DEDCD16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149A-D642-498C-AA76-D5133945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61</a:t>
            </a:fld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228BCEF-EBB8-4CB2-84AC-8F44528DB023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8CEA96-FCBD-41E0-BE5F-DEF28F78CC2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DB52F8-2B9F-4655-B336-492FA6344CD6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7B7C6C-801F-4AAC-ABC5-66A8047D855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E1BD8D9-375B-4DC3-A19F-B238E3B9CB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D849498-A0B9-4D9A-ABF9-053692E3E7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E432D1A-5D60-4FFD-93B3-CDFACBBD17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C02FA3-F584-4CBF-8460-0512E32D6A4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EDA91B-F8A9-47D6-9864-0494CEC46006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672BE4-C25B-4715-AC9F-D0FAE2BD673E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05AD08-86B8-4481-8E4A-8E469E2AAA3E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244813-9975-41E3-B7CA-60688D672781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5D06219-886F-4D6A-8A8C-5164865B90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694109-CBE5-446B-BF77-722C2DD3F3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0F5AB38-11BA-452D-8241-7A9D681739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EA75A5-AF11-41C9-9D4D-2D4426EC84C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90AF88-8B2C-422A-97BD-4D3F9C27F6CA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3F3C0E-36D2-4C21-A927-0123E558A9A0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CA0245-EAE1-4504-85AD-5C29694E6E4F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C95C61-AE35-48DA-9A46-7ADBD2183276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374D18-3FFB-4113-B553-DF6C136A4B63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FC0091-6D05-4C32-97A9-B1CD0A6C0262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C72ABC-6E1B-46B0-B88F-975DF3080B3D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21C29C-0655-4543-A66D-1FAC53CD485C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77C09-7761-466C-89CE-60751228A726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381276-80EC-425E-9B59-6680939A9A3B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F0BB5F-0192-4F42-9BA9-358A526A7FEA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AEE81AF-077D-4DFB-92B0-DE7967C36E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C7CCFEB-2CE6-4200-B049-BE1D713636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111D95-B85C-4992-94E0-182AA93FD0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4FC8DD-61C1-4028-8F4D-700BA40734A6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4F66B4-D80A-4C48-A243-73D5367C760D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1DA5FE-54E3-4FA5-8BCC-9A8FFA990AF3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6C9DF4-E4A5-4D84-801B-FF61158B9F2D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D62E1B-DB47-49E7-965A-E0A5FAF26F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CE76E34-E643-476E-B6A0-9279C80656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A8B634-BE4B-4EFA-BC0A-843B398E6B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99944F-5AE6-4B7D-8DF9-8EE279298438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9796DD-C5B1-4DFA-8806-5C77A18CDCC0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7AC379-9980-4DFF-893C-66E46F542773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42F226-F1B9-4010-A60C-02CFA143A377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0F82792-D264-48D6-9164-FBE4AC14FB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814CAD2-E8AA-4E9D-A8C0-0F89E95576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059581A-3150-4186-9BA5-E2D7753948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129B5E9-FCD9-4616-A822-535DF8BE6C66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EE26BCE-5845-4E78-927B-2623DC9552CB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0640170-5CEF-4296-B0B0-3AB32F6CF33F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65B75C-9CE6-4785-A8DF-DEEC2F11D280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D6C6C6-F79A-4B79-8C28-21F0C8AB708D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6" name="Freeform 79">
            <a:extLst>
              <a:ext uri="{FF2B5EF4-FFF2-40B4-BE49-F238E27FC236}">
                <a16:creationId xmlns:a16="http://schemas.microsoft.com/office/drawing/2014/main" id="{8D717366-15E0-4D54-9963-821A0B9E06EE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Freeform 80">
            <a:extLst>
              <a:ext uri="{FF2B5EF4-FFF2-40B4-BE49-F238E27FC236}">
                <a16:creationId xmlns:a16="http://schemas.microsoft.com/office/drawing/2014/main" id="{E81CF856-8A67-4B40-8851-6922F941B4C5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7B9F97-B193-43D1-A662-89F63AA786D2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D85C40-8DDF-400B-84A4-E78AF73C19F6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60" name="Rounded Rectangle 95">
            <a:extLst>
              <a:ext uri="{FF2B5EF4-FFF2-40B4-BE49-F238E27FC236}">
                <a16:creationId xmlns:a16="http://schemas.microsoft.com/office/drawing/2014/main" id="{818C7888-272A-440B-ACB6-E01DBF84BE76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7">
            <a:extLst>
              <a:ext uri="{FF2B5EF4-FFF2-40B4-BE49-F238E27FC236}">
                <a16:creationId xmlns:a16="http://schemas.microsoft.com/office/drawing/2014/main" id="{763F69FE-FD3F-49AC-A25F-B4B71CA1A765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98">
            <a:extLst>
              <a:ext uri="{FF2B5EF4-FFF2-40B4-BE49-F238E27FC236}">
                <a16:creationId xmlns:a16="http://schemas.microsoft.com/office/drawing/2014/main" id="{60054758-0B48-46B2-BE1B-5CE88AC301C0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99">
            <a:extLst>
              <a:ext uri="{FF2B5EF4-FFF2-40B4-BE49-F238E27FC236}">
                <a16:creationId xmlns:a16="http://schemas.microsoft.com/office/drawing/2014/main" id="{D6AFD999-B2FF-4E1F-8B34-B84FD9C37043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0">
            <a:extLst>
              <a:ext uri="{FF2B5EF4-FFF2-40B4-BE49-F238E27FC236}">
                <a16:creationId xmlns:a16="http://schemas.microsoft.com/office/drawing/2014/main" id="{38AAEACA-AE8F-41F6-9F58-AD34519ED7ED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1">
            <a:extLst>
              <a:ext uri="{FF2B5EF4-FFF2-40B4-BE49-F238E27FC236}">
                <a16:creationId xmlns:a16="http://schemas.microsoft.com/office/drawing/2014/main" id="{E6DDB94E-E491-4743-9A2E-6BA53B8FA158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2">
            <a:extLst>
              <a:ext uri="{FF2B5EF4-FFF2-40B4-BE49-F238E27FC236}">
                <a16:creationId xmlns:a16="http://schemas.microsoft.com/office/drawing/2014/main" id="{A755921C-2DB9-40FF-9DA3-22294B6EBB6E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ounded Rectangle 103">
            <a:extLst>
              <a:ext uri="{FF2B5EF4-FFF2-40B4-BE49-F238E27FC236}">
                <a16:creationId xmlns:a16="http://schemas.microsoft.com/office/drawing/2014/main" id="{B4C8BF7C-4AE0-4D3D-A89C-8731D6E1BBC5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ounded Rectangle 104">
            <a:extLst>
              <a:ext uri="{FF2B5EF4-FFF2-40B4-BE49-F238E27FC236}">
                <a16:creationId xmlns:a16="http://schemas.microsoft.com/office/drawing/2014/main" id="{37740E7D-00DF-440B-A5EA-7AD26106157E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51E12B-D8F5-41F3-844D-FA5C1A872B2C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547456-D9F5-48E3-8482-5838B0C76CB2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107E6C9-5BC1-4FCF-A67F-C60A5A9F8407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81BE6F-6CA8-49D2-8D59-DD09C416CB7A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F8ABD5-F715-4A51-AAA3-509122A550DF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5A2E0AA-F226-4BFF-B04B-18992EDE84AC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1D819A-F6C2-4912-949B-8C14AF891717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2353F0-7B5D-43FD-9EA7-BB26CA93671A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219666ED-348C-4BFC-B643-49EA0B5FA4A4}"/>
              </a:ext>
            </a:extLst>
          </p:cNvPr>
          <p:cNvSpPr/>
          <p:nvPr/>
        </p:nvSpPr>
        <p:spPr bwMode="auto">
          <a:xfrm>
            <a:off x="4539040" y="2708936"/>
            <a:ext cx="2753710" cy="3090041"/>
          </a:xfrm>
          <a:custGeom>
            <a:avLst/>
            <a:gdLst>
              <a:gd name="connsiteX0" fmla="*/ 336331 w 2753710"/>
              <a:gd name="connsiteY0" fmla="*/ 3090041 h 3090041"/>
              <a:gd name="connsiteX1" fmla="*/ 1481958 w 2753710"/>
              <a:gd name="connsiteY1" fmla="*/ 3090041 h 3090041"/>
              <a:gd name="connsiteX2" fmla="*/ 2753710 w 2753710"/>
              <a:gd name="connsiteY2" fmla="*/ 0 h 3090041"/>
              <a:gd name="connsiteX3" fmla="*/ 0 w 2753710"/>
              <a:gd name="connsiteY3" fmla="*/ 0 h 3090041"/>
              <a:gd name="connsiteX4" fmla="*/ 336331 w 2753710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0" h="3090041">
                <a:moveTo>
                  <a:pt x="336331" y="3090041"/>
                </a:moveTo>
                <a:lnTo>
                  <a:pt x="1481958" y="3090041"/>
                </a:lnTo>
                <a:lnTo>
                  <a:pt x="2753710" y="0"/>
                </a:lnTo>
                <a:lnTo>
                  <a:pt x="0" y="0"/>
                </a:lnTo>
                <a:lnTo>
                  <a:pt x="336331" y="3090041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id="{F889F886-A112-4DE3-A7F2-1CBB38008700}"/>
              </a:ext>
            </a:extLst>
          </p:cNvPr>
          <p:cNvSpPr/>
          <p:nvPr/>
        </p:nvSpPr>
        <p:spPr bwMode="auto">
          <a:xfrm>
            <a:off x="6105081" y="2719446"/>
            <a:ext cx="3436883" cy="3069021"/>
          </a:xfrm>
          <a:custGeom>
            <a:avLst/>
            <a:gdLst>
              <a:gd name="connsiteX0" fmla="*/ 0 w 3436883"/>
              <a:gd name="connsiteY0" fmla="*/ 3069021 h 3069021"/>
              <a:gd name="connsiteX1" fmla="*/ 262759 w 3436883"/>
              <a:gd name="connsiteY1" fmla="*/ 3069021 h 3069021"/>
              <a:gd name="connsiteX2" fmla="*/ 3436883 w 3436883"/>
              <a:gd name="connsiteY2" fmla="*/ 0 h 3069021"/>
              <a:gd name="connsiteX3" fmla="*/ 1303283 w 3436883"/>
              <a:gd name="connsiteY3" fmla="*/ 21021 h 3069021"/>
              <a:gd name="connsiteX4" fmla="*/ 0 w 3436883"/>
              <a:gd name="connsiteY4" fmla="*/ 3069021 h 3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883" h="3069021">
                <a:moveTo>
                  <a:pt x="0" y="3069021"/>
                </a:moveTo>
                <a:lnTo>
                  <a:pt x="262759" y="3069021"/>
                </a:lnTo>
                <a:lnTo>
                  <a:pt x="3436883" y="0"/>
                </a:lnTo>
                <a:lnTo>
                  <a:pt x="1303283" y="21021"/>
                </a:lnTo>
                <a:lnTo>
                  <a:pt x="0" y="306902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C7AEEC-4047-46A2-A783-5D2FE73F55B0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B30C2A-8724-4A35-B363-17E72EFBBDA7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737B89-3FC8-4C26-B3C5-2F4ACBF6BD97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2DCC28B-06B1-41CA-9DC7-BDC74CE0A829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377F00AD-3307-4983-A944-99D3F3081025}"/>
              </a:ext>
            </a:extLst>
          </p:cNvPr>
          <p:cNvSpPr/>
          <p:nvPr/>
        </p:nvSpPr>
        <p:spPr bwMode="auto">
          <a:xfrm>
            <a:off x="6441412" y="2687915"/>
            <a:ext cx="4698124" cy="3090042"/>
          </a:xfrm>
          <a:custGeom>
            <a:avLst/>
            <a:gdLst>
              <a:gd name="connsiteX0" fmla="*/ 0 w 4698124"/>
              <a:gd name="connsiteY0" fmla="*/ 3090042 h 3090042"/>
              <a:gd name="connsiteX1" fmla="*/ 0 w 4698124"/>
              <a:gd name="connsiteY1" fmla="*/ 3090042 h 3090042"/>
              <a:gd name="connsiteX2" fmla="*/ 4698124 w 4698124"/>
              <a:gd name="connsiteY2" fmla="*/ 0 h 3090042"/>
              <a:gd name="connsiteX3" fmla="*/ 3289738 w 4698124"/>
              <a:gd name="connsiteY3" fmla="*/ 52552 h 3090042"/>
              <a:gd name="connsiteX4" fmla="*/ 0 w 4698124"/>
              <a:gd name="connsiteY4" fmla="*/ 3090042 h 30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124" h="3090042">
                <a:moveTo>
                  <a:pt x="0" y="3090042"/>
                </a:moveTo>
                <a:lnTo>
                  <a:pt x="0" y="3090042"/>
                </a:lnTo>
                <a:lnTo>
                  <a:pt x="4698124" y="0"/>
                </a:lnTo>
                <a:lnTo>
                  <a:pt x="3289738" y="52552"/>
                </a:lnTo>
                <a:lnTo>
                  <a:pt x="0" y="3090042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id="{7D6E8DDA-1EEF-4DF4-AC0A-884CFA722A23}"/>
              </a:ext>
            </a:extLst>
          </p:cNvPr>
          <p:cNvSpPr/>
          <p:nvPr/>
        </p:nvSpPr>
        <p:spPr bwMode="auto">
          <a:xfrm>
            <a:off x="4759757" y="2530260"/>
            <a:ext cx="2606566" cy="3247697"/>
          </a:xfrm>
          <a:custGeom>
            <a:avLst/>
            <a:gdLst>
              <a:gd name="connsiteX0" fmla="*/ 1912883 w 2606566"/>
              <a:gd name="connsiteY0" fmla="*/ 3247697 h 3247697"/>
              <a:gd name="connsiteX1" fmla="*/ 2606566 w 2606566"/>
              <a:gd name="connsiteY1" fmla="*/ 3247697 h 3247697"/>
              <a:gd name="connsiteX2" fmla="*/ 2501462 w 2606566"/>
              <a:gd name="connsiteY2" fmla="*/ 0 h 3247697"/>
              <a:gd name="connsiteX3" fmla="*/ 0 w 2606566"/>
              <a:gd name="connsiteY3" fmla="*/ 21021 h 3247697"/>
              <a:gd name="connsiteX4" fmla="*/ 1912883 w 2606566"/>
              <a:gd name="connsiteY4" fmla="*/ 3247697 h 324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66" h="3247697">
                <a:moveTo>
                  <a:pt x="1912883" y="3247697"/>
                </a:moveTo>
                <a:lnTo>
                  <a:pt x="2606566" y="3247697"/>
                </a:lnTo>
                <a:lnTo>
                  <a:pt x="2501462" y="0"/>
                </a:lnTo>
                <a:lnTo>
                  <a:pt x="0" y="21021"/>
                </a:lnTo>
                <a:lnTo>
                  <a:pt x="1912883" y="3247697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Freeform 27">
            <a:extLst>
              <a:ext uri="{FF2B5EF4-FFF2-40B4-BE49-F238E27FC236}">
                <a16:creationId xmlns:a16="http://schemas.microsoft.com/office/drawing/2014/main" id="{D743360C-11B6-470C-965C-2809331B4684}"/>
              </a:ext>
            </a:extLst>
          </p:cNvPr>
          <p:cNvSpPr/>
          <p:nvPr/>
        </p:nvSpPr>
        <p:spPr bwMode="auto">
          <a:xfrm>
            <a:off x="7376833" y="2467198"/>
            <a:ext cx="2154621" cy="3310759"/>
          </a:xfrm>
          <a:custGeom>
            <a:avLst/>
            <a:gdLst>
              <a:gd name="connsiteX0" fmla="*/ 31531 w 2154621"/>
              <a:gd name="connsiteY0" fmla="*/ 3310759 h 3310759"/>
              <a:gd name="connsiteX1" fmla="*/ 546538 w 2154621"/>
              <a:gd name="connsiteY1" fmla="*/ 3310759 h 3310759"/>
              <a:gd name="connsiteX2" fmla="*/ 2154621 w 2154621"/>
              <a:gd name="connsiteY2" fmla="*/ 0 h 3310759"/>
              <a:gd name="connsiteX3" fmla="*/ 0 w 2154621"/>
              <a:gd name="connsiteY3" fmla="*/ 42042 h 3310759"/>
              <a:gd name="connsiteX4" fmla="*/ 31531 w 2154621"/>
              <a:gd name="connsiteY4" fmla="*/ 3310759 h 33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21" h="3310759">
                <a:moveTo>
                  <a:pt x="31531" y="3310759"/>
                </a:moveTo>
                <a:lnTo>
                  <a:pt x="546538" y="3310759"/>
                </a:lnTo>
                <a:lnTo>
                  <a:pt x="2154621" y="0"/>
                </a:lnTo>
                <a:lnTo>
                  <a:pt x="0" y="42042"/>
                </a:lnTo>
                <a:lnTo>
                  <a:pt x="31531" y="33107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Freeform 28">
            <a:extLst>
              <a:ext uri="{FF2B5EF4-FFF2-40B4-BE49-F238E27FC236}">
                <a16:creationId xmlns:a16="http://schemas.microsoft.com/office/drawing/2014/main" id="{68C1FAD7-D9F6-4727-95E9-E8A4C4D9DFDF}"/>
              </a:ext>
            </a:extLst>
          </p:cNvPr>
          <p:cNvSpPr/>
          <p:nvPr/>
        </p:nvSpPr>
        <p:spPr bwMode="auto">
          <a:xfrm>
            <a:off x="8017964" y="2425157"/>
            <a:ext cx="3163614" cy="3352800"/>
          </a:xfrm>
          <a:custGeom>
            <a:avLst/>
            <a:gdLst>
              <a:gd name="connsiteX0" fmla="*/ 0 w 3163614"/>
              <a:gd name="connsiteY0" fmla="*/ 3342290 h 3352800"/>
              <a:gd name="connsiteX1" fmla="*/ 210207 w 3163614"/>
              <a:gd name="connsiteY1" fmla="*/ 3352800 h 3352800"/>
              <a:gd name="connsiteX2" fmla="*/ 3163614 w 3163614"/>
              <a:gd name="connsiteY2" fmla="*/ 0 h 3352800"/>
              <a:gd name="connsiteX3" fmla="*/ 1681655 w 3163614"/>
              <a:gd name="connsiteY3" fmla="*/ 10510 h 3352800"/>
              <a:gd name="connsiteX4" fmla="*/ 0 w 3163614"/>
              <a:gd name="connsiteY4" fmla="*/ 334229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614" h="3352800">
                <a:moveTo>
                  <a:pt x="0" y="3342290"/>
                </a:moveTo>
                <a:lnTo>
                  <a:pt x="210207" y="3352800"/>
                </a:lnTo>
                <a:lnTo>
                  <a:pt x="3163614" y="0"/>
                </a:lnTo>
                <a:lnTo>
                  <a:pt x="1681655" y="10510"/>
                </a:lnTo>
                <a:lnTo>
                  <a:pt x="0" y="3342290"/>
                </a:lnTo>
                <a:close/>
              </a:path>
            </a:pathLst>
          </a:custGeom>
          <a:solidFill>
            <a:srgbClr val="FFC000">
              <a:alpha val="24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68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CACA-621C-4ECE-8097-3B7F6CE9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76E3-FB9A-4318-BD78-A0DAC8B4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Identify collections of processes that will be treated as a </a:t>
            </a:r>
            <a:r>
              <a:rPr lang="en-US" i="1" dirty="0"/>
              <a:t>group</a:t>
            </a:r>
            <a:r>
              <a:rPr lang="en-US" dirty="0"/>
              <a:t> for resource allocation</a:t>
            </a:r>
          </a:p>
          <a:p>
            <a:pPr lvl="1"/>
            <a:r>
              <a:rPr lang="en-US" dirty="0"/>
              <a:t>Groups can have hierarchical structure</a:t>
            </a:r>
          </a:p>
          <a:p>
            <a:pPr lvl="1"/>
            <a:r>
              <a:rPr lang="en-US" dirty="0"/>
              <a:t>i.e., a Group can be comprised of subgroups</a:t>
            </a:r>
          </a:p>
          <a:p>
            <a:pPr lvl="1"/>
            <a:r>
              <a:rPr lang="en-US" dirty="0"/>
              <a:t>Process parent-child relationship defines a hierarchy</a:t>
            </a:r>
          </a:p>
          <a:p>
            <a:pPr lvl="2"/>
            <a:r>
              <a:rPr lang="en-US" dirty="0"/>
              <a:t>Generalize this beyond </a:t>
            </a:r>
            <a:r>
              <a:rPr lang="en-US" dirty="0">
                <a:latin typeface="Courier" pitchFamily="2" charset="0"/>
              </a:rPr>
              <a:t>fork( )</a:t>
            </a:r>
          </a:p>
          <a:p>
            <a:r>
              <a:rPr lang="en-US" dirty="0"/>
              <a:t>Set of key resource dimensions</a:t>
            </a:r>
          </a:p>
          <a:p>
            <a:pPr lvl="1"/>
            <a:r>
              <a:rPr lang="en-US" dirty="0"/>
              <a:t>Processor share (CPU), CPU set (bound to particular cores)</a:t>
            </a:r>
          </a:p>
          <a:p>
            <a:pPr lvl="1"/>
            <a:r>
              <a:rPr lang="en-US" dirty="0"/>
              <a:t>Physical memory share, </a:t>
            </a:r>
          </a:p>
          <a:p>
            <a:pPr lvl="1"/>
            <a:r>
              <a:rPr lang="en-US" dirty="0"/>
              <a:t>block IO, net priority, net class</a:t>
            </a:r>
          </a:p>
          <a:p>
            <a:pPr lvl="1"/>
            <a:r>
              <a:rPr lang="en-US" dirty="0"/>
              <a:t>Namespace (ns), i.e., containers</a:t>
            </a:r>
          </a:p>
          <a:p>
            <a:r>
              <a:rPr lang="en-US" dirty="0"/>
              <a:t>Resource limiting, prioritization, accounting and control</a:t>
            </a:r>
          </a:p>
          <a:p>
            <a:r>
              <a:rPr lang="en-US" dirty="0"/>
              <a:t>Containers define a collection of libraries and executables that should be a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A131-607B-4E43-8327-66C88B7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B1D0B-7FC9-45EF-8168-CDBC9CE3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4AD7-5130-44CE-ABBF-71ECC07B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4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DFE5-3E64-4FEF-8F55-49A68F8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and Manipulating </a:t>
            </a:r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3947-7B78-452B-8D2D-AA373ED5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Unix-based systems use </a:t>
            </a:r>
            <a:r>
              <a:rPr lang="en-US" dirty="0">
                <a:latin typeface="Consolas" panose="020B0609020204030204" pitchFamily="49" charset="0"/>
              </a:rPr>
              <a:t>/proc</a:t>
            </a:r>
            <a:r>
              <a:rPr lang="en-US" dirty="0"/>
              <a:t> to represent information about processes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/proc/&lt;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describes process &lt;</a:t>
            </a:r>
            <a:r>
              <a:rPr lang="en-US" dirty="0" err="1"/>
              <a:t>pid</a:t>
            </a:r>
            <a:r>
              <a:rPr lang="en-US" dirty="0"/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/proc/</a:t>
            </a:r>
            <a:r>
              <a:rPr lang="en-US" dirty="0" err="1">
                <a:latin typeface="Consolas" panose="020B0609020204030204" pitchFamily="49" charset="0"/>
              </a:rPr>
              <a:t>cgroups</a:t>
            </a:r>
            <a:r>
              <a:rPr lang="en-US" dirty="0">
                <a:latin typeface="Consolas" panose="020B0609020204030204" pitchFamily="49" charset="0"/>
              </a:rPr>
              <a:t>/*</a:t>
            </a:r>
          </a:p>
          <a:p>
            <a:pPr lvl="1"/>
            <a:r>
              <a:rPr lang="en-US" dirty="0"/>
              <a:t>Describes what controllers are implemented</a:t>
            </a:r>
          </a:p>
          <a:p>
            <a:r>
              <a:rPr lang="en-US" dirty="0"/>
              <a:t>Each </a:t>
            </a:r>
            <a:r>
              <a:rPr lang="en-US" dirty="0" err="1"/>
              <a:t>cgroup</a:t>
            </a:r>
            <a:r>
              <a:rPr lang="en-US" dirty="0"/>
              <a:t> controller has a directory under </a:t>
            </a:r>
            <a:r>
              <a:rPr lang="en-US" dirty="0">
                <a:latin typeface="Consolas" panose="020B0609020204030204" pitchFamily="49" charset="0"/>
              </a:rPr>
              <a:t>/sys/fs/</a:t>
            </a:r>
            <a:r>
              <a:rPr lang="en-US" dirty="0" err="1">
                <a:latin typeface="Consolas" panose="020B0609020204030204" pitchFamily="49" charset="0"/>
              </a:rPr>
              <a:t>cgroup</a:t>
            </a:r>
            <a:r>
              <a:rPr lang="en-US" dirty="0">
                <a:latin typeface="Consolas" panose="020B0609020204030204" pitchFamily="49" charset="0"/>
              </a:rPr>
              <a:t>/&lt;controller&gt;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/sys/fs/</a:t>
            </a:r>
            <a:r>
              <a:rPr lang="en-US" dirty="0" err="1">
                <a:latin typeface="Consolas" panose="020B0609020204030204" pitchFamily="49" charset="0"/>
              </a:rPr>
              <a:t>cgroup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cpu</a:t>
            </a:r>
            <a:r>
              <a:rPr lang="en-US" dirty="0">
                <a:latin typeface="Consolas" panose="020B0609020204030204" pitchFamily="49" charset="0"/>
              </a:rPr>
              <a:t>/production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/sys/fs/</a:t>
            </a:r>
            <a:r>
              <a:rPr lang="en-US" dirty="0" err="1">
                <a:latin typeface="Consolas" panose="020B0609020204030204" pitchFamily="49" charset="0"/>
              </a:rPr>
              <a:t>cgroup</a:t>
            </a:r>
            <a:r>
              <a:rPr lang="en-US" dirty="0">
                <a:latin typeface="Consolas" panose="020B0609020204030204" pitchFamily="49" charset="0"/>
              </a:rPr>
              <a:t>/memory/foo/</a:t>
            </a:r>
            <a:r>
              <a:rPr lang="en-US" dirty="0" err="1">
                <a:latin typeface="Consolas" panose="020B0609020204030204" pitchFamily="49" charset="0"/>
              </a:rPr>
              <a:t>memory.limit_in_bytes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Kernel monitors and controls processes/threads in accordance with </a:t>
            </a:r>
            <a:r>
              <a:rPr lang="en-US" dirty="0" err="1"/>
              <a:t>cgroup</a:t>
            </a:r>
            <a:r>
              <a:rPr lang="en-US" dirty="0"/>
              <a:t> controllers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4406A-DDB1-440C-A908-546039FC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1B86C-23EF-4AD0-B179-34DA22E6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E727-24C4-497C-9CE4-82B58883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9858-4152-484F-ADFF-CD5FB5A9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8A9E-C5A7-41A6-A45C-9FB58E7B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on top of the basic OS </a:t>
            </a:r>
            <a:r>
              <a:rPr lang="en-US" dirty="0" err="1"/>
              <a:t>cgroups</a:t>
            </a:r>
            <a:endParaRPr lang="en-US" dirty="0"/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Union file system</a:t>
            </a:r>
          </a:p>
          <a:p>
            <a:pPr lvl="1"/>
            <a:r>
              <a:rPr lang="en-US" dirty="0"/>
              <a:t>Tools and observability</a:t>
            </a:r>
          </a:p>
          <a:p>
            <a:pPr lvl="1"/>
            <a:r>
              <a:rPr lang="en-US" dirty="0"/>
              <a:t>Container lifecycle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D602-BAC1-4597-A772-5C218669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B457-DC8C-4D38-B2B6-AAE32B62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985-D150-47E5-A47E-D336D210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67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3215-D2C0-48F0-9C19-0EA4A332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3847-B83A-4D53-AA93-0BE22DBA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 machines bring the illusion down to the lowest level and provide an extreme form of resource partitioning</a:t>
            </a:r>
          </a:p>
          <a:p>
            <a:pPr lvl="1"/>
            <a:r>
              <a:rPr lang="en-US" dirty="0"/>
              <a:t>Re-purpose the mechanisms used for protection, isolation and system extension (drivers) to permit near-perfect emulation</a:t>
            </a:r>
          </a:p>
          <a:p>
            <a:pPr lvl="1"/>
            <a:r>
              <a:rPr lang="en-US" dirty="0"/>
              <a:t>Intricate interplay of (in kernel) Virtual Machine Monitor and (user level) VMM-X process to allow Guest OS as if on Physical Machine and Guest OS User Processes as if on Guest OS</a:t>
            </a:r>
          </a:p>
          <a:p>
            <a:pPr lvl="2"/>
            <a:r>
              <a:rPr lang="en-US" dirty="0"/>
              <a:t>VMM </a:t>
            </a:r>
            <a:r>
              <a:rPr lang="en-US" b="1" dirty="0">
                <a:solidFill>
                  <a:srgbClr val="FF0000"/>
                </a:solidFill>
              </a:rPr>
              <a:t>interposes</a:t>
            </a:r>
            <a:r>
              <a:rPr lang="en-US" dirty="0"/>
              <a:t> between hardware/Host OS and Guest OS (Page Table &amp; Interrupt </a:t>
            </a:r>
            <a:r>
              <a:rPr lang="en-US" dirty="0" err="1"/>
              <a:t>Tbl</a:t>
            </a:r>
            <a:r>
              <a:rPr lang="en-US" dirty="0"/>
              <a:t>)</a:t>
            </a:r>
          </a:p>
          <a:p>
            <a:r>
              <a:rPr lang="en-US" dirty="0"/>
              <a:t>Shadow Page Table (composition of two PTs) to translate Guest OS process VAS =&gt; MMAP region =&gt; Physical</a:t>
            </a:r>
          </a:p>
          <a:p>
            <a:r>
              <a:rPr lang="en-US" dirty="0"/>
              <a:t>Trap and Emulate</a:t>
            </a:r>
          </a:p>
          <a:p>
            <a:r>
              <a:rPr lang="en-US" dirty="0"/>
              <a:t>Control Groups &amp; Containers provide resource limiting w/o VM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DE2B2-FE77-493F-ACED-89DE8C9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B413-294E-4EE9-9F2E-CD7FB2A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6638-5FAC-49A7-ACA7-5C617D50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7A14-92B5-40CC-A193-190AD03E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2PC: Detailed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7AC9F-27E5-4D7A-8F2A-4A1B74FC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2FA7-7683-4DD7-A693-5B649ED6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7AEB-038E-4190-A14E-2101FAE7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53C19-87C5-4D62-B333-5098D97C3D89}"/>
              </a:ext>
            </a:extLst>
          </p:cNvPr>
          <p:cNvCxnSpPr>
            <a:cxnSpLocks/>
          </p:cNvCxnSpPr>
          <p:nvPr/>
        </p:nvCxnSpPr>
        <p:spPr bwMode="auto">
          <a:xfrm>
            <a:off x="5885121" y="1660209"/>
            <a:ext cx="0" cy="469614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7AF6D9-72DD-4F2D-8114-080864B453BD}"/>
              </a:ext>
            </a:extLst>
          </p:cNvPr>
          <p:cNvSpPr/>
          <p:nvPr/>
        </p:nvSpPr>
        <p:spPr bwMode="auto">
          <a:xfrm>
            <a:off x="1465521" y="1888809"/>
            <a:ext cx="4267200" cy="914400"/>
          </a:xfrm>
          <a:prstGeom prst="rect">
            <a:avLst/>
          </a:prstGeom>
          <a:solidFill>
            <a:srgbClr val="FFFFAA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marL="0" lvl="1">
              <a:defRPr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Coordinator sends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VOTE-REQ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charset="0"/>
                <a:cs typeface="Calibri"/>
              </a:rPr>
              <a:t>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to all workers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9554E-E681-4B8C-BCF9-30F9FB89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521" y="2310323"/>
            <a:ext cx="44196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Wait for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VOTE-REQ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from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ready, send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VOTE-COMMIT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to coordinator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not ready, send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VOTE-ABORT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to coordinator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And immediately abort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228F3-F9A7-4D71-81C4-30362B738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521" y="3526915"/>
            <a:ext cx="42672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receive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VOTE-COMMIT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from all N workers, send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libri" charset="0"/>
                <a:cs typeface="Calibri" charset="0"/>
              </a:rPr>
              <a:t>GLOBAL-COMMIT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 to all workers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doesn’t receive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VOTE-COMMIT</a:t>
            </a:r>
            <a:r>
              <a:rPr lang="en-US" sz="2000" dirty="0">
                <a:solidFill>
                  <a:srgbClr val="7F7F7F"/>
                </a:solidFill>
                <a:latin typeface="+mj-lt"/>
                <a:cs typeface="Calibri"/>
              </a:rPr>
              <a:t>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from all N workers, send</a:t>
            </a:r>
            <a:r>
              <a:rPr lang="en-US" sz="2000" dirty="0">
                <a:latin typeface="+mj-lt"/>
                <a:cs typeface="Gill Sans Ligh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GLOBAL-ABORT</a:t>
            </a:r>
            <a:r>
              <a:rPr lang="en-US" sz="2000" dirty="0">
                <a:latin typeface="+mj-lt"/>
                <a:cs typeface="Gill Sans Light"/>
              </a:rPr>
              <a:t>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to all workers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992886-64C8-4E5A-9B39-5E0AD2CF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521" y="4966643"/>
            <a:ext cx="4419600" cy="1371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receive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libri" charset="0"/>
                <a:cs typeface="Calibri" charset="0"/>
              </a:rPr>
              <a:t>GLOBAL-COMMIT</a:t>
            </a:r>
            <a:r>
              <a:rPr lang="en-US" sz="2000" b="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then commit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If receive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/>
              </a:rPr>
              <a:t>GLOBAL-ABORT </a:t>
            </a:r>
            <a:r>
              <a:rPr lang="en-US" sz="2000" b="0" dirty="0">
                <a:latin typeface="+mj-lt"/>
                <a:ea typeface="Gill Sans" charset="0"/>
                <a:cs typeface="Gill Sans" charset="0"/>
              </a:rPr>
              <a:t>then abort</a:t>
            </a:r>
            <a:endParaRPr lang="en-US" sz="2000" b="0" dirty="0">
              <a:solidFill>
                <a:srgbClr val="7F7F7F"/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62BA472-6997-4B7F-9937-12E099ECC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121" y="1355409"/>
            <a:ext cx="307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Coordinator Algorithm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B5E9255A-90BA-4346-9454-5B39D51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121" y="1355409"/>
            <a:ext cx="24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+mj-lt"/>
                <a:ea typeface="Gill Sans" charset="0"/>
                <a:cs typeface="Gill Sans" charset="0"/>
              </a:rPr>
              <a:t>Worker Algorithm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6EC033-07CB-4F0F-92FD-1E9A2B241A00}"/>
              </a:ext>
            </a:extLst>
          </p:cNvPr>
          <p:cNvCxnSpPr>
            <a:cxnSpLocks noChangeShapeType="1"/>
            <a:stCxn id="8" idx="3"/>
          </p:cNvCxnSpPr>
          <p:nvPr/>
        </p:nvCxnSpPr>
        <p:spPr bwMode="auto">
          <a:xfrm>
            <a:off x="5732721" y="2346009"/>
            <a:ext cx="304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EAC219-69B2-4963-AD3A-AEA5825C929F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flipH="1">
            <a:off x="5732721" y="3415223"/>
            <a:ext cx="30480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8DB32A-80BC-4224-B49E-F916AA2F43BD}"/>
              </a:ext>
            </a:extLst>
          </p:cNvPr>
          <p:cNvCxnSpPr>
            <a:cxnSpLocks noChangeShapeType="1"/>
            <a:stCxn id="10" idx="3"/>
          </p:cNvCxnSpPr>
          <p:nvPr/>
        </p:nvCxnSpPr>
        <p:spPr bwMode="auto">
          <a:xfrm>
            <a:off x="5732721" y="4631815"/>
            <a:ext cx="304800" cy="3503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7C7C606-818D-4FB8-9ADE-AC551208651C}"/>
              </a:ext>
            </a:extLst>
          </p:cNvPr>
          <p:cNvSpPr/>
          <p:nvPr/>
        </p:nvSpPr>
        <p:spPr>
          <a:xfrm>
            <a:off x="9911551" y="1017849"/>
            <a:ext cx="2180254" cy="1069214"/>
          </a:xfrm>
          <a:prstGeom prst="wedgeRoundRectCallout">
            <a:avLst>
              <a:gd name="adj1" fmla="val -44056"/>
              <a:gd name="adj2" fmla="val 109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Before sending, record vote in log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6E5AC88-5209-4E28-8997-256472D7AD65}"/>
              </a:ext>
            </a:extLst>
          </p:cNvPr>
          <p:cNvSpPr/>
          <p:nvPr/>
        </p:nvSpPr>
        <p:spPr>
          <a:xfrm>
            <a:off x="172278" y="2674122"/>
            <a:ext cx="2004391" cy="806785"/>
          </a:xfrm>
          <a:prstGeom prst="wedgeRoundRectCallout">
            <a:avLst>
              <a:gd name="adj1" fmla="val 31010"/>
              <a:gd name="adj2" fmla="val 91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Before sending, record vote in log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6063B14-C6CC-441F-8DA6-783D1C5F7CDC}"/>
              </a:ext>
            </a:extLst>
          </p:cNvPr>
          <p:cNvSpPr/>
          <p:nvPr/>
        </p:nvSpPr>
        <p:spPr>
          <a:xfrm>
            <a:off x="10111941" y="4070544"/>
            <a:ext cx="1979864" cy="1069214"/>
          </a:xfrm>
          <a:prstGeom prst="wedgeRoundRectCallout">
            <a:avLst>
              <a:gd name="adj1" fmla="val -44056"/>
              <a:gd name="adj2" fmla="val 109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outcome in log</a:t>
            </a:r>
          </a:p>
        </p:txBody>
      </p:sp>
    </p:spTree>
    <p:extLst>
      <p:ext uri="{BB962C8B-B14F-4D97-AF65-F5344CB8AC3E}">
        <p14:creationId xmlns:p14="http://schemas.microsoft.com/office/powerpoint/2010/main" val="5935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420F-0B22-477F-8A50-49F0684D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State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FB21-5E6A-4FA5-A889-FDCB21C9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7101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Distributed systems are hard to reason about</a:t>
            </a:r>
          </a:p>
          <a:p>
            <a:r>
              <a:rPr lang="en-US" dirty="0"/>
              <a:t>Want a </a:t>
            </a:r>
            <a:r>
              <a:rPr lang="en-US" i="1" dirty="0"/>
              <a:t>precise </a:t>
            </a:r>
            <a:r>
              <a:rPr lang="en-US" dirty="0"/>
              <a:t>way to express each node’s behavior that is also </a:t>
            </a:r>
            <a:r>
              <a:rPr lang="en-US" i="1" dirty="0"/>
              <a:t>easy to reason about</a:t>
            </a:r>
            <a:endParaRPr lang="en-US" dirty="0"/>
          </a:p>
          <a:p>
            <a:endParaRPr lang="en-US" dirty="0"/>
          </a:p>
          <a:p>
            <a:r>
              <a:rPr lang="en-US" dirty="0"/>
              <a:t>One approach: </a:t>
            </a:r>
            <a:r>
              <a:rPr lang="en-US" b="1" dirty="0"/>
              <a:t>State Machine</a:t>
            </a:r>
            <a:endParaRPr lang="en-US" dirty="0"/>
          </a:p>
          <a:p>
            <a:pPr lvl="1"/>
            <a:r>
              <a:rPr lang="en-US" sz="2800" dirty="0"/>
              <a:t>Every node is in a </a:t>
            </a:r>
            <a:r>
              <a:rPr lang="en-US" sz="2800" i="1" dirty="0"/>
              <a:t>state</a:t>
            </a:r>
            <a:endParaRPr lang="en-US" sz="2800" dirty="0"/>
          </a:p>
          <a:p>
            <a:pPr lvl="1"/>
            <a:r>
              <a:rPr lang="en-US" sz="2800" dirty="0"/>
              <a:t>When the node receives a message (or timeout), </a:t>
            </a:r>
          </a:p>
          <a:p>
            <a:pPr lvl="1"/>
            <a:r>
              <a:rPr lang="en-US" sz="2800" dirty="0"/>
              <a:t>it </a:t>
            </a:r>
            <a:r>
              <a:rPr lang="en-US" sz="2800" i="1" dirty="0"/>
              <a:t>transitions</a:t>
            </a:r>
            <a:r>
              <a:rPr lang="en-US" sz="2800" dirty="0"/>
              <a:t> to another state and</a:t>
            </a:r>
          </a:p>
          <a:p>
            <a:pPr lvl="1"/>
            <a:r>
              <a:rPr lang="en-US" sz="2800" dirty="0"/>
              <a:t>Sends zero or more messages</a:t>
            </a:r>
          </a:p>
          <a:p>
            <a:pPr lvl="1"/>
            <a:endParaRPr lang="en-US" sz="2800" dirty="0"/>
          </a:p>
          <a:p>
            <a:r>
              <a:rPr lang="en-US" sz="3200" dirty="0"/>
              <a:t>In hardware, state transition is atomic by design</a:t>
            </a:r>
          </a:p>
          <a:p>
            <a:r>
              <a:rPr lang="en-US" sz="3200" dirty="0"/>
              <a:t>In software, we use mechanisms like a log to provide atomicity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6248-FF3E-4981-8D51-000C9335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C9AE8-DBD1-4DA2-B7F8-3A6E0B70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81BDC-80FE-427C-8D33-A5FFC9E5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A8BE-2EB8-4A28-B84F-37EEC519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Coordinator’s State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42C51-15B4-4D6B-BEE7-9752DC50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70BD-C03B-43D2-97F7-7D17CDC06859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71725-FA9D-48AF-838F-EE6586BE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Kumar CS 162 at UC Berkeley, Summer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E0E7-D02E-4ECF-8705-A6A8AEC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9</a:t>
            </a:fld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A60371C-CE12-42CA-9035-86D0E3AEDCAF}"/>
              </a:ext>
            </a:extLst>
          </p:cNvPr>
          <p:cNvSpPr/>
          <p:nvPr/>
        </p:nvSpPr>
        <p:spPr>
          <a:xfrm>
            <a:off x="4272517" y="19431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 dirty="0">
                <a:solidFill>
                  <a:schemeClr val="tx1"/>
                </a:solidFill>
                <a:ea typeface="ＭＳ Ｐゴシック" charset="0"/>
                <a:cs typeface="Calibri"/>
              </a:rPr>
              <a:t>INIT</a:t>
            </a:r>
            <a:endParaRPr lang="en-US" sz="2000" dirty="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27019C0-0FD1-4934-981A-0A6A1D47494D}"/>
              </a:ext>
            </a:extLst>
          </p:cNvPr>
          <p:cNvSpPr/>
          <p:nvPr/>
        </p:nvSpPr>
        <p:spPr>
          <a:xfrm>
            <a:off x="4272517" y="31623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WAIT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9B83B22-8F35-4AE1-A355-C8E8367611D7}"/>
              </a:ext>
            </a:extLst>
          </p:cNvPr>
          <p:cNvSpPr/>
          <p:nvPr/>
        </p:nvSpPr>
        <p:spPr>
          <a:xfrm>
            <a:off x="3281917" y="43815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ABORT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BE824EE-E219-48E8-BBDB-B69E619A121C}"/>
              </a:ext>
            </a:extLst>
          </p:cNvPr>
          <p:cNvSpPr/>
          <p:nvPr/>
        </p:nvSpPr>
        <p:spPr>
          <a:xfrm>
            <a:off x="5263117" y="4381500"/>
            <a:ext cx="1524000" cy="5334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sv-SE" sz="2000">
                <a:solidFill>
                  <a:schemeClr val="tx1"/>
                </a:solidFill>
                <a:ea typeface="ＭＳ Ｐゴシック" charset="0"/>
                <a:cs typeface="Calibri"/>
              </a:rPr>
              <a:t>COMMIT</a:t>
            </a:r>
            <a:endParaRPr lang="en-US" sz="2000">
              <a:solidFill>
                <a:schemeClr val="tx1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826553-8586-434C-889C-A5A151F51A8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4691618" y="2819400"/>
            <a:ext cx="685800" cy="317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454851-38FE-4F45-8873-22893CADAFE9}"/>
              </a:ext>
            </a:extLst>
          </p:cNvPr>
          <p:cNvCxnSpPr/>
          <p:nvPr/>
        </p:nvCxnSpPr>
        <p:spPr>
          <a:xfrm rot="5400000">
            <a:off x="4196317" y="3543300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52D12-AB89-45CF-A63A-F93EBF1F5220}"/>
              </a:ext>
            </a:extLst>
          </p:cNvPr>
          <p:cNvCxnSpPr/>
          <p:nvPr/>
        </p:nvCxnSpPr>
        <p:spPr>
          <a:xfrm rot="16200000" flipH="1">
            <a:off x="5186917" y="3543300"/>
            <a:ext cx="685800" cy="9906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9">
            <a:extLst>
              <a:ext uri="{FF2B5EF4-FFF2-40B4-BE49-F238E27FC236}">
                <a16:creationId xmlns:a16="http://schemas.microsoft.com/office/drawing/2014/main" id="{0C943666-963E-4586-A631-015497638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17" y="2454414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START</a:t>
            </a:r>
          </a:p>
          <a:p>
            <a:pPr eaLnBrk="1" hangingPunct="1"/>
            <a:r>
              <a:rPr lang="sv-SE" sz="2000" dirty="0" err="1">
                <a:latin typeface="+mn-lt"/>
              </a:rPr>
              <a:t>Send</a:t>
            </a:r>
            <a:r>
              <a:rPr lang="sv-SE" sz="2000" dirty="0">
                <a:latin typeface="+mn-lt"/>
              </a:rPr>
              <a:t>: VOTE-REQ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7BB0B972-051C-4AF8-9940-C03A16E4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17" y="3597414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VOTE-ABORT</a:t>
            </a:r>
          </a:p>
          <a:p>
            <a:pPr eaLnBrk="1" hangingPunct="1"/>
            <a:r>
              <a:rPr lang="sv-SE" sz="2000" dirty="0" err="1">
                <a:latin typeface="+mn-lt"/>
              </a:rPr>
              <a:t>Send</a:t>
            </a:r>
            <a:r>
              <a:rPr lang="sv-SE" sz="2000" dirty="0">
                <a:latin typeface="+mn-lt"/>
              </a:rPr>
              <a:t>: GLOBAL-ABORT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BAAAEA37-15B2-4A2B-AC2B-9CAC17DB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517" y="3543300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sv-SE" sz="2000" dirty="0" err="1">
                <a:latin typeface="+mn-lt"/>
              </a:rPr>
              <a:t>Recv</a:t>
            </a:r>
            <a:r>
              <a:rPr lang="sv-SE" sz="2000" dirty="0">
                <a:latin typeface="+mn-lt"/>
              </a:rPr>
              <a:t>: all VOTE-COMMIT</a:t>
            </a:r>
          </a:p>
          <a:p>
            <a:pPr eaLnBrk="1" hangingPunct="1"/>
            <a:r>
              <a:rPr lang="sv-SE" sz="2000" dirty="0" err="1">
                <a:latin typeface="+mn-lt"/>
              </a:rPr>
              <a:t>Send</a:t>
            </a:r>
            <a:r>
              <a:rPr lang="sv-SE" sz="2000" dirty="0">
                <a:latin typeface="+mn-lt"/>
              </a:rPr>
              <a:t>: GLOBAL-COMMIT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26AC5-2628-4F51-9901-828067C60F82}"/>
              </a:ext>
            </a:extLst>
          </p:cNvPr>
          <p:cNvSpPr txBox="1"/>
          <p:nvPr/>
        </p:nvSpPr>
        <p:spPr>
          <a:xfrm>
            <a:off x="6556930" y="2403859"/>
            <a:ext cx="305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Triggers change of state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FA5331-AE4B-4A13-ADAF-A87167A74AD7}"/>
              </a:ext>
            </a:extLst>
          </p:cNvPr>
          <p:cNvSpPr/>
          <p:nvPr/>
        </p:nvSpPr>
        <p:spPr>
          <a:xfrm>
            <a:off x="5158271" y="2814543"/>
            <a:ext cx="1901748" cy="31759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401FDC-6F7D-4673-AA60-26BFF5FBF06B}"/>
              </a:ext>
            </a:extLst>
          </p:cNvPr>
          <p:cNvSpPr txBox="1"/>
          <p:nvPr/>
        </p:nvSpPr>
        <p:spPr>
          <a:xfrm>
            <a:off x="7107573" y="2781300"/>
            <a:ext cx="334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Side-effect of changing state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6B1D3-4506-4EFB-84BC-EC889D094182}"/>
              </a:ext>
            </a:extLst>
          </p:cNvPr>
          <p:cNvSpPr/>
          <p:nvPr/>
        </p:nvSpPr>
        <p:spPr>
          <a:xfrm>
            <a:off x="5158271" y="2506662"/>
            <a:ext cx="1398659" cy="274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  <p:bldP spid="17" grpId="0" animBg="1"/>
    </p:bldLst>
  </p:timing>
</p:sld>
</file>

<file path=ppt/theme/theme1.xml><?xml version="1.0" encoding="utf-8"?>
<a:theme xmlns:a="http://schemas.openxmlformats.org/drawingml/2006/main" name="lecture_theme">
  <a:themeElements>
    <a:clrScheme name="Berkel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262"/>
      </a:accent1>
      <a:accent2>
        <a:srgbClr val="3B7EA1"/>
      </a:accent2>
      <a:accent3>
        <a:srgbClr val="FDB515"/>
      </a:accent3>
      <a:accent4>
        <a:srgbClr val="C4820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_theme" id="{BE6873A3-2947-40FF-B7E5-155A1D57590C}" vid="{127533D6-E7BD-4676-85D5-72A60E238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lecture_theme</Template>
  <TotalTime>450</TotalTime>
  <Words>5133</Words>
  <Application>Microsoft Office PowerPoint</Application>
  <PresentationFormat>Widescreen</PresentationFormat>
  <Paragraphs>1154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Consolas</vt:lpstr>
      <vt:lpstr>Courier</vt:lpstr>
      <vt:lpstr>lecture_theme</vt:lpstr>
      <vt:lpstr>Virtual Machines</vt:lpstr>
      <vt:lpstr>Recall: Based on Single-Node Experience, what do we Expect?</vt:lpstr>
      <vt:lpstr>Recall: “Strong” Consistency</vt:lpstr>
      <vt:lpstr>Recall: Distributed Consensus</vt:lpstr>
      <vt:lpstr>Recall: Two Generals’ Problem</vt:lpstr>
      <vt:lpstr>Two-Phase Commit (2PC)</vt:lpstr>
      <vt:lpstr>2PC: Detailed Algorithm</vt:lpstr>
      <vt:lpstr>Recall: State Machines</vt:lpstr>
      <vt:lpstr>Coordinator’s State Machine</vt:lpstr>
      <vt:lpstr>Worker’s State Machine</vt:lpstr>
      <vt:lpstr>Example of Failure-Free 2PC with State</vt:lpstr>
      <vt:lpstr>Dealing with Worker Failures</vt:lpstr>
      <vt:lpstr>Dealing with Coordinator Failure</vt:lpstr>
      <vt:lpstr>Distributed Consensus</vt:lpstr>
      <vt:lpstr>Virtual Machines</vt:lpstr>
      <vt:lpstr>Recall: OS Basics—Virtualizing the Machine</vt:lpstr>
      <vt:lpstr>Recall: Compiled Program’s View of the World</vt:lpstr>
      <vt:lpstr>Recall: System Programmer’s View of the World</vt:lpstr>
      <vt:lpstr>Operating System’s View of the World</vt:lpstr>
      <vt:lpstr>Operating System’s View of the World</vt:lpstr>
      <vt:lpstr>OS Software Supports User-Level Software</vt:lpstr>
      <vt:lpstr>Recall: Virtualization—Execution Environments for Systems</vt:lpstr>
      <vt:lpstr>Virtual Machines</vt:lpstr>
      <vt:lpstr>System Virtual Machine: Layers of OSes</vt:lpstr>
      <vt:lpstr>Motivation for Virtual Machines: 1960s</vt:lpstr>
      <vt:lpstr>Motivation for Virtual Machines: Now</vt:lpstr>
      <vt:lpstr>Our “Host Operating System”</vt:lpstr>
      <vt:lpstr>User-Level “Guest Operating System”</vt:lpstr>
      <vt:lpstr>One Approach: Software Emulation</vt:lpstr>
      <vt:lpstr>Faster Approach: Execute Guest Code Directly</vt:lpstr>
      <vt:lpstr>Announcements</vt:lpstr>
      <vt:lpstr>Announcements</vt:lpstr>
      <vt:lpstr>Guest Virtual Hardware</vt:lpstr>
      <vt:lpstr>Challenges in Virtualization</vt:lpstr>
      <vt:lpstr>Challenges in Virtualization</vt:lpstr>
      <vt:lpstr>User-Level “Guest Operating System”</vt:lpstr>
      <vt:lpstr>Virtual Machine Monitor</vt:lpstr>
      <vt:lpstr>Key Idea: Trap and Emulate</vt:lpstr>
      <vt:lpstr>Virtualizable Instruction Set Architectures</vt:lpstr>
      <vt:lpstr>Challenges in Virtualization</vt:lpstr>
      <vt:lpstr>Dealing with I/O Diversity</vt:lpstr>
      <vt:lpstr>Challenges in Virtualization</vt:lpstr>
      <vt:lpstr>Guest User-Level Memory Access</vt:lpstr>
      <vt:lpstr>VMM Shadow Page Tables</vt:lpstr>
      <vt:lpstr>Virtual Machine Monitor</vt:lpstr>
      <vt:lpstr>VMM: Shadow Page Table</vt:lpstr>
      <vt:lpstr>Challenges in Virtualization</vt:lpstr>
      <vt:lpstr>Interrupt Processing</vt:lpstr>
      <vt:lpstr>VMM: Shadow Page Table</vt:lpstr>
      <vt:lpstr>Guest Process Issues System Call</vt:lpstr>
      <vt:lpstr>Guest OS Returns From System Call Handler</vt:lpstr>
      <vt:lpstr>Host Interrupt While VM is Running</vt:lpstr>
      <vt:lpstr>Challenges in Virtualization</vt:lpstr>
      <vt:lpstr>Other Forms of Virtual Machines</vt:lpstr>
      <vt:lpstr>If Virtual Machines are the answer, then what was the question?</vt:lpstr>
      <vt:lpstr>Recall: Motivation for Virtual Machines (1960s)</vt:lpstr>
      <vt:lpstr>Recall: Motivation for Virtual Machines (Now)</vt:lpstr>
      <vt:lpstr>Recall: Microkernels</vt:lpstr>
      <vt:lpstr>Are Virtual Machine Monitors the “True OS”?</vt:lpstr>
      <vt:lpstr>Containers</vt:lpstr>
      <vt:lpstr>Performance Isolation: CGroups</vt:lpstr>
      <vt:lpstr>CGroups</vt:lpstr>
      <vt:lpstr>Recording and Manipulating CGroups</vt:lpstr>
      <vt:lpstr>Docker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Machines</dc:title>
  <dc:creator>Sam Kumar</dc:creator>
  <cp:lastModifiedBy>Sam Kumar</cp:lastModifiedBy>
  <cp:revision>113</cp:revision>
  <dcterms:created xsi:type="dcterms:W3CDTF">2020-08-10T09:24:40Z</dcterms:created>
  <dcterms:modified xsi:type="dcterms:W3CDTF">2020-08-11T00:10:23Z</dcterms:modified>
</cp:coreProperties>
</file>