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466" r:id="rId3"/>
    <p:sldId id="469" r:id="rId4"/>
    <p:sldId id="479" r:id="rId5"/>
    <p:sldId id="641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38" r:id="rId15"/>
    <p:sldId id="322" r:id="rId16"/>
    <p:sldId id="511" r:id="rId17"/>
    <p:sldId id="645" r:id="rId18"/>
    <p:sldId id="646" r:id="rId19"/>
    <p:sldId id="337" r:id="rId20"/>
    <p:sldId id="323" r:id="rId21"/>
    <p:sldId id="513" r:id="rId22"/>
    <p:sldId id="514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643" r:id="rId32"/>
    <p:sldId id="644" r:id="rId33"/>
    <p:sldId id="647" r:id="rId34"/>
    <p:sldId id="515" r:id="rId35"/>
    <p:sldId id="525" r:id="rId36"/>
    <p:sldId id="516" r:id="rId37"/>
    <p:sldId id="526" r:id="rId38"/>
    <p:sldId id="531" r:id="rId39"/>
    <p:sldId id="530" r:id="rId40"/>
    <p:sldId id="536" r:id="rId41"/>
    <p:sldId id="537" r:id="rId42"/>
    <p:sldId id="532" r:id="rId43"/>
    <p:sldId id="533" r:id="rId44"/>
    <p:sldId id="534" r:id="rId45"/>
    <p:sldId id="535" r:id="rId46"/>
    <p:sldId id="540" r:id="rId47"/>
    <p:sldId id="329" r:id="rId48"/>
    <p:sldId id="541" r:id="rId49"/>
    <p:sldId id="487" r:id="rId50"/>
    <p:sldId id="512" r:id="rId51"/>
    <p:sldId id="346" r:id="rId52"/>
    <p:sldId id="539" r:id="rId53"/>
    <p:sldId id="542" r:id="rId54"/>
    <p:sldId id="648" r:id="rId55"/>
    <p:sldId id="631" r:id="rId56"/>
    <p:sldId id="300" r:id="rId57"/>
    <p:sldId id="632" r:id="rId58"/>
    <p:sldId id="633" r:id="rId59"/>
    <p:sldId id="406" r:id="rId60"/>
    <p:sldId id="634" r:id="rId61"/>
    <p:sldId id="635" r:id="rId62"/>
    <p:sldId id="636" r:id="rId63"/>
    <p:sldId id="637" r:id="rId64"/>
    <p:sldId id="638" r:id="rId65"/>
    <p:sldId id="639" r:id="rId66"/>
    <p:sldId id="640" r:id="rId67"/>
    <p:sldId id="649" r:id="rId68"/>
    <p:sldId id="354" r:id="rId69"/>
    <p:sldId id="543" r:id="rId70"/>
    <p:sldId id="544" r:id="rId71"/>
    <p:sldId id="619" r:id="rId72"/>
    <p:sldId id="620" r:id="rId73"/>
    <p:sldId id="621" r:id="rId74"/>
    <p:sldId id="622" r:id="rId75"/>
    <p:sldId id="623" r:id="rId76"/>
    <p:sldId id="624" r:id="rId77"/>
    <p:sldId id="625" r:id="rId78"/>
    <p:sldId id="626" r:id="rId79"/>
    <p:sldId id="627" r:id="rId80"/>
    <p:sldId id="628" r:id="rId81"/>
    <p:sldId id="472" r:id="rId82"/>
    <p:sldId id="629" r:id="rId83"/>
    <p:sldId id="650" r:id="rId84"/>
    <p:sldId id="473" r:id="rId85"/>
    <p:sldId id="507" r:id="rId86"/>
    <p:sldId id="506" r:id="rId87"/>
    <p:sldId id="508" r:id="rId88"/>
    <p:sldId id="509" r:id="rId89"/>
    <p:sldId id="510" r:id="rId90"/>
    <p:sldId id="630" r:id="rId91"/>
    <p:sldId id="651" r:id="rId92"/>
    <p:sldId id="416" r:id="rId93"/>
    <p:sldId id="423" r:id="rId94"/>
    <p:sldId id="422" r:id="rId95"/>
    <p:sldId id="424" r:id="rId96"/>
    <p:sldId id="417" r:id="rId97"/>
    <p:sldId id="425" r:id="rId98"/>
    <p:sldId id="426" r:id="rId99"/>
    <p:sldId id="418" r:id="rId100"/>
    <p:sldId id="427" r:id="rId101"/>
    <p:sldId id="428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58B54-9E80-4020-980D-1BAB6A18451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517E6-BB0D-41B8-9871-763F4E49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5896-BB97-4D04-9E89-F4F3EC2D5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47422-4ACD-4068-BBD7-DD8C4BE7B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6048921-25E8-4789-BD27-8ACE3FCA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3107165-D3E3-42AD-9C3C-2DA70C0A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5CC13B-23F9-4600-81DC-60C40E1E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939A-77D1-44CD-ADAB-0AED57D6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E6E8-A513-4F70-AF09-E1E376F3B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DE6883-3EF8-46C1-945B-1AC591AD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2C56C-6AFB-4507-AEE0-F415CBEC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40056A-9CFF-4184-8C16-18509FB6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2365D-C843-4D35-8C06-9F0F338E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D946-086E-4109-A07C-98BDDBD59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E0B9131-065D-48FC-951A-32A6073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C74C56-12CD-450F-B233-0CAFA093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AB4CDE-1EF6-4AE0-8AC1-9FA0FD37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8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1FB5-D3E7-4EA0-B016-E1CEADB5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7469-44A0-42E1-8859-45FA737A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C704F6-A70D-49A3-8F55-34648B96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0FBBB74-815A-464F-946A-BFEB4222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73E57E-F1A5-4AB3-89BE-227E1905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771-2DA0-4E5B-B3B4-EA7195FD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C74-61E8-41F7-AEB8-B20647B40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37DD23-E65B-4C03-A417-CE231556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C527CF-2528-40AC-A55C-9741D93B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7EBD76-8899-40FB-AA9D-D9053C58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A6E7-7E22-463F-990C-817A3AC7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2899-EB44-4D83-888E-3A9BB1381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0C1E2-6242-46E8-BCE4-90FF0BA18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6DAF52C-CBEF-4AF0-ABDD-1257B318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FC37137-2EB3-4A6B-9F72-7163C5C6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A3BBE9-D567-424B-9C47-B851569A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B52F-B7DD-47FE-8177-B7A138C0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BAF8B-E214-4E86-B9A7-21D09790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9198B-D9C6-436E-92A9-0711FFF33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86F9A-06A2-4EE2-B3B4-1AE5375F6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D2A1B-EDD9-45BF-9920-248D699D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EDEDB30-AAF1-4D8D-92CC-7A5FB433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67AAD8F-3F28-4E0B-81CD-DDC2DD56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31C42DB-E0BC-4EC3-9407-2ADDDA65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D95D-3D80-45B8-B4D7-8C837B36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107D73-2838-4B9F-AADB-F2B465DB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905416-255C-4FE0-B6FF-519CE043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91B8D7-192D-4623-BA2A-9522F7A6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DA961E-9E16-4423-B712-8E51BDE1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31BCD-B024-4CE3-BC6C-746F0669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11AC94-312F-4CE8-BCBB-10D22B8D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DFCF-DCA4-49F4-9FDA-EED538B4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4747-69A1-4AAA-B09E-8C53C1D3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3F316-C1DE-4FCA-9EAF-598088EB0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4E56617-5DB1-46E6-85F2-65D965F4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A996361-313E-4FF9-9EB6-5CF9AE1E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27E648D-1BC0-4141-BE09-3EF666B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B751-B95E-4BA8-B232-1E192C8E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C1111-8F45-4009-87F5-B237A5490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DF15-C804-4C40-B92D-833FE671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003B4DC-2CB8-4181-8FCE-A0F4AFCE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90A4E2-AF43-41A1-85FD-30FFB9C7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721ABD-5738-40A9-9992-87114B63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4E6CA-F04F-443E-9F3F-EE9F7A4D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DCD3A-8DF5-4C2A-ACAA-A78EF8A3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331DD-D286-4E39-8B57-03D093B7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DD4FB-0183-47AE-9833-45E9B0E4A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Kumar CS 162 at UC Berkeley, Summer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CE59-2603-4013-803B-02FE90F9B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007908799/xsh/read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eldses.org/~bfields/kernel/vfs.txt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57DC-59B7-4331-A38D-39637700D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the Process Abstraction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CB17A-B94B-46F3-A753-35C6343CB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 Kumar</a:t>
            </a:r>
          </a:p>
          <a:p>
            <a:r>
              <a:rPr lang="en-US" dirty="0"/>
              <a:t>CS 162: Operating Systems and System Programming</a:t>
            </a:r>
          </a:p>
          <a:p>
            <a:r>
              <a:rPr lang="en-US" dirty="0"/>
              <a:t>Lecture 7</a:t>
            </a:r>
          </a:p>
          <a:p>
            <a:r>
              <a:rPr lang="en-US" dirty="0"/>
              <a:t>https://inst.eecs.berkeley.edu/~cs162/su20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A2E04-3856-4589-9F5C-50EFB527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A956-D426-4C04-A158-B5FBD3C1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5D4C-57D6-4175-9062-81FE1AC4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F4B3A-948B-449B-B9AD-675754E46538}"/>
              </a:ext>
            </a:extLst>
          </p:cNvPr>
          <p:cNvSpPr txBox="1"/>
          <p:nvPr/>
        </p:nvSpPr>
        <p:spPr>
          <a:xfrm>
            <a:off x="9316278" y="5437743"/>
            <a:ext cx="196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Read: A&amp;D 3.5-6,</a:t>
            </a:r>
          </a:p>
          <a:p>
            <a:r>
              <a:rPr lang="en-US" dirty="0"/>
              <a:t>A fork() in the road</a:t>
            </a:r>
          </a:p>
        </p:txBody>
      </p:sp>
    </p:spTree>
    <p:extLst>
      <p:ext uri="{BB962C8B-B14F-4D97-AF65-F5344CB8AC3E}">
        <p14:creationId xmlns:p14="http://schemas.microsoft.com/office/powerpoint/2010/main" val="34979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3F3-B102-47D9-AF13-DC2A41F3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F736-4478-4FA6-9F3D-66F20EF20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Text-based: We just send strings over our TCP socket connection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 then </a:t>
            </a:r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n-US" sz="3200" dirty="0"/>
              <a:t> the following response from the web server: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HTTP/1.0 200 OK\r\n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Content-Type: text/html\r\n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Content-Length: 128\r\n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&lt;html&gt;\n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&lt;body&gt;\n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&lt;h1&gt;Hello World&lt;/h1&gt;\n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&lt;p&gt;\n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Hello, World!\n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&lt;/p&gt;\n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&lt;/body&gt;\n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&lt;/html&gt;\n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398A-AFE5-40D0-A11C-832A88C8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7406-60E9-4F64-A6D3-01241AFC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5447-854B-4E53-8F47-1202EC63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85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A2AA-D2A4-4A51-BBA0-0739AA10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Using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with </a:t>
            </a:r>
            <a:r>
              <a:rPr lang="en-US" dirty="0">
                <a:latin typeface="Consolas" panose="020B0609020204030204" pitchFamily="49" charset="0"/>
              </a:rPr>
              <a:t>FILE*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79B0-D497-48EC-8811-9F1667DBE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FILE* f = </a:t>
            </a:r>
            <a:r>
              <a:rPr lang="en-US" dirty="0" err="1">
                <a:latin typeface="Consolas" panose="020B0609020204030204" pitchFamily="49" charset="0"/>
              </a:rPr>
              <a:t>fopen</a:t>
            </a:r>
            <a:r>
              <a:rPr lang="en-US" dirty="0">
                <a:latin typeface="Consolas" panose="020B0609020204030204" pitchFamily="49" charset="0"/>
              </a:rPr>
              <a:t>(“foo.txt”, “w”);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fwrite</a:t>
            </a:r>
            <a:r>
              <a:rPr lang="en-US" dirty="0">
                <a:latin typeface="Consolas" panose="020B0609020204030204" pitchFamily="49" charset="0"/>
              </a:rPr>
              <a:t>(“a”, 1, 1, f);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fork();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fclose</a:t>
            </a:r>
            <a:r>
              <a:rPr lang="en-US" dirty="0">
                <a:latin typeface="Consolas" panose="020B0609020204030204" pitchFamily="49" charset="0"/>
              </a:rPr>
              <a:t>(f);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After all processes exit, what is in </a:t>
            </a:r>
            <a:r>
              <a:rPr lang="en-US" dirty="0">
                <a:latin typeface="Consolas" panose="020B0609020204030204" pitchFamily="49" charset="0"/>
              </a:rPr>
              <a:t>foo.txt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Could be either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aa</a:t>
            </a:r>
          </a:p>
          <a:p>
            <a:r>
              <a:rPr lang="en-US" dirty="0">
                <a:solidFill>
                  <a:srgbClr val="FF0000"/>
                </a:solidFill>
              </a:rPr>
              <a:t>Usually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aa</a:t>
            </a:r>
            <a:r>
              <a:rPr lang="en-US" dirty="0">
                <a:solidFill>
                  <a:srgbClr val="FF0000"/>
                </a:solidFill>
              </a:rPr>
              <a:t> based on what I’ve observed in Linux…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31348-348D-4046-BF84-644CA83E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08C67-2188-4214-8408-D9117385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F0397-48D0-46A2-88AA-15B75ADA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100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1B1D13-77B7-4105-9572-DC87F73FA66E}"/>
              </a:ext>
            </a:extLst>
          </p:cNvPr>
          <p:cNvCxnSpPr>
            <a:cxnSpLocks/>
          </p:cNvCxnSpPr>
          <p:nvPr/>
        </p:nvCxnSpPr>
        <p:spPr>
          <a:xfrm flipH="1" flipV="1">
            <a:off x="5157216" y="2567635"/>
            <a:ext cx="2728570" cy="263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908FE2-1FE7-4126-87FE-14447D557128}"/>
              </a:ext>
            </a:extLst>
          </p:cNvPr>
          <p:cNvSpPr txBox="1"/>
          <p:nvPr/>
        </p:nvSpPr>
        <p:spPr>
          <a:xfrm>
            <a:off x="7893710" y="2345950"/>
            <a:ext cx="417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Depends on whether this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400" dirty="0">
                <a:solidFill>
                  <a:srgbClr val="FF0000"/>
                </a:solidFill>
              </a:rPr>
              <a:t> call flushes…</a:t>
            </a:r>
          </a:p>
        </p:txBody>
      </p:sp>
    </p:spTree>
    <p:extLst>
      <p:ext uri="{BB962C8B-B14F-4D97-AF65-F5344CB8AC3E}">
        <p14:creationId xmlns:p14="http://schemas.microsoft.com/office/powerpoint/2010/main" val="31851174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Using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with </a:t>
            </a:r>
            <a:r>
              <a:rPr lang="en-US" dirty="0">
                <a:latin typeface="Consolas" panose="020B0609020204030204" pitchFamily="49" charset="0"/>
              </a:rPr>
              <a:t>FILE*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101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3341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52532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581179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3299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576949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138960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09698" y="2045365"/>
            <a:ext cx="2802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Open File Description is aliased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But the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FILE*</a:t>
            </a:r>
            <a:r>
              <a:rPr lang="en-US" sz="2000" dirty="0">
                <a:solidFill>
                  <a:srgbClr val="FF0000"/>
                </a:solidFill>
              </a:rPr>
              <a:t> buffer is copied!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54845F-D97E-4920-B027-6A9D609ED990}"/>
              </a:ext>
            </a:extLst>
          </p:cNvPr>
          <p:cNvSpPr/>
          <p:nvPr/>
        </p:nvSpPr>
        <p:spPr>
          <a:xfrm>
            <a:off x="3560512" y="2196262"/>
            <a:ext cx="1329872" cy="289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3BE5DD-FBF9-49EA-B37B-6082ECAC37B2}"/>
              </a:ext>
            </a:extLst>
          </p:cNvPr>
          <p:cNvSpPr/>
          <p:nvPr/>
        </p:nvSpPr>
        <p:spPr>
          <a:xfrm>
            <a:off x="3588426" y="2492413"/>
            <a:ext cx="13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FILE* Buffer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F5600C-1A14-443F-A46A-C1EAB9815F6E}"/>
              </a:ext>
            </a:extLst>
          </p:cNvPr>
          <p:cNvSpPr/>
          <p:nvPr/>
        </p:nvSpPr>
        <p:spPr>
          <a:xfrm>
            <a:off x="9177713" y="2196262"/>
            <a:ext cx="1329872" cy="289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0DCF8E-AB0F-4936-81AD-E1E4CA68FA99}"/>
              </a:ext>
            </a:extLst>
          </p:cNvPr>
          <p:cNvSpPr/>
          <p:nvPr/>
        </p:nvSpPr>
        <p:spPr>
          <a:xfrm>
            <a:off x="9205627" y="2492413"/>
            <a:ext cx="13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FILE* Buffer</a:t>
            </a:r>
          </a:p>
        </p:txBody>
      </p:sp>
    </p:spTree>
    <p:extLst>
      <p:ext uri="{BB962C8B-B14F-4D97-AF65-F5344CB8AC3E}">
        <p14:creationId xmlns:p14="http://schemas.microsoft.com/office/powerpoint/2010/main" val="20572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5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8B13-E5A6-47C2-9CE4-1D035D71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and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A6F0-1ECD-4C7F-A661-D694E2C1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this situation?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remoteFile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*rf =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remoteio_open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ctx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"oski.txt");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remoteio_puts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ctx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rf, "Bear\n");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remoteio_close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ctx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rf);</a:t>
            </a:r>
          </a:p>
          <a:p>
            <a:pPr marL="457200" lvl="1" indent="0">
              <a:buNone/>
            </a:pP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Client fails: does file stay open forever?</a:t>
            </a:r>
          </a:p>
          <a:p>
            <a:r>
              <a:rPr lang="en-US" dirty="0">
                <a:cs typeface="Consolas" panose="020B0609020204030204" pitchFamily="49" charset="0"/>
              </a:rPr>
              <a:t>Server </a:t>
            </a:r>
            <a:r>
              <a:rPr lang="en-US" i="1" dirty="0">
                <a:cs typeface="Consolas" panose="020B0609020204030204" pitchFamily="49" charset="0"/>
              </a:rPr>
              <a:t>maintains state</a:t>
            </a:r>
            <a:r>
              <a:rPr lang="en-US" dirty="0">
                <a:cs typeface="Consolas" panose="020B0609020204030204" pitchFamily="49" charset="0"/>
              </a:rPr>
              <a:t> between requests from client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6F95-CB49-4D1D-8E8B-57933ED3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EFA76-279E-421F-B41F-40EAFA08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09A4-9707-408C-8BB8-E2B221D4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F6F2-AFE2-493E-9A64-AC5310D5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and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8A95-05CB-407F-A37D-4F93A527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avoids this issue – </a:t>
            </a:r>
            <a:r>
              <a:rPr lang="en-US" i="1" dirty="0"/>
              <a:t>stateless protocol</a:t>
            </a:r>
            <a:endParaRPr lang="en-US" dirty="0"/>
          </a:p>
          <a:p>
            <a:r>
              <a:rPr lang="en-US" dirty="0">
                <a:cs typeface="Consolas" panose="020B0609020204030204" pitchFamily="49" charset="0"/>
              </a:rPr>
              <a:t>Each request is self-contained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Treated independently of all other requests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Even previous requests from same client!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So how do we get a </a:t>
            </a:r>
            <a:r>
              <a:rPr lang="en-US" i="1" dirty="0">
                <a:cs typeface="Consolas" panose="020B0609020204030204" pitchFamily="49" charset="0"/>
              </a:rPr>
              <a:t>session</a:t>
            </a:r>
            <a:r>
              <a:rPr lang="en-US" dirty="0">
                <a:cs typeface="Consolas" panose="020B0609020204030204" pitchFamily="49" charset="0"/>
              </a:rPr>
              <a:t>?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Client stores a unique ID locally – a </a:t>
            </a:r>
            <a:r>
              <a:rPr lang="en-US" b="1" i="1" dirty="0">
                <a:cs typeface="Consolas" panose="020B0609020204030204" pitchFamily="49" charset="0"/>
              </a:rPr>
              <a:t>cookie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Client adds this to each request so server can customize its response</a:t>
            </a:r>
            <a:endParaRPr lang="en-US" b="1" i="1" dirty="0">
              <a:cs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C08FF-4E01-463C-ACC2-C22847EE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4D4D1-C2AF-4E7A-B9F4-9C909AAC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3F1D-6340-4C82-AB21-4D049FFB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394F-105F-47BA-891B-D650505C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Calls over HTTP?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5E48-2B06-4FD9-B99A-6F8F042F5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22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HTTP GET http://www.appdomain.com/dirs/mkdir?name=cs162&amp;mode=tmp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A5374-B029-45B3-B245-8AFFC297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B7098-EAE4-48EF-96C6-A449B56D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DF7BC-EC4F-4364-A1FC-CC9D9328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FA2E-DB0C-4A09-AA04-68C29E5B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5CD9-1CBA-4D84-A0BF-15B642D2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need to be between different machines</a:t>
            </a:r>
          </a:p>
          <a:p>
            <a:r>
              <a:rPr lang="en-US" dirty="0"/>
              <a:t>Could just be different address spaces (processes)</a:t>
            </a:r>
          </a:p>
          <a:p>
            <a:endParaRPr lang="en-US" dirty="0"/>
          </a:p>
          <a:p>
            <a:r>
              <a:rPr lang="en-US" dirty="0"/>
              <a:t>Gives </a:t>
            </a:r>
            <a:r>
              <a:rPr lang="en-US" b="1" dirty="0"/>
              <a:t>location transparency</a:t>
            </a:r>
          </a:p>
          <a:p>
            <a:pPr lvl="1"/>
            <a:r>
              <a:rPr lang="en-US" dirty="0"/>
              <a:t>Move service implementation to wherever is convenient</a:t>
            </a:r>
          </a:p>
          <a:p>
            <a:pPr lvl="1"/>
            <a:r>
              <a:rPr lang="en-US" dirty="0"/>
              <a:t>Client runs same old RPC code</a:t>
            </a:r>
          </a:p>
          <a:p>
            <a:r>
              <a:rPr lang="en-US" dirty="0"/>
              <a:t>Much faster implementations available locally</a:t>
            </a:r>
          </a:p>
          <a:p>
            <a:pPr lvl="1"/>
            <a:r>
              <a:rPr lang="en-US" dirty="0"/>
              <a:t>(Local) Inter-process communication</a:t>
            </a:r>
          </a:p>
          <a:p>
            <a:pPr lvl="1"/>
            <a:r>
              <a:rPr lang="en-US" dirty="0"/>
              <a:t>We’ll see several techniques later 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5E5AE-0863-4FFB-A8A8-86DBC457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D76ED-D16B-427A-8341-0CF08E78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7E97-EC91-4228-B4C0-9466F060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08B3-E4F4-420D-899C-7BFEC9AF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A318-2282-4216-9B5B-F76270CA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Definition: execution environment with restricted rights</a:t>
            </a:r>
          </a:p>
          <a:p>
            <a:pPr lvl="1"/>
            <a:r>
              <a:rPr lang="en-US" dirty="0"/>
              <a:t>One or more threads executing in a single address space</a:t>
            </a:r>
          </a:p>
          <a:p>
            <a:pPr lvl="1"/>
            <a:r>
              <a:rPr lang="en-US" dirty="0"/>
              <a:t>Owns file descriptors, network connections</a:t>
            </a:r>
          </a:p>
          <a:p>
            <a:pPr lvl="1"/>
            <a:endParaRPr lang="en-US" dirty="0"/>
          </a:p>
          <a:p>
            <a:r>
              <a:rPr lang="en-US" dirty="0"/>
              <a:t>Instance of a running program</a:t>
            </a:r>
          </a:p>
          <a:p>
            <a:pPr lvl="1"/>
            <a:r>
              <a:rPr lang="en-US" dirty="0"/>
              <a:t>When you run an executable, it runs in its own process</a:t>
            </a:r>
          </a:p>
          <a:p>
            <a:pPr lvl="1"/>
            <a:r>
              <a:rPr lang="en-US" dirty="0"/>
              <a:t>Application: one or more processes working together</a:t>
            </a:r>
          </a:p>
          <a:p>
            <a:pPr lvl="1"/>
            <a:endParaRPr lang="en-US" dirty="0"/>
          </a:p>
          <a:p>
            <a:r>
              <a:rPr lang="en-US" dirty="0"/>
              <a:t>Protected from each other; OS protected from them</a:t>
            </a:r>
          </a:p>
          <a:p>
            <a:endParaRPr lang="en-US" dirty="0"/>
          </a:p>
          <a:p>
            <a:r>
              <a:rPr lang="en-US" b="1" dirty="0"/>
              <a:t>In modern OSes, anything that runs outside of the kernel runs in a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DE8A-4895-46D0-880E-C04F7ED4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7C-04EC-4270-83F8-AC4C4EF5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FC4C-6BEA-4656-9A24-F2671BE9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9222-A4D5-4766-8F31-4B32E19C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the OS Support the Process Abstraction?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214D-A651-43BE-A692-AA30B4990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does the kernel build the abstractions we have studied?</a:t>
            </a:r>
          </a:p>
          <a:p>
            <a:pPr lvl="1"/>
            <a:r>
              <a:rPr lang="en-US" dirty="0"/>
              <a:t>Dual-Mode Operation and Address Spaces?</a:t>
            </a:r>
          </a:p>
          <a:p>
            <a:pPr lvl="1"/>
            <a:r>
              <a:rPr lang="en-US" dirty="0"/>
              <a:t>Threads?</a:t>
            </a:r>
          </a:p>
          <a:p>
            <a:pPr lvl="1"/>
            <a:r>
              <a:rPr lang="en-US" dirty="0"/>
              <a:t>File I/O?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role does hardware play in serving </a:t>
            </a:r>
            <a:r>
              <a:rPr lang="en-US" dirty="0" err="1"/>
              <a:t>syscalls</a:t>
            </a:r>
            <a:r>
              <a:rPr lang="en-US" dirty="0"/>
              <a:t>/interrupts/traps?</a:t>
            </a:r>
          </a:p>
          <a:p>
            <a:pPr lvl="1"/>
            <a:endParaRPr lang="en-US" dirty="0"/>
          </a:p>
          <a:p>
            <a:r>
              <a:rPr lang="en-US" dirty="0"/>
              <a:t>How is the kernel structured?</a:t>
            </a:r>
          </a:p>
          <a:p>
            <a:endParaRPr lang="en-US" dirty="0"/>
          </a:p>
          <a:p>
            <a:r>
              <a:rPr lang="en-US" b="1" dirty="0"/>
              <a:t>And, along the way, getting you ready to tackle Project 1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A4D36-201F-4FC5-887B-1776087C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603F-772C-4F86-B283-866B73B9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5B35-D4C1-4DBB-88AF-F1F9CA54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the OS Support the Process Abstraction?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threads and kernel structure</a:t>
            </a:r>
          </a:p>
          <a:p>
            <a:r>
              <a:rPr lang="en-US" dirty="0"/>
              <a:t>Memory layout</a:t>
            </a:r>
          </a:p>
          <a:p>
            <a:r>
              <a:rPr lang="en-US" dirty="0"/>
              <a:t>Support for process operations</a:t>
            </a:r>
          </a:p>
          <a:p>
            <a:r>
              <a:rPr lang="en-US" dirty="0"/>
              <a:t>Support for I/O</a:t>
            </a:r>
          </a:p>
          <a:p>
            <a:r>
              <a:rPr lang="en-US" dirty="0"/>
              <a:t>Influence of IPC/RPC on kernel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0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the OS Support the Process Abstraction?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Support for threads and kernel structure</a:t>
            </a:r>
          </a:p>
          <a:p>
            <a:r>
              <a:rPr lang="en-US" dirty="0"/>
              <a:t>Memory layout</a:t>
            </a:r>
          </a:p>
          <a:p>
            <a:r>
              <a:rPr lang="en-US" dirty="0"/>
              <a:t>Support for process operations</a:t>
            </a:r>
          </a:p>
          <a:p>
            <a:r>
              <a:rPr lang="en-US" dirty="0"/>
              <a:t>Support for I/O</a:t>
            </a:r>
          </a:p>
          <a:p>
            <a:r>
              <a:rPr lang="en-US" dirty="0"/>
              <a:t>Influence of IPC/RPC on kernel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22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28AA-CB10-4D02-B045-3701BB2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Kernel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D945-C24B-4B1F-BF26-4AD8A095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25795" cy="38802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Interrupt handlers want a stack</a:t>
            </a:r>
          </a:p>
          <a:p>
            <a:r>
              <a:rPr lang="en-US" dirty="0"/>
              <a:t>System call handlers want a stack</a:t>
            </a:r>
          </a:p>
          <a:p>
            <a:r>
              <a:rPr lang="en-US" dirty="0"/>
              <a:t>Can't just use the user stack [why?]</a:t>
            </a:r>
          </a:p>
          <a:p>
            <a:endParaRPr lang="en-US" dirty="0"/>
          </a:p>
          <a:p>
            <a:r>
              <a:rPr lang="en-US" dirty="0"/>
              <a:t>One Solution: two-stack model</a:t>
            </a:r>
          </a:p>
          <a:p>
            <a:pPr lvl="1"/>
            <a:r>
              <a:rPr lang="en-US" dirty="0"/>
              <a:t>Each thread has user stack </a:t>
            </a:r>
            <a:r>
              <a:rPr lang="en-US" i="1" dirty="0"/>
              <a:t>and</a:t>
            </a:r>
            <a:r>
              <a:rPr lang="en-US" dirty="0"/>
              <a:t> a kernel stack</a:t>
            </a:r>
          </a:p>
          <a:p>
            <a:pPr lvl="1"/>
            <a:r>
              <a:rPr lang="en-US" dirty="0"/>
              <a:t>Kernel stack stores users registers during an exception</a:t>
            </a:r>
          </a:p>
          <a:p>
            <a:pPr lvl="1"/>
            <a:r>
              <a:rPr lang="en-US" dirty="0"/>
              <a:t>Kernel stack used to execute exception handler in the kernel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0B19-DB04-42EE-9B04-85B72C11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0452-F1DE-475D-90FF-92C1AD5C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4865-CFD8-478D-B097-0F7631C8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3" descr="kernelUserStacks.pdf">
            <a:extLst>
              <a:ext uri="{FF2B5EF4-FFF2-40B4-BE49-F238E27FC236}">
                <a16:creationId xmlns:a16="http://schemas.microsoft.com/office/drawing/2014/main" id="{DA55409B-2FEE-4065-B884-77026CC1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6461760" y="1885172"/>
            <a:ext cx="6228480" cy="3425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4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D81E-CFA9-42B0-955D-3B6EEB03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Endianness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2C91-9888-4844-AF68-268E1FC8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8488" cy="2647138"/>
          </a:xfrm>
        </p:spPr>
        <p:txBody>
          <a:bodyPr/>
          <a:lstStyle/>
          <a:p>
            <a:r>
              <a:rPr lang="en-US" dirty="0"/>
              <a:t>For a byte-address machine, which end of a machine-recognized object (e.g., int) does its byte-address refer to?</a:t>
            </a:r>
          </a:p>
          <a:p>
            <a:r>
              <a:rPr lang="en-US" dirty="0"/>
              <a:t>Big Endian: address is the most-significant bits</a:t>
            </a:r>
          </a:p>
          <a:p>
            <a:r>
              <a:rPr lang="en-US" dirty="0"/>
              <a:t>Little Endian: address is the least-significant bits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ED41-EDB7-4CB7-A88C-9306B4D3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7C07-4D42-43BE-AFCA-2441C504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CE474-AF3D-43BA-A176-5A7585AD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6458A-9098-46FC-801B-125FB1FF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89" y="1278265"/>
            <a:ext cx="2460574" cy="2801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B7784-68A5-44D3-86C2-83D1FFBE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51" y="4336263"/>
            <a:ext cx="6100090" cy="20541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321A9-6CAA-4E0B-AFA7-E5525774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323" y="4336263"/>
            <a:ext cx="4352153" cy="12434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67417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Single and Multithreaded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567" y="1825625"/>
            <a:ext cx="6149514" cy="4351338"/>
          </a:xfrm>
        </p:spPr>
        <p:txBody>
          <a:bodyPr/>
          <a:lstStyle/>
          <a:p>
            <a:r>
              <a:rPr lang="en-US" dirty="0"/>
              <a:t>Threads encapsulate concurrency</a:t>
            </a:r>
          </a:p>
          <a:p>
            <a:pPr lvl="1"/>
            <a:r>
              <a:rPr lang="en-US" dirty="0"/>
              <a:t>“Active” component</a:t>
            </a:r>
          </a:p>
          <a:p>
            <a:r>
              <a:rPr lang="en-US" dirty="0"/>
              <a:t>Address space encapsulate protection:</a:t>
            </a:r>
          </a:p>
          <a:p>
            <a:pPr lvl="1"/>
            <a:r>
              <a:rPr lang="en-US" dirty="0"/>
              <a:t>“Passive” component</a:t>
            </a:r>
          </a:p>
          <a:p>
            <a:pPr lvl="1"/>
            <a:r>
              <a:rPr lang="en-US" dirty="0"/>
              <a:t>Keeps bugs from crashing the entire system</a:t>
            </a:r>
          </a:p>
          <a:p>
            <a:r>
              <a:rPr lang="en-US" dirty="0"/>
              <a:t>Why have multiple threads per address space?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8550-EB17-47F5-BFD4-546AF1B0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CA15-F8D2-4DA5-B6BE-3C8C1457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AAA1-D49A-4EF8-9E00-5742863E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89527" y="1843017"/>
            <a:ext cx="5590040" cy="323387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879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2C11FA-FEA5-4FF5-A92D-01500428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User/Kernel Threading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3250-F0CF-4481-81AA-15FBD8E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7F09F-4E83-4BC1-97D5-C941775C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434A8-E256-4288-A606-73013208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A1455B3-67C1-4C7F-97C1-58735D1E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5370443" y="2222348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D917D89-AE76-4173-A3EB-B1C1B325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434008" y="2991698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1554D32-3359-4A4D-8FA4-E93B41C5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8610600" y="2222348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CBB50054-8986-41A2-8986-FCD0F58A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830" y="4705220"/>
            <a:ext cx="25861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Simple One-to-One</a:t>
            </a:r>
          </a:p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Threading Model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02273D2-3699-4481-83B0-2718BD46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709" y="5117948"/>
            <a:ext cx="1860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Many-to-One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A42E076-6DAC-4952-9BA6-5930554A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499" y="5146523"/>
            <a:ext cx="2047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Many-to-Many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5272B-F9AA-4E44-9952-950BED58CB04}"/>
              </a:ext>
            </a:extLst>
          </p:cNvPr>
          <p:cNvSpPr/>
          <p:nvPr/>
        </p:nvSpPr>
        <p:spPr>
          <a:xfrm>
            <a:off x="139148" y="1861930"/>
            <a:ext cx="5015948" cy="38057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AF7E6-C47D-4B87-8551-9217B09801CE}"/>
              </a:ext>
            </a:extLst>
          </p:cNvPr>
          <p:cNvSpPr txBox="1"/>
          <p:nvPr/>
        </p:nvSpPr>
        <p:spPr>
          <a:xfrm>
            <a:off x="291511" y="1996843"/>
            <a:ext cx="463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Almost all current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1452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C095-B2DD-42E0-9CC5-51251EBA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State in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6DCF-B85D-48F9-B141-E255478BE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thread in a process, the kernel maintains:</a:t>
            </a:r>
          </a:p>
          <a:p>
            <a:pPr lvl="1"/>
            <a:r>
              <a:rPr lang="en-US" dirty="0"/>
              <a:t>The thread’s TCB</a:t>
            </a:r>
          </a:p>
          <a:p>
            <a:pPr lvl="1"/>
            <a:r>
              <a:rPr lang="en-US" dirty="0"/>
              <a:t>A kernel stack used for </a:t>
            </a:r>
            <a:r>
              <a:rPr lang="en-US" dirty="0" err="1"/>
              <a:t>syscalls</a:t>
            </a:r>
            <a:r>
              <a:rPr lang="en-US" dirty="0"/>
              <a:t>/interrupts/traps</a:t>
            </a:r>
          </a:p>
          <a:p>
            <a:pPr lvl="1"/>
            <a:endParaRPr lang="en-US" dirty="0"/>
          </a:p>
          <a:p>
            <a:r>
              <a:rPr lang="en-US" dirty="0"/>
              <a:t>Additionally, some threads just do work in the kernel</a:t>
            </a:r>
          </a:p>
          <a:p>
            <a:pPr lvl="1"/>
            <a:r>
              <a:rPr lang="en-US" dirty="0"/>
              <a:t>Still has TCB</a:t>
            </a:r>
          </a:p>
          <a:p>
            <a:pPr lvl="1"/>
            <a:r>
              <a:rPr lang="en-US" dirty="0"/>
              <a:t>Still has kernel stack</a:t>
            </a:r>
          </a:p>
          <a:p>
            <a:pPr lvl="1"/>
            <a:r>
              <a:rPr lang="en-US" dirty="0"/>
              <a:t>But not part of any process, and never executes in user mode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E7C1-A124-4A4E-A1C9-47D5179A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F05A-7ABC-4D55-8C26-55C8CDA5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EAE71-9DCE-44F3-B16D-B8B33EA4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3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2ED9-307F-4E86-95C9-61A29632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Pintos Thread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FE75-C0D1-4D69-8354-0AF6B806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BF273-5371-4DF9-AA27-9840E744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D693-0E9F-4084-9B2E-30761AA0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4F10D-144B-4A1A-9583-74BB6D137961}"/>
              </a:ext>
            </a:extLst>
          </p:cNvPr>
          <p:cNvSpPr/>
          <p:nvPr/>
        </p:nvSpPr>
        <p:spPr bwMode="auto">
          <a:xfrm>
            <a:off x="2822876" y="1625304"/>
            <a:ext cx="1349204" cy="385057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DE0D9-CF36-46B2-B1AA-DF9F42C57368}"/>
              </a:ext>
            </a:extLst>
          </p:cNvPr>
          <p:cNvSpPr/>
          <p:nvPr/>
        </p:nvSpPr>
        <p:spPr bwMode="auto">
          <a:xfrm>
            <a:off x="2556866" y="1750951"/>
            <a:ext cx="1349204" cy="385057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A6371E-DA3E-4D69-8AC9-E5BEDDDB093E}"/>
              </a:ext>
            </a:extLst>
          </p:cNvPr>
          <p:cNvSpPr txBox="1">
            <a:spLocks/>
          </p:cNvSpPr>
          <p:nvPr/>
        </p:nvSpPr>
        <p:spPr>
          <a:xfrm>
            <a:off x="4674956" y="1278016"/>
            <a:ext cx="6944853" cy="2140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 page (4 KiB)</a:t>
            </a:r>
          </a:p>
          <a:p>
            <a:pPr lvl="1"/>
            <a:r>
              <a:rPr lang="en-US" dirty="0"/>
              <a:t>Stack growing from the top (high addresses)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struct thread</a:t>
            </a:r>
            <a:r>
              <a:rPr lang="en-US" dirty="0"/>
              <a:t> at the bottom (low addresses)</a:t>
            </a:r>
          </a:p>
          <a:p>
            <a:r>
              <a:rPr lang="en-US" b="1" dirty="0">
                <a:latin typeface="Consolas" panose="020B0609020204030204" pitchFamily="49" charset="0"/>
              </a:rPr>
              <a:t>struct thread</a:t>
            </a:r>
            <a:r>
              <a:rPr lang="en-US" b="1" dirty="0"/>
              <a:t> defines the TCB structure in Pintos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E40BA-AE76-49AA-BCAF-3CEDE2C112B7}"/>
              </a:ext>
            </a:extLst>
          </p:cNvPr>
          <p:cNvSpPr/>
          <p:nvPr/>
        </p:nvSpPr>
        <p:spPr bwMode="auto">
          <a:xfrm>
            <a:off x="2364948" y="1844936"/>
            <a:ext cx="1349204" cy="3918109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1BEDA86E-1E77-409D-A0BF-02EDB6DC745F}"/>
              </a:ext>
            </a:extLst>
          </p:cNvPr>
          <p:cNvSpPr/>
          <p:nvPr/>
        </p:nvSpPr>
        <p:spPr bwMode="auto">
          <a:xfrm>
            <a:off x="2419144" y="1932547"/>
            <a:ext cx="1192740" cy="1214335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477726C0-FA8E-4D09-9536-F5891A571798}"/>
              </a:ext>
            </a:extLst>
          </p:cNvPr>
          <p:cNvSpPr/>
          <p:nvPr/>
        </p:nvSpPr>
        <p:spPr bwMode="auto">
          <a:xfrm>
            <a:off x="2451360" y="3054913"/>
            <a:ext cx="304540" cy="38768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22B25-9EA7-4543-BD81-747380CFC2E5}"/>
              </a:ext>
            </a:extLst>
          </p:cNvPr>
          <p:cNvSpPr txBox="1"/>
          <p:nvPr/>
        </p:nvSpPr>
        <p:spPr>
          <a:xfrm>
            <a:off x="2403893" y="1893248"/>
            <a:ext cx="963543" cy="469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16833-7477-4097-B1E0-BEAC34DCF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2001264" y="1844936"/>
            <a:ext cx="0" cy="39181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9B4CBB-E790-4C5C-AA04-A62A21ADBC34}"/>
              </a:ext>
            </a:extLst>
          </p:cNvPr>
          <p:cNvSpPr txBox="1"/>
          <p:nvPr/>
        </p:nvSpPr>
        <p:spPr>
          <a:xfrm>
            <a:off x="1668829" y="4009231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KiB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923ED-6606-49B9-AC6C-C09C07B40738}"/>
              </a:ext>
            </a:extLst>
          </p:cNvPr>
          <p:cNvSpPr txBox="1"/>
          <p:nvPr/>
        </p:nvSpPr>
        <p:spPr>
          <a:xfrm>
            <a:off x="2458987" y="4125850"/>
            <a:ext cx="119274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magic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priority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stack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name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status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tid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FF6F-2A96-4BB0-96CD-FDC5634BD8AF}"/>
              </a:ext>
            </a:extLst>
          </p:cNvPr>
          <p:cNvSpPr txBox="1"/>
          <p:nvPr/>
        </p:nvSpPr>
        <p:spPr>
          <a:xfrm>
            <a:off x="768492" y="5362935"/>
            <a:ext cx="87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</a:t>
            </a: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1C0722A8-F7AE-4C9F-AFA3-AFBB0D8D6027}"/>
              </a:ext>
            </a:extLst>
          </p:cNvPr>
          <p:cNvSpPr/>
          <p:nvPr/>
        </p:nvSpPr>
        <p:spPr bwMode="auto">
          <a:xfrm>
            <a:off x="2937451" y="3122001"/>
            <a:ext cx="1121020" cy="1642873"/>
          </a:xfrm>
          <a:custGeom>
            <a:avLst/>
            <a:gdLst>
              <a:gd name="connsiteX0" fmla="*/ 278970 w 871953"/>
              <a:gd name="connsiteY0" fmla="*/ 1704813 h 1704813"/>
              <a:gd name="connsiteX1" fmla="*/ 728421 w 871953"/>
              <a:gd name="connsiteY1" fmla="*/ 1092630 h 1704813"/>
              <a:gd name="connsiteX2" fmla="*/ 821411 w 871953"/>
              <a:gd name="connsiteY2" fmla="*/ 247972 h 1704813"/>
              <a:gd name="connsiteX3" fmla="*/ 0 w 871953"/>
              <a:gd name="connsiteY3" fmla="*/ 0 h 17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953" h="1704813">
                <a:moveTo>
                  <a:pt x="278970" y="1704813"/>
                </a:moveTo>
                <a:cubicBezTo>
                  <a:pt x="458492" y="1520125"/>
                  <a:pt x="638014" y="1335437"/>
                  <a:pt x="728421" y="1092630"/>
                </a:cubicBezTo>
                <a:cubicBezTo>
                  <a:pt x="818828" y="849823"/>
                  <a:pt x="942814" y="430077"/>
                  <a:pt x="821411" y="247972"/>
                </a:cubicBezTo>
                <a:cubicBezTo>
                  <a:pt x="700008" y="65867"/>
                  <a:pt x="350004" y="32933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85466C-85DD-494B-8D1F-4664C20F8048}"/>
              </a:ext>
            </a:extLst>
          </p:cNvPr>
          <p:cNvGrpSpPr/>
          <p:nvPr/>
        </p:nvGrpSpPr>
        <p:grpSpPr>
          <a:xfrm>
            <a:off x="2532714" y="2301722"/>
            <a:ext cx="609600" cy="390313"/>
            <a:chOff x="749881" y="3302406"/>
            <a:chExt cx="986168" cy="576090"/>
          </a:xfrm>
          <a:noFill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B4C6A-6757-48D7-9340-81EC5B79ACF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F4406F-020F-458C-974C-E32A608A9C6F}"/>
                </a:ext>
              </a:extLst>
            </p:cNvPr>
            <p:cNvSpPr/>
            <p:nvPr/>
          </p:nvSpPr>
          <p:spPr bwMode="auto">
            <a:xfrm>
              <a:off x="749882" y="3433382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3A7BC0-1641-4D47-812B-835E3250FC4D}"/>
                </a:ext>
              </a:extLst>
            </p:cNvPr>
            <p:cNvSpPr/>
            <p:nvPr/>
          </p:nvSpPr>
          <p:spPr bwMode="auto">
            <a:xfrm>
              <a:off x="749881" y="3747520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0B5F82-10A2-4960-A0C4-CC2B26B2D563}"/>
                </a:ext>
              </a:extLst>
            </p:cNvPr>
            <p:cNvSpPr txBox="1"/>
            <p:nvPr/>
          </p:nvSpPr>
          <p:spPr>
            <a:xfrm>
              <a:off x="818712" y="3432545"/>
              <a:ext cx="848504" cy="40884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onsolas" panose="020B0609020204030204" pitchFamily="49" charset="0"/>
                </a:rPr>
                <a:t>regs</a:t>
              </a:r>
            </a:p>
          </p:txBody>
        </p:sp>
      </p:grpSp>
      <p:sp>
        <p:nvSpPr>
          <p:cNvPr id="24" name="Freeform 46">
            <a:extLst>
              <a:ext uri="{FF2B5EF4-FFF2-40B4-BE49-F238E27FC236}">
                <a16:creationId xmlns:a16="http://schemas.microsoft.com/office/drawing/2014/main" id="{79FDE026-300A-4335-B28C-DED918CA5993}"/>
              </a:ext>
            </a:extLst>
          </p:cNvPr>
          <p:cNvSpPr/>
          <p:nvPr/>
        </p:nvSpPr>
        <p:spPr bwMode="auto">
          <a:xfrm>
            <a:off x="3825733" y="5684691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36338C2D-35AE-4058-B872-30BE102C1610}"/>
              </a:ext>
            </a:extLst>
          </p:cNvPr>
          <p:cNvSpPr/>
          <p:nvPr/>
        </p:nvSpPr>
        <p:spPr bwMode="auto">
          <a:xfrm>
            <a:off x="4071016" y="535818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48">
            <a:extLst>
              <a:ext uri="{FF2B5EF4-FFF2-40B4-BE49-F238E27FC236}">
                <a16:creationId xmlns:a16="http://schemas.microsoft.com/office/drawing/2014/main" id="{E25F7427-2FC1-48E1-9857-F7B5632803FC}"/>
              </a:ext>
            </a:extLst>
          </p:cNvPr>
          <p:cNvSpPr/>
          <p:nvPr/>
        </p:nvSpPr>
        <p:spPr bwMode="auto">
          <a:xfrm>
            <a:off x="4276844" y="506969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E3654-518A-48D3-BEC1-443A4754F3C7}"/>
              </a:ext>
            </a:extLst>
          </p:cNvPr>
          <p:cNvSpPr txBox="1"/>
          <p:nvPr/>
        </p:nvSpPr>
        <p:spPr>
          <a:xfrm>
            <a:off x="9037807" y="5684691"/>
            <a:ext cx="214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highlight>
                  <a:srgbClr val="FFFF00"/>
                </a:highlight>
              </a:rPr>
              <a:t>Pintos: </a:t>
            </a:r>
            <a:r>
              <a:rPr lang="en-US" sz="2400" dirty="0" err="1">
                <a:highlight>
                  <a:srgbClr val="FFFF00"/>
                </a:highlight>
              </a:rPr>
              <a:t>thread.c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0855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390A-B5A2-4557-8CFE-8C8760D0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Pintos, Processes are Single-Threaded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0B15-EC76-4817-9818-E66E2F6D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can contain exactly one thread, for simplicity</a:t>
            </a:r>
          </a:p>
          <a:p>
            <a:r>
              <a:rPr lang="en-US" dirty="0"/>
              <a:t>Approach used by older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D82BE-9C21-4B72-A850-D4175A87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AFE5-B75E-4F18-B16B-48966822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FDA6-4CF0-4B16-A5C4-76970B73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4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2ED9-307F-4E86-95C9-61A29632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Pintos Thread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FE75-C0D1-4D69-8354-0AF6B806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BF273-5371-4DF9-AA27-9840E744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D693-0E9F-4084-9B2E-30761AA0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4F10D-144B-4A1A-9583-74BB6D137961}"/>
              </a:ext>
            </a:extLst>
          </p:cNvPr>
          <p:cNvSpPr/>
          <p:nvPr/>
        </p:nvSpPr>
        <p:spPr bwMode="auto">
          <a:xfrm>
            <a:off x="2822876" y="1625304"/>
            <a:ext cx="1349204" cy="385057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DE0D9-CF36-46B2-B1AA-DF9F42C57368}"/>
              </a:ext>
            </a:extLst>
          </p:cNvPr>
          <p:cNvSpPr/>
          <p:nvPr/>
        </p:nvSpPr>
        <p:spPr bwMode="auto">
          <a:xfrm>
            <a:off x="2556866" y="1750951"/>
            <a:ext cx="1349204" cy="385057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A6371E-DA3E-4D69-8AC9-E5BEDDDB093E}"/>
              </a:ext>
            </a:extLst>
          </p:cNvPr>
          <p:cNvSpPr txBox="1">
            <a:spLocks/>
          </p:cNvSpPr>
          <p:nvPr/>
        </p:nvSpPr>
        <p:spPr>
          <a:xfrm>
            <a:off x="4674956" y="1278016"/>
            <a:ext cx="6944853" cy="2140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 page (4 KiB)</a:t>
            </a:r>
          </a:p>
          <a:p>
            <a:pPr lvl="1"/>
            <a:r>
              <a:rPr lang="en-US" dirty="0"/>
              <a:t>Stack growing from the top (high addresses)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struct thread</a:t>
            </a:r>
            <a:r>
              <a:rPr lang="en-US" dirty="0"/>
              <a:t> at the bottom (low addresses)</a:t>
            </a:r>
          </a:p>
          <a:p>
            <a:r>
              <a:rPr lang="en-US" b="1" dirty="0">
                <a:latin typeface="Consolas" panose="020B0609020204030204" pitchFamily="49" charset="0"/>
              </a:rPr>
              <a:t>struct thread</a:t>
            </a:r>
            <a:r>
              <a:rPr lang="en-US" b="1" dirty="0"/>
              <a:t> defines the TCB structure </a:t>
            </a:r>
            <a:r>
              <a:rPr lang="en-US" b="1" i="1" dirty="0">
                <a:solidFill>
                  <a:srgbClr val="7030A0"/>
                </a:solidFill>
              </a:rPr>
              <a:t>and PCB structure</a:t>
            </a:r>
            <a:r>
              <a:rPr lang="en-US" b="1" dirty="0"/>
              <a:t> in Pintos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E40BA-AE76-49AA-BCAF-3CEDE2C112B7}"/>
              </a:ext>
            </a:extLst>
          </p:cNvPr>
          <p:cNvSpPr/>
          <p:nvPr/>
        </p:nvSpPr>
        <p:spPr bwMode="auto">
          <a:xfrm>
            <a:off x="2364948" y="1844936"/>
            <a:ext cx="1349204" cy="3918109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1BEDA86E-1E77-409D-A0BF-02EDB6DC745F}"/>
              </a:ext>
            </a:extLst>
          </p:cNvPr>
          <p:cNvSpPr/>
          <p:nvPr/>
        </p:nvSpPr>
        <p:spPr bwMode="auto">
          <a:xfrm>
            <a:off x="2419144" y="1932547"/>
            <a:ext cx="1192740" cy="1214335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477726C0-FA8E-4D09-9536-F5891A571798}"/>
              </a:ext>
            </a:extLst>
          </p:cNvPr>
          <p:cNvSpPr/>
          <p:nvPr/>
        </p:nvSpPr>
        <p:spPr bwMode="auto">
          <a:xfrm>
            <a:off x="2451360" y="3054913"/>
            <a:ext cx="304540" cy="38768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22B25-9EA7-4543-BD81-747380CFC2E5}"/>
              </a:ext>
            </a:extLst>
          </p:cNvPr>
          <p:cNvSpPr txBox="1"/>
          <p:nvPr/>
        </p:nvSpPr>
        <p:spPr>
          <a:xfrm>
            <a:off x="2403893" y="1893248"/>
            <a:ext cx="963543" cy="469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16833-7477-4097-B1E0-BEAC34DCF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2001264" y="1844936"/>
            <a:ext cx="0" cy="39181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9B4CBB-E790-4C5C-AA04-A62A21ADBC34}"/>
              </a:ext>
            </a:extLst>
          </p:cNvPr>
          <p:cNvSpPr txBox="1"/>
          <p:nvPr/>
        </p:nvSpPr>
        <p:spPr>
          <a:xfrm>
            <a:off x="1668829" y="3668620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KiB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923ED-6606-49B9-AC6C-C09C07B40738}"/>
              </a:ext>
            </a:extLst>
          </p:cNvPr>
          <p:cNvSpPr txBox="1"/>
          <p:nvPr/>
        </p:nvSpPr>
        <p:spPr>
          <a:xfrm>
            <a:off x="2458987" y="3633407"/>
            <a:ext cx="119274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magic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… &lt;</a:t>
            </a:r>
            <a:r>
              <a:rPr lang="en-US" sz="1600" dirty="0" err="1">
                <a:latin typeface="Consolas" panose="020B0609020204030204" pitchFamily="49" charset="0"/>
              </a:rPr>
              <a:t>fds</a:t>
            </a:r>
            <a:r>
              <a:rPr lang="en-US" sz="16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pagedir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priority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stack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name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status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tid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FF6F-2A96-4BB0-96CD-FDC5634BD8AF}"/>
              </a:ext>
            </a:extLst>
          </p:cNvPr>
          <p:cNvSpPr txBox="1"/>
          <p:nvPr/>
        </p:nvSpPr>
        <p:spPr>
          <a:xfrm>
            <a:off x="768492" y="5362935"/>
            <a:ext cx="87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</a:t>
            </a: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1C0722A8-F7AE-4C9F-AFA3-AFBB0D8D6027}"/>
              </a:ext>
            </a:extLst>
          </p:cNvPr>
          <p:cNvSpPr/>
          <p:nvPr/>
        </p:nvSpPr>
        <p:spPr bwMode="auto">
          <a:xfrm>
            <a:off x="2937451" y="3122001"/>
            <a:ext cx="1121020" cy="1642873"/>
          </a:xfrm>
          <a:custGeom>
            <a:avLst/>
            <a:gdLst>
              <a:gd name="connsiteX0" fmla="*/ 278970 w 871953"/>
              <a:gd name="connsiteY0" fmla="*/ 1704813 h 1704813"/>
              <a:gd name="connsiteX1" fmla="*/ 728421 w 871953"/>
              <a:gd name="connsiteY1" fmla="*/ 1092630 h 1704813"/>
              <a:gd name="connsiteX2" fmla="*/ 821411 w 871953"/>
              <a:gd name="connsiteY2" fmla="*/ 247972 h 1704813"/>
              <a:gd name="connsiteX3" fmla="*/ 0 w 871953"/>
              <a:gd name="connsiteY3" fmla="*/ 0 h 17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953" h="1704813">
                <a:moveTo>
                  <a:pt x="278970" y="1704813"/>
                </a:moveTo>
                <a:cubicBezTo>
                  <a:pt x="458492" y="1520125"/>
                  <a:pt x="638014" y="1335437"/>
                  <a:pt x="728421" y="1092630"/>
                </a:cubicBezTo>
                <a:cubicBezTo>
                  <a:pt x="818828" y="849823"/>
                  <a:pt x="942814" y="430077"/>
                  <a:pt x="821411" y="247972"/>
                </a:cubicBezTo>
                <a:cubicBezTo>
                  <a:pt x="700008" y="65867"/>
                  <a:pt x="350004" y="32933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85466C-85DD-494B-8D1F-4664C20F8048}"/>
              </a:ext>
            </a:extLst>
          </p:cNvPr>
          <p:cNvGrpSpPr/>
          <p:nvPr/>
        </p:nvGrpSpPr>
        <p:grpSpPr>
          <a:xfrm>
            <a:off x="2532714" y="2301722"/>
            <a:ext cx="894450" cy="572696"/>
            <a:chOff x="749881" y="3302406"/>
            <a:chExt cx="986168" cy="576090"/>
          </a:xfrm>
          <a:noFill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B4C6A-6757-48D7-9340-81EC5B79ACF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F4406F-020F-458C-974C-E32A608A9C6F}"/>
                </a:ext>
              </a:extLst>
            </p:cNvPr>
            <p:cNvSpPr/>
            <p:nvPr/>
          </p:nvSpPr>
          <p:spPr bwMode="auto">
            <a:xfrm>
              <a:off x="749882" y="3433382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3A7BC0-1641-4D47-812B-835E3250FC4D}"/>
                </a:ext>
              </a:extLst>
            </p:cNvPr>
            <p:cNvSpPr/>
            <p:nvPr/>
          </p:nvSpPr>
          <p:spPr bwMode="auto">
            <a:xfrm>
              <a:off x="749881" y="3747520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0B5F82-10A2-4960-A0C4-CC2B26B2D563}"/>
                </a:ext>
              </a:extLst>
            </p:cNvPr>
            <p:cNvSpPr txBox="1"/>
            <p:nvPr/>
          </p:nvSpPr>
          <p:spPr>
            <a:xfrm>
              <a:off x="922008" y="3334375"/>
              <a:ext cx="641912" cy="30960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regs</a:t>
              </a:r>
            </a:p>
          </p:txBody>
        </p:sp>
      </p:grpSp>
      <p:sp>
        <p:nvSpPr>
          <p:cNvPr id="24" name="Freeform 46">
            <a:extLst>
              <a:ext uri="{FF2B5EF4-FFF2-40B4-BE49-F238E27FC236}">
                <a16:creationId xmlns:a16="http://schemas.microsoft.com/office/drawing/2014/main" id="{79FDE026-300A-4335-B28C-DED918CA5993}"/>
              </a:ext>
            </a:extLst>
          </p:cNvPr>
          <p:cNvSpPr/>
          <p:nvPr/>
        </p:nvSpPr>
        <p:spPr bwMode="auto">
          <a:xfrm>
            <a:off x="3825733" y="5684691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36338C2D-35AE-4058-B872-30BE102C1610}"/>
              </a:ext>
            </a:extLst>
          </p:cNvPr>
          <p:cNvSpPr/>
          <p:nvPr/>
        </p:nvSpPr>
        <p:spPr bwMode="auto">
          <a:xfrm>
            <a:off x="4071016" y="535818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48">
            <a:extLst>
              <a:ext uri="{FF2B5EF4-FFF2-40B4-BE49-F238E27FC236}">
                <a16:creationId xmlns:a16="http://schemas.microsoft.com/office/drawing/2014/main" id="{E25F7427-2FC1-48E1-9857-F7B5632803FC}"/>
              </a:ext>
            </a:extLst>
          </p:cNvPr>
          <p:cNvSpPr/>
          <p:nvPr/>
        </p:nvSpPr>
        <p:spPr bwMode="auto">
          <a:xfrm>
            <a:off x="4276844" y="5069690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89EC66-B3C0-4EEF-887C-24BD2FB95FB0}"/>
              </a:ext>
            </a:extLst>
          </p:cNvPr>
          <p:cNvSpPr txBox="1"/>
          <p:nvPr/>
        </p:nvSpPr>
        <p:spPr>
          <a:xfrm>
            <a:off x="5774367" y="3574815"/>
            <a:ext cx="117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Page Table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EC9201-4862-4905-9B97-03CC91B20CA2}"/>
              </a:ext>
            </a:extLst>
          </p:cNvPr>
          <p:cNvGrpSpPr/>
          <p:nvPr/>
        </p:nvGrpSpPr>
        <p:grpSpPr>
          <a:xfrm>
            <a:off x="5960454" y="3951610"/>
            <a:ext cx="862939" cy="1406570"/>
            <a:chOff x="4902696" y="2907095"/>
            <a:chExt cx="862939" cy="140657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F222C3-8D08-47AB-9888-A4FD4D97936E}"/>
                </a:ext>
              </a:extLst>
            </p:cNvPr>
            <p:cNvSpPr/>
            <p:nvPr/>
          </p:nvSpPr>
          <p:spPr bwMode="auto">
            <a:xfrm>
              <a:off x="4952999" y="2907095"/>
              <a:ext cx="812635" cy="1406570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469CD5-4E93-4D71-B5DA-8203DF4A0DFB}"/>
                </a:ext>
              </a:extLst>
            </p:cNvPr>
            <p:cNvGrpSpPr/>
            <p:nvPr/>
          </p:nvGrpSpPr>
          <p:grpSpPr>
            <a:xfrm>
              <a:off x="4952999" y="3700791"/>
              <a:ext cx="812635" cy="112218"/>
              <a:chOff x="4952999" y="3700791"/>
              <a:chExt cx="812635" cy="11221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32F8EA-A7E4-49F3-BA51-4CBC3CBFE1D4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7AA11EC-3B93-408E-A70F-647B4CD68A2F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rgbClr val="BCB667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720262-E60D-4D13-B801-FBDC30A9BB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2999" y="3276600"/>
              <a:ext cx="81263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BB2691F-574C-4D17-8EB0-8E1E8674411B}"/>
                </a:ext>
              </a:extLst>
            </p:cNvPr>
            <p:cNvGrpSpPr/>
            <p:nvPr/>
          </p:nvGrpSpPr>
          <p:grpSpPr>
            <a:xfrm>
              <a:off x="4952999" y="3149382"/>
              <a:ext cx="812635" cy="112218"/>
              <a:chOff x="4952999" y="3700791"/>
              <a:chExt cx="812635" cy="11221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15951A-ADEB-410F-BDAB-87F975D8DD5C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B78E14-D968-435F-B5E7-13C11F7BF4EF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2FCB01-D5A9-489B-88DD-6C013DEAE53C}"/>
                </a:ext>
              </a:extLst>
            </p:cNvPr>
            <p:cNvGrpSpPr/>
            <p:nvPr/>
          </p:nvGrpSpPr>
          <p:grpSpPr>
            <a:xfrm>
              <a:off x="4953000" y="2971800"/>
              <a:ext cx="812635" cy="112218"/>
              <a:chOff x="4952999" y="3700791"/>
              <a:chExt cx="812635" cy="11221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A9FAE4-2597-4003-91A5-E096E24B361B}"/>
                  </a:ext>
                </a:extLst>
              </p:cNvPr>
              <p:cNvSpPr/>
              <p:nvPr/>
            </p:nvSpPr>
            <p:spPr bwMode="auto">
              <a:xfrm>
                <a:off x="4952999" y="3700791"/>
                <a:ext cx="812635" cy="112218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2EDA2D-D30D-4A21-B93D-E607E0C9D67D}"/>
                  </a:ext>
                </a:extLst>
              </p:cNvPr>
              <p:cNvSpPr/>
              <p:nvPr/>
            </p:nvSpPr>
            <p:spPr bwMode="auto">
              <a:xfrm>
                <a:off x="5105400" y="3706664"/>
                <a:ext cx="76200" cy="10634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417383-9F16-420C-8189-DA9B823E978E}"/>
                </a:ext>
              </a:extLst>
            </p:cNvPr>
            <p:cNvSpPr txBox="1"/>
            <p:nvPr/>
          </p:nvSpPr>
          <p:spPr>
            <a:xfrm>
              <a:off x="4902696" y="3376331"/>
              <a:ext cx="481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u/s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820014-635C-4145-8913-12A521DA389E}"/>
              </a:ext>
            </a:extLst>
          </p:cNvPr>
          <p:cNvCxnSpPr/>
          <p:nvPr/>
        </p:nvCxnSpPr>
        <p:spPr bwMode="auto">
          <a:xfrm flipV="1">
            <a:off x="3343756" y="3960225"/>
            <a:ext cx="2667000" cy="369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E9E3654-518A-48D3-BEC1-443A4754F3C7}"/>
              </a:ext>
            </a:extLst>
          </p:cNvPr>
          <p:cNvSpPr txBox="1"/>
          <p:nvPr/>
        </p:nvSpPr>
        <p:spPr>
          <a:xfrm>
            <a:off x="9037807" y="5684691"/>
            <a:ext cx="214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highlight>
                  <a:srgbClr val="FFFF00"/>
                </a:highlight>
              </a:rPr>
              <a:t>Pintos: </a:t>
            </a:r>
            <a:r>
              <a:rPr lang="en-US" sz="2400" dirty="0" err="1">
                <a:highlight>
                  <a:srgbClr val="FFFF00"/>
                </a:highlight>
              </a:rPr>
              <a:t>thread.c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74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E550-EA4D-49E9-9015-3BD11510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“Task”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D36FC-9FA6-4F61-99BE-F6BEB323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697DD-5BAA-4967-A2BE-E74E673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3AEC-DE30-4CB6-B131-65B49885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FAC0B-D09A-4A11-BA97-2A9B8685132E}"/>
              </a:ext>
            </a:extLst>
          </p:cNvPr>
          <p:cNvSpPr/>
          <p:nvPr/>
        </p:nvSpPr>
        <p:spPr bwMode="auto">
          <a:xfrm>
            <a:off x="5162698" y="3872842"/>
            <a:ext cx="1719715" cy="14815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BD7F8-73A4-4ABE-914A-2E76A15FEE7B}"/>
              </a:ext>
            </a:extLst>
          </p:cNvPr>
          <p:cNvSpPr/>
          <p:nvPr/>
        </p:nvSpPr>
        <p:spPr bwMode="auto">
          <a:xfrm>
            <a:off x="4907926" y="4142581"/>
            <a:ext cx="1719715" cy="14815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519D5-6E9B-46CA-85EE-ADCBFB26B36F}"/>
              </a:ext>
            </a:extLst>
          </p:cNvPr>
          <p:cNvSpPr/>
          <p:nvPr/>
        </p:nvSpPr>
        <p:spPr bwMode="auto">
          <a:xfrm>
            <a:off x="2736350" y="1690688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0CB5EC-AA3F-4C6B-BC8F-3C1A7CCDCF74}"/>
              </a:ext>
            </a:extLst>
          </p:cNvPr>
          <p:cNvSpPr/>
          <p:nvPr/>
        </p:nvSpPr>
        <p:spPr bwMode="auto">
          <a:xfrm>
            <a:off x="2521993" y="1784496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8B11CC-1B9A-4EEA-918F-5A281D50B724}"/>
              </a:ext>
            </a:extLst>
          </p:cNvPr>
          <p:cNvSpPr txBox="1">
            <a:spLocks/>
          </p:cNvSpPr>
          <p:nvPr/>
        </p:nvSpPr>
        <p:spPr>
          <a:xfrm>
            <a:off x="4436238" y="1300804"/>
            <a:ext cx="7620000" cy="1684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pages (8 KiB)</a:t>
            </a:r>
          </a:p>
          <a:p>
            <a:pPr lvl="1"/>
            <a:r>
              <a:rPr lang="en-US" dirty="0"/>
              <a:t>Stack and thread information on opposite sides</a:t>
            </a:r>
          </a:p>
          <a:p>
            <a:pPr lvl="1"/>
            <a:r>
              <a:rPr lang="en-US" dirty="0"/>
              <a:t>Containing stack and thread information + process descriptor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D8D6F-BAE5-4EE9-9468-78560DD5D4FB}"/>
              </a:ext>
            </a:extLst>
          </p:cNvPr>
          <p:cNvSpPr/>
          <p:nvPr/>
        </p:nvSpPr>
        <p:spPr bwMode="auto">
          <a:xfrm>
            <a:off x="2336712" y="1878303"/>
            <a:ext cx="1272268" cy="4015186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CABE3B-E9CE-438A-8FEA-34A6E9C628F9}"/>
              </a:ext>
            </a:extLst>
          </p:cNvPr>
          <p:cNvCxnSpPr>
            <a:cxnSpLocks/>
            <a:stCxn id="11" idx="1"/>
            <a:endCxn id="11" idx="3"/>
          </p:cNvCxnSpPr>
          <p:nvPr/>
        </p:nvCxnSpPr>
        <p:spPr bwMode="auto">
          <a:xfrm>
            <a:off x="2336712" y="3885896"/>
            <a:ext cx="12722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3" name="Document 10">
            <a:extLst>
              <a:ext uri="{FF2B5EF4-FFF2-40B4-BE49-F238E27FC236}">
                <a16:creationId xmlns:a16="http://schemas.microsoft.com/office/drawing/2014/main" id="{86665F28-6570-4019-979B-082ACA68FCF2}"/>
              </a:ext>
            </a:extLst>
          </p:cNvPr>
          <p:cNvSpPr/>
          <p:nvPr/>
        </p:nvSpPr>
        <p:spPr bwMode="auto">
          <a:xfrm>
            <a:off x="2385760" y="1987026"/>
            <a:ext cx="1148294" cy="1189292"/>
          </a:xfrm>
          <a:prstGeom prst="flowChartDocumen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1">
            <a:extLst>
              <a:ext uri="{FF2B5EF4-FFF2-40B4-BE49-F238E27FC236}">
                <a16:creationId xmlns:a16="http://schemas.microsoft.com/office/drawing/2014/main" id="{9BFA599B-CDA4-4E2F-AB76-FB766150F0BB}"/>
              </a:ext>
            </a:extLst>
          </p:cNvPr>
          <p:cNvSpPr/>
          <p:nvPr/>
        </p:nvSpPr>
        <p:spPr bwMode="auto">
          <a:xfrm>
            <a:off x="2417976" y="3099020"/>
            <a:ext cx="304540" cy="38768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6B44A-7E68-4F01-BAA8-0AB82BF4E800}"/>
              </a:ext>
            </a:extLst>
          </p:cNvPr>
          <p:cNvSpPr txBox="1"/>
          <p:nvPr/>
        </p:nvSpPr>
        <p:spPr>
          <a:xfrm>
            <a:off x="2370509" y="1947727"/>
            <a:ext cx="963543" cy="469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23A4DF-3448-4996-ACDE-300C82DDD0E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20141" y="1899415"/>
            <a:ext cx="0" cy="40631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711296-A164-4A87-8100-882A7B075B25}"/>
              </a:ext>
            </a:extLst>
          </p:cNvPr>
          <p:cNvSpPr txBox="1"/>
          <p:nvPr/>
        </p:nvSpPr>
        <p:spPr>
          <a:xfrm>
            <a:off x="1659672" y="3535137"/>
            <a:ext cx="6527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 KiB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C94EA6-9871-4B6D-826A-5C66EDF0631F}"/>
              </a:ext>
            </a:extLst>
          </p:cNvPr>
          <p:cNvSpPr txBox="1"/>
          <p:nvPr/>
        </p:nvSpPr>
        <p:spPr>
          <a:xfrm>
            <a:off x="2405295" y="4734272"/>
            <a:ext cx="112875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status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flags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*task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DC6DC1-32DF-486B-99E6-BE05D54F60C3}"/>
              </a:ext>
            </a:extLst>
          </p:cNvPr>
          <p:cNvSpPr txBox="1"/>
          <p:nvPr/>
        </p:nvSpPr>
        <p:spPr>
          <a:xfrm>
            <a:off x="2265124" y="4442681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thread_info</a:t>
            </a:r>
            <a:endParaRPr lang="en-US" sz="1600" b="1" dirty="0"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C27C8-1038-425D-ABC1-32D375FDA75A}"/>
              </a:ext>
            </a:extLst>
          </p:cNvPr>
          <p:cNvSpPr txBox="1"/>
          <p:nvPr/>
        </p:nvSpPr>
        <p:spPr>
          <a:xfrm>
            <a:off x="2413678" y="4147732"/>
            <a:ext cx="1111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sp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8839D8DC-3B20-492D-B885-E8D0A169C81D}"/>
              </a:ext>
            </a:extLst>
          </p:cNvPr>
          <p:cNvSpPr/>
          <p:nvPr/>
        </p:nvSpPr>
        <p:spPr bwMode="auto">
          <a:xfrm>
            <a:off x="2872292" y="3191711"/>
            <a:ext cx="963543" cy="1079699"/>
          </a:xfrm>
          <a:custGeom>
            <a:avLst/>
            <a:gdLst>
              <a:gd name="connsiteX0" fmla="*/ 278970 w 871953"/>
              <a:gd name="connsiteY0" fmla="*/ 1704813 h 1704813"/>
              <a:gd name="connsiteX1" fmla="*/ 728421 w 871953"/>
              <a:gd name="connsiteY1" fmla="*/ 1092630 h 1704813"/>
              <a:gd name="connsiteX2" fmla="*/ 821411 w 871953"/>
              <a:gd name="connsiteY2" fmla="*/ 247972 h 1704813"/>
              <a:gd name="connsiteX3" fmla="*/ 0 w 871953"/>
              <a:gd name="connsiteY3" fmla="*/ 0 h 17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953" h="1704813">
                <a:moveTo>
                  <a:pt x="278970" y="1704813"/>
                </a:moveTo>
                <a:cubicBezTo>
                  <a:pt x="458492" y="1520125"/>
                  <a:pt x="638014" y="1335437"/>
                  <a:pt x="728421" y="1092630"/>
                </a:cubicBezTo>
                <a:cubicBezTo>
                  <a:pt x="818828" y="849823"/>
                  <a:pt x="942814" y="430077"/>
                  <a:pt x="821411" y="247972"/>
                </a:cubicBezTo>
                <a:cubicBezTo>
                  <a:pt x="700008" y="65867"/>
                  <a:pt x="350004" y="32933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544124-2FBF-4D8F-B6F4-06A453FA5902}"/>
              </a:ext>
            </a:extLst>
          </p:cNvPr>
          <p:cNvGrpSpPr/>
          <p:nvPr/>
        </p:nvGrpSpPr>
        <p:grpSpPr>
          <a:xfrm>
            <a:off x="2499330" y="2356201"/>
            <a:ext cx="844262" cy="540562"/>
            <a:chOff x="749881" y="3302406"/>
            <a:chExt cx="986168" cy="576090"/>
          </a:xfrm>
          <a:noFill/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0E04EF-447C-4102-B408-3FA4DBD5E201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20C3B9-E5DD-4154-96F3-C269E4687BEB}"/>
                </a:ext>
              </a:extLst>
            </p:cNvPr>
            <p:cNvSpPr/>
            <p:nvPr/>
          </p:nvSpPr>
          <p:spPr bwMode="auto">
            <a:xfrm>
              <a:off x="749882" y="3433382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7DCA76-A80D-4FC9-9C49-DA3DAE2E0FF3}"/>
                </a:ext>
              </a:extLst>
            </p:cNvPr>
            <p:cNvSpPr/>
            <p:nvPr/>
          </p:nvSpPr>
          <p:spPr bwMode="auto">
            <a:xfrm>
              <a:off x="749881" y="3747520"/>
              <a:ext cx="986167" cy="13097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436D55-383C-4753-864B-567B65186CA0}"/>
                </a:ext>
              </a:extLst>
            </p:cNvPr>
            <p:cNvSpPr txBox="1"/>
            <p:nvPr/>
          </p:nvSpPr>
          <p:spPr>
            <a:xfrm>
              <a:off x="902928" y="3319590"/>
              <a:ext cx="680071" cy="3280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regs</a:t>
              </a:r>
              <a:endParaRPr lang="en-US" sz="7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9270F89-9C36-418D-AB33-6B10DE36FBE7}"/>
              </a:ext>
            </a:extLst>
          </p:cNvPr>
          <p:cNvSpPr txBox="1"/>
          <p:nvPr/>
        </p:nvSpPr>
        <p:spPr>
          <a:xfrm>
            <a:off x="4845045" y="3150924"/>
            <a:ext cx="193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</a:rPr>
              <a:t>task_struct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/>
              <a:t>(process </a:t>
            </a:r>
            <a:r>
              <a:rPr lang="en-US" sz="2000" dirty="0" err="1"/>
              <a:t>descr</a:t>
            </a:r>
            <a:r>
              <a:rPr lang="en-US" sz="20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3C6EB5-58EE-4D30-AA7C-FF453BCEF10B}"/>
              </a:ext>
            </a:extLst>
          </p:cNvPr>
          <p:cNvSpPr txBox="1"/>
          <p:nvPr/>
        </p:nvSpPr>
        <p:spPr>
          <a:xfrm>
            <a:off x="4601528" y="4392901"/>
            <a:ext cx="1643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state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priority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pid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address space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list </a:t>
            </a:r>
            <a:r>
              <a:rPr lang="en-US" sz="1600" dirty="0" err="1">
                <a:latin typeface="Consolas" panose="020B0609020204030204" pitchFamily="49" charset="0"/>
              </a:rPr>
              <a:t>elems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29" name="Curved Connector 40">
            <a:extLst>
              <a:ext uri="{FF2B5EF4-FFF2-40B4-BE49-F238E27FC236}">
                <a16:creationId xmlns:a16="http://schemas.microsoft.com/office/drawing/2014/main" id="{7516A80F-AE0E-49C1-BD0C-1A4CAB2E4612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8810" y="4397788"/>
            <a:ext cx="1428202" cy="1246111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Freeform 46">
            <a:extLst>
              <a:ext uri="{FF2B5EF4-FFF2-40B4-BE49-F238E27FC236}">
                <a16:creationId xmlns:a16="http://schemas.microsoft.com/office/drawing/2014/main" id="{10CAB9E5-6267-4678-8DE4-A116A852A93B}"/>
              </a:ext>
            </a:extLst>
          </p:cNvPr>
          <p:cNvSpPr/>
          <p:nvPr/>
        </p:nvSpPr>
        <p:spPr bwMode="auto">
          <a:xfrm>
            <a:off x="6514110" y="5658429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39BDE562-91B2-44E0-986D-D1B338FF7E2F}"/>
              </a:ext>
            </a:extLst>
          </p:cNvPr>
          <p:cNvSpPr/>
          <p:nvPr/>
        </p:nvSpPr>
        <p:spPr bwMode="auto">
          <a:xfrm>
            <a:off x="6759393" y="5331918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48">
            <a:extLst>
              <a:ext uri="{FF2B5EF4-FFF2-40B4-BE49-F238E27FC236}">
                <a16:creationId xmlns:a16="http://schemas.microsoft.com/office/drawing/2014/main" id="{559F19FA-F262-4BC9-AB04-72D0B8767ACF}"/>
              </a:ext>
            </a:extLst>
          </p:cNvPr>
          <p:cNvSpPr/>
          <p:nvPr/>
        </p:nvSpPr>
        <p:spPr bwMode="auto">
          <a:xfrm>
            <a:off x="6965221" y="5043428"/>
            <a:ext cx="395492" cy="235395"/>
          </a:xfrm>
          <a:custGeom>
            <a:avLst/>
            <a:gdLst>
              <a:gd name="connsiteX0" fmla="*/ 0 w 395492"/>
              <a:gd name="connsiteY0" fmla="*/ 224725 h 235395"/>
              <a:gd name="connsiteX1" fmla="*/ 340962 w 395492"/>
              <a:gd name="connsiteY1" fmla="*/ 216976 h 235395"/>
              <a:gd name="connsiteX2" fmla="*/ 379708 w 395492"/>
              <a:gd name="connsiteY2" fmla="*/ 54244 h 235395"/>
              <a:gd name="connsiteX3" fmla="*/ 185979 w 395492"/>
              <a:gd name="connsiteY3" fmla="*/ 0 h 23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92" h="235395">
                <a:moveTo>
                  <a:pt x="0" y="224725"/>
                </a:moveTo>
                <a:cubicBezTo>
                  <a:pt x="138838" y="235057"/>
                  <a:pt x="277677" y="245389"/>
                  <a:pt x="340962" y="216976"/>
                </a:cubicBezTo>
                <a:cubicBezTo>
                  <a:pt x="404247" y="188563"/>
                  <a:pt x="405538" y="90407"/>
                  <a:pt x="379708" y="54244"/>
                </a:cubicBezTo>
                <a:cubicBezTo>
                  <a:pt x="353878" y="18081"/>
                  <a:pt x="269928" y="9040"/>
                  <a:pt x="185979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8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D8BC-B309-4EC9-BA16-1F4BFBF1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Processes (not in Pintos)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19B4-F3A2-4A86-A015-AD3AA557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implementation strategy:</a:t>
            </a:r>
          </a:p>
          <a:p>
            <a:pPr lvl="1"/>
            <a:r>
              <a:rPr lang="en-US" dirty="0"/>
              <a:t>One PCB (process struct) per process</a:t>
            </a:r>
          </a:p>
          <a:p>
            <a:pPr lvl="1"/>
            <a:r>
              <a:rPr lang="en-US" dirty="0"/>
              <a:t>Each PCB contains (or stores pointers to) each thread’s TCB</a:t>
            </a:r>
          </a:p>
          <a:p>
            <a:pPr lvl="1"/>
            <a:endParaRPr lang="en-US" dirty="0"/>
          </a:p>
          <a:p>
            <a:r>
              <a:rPr lang="en-US" dirty="0"/>
              <a:t>Linux’s strategy:</a:t>
            </a:r>
          </a:p>
          <a:p>
            <a:pPr lvl="1"/>
            <a:r>
              <a:rPr lang="en-US" dirty="0"/>
              <a:t>One </a:t>
            </a:r>
            <a:r>
              <a:rPr lang="en-US" dirty="0" err="1">
                <a:latin typeface="Consolas" panose="020B0609020204030204" pitchFamily="49" charset="0"/>
              </a:rPr>
              <a:t>task_struct</a:t>
            </a:r>
            <a:r>
              <a:rPr lang="en-US" dirty="0"/>
              <a:t> per thread</a:t>
            </a:r>
          </a:p>
          <a:p>
            <a:pPr lvl="1"/>
            <a:r>
              <a:rPr lang="en-US" dirty="0"/>
              <a:t>Threads belonging to the same process happen to share some resources</a:t>
            </a:r>
          </a:p>
          <a:p>
            <a:pPr lvl="2"/>
            <a:r>
              <a:rPr lang="en-US" dirty="0"/>
              <a:t>Like address space, file descriptor table, etc.</a:t>
            </a:r>
          </a:p>
          <a:p>
            <a:pPr lvl="2"/>
            <a:endParaRPr lang="en-US" dirty="0"/>
          </a:p>
          <a:p>
            <a:r>
              <a:rPr lang="en-US" b="1" dirty="0"/>
              <a:t>To what extent does this actually matter?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0E85F-FE14-4CBB-85B1-867FE6F9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D07C9-F30F-435E-99F8-9E962005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3B3DD-BE09-4028-A525-D99482FF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65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B903-B7D2-4B99-A9A0-50BC294A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Creation (Projects 0 and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8B62-C1B1-4281-9EE8-06F31842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Allocate and initialize Process object</a:t>
            </a:r>
          </a:p>
          <a:p>
            <a:r>
              <a:rPr lang="en-US" dirty="0"/>
              <a:t>Allocate and initialize kernel thread mini-stack and associated Thread object</a:t>
            </a:r>
          </a:p>
          <a:p>
            <a:r>
              <a:rPr lang="en-US" dirty="0"/>
              <a:t>Allocate and initialize page table for process</a:t>
            </a:r>
          </a:p>
          <a:p>
            <a:pPr lvl="1"/>
            <a:r>
              <a:rPr lang="en-US" dirty="0"/>
              <a:t>Referenced by process object</a:t>
            </a:r>
          </a:p>
          <a:p>
            <a:r>
              <a:rPr lang="en-US" dirty="0"/>
              <a:t>Load code and static data into user pages</a:t>
            </a:r>
          </a:p>
          <a:p>
            <a:r>
              <a:rPr lang="en-US" dirty="0"/>
              <a:t>Build initial User Stack</a:t>
            </a:r>
          </a:p>
          <a:p>
            <a:pPr lvl="1"/>
            <a:r>
              <a:rPr lang="en-US" dirty="0"/>
              <a:t>Initial register contents,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/>
              <a:t>, …</a:t>
            </a:r>
          </a:p>
          <a:p>
            <a:r>
              <a:rPr lang="en-US" dirty="0"/>
              <a:t>Schedule (post) process/thread for execution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Eventually </a:t>
            </a:r>
            <a:r>
              <a:rPr lang="en-US" i="1" dirty="0"/>
              <a:t>switch</a:t>
            </a:r>
            <a:r>
              <a:rPr lang="en-US" dirty="0"/>
              <a:t> to user mode (switching to user stack and registers)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18CA-4EE4-4A82-8508-6F7D2CC0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BD42-A5C6-458E-8EFB-7572E1AC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ED4D-89EB-4D1C-B833-17D4E0E5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8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8084-8AE1-4961-A580-70C57C6D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Polymorphic Linked Lists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89962-4312-42B5-B14A-99E5DBA2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0009" cy="4351338"/>
          </a:xfrm>
        </p:spPr>
        <p:txBody>
          <a:bodyPr/>
          <a:lstStyle/>
          <a:p>
            <a:r>
              <a:rPr lang="en-US" dirty="0"/>
              <a:t>Many places in the kernel need to maintain a “list of X”</a:t>
            </a:r>
          </a:p>
          <a:p>
            <a:pPr lvl="1"/>
            <a:r>
              <a:rPr lang="en-US" dirty="0"/>
              <a:t>This is tricky in C, which has no polymorphism</a:t>
            </a:r>
          </a:p>
          <a:p>
            <a:pPr lvl="1"/>
            <a:r>
              <a:rPr lang="en-US" dirty="0"/>
              <a:t>Essentially adding an </a:t>
            </a:r>
            <a:r>
              <a:rPr lang="en-US" i="1" dirty="0"/>
              <a:t>interface</a:t>
            </a:r>
            <a:r>
              <a:rPr lang="en-US" dirty="0"/>
              <a:t> to a package</a:t>
            </a:r>
          </a:p>
          <a:p>
            <a:r>
              <a:rPr lang="en-US" dirty="0"/>
              <a:t>In Linux and Pintos this is done by embedding a </a:t>
            </a:r>
            <a:r>
              <a:rPr lang="en-US" dirty="0" err="1">
                <a:latin typeface="Consolas" panose="020B0609020204030204" pitchFamily="49" charset="0"/>
              </a:rPr>
              <a:t>list_elem</a:t>
            </a:r>
            <a:r>
              <a:rPr lang="en-US" dirty="0"/>
              <a:t> in the struct</a:t>
            </a:r>
          </a:p>
          <a:p>
            <a:pPr lvl="1"/>
            <a:r>
              <a:rPr lang="en-US" dirty="0"/>
              <a:t>Macros allow shift of view between object and list</a:t>
            </a:r>
          </a:p>
          <a:p>
            <a:pPr lvl="1"/>
            <a:r>
              <a:rPr lang="en-US" dirty="0"/>
              <a:t>You saw this in Homework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7B499-41DF-4053-96B4-F572E21E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0254-7A64-42FD-8426-7C476DA1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B2E61-0B61-4FB9-B1D5-32AEDFBA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72152-EDEE-4EAE-809A-CF7C9DB1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573" y="1254994"/>
            <a:ext cx="1386227" cy="337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8F1A2-7473-4437-80EC-588239A5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039" y="1388718"/>
            <a:ext cx="1386227" cy="337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AD1D0-4288-4674-AE78-53D6903E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439" y="1541118"/>
            <a:ext cx="1386227" cy="337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55AF38-55D9-4395-9FED-FC76F725E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839" y="1693518"/>
            <a:ext cx="1386227" cy="337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D6E3AB-DE96-477A-A645-EBFDFD08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546" y="1884018"/>
            <a:ext cx="1386227" cy="337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50041-D0FB-4A38-90E0-183230A8E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046" y="2023718"/>
            <a:ext cx="1386227" cy="337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F7402-E813-4DEC-BE5E-F77FFCD8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53" y="2239618"/>
            <a:ext cx="1386227" cy="3378200"/>
          </a:xfrm>
          <a:prstGeom prst="rect">
            <a:avLst/>
          </a:prstGeom>
        </p:spPr>
      </p:pic>
      <p:sp>
        <p:nvSpPr>
          <p:cNvPr id="14" name="Freeform 24">
            <a:extLst>
              <a:ext uri="{FF2B5EF4-FFF2-40B4-BE49-F238E27FC236}">
                <a16:creationId xmlns:a16="http://schemas.microsoft.com/office/drawing/2014/main" id="{DB2EC21F-CC4A-438A-989A-26ED2F6F270D}"/>
              </a:ext>
            </a:extLst>
          </p:cNvPr>
          <p:cNvSpPr/>
          <p:nvPr/>
        </p:nvSpPr>
        <p:spPr bwMode="auto">
          <a:xfrm>
            <a:off x="10196332" y="3902571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9FA5317C-F904-495B-B7CA-8AC33FFAB518}"/>
              </a:ext>
            </a:extLst>
          </p:cNvPr>
          <p:cNvSpPr/>
          <p:nvPr/>
        </p:nvSpPr>
        <p:spPr bwMode="auto">
          <a:xfrm>
            <a:off x="9254331" y="30778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A6D81199-D49F-4703-8FD2-2801BA7AE660}"/>
              </a:ext>
            </a:extLst>
          </p:cNvPr>
          <p:cNvSpPr/>
          <p:nvPr/>
        </p:nvSpPr>
        <p:spPr bwMode="auto">
          <a:xfrm>
            <a:off x="9406731" y="32302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91C018F9-95C8-4A44-BFD1-23D364622171}"/>
              </a:ext>
            </a:extLst>
          </p:cNvPr>
          <p:cNvSpPr/>
          <p:nvPr/>
        </p:nvSpPr>
        <p:spPr bwMode="auto">
          <a:xfrm>
            <a:off x="9559131" y="33826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67946019-1094-4878-ABB5-8B0197A9FE57}"/>
              </a:ext>
            </a:extLst>
          </p:cNvPr>
          <p:cNvSpPr/>
          <p:nvPr/>
        </p:nvSpPr>
        <p:spPr bwMode="auto">
          <a:xfrm>
            <a:off x="9711531" y="35350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0AD523AA-9AD2-4F36-BA30-5D69F9B198FF}"/>
              </a:ext>
            </a:extLst>
          </p:cNvPr>
          <p:cNvSpPr/>
          <p:nvPr/>
        </p:nvSpPr>
        <p:spPr bwMode="auto">
          <a:xfrm>
            <a:off x="9863931" y="36874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4BDCF41B-DD04-44A7-9920-9167E7FE114B}"/>
              </a:ext>
            </a:extLst>
          </p:cNvPr>
          <p:cNvSpPr/>
          <p:nvPr/>
        </p:nvSpPr>
        <p:spPr bwMode="auto">
          <a:xfrm>
            <a:off x="10016331" y="3839818"/>
            <a:ext cx="331694" cy="178970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9160C213-8D09-4CED-A4AA-13890C9C27B5}"/>
              </a:ext>
            </a:extLst>
          </p:cNvPr>
          <p:cNvSpPr/>
          <p:nvPr/>
        </p:nvSpPr>
        <p:spPr bwMode="auto">
          <a:xfrm>
            <a:off x="9260227" y="3605870"/>
            <a:ext cx="756104" cy="358102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E5FFBE5B-50F2-41BE-B22E-0392D6EB377A}"/>
              </a:ext>
            </a:extLst>
          </p:cNvPr>
          <p:cNvSpPr/>
          <p:nvPr/>
        </p:nvSpPr>
        <p:spPr bwMode="auto">
          <a:xfrm>
            <a:off x="9823587" y="3972541"/>
            <a:ext cx="756104" cy="358102"/>
          </a:xfrm>
          <a:custGeom>
            <a:avLst/>
            <a:gdLst>
              <a:gd name="connsiteX0" fmla="*/ 331694 w 331694"/>
              <a:gd name="connsiteY0" fmla="*/ 161365 h 178970"/>
              <a:gd name="connsiteX1" fmla="*/ 134471 w 331694"/>
              <a:gd name="connsiteY1" fmla="*/ 170329 h 178970"/>
              <a:gd name="connsiteX2" fmla="*/ 0 w 331694"/>
              <a:gd name="connsiteY2" fmla="*/ 53788 h 178970"/>
              <a:gd name="connsiteX3" fmla="*/ 134471 w 331694"/>
              <a:gd name="connsiteY3" fmla="*/ 0 h 1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178970">
                <a:moveTo>
                  <a:pt x="331694" y="161365"/>
                </a:moveTo>
                <a:cubicBezTo>
                  <a:pt x="260723" y="174811"/>
                  <a:pt x="189753" y="188258"/>
                  <a:pt x="134471" y="170329"/>
                </a:cubicBezTo>
                <a:cubicBezTo>
                  <a:pt x="79189" y="152400"/>
                  <a:pt x="0" y="82176"/>
                  <a:pt x="0" y="53788"/>
                </a:cubicBezTo>
                <a:cubicBezTo>
                  <a:pt x="0" y="25400"/>
                  <a:pt x="67235" y="12700"/>
                  <a:pt x="134471" y="0"/>
                </a:cubicBez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58B0A-2464-41B5-A0A2-7AE2C536F5B8}"/>
              </a:ext>
            </a:extLst>
          </p:cNvPr>
          <p:cNvSpPr txBox="1"/>
          <p:nvPr/>
        </p:nvSpPr>
        <p:spPr>
          <a:xfrm>
            <a:off x="7614002" y="2998641"/>
            <a:ext cx="127791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all_threads</a:t>
            </a:r>
            <a:endParaRPr lang="en-US" sz="14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66B14A-0EBE-48F8-B51C-AEDCD55D9F7B}"/>
              </a:ext>
            </a:extLst>
          </p:cNvPr>
          <p:cNvSpPr txBox="1"/>
          <p:nvPr/>
        </p:nvSpPr>
        <p:spPr>
          <a:xfrm>
            <a:off x="7423204" y="4217841"/>
            <a:ext cx="1476686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ready_threads</a:t>
            </a:r>
            <a:endParaRPr lang="en-US" sz="1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1A0D6A-E744-46C1-AF7C-CCE96B915129}"/>
              </a:ext>
            </a:extLst>
          </p:cNvPr>
          <p:cNvCxnSpPr>
            <a:cxnSpLocks/>
            <a:stCxn id="23" idx="3"/>
            <a:endCxn id="15" idx="2"/>
          </p:cNvCxnSpPr>
          <p:nvPr/>
        </p:nvCxnSpPr>
        <p:spPr bwMode="auto">
          <a:xfrm flipV="1">
            <a:off x="8891916" y="3131606"/>
            <a:ext cx="362415" cy="20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9277FC-77A3-4634-B2C1-04C682D0C9FD}"/>
              </a:ext>
            </a:extLst>
          </p:cNvPr>
          <p:cNvCxnSpPr>
            <a:cxnSpLocks/>
          </p:cNvCxnSpPr>
          <p:nvPr/>
        </p:nvCxnSpPr>
        <p:spPr bwMode="auto">
          <a:xfrm>
            <a:off x="9004804" y="3178668"/>
            <a:ext cx="1214061" cy="9024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937FF8-E107-4252-8E81-BF46F066BADE}"/>
              </a:ext>
            </a:extLst>
          </p:cNvPr>
          <p:cNvCxnSpPr>
            <a:cxnSpLocks/>
          </p:cNvCxnSpPr>
          <p:nvPr/>
        </p:nvCxnSpPr>
        <p:spPr bwMode="auto">
          <a:xfrm flipV="1">
            <a:off x="8970878" y="3673224"/>
            <a:ext cx="571462" cy="604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04CA5F-2A61-467C-85FB-C25307E5B97C}"/>
              </a:ext>
            </a:extLst>
          </p:cNvPr>
          <p:cNvCxnSpPr>
            <a:cxnSpLocks/>
          </p:cNvCxnSpPr>
          <p:nvPr/>
        </p:nvCxnSpPr>
        <p:spPr bwMode="auto">
          <a:xfrm flipV="1">
            <a:off x="8988056" y="4285800"/>
            <a:ext cx="1496327" cy="2512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EC1665-6C84-474F-BC8B-2AFBBAF162A4}"/>
              </a:ext>
            </a:extLst>
          </p:cNvPr>
          <p:cNvSpPr txBox="1"/>
          <p:nvPr/>
        </p:nvSpPr>
        <p:spPr>
          <a:xfrm>
            <a:off x="8055216" y="5771808"/>
            <a:ext cx="167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Pintos: </a:t>
            </a:r>
            <a:r>
              <a:rPr lang="en-US" sz="2400" dirty="0" err="1">
                <a:highlight>
                  <a:srgbClr val="FFFF00"/>
                </a:highlight>
              </a:rPr>
              <a:t>list.c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0360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85EB-4F1E-4F21-95DC-4C97A29B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About Richer Objects?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432D-BF40-42EC-A406-CABF0332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</a:t>
            </a:r>
            <a:r>
              <a:rPr lang="en-US" dirty="0" err="1">
                <a:latin typeface="Consolas" panose="020B0609020204030204" pitchFamily="49" charset="0"/>
              </a:rPr>
              <a:t>word_count_t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of Homework 0 and 1 …</a:t>
            </a:r>
          </a:p>
          <a:p>
            <a:r>
              <a:rPr lang="en-US" dirty="0"/>
              <a:t>Each element contains: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latin typeface="Consolas" panose="020B0609020204030204" pitchFamily="49" charset="0"/>
              </a:rPr>
              <a:t>int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pointer</a:t>
            </a:r>
            <a:r>
              <a:rPr lang="en-US" dirty="0"/>
              <a:t> to a string (of some length)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pointer</a:t>
            </a:r>
            <a:r>
              <a:rPr lang="en-US" dirty="0"/>
              <a:t> to the next element</a:t>
            </a:r>
          </a:p>
          <a:p>
            <a:r>
              <a:rPr lang="en-US" dirty="0" err="1">
                <a:latin typeface="Consolas" panose="020B0609020204030204" pitchFamily="49" charset="0"/>
              </a:rPr>
              <a:t>fprintf_words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writes these as a sequence of lines (character strings with </a:t>
            </a:r>
            <a:r>
              <a:rPr lang="en-US" dirty="0">
                <a:latin typeface="Consolas" panose="020B0609020204030204" pitchFamily="49" charset="0"/>
              </a:rPr>
              <a:t>\n</a:t>
            </a:r>
            <a:r>
              <a:rPr lang="en-US" dirty="0"/>
              <a:t>) to a file stream</a:t>
            </a:r>
          </a:p>
          <a:p>
            <a:r>
              <a:rPr lang="en-US" dirty="0"/>
              <a:t>What if you wanted to write the whole list as a binary object (and read it back as one)?</a:t>
            </a:r>
          </a:p>
          <a:p>
            <a:pPr lvl="1"/>
            <a:r>
              <a:rPr lang="en-US" dirty="0"/>
              <a:t>How do you represent the string?</a:t>
            </a:r>
          </a:p>
          <a:p>
            <a:pPr lvl="1"/>
            <a:r>
              <a:rPr lang="en-US" dirty="0"/>
              <a:t>Does it make any sense to write the pointer?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03150-A35B-4D57-8CCE-451EA7FD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B523-CCDA-41FE-BB1B-4E878EE0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6EEAC-CEDF-49F9-B044-A377B237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878B8-84CA-4E19-B0FA-8E3BB254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363" y="1870075"/>
            <a:ext cx="3390743" cy="1782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9373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Kernel Structure So Far (1/3)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A0C91-9287-4F55-BAD3-02D5EE775AD2}"/>
              </a:ext>
            </a:extLst>
          </p:cNvPr>
          <p:cNvSpPr/>
          <p:nvPr/>
        </p:nvSpPr>
        <p:spPr>
          <a:xfrm>
            <a:off x="3317037" y="135891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99E79-E153-4114-955F-E98C9C268861}"/>
              </a:ext>
            </a:extLst>
          </p:cNvPr>
          <p:cNvSpPr/>
          <p:nvPr/>
        </p:nvSpPr>
        <p:spPr>
          <a:xfrm>
            <a:off x="3317037" y="202566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Globals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68A35C-E4D9-43DA-85EF-BE9851BB54AE}"/>
              </a:ext>
            </a:extLst>
          </p:cNvPr>
          <p:cNvSpPr/>
          <p:nvPr/>
        </p:nvSpPr>
        <p:spPr>
          <a:xfrm>
            <a:off x="3317037" y="269241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79A3B-17B2-466E-A5B1-CAEBD592D938}"/>
              </a:ext>
            </a:extLst>
          </p:cNvPr>
          <p:cNvSpPr txBox="1"/>
          <p:nvPr/>
        </p:nvSpPr>
        <p:spPr>
          <a:xfrm>
            <a:off x="4812599" y="145655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BD951-BCD0-4689-BD1C-6515400854B5}"/>
              </a:ext>
            </a:extLst>
          </p:cNvPr>
          <p:cNvSpPr/>
          <p:nvPr/>
        </p:nvSpPr>
        <p:spPr>
          <a:xfrm>
            <a:off x="4918834" y="1842435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18DB9-52AF-45B3-BE5F-86D35A810E5E}"/>
              </a:ext>
            </a:extLst>
          </p:cNvPr>
          <p:cNvSpPr/>
          <p:nvPr/>
        </p:nvSpPr>
        <p:spPr>
          <a:xfrm>
            <a:off x="4918834" y="2414360"/>
            <a:ext cx="985838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A7176-05F5-44E0-B298-8B392186AB4B}"/>
              </a:ext>
            </a:extLst>
          </p:cNvPr>
          <p:cNvSpPr txBox="1"/>
          <p:nvPr/>
        </p:nvSpPr>
        <p:spPr>
          <a:xfrm>
            <a:off x="6454628" y="146885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C5F1B-9D07-418C-BCF3-6EBB8CBFABB2}"/>
              </a:ext>
            </a:extLst>
          </p:cNvPr>
          <p:cNvSpPr/>
          <p:nvPr/>
        </p:nvSpPr>
        <p:spPr>
          <a:xfrm>
            <a:off x="6554179" y="1849230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91C71-E888-4812-9172-E63404BE79DA}"/>
              </a:ext>
            </a:extLst>
          </p:cNvPr>
          <p:cNvSpPr/>
          <p:nvPr/>
        </p:nvSpPr>
        <p:spPr>
          <a:xfrm>
            <a:off x="6554179" y="2421154"/>
            <a:ext cx="985838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24391-6747-4682-B5BF-1E824BCF98E8}"/>
              </a:ext>
            </a:extLst>
          </p:cNvPr>
          <p:cNvSpPr txBox="1"/>
          <p:nvPr/>
        </p:nvSpPr>
        <p:spPr>
          <a:xfrm flipV="1">
            <a:off x="2763039" y="1442327"/>
            <a:ext cx="553998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/>
              <a:t>Kernel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43DAF9-FE56-4C67-A4A2-EE83DCB68184}"/>
              </a:ext>
            </a:extLst>
          </p:cNvPr>
          <p:cNvSpPr/>
          <p:nvPr/>
        </p:nvSpPr>
        <p:spPr>
          <a:xfrm>
            <a:off x="2763039" y="1058874"/>
            <a:ext cx="5270481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DB08D-E7B5-45F4-A703-F857CDDA031A}"/>
              </a:ext>
            </a:extLst>
          </p:cNvPr>
          <p:cNvSpPr txBox="1"/>
          <p:nvPr/>
        </p:nvSpPr>
        <p:spPr>
          <a:xfrm>
            <a:off x="4819283" y="346764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1</a:t>
            </a:r>
            <a:br>
              <a:rPr lang="en-US" sz="2000" dirty="0"/>
            </a:br>
            <a:r>
              <a:rPr lang="en-US" sz="1600" dirty="0"/>
              <a:t>Thread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9D8C3-51A1-4049-9729-6C3FE1F79FC5}"/>
              </a:ext>
            </a:extLst>
          </p:cNvPr>
          <p:cNvSpPr/>
          <p:nvPr/>
        </p:nvSpPr>
        <p:spPr>
          <a:xfrm>
            <a:off x="4918833" y="417553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4395D7-1A9D-4732-A443-16C85F56E3E0}"/>
              </a:ext>
            </a:extLst>
          </p:cNvPr>
          <p:cNvSpPr/>
          <p:nvPr/>
        </p:nvSpPr>
        <p:spPr>
          <a:xfrm>
            <a:off x="4918833" y="470104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B6AC1-E7FD-4CCB-B5D3-45DFF3B156E9}"/>
              </a:ext>
            </a:extLst>
          </p:cNvPr>
          <p:cNvSpPr/>
          <p:nvPr/>
        </p:nvSpPr>
        <p:spPr>
          <a:xfrm>
            <a:off x="4912150" y="522655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Globals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40C3E-7EF3-4608-B34F-A361C0142A19}"/>
              </a:ext>
            </a:extLst>
          </p:cNvPr>
          <p:cNvSpPr/>
          <p:nvPr/>
        </p:nvSpPr>
        <p:spPr>
          <a:xfrm>
            <a:off x="4912150" y="575206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94818-DD27-4A95-BCB0-63A1D7459FDA}"/>
              </a:ext>
            </a:extLst>
          </p:cNvPr>
          <p:cNvSpPr/>
          <p:nvPr/>
        </p:nvSpPr>
        <p:spPr>
          <a:xfrm>
            <a:off x="4701366" y="3475990"/>
            <a:ext cx="1403331" cy="288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CC859-EAD5-4418-A47B-116D898FA040}"/>
              </a:ext>
            </a:extLst>
          </p:cNvPr>
          <p:cNvSpPr txBox="1"/>
          <p:nvPr/>
        </p:nvSpPr>
        <p:spPr>
          <a:xfrm>
            <a:off x="6442923" y="345930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2</a:t>
            </a:r>
            <a:br>
              <a:rPr lang="en-US" sz="2000" dirty="0"/>
            </a:br>
            <a:r>
              <a:rPr lang="en-US" sz="1600" dirty="0"/>
              <a:t>Thread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4FF5D4-8F9F-4CB8-BE60-9FB1BAE8B68C}"/>
              </a:ext>
            </a:extLst>
          </p:cNvPr>
          <p:cNvSpPr/>
          <p:nvPr/>
        </p:nvSpPr>
        <p:spPr>
          <a:xfrm>
            <a:off x="6542473" y="416718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D8224A-CA69-4C54-92A9-85985FC009EB}"/>
              </a:ext>
            </a:extLst>
          </p:cNvPr>
          <p:cNvSpPr/>
          <p:nvPr/>
        </p:nvSpPr>
        <p:spPr>
          <a:xfrm>
            <a:off x="6542473" y="469269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B57B5-CBF2-48E8-B048-EBD12A98A725}"/>
              </a:ext>
            </a:extLst>
          </p:cNvPr>
          <p:cNvSpPr/>
          <p:nvPr/>
        </p:nvSpPr>
        <p:spPr>
          <a:xfrm>
            <a:off x="6535790" y="521820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Globals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A44252-8B6B-47F7-8A41-FEAA9599EE31}"/>
              </a:ext>
            </a:extLst>
          </p:cNvPr>
          <p:cNvSpPr/>
          <p:nvPr/>
        </p:nvSpPr>
        <p:spPr>
          <a:xfrm>
            <a:off x="6535790" y="574371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1CB480-7ECF-4589-8E67-4744A3E1BF52}"/>
              </a:ext>
            </a:extLst>
          </p:cNvPr>
          <p:cNvSpPr/>
          <p:nvPr/>
        </p:nvSpPr>
        <p:spPr>
          <a:xfrm>
            <a:off x="6325006" y="3467645"/>
            <a:ext cx="1403331" cy="288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Kernel Structure So Far (2/3)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31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2652A-7042-4767-A90B-26300894816F}"/>
              </a:ext>
            </a:extLst>
          </p:cNvPr>
          <p:cNvSpPr/>
          <p:nvPr/>
        </p:nvSpPr>
        <p:spPr>
          <a:xfrm>
            <a:off x="2830708" y="132584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CDB224-EBF6-4122-9DB0-80D5FBAA8D3D}"/>
              </a:ext>
            </a:extLst>
          </p:cNvPr>
          <p:cNvSpPr/>
          <p:nvPr/>
        </p:nvSpPr>
        <p:spPr>
          <a:xfrm>
            <a:off x="2830708" y="199259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Globals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7113E3-91F8-4C15-BB00-D11DDED5DB90}"/>
              </a:ext>
            </a:extLst>
          </p:cNvPr>
          <p:cNvSpPr/>
          <p:nvPr/>
        </p:nvSpPr>
        <p:spPr>
          <a:xfrm>
            <a:off x="2830708" y="265934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714B9B-C7FD-4579-9A5C-C73D545C9D09}"/>
              </a:ext>
            </a:extLst>
          </p:cNvPr>
          <p:cNvSpPr txBox="1"/>
          <p:nvPr/>
        </p:nvSpPr>
        <p:spPr>
          <a:xfrm>
            <a:off x="5044975" y="1152664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010E67-B18D-416B-B229-E7A4E574CB4A}"/>
              </a:ext>
            </a:extLst>
          </p:cNvPr>
          <p:cNvSpPr/>
          <p:nvPr/>
        </p:nvSpPr>
        <p:spPr>
          <a:xfrm>
            <a:off x="5136662" y="1535496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845CCC-D848-4556-BAAF-57B2F8AF3B0E}"/>
              </a:ext>
            </a:extLst>
          </p:cNvPr>
          <p:cNvSpPr/>
          <p:nvPr/>
        </p:nvSpPr>
        <p:spPr>
          <a:xfrm>
            <a:off x="4394557" y="2540121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34EB9-9321-499B-BE92-3E34939D764A}"/>
              </a:ext>
            </a:extLst>
          </p:cNvPr>
          <p:cNvSpPr txBox="1"/>
          <p:nvPr/>
        </p:nvSpPr>
        <p:spPr>
          <a:xfrm>
            <a:off x="7134873" y="118572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61187C-EC6B-4E56-B192-F0C01CBD291A}"/>
              </a:ext>
            </a:extLst>
          </p:cNvPr>
          <p:cNvSpPr/>
          <p:nvPr/>
        </p:nvSpPr>
        <p:spPr>
          <a:xfrm>
            <a:off x="7141276" y="2561819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E1031B-E325-484E-8142-5C86E0B31B4E}"/>
              </a:ext>
            </a:extLst>
          </p:cNvPr>
          <p:cNvSpPr txBox="1"/>
          <p:nvPr/>
        </p:nvSpPr>
        <p:spPr>
          <a:xfrm flipV="1">
            <a:off x="2276710" y="1409259"/>
            <a:ext cx="553998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/>
              <a:t>Kernel</a:t>
            </a:r>
            <a:endParaRPr lang="en-US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B677D9-6176-4B85-87EA-0EDFD6299D5C}"/>
              </a:ext>
            </a:extLst>
          </p:cNvPr>
          <p:cNvSpPr/>
          <p:nvPr/>
        </p:nvSpPr>
        <p:spPr>
          <a:xfrm>
            <a:off x="2276711" y="1025806"/>
            <a:ext cx="6670656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F82787-FC8A-4131-A778-3504C8B62BBC}"/>
              </a:ext>
            </a:extLst>
          </p:cNvPr>
          <p:cNvGrpSpPr/>
          <p:nvPr/>
        </p:nvGrpSpPr>
        <p:grpSpPr>
          <a:xfrm>
            <a:off x="7037830" y="3455032"/>
            <a:ext cx="1403331" cy="2888705"/>
            <a:chOff x="4992334" y="3886330"/>
            <a:chExt cx="1403331" cy="2888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C79D3D-EDC2-40FC-9E98-6F07F2A321C3}"/>
                </a:ext>
              </a:extLst>
            </p:cNvPr>
            <p:cNvSpPr txBox="1"/>
            <p:nvPr/>
          </p:nvSpPr>
          <p:spPr>
            <a:xfrm>
              <a:off x="5110251" y="3886330"/>
              <a:ext cx="11849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Process 2</a:t>
              </a:r>
              <a:br>
                <a:rPr lang="en-US" sz="2000" dirty="0"/>
              </a:br>
              <a:r>
                <a:rPr lang="en-US" sz="2000" dirty="0"/>
                <a:t>Thread 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4FCF40-C013-4628-BAAA-7E6FDCD128AF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3377A3-BFF8-4BEC-B194-05D447A1E904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424F5D-597E-41C4-A22E-6DF703CB92AF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Globals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29420A-77A4-4999-8E81-3CE86199E57F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Heap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F4E962D-8783-403A-BECB-9EBAB98F7450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811A5B2-E3A0-4301-9188-32DEFB8A076F}"/>
              </a:ext>
            </a:extLst>
          </p:cNvPr>
          <p:cNvSpPr/>
          <p:nvPr/>
        </p:nvSpPr>
        <p:spPr>
          <a:xfrm>
            <a:off x="4394558" y="1998306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1.A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C276E-54B3-436A-9EA8-06BFA85062F9}"/>
              </a:ext>
            </a:extLst>
          </p:cNvPr>
          <p:cNvSpPr/>
          <p:nvPr/>
        </p:nvSpPr>
        <p:spPr>
          <a:xfrm>
            <a:off x="5633483" y="2535707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36D7AA-348E-4D67-B410-67D366A8565D}"/>
              </a:ext>
            </a:extLst>
          </p:cNvPr>
          <p:cNvSpPr/>
          <p:nvPr/>
        </p:nvSpPr>
        <p:spPr>
          <a:xfrm>
            <a:off x="5633484" y="1993892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1.B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B1A751-A191-4AB1-9103-5F0E4DFBE7D0}"/>
              </a:ext>
            </a:extLst>
          </p:cNvPr>
          <p:cNvSpPr/>
          <p:nvPr/>
        </p:nvSpPr>
        <p:spPr>
          <a:xfrm>
            <a:off x="7234424" y="1545700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583F9D-9AF2-49D6-86E6-99BB3DBBA3E7}"/>
              </a:ext>
            </a:extLst>
          </p:cNvPr>
          <p:cNvSpPr/>
          <p:nvPr/>
        </p:nvSpPr>
        <p:spPr>
          <a:xfrm>
            <a:off x="7141276" y="2018347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2.A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22AFCD-AF30-4742-919D-387185DD34CB}"/>
              </a:ext>
            </a:extLst>
          </p:cNvPr>
          <p:cNvGrpSpPr/>
          <p:nvPr/>
        </p:nvGrpSpPr>
        <p:grpSpPr>
          <a:xfrm>
            <a:off x="4325530" y="3471576"/>
            <a:ext cx="2512274" cy="2884774"/>
            <a:chOff x="3250587" y="3845946"/>
            <a:chExt cx="2512274" cy="288477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4B45FA-96B0-4044-A984-7DB12A041473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E961B8-E60D-4625-AD8B-9F9F9386FA1C}"/>
                  </a:ext>
                </a:extLst>
              </p:cNvPr>
              <p:cNvSpPr txBox="1"/>
              <p:nvPr/>
            </p:nvSpPr>
            <p:spPr>
              <a:xfrm>
                <a:off x="3506808" y="4175898"/>
                <a:ext cx="1144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Thread A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30ACBA-8C19-4741-9E7B-82083965D525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834DBF2-6ED6-4197-9889-2DFE8EE0E048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290B00-D353-48D8-9DFE-41962D524462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Globals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B2A3AB0-7003-4A6C-B372-57BC10B74950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BC48A4D-14F0-4396-A770-4A0C5FA21AA8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16652B-8CA6-4358-A181-18955E09039B}"/>
                </a:ext>
              </a:extLst>
            </p:cNvPr>
            <p:cNvSpPr txBox="1"/>
            <p:nvPr/>
          </p:nvSpPr>
          <p:spPr>
            <a:xfrm>
              <a:off x="4542509" y="4107040"/>
              <a:ext cx="1142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Thread B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6DA36E-4DF4-49CF-AE2E-E7834DB3E859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7FBE27-AF8B-4F31-B324-8CB52BBCCB73}"/>
                </a:ext>
              </a:extLst>
            </p:cNvPr>
            <p:cNvSpPr txBox="1"/>
            <p:nvPr/>
          </p:nvSpPr>
          <p:spPr>
            <a:xfrm>
              <a:off x="3849567" y="3845946"/>
              <a:ext cx="1184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Process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1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Kernel Structure So Far (3/3)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32</a:t>
            </a:fld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971D367-D2EB-4A6F-9BA1-91B412FC990B}"/>
              </a:ext>
            </a:extLst>
          </p:cNvPr>
          <p:cNvSpPr/>
          <p:nvPr/>
        </p:nvSpPr>
        <p:spPr>
          <a:xfrm>
            <a:off x="2096146" y="132780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DF8156-9ECE-40BB-855C-23AEBC87D8F1}"/>
              </a:ext>
            </a:extLst>
          </p:cNvPr>
          <p:cNvSpPr/>
          <p:nvPr/>
        </p:nvSpPr>
        <p:spPr>
          <a:xfrm>
            <a:off x="2096146" y="199455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Globals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7A33D4-57F0-4262-B84E-003A0EE90A0D}"/>
              </a:ext>
            </a:extLst>
          </p:cNvPr>
          <p:cNvSpPr/>
          <p:nvPr/>
        </p:nvSpPr>
        <p:spPr>
          <a:xfrm>
            <a:off x="2096146" y="2661307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F3FC51-EEDF-406A-AD03-05FE80467AF0}"/>
              </a:ext>
            </a:extLst>
          </p:cNvPr>
          <p:cNvSpPr txBox="1"/>
          <p:nvPr/>
        </p:nvSpPr>
        <p:spPr>
          <a:xfrm flipV="1">
            <a:off x="1542148" y="1411224"/>
            <a:ext cx="553998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/>
              <a:t>Kernel</a:t>
            </a:r>
            <a:endParaRPr lang="en-US" b="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3776E1-5735-4DB0-8F05-15DDD3F488A7}"/>
              </a:ext>
            </a:extLst>
          </p:cNvPr>
          <p:cNvSpPr/>
          <p:nvPr/>
        </p:nvSpPr>
        <p:spPr>
          <a:xfrm>
            <a:off x="1542148" y="1027771"/>
            <a:ext cx="8712161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772F6D-CB1D-4410-BDA9-C9E89D5D376B}"/>
              </a:ext>
            </a:extLst>
          </p:cNvPr>
          <p:cNvGrpSpPr/>
          <p:nvPr/>
        </p:nvGrpSpPr>
        <p:grpSpPr>
          <a:xfrm>
            <a:off x="3322448" y="1323938"/>
            <a:ext cx="1126912" cy="1860548"/>
            <a:chOff x="1996219" y="1610615"/>
            <a:chExt cx="1126912" cy="186054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CA5FBE-423A-4891-AF27-5184A9D3F084}"/>
                </a:ext>
              </a:extLst>
            </p:cNvPr>
            <p:cNvSpPr txBox="1"/>
            <p:nvPr/>
          </p:nvSpPr>
          <p:spPr>
            <a:xfrm>
              <a:off x="1996219" y="1610615"/>
              <a:ext cx="1126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Kernel</a:t>
              </a:r>
            </a:p>
            <a:p>
              <a:pPr algn="ctr"/>
              <a:r>
                <a:rPr lang="en-US" sz="2000" dirty="0"/>
                <a:t>Thread 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560081-3108-4C85-B9E6-313F98715A5C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TCB 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397D4F9-40C2-4E99-BE5A-9DBB08945C1B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Kernel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242867-3E1A-4BF7-A7F1-BEFC1C23BFE8}"/>
              </a:ext>
            </a:extLst>
          </p:cNvPr>
          <p:cNvGrpSpPr/>
          <p:nvPr/>
        </p:nvGrpSpPr>
        <p:grpSpPr>
          <a:xfrm>
            <a:off x="4518430" y="1323938"/>
            <a:ext cx="1126912" cy="1860548"/>
            <a:chOff x="1996219" y="1610615"/>
            <a:chExt cx="1126912" cy="186054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EB6DF8-5D45-48C1-9550-E8FD4350CF03}"/>
                </a:ext>
              </a:extLst>
            </p:cNvPr>
            <p:cNvSpPr txBox="1"/>
            <p:nvPr/>
          </p:nvSpPr>
          <p:spPr>
            <a:xfrm>
              <a:off x="1996219" y="1610615"/>
              <a:ext cx="1126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Kernel</a:t>
              </a:r>
            </a:p>
            <a:p>
              <a:pPr algn="ctr"/>
              <a:r>
                <a:rPr lang="en-US" sz="2000" dirty="0"/>
                <a:t>Thread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4FAE45-EE0B-4A91-9427-A3EBABA96B41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TCB 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762001-15BB-4397-AEAC-AC5681151AEF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Kernel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5D33DC7-A4D9-44CF-B27A-2324F0A71B71}"/>
              </a:ext>
            </a:extLst>
          </p:cNvPr>
          <p:cNvSpPr txBox="1"/>
          <p:nvPr/>
        </p:nvSpPr>
        <p:spPr>
          <a:xfrm>
            <a:off x="6621047" y="1154293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7AE9AF-675C-4B7B-8DBD-E37F865C5F34}"/>
              </a:ext>
            </a:extLst>
          </p:cNvPr>
          <p:cNvSpPr/>
          <p:nvPr/>
        </p:nvSpPr>
        <p:spPr>
          <a:xfrm>
            <a:off x="6716696" y="1537461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4168E4-E137-4881-AA7D-4914D5727A35}"/>
              </a:ext>
            </a:extLst>
          </p:cNvPr>
          <p:cNvSpPr/>
          <p:nvPr/>
        </p:nvSpPr>
        <p:spPr>
          <a:xfrm>
            <a:off x="5974591" y="2542086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372DE2-C28D-4259-8064-D76543D462BD}"/>
              </a:ext>
            </a:extLst>
          </p:cNvPr>
          <p:cNvSpPr txBox="1"/>
          <p:nvPr/>
        </p:nvSpPr>
        <p:spPr>
          <a:xfrm>
            <a:off x="8714907" y="1187691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E2AD71-EE2F-44A4-880E-1C5E4E528121}"/>
              </a:ext>
            </a:extLst>
          </p:cNvPr>
          <p:cNvSpPr/>
          <p:nvPr/>
        </p:nvSpPr>
        <p:spPr>
          <a:xfrm>
            <a:off x="8721310" y="2563784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F9D1CB-B265-4B6E-A88C-787667D22935}"/>
              </a:ext>
            </a:extLst>
          </p:cNvPr>
          <p:cNvGrpSpPr/>
          <p:nvPr/>
        </p:nvGrpSpPr>
        <p:grpSpPr>
          <a:xfrm>
            <a:off x="8617864" y="3456997"/>
            <a:ext cx="1403331" cy="2888705"/>
            <a:chOff x="4992334" y="3886330"/>
            <a:chExt cx="1403331" cy="288870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2C829E-E2C6-4CD9-8E2E-B40A1CE8C315}"/>
                </a:ext>
              </a:extLst>
            </p:cNvPr>
            <p:cNvSpPr txBox="1"/>
            <p:nvPr/>
          </p:nvSpPr>
          <p:spPr>
            <a:xfrm>
              <a:off x="5110251" y="3886330"/>
              <a:ext cx="11849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Process 2</a:t>
              </a:r>
              <a:br>
                <a:rPr lang="en-US" sz="2000" dirty="0"/>
              </a:br>
              <a:r>
                <a:rPr lang="en-US" sz="2000" dirty="0"/>
                <a:t>Thread 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119EEEA-2ECE-401A-9FBD-B882D289F614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09CBD4-BDFD-4DCC-8945-BCFC535193B1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0DA7678-6378-4101-BA7F-4CE1A8C1D6F0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Globals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FEBF8DB-001A-431A-B418-22D921B8815E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Heap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98F4BFA-9980-448A-86DC-9EF161AF77B7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C8C4702A-7CFB-48DE-A1D9-34FFB920A116}"/>
              </a:ext>
            </a:extLst>
          </p:cNvPr>
          <p:cNvSpPr/>
          <p:nvPr/>
        </p:nvSpPr>
        <p:spPr>
          <a:xfrm>
            <a:off x="5974592" y="2000271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1.A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1204A2-BBAA-4E42-A117-B90D9C5918E1}"/>
              </a:ext>
            </a:extLst>
          </p:cNvPr>
          <p:cNvSpPr/>
          <p:nvPr/>
        </p:nvSpPr>
        <p:spPr>
          <a:xfrm>
            <a:off x="7213517" y="2537672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E8B560-ACE7-43BA-BCC6-F92C0A90F684}"/>
              </a:ext>
            </a:extLst>
          </p:cNvPr>
          <p:cNvSpPr/>
          <p:nvPr/>
        </p:nvSpPr>
        <p:spPr>
          <a:xfrm>
            <a:off x="7213518" y="1995857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1.B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6365A6-D86C-43ED-BE9A-4CE38FA43849}"/>
              </a:ext>
            </a:extLst>
          </p:cNvPr>
          <p:cNvSpPr/>
          <p:nvPr/>
        </p:nvSpPr>
        <p:spPr>
          <a:xfrm>
            <a:off x="8814458" y="1547665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1E7866D-FFC8-4A77-B798-7CC8E372BAB8}"/>
              </a:ext>
            </a:extLst>
          </p:cNvPr>
          <p:cNvSpPr/>
          <p:nvPr/>
        </p:nvSpPr>
        <p:spPr>
          <a:xfrm>
            <a:off x="8721310" y="2020312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2.A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9ACFBBE-375C-46EA-91AA-B0DEA99E8CE9}"/>
              </a:ext>
            </a:extLst>
          </p:cNvPr>
          <p:cNvGrpSpPr/>
          <p:nvPr/>
        </p:nvGrpSpPr>
        <p:grpSpPr>
          <a:xfrm>
            <a:off x="5853977" y="3471576"/>
            <a:ext cx="2512274" cy="2884774"/>
            <a:chOff x="3250587" y="3845946"/>
            <a:chExt cx="2512274" cy="288477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D11FDAC-7775-457D-A2BF-2CB8B9E5334C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A5EC78D-B7EB-4599-BD72-8AD35A85C827}"/>
                  </a:ext>
                </a:extLst>
              </p:cNvPr>
              <p:cNvSpPr txBox="1"/>
              <p:nvPr/>
            </p:nvSpPr>
            <p:spPr>
              <a:xfrm>
                <a:off x="3506808" y="4175898"/>
                <a:ext cx="1144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Thread A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808BBE5-0DC1-45DC-9E44-04D7B30AA1F0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2004059-592D-43AD-B645-75C41A611030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E54D22E-E5D0-491C-8A58-1A94EFAF921C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Globals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5D67A57-38D2-4EE5-AAB4-51AC8A4BB565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F6EDF55-953D-42C5-8F27-62F9DF95570C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9FE365B-C80E-41BE-900F-03961E70AA23}"/>
                </a:ext>
              </a:extLst>
            </p:cNvPr>
            <p:cNvSpPr txBox="1"/>
            <p:nvPr/>
          </p:nvSpPr>
          <p:spPr>
            <a:xfrm>
              <a:off x="4542509" y="4107040"/>
              <a:ext cx="1142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Thread B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DE5F5F7-45BF-4A39-854F-3DE8DE4665ED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E850A5-54D9-40D0-9DAC-6D63373B4CF0}"/>
                </a:ext>
              </a:extLst>
            </p:cNvPr>
            <p:cNvSpPr txBox="1"/>
            <p:nvPr/>
          </p:nvSpPr>
          <p:spPr>
            <a:xfrm>
              <a:off x="3849567" y="3845946"/>
              <a:ext cx="1184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Process 1</a:t>
              </a:r>
            </a:p>
          </p:txBody>
        </p:sp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FF2ED0-803E-4C21-B387-AB5EEEDD210F}"/>
              </a:ext>
            </a:extLst>
          </p:cNvPr>
          <p:cNvSpPr/>
          <p:nvPr/>
        </p:nvSpPr>
        <p:spPr>
          <a:xfrm>
            <a:off x="1033276" y="3959317"/>
            <a:ext cx="3810000" cy="2312413"/>
          </a:xfrm>
          <a:prstGeom prst="wedgeRoundRectCallout">
            <a:avLst>
              <a:gd name="adj1" fmla="val 39689"/>
              <a:gd name="adj2" fmla="val -83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These two threads: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used internally by the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correspond to any particular user thread or process</a:t>
            </a:r>
          </a:p>
        </p:txBody>
      </p:sp>
    </p:spTree>
    <p:extLst>
      <p:ext uri="{BB962C8B-B14F-4D97-AF65-F5344CB8AC3E}">
        <p14:creationId xmlns:p14="http://schemas.microsoft.com/office/powerpoint/2010/main" val="32623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the OS Support the Process Abstraction?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threads and kernel structure</a:t>
            </a:r>
          </a:p>
          <a:p>
            <a:r>
              <a:rPr lang="en-US" dirty="0">
                <a:solidFill>
                  <a:srgbClr val="FF0000"/>
                </a:solidFill>
              </a:rPr>
              <a:t>Memory layout</a:t>
            </a:r>
          </a:p>
          <a:p>
            <a:r>
              <a:rPr lang="en-US" dirty="0"/>
              <a:t>Support for process operations</a:t>
            </a:r>
          </a:p>
          <a:p>
            <a:r>
              <a:rPr lang="en-US" dirty="0"/>
              <a:t>Support for I/O</a:t>
            </a:r>
          </a:p>
          <a:p>
            <a:r>
              <a:rPr lang="en-US" dirty="0"/>
              <a:t>Influence of IPC/RPC on kernel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65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B6A8-27E2-4796-9DED-CDBAC1E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Process Control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DEEB-86FC-4108-B3AC-0AC83E26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representation of each process</a:t>
            </a:r>
          </a:p>
          <a:p>
            <a:pPr lvl="1"/>
            <a:r>
              <a:rPr lang="en-US" dirty="0"/>
              <a:t>Status (running, ready, blocked)</a:t>
            </a:r>
          </a:p>
          <a:p>
            <a:pPr lvl="1"/>
            <a:r>
              <a:rPr lang="en-US" dirty="0"/>
              <a:t>Register state (if not running)</a:t>
            </a:r>
          </a:p>
          <a:p>
            <a:pPr lvl="1"/>
            <a:r>
              <a:rPr lang="en-US" dirty="0"/>
              <a:t>Thread control block(s)</a:t>
            </a:r>
          </a:p>
          <a:p>
            <a:pPr lvl="1"/>
            <a:r>
              <a:rPr lang="en-US" dirty="0"/>
              <a:t>Process ID</a:t>
            </a:r>
          </a:p>
          <a:p>
            <a:pPr lvl="1"/>
            <a:r>
              <a:rPr lang="en-US" dirty="0"/>
              <a:t>Execution time</a:t>
            </a:r>
          </a:p>
          <a:p>
            <a:pPr lvl="1"/>
            <a:r>
              <a:rPr lang="en-US" dirty="0"/>
              <a:t>Address space </a:t>
            </a:r>
          </a:p>
          <a:p>
            <a:pPr lvl="1"/>
            <a:r>
              <a:rPr lang="en-US" dirty="0"/>
              <a:t>Open files,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1D92-4819-40D3-AC9C-4ACAF416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9A775-6B63-427E-A3BB-32C864A0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F949C-8B64-407F-8240-E42F068E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8E0ADF-DDD9-4A97-8956-C0F15FECF188}"/>
              </a:ext>
            </a:extLst>
          </p:cNvPr>
          <p:cNvGrpSpPr/>
          <p:nvPr/>
        </p:nvGrpSpPr>
        <p:grpSpPr>
          <a:xfrm>
            <a:off x="3438939" y="3849756"/>
            <a:ext cx="3767951" cy="533400"/>
            <a:chOff x="3200400" y="2895600"/>
            <a:chExt cx="3767951" cy="533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1B5E1C-AB4E-4AF5-BFE4-8375CE553340}"/>
                </a:ext>
              </a:extLst>
            </p:cNvPr>
            <p:cNvSpPr txBox="1"/>
            <p:nvPr/>
          </p:nvSpPr>
          <p:spPr>
            <a:xfrm>
              <a:off x="3962400" y="2895600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How is this represented?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C2C23D-441A-4713-843A-3D2694098633}"/>
                </a:ext>
              </a:extLst>
            </p:cNvPr>
            <p:cNvCxnSpPr>
              <a:stCxn id="8" idx="1"/>
            </p:cNvCxnSpPr>
            <p:nvPr/>
          </p:nvCxnSpPr>
          <p:spPr bwMode="auto">
            <a:xfrm flipH="1">
              <a:off x="3200400" y="3095655"/>
              <a:ext cx="762000" cy="3333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84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7671-3AB1-49EC-AF06-B102DE61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Recall: Address Space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F130B-4A1B-4F54-A706-0DB0C9586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999" y="1825625"/>
            <a:ext cx="3737114" cy="4351338"/>
          </a:xfrm>
        </p:spPr>
        <p:txBody>
          <a:bodyPr/>
          <a:lstStyle/>
          <a:p>
            <a:r>
              <a:rPr lang="en-US" dirty="0"/>
              <a:t>Program operates in an address space that is distinct from the physical memory space of the machine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BE38C-F85B-4D15-9B51-634BAD2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49671-FB4B-4B75-A430-DF3F8C71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7EB41-7545-40AE-98E3-1E25D4D5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35</a:t>
            </a:fld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21CBC9D-2AFE-49F6-A233-15F8DD76E0F3}"/>
              </a:ext>
            </a:extLst>
          </p:cNvPr>
          <p:cNvSpPr/>
          <p:nvPr/>
        </p:nvSpPr>
        <p:spPr bwMode="auto">
          <a:xfrm>
            <a:off x="5424059" y="2428461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DC24A6-8AC2-451F-A413-A8045F3CEF80}"/>
              </a:ext>
            </a:extLst>
          </p:cNvPr>
          <p:cNvSpPr/>
          <p:nvPr/>
        </p:nvSpPr>
        <p:spPr bwMode="auto">
          <a:xfrm>
            <a:off x="728869" y="2504661"/>
            <a:ext cx="16002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1ED752-CFC7-45E6-BCB9-1F1D1085A301}"/>
              </a:ext>
            </a:extLst>
          </p:cNvPr>
          <p:cNvSpPr txBox="1"/>
          <p:nvPr/>
        </p:nvSpPr>
        <p:spPr>
          <a:xfrm>
            <a:off x="881269" y="2961861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190F9D-0984-4845-8490-744D4D9ED732}"/>
              </a:ext>
            </a:extLst>
          </p:cNvPr>
          <p:cNvSpPr txBox="1"/>
          <p:nvPr/>
        </p:nvSpPr>
        <p:spPr>
          <a:xfrm>
            <a:off x="5728859" y="2961861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0CA4F7-219E-4B92-82AC-BF7E17383083}"/>
              </a:ext>
            </a:extLst>
          </p:cNvPr>
          <p:cNvSpPr txBox="1"/>
          <p:nvPr/>
        </p:nvSpPr>
        <p:spPr>
          <a:xfrm>
            <a:off x="7100459" y="219986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9C5F87-9E62-4272-B4AF-C03C163F7FF5}"/>
              </a:ext>
            </a:extLst>
          </p:cNvPr>
          <p:cNvSpPr txBox="1"/>
          <p:nvPr/>
        </p:nvSpPr>
        <p:spPr>
          <a:xfrm>
            <a:off x="7062589" y="50954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0xFFF…</a:t>
            </a:r>
          </a:p>
        </p:txBody>
      </p:sp>
      <p:sp>
        <p:nvSpPr>
          <p:cNvPr id="70" name="Alternate Process 13">
            <a:extLst>
              <a:ext uri="{FF2B5EF4-FFF2-40B4-BE49-F238E27FC236}">
                <a16:creationId xmlns:a16="http://schemas.microsoft.com/office/drawing/2014/main" id="{9E5C5F26-6BA3-4520-AD95-9E40196BFD4D}"/>
              </a:ext>
            </a:extLst>
          </p:cNvPr>
          <p:cNvSpPr/>
          <p:nvPr/>
        </p:nvSpPr>
        <p:spPr bwMode="auto">
          <a:xfrm>
            <a:off x="3199659" y="2961861"/>
            <a:ext cx="1295400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translator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2292C26-141B-4C74-A1D6-319B443DAE89}"/>
              </a:ext>
            </a:extLst>
          </p:cNvPr>
          <p:cNvCxnSpPr>
            <a:stCxn id="65" idx="3"/>
            <a:endCxn id="70" idx="1"/>
          </p:cNvCxnSpPr>
          <p:nvPr/>
        </p:nvCxnSpPr>
        <p:spPr bwMode="auto">
          <a:xfrm>
            <a:off x="2329069" y="3533361"/>
            <a:ext cx="87059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8817D4-4C96-441C-B2D5-5D473BB534EC}"/>
              </a:ext>
            </a:extLst>
          </p:cNvPr>
          <p:cNvCxnSpPr>
            <a:cxnSpLocks/>
            <a:stCxn id="70" idx="3"/>
          </p:cNvCxnSpPr>
          <p:nvPr/>
        </p:nvCxnSpPr>
        <p:spPr bwMode="auto">
          <a:xfrm>
            <a:off x="4495059" y="3533361"/>
            <a:ext cx="929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F4CFFBA-78A3-4602-88C4-EE192975AE2B}"/>
              </a:ext>
            </a:extLst>
          </p:cNvPr>
          <p:cNvSpPr txBox="1"/>
          <p:nvPr/>
        </p:nvSpPr>
        <p:spPr>
          <a:xfrm rot="17680719">
            <a:off x="2038350" y="2591091"/>
            <a:ext cx="175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“virtual address”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4431DE-2BAF-4F2E-9377-8C1B4EFC5E0C}"/>
              </a:ext>
            </a:extLst>
          </p:cNvPr>
          <p:cNvSpPr txBox="1"/>
          <p:nvPr/>
        </p:nvSpPr>
        <p:spPr>
          <a:xfrm rot="17680719">
            <a:off x="4053809" y="2525933"/>
            <a:ext cx="189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“physical address”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190BD75-130C-4F41-9A20-60FDFC6A6B5D}"/>
              </a:ext>
            </a:extLst>
          </p:cNvPr>
          <p:cNvGrpSpPr/>
          <p:nvPr/>
        </p:nvGrpSpPr>
        <p:grpSpPr>
          <a:xfrm>
            <a:off x="940552" y="3486840"/>
            <a:ext cx="1154278" cy="788729"/>
            <a:chOff x="2362200" y="3352800"/>
            <a:chExt cx="1828800" cy="10668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7E042DE-7BB1-4D46-807B-06A7F9D721EA}"/>
                </a:ext>
              </a:extLst>
            </p:cNvPr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021A42E-D357-4046-A67B-10F8BFEB3261}"/>
                </a:ext>
              </a:extLst>
            </p:cNvPr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336AA1F-7088-491B-A483-25114E3EDC4C}"/>
                </a:ext>
              </a:extLst>
            </p:cNvPr>
            <p:cNvSpPr txBox="1"/>
            <p:nvPr/>
          </p:nvSpPr>
          <p:spPr>
            <a:xfrm>
              <a:off x="2539126" y="3505201"/>
              <a:ext cx="1480572" cy="45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1957D6B-7EE4-44F5-B46A-4A8214BAE0C3}"/>
              </a:ext>
            </a:extLst>
          </p:cNvPr>
          <p:cNvSpPr/>
          <p:nvPr/>
        </p:nvSpPr>
        <p:spPr bwMode="auto">
          <a:xfrm>
            <a:off x="3213549" y="4355589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7DD91E-9879-4DF4-950C-3BBFC5068978}"/>
              </a:ext>
            </a:extLst>
          </p:cNvPr>
          <p:cNvSpPr/>
          <p:nvPr/>
        </p:nvSpPr>
        <p:spPr bwMode="auto">
          <a:xfrm>
            <a:off x="3213549" y="4766672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220086-7DA4-44D7-A5DB-488481CA8A9C}"/>
              </a:ext>
            </a:extLst>
          </p:cNvPr>
          <p:cNvSpPr txBox="1"/>
          <p:nvPr/>
        </p:nvSpPr>
        <p:spPr>
          <a:xfrm>
            <a:off x="3318483" y="4424791"/>
            <a:ext cx="1064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1CB8D0C-85A2-4AA9-8A92-4D150CABBA70}"/>
              </a:ext>
            </a:extLst>
          </p:cNvPr>
          <p:cNvSpPr/>
          <p:nvPr/>
        </p:nvSpPr>
        <p:spPr bwMode="auto">
          <a:xfrm>
            <a:off x="3213549" y="4925004"/>
            <a:ext cx="1281510" cy="15415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76D4A4E-E32B-4D75-A3D9-3C1178131E4F}"/>
              </a:ext>
            </a:extLst>
          </p:cNvPr>
          <p:cNvSpPr/>
          <p:nvPr/>
        </p:nvSpPr>
        <p:spPr bwMode="auto">
          <a:xfrm>
            <a:off x="3213549" y="5083276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78FA39F-5431-4507-B333-AE16A81AFE82}"/>
              </a:ext>
            </a:extLst>
          </p:cNvPr>
          <p:cNvSpPr/>
          <p:nvPr/>
        </p:nvSpPr>
        <p:spPr bwMode="auto">
          <a:xfrm>
            <a:off x="3213549" y="5241608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15F67B-6AD9-48D0-B7A7-C164F589DAE3}"/>
              </a:ext>
            </a:extLst>
          </p:cNvPr>
          <p:cNvSpPr/>
          <p:nvPr/>
        </p:nvSpPr>
        <p:spPr bwMode="auto">
          <a:xfrm>
            <a:off x="3213549" y="5867550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62B6C1F-245D-439E-9546-D2BB9B6EE3A6}"/>
              </a:ext>
            </a:extLst>
          </p:cNvPr>
          <p:cNvCxnSpPr/>
          <p:nvPr/>
        </p:nvCxnSpPr>
        <p:spPr>
          <a:xfrm>
            <a:off x="3103003" y="4355589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57AD1D6-ED9F-4171-A6FF-5D9023B6D320}"/>
              </a:ext>
            </a:extLst>
          </p:cNvPr>
          <p:cNvSpPr/>
          <p:nvPr/>
        </p:nvSpPr>
        <p:spPr>
          <a:xfrm>
            <a:off x="3226284" y="4848303"/>
            <a:ext cx="1259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&lt;Frame </a:t>
            </a:r>
            <a:r>
              <a:rPr lang="en-US" sz="1400" dirty="0" err="1">
                <a:solidFill>
                  <a:srgbClr val="002060"/>
                </a:solidFill>
              </a:rPr>
              <a:t>Addr</a:t>
            </a:r>
            <a:r>
              <a:rPr lang="en-US" sz="1400" dirty="0">
                <a:solidFill>
                  <a:srgbClr val="002060"/>
                </a:solidFill>
              </a:rPr>
              <a:t>&gt;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DDDA28C-DDB2-40FB-A5D8-84D66BB4B3E8}"/>
              </a:ext>
            </a:extLst>
          </p:cNvPr>
          <p:cNvSpPr/>
          <p:nvPr/>
        </p:nvSpPr>
        <p:spPr bwMode="auto">
          <a:xfrm>
            <a:off x="5570546" y="3847346"/>
            <a:ext cx="1281510" cy="56107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90" name="Right Brace 89">
            <a:extLst>
              <a:ext uri="{FF2B5EF4-FFF2-40B4-BE49-F238E27FC236}">
                <a16:creationId xmlns:a16="http://schemas.microsoft.com/office/drawing/2014/main" id="{C55AFF40-FD9A-42B1-A8DD-727A6216E28F}"/>
              </a:ext>
            </a:extLst>
          </p:cNvPr>
          <p:cNvSpPr/>
          <p:nvPr/>
        </p:nvSpPr>
        <p:spPr>
          <a:xfrm>
            <a:off x="6918825" y="3847346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9A7814F-7882-4AAB-A118-91CF638A3DF2}"/>
              </a:ext>
            </a:extLst>
          </p:cNvPr>
          <p:cNvSpPr/>
          <p:nvPr/>
        </p:nvSpPr>
        <p:spPr bwMode="auto">
          <a:xfrm>
            <a:off x="5570546" y="4194496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AC98098-7887-47B5-A697-90641B7769D6}"/>
              </a:ext>
            </a:extLst>
          </p:cNvPr>
          <p:cNvCxnSpPr>
            <a:cxnSpLocks/>
          </p:cNvCxnSpPr>
          <p:nvPr/>
        </p:nvCxnSpPr>
        <p:spPr>
          <a:xfrm>
            <a:off x="5487432" y="3842685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87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F8D1-915D-467A-8EBD-24429888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“Address Space”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0378-C61C-4D89-9291-EBE5075DD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table is the primary mechanism</a:t>
            </a:r>
          </a:p>
          <a:p>
            <a:r>
              <a:rPr lang="en-US" dirty="0"/>
              <a:t>Privilege Level determines which regions can be accessed</a:t>
            </a:r>
          </a:p>
          <a:p>
            <a:pPr lvl="1"/>
            <a:r>
              <a:rPr lang="en-US" dirty="0"/>
              <a:t>Which entries can be used</a:t>
            </a:r>
          </a:p>
          <a:p>
            <a:r>
              <a:rPr lang="en-US" dirty="0"/>
              <a:t>System (PL=0) can access all, User (PL=3) only part</a:t>
            </a:r>
          </a:p>
          <a:p>
            <a:r>
              <a:rPr lang="en-US" dirty="0"/>
              <a:t>Each process has its own address space</a:t>
            </a:r>
          </a:p>
          <a:p>
            <a:r>
              <a:rPr lang="en-US" dirty="0"/>
              <a:t>The “System” part of all of them is the same</a:t>
            </a:r>
          </a:p>
          <a:p>
            <a:pPr marL="0" indent="0">
              <a:buNone/>
            </a:pPr>
            <a:r>
              <a:rPr lang="en-US" b="1" dirty="0"/>
              <a:t>All system threads share the same system address space and same memory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9CBD6-C1B5-4FED-AC49-F9DAEB8C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E510D-BEB2-4D79-8337-B29C2185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74E0-48F1-47F3-823C-9BF94356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69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17D3-843E-4FE5-8047-E4BB8F7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Mapping (Rough Idea)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9DA28-3088-4FD9-B950-A3408C14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53367-6054-444E-A690-59007521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48578-CC2E-4B86-9A45-3F89AB55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37</a:t>
            </a:fld>
            <a:endParaRPr lang="en-US"/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1A9DE9AC-BA7D-41E5-A057-8D8BFC2C5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631" y="1522413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99A55C1C-7ACB-4F8D-ACD3-0DB33B7C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031" y="1446213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8B2E59F-38CF-4B07-AD1A-CE917DCA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69" y="3444876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1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1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3A9775E-5CD0-4358-AF10-8602A51E3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944" y="3479801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2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2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91E8EB83-E016-48C1-9248-D32C6899137C}"/>
              </a:ext>
            </a:extLst>
          </p:cNvPr>
          <p:cNvGrpSpPr>
            <a:grpSpLocks/>
          </p:cNvGrpSpPr>
          <p:nvPr/>
        </p:nvGrpSpPr>
        <p:grpSpPr bwMode="auto">
          <a:xfrm>
            <a:off x="833231" y="1370013"/>
            <a:ext cx="1295400" cy="1828800"/>
            <a:chOff x="672" y="672"/>
            <a:chExt cx="816" cy="1152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36470D71-FAD4-4439-9210-43D96F70E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3E7D7402-43E3-4ECF-A8CD-BFC6B6ADA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37FF9F35-A5E2-4711-A4D4-B8BF10791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B0472350-7D32-4814-88D2-C6B375999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E9A6B67-197C-4921-B66A-B9B6A1712888}"/>
              </a:ext>
            </a:extLst>
          </p:cNvPr>
          <p:cNvGrpSpPr>
            <a:grpSpLocks/>
          </p:cNvGrpSpPr>
          <p:nvPr/>
        </p:nvGrpSpPr>
        <p:grpSpPr bwMode="auto">
          <a:xfrm>
            <a:off x="6319631" y="1446213"/>
            <a:ext cx="1295400" cy="1828800"/>
            <a:chOff x="672" y="672"/>
            <a:chExt cx="816" cy="1152"/>
          </a:xfrm>
        </p:grpSpPr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202CAC42-0C18-4C5D-8EB4-6704615C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9575C6C6-8D52-4F70-98FC-1D056E4D7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503AF799-2E4D-40D3-8118-4FA7DAE08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9AD1AD14-023B-4740-9D30-C239858DF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8774A4B3-1737-44EC-9C15-E8C23828592C}"/>
              </a:ext>
            </a:extLst>
          </p:cNvPr>
          <p:cNvGrpSpPr>
            <a:grpSpLocks/>
          </p:cNvGrpSpPr>
          <p:nvPr/>
        </p:nvGrpSpPr>
        <p:grpSpPr bwMode="auto">
          <a:xfrm>
            <a:off x="3652631" y="1370013"/>
            <a:ext cx="1295400" cy="4660900"/>
            <a:chOff x="2448" y="624"/>
            <a:chExt cx="816" cy="3360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0747DA0E-CF51-4791-BD64-7D78829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2</a:t>
              </a: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58FFE7C-DD01-46BD-A7D6-0089697A7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 b="1" dirty="0">
                  <a:latin typeface="+mj-l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89AA20A-DF79-4943-BC61-B16D7C365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1</a:t>
              </a: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9E85E894-0933-4DAD-BBA0-E9A992AE6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latin typeface="+mj-lt"/>
                </a:rPr>
                <a:t>OS heap/</a:t>
              </a:r>
            </a:p>
            <a:p>
              <a:pPr algn="ctr"/>
              <a:r>
                <a:rPr lang="en-US" altLang="en-US" dirty="0">
                  <a:latin typeface="+mj-lt"/>
                </a:rPr>
                <a:t>Stacks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98112BA9-9459-4ADE-8EB6-F987C20F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1</a:t>
              </a: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87CAD335-365A-487E-A801-B1DAC1E72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Stack 2</a:t>
              </a: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2EACA78A-091F-4718-BD05-7BF77FB1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1</a:t>
              </a: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131245FB-694E-4FE8-947B-580FFD94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2</a:t>
              </a: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A48E67C6-3EA7-4356-A097-E6925904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2</a:t>
              </a: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00000212-D096-46EE-9A96-5C74D3107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code</a:t>
              </a: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AB68E592-41E4-418A-A318-479593ACB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data</a:t>
              </a:r>
            </a:p>
          </p:txBody>
        </p:sp>
      </p:grpSp>
      <p:sp>
        <p:nvSpPr>
          <p:cNvPr id="32" name="Line 29">
            <a:extLst>
              <a:ext uri="{FF2B5EF4-FFF2-40B4-BE49-F238E27FC236}">
                <a16:creationId xmlns:a16="http://schemas.microsoft.com/office/drawing/2014/main" id="{5C31C0A3-332B-4D28-BDAE-C916B528B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631" y="1598613"/>
            <a:ext cx="1524000" cy="1106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4A6D463-E80A-4149-A352-645691266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631" y="2132013"/>
            <a:ext cx="1485900" cy="14017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262C955-DC62-4FBB-921F-D22A9C01D6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8631" y="2360613"/>
            <a:ext cx="14859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BFE70963-E4A9-4919-8FB3-C0034D2AE1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8631" y="1979613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CD30565D-4309-4A3F-B764-C09245746B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031" y="1751013"/>
            <a:ext cx="1371600" cy="2570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E0B671D-3C76-43F5-8A6B-C90BD70430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8031" y="1522413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30069A77-7412-4B71-A2EE-1460D7A9A0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031" y="2665413"/>
            <a:ext cx="1371600" cy="12746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70D76C14-3BB0-4704-B762-6041C0567A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031" y="3046413"/>
            <a:ext cx="1371600" cy="990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4DC6E326-C42D-405C-A423-311D3EB7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781" y="2039938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id="{60B5F81D-BB4F-45B1-B7DC-98162921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031" y="1446213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1E6BEC31-58A3-4C54-B0F4-050CFE30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231" y="1779588"/>
            <a:ext cx="304800" cy="18764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44" name="Oval 41">
            <a:extLst>
              <a:ext uri="{FF2B5EF4-FFF2-40B4-BE49-F238E27FC236}">
                <a16:creationId xmlns:a16="http://schemas.microsoft.com/office/drawing/2014/main" id="{C53FB88E-1788-4C5B-BC4F-52E0DC185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631" y="1522413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4DF3D06D-B1A1-4566-9071-28501856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5" y="5484813"/>
            <a:ext cx="2482003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400" dirty="0">
                <a:solidFill>
                  <a:schemeClr val="hlink"/>
                </a:solidFill>
                <a:latin typeface="+mj-lt"/>
              </a:rPr>
              <a:t>Translation Map 1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4073251D-7C80-445D-AABE-BB60C1B8C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031" y="5484813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hlink"/>
                </a:solidFill>
                <a:latin typeface="+mj-lt"/>
              </a:rPr>
              <a:t>Translation Map 2</a:t>
            </a:r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7F19498C-7D15-48BB-81BC-D4F3E1532D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4431" y="4646613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B5435B27-2874-48F9-AF2C-7A50EE3A82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2431" y="4646613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9" name="Text Box 46">
            <a:extLst>
              <a:ext uri="{FF2B5EF4-FFF2-40B4-BE49-F238E27FC236}">
                <a16:creationId xmlns:a16="http://schemas.microsoft.com/office/drawing/2014/main" id="{A470A213-B77E-414F-9F64-300956AD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634" y="6030913"/>
            <a:ext cx="3113394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hlink"/>
                </a:solidFill>
                <a:latin typeface="+mj-lt"/>
              </a:rPr>
              <a:t>Physical Address Space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257474-6602-45FB-B3D0-77247B63FCA3}"/>
              </a:ext>
            </a:extLst>
          </p:cNvPr>
          <p:cNvSpPr/>
          <p:nvPr/>
        </p:nvSpPr>
        <p:spPr bwMode="auto">
          <a:xfrm>
            <a:off x="9300651" y="2173151"/>
            <a:ext cx="1828800" cy="381181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2B5FDF-13E5-4862-AAC9-9B08E7A16BA7}"/>
              </a:ext>
            </a:extLst>
          </p:cNvPr>
          <p:cNvSpPr txBox="1"/>
          <p:nvPr/>
        </p:nvSpPr>
        <p:spPr>
          <a:xfrm>
            <a:off x="11129451" y="1955277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EE4147-C575-4498-AF74-F6205E45E7ED}"/>
              </a:ext>
            </a:extLst>
          </p:cNvPr>
          <p:cNvSpPr txBox="1"/>
          <p:nvPr/>
        </p:nvSpPr>
        <p:spPr>
          <a:xfrm>
            <a:off x="11129451" y="5747580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844AFB1-BDE1-469E-AF2E-E5A9D82D4C5C}"/>
              </a:ext>
            </a:extLst>
          </p:cNvPr>
          <p:cNvGrpSpPr/>
          <p:nvPr/>
        </p:nvGrpSpPr>
        <p:grpSpPr>
          <a:xfrm>
            <a:off x="9377569" y="2409732"/>
            <a:ext cx="1678006" cy="2897687"/>
            <a:chOff x="3200400" y="1638300"/>
            <a:chExt cx="1628564" cy="2871204"/>
          </a:xfrm>
          <a:solidFill>
            <a:srgbClr val="FFFF00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2A0FD86-1857-4EA3-9311-75774358B26C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B3AE1A-5BDC-4C17-AFEF-8C266FC2F55B}"/>
                </a:ext>
              </a:extLst>
            </p:cNvPr>
            <p:cNvSpPr txBox="1"/>
            <p:nvPr/>
          </p:nvSpPr>
          <p:spPr>
            <a:xfrm>
              <a:off x="3612439" y="1638300"/>
              <a:ext cx="801534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A4F4E7-CBCF-42C6-A68A-5B63D338E8E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1C2A5DF-8AEC-45B0-A098-5AB862110984}"/>
                </a:ext>
              </a:extLst>
            </p:cNvPr>
            <p:cNvSpPr txBox="1"/>
            <p:nvPr/>
          </p:nvSpPr>
          <p:spPr>
            <a:xfrm>
              <a:off x="3275086" y="2133601"/>
              <a:ext cx="1476240" cy="45744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141785-1E01-489D-9B17-27F2972FCFAA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3237E7-199E-45BE-91E8-3B2AD9E85211}"/>
                </a:ext>
              </a:extLst>
            </p:cNvPr>
            <p:cNvSpPr txBox="1"/>
            <p:nvPr/>
          </p:nvSpPr>
          <p:spPr>
            <a:xfrm>
              <a:off x="3605437" y="2667001"/>
              <a:ext cx="815536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5BFD567-4393-4192-A3E5-7A777DC486EA}"/>
                </a:ext>
              </a:extLst>
            </p:cNvPr>
            <p:cNvSpPr/>
            <p:nvPr/>
          </p:nvSpPr>
          <p:spPr bwMode="auto">
            <a:xfrm>
              <a:off x="3200400" y="3975858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B1BCD0-3701-45A6-B01D-81C6439914B9}"/>
                </a:ext>
              </a:extLst>
            </p:cNvPr>
            <p:cNvSpPr txBox="1"/>
            <p:nvPr/>
          </p:nvSpPr>
          <p:spPr>
            <a:xfrm>
              <a:off x="3613529" y="4052058"/>
              <a:ext cx="816532" cy="45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62715D5-D241-4817-9B02-BC68FEBA3C67}"/>
                </a:ext>
              </a:extLst>
            </p:cNvPr>
            <p:cNvCxnSpPr/>
            <p:nvPr/>
          </p:nvCxnSpPr>
          <p:spPr bwMode="auto">
            <a:xfrm flipV="1">
              <a:off x="4724400" y="3823458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1B0E094-A5E2-4F96-B30A-6A58BFF15B9E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0F02B9-2E26-4328-93A2-732FB4C5A0D6}"/>
              </a:ext>
            </a:extLst>
          </p:cNvPr>
          <p:cNvCxnSpPr>
            <a:cxnSpLocks/>
          </p:cNvCxnSpPr>
          <p:nvPr/>
        </p:nvCxnSpPr>
        <p:spPr>
          <a:xfrm>
            <a:off x="7615031" y="1446213"/>
            <a:ext cx="1666403" cy="70829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0656D2-63F7-4BF3-A2B7-D726280F8D37}"/>
              </a:ext>
            </a:extLst>
          </p:cNvPr>
          <p:cNvCxnSpPr>
            <a:cxnSpLocks/>
          </p:cNvCxnSpPr>
          <p:nvPr/>
        </p:nvCxnSpPr>
        <p:spPr>
          <a:xfrm>
            <a:off x="7615031" y="3275013"/>
            <a:ext cx="1666403" cy="270995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EC7E078-7C13-433D-97F7-0B1E18C34777}"/>
              </a:ext>
            </a:extLst>
          </p:cNvPr>
          <p:cNvSpPr txBox="1"/>
          <p:nvPr/>
        </p:nvSpPr>
        <p:spPr>
          <a:xfrm>
            <a:off x="8393595" y="1249570"/>
            <a:ext cx="355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(user process view of memory)</a:t>
            </a:r>
          </a:p>
        </p:txBody>
      </p:sp>
    </p:spTree>
    <p:extLst>
      <p:ext uri="{BB962C8B-B14F-4D97-AF65-F5344CB8AC3E}">
        <p14:creationId xmlns:p14="http://schemas.microsoft.com/office/powerpoint/2010/main" val="3500057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Process View of Memory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argv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406192"/>
            <a:ext cx="361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4"/>
            <a:ext cx="986168" cy="1106630"/>
            <a:chOff x="749881" y="3252823"/>
            <a:chExt cx="986168" cy="6437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68709" y="1844815"/>
            <a:ext cx="1975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2046273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Mode (Privilege Level)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argv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406192"/>
            <a:ext cx="361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4"/>
            <a:ext cx="986168" cy="1106630"/>
            <a:chOff x="749881" y="3252823"/>
            <a:chExt cx="986168" cy="6437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68709" y="1844815"/>
            <a:ext cx="1975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286" y="4062129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12412" y="50132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29288" y="503048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3 - user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82C8-0B08-4B51-82E9-326F48D0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Remote Procedure Calls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94BCD-70F5-41DD-971E-6F377939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777A5-CAFE-4664-8CA8-B7CED6FF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46677-2DCF-4886-A2D5-7AA078D6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2E0393F-D5BC-4B2F-B75D-43C90ACC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279" y="1520905"/>
            <a:ext cx="2826268" cy="14112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+mn-lt"/>
              </a:rPr>
              <a:t>Client (caller)</a:t>
            </a:r>
          </a:p>
          <a:p>
            <a:r>
              <a:rPr lang="en-US" altLang="en-US" dirty="0">
                <a:latin typeface="+mn-lt"/>
              </a:rPr>
              <a:t>  </a:t>
            </a:r>
          </a:p>
          <a:p>
            <a:r>
              <a:rPr lang="en-US" altLang="en-US" dirty="0">
                <a:latin typeface="+mn-lt"/>
              </a:rPr>
              <a:t>r = f(v1, v2);</a:t>
            </a:r>
          </a:p>
          <a:p>
            <a:endParaRPr lang="en-US" altLang="en-US" dirty="0">
              <a:latin typeface="+mn-lt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A88529-C638-441E-B53E-40D5FD6C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133" y="4437709"/>
            <a:ext cx="2727414" cy="15074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+mn-lt"/>
              </a:rPr>
              <a:t>Server (</a:t>
            </a:r>
            <a:r>
              <a:rPr lang="en-US" altLang="en-US" dirty="0" err="1">
                <a:latin typeface="+mn-lt"/>
              </a:rPr>
              <a:t>callee</a:t>
            </a:r>
            <a:r>
              <a:rPr lang="en-US" altLang="en-US" dirty="0">
                <a:latin typeface="+mn-lt"/>
              </a:rPr>
              <a:t>)</a:t>
            </a:r>
          </a:p>
          <a:p>
            <a:endParaRPr lang="en-US" altLang="en-US" dirty="0">
              <a:latin typeface="+mn-lt"/>
            </a:endParaRPr>
          </a:p>
          <a:p>
            <a:r>
              <a:rPr lang="en-US" altLang="en-US" dirty="0" err="1">
                <a:latin typeface="+mn-lt"/>
              </a:rPr>
              <a:t>res_t</a:t>
            </a:r>
            <a:r>
              <a:rPr lang="en-US" altLang="en-US" dirty="0">
                <a:latin typeface="+mn-lt"/>
              </a:rPr>
              <a:t> f(a1, a2)</a:t>
            </a:r>
          </a:p>
        </p:txBody>
      </p:sp>
      <p:grpSp>
        <p:nvGrpSpPr>
          <p:cNvPr id="8" name="Group 40">
            <a:extLst>
              <a:ext uri="{FF2B5EF4-FFF2-40B4-BE49-F238E27FC236}">
                <a16:creationId xmlns:a16="http://schemas.microsoft.com/office/drawing/2014/main" id="{62712B3E-04A3-430A-B5E7-877CCAEBC14B}"/>
              </a:ext>
            </a:extLst>
          </p:cNvPr>
          <p:cNvGrpSpPr>
            <a:grpSpLocks/>
          </p:cNvGrpSpPr>
          <p:nvPr/>
        </p:nvGrpSpPr>
        <p:grpSpPr bwMode="auto">
          <a:xfrm>
            <a:off x="4476692" y="1793872"/>
            <a:ext cx="1525889" cy="428625"/>
            <a:chOff x="1344" y="937"/>
            <a:chExt cx="1104" cy="270"/>
          </a:xfrm>
        </p:grpSpPr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B2F8BABC-EAB2-4D98-8787-25B7E67F4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E09D986F-9285-4F52-8134-834310FC4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9" y="937"/>
              <a:ext cx="41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call</a:t>
              </a:r>
            </a:p>
          </p:txBody>
        </p:sp>
      </p:grpSp>
      <p:grpSp>
        <p:nvGrpSpPr>
          <p:cNvPr id="11" name="Group 51">
            <a:extLst>
              <a:ext uri="{FF2B5EF4-FFF2-40B4-BE49-F238E27FC236}">
                <a16:creationId xmlns:a16="http://schemas.microsoft.com/office/drawing/2014/main" id="{BFD182A0-966C-460E-A331-2ED41A603F40}"/>
              </a:ext>
            </a:extLst>
          </p:cNvPr>
          <p:cNvGrpSpPr>
            <a:grpSpLocks/>
          </p:cNvGrpSpPr>
          <p:nvPr/>
        </p:nvGrpSpPr>
        <p:grpSpPr bwMode="auto">
          <a:xfrm>
            <a:off x="4476692" y="2516188"/>
            <a:ext cx="1752600" cy="449264"/>
            <a:chOff x="1344" y="1392"/>
            <a:chExt cx="1104" cy="283"/>
          </a:xfrm>
        </p:grpSpPr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56E9B31A-42AD-48E2-AAE0-FF8FAE541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22311DAE-A642-415C-BFD5-40A9247C2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" y="1405"/>
              <a:ext cx="58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return</a:t>
              </a:r>
            </a:p>
          </p:txBody>
        </p:sp>
      </p:grpSp>
      <p:grpSp>
        <p:nvGrpSpPr>
          <p:cNvPr id="14" name="Group 50">
            <a:extLst>
              <a:ext uri="{FF2B5EF4-FFF2-40B4-BE49-F238E27FC236}">
                <a16:creationId xmlns:a16="http://schemas.microsoft.com/office/drawing/2014/main" id="{145CDD6E-D5B3-4AC3-A256-FBE8619A08FA}"/>
              </a:ext>
            </a:extLst>
          </p:cNvPr>
          <p:cNvGrpSpPr>
            <a:grpSpLocks/>
          </p:cNvGrpSpPr>
          <p:nvPr/>
        </p:nvGrpSpPr>
        <p:grpSpPr bwMode="auto">
          <a:xfrm>
            <a:off x="6901408" y="2516186"/>
            <a:ext cx="1151394" cy="428626"/>
            <a:chOff x="3024" y="1392"/>
            <a:chExt cx="1181" cy="270"/>
          </a:xfrm>
        </p:grpSpPr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0BA2F5C-B74E-41DD-9A1B-A1DB9A2AF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AAB65D95-9941-4F0A-BEAD-BBABFBAF4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392"/>
              <a:ext cx="105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receive</a:t>
              </a:r>
            </a:p>
          </p:txBody>
        </p:sp>
      </p:grpSp>
      <p:grpSp>
        <p:nvGrpSpPr>
          <p:cNvPr id="17" name="Group 48">
            <a:extLst>
              <a:ext uri="{FF2B5EF4-FFF2-40B4-BE49-F238E27FC236}">
                <a16:creationId xmlns:a16="http://schemas.microsoft.com/office/drawing/2014/main" id="{F3F86517-3961-4B88-8264-F5FCF6CC920E}"/>
              </a:ext>
            </a:extLst>
          </p:cNvPr>
          <p:cNvGrpSpPr>
            <a:grpSpLocks/>
          </p:cNvGrpSpPr>
          <p:nvPr/>
        </p:nvGrpSpPr>
        <p:grpSpPr bwMode="auto">
          <a:xfrm>
            <a:off x="4476692" y="4894261"/>
            <a:ext cx="1410001" cy="441325"/>
            <a:chOff x="1344" y="2362"/>
            <a:chExt cx="1104" cy="278"/>
          </a:xfrm>
        </p:grpSpPr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8443F55D-EE0A-41D7-9B29-6944CAAA5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9" name="Text Box 30">
              <a:extLst>
                <a:ext uri="{FF2B5EF4-FFF2-40B4-BE49-F238E27FC236}">
                  <a16:creationId xmlns:a16="http://schemas.microsoft.com/office/drawing/2014/main" id="{06ACDDAC-3570-4EFD-AECB-0FDE9A4B5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362"/>
              <a:ext cx="72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return</a:t>
              </a:r>
            </a:p>
          </p:txBody>
        </p: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EAECF147-D204-4134-9280-E0AC4F8FF7E2}"/>
              </a:ext>
            </a:extLst>
          </p:cNvPr>
          <p:cNvGrpSpPr>
            <a:grpSpLocks/>
          </p:cNvGrpSpPr>
          <p:nvPr/>
        </p:nvGrpSpPr>
        <p:grpSpPr bwMode="auto">
          <a:xfrm>
            <a:off x="4476692" y="5640390"/>
            <a:ext cx="1752600" cy="428626"/>
            <a:chOff x="1344" y="2832"/>
            <a:chExt cx="1104" cy="270"/>
          </a:xfrm>
        </p:grpSpPr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1E37C791-F02B-4CC4-B589-971C03DB0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2" name="Text Box 31">
              <a:extLst>
                <a:ext uri="{FF2B5EF4-FFF2-40B4-BE49-F238E27FC236}">
                  <a16:creationId xmlns:a16="http://schemas.microsoft.com/office/drawing/2014/main" id="{9C3F3A89-F212-4D4A-AE13-7F32A1517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8" y="2832"/>
              <a:ext cx="36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call</a:t>
              </a:r>
            </a:p>
          </p:txBody>
        </p:sp>
      </p:grpSp>
      <p:grpSp>
        <p:nvGrpSpPr>
          <p:cNvPr id="23" name="Group 41">
            <a:extLst>
              <a:ext uri="{FF2B5EF4-FFF2-40B4-BE49-F238E27FC236}">
                <a16:creationId xmlns:a16="http://schemas.microsoft.com/office/drawing/2014/main" id="{B41DF558-6962-4ABE-8CA8-E00AA1380BA4}"/>
              </a:ext>
            </a:extLst>
          </p:cNvPr>
          <p:cNvGrpSpPr>
            <a:grpSpLocks/>
          </p:cNvGrpSpPr>
          <p:nvPr/>
        </p:nvGrpSpPr>
        <p:grpSpPr bwMode="auto">
          <a:xfrm>
            <a:off x="5575545" y="1431922"/>
            <a:ext cx="1682749" cy="1389063"/>
            <a:chOff x="2179" y="709"/>
            <a:chExt cx="1060" cy="875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57A1933A-E6D7-441D-A5EF-033BD58AD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Client</a:t>
              </a:r>
            </a:p>
            <a:p>
              <a:pPr algn="ctr"/>
              <a:r>
                <a:rPr lang="en-US" altLang="en-US">
                  <a:latin typeface="+mn-lt"/>
                </a:rPr>
                <a:t>Stub</a:t>
              </a:r>
            </a:p>
          </p:txBody>
        </p:sp>
        <p:sp>
          <p:nvSpPr>
            <p:cNvPr id="25" name="Text Box 36">
              <a:extLst>
                <a:ext uri="{FF2B5EF4-FFF2-40B4-BE49-F238E27FC236}">
                  <a16:creationId xmlns:a16="http://schemas.microsoft.com/office/drawing/2014/main" id="{4F1D9C3B-F5B4-4EF0-BB36-150B6320C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9" y="709"/>
              <a:ext cx="106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+mn-lt"/>
                </a:rPr>
                <a:t>bundle </a:t>
              </a:r>
              <a:r>
                <a:rPr lang="en-US" altLang="en-US" dirty="0" err="1">
                  <a:latin typeface="+mn-lt"/>
                </a:rPr>
                <a:t>args</a:t>
              </a:r>
              <a:endParaRPr lang="en-US" altLang="en-US" dirty="0">
                <a:latin typeface="+mn-lt"/>
              </a:endParaRPr>
            </a:p>
          </p:txBody>
        </p:sp>
      </p:grpSp>
      <p:sp>
        <p:nvSpPr>
          <p:cNvPr id="26" name="Text Box 37">
            <a:extLst>
              <a:ext uri="{FF2B5EF4-FFF2-40B4-BE49-F238E27FC236}">
                <a16:creationId xmlns:a16="http://schemas.microsoft.com/office/drawing/2014/main" id="{33E39F0B-22D9-43EE-88EF-3B321750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654" y="4254395"/>
            <a:ext cx="103276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+mn-lt"/>
              </a:rPr>
              <a:t>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+mn-lt"/>
              </a:rPr>
              <a:t>ret </a:t>
            </a:r>
            <a:r>
              <a:rPr lang="en-US" altLang="en-US" dirty="0" err="1">
                <a:latin typeface="+mn-lt"/>
              </a:rPr>
              <a:t>vals</a:t>
            </a:r>
            <a:endParaRPr lang="en-US" altLang="en-US" dirty="0">
              <a:latin typeface="+mn-lt"/>
            </a:endParaRPr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9E759167-0884-49DE-83AF-2E6FF8F0B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712" y="2808284"/>
            <a:ext cx="129841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+mn-lt"/>
              </a:rPr>
              <a:t>unbundle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+mn-lt"/>
              </a:rPr>
              <a:t>ret </a:t>
            </a:r>
            <a:r>
              <a:rPr lang="en-US" altLang="en-US" dirty="0" err="1">
                <a:latin typeface="+mn-lt"/>
              </a:rPr>
              <a:t>vals</a:t>
            </a:r>
            <a:endParaRPr lang="en-US" altLang="en-US" dirty="0">
              <a:latin typeface="+mn-lt"/>
            </a:endParaRPr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E4AA7D95-4082-46E6-8A40-1EA4F359FE50}"/>
              </a:ext>
            </a:extLst>
          </p:cNvPr>
          <p:cNvGrpSpPr>
            <a:grpSpLocks/>
          </p:cNvGrpSpPr>
          <p:nvPr/>
        </p:nvGrpSpPr>
        <p:grpSpPr bwMode="auto">
          <a:xfrm>
            <a:off x="6901407" y="4954588"/>
            <a:ext cx="1076324" cy="428625"/>
            <a:chOff x="3024" y="960"/>
            <a:chExt cx="1104" cy="270"/>
          </a:xfrm>
        </p:grpSpPr>
        <p:sp>
          <p:nvSpPr>
            <p:cNvPr id="29" name="Line 13">
              <a:extLst>
                <a:ext uri="{FF2B5EF4-FFF2-40B4-BE49-F238E27FC236}">
                  <a16:creationId xmlns:a16="http://schemas.microsoft.com/office/drawing/2014/main" id="{3ED12856-9CE2-4E95-BCD1-B5CB5510D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" name="Text Box 18">
              <a:extLst>
                <a:ext uri="{FF2B5EF4-FFF2-40B4-BE49-F238E27FC236}">
                  <a16:creationId xmlns:a16="http://schemas.microsoft.com/office/drawing/2014/main" id="{EBB15BAD-6094-4B21-992D-C4F58CC92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960"/>
              <a:ext cx="75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send</a:t>
              </a:r>
            </a:p>
          </p:txBody>
        </p:sp>
      </p:grpSp>
      <p:grpSp>
        <p:nvGrpSpPr>
          <p:cNvPr id="31" name="Group 50">
            <a:extLst>
              <a:ext uri="{FF2B5EF4-FFF2-40B4-BE49-F238E27FC236}">
                <a16:creationId xmlns:a16="http://schemas.microsoft.com/office/drawing/2014/main" id="{D5F91A79-FD7E-4D2B-B3A7-D16986C79F33}"/>
              </a:ext>
            </a:extLst>
          </p:cNvPr>
          <p:cNvGrpSpPr>
            <a:grpSpLocks/>
          </p:cNvGrpSpPr>
          <p:nvPr/>
        </p:nvGrpSpPr>
        <p:grpSpPr bwMode="auto">
          <a:xfrm>
            <a:off x="6901408" y="5640390"/>
            <a:ext cx="1151394" cy="428626"/>
            <a:chOff x="3024" y="1392"/>
            <a:chExt cx="1181" cy="270"/>
          </a:xfrm>
        </p:grpSpPr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CB78D88F-EF48-4DB0-9F7A-E7715E989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C8A16AF5-CF64-42D4-BA80-2A53A99CB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392"/>
              <a:ext cx="105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receive</a:t>
              </a:r>
            </a:p>
          </p:txBody>
        </p:sp>
      </p:grpSp>
      <p:grpSp>
        <p:nvGrpSpPr>
          <p:cNvPr id="35" name="Group 42">
            <a:extLst>
              <a:ext uri="{FF2B5EF4-FFF2-40B4-BE49-F238E27FC236}">
                <a16:creationId xmlns:a16="http://schemas.microsoft.com/office/drawing/2014/main" id="{DAC0EA39-A082-4B85-BF98-6AE68BBAC950}"/>
              </a:ext>
            </a:extLst>
          </p:cNvPr>
          <p:cNvGrpSpPr>
            <a:grpSpLocks/>
          </p:cNvGrpSpPr>
          <p:nvPr/>
        </p:nvGrpSpPr>
        <p:grpSpPr bwMode="auto">
          <a:xfrm>
            <a:off x="6901407" y="1830384"/>
            <a:ext cx="1076324" cy="428625"/>
            <a:chOff x="3024" y="960"/>
            <a:chExt cx="1104" cy="270"/>
          </a:xfrm>
        </p:grpSpPr>
        <p:sp>
          <p:nvSpPr>
            <p:cNvPr id="43" name="Line 13">
              <a:extLst>
                <a:ext uri="{FF2B5EF4-FFF2-40B4-BE49-F238E27FC236}">
                  <a16:creationId xmlns:a16="http://schemas.microsoft.com/office/drawing/2014/main" id="{9E886B4E-1FCC-4D4D-A673-5DB944330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44" name="Text Box 18">
              <a:extLst>
                <a:ext uri="{FF2B5EF4-FFF2-40B4-BE49-F238E27FC236}">
                  <a16:creationId xmlns:a16="http://schemas.microsoft.com/office/drawing/2014/main" id="{4828FCE0-D972-4FAE-8776-EF5BBCFF4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960"/>
              <a:ext cx="75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send</a:t>
              </a:r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4EB1DAB9-CF07-4F14-8E29-150ED1A8EA6C}"/>
              </a:ext>
            </a:extLst>
          </p:cNvPr>
          <p:cNvGrpSpPr>
            <a:grpSpLocks/>
          </p:cNvGrpSpPr>
          <p:nvPr/>
        </p:nvGrpSpPr>
        <p:grpSpPr bwMode="auto">
          <a:xfrm>
            <a:off x="5148505" y="5030786"/>
            <a:ext cx="2535240" cy="1352550"/>
            <a:chOff x="1983" y="2448"/>
            <a:chExt cx="1597" cy="852"/>
          </a:xfrm>
        </p:grpSpPr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D1DA6A6A-647F-4A27-A217-BC5957F8C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649" cy="5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>
                  <a:latin typeface="+mn-lt"/>
                </a:rPr>
                <a:t>Server</a:t>
              </a:r>
            </a:p>
            <a:p>
              <a:pPr algn="ctr"/>
              <a:r>
                <a:rPr lang="en-US" altLang="en-US" dirty="0">
                  <a:latin typeface="+mn-lt"/>
                </a:rPr>
                <a:t>Stub</a:t>
              </a: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6EE50C5E-32EB-4204-83A3-B1D20955F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" y="3030"/>
              <a:ext cx="159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+mn-lt"/>
                </a:rPr>
                <a:t>unbundle </a:t>
              </a:r>
              <a:r>
                <a:rPr lang="en-US" altLang="en-US" dirty="0" err="1">
                  <a:latin typeface="+mn-lt"/>
                </a:rPr>
                <a:t>args</a:t>
              </a:r>
              <a:endParaRPr lang="en-US" altLang="en-US" dirty="0">
                <a:latin typeface="+mn-lt"/>
              </a:endParaRPr>
            </a:p>
          </p:txBody>
        </p:sp>
      </p:grpSp>
      <p:sp>
        <p:nvSpPr>
          <p:cNvPr id="49" name="Line 63">
            <a:extLst>
              <a:ext uri="{FF2B5EF4-FFF2-40B4-BE49-F238E27FC236}">
                <a16:creationId xmlns:a16="http://schemas.microsoft.com/office/drawing/2014/main" id="{47C5B1AA-F3A9-40A3-B2E4-FE0F97B0C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7208" y="3733319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pic>
        <p:nvPicPr>
          <p:cNvPr id="50" name="Picture 58">
            <a:extLst>
              <a:ext uri="{FF2B5EF4-FFF2-40B4-BE49-F238E27FC236}">
                <a16:creationId xmlns:a16="http://schemas.microsoft.com/office/drawing/2014/main" id="{9BF227B7-4440-40DC-B144-84FAAED6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2" y="5550535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64">
            <a:extLst>
              <a:ext uri="{FF2B5EF4-FFF2-40B4-BE49-F238E27FC236}">
                <a16:creationId xmlns:a16="http://schemas.microsoft.com/office/drawing/2014/main" id="{9281B9BD-6E25-4482-AB88-DC5D32BDF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159" y="3276119"/>
            <a:ext cx="1436271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+mn-lt"/>
              </a:rPr>
              <a:t>Machine A</a:t>
            </a:r>
          </a:p>
        </p:txBody>
      </p:sp>
      <p:sp>
        <p:nvSpPr>
          <p:cNvPr id="52" name="Text Box 65">
            <a:extLst>
              <a:ext uri="{FF2B5EF4-FFF2-40B4-BE49-F238E27FC236}">
                <a16:creationId xmlns:a16="http://schemas.microsoft.com/office/drawing/2014/main" id="{7E22141D-C157-46A3-AF2E-B85B5E00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734" y="3809519"/>
            <a:ext cx="1423447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+mn-lt"/>
              </a:rPr>
              <a:t>Machine B</a:t>
            </a:r>
          </a:p>
        </p:txBody>
      </p:sp>
      <p:pic>
        <p:nvPicPr>
          <p:cNvPr id="53" name="Picture 58">
            <a:extLst>
              <a:ext uri="{FF2B5EF4-FFF2-40B4-BE49-F238E27FC236}">
                <a16:creationId xmlns:a16="http://schemas.microsoft.com/office/drawing/2014/main" id="{921A3884-98BB-47AF-8FC9-7E165F23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1" y="2438481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74E3DE0B-65E0-416C-9D1F-C153C8AEDE9A}"/>
              </a:ext>
            </a:extLst>
          </p:cNvPr>
          <p:cNvGrpSpPr/>
          <p:nvPr/>
        </p:nvGrpSpPr>
        <p:grpSpPr>
          <a:xfrm>
            <a:off x="7666422" y="2044696"/>
            <a:ext cx="1905000" cy="3814084"/>
            <a:chOff x="6864183" y="1884373"/>
            <a:chExt cx="1905000" cy="3814084"/>
          </a:xfrm>
        </p:grpSpPr>
        <p:sp>
          <p:nvSpPr>
            <p:cNvPr id="55" name="Cloud">
              <a:extLst>
                <a:ext uri="{FF2B5EF4-FFF2-40B4-BE49-F238E27FC236}">
                  <a16:creationId xmlns:a16="http://schemas.microsoft.com/office/drawing/2014/main" id="{22F37FE5-506E-413F-9E77-CFCD3E22670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864183" y="2814647"/>
              <a:ext cx="1905000" cy="1904983"/>
            </a:xfrm>
            <a:custGeom>
              <a:avLst/>
              <a:gdLst>
                <a:gd name="T0" fmla="*/ 5909 w 21600"/>
                <a:gd name="T1" fmla="*/ 873125 h 21600"/>
                <a:gd name="T2" fmla="*/ 952500 w 21600"/>
                <a:gd name="T3" fmla="*/ 1744391 h 21600"/>
                <a:gd name="T4" fmla="*/ 1903413 w 21600"/>
                <a:gd name="T5" fmla="*/ 873125 h 21600"/>
                <a:gd name="T6" fmla="*/ 952500 w 21600"/>
                <a:gd name="T7" fmla="*/ 9984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1237B0D0-5295-4BE6-92E4-C94C10231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2" y="1884373"/>
              <a:ext cx="1388761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>
                  <a:latin typeface="+mn-lt"/>
                </a:rPr>
                <a:t>Packet</a:t>
              </a:r>
            </a:p>
            <a:p>
              <a:pPr algn="ctr"/>
              <a:r>
                <a:rPr lang="en-US" altLang="en-US" sz="2400">
                  <a:latin typeface="+mn-lt"/>
                </a:rPr>
                <a:t>Handler</a:t>
              </a:r>
            </a:p>
          </p:txBody>
        </p:sp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892419EA-8925-423F-A70B-95610422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2" y="4784057"/>
              <a:ext cx="1388759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dirty="0">
                  <a:latin typeface="+mn-lt"/>
                </a:rPr>
                <a:t>Packet</a:t>
              </a:r>
            </a:p>
            <a:p>
              <a:pPr algn="ctr"/>
              <a:r>
                <a:rPr lang="en-US" altLang="en-US" sz="2400" dirty="0">
                  <a:latin typeface="+mn-lt"/>
                </a:rPr>
                <a:t>Handler</a:t>
              </a:r>
            </a:p>
          </p:txBody>
        </p:sp>
        <p:grpSp>
          <p:nvGrpSpPr>
            <p:cNvPr id="58" name="Group 43">
              <a:extLst>
                <a:ext uri="{FF2B5EF4-FFF2-40B4-BE49-F238E27FC236}">
                  <a16:creationId xmlns:a16="http://schemas.microsoft.com/office/drawing/2014/main" id="{415F486F-F7BA-491C-A083-DAE932CBE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4477" y="2798773"/>
              <a:ext cx="428626" cy="2057397"/>
              <a:chOff x="4537" y="1584"/>
              <a:chExt cx="270" cy="864"/>
            </a:xfrm>
          </p:grpSpPr>
          <p:sp>
            <p:nvSpPr>
              <p:cNvPr id="62" name="Text Box 34">
                <a:extLst>
                  <a:ext uri="{FF2B5EF4-FFF2-40B4-BE49-F238E27FC236}">
                    <a16:creationId xmlns:a16="http://schemas.microsoft.com/office/drawing/2014/main" id="{F334E0D8-AE86-46AC-9336-CC91FA7A3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419" y="1899"/>
                <a:ext cx="505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Network</a:t>
                </a:r>
              </a:p>
            </p:txBody>
          </p:sp>
          <p:sp>
            <p:nvSpPr>
              <p:cNvPr id="63" name="Line 32">
                <a:extLst>
                  <a:ext uri="{FF2B5EF4-FFF2-40B4-BE49-F238E27FC236}">
                    <a16:creationId xmlns:a16="http://schemas.microsoft.com/office/drawing/2014/main" id="{E1A424E4-2A40-4244-9BCA-F1BBD82CA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59" name="Group 44">
              <a:extLst>
                <a:ext uri="{FF2B5EF4-FFF2-40B4-BE49-F238E27FC236}">
                  <a16:creationId xmlns:a16="http://schemas.microsoft.com/office/drawing/2014/main" id="{74957A60-C650-45B9-AB00-0B5C2D590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7252" y="2798773"/>
              <a:ext cx="428626" cy="1981198"/>
              <a:chOff x="4123" y="1584"/>
              <a:chExt cx="270" cy="864"/>
            </a:xfrm>
          </p:grpSpPr>
          <p:sp>
            <p:nvSpPr>
              <p:cNvPr id="60" name="Text Box 35">
                <a:extLst>
                  <a:ext uri="{FF2B5EF4-FFF2-40B4-BE49-F238E27FC236}">
                    <a16:creationId xmlns:a16="http://schemas.microsoft.com/office/drawing/2014/main" id="{D53B8BBC-79C4-4955-81A7-B9F12A150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95" y="1897"/>
                <a:ext cx="525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Network</a:t>
                </a:r>
              </a:p>
            </p:txBody>
          </p:sp>
          <p:sp>
            <p:nvSpPr>
              <p:cNvPr id="61" name="Line 33">
                <a:extLst>
                  <a:ext uri="{FF2B5EF4-FFF2-40B4-BE49-F238E27FC236}">
                    <a16:creationId xmlns:a16="http://schemas.microsoft.com/office/drawing/2014/main" id="{0FADEE26-BE76-46B1-A50F-4BBA11926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5339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482E8-08EC-4275-A549-353993B2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09" y="1316969"/>
            <a:ext cx="5804176" cy="3291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0187A-2A4D-449C-8784-A0B03414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x86 (32-bit) Page Table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2BFB-F90A-4989-A8AB-29C847D4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0329"/>
            <a:ext cx="10515600" cy="1876633"/>
          </a:xfrm>
        </p:spPr>
        <p:txBody>
          <a:bodyPr/>
          <a:lstStyle/>
          <a:p>
            <a:r>
              <a:rPr lang="en-US" dirty="0"/>
              <a:t>Controls many aspects of access</a:t>
            </a:r>
          </a:p>
          <a:p>
            <a:r>
              <a:rPr lang="en-US" dirty="0"/>
              <a:t>Later – discuss page table organization</a:t>
            </a:r>
          </a:p>
          <a:p>
            <a:pPr lvl="1"/>
            <a:r>
              <a:rPr lang="en-US" dirty="0"/>
              <a:t>For 32 (64?) bit VAS, how large?  vs size of memory?</a:t>
            </a:r>
          </a:p>
          <a:p>
            <a:pPr lvl="1"/>
            <a:r>
              <a:rPr lang="en-US" dirty="0"/>
              <a:t>Used sparsely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96364-FC54-474D-B479-729DE100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09D0-072C-472F-818C-38AE8F4F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6779-568E-4E50-8BD4-B34D47CE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D7FA-E0DE-4E72-9EE1-B08E19D56686}"/>
              </a:ext>
            </a:extLst>
          </p:cNvPr>
          <p:cNvSpPr txBox="1"/>
          <p:nvPr/>
        </p:nvSpPr>
        <p:spPr>
          <a:xfrm>
            <a:off x="1931926" y="1316969"/>
            <a:ext cx="13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Page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28140E-709D-4BF2-B224-3B0ECFBF5FED}"/>
              </a:ext>
            </a:extLst>
          </p:cNvPr>
          <p:cNvSpPr/>
          <p:nvPr/>
        </p:nvSpPr>
        <p:spPr bwMode="auto">
          <a:xfrm>
            <a:off x="2149047" y="1777089"/>
            <a:ext cx="1064880" cy="2496849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EB883-9CB2-4620-8004-A62766878F7B}"/>
              </a:ext>
            </a:extLst>
          </p:cNvPr>
          <p:cNvSpPr/>
          <p:nvPr/>
        </p:nvSpPr>
        <p:spPr bwMode="auto">
          <a:xfrm>
            <a:off x="2149047" y="3406914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A8ADF-0706-4534-B075-59CE1F8C70A6}"/>
              </a:ext>
            </a:extLst>
          </p:cNvPr>
          <p:cNvSpPr/>
          <p:nvPr/>
        </p:nvSpPr>
        <p:spPr bwMode="auto">
          <a:xfrm>
            <a:off x="2310858" y="3409085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EC8DB-A085-436D-8CD0-C3BF7355FF43}"/>
              </a:ext>
            </a:extLst>
          </p:cNvPr>
          <p:cNvSpPr txBox="1"/>
          <p:nvPr/>
        </p:nvSpPr>
        <p:spPr>
          <a:xfrm>
            <a:off x="2142941" y="3077928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F45BE-CE94-40B6-B002-3101A6526D94}"/>
              </a:ext>
            </a:extLst>
          </p:cNvPr>
          <p:cNvSpPr/>
          <p:nvPr/>
        </p:nvSpPr>
        <p:spPr bwMode="auto">
          <a:xfrm>
            <a:off x="2149046" y="208945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7410F4-CC7D-4904-B1E7-D36E75419532}"/>
              </a:ext>
            </a:extLst>
          </p:cNvPr>
          <p:cNvSpPr/>
          <p:nvPr/>
        </p:nvSpPr>
        <p:spPr bwMode="auto">
          <a:xfrm>
            <a:off x="2310857" y="209162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870EA-05E2-45AE-B839-5360B4FA23CE}"/>
              </a:ext>
            </a:extLst>
          </p:cNvPr>
          <p:cNvSpPr/>
          <p:nvPr/>
        </p:nvSpPr>
        <p:spPr bwMode="auto">
          <a:xfrm>
            <a:off x="2149046" y="2577121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A96A0-1FAC-42B9-9CE3-17A0BBAC2534}"/>
              </a:ext>
            </a:extLst>
          </p:cNvPr>
          <p:cNvSpPr/>
          <p:nvPr/>
        </p:nvSpPr>
        <p:spPr bwMode="auto">
          <a:xfrm>
            <a:off x="2310857" y="2579292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18FFE6-A802-4CA0-B35F-A7DBAE561564}"/>
              </a:ext>
            </a:extLst>
          </p:cNvPr>
          <p:cNvCxnSpPr>
            <a:cxnSpLocks/>
          </p:cNvCxnSpPr>
          <p:nvPr/>
        </p:nvCxnSpPr>
        <p:spPr>
          <a:xfrm flipV="1">
            <a:off x="3008446" y="2178475"/>
            <a:ext cx="2578762" cy="13255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A000979-80A6-4CD0-9C87-D99CB9C4EB0F}"/>
              </a:ext>
            </a:extLst>
          </p:cNvPr>
          <p:cNvSpPr/>
          <p:nvPr/>
        </p:nvSpPr>
        <p:spPr>
          <a:xfrm>
            <a:off x="5903843" y="4022035"/>
            <a:ext cx="1318592" cy="205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5191DE-B4D3-4D70-919A-6DB7D23B0A14}"/>
              </a:ext>
            </a:extLst>
          </p:cNvPr>
          <p:cNvSpPr txBox="1"/>
          <p:nvPr/>
        </p:nvSpPr>
        <p:spPr>
          <a:xfrm>
            <a:off x="8897913" y="5715297"/>
            <a:ext cx="237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Pintos: </a:t>
            </a:r>
            <a:r>
              <a:rPr lang="en-US" sz="2400" dirty="0" err="1">
                <a:highlight>
                  <a:srgbClr val="FFFF00"/>
                </a:highlight>
              </a:rPr>
              <a:t>page_dir.c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85777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→ Kernel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argv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406192"/>
            <a:ext cx="361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4"/>
            <a:ext cx="986168" cy="1106630"/>
            <a:chOff x="749881" y="3252823"/>
            <a:chExt cx="986168" cy="6437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68709" y="1844815"/>
            <a:ext cx="1975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217707" y="2097726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286" y="4062129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12412" y="50132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29288" y="503048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3 - user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50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→ Kernel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argv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406192"/>
            <a:ext cx="361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4"/>
            <a:ext cx="986168" cy="1106630"/>
            <a:chOff x="749881" y="3252823"/>
            <a:chExt cx="986168" cy="6437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68709" y="1844815"/>
            <a:ext cx="1975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286" y="4062129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12412" y="50132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0"/>
            <a:ext cx="986168" cy="1106630"/>
            <a:chOff x="749881" y="3252823"/>
            <a:chExt cx="986168" cy="64374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ker</a:t>
            </a:r>
            <a:r>
              <a:rPr lang="en-US" dirty="0"/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ker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2344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3" grpId="0"/>
      <p:bldP spid="8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Resides in Memory*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argv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406192"/>
            <a:ext cx="361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4"/>
            <a:ext cx="986168" cy="1106630"/>
            <a:chOff x="749881" y="3252823"/>
            <a:chExt cx="986168" cy="6437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68709" y="1844815"/>
            <a:ext cx="1975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86812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286" y="4062129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12412" y="50132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0"/>
            <a:ext cx="986168" cy="1106630"/>
            <a:chOff x="749881" y="3252823"/>
            <a:chExt cx="986168" cy="64374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ker</a:t>
            </a:r>
            <a:r>
              <a:rPr lang="en-US" dirty="0"/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ker</a:t>
            </a:r>
            <a:r>
              <a:rPr lang="en-US" dirty="0"/>
              <a:t> data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B2E3E4-C536-41BB-A8BA-192E3F9B7C05}"/>
              </a:ext>
            </a:extLst>
          </p:cNvPr>
          <p:cNvSpPr/>
          <p:nvPr/>
        </p:nvSpPr>
        <p:spPr bwMode="auto">
          <a:xfrm>
            <a:off x="1065770" y="593334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288572" y="588595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PTBR:</a:t>
            </a:r>
          </a:p>
        </p:txBody>
      </p:sp>
      <p:cxnSp>
        <p:nvCxnSpPr>
          <p:cNvPr id="77" name="Curved Connector 41">
            <a:extLst>
              <a:ext uri="{FF2B5EF4-FFF2-40B4-BE49-F238E27FC236}">
                <a16:creationId xmlns:a16="http://schemas.microsoft.com/office/drawing/2014/main" id="{3DE217C9-F2DF-4925-935D-9A03A91FBDA0}"/>
              </a:ext>
            </a:extLst>
          </p:cNvPr>
          <p:cNvCxnSpPr>
            <a:cxnSpLocks/>
            <a:stCxn id="74" idx="3"/>
          </p:cNvCxnSpPr>
          <p:nvPr/>
        </p:nvCxnSpPr>
        <p:spPr bwMode="auto">
          <a:xfrm flipV="1">
            <a:off x="1883582" y="4873728"/>
            <a:ext cx="7429889" cy="1214090"/>
          </a:xfrm>
          <a:prstGeom prst="curvedConnector3">
            <a:avLst>
              <a:gd name="adj1" fmla="val 8638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5AE9521-79AF-4F52-8DEA-E7A2BCB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46" y="4237905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3E69974-E2E6-4BF7-98AD-AFCA4A956255}"/>
              </a:ext>
            </a:extLst>
          </p:cNvPr>
          <p:cNvSpPr txBox="1"/>
          <p:nvPr/>
        </p:nvSpPr>
        <p:spPr>
          <a:xfrm>
            <a:off x="5625512" y="1351859"/>
            <a:ext cx="311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In the simplest case.  Actually more complex.  More later.</a:t>
            </a:r>
          </a:p>
        </p:txBody>
      </p:sp>
    </p:spTree>
    <p:extLst>
      <p:ext uri="{BB962C8B-B14F-4D97-AF65-F5344CB8AC3E}">
        <p14:creationId xmlns:p14="http://schemas.microsoft.com/office/powerpoint/2010/main" val="1944001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691E-13B9-4FF0-ACE6-E51E802E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Portion of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0692-4E52-4BF3-A0B4-D7CEB4A5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Kernel memory is mapped into address space of </a:t>
            </a:r>
            <a:r>
              <a:rPr lang="en-US" i="1" dirty="0"/>
              <a:t>every</a:t>
            </a:r>
            <a:r>
              <a:rPr lang="en-US" dirty="0"/>
              <a:t> process</a:t>
            </a:r>
          </a:p>
          <a:p>
            <a:r>
              <a:rPr lang="en-US" dirty="0"/>
              <a:t>Contains the kernel code</a:t>
            </a:r>
          </a:p>
          <a:p>
            <a:pPr lvl="1"/>
            <a:r>
              <a:rPr lang="en-US" dirty="0"/>
              <a:t>Loaded when the machine booted</a:t>
            </a:r>
          </a:p>
          <a:p>
            <a:r>
              <a:rPr lang="en-US" dirty="0"/>
              <a:t>Explicitly mapped to physical memory</a:t>
            </a:r>
          </a:p>
          <a:p>
            <a:pPr lvl="1"/>
            <a:r>
              <a:rPr lang="en-US" dirty="0"/>
              <a:t>OS creates the page table</a:t>
            </a:r>
          </a:p>
          <a:p>
            <a:r>
              <a:rPr lang="en-US" dirty="0"/>
              <a:t>Used to contain all kernel data structures</a:t>
            </a:r>
          </a:p>
          <a:p>
            <a:pPr lvl="1"/>
            <a:r>
              <a:rPr lang="en-US" dirty="0"/>
              <a:t>Lists of processes/threads</a:t>
            </a:r>
          </a:p>
          <a:p>
            <a:pPr lvl="1"/>
            <a:r>
              <a:rPr lang="en-US" dirty="0"/>
              <a:t>Page tables</a:t>
            </a:r>
          </a:p>
          <a:p>
            <a:pPr lvl="1"/>
            <a:r>
              <a:rPr lang="en-US" dirty="0"/>
              <a:t>Open file descriptions, sockets, </a:t>
            </a:r>
            <a:r>
              <a:rPr lang="en-US" dirty="0" err="1"/>
              <a:t>ttys</a:t>
            </a:r>
            <a:r>
              <a:rPr lang="en-US" dirty="0"/>
              <a:t>, …</a:t>
            </a:r>
          </a:p>
          <a:p>
            <a:r>
              <a:rPr lang="en-US" dirty="0"/>
              <a:t>Kernel stack for each thread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A0D6-9EA7-424E-BF6A-A9A90DE7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2F9C-EEFA-4E9B-A064-12C2583C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BE00F-D9DF-478B-B88A-75A0FE2F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7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Kernel Code, Many Kernel Stacks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185369" y="5181159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223591" y="4828622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294622" y="4582013"/>
            <a:ext cx="7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290928" y="3454242"/>
            <a:ext cx="8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1912785" y="56496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1912784" y="5421092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1912784" y="195006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1909176" y="3062288"/>
            <a:ext cx="130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392793" y="3165255"/>
            <a:ext cx="70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argv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187781" y="2077026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581635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185368" y="5167176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193886" y="3191197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211831" y="379656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211831" y="4633776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3985591" y="446917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3975813" y="3626109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1971371" y="1406192"/>
            <a:ext cx="361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693991" y="2778705"/>
            <a:ext cx="11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788171" y="3374184"/>
            <a:ext cx="986168" cy="1106630"/>
            <a:chOff x="749881" y="3252823"/>
            <a:chExt cx="986168" cy="6437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1774338" y="4308838"/>
            <a:ext cx="1411031" cy="1056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1774338" y="3597133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1774339" y="3836046"/>
            <a:ext cx="1449252" cy="11772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8956237" y="2258973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56029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8968448" y="406933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8968448" y="354583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6734271" y="2301170"/>
            <a:ext cx="13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568709" y="1844815"/>
            <a:ext cx="1975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165" y="3977698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8968448" y="27465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191919" y="2433554"/>
            <a:ext cx="66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8956236" y="249147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8956237" y="381213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8956237" y="433379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8970277" y="481894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6951392" y="2761290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6951392" y="4391115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204821" y="5079518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278745" y="2041286"/>
            <a:ext cx="9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113203" y="4393286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6945286" y="4062129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062972" y="506067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412412" y="50132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094147" y="5030482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6951391" y="307365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113202" y="3075824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6951391" y="356132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113202" y="3563493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690445" y="3320660"/>
            <a:ext cx="986168" cy="1106630"/>
            <a:chOff x="749881" y="3252823"/>
            <a:chExt cx="986168" cy="64374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21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ip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2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204821" y="2652414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676612" y="2965599"/>
            <a:ext cx="1508769" cy="1289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675353" y="2707486"/>
            <a:ext cx="1516537" cy="8167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675354" y="3763180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185381" y="2780933"/>
            <a:ext cx="1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ker</a:t>
            </a:r>
            <a:r>
              <a:rPr lang="en-US" dirty="0"/>
              <a:t> 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191890" y="2522820"/>
            <a:ext cx="11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ker</a:t>
            </a:r>
            <a:r>
              <a:rPr lang="en-US" dirty="0"/>
              <a:t> data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B2E3E4-C536-41BB-A8BA-192E3F9B7C05}"/>
              </a:ext>
            </a:extLst>
          </p:cNvPr>
          <p:cNvSpPr/>
          <p:nvPr/>
        </p:nvSpPr>
        <p:spPr bwMode="auto">
          <a:xfrm>
            <a:off x="1065770" y="5933346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288572" y="588595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PTBR:</a:t>
            </a:r>
          </a:p>
        </p:txBody>
      </p:sp>
      <p:cxnSp>
        <p:nvCxnSpPr>
          <p:cNvPr id="77" name="Curved Connector 41">
            <a:extLst>
              <a:ext uri="{FF2B5EF4-FFF2-40B4-BE49-F238E27FC236}">
                <a16:creationId xmlns:a16="http://schemas.microsoft.com/office/drawing/2014/main" id="{3DE217C9-F2DF-4925-935D-9A03A91FBDA0}"/>
              </a:ext>
            </a:extLst>
          </p:cNvPr>
          <p:cNvCxnSpPr>
            <a:cxnSpLocks/>
            <a:stCxn id="74" idx="3"/>
          </p:cNvCxnSpPr>
          <p:nvPr/>
        </p:nvCxnSpPr>
        <p:spPr bwMode="auto">
          <a:xfrm flipV="1">
            <a:off x="1883582" y="4873728"/>
            <a:ext cx="7429889" cy="1214090"/>
          </a:xfrm>
          <a:prstGeom prst="curvedConnector3">
            <a:avLst>
              <a:gd name="adj1" fmla="val 8638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5AE9521-79AF-4F52-8DEA-E7A2BCB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89" y="4073028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CB194-F85F-4939-89E7-9CBF97816832}"/>
              </a:ext>
            </a:extLst>
          </p:cNvPr>
          <p:cNvGrpSpPr/>
          <p:nvPr/>
        </p:nvGrpSpPr>
        <p:grpSpPr>
          <a:xfrm>
            <a:off x="4169643" y="1984136"/>
            <a:ext cx="662433" cy="529704"/>
            <a:chOff x="4617229" y="2077026"/>
            <a:chExt cx="662433" cy="529704"/>
          </a:xfrm>
        </p:grpSpPr>
        <p:sp>
          <p:nvSpPr>
            <p:cNvPr id="49" name="Flowchart: Document 48">
              <a:extLst>
                <a:ext uri="{FF2B5EF4-FFF2-40B4-BE49-F238E27FC236}">
                  <a16:creationId xmlns:a16="http://schemas.microsoft.com/office/drawing/2014/main" id="{0470CEC0-4AC9-40EB-9806-2161A9E0E9A6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Document 78">
              <a:extLst>
                <a:ext uri="{FF2B5EF4-FFF2-40B4-BE49-F238E27FC236}">
                  <a16:creationId xmlns:a16="http://schemas.microsoft.com/office/drawing/2014/main" id="{03459331-16DC-42B2-B60C-A58D5DB74851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Document 79">
              <a:extLst>
                <a:ext uri="{FF2B5EF4-FFF2-40B4-BE49-F238E27FC236}">
                  <a16:creationId xmlns:a16="http://schemas.microsoft.com/office/drawing/2014/main" id="{CE121CE9-8F1F-477B-813F-8685E445D94E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0D1EF538-1599-4694-9712-6A6D1571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76" y="4178965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62CE5D3-3907-45F3-AC20-A7BB6ABC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805" y="4262221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603E490A-687E-4293-8FA7-C9DEFE37B279}"/>
              </a:ext>
            </a:extLst>
          </p:cNvPr>
          <p:cNvGrpSpPr/>
          <p:nvPr/>
        </p:nvGrpSpPr>
        <p:grpSpPr>
          <a:xfrm>
            <a:off x="9156308" y="3101345"/>
            <a:ext cx="662433" cy="529704"/>
            <a:chOff x="4617229" y="2077026"/>
            <a:chExt cx="662433" cy="529704"/>
          </a:xfrm>
        </p:grpSpPr>
        <p:sp>
          <p:nvSpPr>
            <p:cNvPr id="88" name="Flowchart: Document 87">
              <a:extLst>
                <a:ext uri="{FF2B5EF4-FFF2-40B4-BE49-F238E27FC236}">
                  <a16:creationId xmlns:a16="http://schemas.microsoft.com/office/drawing/2014/main" id="{DFF66C9F-9909-4C3B-B68C-E82833BA190C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Document 88">
              <a:extLst>
                <a:ext uri="{FF2B5EF4-FFF2-40B4-BE49-F238E27FC236}">
                  <a16:creationId xmlns:a16="http://schemas.microsoft.com/office/drawing/2014/main" id="{1B26AA61-9702-4478-ABEA-562E390D32D0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Document 89">
              <a:extLst>
                <a:ext uri="{FF2B5EF4-FFF2-40B4-BE49-F238E27FC236}">
                  <a16:creationId xmlns:a16="http://schemas.microsoft.com/office/drawing/2014/main" id="{15A31ECC-51EC-487C-9524-6449887B7943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5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B382-A0E4-4E6A-ABEB-D06C2E6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to the Correct Kernel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801-B01F-4BAE-ABFC-7C2119ED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hardware helps us out!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34AA-93EE-412D-BA33-169B8624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26EB-74F4-49E3-8DEE-C8A44EEC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A0C8-5F79-4888-A928-F7A66431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4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816-4293-4A81-AEB7-F5613679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53870" cy="1325563"/>
          </a:xfrm>
        </p:spPr>
        <p:txBody>
          <a:bodyPr/>
          <a:lstStyle/>
          <a:p>
            <a:r>
              <a:rPr lang="en-US" dirty="0"/>
              <a:t>Recall: Where do User → Kernel Mode Transfers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BC5A-D8F8-48CD-97E6-1AD03DCE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604" y="1825625"/>
            <a:ext cx="4701196" cy="4351338"/>
          </a:xfrm>
        </p:spPr>
        <p:txBody>
          <a:bodyPr/>
          <a:lstStyle/>
          <a:p>
            <a:r>
              <a:rPr lang="en-US" dirty="0"/>
              <a:t>Cannot let user programs specify the exact address!</a:t>
            </a:r>
          </a:p>
          <a:p>
            <a:r>
              <a:rPr lang="en-US" dirty="0"/>
              <a:t>Solution: </a:t>
            </a:r>
            <a:r>
              <a:rPr lang="en-US" b="1" i="1" dirty="0"/>
              <a:t>Interrupt Vector</a:t>
            </a:r>
          </a:p>
          <a:p>
            <a:pPr lvl="1"/>
            <a:r>
              <a:rPr lang="en-US" dirty="0"/>
              <a:t>OS kernel specifies a set of functions that are </a:t>
            </a:r>
            <a:r>
              <a:rPr lang="en-US" i="1" dirty="0" err="1"/>
              <a:t>entrypoints</a:t>
            </a:r>
            <a:r>
              <a:rPr lang="en-US" dirty="0"/>
              <a:t> to kernel mode</a:t>
            </a:r>
          </a:p>
          <a:p>
            <a:pPr lvl="1"/>
            <a:r>
              <a:rPr lang="en-US" dirty="0"/>
              <a:t>Appropriate function is chosen depending on the type of transition</a:t>
            </a:r>
          </a:p>
          <a:p>
            <a:pPr lvl="2"/>
            <a:r>
              <a:rPr lang="en-US" dirty="0"/>
              <a:t>Interrupt Number 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OS may do additional </a:t>
            </a:r>
            <a:r>
              <a:rPr lang="en-US" i="1" dirty="0"/>
              <a:t>dispatch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2534E-DA66-4ED0-B848-0740C76A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1DF5-E0CF-4DDC-A645-E09D5710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C53C6-521A-4C0F-BCBD-910F58B8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47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485F6E-E4FB-4623-BBDD-0C49B056C23F}"/>
              </a:ext>
            </a:extLst>
          </p:cNvPr>
          <p:cNvSpPr/>
          <p:nvPr/>
        </p:nvSpPr>
        <p:spPr bwMode="auto">
          <a:xfrm>
            <a:off x="2226364" y="2564586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55353D-1A94-4CF9-A1A3-0FBBE36F98F2}"/>
              </a:ext>
            </a:extLst>
          </p:cNvPr>
          <p:cNvSpPr/>
          <p:nvPr/>
        </p:nvSpPr>
        <p:spPr bwMode="auto">
          <a:xfrm>
            <a:off x="2226364" y="28693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85EFA9-14AA-452F-BC44-A83E00DC1DAE}"/>
              </a:ext>
            </a:extLst>
          </p:cNvPr>
          <p:cNvSpPr/>
          <p:nvPr/>
        </p:nvSpPr>
        <p:spPr bwMode="auto">
          <a:xfrm>
            <a:off x="2226364" y="34789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2F693F-F181-4C7E-B56A-B594F8FB8758}"/>
              </a:ext>
            </a:extLst>
          </p:cNvPr>
          <p:cNvSpPr/>
          <p:nvPr/>
        </p:nvSpPr>
        <p:spPr bwMode="auto">
          <a:xfrm>
            <a:off x="2226364" y="40885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D5058A-6310-4CF9-82F1-D912AF842599}"/>
              </a:ext>
            </a:extLst>
          </p:cNvPr>
          <p:cNvSpPr/>
          <p:nvPr/>
        </p:nvSpPr>
        <p:spPr bwMode="auto">
          <a:xfrm>
            <a:off x="2226364" y="46981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3E49FE-4D6C-44B2-B3F5-DD0BE3B2605A}"/>
              </a:ext>
            </a:extLst>
          </p:cNvPr>
          <p:cNvCxnSpPr>
            <a:cxnSpLocks/>
          </p:cNvCxnSpPr>
          <p:nvPr/>
        </p:nvCxnSpPr>
        <p:spPr bwMode="auto">
          <a:xfrm flipH="1">
            <a:off x="1325216" y="2564586"/>
            <a:ext cx="6725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DC3AA-44BC-4003-A205-BAE269507BE3}"/>
              </a:ext>
            </a:extLst>
          </p:cNvPr>
          <p:cNvCxnSpPr>
            <a:cxnSpLocks/>
          </p:cNvCxnSpPr>
          <p:nvPr/>
        </p:nvCxnSpPr>
        <p:spPr bwMode="auto">
          <a:xfrm>
            <a:off x="1494181" y="2564586"/>
            <a:ext cx="0" cy="16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6F9EA8E-49AA-4B7E-865E-E5524EA2DC01}"/>
              </a:ext>
            </a:extLst>
          </p:cNvPr>
          <p:cNvSpPr txBox="1"/>
          <p:nvPr/>
        </p:nvSpPr>
        <p:spPr>
          <a:xfrm rot="16200000">
            <a:off x="-230033" y="3180045"/>
            <a:ext cx="231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ea typeface="Gill Sans" charset="0"/>
                <a:cs typeface="Gill Sans" charset="0"/>
              </a:rPr>
              <a:t>interrupt number (</a:t>
            </a:r>
            <a:r>
              <a:rPr lang="en-US" sz="2000" b="0" dirty="0" err="1">
                <a:ea typeface="Gill Sans" charset="0"/>
                <a:cs typeface="Gill Sans" charset="0"/>
              </a:rPr>
              <a:t>i</a:t>
            </a:r>
            <a:r>
              <a:rPr lang="en-US" sz="2000" b="0" dirty="0"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1CC355-AAA0-45BD-8FF6-5F7AC73AB331}"/>
              </a:ext>
            </a:extLst>
          </p:cNvPr>
          <p:cNvCxnSpPr>
            <a:cxnSpLocks/>
          </p:cNvCxnSpPr>
          <p:nvPr/>
        </p:nvCxnSpPr>
        <p:spPr bwMode="auto">
          <a:xfrm>
            <a:off x="1325216" y="4164786"/>
            <a:ext cx="8249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Curved Connector 12">
            <a:extLst>
              <a:ext uri="{FF2B5EF4-FFF2-40B4-BE49-F238E27FC236}">
                <a16:creationId xmlns:a16="http://schemas.microsoft.com/office/drawing/2014/main" id="{3F45DAF3-1467-4328-A897-7A73021A69A5}"/>
              </a:ext>
            </a:extLst>
          </p:cNvPr>
          <p:cNvCxnSpPr/>
          <p:nvPr/>
        </p:nvCxnSpPr>
        <p:spPr bwMode="auto">
          <a:xfrm>
            <a:off x="3064564" y="4240986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E3B98BC-7D8E-4707-A14F-3C313C8E26FA}"/>
              </a:ext>
            </a:extLst>
          </p:cNvPr>
          <p:cNvSpPr txBox="1"/>
          <p:nvPr/>
        </p:nvSpPr>
        <p:spPr>
          <a:xfrm>
            <a:off x="4436163" y="4926786"/>
            <a:ext cx="246159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  <a:cs typeface="Courier New"/>
              </a:rPr>
              <a:t>intrpHandler_i</a:t>
            </a:r>
            <a:r>
              <a:rPr lang="en-US" sz="1600" b="1" dirty="0">
                <a:latin typeface="Consolas" panose="020B0609020204030204" pitchFamily="49" charset="0"/>
                <a:cs typeface="Courier New"/>
              </a:rPr>
              <a:t> ()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/>
              </a:rPr>
              <a:t> …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A9ACDE-49BF-46B7-B322-2D5C8200C1B8}"/>
              </a:ext>
            </a:extLst>
          </p:cNvPr>
          <p:cNvSpPr txBox="1"/>
          <p:nvPr/>
        </p:nvSpPr>
        <p:spPr>
          <a:xfrm>
            <a:off x="3597964" y="25645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Address and properties of each interrupt handler</a:t>
            </a:r>
          </a:p>
        </p:txBody>
      </p:sp>
    </p:spTree>
    <p:extLst>
      <p:ext uri="{BB962C8B-B14F-4D97-AF65-F5344CB8AC3E}">
        <p14:creationId xmlns:p14="http://schemas.microsoft.com/office/powerpoint/2010/main" val="3576273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46B3-2910-49F7-8A2C-5F7133B6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Support for Switching Stacks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CC289D-EF1B-4A0E-A03E-283CDA5A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754"/>
            <a:ext cx="6107052" cy="499912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Syscall</a:t>
            </a:r>
            <a:r>
              <a:rPr lang="en-US" dirty="0"/>
              <a:t>/</a:t>
            </a:r>
            <a:r>
              <a:rPr lang="en-US" dirty="0" err="1"/>
              <a:t>Intr</a:t>
            </a:r>
            <a:r>
              <a:rPr lang="en-US" dirty="0"/>
              <a:t> (U → K)</a:t>
            </a:r>
          </a:p>
          <a:p>
            <a:pPr lvl="1"/>
            <a:r>
              <a:rPr lang="en-US" dirty="0"/>
              <a:t>PL 3 → 0; </a:t>
            </a:r>
          </a:p>
          <a:p>
            <a:pPr lvl="1"/>
            <a:r>
              <a:rPr lang="en-US" dirty="0"/>
              <a:t>TSS ← EFLAGS, CS:EIP; </a:t>
            </a:r>
          </a:p>
          <a:p>
            <a:pPr lvl="1"/>
            <a:r>
              <a:rPr lang="en-US" dirty="0"/>
              <a:t>SS:SP ← k-thread stack (TSS PL 0); </a:t>
            </a:r>
          </a:p>
          <a:p>
            <a:pPr lvl="1"/>
            <a:r>
              <a:rPr lang="en-US" dirty="0"/>
              <a:t>push (old) SS:ESP onto (new) k-stack</a:t>
            </a:r>
          </a:p>
          <a:p>
            <a:pPr lvl="1"/>
            <a:r>
              <a:rPr lang="en-US" dirty="0"/>
              <a:t>push (old) </a:t>
            </a:r>
            <a:r>
              <a:rPr lang="en-US" dirty="0" err="1"/>
              <a:t>eflags</a:t>
            </a:r>
            <a:r>
              <a:rPr lang="en-US" dirty="0"/>
              <a:t>, </a:t>
            </a:r>
            <a:r>
              <a:rPr lang="en-US" dirty="0" err="1"/>
              <a:t>cs:eip</a:t>
            </a:r>
            <a:r>
              <a:rPr lang="en-US" dirty="0"/>
              <a:t>, &lt;err&gt;</a:t>
            </a:r>
          </a:p>
          <a:p>
            <a:pPr lvl="1"/>
            <a:r>
              <a:rPr lang="en-US" dirty="0"/>
              <a:t>CS:EIP ← &lt;k target handler&gt;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Handler then saves other regs,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Does all its works, possibly choosing other threads, changing PTBR (CR3)</a:t>
            </a:r>
          </a:p>
          <a:p>
            <a:pPr lvl="1"/>
            <a:r>
              <a:rPr lang="en-US" dirty="0"/>
              <a:t>kernel thread has set up user GPRs</a:t>
            </a:r>
          </a:p>
          <a:p>
            <a:r>
              <a:rPr lang="en-US" dirty="0" err="1"/>
              <a:t>iret</a:t>
            </a:r>
            <a:r>
              <a:rPr lang="en-US" dirty="0"/>
              <a:t>  (K → U)</a:t>
            </a:r>
          </a:p>
          <a:p>
            <a:pPr lvl="1"/>
            <a:r>
              <a:rPr lang="en-US" dirty="0"/>
              <a:t>PL 0 → 3; </a:t>
            </a:r>
          </a:p>
          <a:p>
            <a:pPr lvl="1"/>
            <a:r>
              <a:rPr lang="en-US" dirty="0" err="1"/>
              <a:t>Eflags</a:t>
            </a:r>
            <a:r>
              <a:rPr lang="en-US" dirty="0"/>
              <a:t>, CS:EIP ← popped off k-stack</a:t>
            </a:r>
          </a:p>
          <a:p>
            <a:pPr lvl="1"/>
            <a:r>
              <a:rPr lang="en-US" dirty="0"/>
              <a:t>SS:SP ← user thread stack (TSS PL 3);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9CE42-B040-4093-98BF-5119E03B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D235A-8FCA-41CD-8C1B-EB3FD966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62BA2-5266-4370-B9CE-2F2BFE4F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9D802-9234-464C-85CF-67B3CC53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44" y="1711757"/>
            <a:ext cx="5581132" cy="3151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3DB3D4-9846-427B-B5CE-04709F723D8E}"/>
              </a:ext>
            </a:extLst>
          </p:cNvPr>
          <p:cNvSpPr txBox="1"/>
          <p:nvPr/>
        </p:nvSpPr>
        <p:spPr>
          <a:xfrm>
            <a:off x="7174704" y="5528842"/>
            <a:ext cx="321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Pintos: </a:t>
            </a:r>
            <a:r>
              <a:rPr lang="en-US" sz="2400" dirty="0" err="1">
                <a:highlight>
                  <a:srgbClr val="FFFF00"/>
                </a:highlight>
              </a:rPr>
              <a:t>tss.c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intr-stubs.S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0851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Recall: The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ea typeface="Gill Sans" charset="0"/>
                <a:cs typeface="Gill Sans" charset="0"/>
              </a:rPr>
              <a:t>Definition: </a:t>
            </a:r>
            <a:r>
              <a:rPr lang="en-US" altLang="en-US" b="1" dirty="0"/>
              <a:t>e</a:t>
            </a:r>
            <a:r>
              <a:rPr lang="en-US" b="1" dirty="0"/>
              <a:t>xecution environment with restricted rights</a:t>
            </a:r>
          </a:p>
          <a:p>
            <a:pPr lvl="1"/>
            <a:r>
              <a:rPr lang="en-US" altLang="en-US" dirty="0">
                <a:ea typeface="Gill Sans" charset="0"/>
                <a:cs typeface="Gill Sans" charset="0"/>
              </a:rPr>
              <a:t>Address Space with One or More Threads</a:t>
            </a:r>
          </a:p>
          <a:p>
            <a:pPr lvl="2"/>
            <a:r>
              <a:rPr lang="en-US" altLang="en-US" b="1" i="1" dirty="0">
                <a:solidFill>
                  <a:srgbClr val="FF0000"/>
                </a:solidFill>
                <a:ea typeface="Gill Sans" charset="0"/>
                <a:cs typeface="Gill Sans" charset="0"/>
              </a:rPr>
              <a:t>Page table per process!</a:t>
            </a:r>
          </a:p>
          <a:p>
            <a:pPr lvl="1"/>
            <a:r>
              <a:rPr lang="en-US" altLang="en-US" dirty="0"/>
              <a:t>Owns memory (mapped pages)</a:t>
            </a:r>
          </a:p>
          <a:p>
            <a:pPr lvl="1"/>
            <a:r>
              <a:rPr lang="en-US" altLang="en-US" dirty="0"/>
              <a:t>Owns file descriptors, file system context, …</a:t>
            </a:r>
          </a:p>
          <a:p>
            <a:pPr lvl="1"/>
            <a:r>
              <a:rPr lang="en-US" altLang="en-US" dirty="0"/>
              <a:t>Encapsulates one or more threads sharing process resources</a:t>
            </a:r>
          </a:p>
          <a:p>
            <a:r>
              <a:rPr lang="en-US" altLang="en-US" dirty="0"/>
              <a:t>Application program executes as a process</a:t>
            </a:r>
          </a:p>
          <a:p>
            <a:pPr lvl="1"/>
            <a:r>
              <a:rPr lang="en-US" altLang="en-US" dirty="0"/>
              <a:t>Complex applications can fork/exec child processes [later]</a:t>
            </a:r>
          </a:p>
          <a:p>
            <a:r>
              <a:rPr lang="en-US" altLang="en-US" dirty="0"/>
              <a:t>Why </a:t>
            </a:r>
            <a:r>
              <a:rPr lang="en-US" altLang="en-US" dirty="0">
                <a:ea typeface="Gill Sans" charset="0"/>
                <a:cs typeface="Gill Sans" charset="0"/>
              </a:rPr>
              <a:t>processes</a:t>
            </a:r>
            <a:r>
              <a:rPr lang="en-US" altLang="en-US" dirty="0"/>
              <a:t>? </a:t>
            </a:r>
          </a:p>
          <a:p>
            <a:pPr lvl="1"/>
            <a:r>
              <a:rPr lang="en-US" altLang="en-US" dirty="0"/>
              <a:t>Protected from each other. OS Protected from them.</a:t>
            </a:r>
          </a:p>
          <a:p>
            <a:pPr lvl="1"/>
            <a:r>
              <a:rPr lang="en-US" altLang="en-US" dirty="0"/>
              <a:t>Execute concurrently [ trade-offs with threads? later ]</a:t>
            </a:r>
          </a:p>
          <a:p>
            <a:pPr lvl="1"/>
            <a:r>
              <a:rPr lang="en-US" altLang="en-US" dirty="0"/>
              <a:t>Basic unit OS deals with</a:t>
            </a:r>
          </a:p>
          <a:p>
            <a:pPr lvl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81D36-B633-9D4D-B5AB-32931CA4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BB8BF-AA0D-4F4B-B84A-8DC5E61D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UCB CS162 Fa19 L3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2000-3604-BE48-BE18-57F30A6A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98EF-86F8-4AAB-8DA6-7334523B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0B6D2-20D2-405D-A09E-26B75C72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05DFE-5887-4AA0-89D6-9A98A2C4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93647-2B21-4F94-91E1-862C4076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</a:t>
            </a:fld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1283CA-83CD-40B0-B405-E8DD8B498348}"/>
              </a:ext>
            </a:extLst>
          </p:cNvPr>
          <p:cNvSpPr/>
          <p:nvPr/>
        </p:nvSpPr>
        <p:spPr>
          <a:xfrm>
            <a:off x="1966110" y="1822885"/>
            <a:ext cx="8790684" cy="45175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loud">
            <a:extLst>
              <a:ext uri="{FF2B5EF4-FFF2-40B4-BE49-F238E27FC236}">
                <a16:creationId xmlns:a16="http://schemas.microsoft.com/office/drawing/2014/main" id="{062F817C-8235-464B-8CEB-19FA6DF4EE7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285040" y="1967244"/>
            <a:ext cx="1752600" cy="762000"/>
          </a:xfrm>
          <a:custGeom>
            <a:avLst/>
            <a:gdLst>
              <a:gd name="T0" fmla="*/ 5436 w 21600"/>
              <a:gd name="T1" fmla="*/ 381000 h 21600"/>
              <a:gd name="T2" fmla="*/ 876300 w 21600"/>
              <a:gd name="T3" fmla="*/ 761189 h 21600"/>
              <a:gd name="T4" fmla="*/ 1751140 w 21600"/>
              <a:gd name="T5" fmla="*/ 381000 h 21600"/>
              <a:gd name="T6" fmla="*/ 876300 w 21600"/>
              <a:gd name="T7" fmla="*/ 435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latin typeface="+mn-lt"/>
                <a:ea typeface="굴림" panose="020B0600000101010101" pitchFamily="34" charset="-127"/>
              </a:rPr>
              <a:t>Top-level</a:t>
            </a:r>
          </a:p>
        </p:txBody>
      </p:sp>
      <p:sp>
        <p:nvSpPr>
          <p:cNvPr id="85" name="Cloud">
            <a:extLst>
              <a:ext uri="{FF2B5EF4-FFF2-40B4-BE49-F238E27FC236}">
                <a16:creationId xmlns:a16="http://schemas.microsoft.com/office/drawing/2014/main" id="{1FF6D299-BE19-4697-B45E-6357AA1E9CD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9085140" y="2849969"/>
            <a:ext cx="1447800" cy="881062"/>
          </a:xfrm>
          <a:custGeom>
            <a:avLst/>
            <a:gdLst>
              <a:gd name="T0" fmla="*/ 4491 w 21600"/>
              <a:gd name="T1" fmla="*/ 440531 h 21600"/>
              <a:gd name="T2" fmla="*/ 723900 w 21600"/>
              <a:gd name="T3" fmla="*/ 880124 h 21600"/>
              <a:gd name="T4" fmla="*/ 1446593 w 21600"/>
              <a:gd name="T5" fmla="*/ 440531 h 21600"/>
              <a:gd name="T6" fmla="*/ 723900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latin typeface="+mn-lt"/>
                <a:ea typeface="굴림" panose="020B0600000101010101" pitchFamily="34" charset="-127"/>
              </a:rPr>
              <a:t>com</a:t>
            </a:r>
          </a:p>
        </p:txBody>
      </p:sp>
      <p:sp>
        <p:nvSpPr>
          <p:cNvPr id="86" name="Cloud">
            <a:extLst>
              <a:ext uri="{FF2B5EF4-FFF2-40B4-BE49-F238E27FC236}">
                <a16:creationId xmlns:a16="http://schemas.microsoft.com/office/drawing/2014/main" id="{37527483-833E-4F37-8086-D3F3075EDBD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761040" y="2653044"/>
            <a:ext cx="2022475" cy="1371600"/>
          </a:xfrm>
          <a:custGeom>
            <a:avLst/>
            <a:gdLst>
              <a:gd name="T0" fmla="*/ 6273 w 21600"/>
              <a:gd name="T1" fmla="*/ 685800 h 21600"/>
              <a:gd name="T2" fmla="*/ 1011238 w 21600"/>
              <a:gd name="T3" fmla="*/ 1370140 h 21600"/>
              <a:gd name="T4" fmla="*/ 2020790 w 21600"/>
              <a:gd name="T5" fmla="*/ 685800 h 21600"/>
              <a:gd name="T6" fmla="*/ 1011238 w 21600"/>
              <a:gd name="T7" fmla="*/ 784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latin typeface="+mn-lt"/>
                <a:ea typeface="굴림" panose="020B0600000101010101" pitchFamily="34" charset="-127"/>
              </a:rPr>
              <a:t>edu</a:t>
            </a:r>
          </a:p>
        </p:txBody>
      </p:sp>
      <p:sp>
        <p:nvSpPr>
          <p:cNvPr id="87" name="Cloud">
            <a:extLst>
              <a:ext uri="{FF2B5EF4-FFF2-40B4-BE49-F238E27FC236}">
                <a16:creationId xmlns:a16="http://schemas.microsoft.com/office/drawing/2014/main" id="{57A1A1ED-5792-4103-A478-2E5034D2599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437440" y="3769056"/>
            <a:ext cx="1524000" cy="927100"/>
          </a:xfrm>
          <a:custGeom>
            <a:avLst/>
            <a:gdLst>
              <a:gd name="T0" fmla="*/ 4727 w 21600"/>
              <a:gd name="T1" fmla="*/ 463550 h 21600"/>
              <a:gd name="T2" fmla="*/ 762000 w 21600"/>
              <a:gd name="T3" fmla="*/ 926113 h 21600"/>
              <a:gd name="T4" fmla="*/ 1522730 w 21600"/>
              <a:gd name="T5" fmla="*/ 463550 h 21600"/>
              <a:gd name="T6" fmla="*/ 762000 w 21600"/>
              <a:gd name="T7" fmla="*/ 53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dirty="0">
                <a:latin typeface="+mn-lt"/>
                <a:ea typeface="굴림" panose="020B0600000101010101" pitchFamily="34" charset="-127"/>
              </a:rPr>
              <a:t>mit.edu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CE787C3-A56A-4DAC-A351-384EC958BCF5}"/>
              </a:ext>
            </a:extLst>
          </p:cNvPr>
          <p:cNvGrpSpPr>
            <a:grpSpLocks/>
          </p:cNvGrpSpPr>
          <p:nvPr/>
        </p:nvGrpSpPr>
        <p:grpSpPr bwMode="auto">
          <a:xfrm>
            <a:off x="2741895" y="2075194"/>
            <a:ext cx="1402569" cy="1403210"/>
            <a:chOff x="513" y="1344"/>
            <a:chExt cx="921" cy="969"/>
          </a:xfrm>
        </p:grpSpPr>
        <p:graphicFrame>
          <p:nvGraphicFramePr>
            <p:cNvPr id="89" name="Object 88">
              <a:extLst>
                <a:ext uri="{FF2B5EF4-FFF2-40B4-BE49-F238E27FC236}">
                  <a16:creationId xmlns:a16="http://schemas.microsoft.com/office/drawing/2014/main" id="{A489CA3D-EBF9-4AD3-AFC3-91B403D7EC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" name="Clip" r:id="rId3" imgW="2735263" imgH="3825875" progId="MS_ClipArt_Gallery.2">
                    <p:embed/>
                  </p:oleObj>
                </mc:Choice>
                <mc:Fallback>
                  <p:oleObj name="Clip" r:id="rId3" imgW="2735263" imgH="3825875" progId="MS_ClipArt_Gallery.2">
                    <p:embed/>
                    <p:pic>
                      <p:nvPicPr>
                        <p:cNvPr id="89" name="Object 88">
                          <a:extLst>
                            <a:ext uri="{FF2B5EF4-FFF2-40B4-BE49-F238E27FC236}">
                              <a16:creationId xmlns:a16="http://schemas.microsoft.com/office/drawing/2014/main" id="{A489CA3D-EBF9-4AD3-AFC3-91B403D7EC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 Box 10">
              <a:extLst>
                <a:ext uri="{FF2B5EF4-FFF2-40B4-BE49-F238E27FC236}">
                  <a16:creationId xmlns:a16="http://schemas.microsoft.com/office/drawing/2014/main" id="{A6783620-A09A-44BC-8D76-827A82B86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" y="2079"/>
              <a:ext cx="92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dirty="0">
                  <a:latin typeface="+mn-lt"/>
                  <a:ea typeface="굴림" panose="020B0600000101010101" pitchFamily="34" charset="-127"/>
                  <a:sym typeface="Symbol" panose="05050102010706020507" pitchFamily="18" charset="2"/>
                </a:rPr>
                <a:t>169.229.131.81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FA75D69-73B7-420F-B40A-99BE9AE66126}"/>
              </a:ext>
            </a:extLst>
          </p:cNvPr>
          <p:cNvGrpSpPr>
            <a:grpSpLocks/>
          </p:cNvGrpSpPr>
          <p:nvPr/>
        </p:nvGrpSpPr>
        <p:grpSpPr bwMode="auto">
          <a:xfrm>
            <a:off x="2114425" y="3796044"/>
            <a:ext cx="1297676" cy="1452416"/>
            <a:chOff x="523" y="1344"/>
            <a:chExt cx="867" cy="959"/>
          </a:xfrm>
        </p:grpSpPr>
        <p:graphicFrame>
          <p:nvGraphicFramePr>
            <p:cNvPr id="92" name="Object 91">
              <a:extLst>
                <a:ext uri="{FF2B5EF4-FFF2-40B4-BE49-F238E27FC236}">
                  <a16:creationId xmlns:a16="http://schemas.microsoft.com/office/drawing/2014/main" id="{06E722B9-87E7-4CD2-86B2-1EFDE0680F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" name="Clip" r:id="rId5" imgW="2735263" imgH="3825875" progId="MS_ClipArt_Gallery.2">
                    <p:embed/>
                  </p:oleObj>
                </mc:Choice>
                <mc:Fallback>
                  <p:oleObj name="Clip" r:id="rId5" imgW="2735263" imgH="3825875" progId="MS_ClipArt_Gallery.2">
                    <p:embed/>
                    <p:pic>
                      <p:nvPicPr>
                        <p:cNvPr id="92" name="Object 91">
                          <a:extLst>
                            <a:ext uri="{FF2B5EF4-FFF2-40B4-BE49-F238E27FC236}">
                              <a16:creationId xmlns:a16="http://schemas.microsoft.com/office/drawing/2014/main" id="{06E722B9-87E7-4CD2-86B2-1EFDE0680F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 Box 13">
              <a:extLst>
                <a:ext uri="{FF2B5EF4-FFF2-40B4-BE49-F238E27FC236}">
                  <a16:creationId xmlns:a16="http://schemas.microsoft.com/office/drawing/2014/main" id="{A83700F7-4BB4-4373-9542-165B11349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2079"/>
              <a:ext cx="86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dirty="0">
                  <a:latin typeface="+mn-lt"/>
                  <a:ea typeface="굴림" panose="020B0600000101010101" pitchFamily="34" charset="-127"/>
                  <a:sym typeface="Symbol" panose="05050102010706020507" pitchFamily="18" charset="2"/>
                </a:rPr>
                <a:t>128.32.61.103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593AD0C-CCB5-4F65-BA9A-16B29238DAD4}"/>
              </a:ext>
            </a:extLst>
          </p:cNvPr>
          <p:cNvGrpSpPr>
            <a:grpSpLocks/>
          </p:cNvGrpSpPr>
          <p:nvPr/>
        </p:nvGrpSpPr>
        <p:grpSpPr bwMode="auto">
          <a:xfrm>
            <a:off x="9452283" y="4772356"/>
            <a:ext cx="1298014" cy="1403211"/>
            <a:chOff x="511" y="1344"/>
            <a:chExt cx="942" cy="969"/>
          </a:xfrm>
        </p:grpSpPr>
        <p:graphicFrame>
          <p:nvGraphicFramePr>
            <p:cNvPr id="95" name="Object 94">
              <a:extLst>
                <a:ext uri="{FF2B5EF4-FFF2-40B4-BE49-F238E27FC236}">
                  <a16:creationId xmlns:a16="http://schemas.microsoft.com/office/drawing/2014/main" id="{C094E3A9-F375-44D3-9353-1502EF1E83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" name="Clip" r:id="rId6" imgW="2735263" imgH="3825875" progId="MS_ClipArt_Gallery.2">
                    <p:embed/>
                  </p:oleObj>
                </mc:Choice>
                <mc:Fallback>
                  <p:oleObj name="Clip" r:id="rId6" imgW="2735263" imgH="3825875" progId="MS_ClipArt_Gallery.2">
                    <p:embed/>
                    <p:pic>
                      <p:nvPicPr>
                        <p:cNvPr id="95" name="Object 94">
                          <a:extLst>
                            <a:ext uri="{FF2B5EF4-FFF2-40B4-BE49-F238E27FC236}">
                              <a16:creationId xmlns:a16="http://schemas.microsoft.com/office/drawing/2014/main" id="{C094E3A9-F375-44D3-9353-1502EF1E83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Text Box 16">
              <a:extLst>
                <a:ext uri="{FF2B5EF4-FFF2-40B4-BE49-F238E27FC236}">
                  <a16:creationId xmlns:a16="http://schemas.microsoft.com/office/drawing/2014/main" id="{C1E9D250-AA97-4A37-86AD-17CA57DCE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" y="2079"/>
              <a:ext cx="942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dirty="0">
                  <a:latin typeface="+mn-lt"/>
                  <a:ea typeface="굴림" panose="020B0600000101010101" pitchFamily="34" charset="-127"/>
                  <a:sym typeface="Symbol" panose="05050102010706020507" pitchFamily="18" charset="2"/>
                </a:rPr>
                <a:t>128.32.139.48</a:t>
              </a:r>
            </a:p>
          </p:txBody>
        </p:sp>
      </p:grpSp>
      <p:sp>
        <p:nvSpPr>
          <p:cNvPr id="97" name="Cloud">
            <a:extLst>
              <a:ext uri="{FF2B5EF4-FFF2-40B4-BE49-F238E27FC236}">
                <a16:creationId xmlns:a16="http://schemas.microsoft.com/office/drawing/2014/main" id="{E7D56DB7-4831-4786-B674-24656662DB1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017840" y="3324556"/>
            <a:ext cx="2362200" cy="2057400"/>
          </a:xfrm>
          <a:custGeom>
            <a:avLst/>
            <a:gdLst>
              <a:gd name="T0" fmla="*/ 7327 w 21600"/>
              <a:gd name="T1" fmla="*/ 1028700 h 21600"/>
              <a:gd name="T2" fmla="*/ 1181100 w 21600"/>
              <a:gd name="T3" fmla="*/ 2055209 h 21600"/>
              <a:gd name="T4" fmla="*/ 2360232 w 21600"/>
              <a:gd name="T5" fmla="*/ 1028700 h 21600"/>
              <a:gd name="T6" fmla="*/ 1181100 w 21600"/>
              <a:gd name="T7" fmla="*/ 1176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latin typeface="+mn-lt"/>
                <a:ea typeface="굴림" panose="020B0600000101010101" pitchFamily="34" charset="-127"/>
              </a:rPr>
              <a:t>berkeley.edu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EC6F843-85C8-4327-B8B3-CD440531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140" y="4010356"/>
            <a:ext cx="13716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latin typeface="+mn-lt"/>
                <a:ea typeface="굴림" panose="020B0600000101010101" pitchFamily="34" charset="-127"/>
              </a:rPr>
              <a:t>www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C94AD06-ED91-4D34-8393-96A70A21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140" y="4315156"/>
            <a:ext cx="13716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latin typeface="+mn-lt"/>
                <a:ea typeface="굴림" panose="020B0600000101010101" pitchFamily="34" charset="-127"/>
              </a:rPr>
              <a:t>calmail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39D9D4-3B90-4622-AD49-9FD29BCB5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140" y="4619956"/>
            <a:ext cx="13716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latin typeface="+mn-lt"/>
                <a:ea typeface="굴림" panose="020B0600000101010101" pitchFamily="34" charset="-127"/>
              </a:rPr>
              <a:t>eecs</a:t>
            </a: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B86083AA-AA55-4E93-8E8A-5B4A28B339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006" y="3426156"/>
            <a:ext cx="8382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85FE09B1-5786-47FF-82D1-BE7ABE970D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6766" y="4253244"/>
            <a:ext cx="1447800" cy="2143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7A3202-A2C5-4064-830C-B8EB397D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240" y="3567444"/>
            <a:ext cx="10668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latin typeface="+mn-lt"/>
                <a:ea typeface="굴림" panose="020B0600000101010101" pitchFamily="34" charset="-127"/>
              </a:rPr>
              <a:t>berkeley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649F4D8-ECE7-423E-B682-B15DCCB8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240" y="3262644"/>
            <a:ext cx="10668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dirty="0" err="1">
                <a:latin typeface="+mn-lt"/>
                <a:ea typeface="굴림" panose="020B0600000101010101" pitchFamily="34" charset="-127"/>
              </a:rPr>
              <a:t>mit</a:t>
            </a:r>
            <a:endParaRPr lang="en-US" altLang="ko-KR" sz="180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105" name="Line 25">
            <a:extLst>
              <a:ext uri="{FF2B5EF4-FFF2-40B4-BE49-F238E27FC236}">
                <a16:creationId xmlns:a16="http://schemas.microsoft.com/office/drawing/2014/main" id="{4C81343F-EE96-4B54-8C68-C3098DBCA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8840" y="3400756"/>
            <a:ext cx="7620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106" name="Line 26">
            <a:extLst>
              <a:ext uri="{FF2B5EF4-FFF2-40B4-BE49-F238E27FC236}">
                <a16:creationId xmlns:a16="http://schemas.microsoft.com/office/drawing/2014/main" id="{6983FC86-62C1-4E73-B88B-D2B5BA7A81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1440" y="3796044"/>
            <a:ext cx="1066800" cy="138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107" name="Line 27">
            <a:extLst>
              <a:ext uri="{FF2B5EF4-FFF2-40B4-BE49-F238E27FC236}">
                <a16:creationId xmlns:a16="http://schemas.microsoft.com/office/drawing/2014/main" id="{DC819C3C-D2F0-4F69-A347-B1CA3A7FA4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5040" y="2576844"/>
            <a:ext cx="3810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108" name="Line 28">
            <a:extLst>
              <a:ext uri="{FF2B5EF4-FFF2-40B4-BE49-F238E27FC236}">
                <a16:creationId xmlns:a16="http://schemas.microsoft.com/office/drawing/2014/main" id="{6D49318C-6E41-44ED-A2B1-1417D67A1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4240" y="2500644"/>
            <a:ext cx="381000" cy="2905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7707C7-4727-471E-A37F-B98AF9047A26}"/>
              </a:ext>
            </a:extLst>
          </p:cNvPr>
          <p:cNvGrpSpPr>
            <a:grpSpLocks/>
          </p:cNvGrpSpPr>
          <p:nvPr/>
        </p:nvGrpSpPr>
        <p:grpSpPr bwMode="auto">
          <a:xfrm>
            <a:off x="6075240" y="4772356"/>
            <a:ext cx="3352800" cy="1066800"/>
            <a:chOff x="3312" y="2256"/>
            <a:chExt cx="2112" cy="672"/>
          </a:xfrm>
        </p:grpSpPr>
        <p:sp>
          <p:nvSpPr>
            <p:cNvPr id="110" name="Cloud">
              <a:extLst>
                <a:ext uri="{FF2B5EF4-FFF2-40B4-BE49-F238E27FC236}">
                  <a16:creationId xmlns:a16="http://schemas.microsoft.com/office/drawing/2014/main" id="{988E03F3-4917-4AC5-B61A-F4118EAE762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312" y="2256"/>
              <a:ext cx="2112" cy="672"/>
            </a:xfrm>
            <a:custGeom>
              <a:avLst/>
              <a:gdLst>
                <a:gd name="T0" fmla="*/ 7 w 21600"/>
                <a:gd name="T1" fmla="*/ 336 h 21600"/>
                <a:gd name="T2" fmla="*/ 1056 w 21600"/>
                <a:gd name="T3" fmla="*/ 671 h 21600"/>
                <a:gd name="T4" fmla="*/ 2110 w 21600"/>
                <a:gd name="T5" fmla="*/ 336 h 21600"/>
                <a:gd name="T6" fmla="*/ 1056 w 21600"/>
                <a:gd name="T7" fmla="*/ 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46 h 21600"/>
                <a:gd name="T14" fmla="*/ 170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Ctr="1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latin typeface="+mn-lt"/>
                  <a:ea typeface="굴림" panose="020B0600000101010101" pitchFamily="34" charset="-127"/>
                </a:rPr>
                <a:t>eecs.berkeley.edu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D30846D-7733-44A4-903C-6E0C49E1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864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latin typeface="+mn-lt"/>
                  <a:ea typeface="굴림" panose="020B0600000101010101" pitchFamily="34" charset="-127"/>
                </a:rPr>
                <a:t>www</a:t>
              </a:r>
            </a:p>
          </p:txBody>
        </p:sp>
      </p:grpSp>
      <p:sp>
        <p:nvSpPr>
          <p:cNvPr id="112" name="Line 32">
            <a:extLst>
              <a:ext uri="{FF2B5EF4-FFF2-40B4-BE49-F238E27FC236}">
                <a16:creationId xmlns:a16="http://schemas.microsoft.com/office/drawing/2014/main" id="{E2464CFE-B565-44EB-8779-86A69DF41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0440" y="4772356"/>
            <a:ext cx="5334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113" name="Line 33">
            <a:extLst>
              <a:ext uri="{FF2B5EF4-FFF2-40B4-BE49-F238E27FC236}">
                <a16:creationId xmlns:a16="http://schemas.microsoft.com/office/drawing/2014/main" id="{947BE224-A0F3-4991-9172-0C8C9EB713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08840" y="5305756"/>
            <a:ext cx="160020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8F283CA-3CF3-445E-B8BE-879C48670FC5}"/>
              </a:ext>
            </a:extLst>
          </p:cNvPr>
          <p:cNvSpPr txBox="1"/>
          <p:nvPr/>
        </p:nvSpPr>
        <p:spPr>
          <a:xfrm>
            <a:off x="5770440" y="1856860"/>
            <a:ext cx="12361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DNS Server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520439A9-E205-447F-AFD6-7BFF5C5EE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534" y="365125"/>
            <a:ext cx="1152072" cy="1152072"/>
          </a:xfrm>
          <a:prstGeom prst="rect">
            <a:avLst/>
          </a:prstGeom>
        </p:spPr>
      </p:pic>
      <p:sp>
        <p:nvSpPr>
          <p:cNvPr id="116" name="Freeform 36">
            <a:extLst>
              <a:ext uri="{FF2B5EF4-FFF2-40B4-BE49-F238E27FC236}">
                <a16:creationId xmlns:a16="http://schemas.microsoft.com/office/drawing/2014/main" id="{D3DF9AE0-617B-4D9E-A3E5-DD47AF01BBAD}"/>
              </a:ext>
            </a:extLst>
          </p:cNvPr>
          <p:cNvSpPr/>
          <p:nvPr/>
        </p:nvSpPr>
        <p:spPr>
          <a:xfrm>
            <a:off x="5454756" y="1018660"/>
            <a:ext cx="794657" cy="804327"/>
          </a:xfrm>
          <a:custGeom>
            <a:avLst/>
            <a:gdLst>
              <a:gd name="connsiteX0" fmla="*/ 0 w 794657"/>
              <a:gd name="connsiteY0" fmla="*/ 871 h 621357"/>
              <a:gd name="connsiteX1" fmla="*/ 587828 w 794657"/>
              <a:gd name="connsiteY1" fmla="*/ 98843 h 621357"/>
              <a:gd name="connsiteX2" fmla="*/ 794657 w 794657"/>
              <a:gd name="connsiteY2" fmla="*/ 621357 h 62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657" h="621357">
                <a:moveTo>
                  <a:pt x="0" y="871"/>
                </a:moveTo>
                <a:cubicBezTo>
                  <a:pt x="227692" y="-1850"/>
                  <a:pt x="455385" y="-4571"/>
                  <a:pt x="587828" y="98843"/>
                </a:cubicBezTo>
                <a:cubicBezTo>
                  <a:pt x="720271" y="202257"/>
                  <a:pt x="757464" y="411807"/>
                  <a:pt x="794657" y="62135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483E429-5FD1-4972-A5B1-38884F696923}"/>
              </a:ext>
            </a:extLst>
          </p:cNvPr>
          <p:cNvSpPr txBox="1"/>
          <p:nvPr/>
        </p:nvSpPr>
        <p:spPr>
          <a:xfrm>
            <a:off x="3108547" y="1266701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Hostname Resolution Request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6AED8E4-BB8F-4B00-AB17-FB5A8B9E89B3}"/>
              </a:ext>
            </a:extLst>
          </p:cNvPr>
          <p:cNvSpPr txBox="1"/>
          <p:nvPr/>
        </p:nvSpPr>
        <p:spPr>
          <a:xfrm>
            <a:off x="6743345" y="1320143"/>
            <a:ext cx="356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Hostname Resolution Response (IP)</a:t>
            </a:r>
          </a:p>
        </p:txBody>
      </p:sp>
      <p:sp>
        <p:nvSpPr>
          <p:cNvPr id="119" name="Freeform 39">
            <a:extLst>
              <a:ext uri="{FF2B5EF4-FFF2-40B4-BE49-F238E27FC236}">
                <a16:creationId xmlns:a16="http://schemas.microsoft.com/office/drawing/2014/main" id="{B84D3655-25DC-4FC7-AEA5-389EAF341174}"/>
              </a:ext>
            </a:extLst>
          </p:cNvPr>
          <p:cNvSpPr/>
          <p:nvPr/>
        </p:nvSpPr>
        <p:spPr>
          <a:xfrm>
            <a:off x="5443694" y="808477"/>
            <a:ext cx="1328230" cy="1036257"/>
          </a:xfrm>
          <a:custGeom>
            <a:avLst/>
            <a:gdLst>
              <a:gd name="connsiteX0" fmla="*/ 1328058 w 1328230"/>
              <a:gd name="connsiteY0" fmla="*/ 1036257 h 1036257"/>
              <a:gd name="connsiteX1" fmla="*/ 1230086 w 1328230"/>
              <a:gd name="connsiteY1" fmla="*/ 393999 h 1036257"/>
              <a:gd name="connsiteX2" fmla="*/ 729343 w 1328230"/>
              <a:gd name="connsiteY2" fmla="*/ 23885 h 1036257"/>
              <a:gd name="connsiteX3" fmla="*/ 0 w 1328230"/>
              <a:gd name="connsiteY3" fmla="*/ 67428 h 103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230" h="1036257">
                <a:moveTo>
                  <a:pt x="1328058" y="1036257"/>
                </a:moveTo>
                <a:cubicBezTo>
                  <a:pt x="1328965" y="799492"/>
                  <a:pt x="1329872" y="562728"/>
                  <a:pt x="1230086" y="393999"/>
                </a:cubicBezTo>
                <a:cubicBezTo>
                  <a:pt x="1130300" y="225270"/>
                  <a:pt x="934357" y="78314"/>
                  <a:pt x="729343" y="23885"/>
                </a:cubicBezTo>
                <a:cubicBezTo>
                  <a:pt x="524329" y="-30544"/>
                  <a:pt x="262164" y="18442"/>
                  <a:pt x="0" y="67428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40">
            <a:extLst>
              <a:ext uri="{FF2B5EF4-FFF2-40B4-BE49-F238E27FC236}">
                <a16:creationId xmlns:a16="http://schemas.microsoft.com/office/drawing/2014/main" id="{7B0DFB6C-3DDB-4E97-82E5-6A41CE2E7B2E}"/>
              </a:ext>
            </a:extLst>
          </p:cNvPr>
          <p:cNvSpPr/>
          <p:nvPr/>
        </p:nvSpPr>
        <p:spPr>
          <a:xfrm>
            <a:off x="6302480" y="2247530"/>
            <a:ext cx="306160" cy="488054"/>
          </a:xfrm>
          <a:custGeom>
            <a:avLst/>
            <a:gdLst>
              <a:gd name="connsiteX0" fmla="*/ 1360 w 306160"/>
              <a:gd name="connsiteY0" fmla="*/ 0 h 488054"/>
              <a:gd name="connsiteX1" fmla="*/ 1360 w 306160"/>
              <a:gd name="connsiteY1" fmla="*/ 228600 h 488054"/>
              <a:gd name="connsiteX2" fmla="*/ 12246 w 306160"/>
              <a:gd name="connsiteY2" fmla="*/ 195943 h 488054"/>
              <a:gd name="connsiteX3" fmla="*/ 121103 w 306160"/>
              <a:gd name="connsiteY3" fmla="*/ 468085 h 488054"/>
              <a:gd name="connsiteX4" fmla="*/ 306160 w 306160"/>
              <a:gd name="connsiteY4" fmla="*/ 446314 h 4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60" h="488054">
                <a:moveTo>
                  <a:pt x="1360" y="0"/>
                </a:moveTo>
                <a:cubicBezTo>
                  <a:pt x="453" y="97971"/>
                  <a:pt x="-454" y="195943"/>
                  <a:pt x="1360" y="228600"/>
                </a:cubicBezTo>
                <a:cubicBezTo>
                  <a:pt x="3174" y="261257"/>
                  <a:pt x="-7711" y="156029"/>
                  <a:pt x="12246" y="195943"/>
                </a:cubicBezTo>
                <a:cubicBezTo>
                  <a:pt x="32203" y="235857"/>
                  <a:pt x="72117" y="426357"/>
                  <a:pt x="121103" y="468085"/>
                </a:cubicBezTo>
                <a:cubicBezTo>
                  <a:pt x="170089" y="509813"/>
                  <a:pt x="238124" y="478063"/>
                  <a:pt x="306160" y="44631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41">
            <a:extLst>
              <a:ext uri="{FF2B5EF4-FFF2-40B4-BE49-F238E27FC236}">
                <a16:creationId xmlns:a16="http://schemas.microsoft.com/office/drawing/2014/main" id="{9830AC83-971D-4DBF-990D-B3618A586847}"/>
              </a:ext>
            </a:extLst>
          </p:cNvPr>
          <p:cNvSpPr/>
          <p:nvPr/>
        </p:nvSpPr>
        <p:spPr>
          <a:xfrm flipH="1">
            <a:off x="5996320" y="2265002"/>
            <a:ext cx="306160" cy="488054"/>
          </a:xfrm>
          <a:custGeom>
            <a:avLst/>
            <a:gdLst>
              <a:gd name="connsiteX0" fmla="*/ 1360 w 306160"/>
              <a:gd name="connsiteY0" fmla="*/ 0 h 488054"/>
              <a:gd name="connsiteX1" fmla="*/ 1360 w 306160"/>
              <a:gd name="connsiteY1" fmla="*/ 228600 h 488054"/>
              <a:gd name="connsiteX2" fmla="*/ 12246 w 306160"/>
              <a:gd name="connsiteY2" fmla="*/ 195943 h 488054"/>
              <a:gd name="connsiteX3" fmla="*/ 121103 w 306160"/>
              <a:gd name="connsiteY3" fmla="*/ 468085 h 488054"/>
              <a:gd name="connsiteX4" fmla="*/ 306160 w 306160"/>
              <a:gd name="connsiteY4" fmla="*/ 446314 h 48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60" h="488054">
                <a:moveTo>
                  <a:pt x="1360" y="0"/>
                </a:moveTo>
                <a:cubicBezTo>
                  <a:pt x="453" y="97971"/>
                  <a:pt x="-454" y="195943"/>
                  <a:pt x="1360" y="228600"/>
                </a:cubicBezTo>
                <a:cubicBezTo>
                  <a:pt x="3174" y="261257"/>
                  <a:pt x="-7711" y="156029"/>
                  <a:pt x="12246" y="195943"/>
                </a:cubicBezTo>
                <a:cubicBezTo>
                  <a:pt x="32203" y="235857"/>
                  <a:pt x="72117" y="426357"/>
                  <a:pt x="121103" y="468085"/>
                </a:cubicBezTo>
                <a:cubicBezTo>
                  <a:pt x="170089" y="509813"/>
                  <a:pt x="238124" y="478063"/>
                  <a:pt x="306160" y="44631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2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6530-3D93-45B6-A193-D8CB8E9A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BD0DE82-CCB7-4FC5-8407-93D7BEFAE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13301" cy="4351338"/>
          </a:xfrm>
        </p:spPr>
        <p:txBody>
          <a:bodyPr/>
          <a:lstStyle/>
          <a:p>
            <a:pPr marL="285750" indent="-285750"/>
            <a:r>
              <a:rPr lang="en-US" dirty="0"/>
              <a:t>Diagram assumes single-threaded processes</a:t>
            </a:r>
          </a:p>
          <a:p>
            <a:pPr marL="285750" indent="-285750"/>
            <a:r>
              <a:rPr lang="en-US" dirty="0"/>
              <a:t>For multi-threaded process, substitute process → thread and PCB → TCB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C1A17-D9F8-4748-8845-B9CB98CA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60A1-86E4-4FB2-B77A-C4ECD4BE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A04B-8239-475F-A9EF-43A1B5C4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B26E7-30F1-4FF6-9AF7-4C18DCE3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4783414" y="981471"/>
            <a:ext cx="5967918" cy="48950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5BCA0C-1EDF-4D68-8B84-C31A96158D3D}"/>
              </a:ext>
            </a:extLst>
          </p:cNvPr>
          <p:cNvGrpSpPr/>
          <p:nvPr/>
        </p:nvGrpSpPr>
        <p:grpSpPr>
          <a:xfrm>
            <a:off x="3772440" y="1304570"/>
            <a:ext cx="8218582" cy="4968083"/>
            <a:chOff x="538909" y="1752599"/>
            <a:chExt cx="8218582" cy="49680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FAEA2C-ECE6-420B-9D10-F44252AE2835}"/>
                </a:ext>
              </a:extLst>
            </p:cNvPr>
            <p:cNvSpPr/>
            <p:nvPr/>
          </p:nvSpPr>
          <p:spPr bwMode="auto">
            <a:xfrm>
              <a:off x="3200400" y="1752599"/>
              <a:ext cx="2895600" cy="4968083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BFF0A-B9DD-46A6-B19E-CCFE7927A333}"/>
                </a:ext>
              </a:extLst>
            </p:cNvPr>
            <p:cNvSpPr txBox="1"/>
            <p:nvPr/>
          </p:nvSpPr>
          <p:spPr>
            <a:xfrm>
              <a:off x="3537101" y="6300095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Privilege Level: 0 - sys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F86A9B-98DA-4F90-935D-3105B36961AF}"/>
                </a:ext>
              </a:extLst>
            </p:cNvPr>
            <p:cNvSpPr txBox="1"/>
            <p:nvPr/>
          </p:nvSpPr>
          <p:spPr>
            <a:xfrm>
              <a:off x="538909" y="6347835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Privilege Level: 3 - user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1EB578-FB7A-4529-9018-9EFA76619946}"/>
                </a:ext>
              </a:extLst>
            </p:cNvPr>
            <p:cNvSpPr txBox="1"/>
            <p:nvPr/>
          </p:nvSpPr>
          <p:spPr>
            <a:xfrm>
              <a:off x="6161909" y="6347835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Privilege Level: 3 - user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2276F02-C089-4621-BB2B-E626486D604B}"/>
              </a:ext>
            </a:extLst>
          </p:cNvPr>
          <p:cNvSpPr/>
          <p:nvPr/>
        </p:nvSpPr>
        <p:spPr bwMode="auto">
          <a:xfrm>
            <a:off x="6281531" y="1738666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A4E29F-A30C-41BD-B41F-7958346132CC}"/>
              </a:ext>
            </a:extLst>
          </p:cNvPr>
          <p:cNvSpPr/>
          <p:nvPr/>
        </p:nvSpPr>
        <p:spPr bwMode="auto">
          <a:xfrm>
            <a:off x="9177131" y="3133371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88813F-962F-426F-B8A2-2922A34088F4}"/>
              </a:ext>
            </a:extLst>
          </p:cNvPr>
          <p:cNvSpPr/>
          <p:nvPr/>
        </p:nvSpPr>
        <p:spPr bwMode="auto">
          <a:xfrm>
            <a:off x="6281531" y="548083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329B-0901-431A-A63A-0F54526E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Scheduling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E721-0B3C-4D89-A001-93DFEA47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6403"/>
            <a:ext cx="10515600" cy="185055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Scheduling: Mechanism for deciding which processes/threads receive the CPU</a:t>
            </a:r>
          </a:p>
          <a:p>
            <a:r>
              <a:rPr lang="en-US" dirty="0"/>
              <a:t>Lots of different scheduling policies provide …</a:t>
            </a:r>
          </a:p>
          <a:p>
            <a:pPr lvl="1"/>
            <a:r>
              <a:rPr lang="en-US" dirty="0"/>
              <a:t>Fairness or</a:t>
            </a:r>
          </a:p>
          <a:p>
            <a:pPr lvl="1"/>
            <a:r>
              <a:rPr lang="en-US" dirty="0"/>
              <a:t>Realtime guarantees or</a:t>
            </a:r>
          </a:p>
          <a:p>
            <a:pPr lvl="1"/>
            <a:r>
              <a:rPr lang="en-US" dirty="0"/>
              <a:t>Latency optimization or 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08D2-8515-4003-9407-1D958C5E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9628F-0432-46DC-88A5-F582FA8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7D1AD-D97F-4EAF-9020-7EDFF6F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F085-334C-4A31-B5FA-58D4A879C357}"/>
              </a:ext>
            </a:extLst>
          </p:cNvPr>
          <p:cNvSpPr txBox="1"/>
          <p:nvPr/>
        </p:nvSpPr>
        <p:spPr>
          <a:xfrm>
            <a:off x="3124200" y="1870076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if ( </a:t>
            </a:r>
            <a:r>
              <a:rPr lang="en-US" b="1" dirty="0" err="1">
                <a:latin typeface="Courier New"/>
                <a:cs typeface="Courier New"/>
              </a:rPr>
              <a:t>readyThreads</a:t>
            </a:r>
            <a:r>
              <a:rPr lang="en-US" b="1" dirty="0">
                <a:latin typeface="Courier New"/>
                <a:cs typeface="Courier New"/>
              </a:rPr>
              <a:t>(TCBs) ) {</a:t>
            </a:r>
          </a:p>
          <a:p>
            <a:r>
              <a:rPr lang="en-US" b="1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nextTCB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selectTCB</a:t>
            </a:r>
            <a:r>
              <a:rPr lang="en-US" b="1" dirty="0">
                <a:latin typeface="Courier New"/>
                <a:cs typeface="Courier New"/>
              </a:rPr>
              <a:t>(TCBs);</a:t>
            </a:r>
          </a:p>
          <a:p>
            <a:r>
              <a:rPr lang="en-US" b="1" dirty="0">
                <a:latin typeface="Courier New"/>
                <a:cs typeface="Courier New"/>
              </a:rPr>
              <a:t>	run( </a:t>
            </a:r>
            <a:r>
              <a:rPr lang="en-US" b="1" dirty="0" err="1">
                <a:latin typeface="Courier New"/>
                <a:cs typeface="Courier New"/>
              </a:rPr>
              <a:t>nextTCB</a:t>
            </a:r>
            <a:r>
              <a:rPr lang="en-US" b="1" dirty="0">
                <a:latin typeface="Courier New"/>
                <a:cs typeface="Courier New"/>
              </a:rPr>
              <a:t> );</a:t>
            </a:r>
          </a:p>
          <a:p>
            <a:r>
              <a:rPr lang="en-US" b="1" dirty="0">
                <a:latin typeface="Courier New"/>
                <a:cs typeface="Courier New"/>
              </a:rPr>
              <a:t>} else {</a:t>
            </a:r>
          </a:p>
          <a:p>
            <a:r>
              <a:rPr lang="en-US" b="1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run_idle_thread</a:t>
            </a:r>
            <a:r>
              <a:rPr lang="en-US" b="1" dirty="0">
                <a:latin typeface="Courier New"/>
                <a:cs typeface="Courier New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2B53C90-7751-466C-8956-45B9E818D9E5}"/>
              </a:ext>
            </a:extLst>
          </p:cNvPr>
          <p:cNvSpPr/>
          <p:nvPr/>
        </p:nvSpPr>
        <p:spPr bwMode="auto">
          <a:xfrm>
            <a:off x="1811952" y="1329220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23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CA2-D1AD-473E-B299-565D0166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Scheduling: All About Queues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478F24-5F57-4BFD-BD3D-A770C56F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716" y="1825625"/>
            <a:ext cx="4220084" cy="4351338"/>
          </a:xfrm>
        </p:spPr>
        <p:txBody>
          <a:bodyPr/>
          <a:lstStyle/>
          <a:p>
            <a:r>
              <a:rPr lang="en-US" dirty="0"/>
              <a:t>TCBs move from queue to queue</a:t>
            </a:r>
          </a:p>
          <a:p>
            <a:r>
              <a:rPr lang="en-US" dirty="0"/>
              <a:t>Scheduling: which order to remove from queue of “ready” threads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F1059-12CA-4A12-904D-0D449A8C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AE7BF-2D51-48DE-89D9-0BE0A194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C3ED1-7BCF-42D1-9919-83DE5444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DAB3FC5-5686-49C4-9732-7D70DB93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540380" y="1690688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58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1D1-8B70-4762-A901-77A4A047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A791-348E-418C-AA60-3E76E1BDA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Homework 2 out, due Monday</a:t>
            </a:r>
          </a:p>
          <a:p>
            <a:endParaRPr lang="en-US" dirty="0"/>
          </a:p>
          <a:p>
            <a:r>
              <a:rPr lang="en-US" dirty="0"/>
              <a:t>Project 0 due </a:t>
            </a:r>
            <a:r>
              <a:rPr lang="en-US" strike="sngStrike" dirty="0"/>
              <a:t>tonight</a:t>
            </a:r>
            <a:r>
              <a:rPr lang="en-US" dirty="0"/>
              <a:t> tomorrow night</a:t>
            </a:r>
          </a:p>
          <a:p>
            <a:endParaRPr lang="en-US" dirty="0"/>
          </a:p>
          <a:p>
            <a:r>
              <a:rPr lang="en-US" dirty="0"/>
              <a:t>Project 1 will be out soon</a:t>
            </a:r>
          </a:p>
          <a:p>
            <a:endParaRPr lang="en-US" dirty="0"/>
          </a:p>
          <a:p>
            <a:r>
              <a:rPr lang="en-US" dirty="0"/>
              <a:t>Drop Deadline with Refund on Thursday</a:t>
            </a:r>
          </a:p>
          <a:p>
            <a:endParaRPr lang="en-US" dirty="0"/>
          </a:p>
          <a:p>
            <a:r>
              <a:rPr lang="en-US" dirty="0"/>
              <a:t>Project Groups Due Friday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34B0C-3757-42E1-BC62-535EF881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2070-6622-4B33-9CEA-B23E0964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85F0-3F75-49E3-94A2-07F7415B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98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the OS Support the Process Abstraction?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threads and kernel structure</a:t>
            </a:r>
          </a:p>
          <a:p>
            <a:r>
              <a:rPr lang="en-US" dirty="0"/>
              <a:t>Memory layout</a:t>
            </a:r>
          </a:p>
          <a:p>
            <a:r>
              <a:rPr lang="en-US" dirty="0">
                <a:solidFill>
                  <a:srgbClr val="FF0000"/>
                </a:solidFill>
              </a:rPr>
              <a:t>Support for process operations</a:t>
            </a:r>
          </a:p>
          <a:p>
            <a:r>
              <a:rPr lang="en-US" dirty="0"/>
              <a:t>Support for I/O</a:t>
            </a:r>
          </a:p>
          <a:p>
            <a:r>
              <a:rPr lang="en-US" dirty="0"/>
              <a:t>Influence of IPC/RPC on kernel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0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102F-97C0-4DC2-8F33-C1D88CE7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Process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3A76C-5578-4BD1-89A8-904A1ED7C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exec()</a:t>
            </a:r>
          </a:p>
          <a:p>
            <a:r>
              <a:rPr lang="en-US" dirty="0">
                <a:latin typeface="Consolas" panose="020B0609020204030204" pitchFamily="49" charset="0"/>
              </a:rPr>
              <a:t>fork()</a:t>
            </a:r>
          </a:p>
          <a:p>
            <a:r>
              <a:rPr lang="en-US" dirty="0">
                <a:latin typeface="Consolas" panose="020B0609020204030204" pitchFamily="49" charset="0"/>
              </a:rPr>
              <a:t>open()/close()</a:t>
            </a:r>
          </a:p>
          <a:p>
            <a:r>
              <a:rPr lang="en-US" dirty="0">
                <a:latin typeface="Consolas" panose="020B0609020204030204" pitchFamily="49" charset="0"/>
              </a:rPr>
              <a:t>wait()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D8AED-95DB-44F0-B4F2-C924A566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5D1E-0043-4103-908F-5FFD16F0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A9B92-4E5A-477F-8E35-814230D7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5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Running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5856"/>
            <a:ext cx="8085396" cy="23254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Create OS “PCB”, address space, stack and heap</a:t>
            </a:r>
          </a:p>
          <a:p>
            <a:r>
              <a:rPr lang="en-US" dirty="0"/>
              <a:t>Load instruction and data segments of executable file into memory</a:t>
            </a:r>
          </a:p>
          <a:p>
            <a:r>
              <a:rPr lang="en-US" dirty="0"/>
              <a:t>“Transfer control to program”</a:t>
            </a:r>
          </a:p>
          <a:p>
            <a:r>
              <a:rPr lang="en-US" dirty="0"/>
              <a:t>Provide services to program</a:t>
            </a:r>
          </a:p>
          <a:p>
            <a:r>
              <a:rPr lang="en-US" dirty="0"/>
              <a:t>While protecting OS and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AE78F-198F-46B3-B77C-508E438AE78D}"/>
              </a:ext>
            </a:extLst>
          </p:cNvPr>
          <p:cNvGrpSpPr/>
          <p:nvPr/>
        </p:nvGrpSpPr>
        <p:grpSpPr>
          <a:xfrm>
            <a:off x="885737" y="1131332"/>
            <a:ext cx="10846993" cy="5105400"/>
            <a:chOff x="885737" y="1131332"/>
            <a:chExt cx="10846993" cy="5105400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619AF47-76BA-4608-86AC-82EA22A38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0470" y="2781300"/>
              <a:ext cx="12457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4D1652EB-8BA7-4E5F-A53D-1483455EE816}"/>
                </a:ext>
              </a:extLst>
            </p:cNvPr>
            <p:cNvSpPr txBox="1"/>
            <p:nvPr/>
          </p:nvSpPr>
          <p:spPr>
            <a:xfrm>
              <a:off x="2278778" y="2282370"/>
              <a:ext cx="74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Editor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6EF4686-B0F8-4105-BEB0-F1864702A12B}"/>
                </a:ext>
              </a:extLst>
            </p:cNvPr>
            <p:cNvGrpSpPr/>
            <p:nvPr/>
          </p:nvGrpSpPr>
          <p:grpSpPr>
            <a:xfrm>
              <a:off x="3105326" y="1392198"/>
              <a:ext cx="1752600" cy="2502932"/>
              <a:chOff x="3105326" y="1257300"/>
              <a:chExt cx="1752600" cy="2502932"/>
            </a:xfrm>
          </p:grpSpPr>
          <p:sp>
            <p:nvSpPr>
              <p:cNvPr id="90" name="Punched Tape 6">
                <a:extLst>
                  <a:ext uri="{FF2B5EF4-FFF2-40B4-BE49-F238E27FC236}">
                    <a16:creationId xmlns:a16="http://schemas.microsoft.com/office/drawing/2014/main" id="{A5C08CF6-1A03-4C22-8529-470237CCCCBE}"/>
                  </a:ext>
                </a:extLst>
              </p:cNvPr>
              <p:cNvSpPr/>
              <p:nvPr/>
            </p:nvSpPr>
            <p:spPr bwMode="auto">
              <a:xfrm rot="5400000">
                <a:off x="3295826" y="1828800"/>
                <a:ext cx="1676400" cy="1447800"/>
              </a:xfrm>
              <a:prstGeom prst="flowChartPunchedTap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TextBox 12">
                <a:extLst>
                  <a:ext uri="{FF2B5EF4-FFF2-40B4-BE49-F238E27FC236}">
                    <a16:creationId xmlns:a16="http://schemas.microsoft.com/office/drawing/2014/main" id="{E35E8BAA-7D20-46C4-B317-02E7AAD1C29A}"/>
                  </a:ext>
                </a:extLst>
              </p:cNvPr>
              <p:cNvSpPr txBox="1"/>
              <p:nvPr/>
            </p:nvSpPr>
            <p:spPr>
              <a:xfrm>
                <a:off x="3410126" y="1790700"/>
                <a:ext cx="9332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 err="1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int</a:t>
                </a:r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main() 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{ … ;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}</a:t>
                </a:r>
              </a:p>
            </p:txBody>
          </p:sp>
          <p:sp>
            <p:nvSpPr>
              <p:cNvPr id="94" name="TextBox 17">
                <a:extLst>
                  <a:ext uri="{FF2B5EF4-FFF2-40B4-BE49-F238E27FC236}">
                    <a16:creationId xmlns:a16="http://schemas.microsoft.com/office/drawing/2014/main" id="{DACBCA70-5238-4235-8C8E-5554D704D801}"/>
                  </a:ext>
                </a:extLst>
              </p:cNvPr>
              <p:cNvSpPr txBox="1"/>
              <p:nvPr/>
            </p:nvSpPr>
            <p:spPr>
              <a:xfrm>
                <a:off x="3105326" y="1257300"/>
                <a:ext cx="1688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Program Source</a:t>
                </a: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51743523-C595-4CE3-A027-ADCA0E3E9DF5}"/>
                  </a:ext>
                </a:extLst>
              </p:cNvPr>
              <p:cNvSpPr txBox="1"/>
              <p:nvPr/>
            </p:nvSpPr>
            <p:spPr>
              <a:xfrm>
                <a:off x="3791126" y="3390900"/>
                <a:ext cx="64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foo.c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87A80DF-48C2-4BA4-94A5-99EA8B4BB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5830" y="2815770"/>
              <a:ext cx="1758273" cy="10014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6CC1C1D-7318-4F4B-AA11-9D3EC045FF97}"/>
                </a:ext>
              </a:extLst>
            </p:cNvPr>
            <p:cNvSpPr txBox="1"/>
            <p:nvPr/>
          </p:nvSpPr>
          <p:spPr>
            <a:xfrm>
              <a:off x="7655886" y="2544106"/>
              <a:ext cx="1713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ea typeface="Gill Sans" charset="0"/>
                  <a:cs typeface="Gill Sans" charset="0"/>
                </a:rPr>
                <a:t>OS Loader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471E85-FBA8-4351-B29D-67A4692C373F}"/>
                </a:ext>
              </a:extLst>
            </p:cNvPr>
            <p:cNvGrpSpPr/>
            <p:nvPr/>
          </p:nvGrpSpPr>
          <p:grpSpPr>
            <a:xfrm>
              <a:off x="8923596" y="1131332"/>
              <a:ext cx="2809134" cy="5105400"/>
              <a:chOff x="8402992" y="1059540"/>
              <a:chExt cx="2809134" cy="5105400"/>
            </a:xfrm>
          </p:grpSpPr>
          <p:sp>
            <p:nvSpPr>
              <p:cNvPr id="67" name="TextBox 44">
                <a:extLst>
                  <a:ext uri="{FF2B5EF4-FFF2-40B4-BE49-F238E27FC236}">
                    <a16:creationId xmlns:a16="http://schemas.microsoft.com/office/drawing/2014/main" id="{B9E52E40-DDB5-4048-BC46-5F12CA609FCE}"/>
                  </a:ext>
                </a:extLst>
              </p:cNvPr>
              <p:cNvSpPr txBox="1"/>
              <p:nvPr/>
            </p:nvSpPr>
            <p:spPr>
              <a:xfrm rot="5400000">
                <a:off x="10266685" y="2648072"/>
                <a:ext cx="98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68" name="TextBox 49">
                <a:extLst>
                  <a:ext uri="{FF2B5EF4-FFF2-40B4-BE49-F238E27FC236}">
                    <a16:creationId xmlns:a16="http://schemas.microsoft.com/office/drawing/2014/main" id="{3FA09D7D-0C00-47D2-97BF-81AC388C83F3}"/>
                  </a:ext>
                </a:extLst>
              </p:cNvPr>
              <p:cNvSpPr txBox="1"/>
              <p:nvPr/>
            </p:nvSpPr>
            <p:spPr>
              <a:xfrm>
                <a:off x="8402992" y="4945740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PC: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2059CD-EBE9-45F8-B56A-DA87EB279F7E}"/>
                  </a:ext>
                </a:extLst>
              </p:cNvPr>
              <p:cNvSpPr/>
              <p:nvPr/>
            </p:nvSpPr>
            <p:spPr bwMode="auto">
              <a:xfrm>
                <a:off x="8853499" y="5021940"/>
                <a:ext cx="1441852" cy="685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TextBox 46">
                <a:extLst>
                  <a:ext uri="{FF2B5EF4-FFF2-40B4-BE49-F238E27FC236}">
                    <a16:creationId xmlns:a16="http://schemas.microsoft.com/office/drawing/2014/main" id="{63AFF6FA-3AA4-483F-A5C2-46D1000C1177}"/>
                  </a:ext>
                </a:extLst>
              </p:cNvPr>
              <p:cNvSpPr txBox="1"/>
              <p:nvPr/>
            </p:nvSpPr>
            <p:spPr>
              <a:xfrm>
                <a:off x="8929699" y="5795608"/>
                <a:ext cx="1120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Processor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26D796-B2E9-4E60-A7D0-5FB9F2C012B9}"/>
                  </a:ext>
                </a:extLst>
              </p:cNvPr>
              <p:cNvSpPr/>
              <p:nvPr/>
            </p:nvSpPr>
            <p:spPr bwMode="auto">
              <a:xfrm>
                <a:off x="8853499" y="5225477"/>
                <a:ext cx="1441852" cy="17746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TextBox 48">
                <a:extLst>
                  <a:ext uri="{FF2B5EF4-FFF2-40B4-BE49-F238E27FC236}">
                    <a16:creationId xmlns:a16="http://schemas.microsoft.com/office/drawing/2014/main" id="{8090D6C4-5D8B-446F-93DF-9B531596E9E1}"/>
                  </a:ext>
                </a:extLst>
              </p:cNvPr>
              <p:cNvSpPr txBox="1"/>
              <p:nvPr/>
            </p:nvSpPr>
            <p:spPr>
              <a:xfrm>
                <a:off x="8929699" y="5402940"/>
                <a:ext cx="898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B3C972-25B4-4AB0-8788-F381E477E90A}"/>
                  </a:ext>
                </a:extLst>
              </p:cNvPr>
              <p:cNvSpPr/>
              <p:nvPr/>
            </p:nvSpPr>
            <p:spPr bwMode="auto">
              <a:xfrm flipV="1">
                <a:off x="8853499" y="1124072"/>
                <a:ext cx="1441852" cy="3581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TextBox 28">
                <a:extLst>
                  <a:ext uri="{FF2B5EF4-FFF2-40B4-BE49-F238E27FC236}">
                    <a16:creationId xmlns:a16="http://schemas.microsoft.com/office/drawing/2014/main" id="{EFA0796B-E426-4363-8AC9-FC4078B3DA54}"/>
                  </a:ext>
                </a:extLst>
              </p:cNvPr>
              <p:cNvSpPr txBox="1"/>
              <p:nvPr/>
            </p:nvSpPr>
            <p:spPr>
              <a:xfrm>
                <a:off x="10301299" y="4488540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75" name="TextBox 29">
                <a:extLst>
                  <a:ext uri="{FF2B5EF4-FFF2-40B4-BE49-F238E27FC236}">
                    <a16:creationId xmlns:a16="http://schemas.microsoft.com/office/drawing/2014/main" id="{2D452764-2201-488B-8733-D43409125B52}"/>
                  </a:ext>
                </a:extLst>
              </p:cNvPr>
              <p:cNvSpPr txBox="1"/>
              <p:nvPr/>
            </p:nvSpPr>
            <p:spPr>
              <a:xfrm>
                <a:off x="10225099" y="105954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8BD37E-9534-416C-B59B-CB15CE2F6536}"/>
                  </a:ext>
                </a:extLst>
              </p:cNvPr>
              <p:cNvSpPr/>
              <p:nvPr/>
            </p:nvSpPr>
            <p:spPr bwMode="auto">
              <a:xfrm flipV="1">
                <a:off x="8958063" y="3867272"/>
                <a:ext cx="1247564" cy="685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33">
                <a:extLst>
                  <a:ext uri="{FF2B5EF4-FFF2-40B4-BE49-F238E27FC236}">
                    <a16:creationId xmlns:a16="http://schemas.microsoft.com/office/drawing/2014/main" id="{BBA490A8-A3C0-4E0E-864F-C45E1561C03B}"/>
                  </a:ext>
                </a:extLst>
              </p:cNvPr>
              <p:cNvSpPr txBox="1"/>
              <p:nvPr/>
            </p:nvSpPr>
            <p:spPr>
              <a:xfrm>
                <a:off x="9001074" y="4107540"/>
                <a:ext cx="1282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instructions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5601F1B-F9A8-4101-8640-53E7FA9B506D}"/>
                  </a:ext>
                </a:extLst>
              </p:cNvPr>
              <p:cNvSpPr/>
              <p:nvPr/>
            </p:nvSpPr>
            <p:spPr bwMode="auto">
              <a:xfrm flipV="1">
                <a:off x="8958063" y="33338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A8381374-5427-4359-B8FE-26541B6A9837}"/>
                  </a:ext>
                </a:extLst>
              </p:cNvPr>
              <p:cNvSpPr txBox="1"/>
              <p:nvPr/>
            </p:nvSpPr>
            <p:spPr>
              <a:xfrm>
                <a:off x="9212597" y="3421740"/>
                <a:ext cx="599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291D2B-2CE2-44F2-BA0C-1725F887BE17}"/>
                  </a:ext>
                </a:extLst>
              </p:cNvPr>
              <p:cNvSpPr/>
              <p:nvPr/>
            </p:nvSpPr>
            <p:spPr bwMode="auto">
              <a:xfrm flipV="1">
                <a:off x="8958063" y="28004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TextBox 37">
                <a:extLst>
                  <a:ext uri="{FF2B5EF4-FFF2-40B4-BE49-F238E27FC236}">
                    <a16:creationId xmlns:a16="http://schemas.microsoft.com/office/drawing/2014/main" id="{5210F0A1-3090-450F-96BC-09E723F5E09C}"/>
                  </a:ext>
                </a:extLst>
              </p:cNvPr>
              <p:cNvSpPr txBox="1"/>
              <p:nvPr/>
            </p:nvSpPr>
            <p:spPr>
              <a:xfrm>
                <a:off x="9180474" y="2888340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11C3CD-F4C5-4CE4-85ED-03B5784DFA09}"/>
                  </a:ext>
                </a:extLst>
              </p:cNvPr>
              <p:cNvSpPr/>
              <p:nvPr/>
            </p:nvSpPr>
            <p:spPr bwMode="auto">
              <a:xfrm flipV="1">
                <a:off x="8958063" y="21146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18956932-843D-4E8D-BF7E-C3B675B8B9DF}"/>
                  </a:ext>
                </a:extLst>
              </p:cNvPr>
              <p:cNvSpPr txBox="1"/>
              <p:nvPr/>
            </p:nvSpPr>
            <p:spPr>
              <a:xfrm>
                <a:off x="9167851" y="2202540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5149CB-C8B8-4760-8102-86D0DC8B75E1}"/>
                  </a:ext>
                </a:extLst>
              </p:cNvPr>
              <p:cNvCxnSpPr/>
              <p:nvPr/>
            </p:nvCxnSpPr>
            <p:spPr bwMode="auto">
              <a:xfrm>
                <a:off x="9920299" y="2114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5E37C9E-4A4C-4221-8F60-0775216CB8F6}"/>
                  </a:ext>
                </a:extLst>
              </p:cNvPr>
              <p:cNvCxnSpPr/>
              <p:nvPr/>
            </p:nvCxnSpPr>
            <p:spPr bwMode="auto">
              <a:xfrm flipV="1">
                <a:off x="9920299" y="2876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80AD893-7194-4AE8-871A-24F622D584D6}"/>
                  </a:ext>
                </a:extLst>
              </p:cNvPr>
              <p:cNvCxnSpPr/>
              <p:nvPr/>
            </p:nvCxnSpPr>
            <p:spPr bwMode="auto">
              <a:xfrm flipV="1">
                <a:off x="8701099" y="1962272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D3E367-0A65-4787-B1F4-E00B7546C8C2}"/>
                  </a:ext>
                </a:extLst>
              </p:cNvPr>
              <p:cNvSpPr/>
              <p:nvPr/>
            </p:nvSpPr>
            <p:spPr bwMode="auto">
              <a:xfrm flipV="1">
                <a:off x="8929699" y="1276472"/>
                <a:ext cx="1275928" cy="5334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TextBox 53">
                <a:extLst>
                  <a:ext uri="{FF2B5EF4-FFF2-40B4-BE49-F238E27FC236}">
                    <a16:creationId xmlns:a16="http://schemas.microsoft.com/office/drawing/2014/main" id="{B89A8CA2-A356-44C7-B155-F1C0700FCF51}"/>
                  </a:ext>
                </a:extLst>
              </p:cNvPr>
              <p:cNvSpPr txBox="1"/>
              <p:nvPr/>
            </p:nvSpPr>
            <p:spPr>
              <a:xfrm>
                <a:off x="9260433" y="1364340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OS</a:t>
                </a:r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B6F382DD-D1B5-430D-B8A9-DC4515074135}"/>
                  </a:ext>
                </a:extLst>
              </p:cNvPr>
              <p:cNvSpPr/>
              <p:nvPr/>
            </p:nvSpPr>
            <p:spPr>
              <a:xfrm>
                <a:off x="9774620" y="4107539"/>
                <a:ext cx="937713" cy="1027791"/>
              </a:xfrm>
              <a:custGeom>
                <a:avLst/>
                <a:gdLst>
                  <a:gd name="connsiteX0" fmla="*/ 0 w 937713"/>
                  <a:gd name="connsiteY0" fmla="*/ 3249390 h 3338853"/>
                  <a:gd name="connsiteX1" fmla="*/ 642325 w 937713"/>
                  <a:gd name="connsiteY1" fmla="*/ 3205592 h 3338853"/>
                  <a:gd name="connsiteX2" fmla="*/ 934290 w 937713"/>
                  <a:gd name="connsiteY2" fmla="*/ 1979254 h 3338853"/>
                  <a:gd name="connsiteX3" fmla="*/ 773709 w 937713"/>
                  <a:gd name="connsiteY3" fmla="*/ 928108 h 3338853"/>
                  <a:gd name="connsiteX4" fmla="*/ 934290 w 937713"/>
                  <a:gd name="connsiteY4" fmla="*/ 285741 h 3338853"/>
                  <a:gd name="connsiteX5" fmla="*/ 802906 w 937713"/>
                  <a:gd name="connsiteY5" fmla="*/ 8355 h 3338853"/>
                  <a:gd name="connsiteX6" fmla="*/ 0 w 937713"/>
                  <a:gd name="connsiteY6" fmla="*/ 66752 h 333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13" h="3338853">
                    <a:moveTo>
                      <a:pt x="0" y="3249390"/>
                    </a:moveTo>
                    <a:cubicBezTo>
                      <a:pt x="243305" y="3333335"/>
                      <a:pt x="486610" y="3417281"/>
                      <a:pt x="642325" y="3205592"/>
                    </a:cubicBezTo>
                    <a:cubicBezTo>
                      <a:pt x="798040" y="2993903"/>
                      <a:pt x="912393" y="2358835"/>
                      <a:pt x="934290" y="1979254"/>
                    </a:cubicBezTo>
                    <a:cubicBezTo>
                      <a:pt x="956187" y="1599673"/>
                      <a:pt x="773709" y="1210360"/>
                      <a:pt x="773709" y="928108"/>
                    </a:cubicBezTo>
                    <a:cubicBezTo>
                      <a:pt x="773709" y="645856"/>
                      <a:pt x="929424" y="439033"/>
                      <a:pt x="934290" y="285741"/>
                    </a:cubicBezTo>
                    <a:cubicBezTo>
                      <a:pt x="939156" y="132449"/>
                      <a:pt x="958621" y="44853"/>
                      <a:pt x="802906" y="8355"/>
                    </a:cubicBezTo>
                    <a:cubicBezTo>
                      <a:pt x="647191" y="-28143"/>
                      <a:pt x="0" y="66752"/>
                      <a:pt x="0" y="66752"/>
                    </a:cubicBezTo>
                  </a:path>
                </a:pathLst>
              </a:custGeom>
              <a:ln>
                <a:solidFill>
                  <a:srgbClr val="618FFD"/>
                </a:solidFill>
                <a:headEnd type="oval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510E05-7FF6-436B-9341-92ECD0A69B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0898" y="2833272"/>
              <a:ext cx="128798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4125EFDC-81A6-45F4-9F03-8BFA448F6969}"/>
                </a:ext>
              </a:extLst>
            </p:cNvPr>
            <p:cNvSpPr txBox="1"/>
            <p:nvPr/>
          </p:nvSpPr>
          <p:spPr>
            <a:xfrm>
              <a:off x="4879244" y="2189385"/>
              <a:ext cx="1299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Compiler and Linker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2666FC-732F-4FD1-9CE3-57ABA0EF09AE}"/>
                </a:ext>
              </a:extLst>
            </p:cNvPr>
            <p:cNvGrpSpPr/>
            <p:nvPr/>
          </p:nvGrpSpPr>
          <p:grpSpPr>
            <a:xfrm>
              <a:off x="6226712" y="1335733"/>
              <a:ext cx="1352973" cy="2611369"/>
              <a:chOff x="5967374" y="1200835"/>
              <a:chExt cx="1352973" cy="261136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A8185A-1C67-49B2-AE64-3F8AE6A2B86B}"/>
                  </a:ext>
                </a:extLst>
              </p:cNvPr>
              <p:cNvSpPr/>
              <p:nvPr/>
            </p:nvSpPr>
            <p:spPr bwMode="auto">
              <a:xfrm>
                <a:off x="5967374" y="1690272"/>
                <a:ext cx="1352973" cy="1752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TextBox 18">
                <a:extLst>
                  <a:ext uri="{FF2B5EF4-FFF2-40B4-BE49-F238E27FC236}">
                    <a16:creationId xmlns:a16="http://schemas.microsoft.com/office/drawing/2014/main" id="{DCBEF6AC-DE43-4689-A46C-54C84712B894}"/>
                  </a:ext>
                </a:extLst>
              </p:cNvPr>
              <p:cNvSpPr txBox="1"/>
              <p:nvPr/>
            </p:nvSpPr>
            <p:spPr>
              <a:xfrm>
                <a:off x="6043575" y="1200835"/>
                <a:ext cx="1200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Executable</a:t>
                </a:r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F3BD414B-1EA7-4176-AE72-2377BE3F8CFB}"/>
                  </a:ext>
                </a:extLst>
              </p:cNvPr>
              <p:cNvSpPr txBox="1"/>
              <p:nvPr/>
            </p:nvSpPr>
            <p:spPr>
              <a:xfrm>
                <a:off x="6266043" y="3442872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a.out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8C8039-DB1D-4EB0-9CA9-A2B27696272E}"/>
                  </a:ext>
                </a:extLst>
              </p:cNvPr>
              <p:cNvSpPr/>
              <p:nvPr/>
            </p:nvSpPr>
            <p:spPr bwMode="auto">
              <a:xfrm>
                <a:off x="6043575" y="1995072"/>
                <a:ext cx="1228936" cy="685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4E641D-0C22-4879-A434-DC91203BA856}"/>
                  </a:ext>
                </a:extLst>
              </p:cNvPr>
              <p:cNvSpPr/>
              <p:nvPr/>
            </p:nvSpPr>
            <p:spPr bwMode="auto">
              <a:xfrm>
                <a:off x="6043575" y="2680872"/>
                <a:ext cx="1228936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9A86D7CB-AB61-4E16-8038-B0D48F47E51C}"/>
                  </a:ext>
                </a:extLst>
              </p:cNvPr>
              <p:cNvSpPr txBox="1"/>
              <p:nvPr/>
            </p:nvSpPr>
            <p:spPr>
              <a:xfrm>
                <a:off x="6371750" y="2147472"/>
                <a:ext cx="599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64" name="TextBox 20">
                <a:extLst>
                  <a:ext uri="{FF2B5EF4-FFF2-40B4-BE49-F238E27FC236}">
                    <a16:creationId xmlns:a16="http://schemas.microsoft.com/office/drawing/2014/main" id="{BFA67A85-0FBB-4BCF-9A4B-EFD5D2C7C26C}"/>
                  </a:ext>
                </a:extLst>
              </p:cNvPr>
              <p:cNvSpPr txBox="1"/>
              <p:nvPr/>
            </p:nvSpPr>
            <p:spPr>
              <a:xfrm>
                <a:off x="6003519" y="2730752"/>
                <a:ext cx="1316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instructions</a:t>
                </a:r>
              </a:p>
            </p:txBody>
          </p:sp>
        </p:grpSp>
        <p:pic>
          <p:nvPicPr>
            <p:cNvPr id="55" name="Graphic 26" descr="User">
              <a:extLst>
                <a:ext uri="{FF2B5EF4-FFF2-40B4-BE49-F238E27FC236}">
                  <a16:creationId xmlns:a16="http://schemas.microsoft.com/office/drawing/2014/main" id="{0E0ED41B-29D8-554E-9453-C9F11E5E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7" y="1883406"/>
              <a:ext cx="1335216" cy="1335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6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619AF47-76BA-4608-86AC-82EA22A38D86}"/>
              </a:ext>
            </a:extLst>
          </p:cNvPr>
          <p:cNvCxnSpPr>
            <a:cxnSpLocks/>
          </p:cNvCxnSpPr>
          <p:nvPr/>
        </p:nvCxnSpPr>
        <p:spPr bwMode="auto">
          <a:xfrm>
            <a:off x="2100470" y="2781300"/>
            <a:ext cx="12457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15">
            <a:extLst>
              <a:ext uri="{FF2B5EF4-FFF2-40B4-BE49-F238E27FC236}">
                <a16:creationId xmlns:a16="http://schemas.microsoft.com/office/drawing/2014/main" id="{4D1652EB-8BA7-4E5F-A53D-1483455EE816}"/>
              </a:ext>
            </a:extLst>
          </p:cNvPr>
          <p:cNvSpPr txBox="1"/>
          <p:nvPr/>
        </p:nvSpPr>
        <p:spPr>
          <a:xfrm>
            <a:off x="2278778" y="2282370"/>
            <a:ext cx="74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ea typeface="Gill Sans" charset="0"/>
                <a:cs typeface="Gill Sans" charset="0"/>
              </a:rPr>
              <a:t>Editor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EF4686-B0F8-4105-BEB0-F1864702A12B}"/>
              </a:ext>
            </a:extLst>
          </p:cNvPr>
          <p:cNvGrpSpPr/>
          <p:nvPr/>
        </p:nvGrpSpPr>
        <p:grpSpPr>
          <a:xfrm>
            <a:off x="3105326" y="1392198"/>
            <a:ext cx="1752600" cy="2502932"/>
            <a:chOff x="3105326" y="1257300"/>
            <a:chExt cx="1752600" cy="2502932"/>
          </a:xfrm>
        </p:grpSpPr>
        <p:sp>
          <p:nvSpPr>
            <p:cNvPr id="90" name="Punched Tape 6">
              <a:extLst>
                <a:ext uri="{FF2B5EF4-FFF2-40B4-BE49-F238E27FC236}">
                  <a16:creationId xmlns:a16="http://schemas.microsoft.com/office/drawing/2014/main" id="{A5C08CF6-1A03-4C22-8529-470237CCCCBE}"/>
                </a:ext>
              </a:extLst>
            </p:cNvPr>
            <p:cNvSpPr/>
            <p:nvPr/>
          </p:nvSpPr>
          <p:spPr bwMode="auto">
            <a:xfrm rot="5400000">
              <a:off x="3295826" y="18288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12">
              <a:extLst>
                <a:ext uri="{FF2B5EF4-FFF2-40B4-BE49-F238E27FC236}">
                  <a16:creationId xmlns:a16="http://schemas.microsoft.com/office/drawing/2014/main" id="{E35E8BAA-7D20-46C4-B317-02E7AAD1C29A}"/>
                </a:ext>
              </a:extLst>
            </p:cNvPr>
            <p:cNvSpPr txBox="1"/>
            <p:nvPr/>
          </p:nvSpPr>
          <p:spPr>
            <a:xfrm>
              <a:off x="3410126" y="1790700"/>
              <a:ext cx="9332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 err="1">
                  <a:solidFill>
                    <a:schemeClr val="bg1"/>
                  </a:solidFill>
                  <a:ea typeface="Gill Sans" charset="0"/>
                  <a:cs typeface="Gill Sans" charset="0"/>
                </a:rPr>
                <a:t>int</a:t>
              </a:r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 }</a:t>
              </a:r>
            </a:p>
          </p:txBody>
        </p:sp>
        <p:sp>
          <p:nvSpPr>
            <p:cNvPr id="94" name="TextBox 17">
              <a:extLst>
                <a:ext uri="{FF2B5EF4-FFF2-40B4-BE49-F238E27FC236}">
                  <a16:creationId xmlns:a16="http://schemas.microsoft.com/office/drawing/2014/main" id="{DACBCA70-5238-4235-8C8E-5554D704D801}"/>
                </a:ext>
              </a:extLst>
            </p:cNvPr>
            <p:cNvSpPr txBox="1"/>
            <p:nvPr/>
          </p:nvSpPr>
          <p:spPr>
            <a:xfrm>
              <a:off x="3105326" y="1257300"/>
              <a:ext cx="1688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Program Source</a:t>
              </a:r>
            </a:p>
          </p:txBody>
        </p:sp>
        <p:sp>
          <p:nvSpPr>
            <p:cNvPr id="95" name="TextBox 22">
              <a:extLst>
                <a:ext uri="{FF2B5EF4-FFF2-40B4-BE49-F238E27FC236}">
                  <a16:creationId xmlns:a16="http://schemas.microsoft.com/office/drawing/2014/main" id="{51743523-C595-4CE3-A027-ADCA0E3E9DF5}"/>
                </a:ext>
              </a:extLst>
            </p:cNvPr>
            <p:cNvSpPr txBox="1"/>
            <p:nvPr/>
          </p:nvSpPr>
          <p:spPr>
            <a:xfrm>
              <a:off x="3791126" y="3390900"/>
              <a:ext cx="649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 err="1">
                  <a:ea typeface="Gill Sans" charset="0"/>
                  <a:cs typeface="Gill Sans" charset="0"/>
                </a:rPr>
                <a:t>foo.c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B510E05-7FF6-436B-9341-92ECD0A69BDA}"/>
              </a:ext>
            </a:extLst>
          </p:cNvPr>
          <p:cNvCxnSpPr>
            <a:cxnSpLocks/>
          </p:cNvCxnSpPr>
          <p:nvPr/>
        </p:nvCxnSpPr>
        <p:spPr bwMode="auto">
          <a:xfrm>
            <a:off x="4880898" y="2833272"/>
            <a:ext cx="128798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8" name="TextBox 16">
            <a:extLst>
              <a:ext uri="{FF2B5EF4-FFF2-40B4-BE49-F238E27FC236}">
                <a16:creationId xmlns:a16="http://schemas.microsoft.com/office/drawing/2014/main" id="{4125EFDC-81A6-45F4-9F03-8BFA448F6969}"/>
              </a:ext>
            </a:extLst>
          </p:cNvPr>
          <p:cNvSpPr txBox="1"/>
          <p:nvPr/>
        </p:nvSpPr>
        <p:spPr>
          <a:xfrm>
            <a:off x="4879244" y="2189385"/>
            <a:ext cx="12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ea typeface="Gill Sans" charset="0"/>
                <a:cs typeface="Gill Sans" charset="0"/>
              </a:rPr>
              <a:t>Compiler and Linker</a:t>
            </a:r>
          </a:p>
        </p:txBody>
      </p:sp>
      <p:pic>
        <p:nvPicPr>
          <p:cNvPr id="55" name="Graphic 26" descr="User">
            <a:extLst>
              <a:ext uri="{FF2B5EF4-FFF2-40B4-BE49-F238E27FC236}">
                <a16:creationId xmlns:a16="http://schemas.microsoft.com/office/drawing/2014/main" id="{0E0ED41B-29D8-554E-9453-C9F11E5E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737" y="1883406"/>
            <a:ext cx="1335216" cy="13352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B3E138-A358-495A-9E55-A3D872CDD351}"/>
              </a:ext>
            </a:extLst>
          </p:cNvPr>
          <p:cNvSpPr/>
          <p:nvPr/>
        </p:nvSpPr>
        <p:spPr>
          <a:xfrm>
            <a:off x="0" y="0"/>
            <a:ext cx="12192000" cy="39207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Running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5856"/>
            <a:ext cx="8085396" cy="23254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Create OS “PCB”, address space, stack and heap</a:t>
            </a:r>
          </a:p>
          <a:p>
            <a:r>
              <a:rPr lang="en-US" dirty="0"/>
              <a:t>Load instruction and data segments of executable file into memory</a:t>
            </a:r>
          </a:p>
          <a:p>
            <a:r>
              <a:rPr lang="en-US" dirty="0"/>
              <a:t>“Transfer control to program”</a:t>
            </a:r>
          </a:p>
          <a:p>
            <a:r>
              <a:rPr lang="en-US" dirty="0"/>
              <a:t>Provide services to program</a:t>
            </a:r>
          </a:p>
          <a:p>
            <a:r>
              <a:rPr lang="en-US" dirty="0"/>
              <a:t>While protecting OS and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57</a:t>
            </a:fld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7A80DF-48C2-4BA4-94A5-99EA8B4BBD77}"/>
              </a:ext>
            </a:extLst>
          </p:cNvPr>
          <p:cNvCxnSpPr>
            <a:cxnSpLocks/>
          </p:cNvCxnSpPr>
          <p:nvPr/>
        </p:nvCxnSpPr>
        <p:spPr bwMode="auto">
          <a:xfrm>
            <a:off x="7615830" y="2815770"/>
            <a:ext cx="1758273" cy="10014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6" name="TextBox 25">
            <a:extLst>
              <a:ext uri="{FF2B5EF4-FFF2-40B4-BE49-F238E27FC236}">
                <a16:creationId xmlns:a16="http://schemas.microsoft.com/office/drawing/2014/main" id="{E6CC1C1D-7318-4F4B-AA11-9D3EC045FF97}"/>
              </a:ext>
            </a:extLst>
          </p:cNvPr>
          <p:cNvSpPr txBox="1"/>
          <p:nvPr/>
        </p:nvSpPr>
        <p:spPr>
          <a:xfrm>
            <a:off x="7655886" y="2544106"/>
            <a:ext cx="171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ea typeface="Gill Sans" charset="0"/>
                <a:cs typeface="Gill Sans" charset="0"/>
              </a:rPr>
              <a:t>OS Loader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A471E85-FBA8-4351-B29D-67A4692C373F}"/>
              </a:ext>
            </a:extLst>
          </p:cNvPr>
          <p:cNvGrpSpPr/>
          <p:nvPr/>
        </p:nvGrpSpPr>
        <p:grpSpPr>
          <a:xfrm>
            <a:off x="8923596" y="1131332"/>
            <a:ext cx="2809134" cy="5105400"/>
            <a:chOff x="8402992" y="1059540"/>
            <a:chExt cx="2809134" cy="5105400"/>
          </a:xfrm>
        </p:grpSpPr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9E52E40-DDB5-4048-BC46-5F12CA609FCE}"/>
                </a:ext>
              </a:extLst>
            </p:cNvPr>
            <p:cNvSpPr txBox="1"/>
            <p:nvPr/>
          </p:nvSpPr>
          <p:spPr>
            <a:xfrm rot="5400000">
              <a:off x="10266685" y="2648072"/>
              <a:ext cx="988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68" name="TextBox 49">
              <a:extLst>
                <a:ext uri="{FF2B5EF4-FFF2-40B4-BE49-F238E27FC236}">
                  <a16:creationId xmlns:a16="http://schemas.microsoft.com/office/drawing/2014/main" id="{3FA09D7D-0C00-47D2-97BF-81AC388C83F3}"/>
                </a:ext>
              </a:extLst>
            </p:cNvPr>
            <p:cNvSpPr txBox="1"/>
            <p:nvPr/>
          </p:nvSpPr>
          <p:spPr>
            <a:xfrm>
              <a:off x="8402992" y="4945740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0" dirty="0">
                  <a:ea typeface="Gill Sans" charset="0"/>
                  <a:cs typeface="Gill Sans" charset="0"/>
                </a:rPr>
                <a:t>PC: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82059CD-EBE9-45F8-B56A-DA87EB279F7E}"/>
                </a:ext>
              </a:extLst>
            </p:cNvPr>
            <p:cNvSpPr/>
            <p:nvPr/>
          </p:nvSpPr>
          <p:spPr bwMode="auto">
            <a:xfrm>
              <a:off x="8853499" y="5021940"/>
              <a:ext cx="1441852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46">
              <a:extLst>
                <a:ext uri="{FF2B5EF4-FFF2-40B4-BE49-F238E27FC236}">
                  <a16:creationId xmlns:a16="http://schemas.microsoft.com/office/drawing/2014/main" id="{63AFF6FA-3AA4-483F-A5C2-46D1000C1177}"/>
                </a:ext>
              </a:extLst>
            </p:cNvPr>
            <p:cNvSpPr txBox="1"/>
            <p:nvPr/>
          </p:nvSpPr>
          <p:spPr>
            <a:xfrm>
              <a:off x="8929699" y="5795608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926D796-B2E9-4E60-A7D0-5FB9F2C012B9}"/>
                </a:ext>
              </a:extLst>
            </p:cNvPr>
            <p:cNvSpPr/>
            <p:nvPr/>
          </p:nvSpPr>
          <p:spPr bwMode="auto">
            <a:xfrm>
              <a:off x="8853499" y="522547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2" name="TextBox 48">
              <a:extLst>
                <a:ext uri="{FF2B5EF4-FFF2-40B4-BE49-F238E27FC236}">
                  <a16:creationId xmlns:a16="http://schemas.microsoft.com/office/drawing/2014/main" id="{8090D6C4-5D8B-446F-93DF-9B531596E9E1}"/>
                </a:ext>
              </a:extLst>
            </p:cNvPr>
            <p:cNvSpPr txBox="1"/>
            <p:nvPr/>
          </p:nvSpPr>
          <p:spPr>
            <a:xfrm>
              <a:off x="8929699" y="5402940"/>
              <a:ext cx="8987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B3C972-25B4-4AB0-8788-F381E477E90A}"/>
                </a:ext>
              </a:extLst>
            </p:cNvPr>
            <p:cNvSpPr/>
            <p:nvPr/>
          </p:nvSpPr>
          <p:spPr bwMode="auto">
            <a:xfrm flipV="1">
              <a:off x="8853499" y="112407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EFA0796B-E426-4363-8AC9-FC4078B3DA54}"/>
                </a:ext>
              </a:extLst>
            </p:cNvPr>
            <p:cNvSpPr txBox="1"/>
            <p:nvPr/>
          </p:nvSpPr>
          <p:spPr>
            <a:xfrm>
              <a:off x="10301299" y="4488540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2D452764-2201-488B-8733-D43409125B52}"/>
                </a:ext>
              </a:extLst>
            </p:cNvPr>
            <p:cNvSpPr txBox="1"/>
            <p:nvPr/>
          </p:nvSpPr>
          <p:spPr>
            <a:xfrm>
              <a:off x="10225099" y="10595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0xFFF…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68BD37E-9534-416C-B59B-CB15CE2F6536}"/>
                </a:ext>
              </a:extLst>
            </p:cNvPr>
            <p:cNvSpPr/>
            <p:nvPr/>
          </p:nvSpPr>
          <p:spPr bwMode="auto">
            <a:xfrm flipV="1">
              <a:off x="8958063" y="386727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7" name="TextBox 33">
              <a:extLst>
                <a:ext uri="{FF2B5EF4-FFF2-40B4-BE49-F238E27FC236}">
                  <a16:creationId xmlns:a16="http://schemas.microsoft.com/office/drawing/2014/main" id="{BBA490A8-A3C0-4E0E-864F-C45E1561C03B}"/>
                </a:ext>
              </a:extLst>
            </p:cNvPr>
            <p:cNvSpPr txBox="1"/>
            <p:nvPr/>
          </p:nvSpPr>
          <p:spPr>
            <a:xfrm>
              <a:off x="9001074" y="4107540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instructions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5601F1B-F9A8-4101-8640-53E7FA9B506D}"/>
                </a:ext>
              </a:extLst>
            </p:cNvPr>
            <p:cNvSpPr/>
            <p:nvPr/>
          </p:nvSpPr>
          <p:spPr bwMode="auto">
            <a:xfrm flipV="1">
              <a:off x="8958063" y="33338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35">
              <a:extLst>
                <a:ext uri="{FF2B5EF4-FFF2-40B4-BE49-F238E27FC236}">
                  <a16:creationId xmlns:a16="http://schemas.microsoft.com/office/drawing/2014/main" id="{A8381374-5427-4359-B8FE-26541B6A9837}"/>
                </a:ext>
              </a:extLst>
            </p:cNvPr>
            <p:cNvSpPr txBox="1"/>
            <p:nvPr/>
          </p:nvSpPr>
          <p:spPr>
            <a:xfrm>
              <a:off x="9212597" y="3421740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F291D2B-2CE2-44F2-BA0C-1725F887BE17}"/>
                </a:ext>
              </a:extLst>
            </p:cNvPr>
            <p:cNvSpPr/>
            <p:nvPr/>
          </p:nvSpPr>
          <p:spPr bwMode="auto">
            <a:xfrm flipV="1">
              <a:off x="8958063" y="28004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37">
              <a:extLst>
                <a:ext uri="{FF2B5EF4-FFF2-40B4-BE49-F238E27FC236}">
                  <a16:creationId xmlns:a16="http://schemas.microsoft.com/office/drawing/2014/main" id="{5210F0A1-3090-450F-96BC-09E723F5E09C}"/>
                </a:ext>
              </a:extLst>
            </p:cNvPr>
            <p:cNvSpPr txBox="1"/>
            <p:nvPr/>
          </p:nvSpPr>
          <p:spPr>
            <a:xfrm>
              <a:off x="9180474" y="2888340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011C3CD-F4C5-4CE4-85ED-03B5784DFA09}"/>
                </a:ext>
              </a:extLst>
            </p:cNvPr>
            <p:cNvSpPr/>
            <p:nvPr/>
          </p:nvSpPr>
          <p:spPr bwMode="auto">
            <a:xfrm flipV="1">
              <a:off x="8958063" y="21146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39">
              <a:extLst>
                <a:ext uri="{FF2B5EF4-FFF2-40B4-BE49-F238E27FC236}">
                  <a16:creationId xmlns:a16="http://schemas.microsoft.com/office/drawing/2014/main" id="{18956932-843D-4E8D-BF7E-C3B675B8B9DF}"/>
                </a:ext>
              </a:extLst>
            </p:cNvPr>
            <p:cNvSpPr txBox="1"/>
            <p:nvPr/>
          </p:nvSpPr>
          <p:spPr>
            <a:xfrm>
              <a:off x="9167851" y="220254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85149CB-C8B8-4760-8102-86D0DC8B75E1}"/>
                </a:ext>
              </a:extLst>
            </p:cNvPr>
            <p:cNvCxnSpPr/>
            <p:nvPr/>
          </p:nvCxnSpPr>
          <p:spPr bwMode="auto">
            <a:xfrm>
              <a:off x="9920299" y="211467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5E37C9E-4A4C-4221-8F60-0775216CB8F6}"/>
                </a:ext>
              </a:extLst>
            </p:cNvPr>
            <p:cNvCxnSpPr/>
            <p:nvPr/>
          </p:nvCxnSpPr>
          <p:spPr bwMode="auto">
            <a:xfrm flipV="1">
              <a:off x="9920299" y="287667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80AD893-7194-4AE8-871A-24F622D584D6}"/>
                </a:ext>
              </a:extLst>
            </p:cNvPr>
            <p:cNvCxnSpPr/>
            <p:nvPr/>
          </p:nvCxnSpPr>
          <p:spPr bwMode="auto">
            <a:xfrm flipV="1">
              <a:off x="8701099" y="196227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D3E367-0A65-4787-B1F4-E00B7546C8C2}"/>
                </a:ext>
              </a:extLst>
            </p:cNvPr>
            <p:cNvSpPr/>
            <p:nvPr/>
          </p:nvSpPr>
          <p:spPr bwMode="auto">
            <a:xfrm flipV="1">
              <a:off x="8929699" y="127647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53">
              <a:extLst>
                <a:ext uri="{FF2B5EF4-FFF2-40B4-BE49-F238E27FC236}">
                  <a16:creationId xmlns:a16="http://schemas.microsoft.com/office/drawing/2014/main" id="{B89A8CA2-A356-44C7-B155-F1C0700FCF51}"/>
                </a:ext>
              </a:extLst>
            </p:cNvPr>
            <p:cNvSpPr txBox="1"/>
            <p:nvPr/>
          </p:nvSpPr>
          <p:spPr>
            <a:xfrm>
              <a:off x="9260433" y="136434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6F382DD-D1B5-430D-B8A9-DC4515074135}"/>
                </a:ext>
              </a:extLst>
            </p:cNvPr>
            <p:cNvSpPr/>
            <p:nvPr/>
          </p:nvSpPr>
          <p:spPr>
            <a:xfrm>
              <a:off x="9774620" y="410753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52666FC-732F-4FD1-9CE3-57ABA0EF09AE}"/>
              </a:ext>
            </a:extLst>
          </p:cNvPr>
          <p:cNvGrpSpPr/>
          <p:nvPr/>
        </p:nvGrpSpPr>
        <p:grpSpPr>
          <a:xfrm>
            <a:off x="6226712" y="1335733"/>
            <a:ext cx="1352973" cy="2611369"/>
            <a:chOff x="5967374" y="1200835"/>
            <a:chExt cx="1352973" cy="261136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FA8185A-1C67-49B2-AE64-3F8AE6A2B86B}"/>
                </a:ext>
              </a:extLst>
            </p:cNvPr>
            <p:cNvSpPr/>
            <p:nvPr/>
          </p:nvSpPr>
          <p:spPr bwMode="auto">
            <a:xfrm>
              <a:off x="5967374" y="1690272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18">
              <a:extLst>
                <a:ext uri="{FF2B5EF4-FFF2-40B4-BE49-F238E27FC236}">
                  <a16:creationId xmlns:a16="http://schemas.microsoft.com/office/drawing/2014/main" id="{DCBEF6AC-DE43-4689-A46C-54C84712B894}"/>
                </a:ext>
              </a:extLst>
            </p:cNvPr>
            <p:cNvSpPr txBox="1"/>
            <p:nvPr/>
          </p:nvSpPr>
          <p:spPr>
            <a:xfrm>
              <a:off x="6043575" y="1200835"/>
              <a:ext cx="1200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Executable</a:t>
              </a:r>
            </a:p>
          </p:txBody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F3BD414B-1EA7-4176-AE72-2377BE3F8CFB}"/>
                </a:ext>
              </a:extLst>
            </p:cNvPr>
            <p:cNvSpPr txBox="1"/>
            <p:nvPr/>
          </p:nvSpPr>
          <p:spPr>
            <a:xfrm>
              <a:off x="6266043" y="3442872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 err="1">
                  <a:ea typeface="Gill Sans" charset="0"/>
                  <a:cs typeface="Gill Sans" charset="0"/>
                </a:rPr>
                <a:t>a.out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A8C8039-DB1D-4EB0-9CA9-A2B27696272E}"/>
                </a:ext>
              </a:extLst>
            </p:cNvPr>
            <p:cNvSpPr/>
            <p:nvPr/>
          </p:nvSpPr>
          <p:spPr bwMode="auto">
            <a:xfrm>
              <a:off x="6043575" y="1995072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4E641D-0C22-4879-A434-DC91203BA856}"/>
                </a:ext>
              </a:extLst>
            </p:cNvPr>
            <p:cNvSpPr/>
            <p:nvPr/>
          </p:nvSpPr>
          <p:spPr bwMode="auto">
            <a:xfrm>
              <a:off x="6043575" y="2680872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3" name="TextBox 21">
              <a:extLst>
                <a:ext uri="{FF2B5EF4-FFF2-40B4-BE49-F238E27FC236}">
                  <a16:creationId xmlns:a16="http://schemas.microsoft.com/office/drawing/2014/main" id="{9A86D7CB-AB61-4E16-8038-B0D48F47E51C}"/>
                </a:ext>
              </a:extLst>
            </p:cNvPr>
            <p:cNvSpPr txBox="1"/>
            <p:nvPr/>
          </p:nvSpPr>
          <p:spPr>
            <a:xfrm>
              <a:off x="6371750" y="2147472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64" name="TextBox 20">
              <a:extLst>
                <a:ext uri="{FF2B5EF4-FFF2-40B4-BE49-F238E27FC236}">
                  <a16:creationId xmlns:a16="http://schemas.microsoft.com/office/drawing/2014/main" id="{BFA67A85-0FBB-4BCF-9A4B-EFD5D2C7C26C}"/>
                </a:ext>
              </a:extLst>
            </p:cNvPr>
            <p:cNvSpPr txBox="1"/>
            <p:nvPr/>
          </p:nvSpPr>
          <p:spPr>
            <a:xfrm>
              <a:off x="6003519" y="2730752"/>
              <a:ext cx="1316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instructions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6FFC2CDF-CEB7-4BB2-ABFA-E2AF7DD75E0A}"/>
              </a:ext>
            </a:extLst>
          </p:cNvPr>
          <p:cNvSpPr/>
          <p:nvPr/>
        </p:nvSpPr>
        <p:spPr>
          <a:xfrm>
            <a:off x="649281" y="4961267"/>
            <a:ext cx="6012646" cy="12754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4638F02-60A5-4A50-A5E9-717CEDE437AB}"/>
              </a:ext>
            </a:extLst>
          </p:cNvPr>
          <p:cNvSpPr/>
          <p:nvPr/>
        </p:nvSpPr>
        <p:spPr>
          <a:xfrm>
            <a:off x="3581400" y="4906198"/>
            <a:ext cx="2106911" cy="1244388"/>
          </a:xfrm>
          <a:prstGeom prst="wedgeRoundRectCallout">
            <a:avLst>
              <a:gd name="adj1" fmla="val -76851"/>
              <a:gd name="adj2" fmla="val -45351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exec(…)</a:t>
            </a:r>
          </a:p>
        </p:txBody>
      </p:sp>
      <p:sp>
        <p:nvSpPr>
          <p:cNvPr id="100" name="Speech Bubble: Rectangle with Corners Rounded 99">
            <a:extLst>
              <a:ext uri="{FF2B5EF4-FFF2-40B4-BE49-F238E27FC236}">
                <a16:creationId xmlns:a16="http://schemas.microsoft.com/office/drawing/2014/main" id="{726F5509-C63B-4130-BD9A-3FC4293BAAA7}"/>
              </a:ext>
            </a:extLst>
          </p:cNvPr>
          <p:cNvSpPr/>
          <p:nvPr/>
        </p:nvSpPr>
        <p:spPr>
          <a:xfrm>
            <a:off x="1526685" y="1780279"/>
            <a:ext cx="2106911" cy="1244388"/>
          </a:xfrm>
          <a:prstGeom prst="wedgeRoundRectCallout">
            <a:avLst>
              <a:gd name="adj1" fmla="val 13408"/>
              <a:gd name="adj2" fmla="val 112795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fork()</a:t>
            </a:r>
          </a:p>
        </p:txBody>
      </p:sp>
    </p:spTree>
    <p:extLst>
      <p:ext uri="{BB962C8B-B14F-4D97-AF65-F5344CB8AC3E}">
        <p14:creationId xmlns:p14="http://schemas.microsoft.com/office/powerpoint/2010/main" val="41553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F4B-3A59-4517-8F88-8EDFFF3F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efficiently?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2AE9-A56E-4388-B682-61D266A1D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Alias the pages</a:t>
            </a:r>
          </a:p>
          <a:p>
            <a:pPr lvl="1"/>
            <a:r>
              <a:rPr lang="en-US" dirty="0"/>
              <a:t>Same physical address!</a:t>
            </a:r>
          </a:p>
          <a:p>
            <a:pPr lvl="1"/>
            <a:r>
              <a:rPr lang="en-US" dirty="0"/>
              <a:t>If we stopped here, the data would be shared (not what we want)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Mark PTEs read-only</a:t>
            </a:r>
          </a:p>
          <a:p>
            <a:pPr lvl="1"/>
            <a:r>
              <a:rPr lang="en-US" dirty="0"/>
              <a:t>If a process tries to write → trap to the OS</a:t>
            </a:r>
          </a:p>
          <a:p>
            <a:pPr lvl="1"/>
            <a:endParaRPr lang="en-US" dirty="0"/>
          </a:p>
          <a:p>
            <a:r>
              <a:rPr lang="en-US" dirty="0"/>
              <a:t>On first write to a page after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, kernel copies the page, marks PTEs as writeable</a:t>
            </a:r>
          </a:p>
          <a:p>
            <a:pPr lvl="1"/>
            <a:endParaRPr lang="en-US" dirty="0"/>
          </a:p>
          <a:p>
            <a:r>
              <a:rPr lang="en-US" dirty="0"/>
              <a:t>Illusion of separate memory, but really aliased until first write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0D7AB-AC82-4AAF-9C3B-EC9A89AA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77F61-7804-4AB5-97A1-A15BF842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38F09-E586-4885-8610-705EF3B0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36477-4B00-4A62-9B0A-991320339690}"/>
              </a:ext>
            </a:extLst>
          </p:cNvPr>
          <p:cNvSpPr txBox="1"/>
          <p:nvPr/>
        </p:nvSpPr>
        <p:spPr>
          <a:xfrm>
            <a:off x="7845287" y="1338470"/>
            <a:ext cx="384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Pintos doesn’t support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fork()</a:t>
            </a:r>
            <a:r>
              <a:rPr lang="en-US" sz="2400" dirty="0">
                <a:solidFill>
                  <a:srgbClr val="FF0000"/>
                </a:solidFill>
              </a:rPr>
              <a:t>, just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CreateProcess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114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Open File Description is </a:t>
            </a:r>
            <a:r>
              <a:rPr lang="en-US" i="1" dirty="0"/>
              <a:t>Aliased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3341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52532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581179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3299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576949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138960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-25093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59299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42676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248F-CDC0-4234-B43C-F4084182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3314-7B73-470E-8BA2-16D99E00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 protocol for The Web</a:t>
            </a:r>
          </a:p>
          <a:p>
            <a:pPr lvl="1"/>
            <a:r>
              <a:rPr lang="en-US" dirty="0"/>
              <a:t>Retrieve a specific object, upload data, etc.</a:t>
            </a:r>
          </a:p>
          <a:p>
            <a:r>
              <a:rPr lang="en-US" dirty="0"/>
              <a:t>Runs on top of TCP (sockets)</a:t>
            </a:r>
          </a:p>
          <a:p>
            <a:r>
              <a:rPr lang="en-US" dirty="0"/>
              <a:t>Like any protocol, stipulates:</a:t>
            </a:r>
          </a:p>
          <a:p>
            <a:pPr lvl="1"/>
            <a:r>
              <a:rPr lang="en-US" b="1" dirty="0"/>
              <a:t>Syntax</a:t>
            </a:r>
            <a:r>
              <a:rPr lang="en-US" dirty="0"/>
              <a:t>: Content sent over socket connection</a:t>
            </a:r>
          </a:p>
          <a:p>
            <a:pPr lvl="1"/>
            <a:r>
              <a:rPr lang="en-US" b="1" dirty="0"/>
              <a:t>Semantics</a:t>
            </a:r>
            <a:r>
              <a:rPr lang="en-US" dirty="0"/>
              <a:t>: Meaning of a message</a:t>
            </a:r>
          </a:p>
          <a:p>
            <a:pPr lvl="1"/>
            <a:r>
              <a:rPr lang="en-US" dirty="0"/>
              <a:t>Valid replies and actions taken upon message receipt</a:t>
            </a:r>
          </a:p>
          <a:p>
            <a:r>
              <a:rPr lang="en-US" dirty="0"/>
              <a:t>Arguably a primitive form of RPC</a:t>
            </a:r>
          </a:p>
          <a:p>
            <a:pPr lvl="1"/>
            <a:r>
              <a:rPr lang="en-US" dirty="0"/>
              <a:t>Parsing text, Hardcoded operations</a:t>
            </a:r>
          </a:p>
          <a:p>
            <a:pPr lvl="1"/>
            <a:r>
              <a:rPr lang="en-US" dirty="0"/>
              <a:t>No registry of available functions</a:t>
            </a:r>
          </a:p>
          <a:p>
            <a:pPr lvl="1"/>
            <a:r>
              <a:rPr lang="en-US" dirty="0"/>
              <a:t>No formal marshal/</a:t>
            </a:r>
            <a:r>
              <a:rPr lang="en-US" dirty="0" err="1"/>
              <a:t>unmarshal</a:t>
            </a:r>
            <a:endParaRPr lang="en-US" dirty="0"/>
          </a:p>
          <a:p>
            <a:pPr lvl="1"/>
            <a:r>
              <a:rPr lang="en-US" dirty="0"/>
              <a:t>REST calls get a lot closer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AE6E2-9A34-4D9E-A265-FC691E5A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B63E1-EA7B-4CE3-8F7F-0A38E7F0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481D-23E4-4A91-A476-45E3C04C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1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Reference Counting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3341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525321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  <a:p>
            <a:r>
              <a:rPr lang="en-US" dirty="0">
                <a:solidFill>
                  <a:schemeClr val="tx1"/>
                </a:solidFill>
              </a:rPr>
              <a:t>Reference Count: 2</a:t>
            </a:r>
          </a:p>
          <a:p>
            <a:r>
              <a:rPr lang="en-US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581179"/>
            <a:ext cx="1515447" cy="49839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3299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576949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138960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-25093" y="159299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59299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318086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Reference Counting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3341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525321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  <a:p>
            <a:r>
              <a:rPr lang="en-US" dirty="0">
                <a:solidFill>
                  <a:schemeClr val="tx1"/>
                </a:solidFill>
              </a:rPr>
              <a:t>Reference Count: 1</a:t>
            </a:r>
          </a:p>
          <a:p>
            <a:r>
              <a:rPr lang="en-US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581179"/>
            <a:ext cx="1515447" cy="49839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3299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576949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138960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-25093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59299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398066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Reference Counting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525321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  <a:p>
            <a:r>
              <a:rPr lang="en-US" dirty="0">
                <a:solidFill>
                  <a:schemeClr val="tx1"/>
                </a:solidFill>
              </a:rPr>
              <a:t>Reference Count: 1</a:t>
            </a:r>
          </a:p>
          <a:p>
            <a:r>
              <a:rPr lang="en-US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3299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576949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138960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-25093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59299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5915534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Reference Counting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525321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  <a:p>
            <a:r>
              <a:rPr lang="en-US" dirty="0">
                <a:solidFill>
                  <a:schemeClr val="tx1"/>
                </a:solidFill>
              </a:rPr>
              <a:t>Reference Count: 1</a:t>
            </a:r>
          </a:p>
          <a:p>
            <a:r>
              <a:rPr lang="en-US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3299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576949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138960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-25093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</p:spTree>
    <p:extLst>
      <p:ext uri="{BB962C8B-B14F-4D97-AF65-F5344CB8AC3E}">
        <p14:creationId xmlns:p14="http://schemas.microsoft.com/office/powerpoint/2010/main" val="635555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Reference Counting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525321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  <a:p>
            <a:r>
              <a:rPr lang="en-US" dirty="0">
                <a:solidFill>
                  <a:schemeClr val="tx1"/>
                </a:solidFill>
              </a:rPr>
              <a:t>Reference Count: 0</a:t>
            </a:r>
          </a:p>
          <a:p>
            <a:r>
              <a:rPr lang="en-US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3299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576949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138960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-25093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</p:spTree>
    <p:extLst>
      <p:ext uri="{BB962C8B-B14F-4D97-AF65-F5344CB8AC3E}">
        <p14:creationId xmlns:p14="http://schemas.microsoft.com/office/powerpoint/2010/main" val="3404257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Reference Counting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-25093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59299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</p:spTree>
    <p:extLst>
      <p:ext uri="{BB962C8B-B14F-4D97-AF65-F5344CB8AC3E}">
        <p14:creationId xmlns:p14="http://schemas.microsoft.com/office/powerpoint/2010/main" val="37616335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232B-0CD9-4C4E-8DA2-CC4FADA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>
                <a:latin typeface="Consolas" panose="020B0609020204030204" pitchFamily="49" charset="0"/>
              </a:rPr>
              <a:t>wait()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CEC7-9163-4613-A9D8-7E648C4A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parent process needs to get the exit code</a:t>
            </a:r>
          </a:p>
          <a:p>
            <a:r>
              <a:rPr lang="en-US" dirty="0"/>
              <a:t>The following events may happen in any order (or concurrently)</a:t>
            </a:r>
          </a:p>
          <a:p>
            <a:pPr lvl="1"/>
            <a:r>
              <a:rPr lang="en-US" dirty="0"/>
              <a:t>Parent process calls </a:t>
            </a:r>
            <a:r>
              <a:rPr lang="en-US" dirty="0">
                <a:latin typeface="Consolas" panose="020B0609020204030204" pitchFamily="49" charset="0"/>
              </a:rPr>
              <a:t>wait()</a:t>
            </a:r>
            <a:r>
              <a:rPr lang="en-US" dirty="0"/>
              <a:t> (or </a:t>
            </a:r>
            <a:r>
              <a:rPr lang="en-US" dirty="0">
                <a:latin typeface="Consolas" panose="020B0609020204030204" pitchFamily="49" charset="0"/>
              </a:rPr>
              <a:t>exit()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Child process calls </a:t>
            </a:r>
            <a:r>
              <a:rPr lang="en-US" dirty="0">
                <a:latin typeface="Consolas" panose="020B0609020204030204" pitchFamily="49" charset="0"/>
              </a:rPr>
              <a:t>exit()</a:t>
            </a:r>
          </a:p>
          <a:p>
            <a:endParaRPr lang="en-US" dirty="0"/>
          </a:p>
          <a:p>
            <a:r>
              <a:rPr lang="en-US" dirty="0"/>
              <a:t>Where should the child put its exit code?</a:t>
            </a:r>
          </a:p>
          <a:p>
            <a:pPr lvl="1"/>
            <a:r>
              <a:rPr lang="en-US" dirty="0"/>
              <a:t>Needs to work even if the parent has exited</a:t>
            </a:r>
          </a:p>
          <a:p>
            <a:r>
              <a:rPr lang="en-US" dirty="0"/>
              <a:t>Where should the parent search for the exit code?</a:t>
            </a:r>
          </a:p>
          <a:p>
            <a:pPr lvl="1"/>
            <a:r>
              <a:rPr lang="en-US" dirty="0"/>
              <a:t>Needs to work even if the child has exited already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3A1D-113A-42CB-8A47-B0FDD2F9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28397-0C88-49BB-9F55-FAB0FF55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666A7-3E06-48B6-9BF9-D49F2996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66</a:t>
            </a:fld>
            <a:endParaRPr lang="en-US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D5C48003-2BDF-440C-86C5-4B1BBAA6E671}"/>
              </a:ext>
            </a:extLst>
          </p:cNvPr>
          <p:cNvSpPr/>
          <p:nvPr/>
        </p:nvSpPr>
        <p:spPr>
          <a:xfrm>
            <a:off x="7936992" y="2660904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 1: User Programs</a:t>
            </a:r>
          </a:p>
        </p:txBody>
      </p:sp>
    </p:spTree>
    <p:extLst>
      <p:ext uri="{BB962C8B-B14F-4D97-AF65-F5344CB8AC3E}">
        <p14:creationId xmlns:p14="http://schemas.microsoft.com/office/powerpoint/2010/main" val="36392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the OS Support the Process Abstraction?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threads and kernel structure</a:t>
            </a:r>
          </a:p>
          <a:p>
            <a:r>
              <a:rPr lang="en-US" dirty="0"/>
              <a:t>Memory layout</a:t>
            </a:r>
          </a:p>
          <a:p>
            <a:r>
              <a:rPr lang="en-US" dirty="0"/>
              <a:t>Support for process operations</a:t>
            </a:r>
          </a:p>
          <a:p>
            <a:r>
              <a:rPr lang="en-US" dirty="0">
                <a:solidFill>
                  <a:srgbClr val="FF0000"/>
                </a:solidFill>
              </a:rPr>
              <a:t>Support for I/O</a:t>
            </a:r>
          </a:p>
          <a:p>
            <a:r>
              <a:rPr lang="en-US" dirty="0"/>
              <a:t>Influence of IPC/RPC on kernel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26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I/O and Storage Layers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68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3382398" y="2089338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3289820" y="2089337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3403870" y="2476216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3444128" y="2553776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3800863" y="2822516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3797896" y="2822516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3511791" y="3305468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3491117" y="3198823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3602176" y="3819303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3289820" y="3845668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904513" y="4381483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4056913" y="420271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4504835" y="438148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4381514" y="456024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4762413" y="4560248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4624123" y="4657791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3605982" y="43651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3712618" y="41863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3124200" y="1587767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2" y="1904671"/>
            <a:ext cx="7129670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9002666" y="2388569"/>
            <a:ext cx="284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What we’ve covered so far…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9002666" y="3599162"/>
            <a:ext cx="284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What we’ll peek at today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1678233" y="3699760"/>
            <a:ext cx="7129670" cy="6388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87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5DBB-C205-4885-9FFC-8739B983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639"/>
            <a:ext cx="10515600" cy="1325563"/>
          </a:xfrm>
        </p:spPr>
        <p:txBody>
          <a:bodyPr/>
          <a:lstStyle/>
          <a:p>
            <a:r>
              <a:rPr lang="en-US" dirty="0"/>
              <a:t>Layers…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BFE40-BE29-497D-B560-D8E2A305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45029-A9F3-4A6F-9EF7-7BC2BB93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C3D6F-CA42-4931-BB19-B0F396DC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ECA25-8415-44D9-AEC4-D64B3EFFEDBF}"/>
              </a:ext>
            </a:extLst>
          </p:cNvPr>
          <p:cNvSpPr/>
          <p:nvPr/>
        </p:nvSpPr>
        <p:spPr>
          <a:xfrm>
            <a:off x="4083541" y="787661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length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read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input_fd</a:t>
            </a:r>
            <a:r>
              <a:rPr lang="en-US" b="1" dirty="0">
                <a:latin typeface="Consolas" panose="020B0609020204030204" pitchFamily="49" charset="0"/>
              </a:rPr>
              <a:t>, buffer, BUFFER_SIZE);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5B9AC-C3D0-462B-8462-32FFBE888CA6}"/>
              </a:ext>
            </a:extLst>
          </p:cNvPr>
          <p:cNvSpPr/>
          <p:nvPr/>
        </p:nvSpPr>
        <p:spPr>
          <a:xfrm>
            <a:off x="4446741" y="1271564"/>
            <a:ext cx="600129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hlinkClick r:id="rId2"/>
              </a:rPr>
              <a:t>read</a:t>
            </a:r>
            <a:r>
              <a:rPr lang="en-US" dirty="0">
                <a:latin typeface="Consolas" panose="020B0609020204030204" pitchFamily="49" charset="0"/>
              </a:rPr>
              <a:t>(int, void *,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marshal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into registers</a:t>
            </a:r>
          </a:p>
          <a:p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   issue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endParaRPr lang="en-US" dirty="0">
              <a:latin typeface="Gill Sans MT" panose="020B0502020104020203" pitchFamily="34" charset="77"/>
              <a:cs typeface="Arial" panose="020B0604020202020204" pitchFamily="34" charset="0"/>
            </a:endParaRPr>
          </a:p>
          <a:p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   register result of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to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rtn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value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22589-A83A-48A0-9494-F1415161EF42}"/>
              </a:ext>
            </a:extLst>
          </p:cNvPr>
          <p:cNvSpPr/>
          <p:nvPr/>
        </p:nvSpPr>
        <p:spPr>
          <a:xfrm>
            <a:off x="4677991" y="3091010"/>
            <a:ext cx="65550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C200F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nsolas" panose="020B0609020204030204" pitchFamily="49" charset="0"/>
              </a:rPr>
              <a:t>syscall_handler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C2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nsolas" panose="020B0609020204030204" pitchFamily="49" charset="0"/>
              </a:rPr>
              <a:t>intr_frame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Courier" pitchFamily="2" charset="0"/>
              </a:rPr>
              <a:t> 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unmarshal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l call#,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from regs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    dispatch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: handlers[call#](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marshal results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fo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ret</a:t>
            </a:r>
          </a:p>
          <a:p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4A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1DA98-2D97-4201-8D10-631201F8E6FB}"/>
              </a:ext>
            </a:extLst>
          </p:cNvPr>
          <p:cNvSpPr txBox="1"/>
          <p:nvPr/>
        </p:nvSpPr>
        <p:spPr>
          <a:xfrm>
            <a:off x="4628466" y="2763460"/>
            <a:ext cx="364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 U</a:t>
            </a:r>
            <a:r>
              <a:rPr lang="en-US" dirty="0">
                <a:sym typeface="Wingdings" pitchFamily="2" charset="2"/>
              </a:rPr>
              <a:t>K, interrupt processing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2D0F2E-A660-42E0-A245-6D52C5C785C0}"/>
              </a:ext>
            </a:extLst>
          </p:cNvPr>
          <p:cNvSpPr/>
          <p:nvPr/>
        </p:nvSpPr>
        <p:spPr>
          <a:xfrm>
            <a:off x="4939446" y="4528220"/>
            <a:ext cx="612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vfs_read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struct file *file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char __user *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size_t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count,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loff_t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*pos)</a:t>
            </a:r>
          </a:p>
          <a:p>
            <a:r>
              <a:rPr lang="en-US" sz="1200" dirty="0">
                <a:latin typeface="Consolas" panose="020B0609020204030204" pitchFamily="49" charset="0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>
                <a:cs typeface="Courier"/>
              </a:rPr>
              <a:t>User Process/File System relationship</a:t>
            </a:r>
          </a:p>
          <a:p>
            <a:r>
              <a:rPr lang="en-US" dirty="0">
                <a:cs typeface="Courier"/>
              </a:rPr>
              <a:t>      call device driver to do the work</a:t>
            </a:r>
          </a:p>
          <a:p>
            <a:r>
              <a:rPr lang="en-US" sz="1200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FFD7BC-585C-4726-A8AE-7E34AE25FC75}"/>
              </a:ext>
            </a:extLst>
          </p:cNvPr>
          <p:cNvSpPr/>
          <p:nvPr/>
        </p:nvSpPr>
        <p:spPr>
          <a:xfrm>
            <a:off x="4091141" y="730257"/>
            <a:ext cx="7385980" cy="56260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18CB5-A1BE-4CD4-B431-6803AB080774}"/>
              </a:ext>
            </a:extLst>
          </p:cNvPr>
          <p:cNvSpPr/>
          <p:nvPr/>
        </p:nvSpPr>
        <p:spPr>
          <a:xfrm>
            <a:off x="4446741" y="1213892"/>
            <a:ext cx="6936060" cy="50642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B46D6-25DF-4FB4-BA02-E48634E13960}"/>
              </a:ext>
            </a:extLst>
          </p:cNvPr>
          <p:cNvSpPr/>
          <p:nvPr/>
        </p:nvSpPr>
        <p:spPr>
          <a:xfrm>
            <a:off x="4650976" y="2763460"/>
            <a:ext cx="6625845" cy="33712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C456B8-9B8B-4592-A15B-AA8B64207FF1}"/>
              </a:ext>
            </a:extLst>
          </p:cNvPr>
          <p:cNvSpPr/>
          <p:nvPr/>
        </p:nvSpPr>
        <p:spPr>
          <a:xfrm>
            <a:off x="4808517" y="4480081"/>
            <a:ext cx="6310794" cy="15933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E3FD6-9EAC-4012-BB42-F5D7536D7BE8}"/>
              </a:ext>
            </a:extLst>
          </p:cNvPr>
          <p:cNvSpPr txBox="1"/>
          <p:nvPr/>
        </p:nvSpPr>
        <p:spPr>
          <a:xfrm>
            <a:off x="3131816" y="61397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App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0CAED-0300-402B-B9A8-F006B78D7D02}"/>
              </a:ext>
            </a:extLst>
          </p:cNvPr>
          <p:cNvSpPr txBox="1"/>
          <p:nvPr/>
        </p:nvSpPr>
        <p:spPr>
          <a:xfrm>
            <a:off x="3133135" y="1086898"/>
            <a:ext cx="126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library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95ED24-D822-4A24-8DD2-88AC2ADA2471}"/>
              </a:ext>
            </a:extLst>
          </p:cNvPr>
          <p:cNvSpPr/>
          <p:nvPr/>
        </p:nvSpPr>
        <p:spPr>
          <a:xfrm>
            <a:off x="8545076" y="5771239"/>
            <a:ext cx="2530789" cy="27241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D3ED5-9CBE-4641-A3D5-0F9CB20D8700}"/>
              </a:ext>
            </a:extLst>
          </p:cNvPr>
          <p:cNvSpPr txBox="1"/>
          <p:nvPr/>
        </p:nvSpPr>
        <p:spPr>
          <a:xfrm>
            <a:off x="9166948" y="5722780"/>
            <a:ext cx="143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Driver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75A7B-94D3-4855-B8B8-EAEE3643A6B1}"/>
              </a:ext>
            </a:extLst>
          </p:cNvPr>
          <p:cNvSpPr txBox="1"/>
          <p:nvPr/>
        </p:nvSpPr>
        <p:spPr>
          <a:xfrm>
            <a:off x="617813" y="2367633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Level I/O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86D31A-B733-405E-A37B-3A8C79726278}"/>
              </a:ext>
            </a:extLst>
          </p:cNvPr>
          <p:cNvSpPr/>
          <p:nvPr/>
        </p:nvSpPr>
        <p:spPr>
          <a:xfrm>
            <a:off x="525235" y="236763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42EC3-A623-4D1A-A6B8-96E789DC87A0}"/>
              </a:ext>
            </a:extLst>
          </p:cNvPr>
          <p:cNvSpPr txBox="1"/>
          <p:nvPr/>
        </p:nvSpPr>
        <p:spPr>
          <a:xfrm>
            <a:off x="639285" y="2754511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Level I/O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53316D-D4DA-4068-9549-29001BE7119F}"/>
              </a:ext>
            </a:extLst>
          </p:cNvPr>
          <p:cNvSpPr/>
          <p:nvPr/>
        </p:nvSpPr>
        <p:spPr>
          <a:xfrm>
            <a:off x="679543" y="283207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B29794-EF72-47C9-9055-4A6A15861174}"/>
              </a:ext>
            </a:extLst>
          </p:cNvPr>
          <p:cNvSpPr txBox="1"/>
          <p:nvPr/>
        </p:nvSpPr>
        <p:spPr>
          <a:xfrm>
            <a:off x="1036278" y="3100811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B977EB-CCB9-4967-8C78-8954ED293366}"/>
              </a:ext>
            </a:extLst>
          </p:cNvPr>
          <p:cNvSpPr/>
          <p:nvPr/>
        </p:nvSpPr>
        <p:spPr>
          <a:xfrm>
            <a:off x="1033311" y="310081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8EBFBC-4AE2-41E7-817F-C3762CC8CC28}"/>
              </a:ext>
            </a:extLst>
          </p:cNvPr>
          <p:cNvSpPr txBox="1"/>
          <p:nvPr/>
        </p:nvSpPr>
        <p:spPr>
          <a:xfrm>
            <a:off x="747206" y="3583763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System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5EB8E-5B83-4FBE-AA4B-456389BFC87E}"/>
              </a:ext>
            </a:extLst>
          </p:cNvPr>
          <p:cNvSpPr/>
          <p:nvPr/>
        </p:nvSpPr>
        <p:spPr>
          <a:xfrm>
            <a:off x="726532" y="347711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7AE7FB-0D2A-470C-A413-9A388D332544}"/>
              </a:ext>
            </a:extLst>
          </p:cNvPr>
          <p:cNvSpPr txBox="1"/>
          <p:nvPr/>
        </p:nvSpPr>
        <p:spPr>
          <a:xfrm>
            <a:off x="837591" y="4097598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Driver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306426-7FB7-4BE6-A5A8-1F6ED79409A7}"/>
              </a:ext>
            </a:extLst>
          </p:cNvPr>
          <p:cNvSpPr/>
          <p:nvPr/>
        </p:nvSpPr>
        <p:spPr>
          <a:xfrm>
            <a:off x="525235" y="412396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8E915B-135F-42DD-AD39-7A01D48242AD}"/>
              </a:ext>
            </a:extLst>
          </p:cNvPr>
          <p:cNvCxnSpPr/>
          <p:nvPr/>
        </p:nvCxnSpPr>
        <p:spPr>
          <a:xfrm>
            <a:off x="1139928" y="465977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6E06D0-6C5B-44D5-A51A-C9DA241CDB33}"/>
              </a:ext>
            </a:extLst>
          </p:cNvPr>
          <p:cNvCxnSpPr/>
          <p:nvPr/>
        </p:nvCxnSpPr>
        <p:spPr>
          <a:xfrm>
            <a:off x="1292328" y="44810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D5E86D-C4A9-4D67-9396-B7925D0F6BF2}"/>
              </a:ext>
            </a:extLst>
          </p:cNvPr>
          <p:cNvCxnSpPr/>
          <p:nvPr/>
        </p:nvCxnSpPr>
        <p:spPr>
          <a:xfrm>
            <a:off x="1740250" y="465977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60CE64E-FFB4-41B9-87E3-23227B264E7D}"/>
              </a:ext>
            </a:extLst>
          </p:cNvPr>
          <p:cNvSpPr/>
          <p:nvPr/>
        </p:nvSpPr>
        <p:spPr>
          <a:xfrm>
            <a:off x="1616929" y="483854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E165BE4-D859-4D87-BDBD-3137C89FA4FE}"/>
              </a:ext>
            </a:extLst>
          </p:cNvPr>
          <p:cNvSpPr/>
          <p:nvPr/>
        </p:nvSpPr>
        <p:spPr>
          <a:xfrm>
            <a:off x="1997828" y="483854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E82249-085C-4648-86BC-6612AA642F34}"/>
              </a:ext>
            </a:extLst>
          </p:cNvPr>
          <p:cNvCxnSpPr>
            <a:stCxn id="32" idx="3"/>
            <a:endCxn id="33" idx="2"/>
          </p:cNvCxnSpPr>
          <p:nvPr/>
        </p:nvCxnSpPr>
        <p:spPr>
          <a:xfrm>
            <a:off x="1859538" y="493608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0297635-6C42-4E09-8B7A-5CA4CAA80386}"/>
              </a:ext>
            </a:extLst>
          </p:cNvPr>
          <p:cNvSpPr/>
          <p:nvPr/>
        </p:nvSpPr>
        <p:spPr>
          <a:xfrm>
            <a:off x="841397" y="464345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4792C5-26BD-4288-9741-60E4D560AECD}"/>
              </a:ext>
            </a:extLst>
          </p:cNvPr>
          <p:cNvCxnSpPr/>
          <p:nvPr/>
        </p:nvCxnSpPr>
        <p:spPr>
          <a:xfrm>
            <a:off x="948033" y="446469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A9F9698-D62B-461E-B6BE-0398110C28E2}"/>
              </a:ext>
            </a:extLst>
          </p:cNvPr>
          <p:cNvSpPr txBox="1"/>
          <p:nvPr/>
        </p:nvSpPr>
        <p:spPr>
          <a:xfrm>
            <a:off x="359615" y="1866062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Application / Service</a:t>
            </a:r>
          </a:p>
        </p:txBody>
      </p:sp>
    </p:spTree>
    <p:extLst>
      <p:ext uri="{BB962C8B-B14F-4D97-AF65-F5344CB8AC3E}">
        <p14:creationId xmlns:p14="http://schemas.microsoft.com/office/powerpoint/2010/main" val="369706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4AD-235E-4373-A63D-F8BA5010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“RPC”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5554E-414A-44C1-92AB-0F1EA275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16FE-CD9C-4369-98E9-B4807EA4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865B1-D108-4D6C-B603-9188FF30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Firefox - Wikipedia">
            <a:extLst>
              <a:ext uri="{FF2B5EF4-FFF2-40B4-BE49-F238E27FC236}">
                <a16:creationId xmlns:a16="http://schemas.microsoft.com/office/drawing/2014/main" id="{1B5D943A-85C3-4A32-B98D-2C1E831A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1" y="337548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eek Adjourned: 1.29.16 - Google, Disney, Lyft">
            <a:extLst>
              <a:ext uri="{FF2B5EF4-FFF2-40B4-BE49-F238E27FC236}">
                <a16:creationId xmlns:a16="http://schemas.microsoft.com/office/drawing/2014/main" id="{C17ADC95-AB06-4AB9-B512-82134CDD0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31112" r="16562" b="31666"/>
          <a:stretch/>
        </p:blipFill>
        <p:spPr bwMode="auto">
          <a:xfrm>
            <a:off x="5511803" y="1690689"/>
            <a:ext cx="2586037" cy="8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915A23-09CD-40A9-B8E5-F03A8AC272F0}"/>
              </a:ext>
            </a:extLst>
          </p:cNvPr>
          <p:cNvCxnSpPr>
            <a:cxnSpLocks/>
          </p:cNvCxnSpPr>
          <p:nvPr/>
        </p:nvCxnSpPr>
        <p:spPr>
          <a:xfrm flipV="1">
            <a:off x="2239966" y="1843088"/>
            <a:ext cx="3271837" cy="1532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A04A7F-2E74-4051-8F8E-6AE16DC48B11}"/>
              </a:ext>
            </a:extLst>
          </p:cNvPr>
          <p:cNvSpPr txBox="1"/>
          <p:nvPr/>
        </p:nvSpPr>
        <p:spPr>
          <a:xfrm>
            <a:off x="1120779" y="2122638"/>
            <a:ext cx="327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GET /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search.html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182228-34DA-4777-B24C-99EDEE64F51E}"/>
              </a:ext>
            </a:extLst>
          </p:cNvPr>
          <p:cNvCxnSpPr>
            <a:cxnSpLocks/>
          </p:cNvCxnSpPr>
          <p:nvPr/>
        </p:nvCxnSpPr>
        <p:spPr>
          <a:xfrm flipH="1">
            <a:off x="2252665" y="2250454"/>
            <a:ext cx="3259138" cy="1534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A58A34-4302-4E81-A299-E3D2D0102333}"/>
              </a:ext>
            </a:extLst>
          </p:cNvPr>
          <p:cNvSpPr txBox="1"/>
          <p:nvPr/>
        </p:nvSpPr>
        <p:spPr>
          <a:xfrm>
            <a:off x="4392616" y="2803990"/>
            <a:ext cx="327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200 OK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&lt; HTML Content&gt;</a:t>
            </a:r>
          </a:p>
        </p:txBody>
      </p:sp>
    </p:spTree>
    <p:extLst>
      <p:ext uri="{BB962C8B-B14F-4D97-AF65-F5344CB8AC3E}">
        <p14:creationId xmlns:p14="http://schemas.microsoft.com/office/powerpoint/2010/main" val="36725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0FFE-9B15-4A08-AD68-ACC99DCE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9C813-EEF0-4DAE-8133-A95204C26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4409" cy="1739210"/>
          </a:xfrm>
        </p:spPr>
        <p:txBody>
          <a:bodyPr/>
          <a:lstStyle/>
          <a:p>
            <a:r>
              <a:rPr lang="en-US" dirty="0"/>
              <a:t>Associated with particular hardware device</a:t>
            </a:r>
          </a:p>
          <a:p>
            <a:r>
              <a:rPr lang="en-US" dirty="0"/>
              <a:t>Registers / Unregisters itself with the kernel</a:t>
            </a:r>
          </a:p>
          <a:p>
            <a:r>
              <a:rPr lang="en-US" dirty="0"/>
              <a:t>Handler functions for each of the file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AEFB-DA88-4B6D-ACDE-6DE0BA1A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0FE35-5904-444D-95FF-CF0E2437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4B62-5E8C-4339-98C3-4A90F403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70</a:t>
            </a:fld>
            <a:endParaRPr lang="en-US"/>
          </a:p>
        </p:txBody>
      </p:sp>
      <p:pic>
        <p:nvPicPr>
          <p:cNvPr id="7" name="Picture 6" descr="Screen Shot 2014-09-04 at 1.41.05 PM.png">
            <a:extLst>
              <a:ext uri="{FF2B5EF4-FFF2-40B4-BE49-F238E27FC236}">
                <a16:creationId xmlns:a16="http://schemas.microsoft.com/office/drawing/2014/main" id="{93D7436E-B289-43F9-80A6-0984CB5CF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3244850"/>
            <a:ext cx="67691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3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F1A385-0D05-435C-AD63-2E3F3FB8E8B2}"/>
              </a:ext>
            </a:extLst>
          </p:cNvPr>
          <p:cNvGrpSpPr/>
          <p:nvPr/>
        </p:nvGrpSpPr>
        <p:grpSpPr>
          <a:xfrm>
            <a:off x="898695" y="1067963"/>
            <a:ext cx="8763000" cy="1752600"/>
            <a:chOff x="228600" y="2057400"/>
            <a:chExt cx="8763000" cy="1752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D2FA7B-E4E8-44BC-874B-3701EE7068CC}"/>
                </a:ext>
              </a:extLst>
            </p:cNvPr>
            <p:cNvSpPr/>
            <p:nvPr/>
          </p:nvSpPr>
          <p:spPr bwMode="auto">
            <a:xfrm>
              <a:off x="228600" y="2057400"/>
              <a:ext cx="8534400" cy="2717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E16D49D5-6CA1-46BE-B95C-599EF9F86B55}"/>
                </a:ext>
              </a:extLst>
            </p:cNvPr>
            <p:cNvSpPr/>
            <p:nvPr/>
          </p:nvSpPr>
          <p:spPr bwMode="auto">
            <a:xfrm>
              <a:off x="4724400" y="2667000"/>
              <a:ext cx="4267200" cy="1143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marR="0" indent="-9144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Read up to “count” bytes from “file” starting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from “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pos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” into “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”. </a:t>
              </a:r>
            </a:p>
            <a:p>
              <a:pPr marL="91440" marR="0" indent="-9144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lang="en-US" b="0" baseline="0" dirty="0">
                  <a:ea typeface="Gill Sans" charset="0"/>
                  <a:cs typeface="Gill Sans" charset="0"/>
                </a:rPr>
                <a:t>Return error</a:t>
              </a:r>
              <a:r>
                <a:rPr lang="en-US" b="0" dirty="0">
                  <a:ea typeface="Gill Sans" charset="0"/>
                  <a:cs typeface="Gill Sans" charset="0"/>
                </a:rPr>
                <a:t> or number of bytes read.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399C1E-FB6A-418B-B9F2-0C0FD4662DAC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6172200" y="2308860"/>
              <a:ext cx="6858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832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33F49-3BE9-41F2-9463-1818B1A6FE64}"/>
              </a:ext>
            </a:extLst>
          </p:cNvPr>
          <p:cNvGrpSpPr/>
          <p:nvPr/>
        </p:nvGrpSpPr>
        <p:grpSpPr>
          <a:xfrm>
            <a:off x="1059238" y="1752600"/>
            <a:ext cx="8077200" cy="1676400"/>
            <a:chOff x="228600" y="2057400"/>
            <a:chExt cx="8077200" cy="1676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A6C540-545E-4E5F-A981-2B47882F42AB}"/>
                </a:ext>
              </a:extLst>
            </p:cNvPr>
            <p:cNvSpPr/>
            <p:nvPr/>
          </p:nvSpPr>
          <p:spPr bwMode="auto">
            <a:xfrm>
              <a:off x="228600" y="2057400"/>
              <a:ext cx="7543800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F76A96C3-411D-4DB8-8D18-77C68EB4321E}"/>
                </a:ext>
              </a:extLst>
            </p:cNvPr>
            <p:cNvSpPr/>
            <p:nvPr/>
          </p:nvSpPr>
          <p:spPr bwMode="auto">
            <a:xfrm>
              <a:off x="6248400" y="2667000"/>
              <a:ext cx="2057400" cy="1066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Make </a:t>
              </a: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sure we are allowed to read this file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823B17-2AC3-4218-9EF3-6E30AAA7157F}"/>
                </a:ext>
              </a:extLst>
            </p:cNvPr>
            <p:cNvCxnSpPr>
              <a:stCxn id="14" idx="0"/>
            </p:cNvCxnSpPr>
            <p:nvPr/>
          </p:nvCxnSpPr>
          <p:spPr bwMode="auto">
            <a:xfrm flipH="1" flipV="1">
              <a:off x="6172200" y="23088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970529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756D04-446F-447B-B7F3-D305A088AE9D}"/>
              </a:ext>
            </a:extLst>
          </p:cNvPr>
          <p:cNvGrpSpPr/>
          <p:nvPr/>
        </p:nvGrpSpPr>
        <p:grpSpPr>
          <a:xfrm>
            <a:off x="1087159" y="2013192"/>
            <a:ext cx="8077200" cy="1600200"/>
            <a:chOff x="228600" y="2057400"/>
            <a:chExt cx="8077200" cy="1600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D1E7D3-C9E1-4E5B-968F-304C60AD4AD1}"/>
                </a:ext>
              </a:extLst>
            </p:cNvPr>
            <p:cNvSpPr/>
            <p:nvPr/>
          </p:nvSpPr>
          <p:spPr bwMode="auto">
            <a:xfrm>
              <a:off x="228600" y="20574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D99410F-6BF7-4A25-91E8-6030600B42C2}"/>
                </a:ext>
              </a:extLst>
            </p:cNvPr>
            <p:cNvSpPr/>
            <p:nvPr/>
          </p:nvSpPr>
          <p:spPr bwMode="auto">
            <a:xfrm>
              <a:off x="6248400" y="2895600"/>
              <a:ext cx="20574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ea typeface="Gill Sans" charset="0"/>
                  <a:cs typeface="Gill Sans" charset="0"/>
                </a:rPr>
                <a:t>Check if file has </a:t>
              </a:r>
              <a:r>
                <a:rPr lang="en-US" b="0">
                  <a:ea typeface="Gill Sans" charset="0"/>
                  <a:cs typeface="Gill Sans" charset="0"/>
                </a:rPr>
                <a:t>read methods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E07B78-C583-4A50-81E9-3F04C60AADE2}"/>
                </a:ext>
              </a:extLst>
            </p:cNvPr>
            <p:cNvCxnSpPr>
              <a:stCxn id="18" idx="0"/>
            </p:cNvCxnSpPr>
            <p:nvPr/>
          </p:nvCxnSpPr>
          <p:spPr bwMode="auto">
            <a:xfrm flipH="1" flipV="1">
              <a:off x="6172200" y="25374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81965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F6AEC-C7C3-4524-80BC-29B401565600}"/>
              </a:ext>
            </a:extLst>
          </p:cNvPr>
          <p:cNvGrpSpPr/>
          <p:nvPr/>
        </p:nvGrpSpPr>
        <p:grpSpPr>
          <a:xfrm>
            <a:off x="1101119" y="2450033"/>
            <a:ext cx="8534400" cy="2057400"/>
            <a:chOff x="228600" y="2209800"/>
            <a:chExt cx="8534400" cy="2057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25FFB6-B357-4174-91C9-0CAA7FDC781A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CA88C570-2040-4BA3-8532-BC4FDB2DC711}"/>
                </a:ext>
              </a:extLst>
            </p:cNvPr>
            <p:cNvSpPr/>
            <p:nvPr/>
          </p:nvSpPr>
          <p:spPr bwMode="auto">
            <a:xfrm>
              <a:off x="4648200" y="2895600"/>
              <a:ext cx="4114800" cy="1371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marR="0" indent="-9144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Check whether we can write to 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(e.g.,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is in the user space range)  </a:t>
              </a:r>
            </a:p>
            <a:p>
              <a:pPr marL="91440" marR="0" indent="-9144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lang="en-US" b="0" dirty="0">
                  <a:ea typeface="Gill Sans" charset="0"/>
                  <a:cs typeface="Gill Sans" charset="0"/>
                </a:rPr>
                <a:t>unlikely(): hint to branch prediction this condition is unlikely</a:t>
              </a:r>
              <a:endPara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223C0-7A6A-461B-A6BC-7C45ED739E54}"/>
                </a:ext>
              </a:extLst>
            </p:cNvPr>
            <p:cNvCxnSpPr>
              <a:stCxn id="14" idx="0"/>
            </p:cNvCxnSpPr>
            <p:nvPr/>
          </p:nvCxnSpPr>
          <p:spPr bwMode="auto">
            <a:xfrm flipH="1" flipV="1">
              <a:off x="5867400" y="2537460"/>
              <a:ext cx="838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37764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EFECD-9A82-4BD8-817A-7328907D896B}"/>
              </a:ext>
            </a:extLst>
          </p:cNvPr>
          <p:cNvGrpSpPr/>
          <p:nvPr/>
        </p:nvGrpSpPr>
        <p:grpSpPr>
          <a:xfrm>
            <a:off x="1059238" y="2664673"/>
            <a:ext cx="8458200" cy="1371600"/>
            <a:chOff x="228600" y="2209800"/>
            <a:chExt cx="8458200" cy="137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80489-A01E-45D7-BB4B-C1C031EA81AE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5BB96F5E-E861-41FE-8570-E97CFC2F8585}"/>
                </a:ext>
              </a:extLst>
            </p:cNvPr>
            <p:cNvSpPr/>
            <p:nvPr/>
          </p:nvSpPr>
          <p:spPr bwMode="auto">
            <a:xfrm>
              <a:off x="5486400" y="2895600"/>
              <a:ext cx="3200400" cy="685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Check whether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we read from a valid range in the file.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1B1D1D-F022-4345-BD02-F6EC99A41771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5867400" y="2537460"/>
              <a:ext cx="1219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049044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3B42A-1B83-4D3C-8A7A-6E93437A268F}"/>
              </a:ext>
            </a:extLst>
          </p:cNvPr>
          <p:cNvGrpSpPr/>
          <p:nvPr/>
        </p:nvGrpSpPr>
        <p:grpSpPr>
          <a:xfrm>
            <a:off x="1240722" y="3429000"/>
            <a:ext cx="8610600" cy="2209800"/>
            <a:chOff x="228600" y="2209800"/>
            <a:chExt cx="8610600" cy="2209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BAB16-1C42-4A96-B1BF-A453785CFF7D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939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6FA89455-18DF-4E92-B4C3-94AB8B4B4918}"/>
                </a:ext>
              </a:extLst>
            </p:cNvPr>
            <p:cNvSpPr/>
            <p:nvPr/>
          </p:nvSpPr>
          <p:spPr bwMode="auto">
            <a:xfrm>
              <a:off x="5486400" y="3429000"/>
              <a:ext cx="33528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If driver provide a read function (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f_op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-&gt;read)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 use it; otherwise use 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do_sync_read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()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501B7E-5437-47ED-99FB-DA892BEFB19D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5867400" y="3155278"/>
              <a:ext cx="1295400" cy="27372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6825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35138F-D386-4763-8DB2-63E0E54E0446}"/>
              </a:ext>
            </a:extLst>
          </p:cNvPr>
          <p:cNvGrpSpPr/>
          <p:nvPr/>
        </p:nvGrpSpPr>
        <p:grpSpPr>
          <a:xfrm>
            <a:off x="1289584" y="3309756"/>
            <a:ext cx="8458200" cy="1524000"/>
            <a:chOff x="228600" y="1143000"/>
            <a:chExt cx="8458200" cy="1524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853D43-8206-4483-B898-C1BE79AE2D35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26175AF4-1DF4-4BB1-A5EC-4F8395CCF2A8}"/>
                </a:ext>
              </a:extLst>
            </p:cNvPr>
            <p:cNvSpPr/>
            <p:nvPr/>
          </p:nvSpPr>
          <p:spPr bwMode="auto">
            <a:xfrm>
              <a:off x="3048000" y="1143000"/>
              <a:ext cx="56388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Notify the parent of this file that the file was read (see </a:t>
              </a:r>
              <a:r>
                <a:rPr lang="en-US" b="0" dirty="0">
                  <a:ea typeface="Gill Sans" charset="0"/>
                  <a:cs typeface="Gill Sans" charset="0"/>
                  <a:hlinkClick r:id="rId2"/>
                </a:rPr>
                <a:t>http://www.fieldses.org/~bfields/kernel/vfs.txt</a:t>
              </a:r>
              <a:r>
                <a:rPr lang="en-US" b="0" dirty="0">
                  <a:ea typeface="Gill Sans" charset="0"/>
                  <a:cs typeface="Gill Sans" charset="0"/>
                </a:rPr>
                <a:t>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D8CD2E-7F33-4C10-922C-06075AAEF448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791200" y="1905000"/>
              <a:ext cx="76200" cy="3048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21110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3114B0-8809-4E74-8B1D-6AC4AF6BF490}"/>
              </a:ext>
            </a:extLst>
          </p:cNvPr>
          <p:cNvGrpSpPr/>
          <p:nvPr/>
        </p:nvGrpSpPr>
        <p:grpSpPr>
          <a:xfrm>
            <a:off x="1443147" y="3429000"/>
            <a:ext cx="8458200" cy="1676400"/>
            <a:chOff x="228600" y="838200"/>
            <a:chExt cx="8458200" cy="1676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169EB5-664A-4F9A-B0FA-9EBBC6A84671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FE8FEFFD-45CE-4D33-9B59-AEB1F2AE4FB4}"/>
                </a:ext>
              </a:extLst>
            </p:cNvPr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Update the number of bytes read by “current” task (for scheduling purposes)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DB38E5-DFBE-4180-9B11-C9E3F4F82D5F}"/>
                </a:ext>
              </a:extLst>
            </p:cNvPr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9197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System: From </a:t>
            </a:r>
            <a:r>
              <a:rPr lang="en-US" dirty="0" err="1"/>
              <a:t>Syscall</a:t>
            </a:r>
            <a:r>
              <a:rPr lang="en-US" dirty="0"/>
              <a:t> to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963"/>
            <a:ext cx="10515600" cy="52883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vfs_read</a:t>
            </a:r>
            <a:r>
              <a:rPr lang="en-US" dirty="0">
                <a:latin typeface="Consolas" panose="020B0609020204030204" pitchFamily="49" charset="0"/>
              </a:rPr>
              <a:t>(struct file *file, char __user *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count, </a:t>
            </a:r>
            <a:r>
              <a:rPr lang="en-US" dirty="0" err="1">
                <a:latin typeface="Consolas" panose="020B0609020204030204" pitchFamily="49" charset="0"/>
              </a:rPr>
              <a:t>loff_t</a:t>
            </a:r>
            <a:r>
              <a:rPr lang="en-US" dirty="0">
                <a:latin typeface="Consolas" panose="020B0609020204030204" pitchFamily="49" charset="0"/>
              </a:rPr>
              <a:t> *pos)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(!(file-&gt;</a:t>
            </a:r>
            <a:r>
              <a:rPr lang="en-US" dirty="0" err="1">
                <a:latin typeface="Consolas" panose="020B0609020204030204" pitchFamily="49" charset="0"/>
              </a:rPr>
              <a:t>f_mode</a:t>
            </a:r>
            <a:r>
              <a:rPr lang="en-US" dirty="0">
                <a:latin typeface="Consolas" panose="020B0609020204030204" pitchFamily="49" charset="0"/>
              </a:rPr>
              <a:t> &amp; FMODE_READ)) return -EBADF;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 || (!file-&gt;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</a:rPr>
              <a:t>aio_read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return -EINVAL;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(unlikely(!</a:t>
            </a:r>
            <a:r>
              <a:rPr lang="en-US" dirty="0" err="1">
                <a:latin typeface="Consolas" panose="020B0609020204030204" pitchFamily="49" charset="0"/>
              </a:rPr>
              <a:t>access_ok</a:t>
            </a:r>
            <a:r>
              <a:rPr lang="en-US" dirty="0">
                <a:latin typeface="Consolas" panose="020B0609020204030204" pitchFamily="49" charset="0"/>
              </a:rPr>
              <a:t>(VERIFY_WRITE,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count))) return -EFAULT;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 = </a:t>
            </a:r>
            <a:r>
              <a:rPr lang="en-US" dirty="0" err="1">
                <a:latin typeface="Consolas" panose="020B0609020204030204" pitchFamily="49" charset="0"/>
              </a:rPr>
              <a:t>rw_verify_area</a:t>
            </a:r>
            <a:r>
              <a:rPr lang="en-US" dirty="0">
                <a:latin typeface="Consolas" panose="020B0609020204030204" pitchFamily="49" charset="0"/>
              </a:rPr>
              <a:t>(READ, file, pos, count);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if (ret &gt;=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count =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file-&gt;</a:t>
            </a:r>
            <a:r>
              <a:rPr lang="en-US" dirty="0" err="1">
                <a:latin typeface="Consolas" panose="020B0609020204030204" pitchFamily="49" charset="0"/>
              </a:rPr>
              <a:t>f_op</a:t>
            </a:r>
            <a:r>
              <a:rPr lang="en-US" dirty="0">
                <a:latin typeface="Consolas" panose="020B0609020204030204" pitchFamily="49" charset="0"/>
              </a:rPr>
              <a:t>-&gt;read(file,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ret = </a:t>
            </a:r>
            <a:r>
              <a:rPr lang="en-US" dirty="0" err="1">
                <a:latin typeface="Consolas" panose="020B0609020204030204" pitchFamily="49" charset="0"/>
              </a:rPr>
              <a:t>do_sync_read</a:t>
            </a:r>
            <a:r>
              <a:rPr lang="en-US" dirty="0">
                <a:latin typeface="Consolas" panose="020B0609020204030204" pitchFamily="49" charset="0"/>
              </a:rPr>
              <a:t>(file,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, count, pos);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if (ret &gt; 0)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fsnotify_access</a:t>
            </a:r>
            <a:r>
              <a:rPr lang="en-US" dirty="0">
                <a:latin typeface="Consolas" panose="020B0609020204030204" pitchFamily="49" charset="0"/>
              </a:rPr>
              <a:t>(file-&gt;</a:t>
            </a:r>
            <a:r>
              <a:rPr lang="en-US" dirty="0" err="1">
                <a:latin typeface="Consolas" panose="020B0609020204030204" pitchFamily="49" charset="0"/>
              </a:rPr>
              <a:t>f_path.dentry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add_rchar</a:t>
            </a:r>
            <a:r>
              <a:rPr lang="en-US" dirty="0">
                <a:latin typeface="Consolas" panose="020B0609020204030204" pitchFamily="49" charset="0"/>
              </a:rPr>
              <a:t>(current, ret);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inc_syscr</a:t>
            </a:r>
            <a:r>
              <a:rPr lang="en-US" dirty="0">
                <a:latin typeface="Consolas" panose="020B0609020204030204" pitchFamily="49" charset="0"/>
              </a:rPr>
              <a:t>(current);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return ret;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7267425" y="5799454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ea typeface="Gill Sans" charset="0"/>
                <a:cs typeface="Gill Sans" charset="0"/>
              </a:rPr>
              <a:t>Linux: 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0B54AD-125A-41D0-9DEE-89972D25BE79}"/>
              </a:ext>
            </a:extLst>
          </p:cNvPr>
          <p:cNvGrpSpPr/>
          <p:nvPr/>
        </p:nvGrpSpPr>
        <p:grpSpPr>
          <a:xfrm>
            <a:off x="1282603" y="3926918"/>
            <a:ext cx="8458200" cy="1676400"/>
            <a:chOff x="228600" y="838200"/>
            <a:chExt cx="8458200" cy="1676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EAD-4C69-4E9C-A4DE-43AFF24CB932}"/>
                </a:ext>
              </a:extLst>
            </p:cNvPr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10F119F0-7242-429F-B762-10BD4B53A416}"/>
                </a:ext>
              </a:extLst>
            </p:cNvPr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Update the number of read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syscalls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by “current” task (for scheduling purposes)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13ED74-CF69-4913-A082-776395B740C0}"/>
                </a:ext>
              </a:extLst>
            </p:cNvPr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9202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AF0F-03BA-47DE-A137-9FEE7DEC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“RPC”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BC8A9-716F-4B19-A8A0-FD2878C2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0BA00-5CE2-48A2-8CCF-2E161E12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D5BD1-3549-4650-921E-EF6A3101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 descr="Firefox - Wikipedia">
            <a:extLst>
              <a:ext uri="{FF2B5EF4-FFF2-40B4-BE49-F238E27FC236}">
                <a16:creationId xmlns:a16="http://schemas.microsoft.com/office/drawing/2014/main" id="{0BCA286D-9AEF-4B88-A864-A727A0C2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2" y="298345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eek Adjourned: 1.29.16 - Google, Disney, Lyft">
            <a:extLst>
              <a:ext uri="{FF2B5EF4-FFF2-40B4-BE49-F238E27FC236}">
                <a16:creationId xmlns:a16="http://schemas.microsoft.com/office/drawing/2014/main" id="{2B2798E0-4F95-4555-A0A0-11731E4C6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31112" r="16562" b="31666"/>
          <a:stretch/>
        </p:blipFill>
        <p:spPr bwMode="auto">
          <a:xfrm>
            <a:off x="6028534" y="4595889"/>
            <a:ext cx="2586037" cy="8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DCC86C-1183-494A-AE35-F995782780FD}"/>
              </a:ext>
            </a:extLst>
          </p:cNvPr>
          <p:cNvCxnSpPr>
            <a:cxnSpLocks/>
          </p:cNvCxnSpPr>
          <p:nvPr/>
        </p:nvCxnSpPr>
        <p:spPr>
          <a:xfrm>
            <a:off x="2239966" y="3375488"/>
            <a:ext cx="3788568" cy="1453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8C7D56-3C1E-40AC-9BA2-E33C4E29F58A}"/>
              </a:ext>
            </a:extLst>
          </p:cNvPr>
          <p:cNvSpPr txBox="1"/>
          <p:nvPr/>
        </p:nvSpPr>
        <p:spPr>
          <a:xfrm>
            <a:off x="3477424" y="2824755"/>
            <a:ext cx="356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POST /users/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oksi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/photos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&lt;image content&gt;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C69156-2858-4067-A4EA-E4FD5609AD6E}"/>
              </a:ext>
            </a:extLst>
          </p:cNvPr>
          <p:cNvCxnSpPr>
            <a:cxnSpLocks/>
          </p:cNvCxnSpPr>
          <p:nvPr/>
        </p:nvCxnSpPr>
        <p:spPr>
          <a:xfrm flipH="1" flipV="1">
            <a:off x="2252665" y="3785402"/>
            <a:ext cx="3775869" cy="1486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B94051-B152-4EF1-B2AD-01A91F956BA2}"/>
              </a:ext>
            </a:extLst>
          </p:cNvPr>
          <p:cNvSpPr txBox="1"/>
          <p:nvPr/>
        </p:nvSpPr>
        <p:spPr>
          <a:xfrm>
            <a:off x="2393950" y="4810423"/>
            <a:ext cx="217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201 Created</a:t>
            </a:r>
          </a:p>
        </p:txBody>
      </p:sp>
    </p:spTree>
    <p:extLst>
      <p:ext uri="{BB962C8B-B14F-4D97-AF65-F5344CB8AC3E}">
        <p14:creationId xmlns:p14="http://schemas.microsoft.com/office/powerpoint/2010/main" val="35564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F5A8-5CB8-4A36-B67A-4D8BE8EE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D219-F0AF-4371-98B8-F7A8E651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634"/>
            <a:ext cx="10515600" cy="48207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Device-specific code in the kernel that interacts directly with the device hardware</a:t>
            </a:r>
          </a:p>
          <a:p>
            <a:pPr lvl="1"/>
            <a:r>
              <a:rPr lang="en-US" dirty="0"/>
              <a:t>Supports a standard, internal interface</a:t>
            </a:r>
          </a:p>
          <a:p>
            <a:pPr lvl="1"/>
            <a:r>
              <a:rPr lang="en-US" dirty="0"/>
              <a:t>Same kernel I/O system can interact easily with different device drivers</a:t>
            </a:r>
          </a:p>
          <a:p>
            <a:pPr lvl="1"/>
            <a:r>
              <a:rPr lang="en-US" dirty="0"/>
              <a:t>Special device-specific configuration supported with the </a:t>
            </a:r>
            <a:r>
              <a:rPr lang="en-US" dirty="0" err="1"/>
              <a:t>ioctl</a:t>
            </a:r>
            <a:r>
              <a:rPr lang="en-US" dirty="0"/>
              <a:t>() system call</a:t>
            </a:r>
          </a:p>
          <a:p>
            <a:r>
              <a:rPr lang="en-US" dirty="0"/>
              <a:t>Device Drivers typically divided into two pieces:</a:t>
            </a:r>
          </a:p>
          <a:p>
            <a:pPr lvl="1"/>
            <a:r>
              <a:rPr lang="en-US" dirty="0"/>
              <a:t>Top half: accessed in call path from system calls</a:t>
            </a:r>
          </a:p>
          <a:p>
            <a:pPr lvl="2"/>
            <a:r>
              <a:rPr lang="en-US" dirty="0"/>
              <a:t>implements a set of </a:t>
            </a:r>
            <a:r>
              <a:rPr lang="en-US" dirty="0">
                <a:solidFill>
                  <a:schemeClr val="accent5"/>
                </a:solidFill>
              </a:rPr>
              <a:t>standard, cross-device calls</a:t>
            </a:r>
            <a:r>
              <a:rPr lang="en-US" dirty="0"/>
              <a:t> like open(), close(), read(), write(), </a:t>
            </a:r>
            <a:r>
              <a:rPr lang="en-US" dirty="0" err="1"/>
              <a:t>ioctl</a:t>
            </a:r>
            <a:r>
              <a:rPr lang="en-US" dirty="0"/>
              <a:t>(), strategy()</a:t>
            </a:r>
          </a:p>
          <a:p>
            <a:pPr lvl="2"/>
            <a:r>
              <a:rPr lang="en-US" dirty="0"/>
              <a:t>This is the kernel’s interface to the device driver</a:t>
            </a:r>
          </a:p>
          <a:p>
            <a:pPr lvl="2"/>
            <a:r>
              <a:rPr lang="en-US" dirty="0"/>
              <a:t>Top half will start I/O to device, may put thread to sleep until finished</a:t>
            </a:r>
          </a:p>
          <a:p>
            <a:pPr lvl="1"/>
            <a:r>
              <a:rPr lang="en-US" dirty="0"/>
              <a:t>Bottom half: run as interrupt routine</a:t>
            </a:r>
          </a:p>
          <a:p>
            <a:pPr lvl="2"/>
            <a:r>
              <a:rPr lang="en-US" dirty="0"/>
              <a:t>Gets input or transfers next block of output</a:t>
            </a:r>
          </a:p>
          <a:p>
            <a:pPr lvl="2"/>
            <a:r>
              <a:rPr lang="en-US" dirty="0"/>
              <a:t>May wake sleeping threads if I/O now complete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F04EF-F588-4D0E-9FE3-BF93163B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F652C-CC26-48E6-9A6A-CE517331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368E5-B49F-48A0-A36A-57A408E6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611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4B38-E2F1-4367-9E61-BFF1D0E5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Inter-Process Communication (IPC)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1A69-75E1-4697-B677-DB72AAC0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Mechanism to create communication channel between distinct processes</a:t>
            </a:r>
          </a:p>
          <a:p>
            <a:pPr lvl="1"/>
            <a:r>
              <a:rPr lang="en-US" dirty="0"/>
              <a:t>Same or different machines, same or different programming language…</a:t>
            </a:r>
          </a:p>
          <a:p>
            <a:endParaRPr lang="en-US" dirty="0"/>
          </a:p>
          <a:p>
            <a:r>
              <a:rPr lang="en-US" dirty="0"/>
              <a:t>Requires serialization format understood by both</a:t>
            </a:r>
          </a:p>
          <a:p>
            <a:r>
              <a:rPr lang="en-US" dirty="0"/>
              <a:t>Failure in one process isolated from the other</a:t>
            </a:r>
          </a:p>
          <a:p>
            <a:pPr lvl="1"/>
            <a:r>
              <a:rPr lang="en-US" dirty="0"/>
              <a:t>Sharing is done in a controlled way through IPC</a:t>
            </a:r>
          </a:p>
          <a:p>
            <a:pPr lvl="1"/>
            <a:r>
              <a:rPr lang="en-US" dirty="0"/>
              <a:t>Still have to be careful handling what is received via IPC</a:t>
            </a:r>
          </a:p>
          <a:p>
            <a:pPr lvl="1"/>
            <a:endParaRPr lang="en-US" dirty="0"/>
          </a:p>
          <a:p>
            <a:r>
              <a:rPr lang="en-US" dirty="0"/>
              <a:t>Many uses and interaction patterns</a:t>
            </a:r>
          </a:p>
          <a:p>
            <a:pPr lvl="1"/>
            <a:r>
              <a:rPr lang="en-US" dirty="0"/>
              <a:t>Logging process, window management, …</a:t>
            </a:r>
          </a:p>
          <a:p>
            <a:pPr lvl="1"/>
            <a:r>
              <a:rPr lang="en-US" dirty="0"/>
              <a:t>Potentially allows us to move some system functions outside of kernel to </a:t>
            </a:r>
            <a:r>
              <a:rPr lang="en-US" dirty="0" err="1"/>
              <a:t>userspace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D1582-0973-4C20-A888-66EE8C9B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4432F-1D1D-40EC-8F15-A371C1A5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DCB12-5C5C-46E0-87AA-D3773BA8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80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4DEBF-B9FC-424D-AC0B-35CACCC5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22410-46DE-4714-B9BE-5E95F958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4061A-A5E1-407F-8198-418FD91D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82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D499EA4-FEB5-4187-B2CC-19B297C9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4883538" y="415538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AB197939-A045-46EC-AC3A-5D3ED7BA7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30730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B621CF1-9D5B-4FFB-8909-CEF1264E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188" y="3142863"/>
            <a:ext cx="170788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F4F6F8F8-59E5-4F8F-93D8-7ECCCFBDF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39874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2954E70-147B-417F-9E8F-89B66A34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188" y="4063613"/>
            <a:ext cx="170788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BB3D890C-7244-427D-A386-756AFC775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49780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89A2831-7A5B-43C2-BEA7-479127DC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713" y="5130413"/>
            <a:ext cx="132540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E6020DF-D088-4BCA-AF69-D376F8A78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13966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E156B81-B119-4302-9D86-BBF8DBD7A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401" y="1853813"/>
            <a:ext cx="139529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12279F0-F272-4812-A2B5-25D7EFB0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251" y="482213"/>
            <a:ext cx="115856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05B30-8086-443E-A279-F20F76F1DA09}"/>
              </a:ext>
            </a:extLst>
          </p:cNvPr>
          <p:cNvSpPr/>
          <p:nvPr/>
        </p:nvSpPr>
        <p:spPr bwMode="auto">
          <a:xfrm>
            <a:off x="4883538" y="415538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D445CE-9E95-4BD3-B503-D70F63AF4BBC}"/>
              </a:ext>
            </a:extLst>
          </p:cNvPr>
          <p:cNvSpPr/>
          <p:nvPr/>
        </p:nvSpPr>
        <p:spPr bwMode="auto">
          <a:xfrm>
            <a:off x="4883538" y="2377689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B24980-9053-4D5D-9BC1-F991CE2FFF34}"/>
              </a:ext>
            </a:extLst>
          </p:cNvPr>
          <p:cNvSpPr/>
          <p:nvPr/>
        </p:nvSpPr>
        <p:spPr bwMode="auto">
          <a:xfrm>
            <a:off x="4883538" y="3187314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630EF-1DFE-4666-A452-86824098E6BF}"/>
              </a:ext>
            </a:extLst>
          </p:cNvPr>
          <p:cNvSpPr/>
          <p:nvPr/>
        </p:nvSpPr>
        <p:spPr bwMode="auto">
          <a:xfrm>
            <a:off x="4883538" y="5125548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1F2F4-63C0-4C88-9E0C-C44EE0F04A3F}"/>
              </a:ext>
            </a:extLst>
          </p:cNvPr>
          <p:cNvSpPr/>
          <p:nvPr/>
        </p:nvSpPr>
        <p:spPr bwMode="auto">
          <a:xfrm>
            <a:off x="7366388" y="51304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C2FBC8-DCA5-479A-B9D4-64D7B1D1FCB0}"/>
              </a:ext>
            </a:extLst>
          </p:cNvPr>
          <p:cNvSpPr/>
          <p:nvPr/>
        </p:nvSpPr>
        <p:spPr bwMode="auto">
          <a:xfrm>
            <a:off x="7366388" y="40636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652B5-72C4-4DEE-8DD4-94B2835AC3FA}"/>
              </a:ext>
            </a:extLst>
          </p:cNvPr>
          <p:cNvSpPr/>
          <p:nvPr/>
        </p:nvSpPr>
        <p:spPr bwMode="auto">
          <a:xfrm>
            <a:off x="7366388" y="31492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5ECE76-4707-42EF-9267-26EE9AE7D1F8}"/>
              </a:ext>
            </a:extLst>
          </p:cNvPr>
          <p:cNvSpPr/>
          <p:nvPr/>
        </p:nvSpPr>
        <p:spPr bwMode="auto">
          <a:xfrm>
            <a:off x="7366388" y="14728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E3BB88-91ED-4E96-9245-6DEDC314B762}"/>
              </a:ext>
            </a:extLst>
          </p:cNvPr>
          <p:cNvSpPr/>
          <p:nvPr/>
        </p:nvSpPr>
        <p:spPr bwMode="auto">
          <a:xfrm>
            <a:off x="7398138" y="406013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C8AB474E-45BC-4FD1-B735-8F09478AA013}"/>
              </a:ext>
            </a:extLst>
          </p:cNvPr>
          <p:cNvSpPr/>
          <p:nvPr/>
        </p:nvSpPr>
        <p:spPr bwMode="auto">
          <a:xfrm>
            <a:off x="4958468" y="1472813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36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the OS Support the Process Abstraction?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threads and kernel structure</a:t>
            </a:r>
          </a:p>
          <a:p>
            <a:r>
              <a:rPr lang="en-US" dirty="0"/>
              <a:t>Memory layout</a:t>
            </a:r>
          </a:p>
          <a:p>
            <a:r>
              <a:rPr lang="en-US" dirty="0"/>
              <a:t>Support for process operations</a:t>
            </a:r>
          </a:p>
          <a:p>
            <a:r>
              <a:rPr lang="en-US" dirty="0"/>
              <a:t>Support for I/O</a:t>
            </a:r>
          </a:p>
          <a:p>
            <a:r>
              <a:rPr lang="en-US" dirty="0">
                <a:solidFill>
                  <a:srgbClr val="FF0000"/>
                </a:solidFill>
              </a:rPr>
              <a:t>Influence of IPC/RPC on kernel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73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D72B-17BC-4537-9C19-B231F15B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Using IPC to Simplify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18F48-520D-4E3E-A7C0-CAE041AD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632323"/>
            <a:ext cx="11162415" cy="1544639"/>
          </a:xfrm>
        </p:spPr>
        <p:txBody>
          <a:bodyPr>
            <a:normAutofit/>
          </a:bodyPr>
          <a:lstStyle/>
          <a:p>
            <a:r>
              <a:rPr lang="en-US" dirty="0"/>
              <a:t>What if the file system is not local to the machine, but on the network?</a:t>
            </a:r>
          </a:p>
          <a:p>
            <a:r>
              <a:rPr lang="en-US" b="1" dirty="0"/>
              <a:t>Is there a general mechanism for providing services to other processes?</a:t>
            </a:r>
          </a:p>
          <a:p>
            <a:pPr lvl="1"/>
            <a:r>
              <a:rPr lang="en-US" dirty="0"/>
              <a:t>Do the protocols we run on top of IPC generalize as well?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FAB5-3B2B-44BB-9593-F8E8BE5C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69FC-40C0-4779-B269-4CC1871B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9DEF-943D-442C-8A3A-F237947D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84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74B8239F-6D13-4ABE-862E-A25D41C735C7}"/>
              </a:ext>
            </a:extLst>
          </p:cNvPr>
          <p:cNvGrpSpPr>
            <a:grpSpLocks/>
          </p:cNvGrpSpPr>
          <p:nvPr/>
        </p:nvGrpSpPr>
        <p:grpSpPr bwMode="auto">
          <a:xfrm>
            <a:off x="2718582" y="1969569"/>
            <a:ext cx="2743200" cy="2409826"/>
            <a:chOff x="826" y="2640"/>
            <a:chExt cx="1728" cy="1518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17921C1E-35ED-44A7-B913-F93A71E01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" y="2640"/>
              <a:ext cx="1728" cy="1248"/>
              <a:chOff x="200" y="2784"/>
              <a:chExt cx="1728" cy="1248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7C09D36-2BCD-4928-85C0-CE47D969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2784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App</a:t>
                </a: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CAC708F4-690C-44FC-B8BA-5CBABEC7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" y="2784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App</a:t>
                </a:r>
              </a:p>
            </p:txBody>
          </p:sp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C8C7820C-4444-44F4-B0F3-D6835579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3264"/>
                <a:ext cx="1728" cy="768"/>
                <a:chOff x="200" y="3264"/>
                <a:chExt cx="1728" cy="768"/>
              </a:xfrm>
            </p:grpSpPr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FAF0F821-11C8-4124-85F3-4C7858F57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" y="3264"/>
                  <a:ext cx="1728" cy="768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F494B8A5-E879-41BF-A6D8-CD930F120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" y="3312"/>
                  <a:ext cx="75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+mn-lt"/>
                    </a:rPr>
                    <a:t>file system</a:t>
                  </a:r>
                </a:p>
              </p:txBody>
            </p:sp>
            <p:sp>
              <p:nvSpPr>
                <p:cNvPr id="16" name="Text Box 12">
                  <a:extLst>
                    <a:ext uri="{FF2B5EF4-FFF2-40B4-BE49-F238E27FC236}">
                      <a16:creationId xmlns:a16="http://schemas.microsoft.com/office/drawing/2014/main" id="{B7A0954E-1E2E-43CF-8A77-E4AFFE52EA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3" y="3360"/>
                  <a:ext cx="80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+mn-lt"/>
                    </a:rPr>
                    <a:t>Windowing</a:t>
                  </a:r>
                </a:p>
              </p:txBody>
            </p:sp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ED8A4773-E0E3-4725-8BB8-3437AD5A3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3600"/>
                  <a:ext cx="82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+mn-lt"/>
                    </a:rPr>
                    <a:t>Networking</a:t>
                  </a:r>
                </a:p>
              </p:txBody>
            </p:sp>
            <p:sp>
              <p:nvSpPr>
                <p:cNvPr id="18" name="Text Box 14">
                  <a:extLst>
                    <a:ext uri="{FF2B5EF4-FFF2-40B4-BE49-F238E27FC236}">
                      <a16:creationId xmlns:a16="http://schemas.microsoft.com/office/drawing/2014/main" id="{884E7134-D18E-4DB3-AE76-2238CE19A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" y="3552"/>
                  <a:ext cx="3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+mn-lt"/>
                    </a:rPr>
                    <a:t>VM</a:t>
                  </a:r>
                </a:p>
              </p:txBody>
            </p:sp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3B42EAC6-7C28-4616-BF75-AA621C76C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3792"/>
                  <a:ext cx="59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+mn-lt"/>
                    </a:rPr>
                    <a:t>Threads</a:t>
                  </a:r>
                </a:p>
              </p:txBody>
            </p:sp>
          </p:grp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5635F68D-FDF4-43AB-98E2-44821EAF7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784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App</a:t>
                </a:r>
              </a:p>
            </p:txBody>
          </p:sp>
        </p:grp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D4612199-4382-4A48-8862-4A442747A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3888"/>
              <a:ext cx="164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Monolithic Structure</a:t>
              </a: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466E223A-D02A-44AD-B3A1-FA012929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82" y="2089186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+mn-lt"/>
              </a:rPr>
              <a:t>App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A67C4894-C5A8-4068-9219-E7D9459D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980" y="2058592"/>
            <a:ext cx="1003774" cy="6858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+mn-lt"/>
              </a:rPr>
              <a:t>File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+mn-lt"/>
              </a:rPr>
              <a:t>Sys ???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DDE61CF1-A5A1-47C8-9483-29924EF7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982" y="2036799"/>
            <a:ext cx="1357313" cy="738187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+mn-lt"/>
              </a:rPr>
              <a:t>Window </a:t>
            </a:r>
          </a:p>
          <a:p>
            <a:pPr algn="ctr"/>
            <a:r>
              <a:rPr lang="en-US" altLang="en-US" dirty="0" err="1">
                <a:latin typeface="+mn-lt"/>
              </a:rPr>
              <a:t>Mgr</a:t>
            </a:r>
            <a:endParaRPr lang="en-US" altLang="en-US" dirty="0">
              <a:latin typeface="+mn-lt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3C25D8C1-176C-4E86-865A-C7693BB6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782" y="2831582"/>
            <a:ext cx="2880114" cy="990601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D07EDA30-CB54-4448-AB61-0B79B0F6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07" y="3008031"/>
            <a:ext cx="920746" cy="6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address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spaces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4D46171B-0BE1-445F-9666-0B9ED3CC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708" y="3190034"/>
            <a:ext cx="909525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threads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C781D25A-B5F4-4F56-A293-9438479F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07" y="3966479"/>
            <a:ext cx="201585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+mn-lt"/>
              </a:rPr>
              <a:t>Partitioning ???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8370341-D6C9-4955-AD9F-5DF7F34C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582" y="2089186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+mn-lt"/>
              </a:rPr>
              <a:t>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740734-A295-4302-90A6-3F13115F37AF}"/>
              </a:ext>
            </a:extLst>
          </p:cNvPr>
          <p:cNvGrpSpPr/>
          <p:nvPr/>
        </p:nvGrpSpPr>
        <p:grpSpPr>
          <a:xfrm>
            <a:off x="6610809" y="1170607"/>
            <a:ext cx="1713430" cy="887985"/>
            <a:chOff x="5144570" y="1529428"/>
            <a:chExt cx="1713430" cy="887985"/>
          </a:xfrm>
        </p:grpSpPr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2BDB6781-57C2-46D5-80AE-9007EE43E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6222" y="1529428"/>
              <a:ext cx="488897" cy="366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+mn-lt"/>
                </a:rPr>
                <a:t>IPC</a:t>
              </a: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F77935D-844C-41C7-8D52-743975F0800C}"/>
                </a:ext>
              </a:extLst>
            </p:cNvPr>
            <p:cNvSpPr/>
            <p:nvPr/>
          </p:nvSpPr>
          <p:spPr>
            <a:xfrm>
              <a:off x="5918886" y="1939884"/>
              <a:ext cx="939114" cy="469684"/>
            </a:xfrm>
            <a:custGeom>
              <a:avLst/>
              <a:gdLst>
                <a:gd name="connsiteX0" fmla="*/ 0 w 939114"/>
                <a:gd name="connsiteY0" fmla="*/ 469684 h 469684"/>
                <a:gd name="connsiteX1" fmla="*/ 506628 w 939114"/>
                <a:gd name="connsiteY1" fmla="*/ 127 h 469684"/>
                <a:gd name="connsiteX2" fmla="*/ 939114 w 939114"/>
                <a:gd name="connsiteY2" fmla="*/ 432613 h 46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14" h="469684">
                  <a:moveTo>
                    <a:pt x="0" y="469684"/>
                  </a:moveTo>
                  <a:cubicBezTo>
                    <a:pt x="175054" y="237994"/>
                    <a:pt x="350109" y="6305"/>
                    <a:pt x="506628" y="127"/>
                  </a:cubicBezTo>
                  <a:cubicBezTo>
                    <a:pt x="663147" y="-6052"/>
                    <a:pt x="801130" y="213280"/>
                    <a:pt x="939114" y="43261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40226E4-80F9-4634-B1F2-115AFC86842E}"/>
                </a:ext>
              </a:extLst>
            </p:cNvPr>
            <p:cNvSpPr/>
            <p:nvPr/>
          </p:nvSpPr>
          <p:spPr>
            <a:xfrm>
              <a:off x="5144570" y="1896141"/>
              <a:ext cx="1612516" cy="521272"/>
            </a:xfrm>
            <a:custGeom>
              <a:avLst/>
              <a:gdLst>
                <a:gd name="connsiteX0" fmla="*/ 0 w 939114"/>
                <a:gd name="connsiteY0" fmla="*/ 469684 h 469684"/>
                <a:gd name="connsiteX1" fmla="*/ 506628 w 939114"/>
                <a:gd name="connsiteY1" fmla="*/ 127 h 469684"/>
                <a:gd name="connsiteX2" fmla="*/ 939114 w 939114"/>
                <a:gd name="connsiteY2" fmla="*/ 432613 h 46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14" h="469684">
                  <a:moveTo>
                    <a:pt x="0" y="469684"/>
                  </a:moveTo>
                  <a:cubicBezTo>
                    <a:pt x="175054" y="237994"/>
                    <a:pt x="350109" y="6305"/>
                    <a:pt x="506628" y="127"/>
                  </a:cubicBezTo>
                  <a:cubicBezTo>
                    <a:pt x="663147" y="-6052"/>
                    <a:pt x="801130" y="213280"/>
                    <a:pt x="939114" y="43261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6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43E-69E7-4ABF-B50A-DE520494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FF4C-A989-4B98-A434-24D4122C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2824"/>
          </a:xfrm>
        </p:spPr>
        <p:txBody>
          <a:bodyPr>
            <a:normAutofit/>
          </a:bodyPr>
          <a:lstStyle/>
          <a:p>
            <a:r>
              <a:rPr lang="en-US" dirty="0"/>
              <a:t>Split OS into </a:t>
            </a:r>
            <a:r>
              <a:rPr lang="en-US" b="1" dirty="0"/>
              <a:t>separate processes</a:t>
            </a:r>
          </a:p>
          <a:p>
            <a:pPr lvl="1"/>
            <a:r>
              <a:rPr lang="en-US" dirty="0"/>
              <a:t>Example: File System, Network Driver are processes outside of the kernel</a:t>
            </a:r>
          </a:p>
          <a:p>
            <a:r>
              <a:rPr lang="en-US" dirty="0"/>
              <a:t>Pass messages among these components (e.g., via RPC) instead of system calls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1633-BB63-4103-85F4-118653ED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8D1A-CC5C-42DD-B201-791DAA2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4E8E-167F-4A50-BCDE-5CC3EA76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85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01008FA-C7C8-43A8-B0DD-F9290B18F985}"/>
              </a:ext>
            </a:extLst>
          </p:cNvPr>
          <p:cNvGrpSpPr>
            <a:grpSpLocks/>
          </p:cNvGrpSpPr>
          <p:nvPr/>
        </p:nvGrpSpPr>
        <p:grpSpPr bwMode="auto">
          <a:xfrm>
            <a:off x="2611455" y="3946524"/>
            <a:ext cx="6557963" cy="2409826"/>
            <a:chOff x="720" y="2592"/>
            <a:chExt cx="4131" cy="1518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F2BB1E5A-21C9-4206-A001-466B69775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592"/>
              <a:ext cx="1875" cy="1518"/>
              <a:chOff x="766" y="2640"/>
              <a:chExt cx="1875" cy="1518"/>
            </a:xfrm>
          </p:grpSpPr>
          <p:grpSp>
            <p:nvGrpSpPr>
              <p:cNvPr id="19" name="Group 6">
                <a:extLst>
                  <a:ext uri="{FF2B5EF4-FFF2-40B4-BE49-F238E27FC236}">
                    <a16:creationId xmlns:a16="http://schemas.microsoft.com/office/drawing/2014/main" id="{29B2AB69-E767-4E3B-8A4B-B78F76028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6" y="2640"/>
                <a:ext cx="1815" cy="1248"/>
                <a:chOff x="200" y="2784"/>
                <a:chExt cx="1815" cy="1248"/>
              </a:xfrm>
            </p:grpSpPr>
            <p:sp>
              <p:nvSpPr>
                <p:cNvPr id="21" name="Rectangle 7">
                  <a:extLst>
                    <a:ext uri="{FF2B5EF4-FFF2-40B4-BE49-F238E27FC236}">
                      <a16:creationId xmlns:a16="http://schemas.microsoft.com/office/drawing/2014/main" id="{916FC7FB-805A-45A2-BFC9-7A5AFCEAE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dirty="0">
                      <a:latin typeface="Gill Sans MT" panose="020B0502020104020203" pitchFamily="34" charset="77"/>
                    </a:rPr>
                    <a:t>App</a:t>
                  </a:r>
                </a:p>
              </p:txBody>
            </p:sp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35AB4652-8BAD-466B-99A8-98EE06A6B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Gill Sans MT" panose="020B0502020104020203" pitchFamily="34" charset="77"/>
                    </a:rPr>
                    <a:t>App</a:t>
                  </a:r>
                </a:p>
              </p:txBody>
            </p:sp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45F0EF6A-2374-4F0E-8A18-97D105A992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" y="3264"/>
                  <a:ext cx="1815" cy="768"/>
                  <a:chOff x="200" y="3264"/>
                  <a:chExt cx="1815" cy="768"/>
                </a:xfrm>
              </p:grpSpPr>
              <p:sp>
                <p:nvSpPr>
                  <p:cNvPr id="25" name="Rectangle 10">
                    <a:extLst>
                      <a:ext uri="{FF2B5EF4-FFF2-40B4-BE49-F238E27FC236}">
                        <a16:creationId xmlns:a16="http://schemas.microsoft.com/office/drawing/2014/main" id="{CEF25B90-F3C6-4451-9C17-080C9B49E0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" y="3264"/>
                    <a:ext cx="1728" cy="768"/>
                  </a:xfrm>
                  <a:prstGeom prst="rect">
                    <a:avLst/>
                  </a:prstGeom>
                  <a:solidFill>
                    <a:srgbClr val="00FF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>
                      <a:latin typeface="Gill Sans MT" panose="020B0502020104020203" pitchFamily="34" charset="77"/>
                    </a:endParaRPr>
                  </a:p>
                </p:txBody>
              </p:sp>
              <p:sp>
                <p:nvSpPr>
                  <p:cNvPr id="26" name="Text Box 11">
                    <a:extLst>
                      <a:ext uri="{FF2B5EF4-FFF2-40B4-BE49-F238E27FC236}">
                        <a16:creationId xmlns:a16="http://schemas.microsoft.com/office/drawing/2014/main" id="{4CB0920D-48C5-4892-BE5B-7E9A507FAC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" y="3312"/>
                    <a:ext cx="83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file system</a:t>
                    </a:r>
                  </a:p>
                </p:txBody>
              </p:sp>
              <p:sp>
                <p:nvSpPr>
                  <p:cNvPr id="27" name="Text Box 12">
                    <a:extLst>
                      <a:ext uri="{FF2B5EF4-FFF2-40B4-BE49-F238E27FC236}">
                        <a16:creationId xmlns:a16="http://schemas.microsoft.com/office/drawing/2014/main" id="{FE7F5B37-174D-4432-89F2-783EE3EF34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3" y="3360"/>
                    <a:ext cx="8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Windowing</a:t>
                    </a:r>
                  </a:p>
                </p:txBody>
              </p:sp>
              <p:sp>
                <p:nvSpPr>
                  <p:cNvPr id="28" name="Text Box 13">
                    <a:extLst>
                      <a:ext uri="{FF2B5EF4-FFF2-40B4-BE49-F238E27FC236}">
                        <a16:creationId xmlns:a16="http://schemas.microsoft.com/office/drawing/2014/main" id="{D3DA835F-7BBA-4E8D-8920-577887F233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7" y="3600"/>
                    <a:ext cx="92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Networking</a:t>
                    </a:r>
                  </a:p>
                </p:txBody>
              </p:sp>
              <p:sp>
                <p:nvSpPr>
                  <p:cNvPr id="29" name="Text Box 14">
                    <a:extLst>
                      <a:ext uri="{FF2B5EF4-FFF2-40B4-BE49-F238E27FC236}">
                        <a16:creationId xmlns:a16="http://schemas.microsoft.com/office/drawing/2014/main" id="{FF03A764-4187-4527-BBE3-F158A6832BC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" y="3552"/>
                    <a:ext cx="34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VM</a:t>
                    </a:r>
                  </a:p>
                </p:txBody>
              </p:sp>
              <p:sp>
                <p:nvSpPr>
                  <p:cNvPr id="30" name="Text Box 15">
                    <a:extLst>
                      <a:ext uri="{FF2B5EF4-FFF2-40B4-BE49-F238E27FC236}">
                        <a16:creationId xmlns:a16="http://schemas.microsoft.com/office/drawing/2014/main" id="{3D1B48BA-29BA-4FCC-B9EC-ADE5B2E193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3792"/>
                    <a:ext cx="6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Threads</a:t>
                    </a:r>
                  </a:p>
                </p:txBody>
              </p:sp>
            </p:grpSp>
            <p:sp>
              <p:nvSpPr>
                <p:cNvPr id="24" name="Rectangle 16">
                  <a:extLst>
                    <a:ext uri="{FF2B5EF4-FFF2-40B4-BE49-F238E27FC236}">
                      <a16:creationId xmlns:a16="http://schemas.microsoft.com/office/drawing/2014/main" id="{BB603341-29F8-49B0-9737-55E3D3748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Gill Sans MT" panose="020B0502020104020203" pitchFamily="34" charset="77"/>
                    </a:rPr>
                    <a:t>App</a:t>
                  </a:r>
                </a:p>
              </p:txBody>
            </p:sp>
          </p:grp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089D3AE7-F5FF-48F8-B534-F1D3F2397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" y="3888"/>
                <a:ext cx="184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Monolithic Structure</a:t>
                </a: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85B3EC7A-9DB3-41F9-871F-31B864AF6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2655"/>
              <a:ext cx="1963" cy="1374"/>
              <a:chOff x="2863" y="2736"/>
              <a:chExt cx="1963" cy="1374"/>
            </a:xfrm>
          </p:grpSpPr>
          <p:grpSp>
            <p:nvGrpSpPr>
              <p:cNvPr id="10" name="Group 19">
                <a:extLst>
                  <a:ext uri="{FF2B5EF4-FFF2-40B4-BE49-F238E27FC236}">
                    <a16:creationId xmlns:a16="http://schemas.microsoft.com/office/drawing/2014/main" id="{E9BDD548-41D5-4C96-BF66-E3833C0943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736"/>
                <a:ext cx="1847" cy="1104"/>
                <a:chOff x="2696" y="2784"/>
                <a:chExt cx="1847" cy="1104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A42C979B-0807-4E64-B2B5-D9C2185D2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6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Gill Sans MT" panose="020B0502020104020203" pitchFamily="34" charset="77"/>
                    </a:rPr>
                    <a:t>App</a:t>
                  </a: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A26541DD-61C3-465D-A43F-4024CB3BE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4" y="2784"/>
                  <a:ext cx="432" cy="432"/>
                </a:xfrm>
                <a:prstGeom prst="rect">
                  <a:avLst/>
                </a:prstGeom>
                <a:solidFill>
                  <a:srgbClr val="53FB25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en-US">
                      <a:latin typeface="Gill Sans MT" panose="020B0502020104020203" pitchFamily="34" charset="77"/>
                    </a:rPr>
                    <a:t>File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altLang="en-US">
                      <a:latin typeface="Gill Sans MT" panose="020B0502020104020203" pitchFamily="34" charset="77"/>
                    </a:rPr>
                    <a:t>sys</a:t>
                  </a: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F712466C-58BC-408B-B134-6CA351D52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2" y="2784"/>
                  <a:ext cx="791" cy="432"/>
                </a:xfrm>
                <a:prstGeom prst="rect">
                  <a:avLst/>
                </a:prstGeom>
                <a:solidFill>
                  <a:srgbClr val="FFFF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dirty="0">
                      <a:latin typeface="Gill Sans MT" panose="020B0502020104020203" pitchFamily="34" charset="77"/>
                    </a:rPr>
                    <a:t>windows</a:t>
                  </a: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54BEC3F3-5360-49A9-9F1D-660B25BE8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3264"/>
                  <a:ext cx="1440" cy="62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6" name="Text Box 24">
                  <a:extLst>
                    <a:ext uri="{FF2B5EF4-FFF2-40B4-BE49-F238E27FC236}">
                      <a16:creationId xmlns:a16="http://schemas.microsoft.com/office/drawing/2014/main" id="{9763B04B-98FB-409E-B2D7-B166113AD5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6" y="3360"/>
                  <a:ext cx="4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Gill Sans MT" panose="020B0502020104020203" pitchFamily="34" charset="77"/>
                    </a:rPr>
                    <a:t>RPC</a:t>
                  </a:r>
                </a:p>
              </p:txBody>
            </p:sp>
            <p:sp>
              <p:nvSpPr>
                <p:cNvPr id="17" name="Text Box 25">
                  <a:extLst>
                    <a:ext uri="{FF2B5EF4-FFF2-40B4-BE49-F238E27FC236}">
                      <a16:creationId xmlns:a16="http://schemas.microsoft.com/office/drawing/2014/main" id="{4F537D7C-205C-46E5-81E8-73B2550158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12" y="3312"/>
                  <a:ext cx="626" cy="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en-US" sz="1800">
                      <a:latin typeface="Gill Sans MT" panose="020B0502020104020203" pitchFamily="34" charset="77"/>
                    </a:rPr>
                    <a:t>address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altLang="en-US" sz="1800">
                      <a:latin typeface="Gill Sans MT" panose="020B0502020104020203" pitchFamily="34" charset="77"/>
                    </a:rPr>
                    <a:t>spaces</a:t>
                  </a:r>
                </a:p>
              </p:txBody>
            </p:sp>
            <p:sp>
              <p:nvSpPr>
                <p:cNvPr id="18" name="Text Box 26">
                  <a:extLst>
                    <a:ext uri="{FF2B5EF4-FFF2-40B4-BE49-F238E27FC236}">
                      <a16:creationId xmlns:a16="http://schemas.microsoft.com/office/drawing/2014/main" id="{846A2C48-F975-4BE4-92F5-E944BCAE2E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24" y="3648"/>
                  <a:ext cx="6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Gill Sans MT" panose="020B0502020104020203" pitchFamily="34" charset="77"/>
                    </a:rPr>
                    <a:t>threads</a:t>
                  </a:r>
                </a:p>
              </p:txBody>
            </p:sp>
          </p:grpSp>
          <p:sp>
            <p:nvSpPr>
              <p:cNvPr id="11" name="Text Box 27">
                <a:extLst>
                  <a:ext uri="{FF2B5EF4-FFF2-40B4-BE49-F238E27FC236}">
                    <a16:creationId xmlns:a16="http://schemas.microsoft.com/office/drawing/2014/main" id="{650CC177-0068-49AA-BDC1-7AB9834194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3" y="3840"/>
                <a:ext cx="196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Microkernel Structure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3079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43E-69E7-4ABF-B50A-DE520494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FF4C-A989-4B98-A434-24D4122C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2824"/>
          </a:xfrm>
        </p:spPr>
        <p:txBody>
          <a:bodyPr>
            <a:normAutofit/>
          </a:bodyPr>
          <a:lstStyle/>
          <a:p>
            <a:r>
              <a:rPr lang="en-US" dirty="0"/>
              <a:t>Microkernel itself provides only essential services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Address space management</a:t>
            </a:r>
          </a:p>
          <a:p>
            <a:pPr lvl="1"/>
            <a:r>
              <a:rPr lang="en-US" dirty="0"/>
              <a:t>Thread scheduling</a:t>
            </a:r>
          </a:p>
          <a:p>
            <a:pPr lvl="1"/>
            <a:r>
              <a:rPr lang="en-US" dirty="0"/>
              <a:t>Almost-direct access to hardware devices (for driver processes)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1633-BB63-4103-85F4-118653ED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8D1A-CC5C-42DD-B201-791DAA2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4E8E-167F-4A50-BCDE-5CC3EA76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86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01008FA-C7C8-43A8-B0DD-F9290B18F985}"/>
              </a:ext>
            </a:extLst>
          </p:cNvPr>
          <p:cNvGrpSpPr>
            <a:grpSpLocks/>
          </p:cNvGrpSpPr>
          <p:nvPr/>
        </p:nvGrpSpPr>
        <p:grpSpPr bwMode="auto">
          <a:xfrm>
            <a:off x="2611455" y="3946524"/>
            <a:ext cx="6557963" cy="2409826"/>
            <a:chOff x="720" y="2592"/>
            <a:chExt cx="4131" cy="1518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F2BB1E5A-21C9-4206-A001-466B69775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592"/>
              <a:ext cx="1875" cy="1518"/>
              <a:chOff x="766" y="2640"/>
              <a:chExt cx="1875" cy="1518"/>
            </a:xfrm>
          </p:grpSpPr>
          <p:grpSp>
            <p:nvGrpSpPr>
              <p:cNvPr id="19" name="Group 6">
                <a:extLst>
                  <a:ext uri="{FF2B5EF4-FFF2-40B4-BE49-F238E27FC236}">
                    <a16:creationId xmlns:a16="http://schemas.microsoft.com/office/drawing/2014/main" id="{29B2AB69-E767-4E3B-8A4B-B78F76028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6" y="2640"/>
                <a:ext cx="1815" cy="1248"/>
                <a:chOff x="200" y="2784"/>
                <a:chExt cx="1815" cy="1248"/>
              </a:xfrm>
            </p:grpSpPr>
            <p:sp>
              <p:nvSpPr>
                <p:cNvPr id="21" name="Rectangle 7">
                  <a:extLst>
                    <a:ext uri="{FF2B5EF4-FFF2-40B4-BE49-F238E27FC236}">
                      <a16:creationId xmlns:a16="http://schemas.microsoft.com/office/drawing/2014/main" id="{916FC7FB-805A-45A2-BFC9-7A5AFCEAE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dirty="0">
                      <a:latin typeface="Gill Sans MT" panose="020B0502020104020203" pitchFamily="34" charset="77"/>
                    </a:rPr>
                    <a:t>App</a:t>
                  </a:r>
                </a:p>
              </p:txBody>
            </p:sp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35AB4652-8BAD-466B-99A8-98EE06A6B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Gill Sans MT" panose="020B0502020104020203" pitchFamily="34" charset="77"/>
                    </a:rPr>
                    <a:t>App</a:t>
                  </a:r>
                </a:p>
              </p:txBody>
            </p:sp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45F0EF6A-2374-4F0E-8A18-97D105A992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" y="3264"/>
                  <a:ext cx="1815" cy="768"/>
                  <a:chOff x="200" y="3264"/>
                  <a:chExt cx="1815" cy="768"/>
                </a:xfrm>
              </p:grpSpPr>
              <p:sp>
                <p:nvSpPr>
                  <p:cNvPr id="25" name="Rectangle 10">
                    <a:extLst>
                      <a:ext uri="{FF2B5EF4-FFF2-40B4-BE49-F238E27FC236}">
                        <a16:creationId xmlns:a16="http://schemas.microsoft.com/office/drawing/2014/main" id="{CEF25B90-F3C6-4451-9C17-080C9B49E0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" y="3264"/>
                    <a:ext cx="1728" cy="768"/>
                  </a:xfrm>
                  <a:prstGeom prst="rect">
                    <a:avLst/>
                  </a:prstGeom>
                  <a:solidFill>
                    <a:srgbClr val="00FF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>
                      <a:latin typeface="Gill Sans MT" panose="020B0502020104020203" pitchFamily="34" charset="77"/>
                    </a:endParaRPr>
                  </a:p>
                </p:txBody>
              </p:sp>
              <p:sp>
                <p:nvSpPr>
                  <p:cNvPr id="26" name="Text Box 11">
                    <a:extLst>
                      <a:ext uri="{FF2B5EF4-FFF2-40B4-BE49-F238E27FC236}">
                        <a16:creationId xmlns:a16="http://schemas.microsoft.com/office/drawing/2014/main" id="{4CB0920D-48C5-4892-BE5B-7E9A507FAC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" y="3312"/>
                    <a:ext cx="83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file system</a:t>
                    </a:r>
                  </a:p>
                </p:txBody>
              </p:sp>
              <p:sp>
                <p:nvSpPr>
                  <p:cNvPr id="27" name="Text Box 12">
                    <a:extLst>
                      <a:ext uri="{FF2B5EF4-FFF2-40B4-BE49-F238E27FC236}">
                        <a16:creationId xmlns:a16="http://schemas.microsoft.com/office/drawing/2014/main" id="{FE7F5B37-174D-4432-89F2-783EE3EF34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3" y="3360"/>
                    <a:ext cx="8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Windowing</a:t>
                    </a:r>
                  </a:p>
                </p:txBody>
              </p:sp>
              <p:sp>
                <p:nvSpPr>
                  <p:cNvPr id="28" name="Text Box 13">
                    <a:extLst>
                      <a:ext uri="{FF2B5EF4-FFF2-40B4-BE49-F238E27FC236}">
                        <a16:creationId xmlns:a16="http://schemas.microsoft.com/office/drawing/2014/main" id="{D3DA835F-7BBA-4E8D-8920-577887F233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7" y="3600"/>
                    <a:ext cx="92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Networking</a:t>
                    </a:r>
                  </a:p>
                </p:txBody>
              </p:sp>
              <p:sp>
                <p:nvSpPr>
                  <p:cNvPr id="29" name="Text Box 14">
                    <a:extLst>
                      <a:ext uri="{FF2B5EF4-FFF2-40B4-BE49-F238E27FC236}">
                        <a16:creationId xmlns:a16="http://schemas.microsoft.com/office/drawing/2014/main" id="{FF03A764-4187-4527-BBE3-F158A6832BC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" y="3552"/>
                    <a:ext cx="34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VM</a:t>
                    </a:r>
                  </a:p>
                </p:txBody>
              </p:sp>
              <p:sp>
                <p:nvSpPr>
                  <p:cNvPr id="30" name="Text Box 15">
                    <a:extLst>
                      <a:ext uri="{FF2B5EF4-FFF2-40B4-BE49-F238E27FC236}">
                        <a16:creationId xmlns:a16="http://schemas.microsoft.com/office/drawing/2014/main" id="{3D1B48BA-29BA-4FCC-B9EC-ADE5B2E193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3792"/>
                    <a:ext cx="67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Gill Sans MT" panose="020B0502020104020203" pitchFamily="34" charset="77"/>
                      </a:rPr>
                      <a:t>Threads</a:t>
                    </a:r>
                  </a:p>
                </p:txBody>
              </p:sp>
            </p:grpSp>
            <p:sp>
              <p:nvSpPr>
                <p:cNvPr id="24" name="Rectangle 16">
                  <a:extLst>
                    <a:ext uri="{FF2B5EF4-FFF2-40B4-BE49-F238E27FC236}">
                      <a16:creationId xmlns:a16="http://schemas.microsoft.com/office/drawing/2014/main" id="{BB603341-29F8-49B0-9737-55E3D3748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Gill Sans MT" panose="020B0502020104020203" pitchFamily="34" charset="77"/>
                    </a:rPr>
                    <a:t>App</a:t>
                  </a:r>
                </a:p>
              </p:txBody>
            </p:sp>
          </p:grp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089D3AE7-F5FF-48F8-B534-F1D3F2397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" y="3888"/>
                <a:ext cx="184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Monolithic Structure</a:t>
                </a: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85B3EC7A-9DB3-41F9-871F-31B864AF6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2655"/>
              <a:ext cx="1963" cy="1374"/>
              <a:chOff x="2863" y="2736"/>
              <a:chExt cx="1963" cy="1374"/>
            </a:xfrm>
          </p:grpSpPr>
          <p:grpSp>
            <p:nvGrpSpPr>
              <p:cNvPr id="10" name="Group 19">
                <a:extLst>
                  <a:ext uri="{FF2B5EF4-FFF2-40B4-BE49-F238E27FC236}">
                    <a16:creationId xmlns:a16="http://schemas.microsoft.com/office/drawing/2014/main" id="{E9BDD548-41D5-4C96-BF66-E3833C0943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736"/>
                <a:ext cx="1847" cy="1104"/>
                <a:chOff x="2696" y="2784"/>
                <a:chExt cx="1847" cy="1104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A42C979B-0807-4E64-B2B5-D9C2185D2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6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Gill Sans MT" panose="020B0502020104020203" pitchFamily="34" charset="77"/>
                    </a:rPr>
                    <a:t>App</a:t>
                  </a: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A26541DD-61C3-465D-A43F-4024CB3BE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4" y="2784"/>
                  <a:ext cx="432" cy="432"/>
                </a:xfrm>
                <a:prstGeom prst="rect">
                  <a:avLst/>
                </a:prstGeom>
                <a:solidFill>
                  <a:srgbClr val="53FB25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en-US">
                      <a:latin typeface="Gill Sans MT" panose="020B0502020104020203" pitchFamily="34" charset="77"/>
                    </a:rPr>
                    <a:t>File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altLang="en-US">
                      <a:latin typeface="Gill Sans MT" panose="020B0502020104020203" pitchFamily="34" charset="77"/>
                    </a:rPr>
                    <a:t>sys</a:t>
                  </a: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F712466C-58BC-408B-B134-6CA351D52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2" y="2784"/>
                  <a:ext cx="791" cy="432"/>
                </a:xfrm>
                <a:prstGeom prst="rect">
                  <a:avLst/>
                </a:prstGeom>
                <a:solidFill>
                  <a:srgbClr val="FFFF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dirty="0">
                      <a:latin typeface="Gill Sans MT" panose="020B0502020104020203" pitchFamily="34" charset="77"/>
                    </a:rPr>
                    <a:t>windows</a:t>
                  </a: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54BEC3F3-5360-49A9-9F1D-660B25BE8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3264"/>
                  <a:ext cx="1440" cy="62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6" name="Text Box 24">
                  <a:extLst>
                    <a:ext uri="{FF2B5EF4-FFF2-40B4-BE49-F238E27FC236}">
                      <a16:creationId xmlns:a16="http://schemas.microsoft.com/office/drawing/2014/main" id="{9763B04B-98FB-409E-B2D7-B166113AD5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6" y="3360"/>
                  <a:ext cx="4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Gill Sans MT" panose="020B0502020104020203" pitchFamily="34" charset="77"/>
                    </a:rPr>
                    <a:t>RPC</a:t>
                  </a:r>
                </a:p>
              </p:txBody>
            </p:sp>
            <p:sp>
              <p:nvSpPr>
                <p:cNvPr id="17" name="Text Box 25">
                  <a:extLst>
                    <a:ext uri="{FF2B5EF4-FFF2-40B4-BE49-F238E27FC236}">
                      <a16:creationId xmlns:a16="http://schemas.microsoft.com/office/drawing/2014/main" id="{4F537D7C-205C-46E5-81E8-73B2550158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12" y="3312"/>
                  <a:ext cx="626" cy="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en-US" sz="1800">
                      <a:latin typeface="Gill Sans MT" panose="020B0502020104020203" pitchFamily="34" charset="77"/>
                    </a:rPr>
                    <a:t>address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altLang="en-US" sz="1800">
                      <a:latin typeface="Gill Sans MT" panose="020B0502020104020203" pitchFamily="34" charset="77"/>
                    </a:rPr>
                    <a:t>spaces</a:t>
                  </a:r>
                </a:p>
              </p:txBody>
            </p:sp>
            <p:sp>
              <p:nvSpPr>
                <p:cNvPr id="18" name="Text Box 26">
                  <a:extLst>
                    <a:ext uri="{FF2B5EF4-FFF2-40B4-BE49-F238E27FC236}">
                      <a16:creationId xmlns:a16="http://schemas.microsoft.com/office/drawing/2014/main" id="{846A2C48-F975-4BE4-92F5-E944BCAE2E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24" y="3648"/>
                  <a:ext cx="6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Gill Sans MT" panose="020B0502020104020203" pitchFamily="34" charset="77"/>
                    </a:rPr>
                    <a:t>threads</a:t>
                  </a:r>
                </a:p>
              </p:txBody>
            </p:sp>
          </p:grpSp>
          <p:sp>
            <p:nvSpPr>
              <p:cNvPr id="11" name="Text Box 27">
                <a:extLst>
                  <a:ext uri="{FF2B5EF4-FFF2-40B4-BE49-F238E27FC236}">
                    <a16:creationId xmlns:a16="http://schemas.microsoft.com/office/drawing/2014/main" id="{650CC177-0068-49AA-BDC1-7AB9834194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3" y="3840"/>
                <a:ext cx="196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Microkernel Structure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3716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A950-CD99-40E4-B907-6E3236D4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Microkernels?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55DF-35B8-4B5D-B8CA-4B678C8FC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5BE09-4E23-441A-A883-E838FF3D70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Failure Isolation</a:t>
            </a:r>
          </a:p>
          <a:p>
            <a:r>
              <a:rPr lang="en-US" dirty="0"/>
              <a:t>Easier to update/replace parts</a:t>
            </a:r>
          </a:p>
          <a:p>
            <a:r>
              <a:rPr lang="en-US" dirty="0"/>
              <a:t>Easier to distribute – build one OS that encompasses multiple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46125-4218-4B6F-B672-952C95227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F5202-C5EC-43F3-B39E-132671715D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More communication overhead and context switching</a:t>
            </a:r>
          </a:p>
          <a:p>
            <a:r>
              <a:rPr lang="en-US" dirty="0"/>
              <a:t>Harder to implement?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95C7F-7168-4BC3-86F2-A45861EF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98FDA-209C-482F-9987-D854DC0E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0755D-732C-45FA-AAEF-705AF6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14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7FB5-FFBA-4B93-9A09-DCB23BDA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Flashback: What is an 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68D1-95F7-449D-BABE-F3D4C6E9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Always: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Memory Management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I/O Management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CPU Scheduling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Communications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Multitasking/multiprogramming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Maybe: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File System?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Multimedia Support?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User Interface?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Web Browser?</a:t>
            </a:r>
            <a:endParaRPr lang="en-US" dirty="0">
              <a:ea typeface="ＭＳ Ｐゴシック" charset="0"/>
              <a:sym typeface="Wingdings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7D2C-3433-4025-9884-9CCAD64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CCC4-D50D-4882-84D0-4A8CFBB6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C1D7B-3E1B-4A38-B16D-527C5D40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3E766C-740A-4880-A16A-D6EEE34EDDDB}"/>
              </a:ext>
            </a:extLst>
          </p:cNvPr>
          <p:cNvCxnSpPr/>
          <p:nvPr/>
        </p:nvCxnSpPr>
        <p:spPr>
          <a:xfrm flipH="1">
            <a:off x="3890623" y="2742425"/>
            <a:ext cx="900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2B7C76-D765-456E-976A-26DCEE7E2A19}"/>
              </a:ext>
            </a:extLst>
          </p:cNvPr>
          <p:cNvSpPr txBox="1"/>
          <p:nvPr/>
        </p:nvSpPr>
        <p:spPr>
          <a:xfrm>
            <a:off x="4800940" y="2392381"/>
            <a:ext cx="259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 provided in a strict microkernel</a:t>
            </a:r>
          </a:p>
        </p:txBody>
      </p:sp>
    </p:spTree>
    <p:extLst>
      <p:ext uri="{BB962C8B-B14F-4D97-AF65-F5344CB8AC3E}">
        <p14:creationId xmlns:p14="http://schemas.microsoft.com/office/powerpoint/2010/main" val="41075153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3F0E-7138-46AE-9B01-670809B4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Microkernels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5FB5-B745-4E73-9B38-D3B9B97D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operating systems provide some services externally, similar to a microkernel</a:t>
            </a:r>
          </a:p>
          <a:p>
            <a:pPr lvl="1"/>
            <a:r>
              <a:rPr lang="en-US" dirty="0"/>
              <a:t>OS X and Linux: Windowing (graphics and UI)</a:t>
            </a:r>
          </a:p>
          <a:p>
            <a:endParaRPr lang="en-US" dirty="0"/>
          </a:p>
          <a:p>
            <a:r>
              <a:rPr lang="en-US" dirty="0"/>
              <a:t>Some currently monolithic OSes started as microkernels</a:t>
            </a:r>
          </a:p>
          <a:p>
            <a:pPr lvl="1"/>
            <a:r>
              <a:rPr lang="en-US" dirty="0"/>
              <a:t>Windows family originally had microkernel design</a:t>
            </a:r>
          </a:p>
          <a:p>
            <a:pPr lvl="1"/>
            <a:r>
              <a:rPr lang="en-US" dirty="0"/>
              <a:t>OS X: Hybrid of Mach microkernel and FreeBSD monolithic kernel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9FD48-64DB-4940-AD05-CD039104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68D79-CBB8-41BD-B73D-B0745E0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D31F5-5110-407F-9BDA-3BEB0909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4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C57A26-7B10-42C9-8AA2-4A2FED64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Messages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E92C1A-2360-4041-A7C6-21CCF086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Text-based: We just send character strings over our TCP socket connection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make a request, browser might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dirty="0"/>
              <a:t> something like the following on a socket: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GET /hello.html HTTP/1.0\r\n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Host: 128.32.4.8:8000\r\n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Accept: text/html\r\n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User-Agent: Chrome/45.0.2454.93\r\n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Accept-Language: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en-US,en;q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=0.8\r\n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\r\n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F0F49-B5CA-4882-8576-15A46A76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9097-B08E-4B07-85DB-6D4BFED3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9928C-52D3-48CD-8114-F20AAFAB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49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DB2-E8E8-4F09-99AB-B8989D0B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C9ED-1671-4A75-8DC5-ABB6D93F7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673"/>
            <a:ext cx="10515600" cy="48346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studied the structure of the kernel</a:t>
            </a:r>
          </a:p>
          <a:p>
            <a:pPr lvl="1"/>
            <a:r>
              <a:rPr lang="en-US" dirty="0"/>
              <a:t>Kernel thread backing every user thread</a:t>
            </a:r>
          </a:p>
          <a:p>
            <a:pPr lvl="1"/>
            <a:endParaRPr lang="en-US" dirty="0"/>
          </a:p>
          <a:p>
            <a:r>
              <a:rPr lang="en-US" dirty="0"/>
              <a:t>We saw how the kernel organizes a process’ memory</a:t>
            </a:r>
          </a:p>
          <a:p>
            <a:pPr lvl="1"/>
            <a:r>
              <a:rPr lang="en-US" dirty="0"/>
              <a:t>Kernel memory mapped into each process’ virtual address space</a:t>
            </a:r>
          </a:p>
          <a:p>
            <a:pPr lvl="1"/>
            <a:endParaRPr lang="en-US" dirty="0"/>
          </a:p>
          <a:p>
            <a:r>
              <a:rPr lang="en-US" dirty="0"/>
              <a:t>We saw how the kernel supports operations on processes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fork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wait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exec</a:t>
            </a:r>
            <a:r>
              <a:rPr lang="en-US" dirty="0"/>
              <a:t>, open file descriptions…</a:t>
            </a:r>
          </a:p>
          <a:p>
            <a:pPr lvl="1"/>
            <a:endParaRPr lang="en-US" dirty="0"/>
          </a:p>
          <a:p>
            <a:r>
              <a:rPr lang="en-US" dirty="0"/>
              <a:t>We saw how the kernel  handles I/O</a:t>
            </a:r>
          </a:p>
          <a:p>
            <a:pPr lvl="1"/>
            <a:r>
              <a:rPr lang="en-US" dirty="0"/>
              <a:t>Device drivers</a:t>
            </a:r>
          </a:p>
          <a:p>
            <a:pPr lvl="1"/>
            <a:endParaRPr lang="en-US" dirty="0"/>
          </a:p>
          <a:p>
            <a:r>
              <a:rPr lang="en-US" dirty="0"/>
              <a:t>We saw how IPC influences the structure of the kernel</a:t>
            </a:r>
          </a:p>
          <a:p>
            <a:pPr lvl="1"/>
            <a:r>
              <a:rPr lang="en-US" dirty="0"/>
              <a:t>Service provide by other processes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2846-16E0-49E8-83D7-F6F3565E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368AF-EF07-4000-80AF-3AFE5145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E0E0-4F03-4DED-AC42-C92F27BC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448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1562-F984-4392-8744-89EC0B8C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Material (If Time)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1B96F-C148-4150-BBAA-66858B270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7C42F-A1EE-42EF-946D-ADDEB2D4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E0EAB-3A63-4601-A70B-0BDF8AC4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57701-B347-4967-AEFA-1E998705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436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BC23-A9FF-40D3-83DE-5484B667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in a process that already has multiple threads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18DF-373B-4288-8515-2AF4CCFE8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Unless you plan to call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exec()</a:t>
            </a:r>
            <a:r>
              <a:rPr lang="en-US" dirty="0">
                <a:solidFill>
                  <a:schemeClr val="tx1"/>
                </a:solidFill>
              </a:rPr>
              <a:t> in the child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DB65-FA7C-4016-805F-4E52C7EA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6840-7652-41A1-A866-C04CDF80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EF928-E688-4AA8-9138-7AE8ECD8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89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8298-EBB7-467B-8808-169BF101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in Multithreaded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265A-19FE-4BC4-BC4D-A51207DF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child process always has just a single thread</a:t>
            </a:r>
          </a:p>
          <a:p>
            <a:pPr lvl="1"/>
            <a:r>
              <a:rPr lang="en-US" dirty="0"/>
              <a:t>The thread in which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was called</a:t>
            </a:r>
          </a:p>
          <a:p>
            <a:pPr lvl="1"/>
            <a:endParaRPr lang="en-US" dirty="0"/>
          </a:p>
          <a:p>
            <a:r>
              <a:rPr lang="en-US" dirty="0"/>
              <a:t>The other threads just vanish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C5478-04B3-4467-8F37-46EC95A5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7E44-A4AC-4EB2-957D-39DA7E0B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36C8C-9010-4667-8504-D40C7983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066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>
                <a:latin typeface="+mn-lt"/>
              </a:rPr>
              <a:t> in a Multithreaded Processes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176357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378577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29429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379959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05687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05687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 1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00129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40041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AE85C5-B6A1-40EB-8218-D01BF9A5BBE4}"/>
              </a:ext>
            </a:extLst>
          </p:cNvPr>
          <p:cNvSpPr txBox="1"/>
          <p:nvPr/>
        </p:nvSpPr>
        <p:spPr>
          <a:xfrm>
            <a:off x="242199" y="4603415"/>
            <a:ext cx="202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shown: Initially contains 0, 1, and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3341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452532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32022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4581179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175934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05264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05264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 1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399706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39618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3299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31599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4576949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831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26333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138960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66118" y="2045365"/>
            <a:ext cx="268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Only the thread that called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fork() </a:t>
            </a:r>
            <a:r>
              <a:rPr lang="en-US" sz="2000" dirty="0">
                <a:solidFill>
                  <a:srgbClr val="FF0000"/>
                </a:solidFill>
              </a:rPr>
              <a:t>exists in the new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20EB7A-D982-41B8-8CCB-B20149088A9C}"/>
              </a:ext>
            </a:extLst>
          </p:cNvPr>
          <p:cNvSpPr/>
          <p:nvPr/>
        </p:nvSpPr>
        <p:spPr>
          <a:xfrm>
            <a:off x="2376448" y="2701881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Thread 2 Regs</a:t>
            </a:r>
          </a:p>
        </p:txBody>
      </p:sp>
    </p:spTree>
    <p:extLst>
      <p:ext uri="{BB962C8B-B14F-4D97-AF65-F5344CB8AC3E}">
        <p14:creationId xmlns:p14="http://schemas.microsoft.com/office/powerpoint/2010/main" val="21029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  <p:bldP spid="4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A725-D7CE-4DFC-8889-56E04132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Problems with Multithreaded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1BD2E-CF2B-436A-8FEC-2B8DC3A6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call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in a multithreaded process, the other threads (the ones that didn’t call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) just vanish</a:t>
            </a:r>
          </a:p>
          <a:p>
            <a:pPr lvl="1"/>
            <a:r>
              <a:rPr lang="en-US" dirty="0"/>
              <a:t>What if one of these threads was holding a lock?</a:t>
            </a:r>
          </a:p>
          <a:p>
            <a:pPr lvl="1"/>
            <a:r>
              <a:rPr lang="en-US" dirty="0"/>
              <a:t>What if one of these threads was in the middle of modifying a data structure?</a:t>
            </a:r>
          </a:p>
          <a:p>
            <a:pPr lvl="1"/>
            <a:r>
              <a:rPr lang="en-US" dirty="0"/>
              <a:t>No cleanup happens!</a:t>
            </a:r>
          </a:p>
          <a:p>
            <a:pPr lvl="1"/>
            <a:endParaRPr lang="en-US" dirty="0"/>
          </a:p>
          <a:p>
            <a:r>
              <a:rPr lang="en-US" sz="3200" b="1" dirty="0"/>
              <a:t>It’s safe if you call </a:t>
            </a:r>
            <a:r>
              <a:rPr lang="en-US" sz="3200" b="1" dirty="0">
                <a:latin typeface="Consolas" panose="020B0609020204030204" pitchFamily="49" charset="0"/>
              </a:rPr>
              <a:t>exec()</a:t>
            </a:r>
            <a:r>
              <a:rPr lang="en-US" sz="3200" b="1" dirty="0"/>
              <a:t> in the child</a:t>
            </a:r>
          </a:p>
          <a:p>
            <a:pPr lvl="1"/>
            <a:r>
              <a:rPr lang="en-US" sz="2800" b="1" dirty="0"/>
              <a:t>Replacing the entire address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DAE11-4E56-487D-822A-1026E5E4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F80F-EE81-4B35-8F35-E6B7ED9C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7D42-5A96-4A6C-AADC-B7118076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0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E286-33DF-4F43-99D6-A4C43E1A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carelessly mix low-level and high-level file I/O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F883-01E8-4F08-8146-431B63B5F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0CD6-377D-46AA-8423-7455B3AE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76426-FF48-415C-9241-F9ED5A09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CFA0A-9DF0-4FD9-8BF0-C19A31F5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24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F251-924A-45ED-9E23-4E5E0A42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Mixing </a:t>
            </a:r>
            <a:r>
              <a:rPr lang="en-US" dirty="0">
                <a:latin typeface="Consolas" panose="020B0609020204030204" pitchFamily="49" charset="0"/>
              </a:rPr>
              <a:t>FILE*</a:t>
            </a:r>
            <a:r>
              <a:rPr lang="en-US" dirty="0"/>
              <a:t> and File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C5F5-4CFD-4B20-92CB-DAA05400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char x[10];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char y[10];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FILE* f = </a:t>
            </a:r>
            <a:r>
              <a:rPr lang="en-US" dirty="0" err="1">
                <a:latin typeface="Consolas" panose="020B0609020204030204" pitchFamily="49" charset="0"/>
              </a:rPr>
              <a:t>fopen</a:t>
            </a:r>
            <a:r>
              <a:rPr lang="en-US" dirty="0">
                <a:latin typeface="Consolas" panose="020B0609020204030204" pitchFamily="49" charset="0"/>
              </a:rPr>
              <a:t>(“foo.txt”, “</a:t>
            </a:r>
            <a:r>
              <a:rPr lang="en-US" dirty="0" err="1">
                <a:latin typeface="Consolas" panose="020B0609020204030204" pitchFamily="49" charset="0"/>
              </a:rPr>
              <a:t>rb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fileno</a:t>
            </a:r>
            <a:r>
              <a:rPr lang="en-US" dirty="0">
                <a:latin typeface="Consolas" panose="020B0609020204030204" pitchFamily="49" charset="0"/>
              </a:rPr>
              <a:t>(f);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fread</a:t>
            </a:r>
            <a:r>
              <a:rPr lang="en-US" dirty="0">
                <a:latin typeface="Consolas" panose="020B0609020204030204" pitchFamily="49" charset="0"/>
              </a:rPr>
              <a:t>(x, 10, 1, f); // read 10 bytes from f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read(</a:t>
            </a:r>
            <a:r>
              <a:rPr lang="en-US" dirty="0" err="1">
                <a:latin typeface="Consolas" panose="020B0609020204030204" pitchFamily="49" charset="0"/>
              </a:rPr>
              <a:t>fd</a:t>
            </a:r>
            <a:r>
              <a:rPr lang="en-US" dirty="0">
                <a:latin typeface="Consolas" panose="020B0609020204030204" pitchFamily="49" charset="0"/>
              </a:rPr>
              <a:t>, y, 10); // assumes that this returns 10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bytes from the file are read into y?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Bytes 0 to 9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Bytes 10 to 19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None of these?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37BA4-39C5-4FD0-A251-5713390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610C-3B33-46CA-94E2-AF511B1B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D7689-A42D-4B3D-A105-B74C0157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59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F251-924A-45ED-9E23-4E5E0A42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Mixing </a:t>
            </a:r>
            <a:r>
              <a:rPr lang="en-US" dirty="0">
                <a:latin typeface="Consolas" panose="020B0609020204030204" pitchFamily="49" charset="0"/>
              </a:rPr>
              <a:t>FILE*</a:t>
            </a:r>
            <a:r>
              <a:rPr lang="en-US" dirty="0"/>
              <a:t> and File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C5F5-4CFD-4B20-92CB-DAA05400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char x[10];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char y[10];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FILE* f = </a:t>
            </a:r>
            <a:r>
              <a:rPr lang="en-US" dirty="0" err="1">
                <a:latin typeface="Consolas" panose="020B0609020204030204" pitchFamily="49" charset="0"/>
              </a:rPr>
              <a:t>fopen</a:t>
            </a:r>
            <a:r>
              <a:rPr lang="en-US" dirty="0">
                <a:latin typeface="Consolas" panose="020B0609020204030204" pitchFamily="49" charset="0"/>
              </a:rPr>
              <a:t>(“foo.txt”, “</a:t>
            </a:r>
            <a:r>
              <a:rPr lang="en-US" dirty="0" err="1">
                <a:latin typeface="Consolas" panose="020B0609020204030204" pitchFamily="49" charset="0"/>
              </a:rPr>
              <a:t>rb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fileno</a:t>
            </a:r>
            <a:r>
              <a:rPr lang="en-US" dirty="0">
                <a:latin typeface="Consolas" panose="020B0609020204030204" pitchFamily="49" charset="0"/>
              </a:rPr>
              <a:t>(f);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fread</a:t>
            </a:r>
            <a:r>
              <a:rPr lang="en-US" dirty="0">
                <a:latin typeface="Consolas" panose="020B0609020204030204" pitchFamily="49" charset="0"/>
              </a:rPr>
              <a:t>(x, 10, 1, f); // read 10 bytes from f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read(</a:t>
            </a:r>
            <a:r>
              <a:rPr lang="en-US" dirty="0" err="1">
                <a:latin typeface="Consolas" panose="020B0609020204030204" pitchFamily="49" charset="0"/>
              </a:rPr>
              <a:t>fd</a:t>
            </a:r>
            <a:r>
              <a:rPr lang="en-US" dirty="0">
                <a:latin typeface="Consolas" panose="020B0609020204030204" pitchFamily="49" charset="0"/>
              </a:rPr>
              <a:t>, y, 10); // assumes that this returns 10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bytes from the file are read into y?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Bytes 0 to 9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Bytes 10 to 19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37BA4-39C5-4FD0-A251-5713390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610C-3B33-46CA-94E2-AF511B1B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D7689-A42D-4B3D-A105-B74C0157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35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0799-2EC9-49A7-AB08-43EF267E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with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FILE*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9A92-F4AA-4ACB-ACB0-97DAF5A84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899C8-A0E0-4902-9400-315AE132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9F03-9A26-42B6-9543-CD560BD1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7D9F-3FE0-4751-8B17-943EE08A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406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heme">
  <a:themeElements>
    <a:clrScheme name="Berkel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262"/>
      </a:accent1>
      <a:accent2>
        <a:srgbClr val="3B7EA1"/>
      </a:accent2>
      <a:accent3>
        <a:srgbClr val="FDB515"/>
      </a:accent3>
      <a:accent4>
        <a:srgbClr val="C4820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_theme" id="{BE6873A3-2947-40FF-B7E5-155A1D57590C}" vid="{127533D6-E7BD-4676-85D5-72A60E238E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lecture_theme</Template>
  <TotalTime>2188</TotalTime>
  <Words>8870</Words>
  <Application>Microsoft Office PowerPoint</Application>
  <PresentationFormat>Widescreen</PresentationFormat>
  <Paragraphs>1790</Paragraphs>
  <Slides>101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1" baseType="lpstr"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MT</vt:lpstr>
      <vt:lpstr>lecture_theme</vt:lpstr>
      <vt:lpstr>Clip</vt:lpstr>
      <vt:lpstr>Creating the Process Abstraction</vt:lpstr>
      <vt:lpstr>Recall: Endianness</vt:lpstr>
      <vt:lpstr>Recall: What About Richer Objects?</vt:lpstr>
      <vt:lpstr>Recall: Remote Procedure Calls</vt:lpstr>
      <vt:lpstr>Recall: DNS</vt:lpstr>
      <vt:lpstr>HTTP</vt:lpstr>
      <vt:lpstr>HTTP “RPC”</vt:lpstr>
      <vt:lpstr>HTTP “RPC”</vt:lpstr>
      <vt:lpstr>HTTP Messages</vt:lpstr>
      <vt:lpstr>HTTP Messages</vt:lpstr>
      <vt:lpstr>HTTP and State</vt:lpstr>
      <vt:lpstr>HTTP and State</vt:lpstr>
      <vt:lpstr>REST Calls over HTTP?</vt:lpstr>
      <vt:lpstr>RPC Locally</vt:lpstr>
      <vt:lpstr>Recall: Process</vt:lpstr>
      <vt:lpstr>Today: How Does the OS Support the Process Abstraction?</vt:lpstr>
      <vt:lpstr>Today: How Does the OS Support the Process Abstraction?</vt:lpstr>
      <vt:lpstr>Today: How Does the OS Support the Process Abstraction?</vt:lpstr>
      <vt:lpstr>Recall: Kernel Stacks</vt:lpstr>
      <vt:lpstr>Recall: Single and Multithreaded Processes</vt:lpstr>
      <vt:lpstr>User/Kernel Threading Models</vt:lpstr>
      <vt:lpstr>Thread State in the Kernel</vt:lpstr>
      <vt:lpstr>Pintos Thread</vt:lpstr>
      <vt:lpstr>In Pintos, Processes are Single-Threaded</vt:lpstr>
      <vt:lpstr>Pintos Thread</vt:lpstr>
      <vt:lpstr>Linux “Task”</vt:lpstr>
      <vt:lpstr>Multithreaded Processes (not in Pintos)</vt:lpstr>
      <vt:lpstr>Process Creation (Projects 0 and 1)</vt:lpstr>
      <vt:lpstr>Aside: Polymorphic Linked Lists in C</vt:lpstr>
      <vt:lpstr>Kernel Structure So Far (1/3)</vt:lpstr>
      <vt:lpstr>Kernel Structure So Far (2/3)</vt:lpstr>
      <vt:lpstr>Kernel Structure So Far (3/3)</vt:lpstr>
      <vt:lpstr>Today: How Does the OS Support the Process Abstraction?</vt:lpstr>
      <vt:lpstr>Recall: Process Control Block</vt:lpstr>
      <vt:lpstr>Recall: Address Space</vt:lpstr>
      <vt:lpstr>Understanding “Address Space”</vt:lpstr>
      <vt:lpstr>Page Table Mapping (Rough Idea)</vt:lpstr>
      <vt:lpstr>User Process View of Memory</vt:lpstr>
      <vt:lpstr>Processor Mode (Privilege Level)</vt:lpstr>
      <vt:lpstr>Aside: x86 (32-bit) Page Table Entry</vt:lpstr>
      <vt:lpstr>User → Kernel</vt:lpstr>
      <vt:lpstr>User → Kernel</vt:lpstr>
      <vt:lpstr>Page Table Resides in Memory*</vt:lpstr>
      <vt:lpstr>Kernel Portion of Address Space</vt:lpstr>
      <vt:lpstr>1 Kernel Code, Many Kernel Stacks</vt:lpstr>
      <vt:lpstr>How to Get to the Correct Kernel Stack?</vt:lpstr>
      <vt:lpstr>Recall: Where do User → Kernel Mode Transfers Go?</vt:lpstr>
      <vt:lpstr>Hardware Support for Switching Stacks</vt:lpstr>
      <vt:lpstr>Recall: The Process</vt:lpstr>
      <vt:lpstr>Context Switch</vt:lpstr>
      <vt:lpstr>Recall: Scheduling</vt:lpstr>
      <vt:lpstr>Scheduling: All About Queues</vt:lpstr>
      <vt:lpstr>Announcements</vt:lpstr>
      <vt:lpstr>Today: How Does the OS Support the Process Abstraction?</vt:lpstr>
      <vt:lpstr>Operations on Process State</vt:lpstr>
      <vt:lpstr>Recall: Running a Program</vt:lpstr>
      <vt:lpstr>Recall: Running a Program</vt:lpstr>
      <vt:lpstr>How to fork() efficiently?</vt:lpstr>
      <vt:lpstr>Recall: Open File Description is Aliased</vt:lpstr>
      <vt:lpstr>Solution: Reference Counting</vt:lpstr>
      <vt:lpstr>Solution: Reference Counting</vt:lpstr>
      <vt:lpstr>Solution: Reference Counting</vt:lpstr>
      <vt:lpstr>Solution: Reference Counting</vt:lpstr>
      <vt:lpstr>Solution: Reference Counting</vt:lpstr>
      <vt:lpstr>Solution: Reference Counting</vt:lpstr>
      <vt:lpstr>What about wait()?</vt:lpstr>
      <vt:lpstr>Today: How Does the OS Support the Process Abstraction?</vt:lpstr>
      <vt:lpstr>Recall: I/O and Storage Layers</vt:lpstr>
      <vt:lpstr>Layers…</vt:lpstr>
      <vt:lpstr>Low-Level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Device Drivers</vt:lpstr>
      <vt:lpstr>Recall: Inter-Process Communication (IPC)</vt:lpstr>
      <vt:lpstr>PowerPoint Presentation</vt:lpstr>
      <vt:lpstr>Today: How Does the OS Support the Process Abstraction?</vt:lpstr>
      <vt:lpstr>Recall: Using IPC to Simplify OS</vt:lpstr>
      <vt:lpstr>Microkernels</vt:lpstr>
      <vt:lpstr>Microkernels</vt:lpstr>
      <vt:lpstr>Why Microkernels?</vt:lpstr>
      <vt:lpstr>Flashback: What is an OS?</vt:lpstr>
      <vt:lpstr>Influence of Microkernels</vt:lpstr>
      <vt:lpstr>Conclusion</vt:lpstr>
      <vt:lpstr>Bonus Material (If Time)</vt:lpstr>
      <vt:lpstr>Don’t fork() in a process that already has multiple threads</vt:lpstr>
      <vt:lpstr>fork() in Multithreaded Processes</vt:lpstr>
      <vt:lpstr>fork() in a Multithreaded Processes</vt:lpstr>
      <vt:lpstr>Possible Problems with Multithreaded fork()</vt:lpstr>
      <vt:lpstr>Don’t carelessly mix low-level and high-level file I/O</vt:lpstr>
      <vt:lpstr>Avoid Mixing FILE* and File Descriptors</vt:lpstr>
      <vt:lpstr>Avoid Mixing FILE* and File Descriptors</vt:lpstr>
      <vt:lpstr>Be careful with fork() and FILE*</vt:lpstr>
      <vt:lpstr>Be Careful Using fork() with FILE*</vt:lpstr>
      <vt:lpstr>Be Careful Using fork() with FILE*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Process Abstraction</dc:title>
  <dc:creator>Sam Kumar</dc:creator>
  <cp:lastModifiedBy>Sam Kumar</cp:lastModifiedBy>
  <cp:revision>253</cp:revision>
  <dcterms:created xsi:type="dcterms:W3CDTF">2020-06-29T07:24:31Z</dcterms:created>
  <dcterms:modified xsi:type="dcterms:W3CDTF">2020-07-01T08:19:01Z</dcterms:modified>
</cp:coreProperties>
</file>