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498" r:id="rId3"/>
    <p:sldId id="1510" r:id="rId4"/>
    <p:sldId id="1576" r:id="rId5"/>
    <p:sldId id="1577" r:id="rId6"/>
    <p:sldId id="1179" r:id="rId7"/>
    <p:sldId id="1602" r:id="rId8"/>
    <p:sldId id="1599" r:id="rId9"/>
    <p:sldId id="1600" r:id="rId10"/>
    <p:sldId id="1601" r:id="rId11"/>
    <p:sldId id="1637" r:id="rId12"/>
    <p:sldId id="1581" r:id="rId13"/>
    <p:sldId id="1603" r:id="rId14"/>
    <p:sldId id="1583" r:id="rId15"/>
    <p:sldId id="1640" r:id="rId16"/>
    <p:sldId id="1604" r:id="rId17"/>
    <p:sldId id="1605" r:id="rId18"/>
    <p:sldId id="1606" r:id="rId19"/>
    <p:sldId id="1607" r:id="rId20"/>
    <p:sldId id="1608" r:id="rId21"/>
    <p:sldId id="1584" r:id="rId22"/>
    <p:sldId id="1638" r:id="rId23"/>
    <p:sldId id="1639" r:id="rId24"/>
    <p:sldId id="1587" r:id="rId25"/>
    <p:sldId id="1609" r:id="rId26"/>
    <p:sldId id="1610" r:id="rId27"/>
    <p:sldId id="1611" r:id="rId28"/>
    <p:sldId id="1612" r:id="rId29"/>
    <p:sldId id="1641" r:id="rId30"/>
    <p:sldId id="1613" r:id="rId31"/>
    <p:sldId id="1614" r:id="rId32"/>
    <p:sldId id="1594" r:id="rId33"/>
    <p:sldId id="1615" r:id="rId34"/>
    <p:sldId id="1616" r:id="rId35"/>
    <p:sldId id="1617" r:id="rId36"/>
    <p:sldId id="1618" r:id="rId37"/>
    <p:sldId id="1619" r:id="rId38"/>
    <p:sldId id="1620" r:id="rId39"/>
    <p:sldId id="1621" r:id="rId40"/>
    <p:sldId id="1622" r:id="rId41"/>
    <p:sldId id="1596" r:id="rId42"/>
    <p:sldId id="1597" r:id="rId43"/>
    <p:sldId id="1598" r:id="rId44"/>
    <p:sldId id="1642" r:id="rId45"/>
    <p:sldId id="1623" r:id="rId46"/>
    <p:sldId id="1624" r:id="rId47"/>
    <p:sldId id="1625" r:id="rId48"/>
    <p:sldId id="1626" r:id="rId49"/>
    <p:sldId id="1627" r:id="rId50"/>
    <p:sldId id="1628" r:id="rId51"/>
    <p:sldId id="1629" r:id="rId52"/>
    <p:sldId id="1643" r:id="rId53"/>
    <p:sldId id="1631" r:id="rId54"/>
    <p:sldId id="1632" r:id="rId55"/>
    <p:sldId id="1633" r:id="rId56"/>
    <p:sldId id="1634" r:id="rId57"/>
    <p:sldId id="1635" r:id="rId58"/>
    <p:sldId id="1636" r:id="rId5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FF0000"/>
    <a:srgbClr val="BCFFBC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53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765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1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0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6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6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25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241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1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4280434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67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9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2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89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15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/>
              <a:t>What is virtual address 0x6? 1|10 = 3|2 = 0xE</a:t>
            </a:r>
          </a:p>
          <a:p>
            <a:r>
              <a:rPr lang="en-US" altLang="en-US" sz="1400"/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722705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8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308621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9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8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Now we're going to talk about other ways we can virtualize resources.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Seen: virtualizing CPU by multiplexing many processes and threads onto it (scheduling)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Now: memory</a:t>
            </a:r>
          </a:p>
        </p:txBody>
      </p:sp>
    </p:spTree>
    <p:extLst>
      <p:ext uri="{BB962C8B-B14F-4D97-AF65-F5344CB8AC3E}">
        <p14:creationId xmlns:p14="http://schemas.microsoft.com/office/powerpoint/2010/main" val="396212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8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854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49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25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914400"/>
            <a:ext cx="105664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981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Google Shape;9;p94">
            <a:extLst>
              <a:ext uri="{FF2B5EF4-FFF2-40B4-BE49-F238E27FC236}">
                <a16:creationId xmlns:a16="http://schemas.microsoft.com/office/drawing/2014/main" id="{3F12CC87-6A95-6143-A5E5-E7B01C8B93D1}"/>
              </a:ext>
            </a:extLst>
          </p:cNvPr>
          <p:cNvSpPr/>
          <p:nvPr userDrawn="1"/>
        </p:nvSpPr>
        <p:spPr>
          <a:xfrm>
            <a:off x="7772400" y="6551613"/>
            <a:ext cx="1116644" cy="3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13.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0;p94">
            <a:extLst>
              <a:ext uri="{FF2B5EF4-FFF2-40B4-BE49-F238E27FC236}">
                <a16:creationId xmlns:a16="http://schemas.microsoft.com/office/drawing/2014/main" id="{46650678-E1F2-534B-9765-C8351FBA6EA3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3/4/21</a:t>
            </a:r>
            <a:endParaRPr dirty="0"/>
          </a:p>
        </p:txBody>
      </p:sp>
      <p:sp>
        <p:nvSpPr>
          <p:cNvPr id="10" name="Google Shape;12;p94">
            <a:extLst>
              <a:ext uri="{FF2B5EF4-FFF2-40B4-BE49-F238E27FC236}">
                <a16:creationId xmlns:a16="http://schemas.microsoft.com/office/drawing/2014/main" id="{FBD63B73-D9B1-0E44-93FC-F2CF33985EBB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uartes.org/img/blogPosts/linuxFlexibleAddressSpaceLayou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13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Memory 1: Address Translation and Virtual Memory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March 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296400" cy="533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Address Space, </a:t>
            </a:r>
            <a:r>
              <a:rPr lang="en-US" altLang="en-US" dirty="0"/>
              <a:t>Process Virtual Address Space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23651" y="1103151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8062" y="10354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52452" y="377186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5004" y="838200"/>
            <a:ext cx="8021796" cy="5638800"/>
          </a:xfrm>
        </p:spPr>
        <p:txBody>
          <a:bodyPr>
            <a:normAutofit/>
          </a:bodyPr>
          <a:lstStyle/>
          <a:p>
            <a:r>
              <a:rPr lang="en-US" altLang="en-US" dirty="0"/>
              <a:t>Definition: </a:t>
            </a:r>
            <a:r>
              <a:rPr lang="en-US" altLang="en-US" b="1" dirty="0"/>
              <a:t>Set of accessible addresses and the state associated with them</a:t>
            </a:r>
          </a:p>
          <a:p>
            <a:pPr lvl="1"/>
            <a:r>
              <a:rPr lang="en-US" altLang="en-US" dirty="0"/>
              <a:t>2</a:t>
            </a:r>
            <a:r>
              <a:rPr lang="en-US" altLang="en-US" baseline="30000" dirty="0"/>
              <a:t>32</a:t>
            </a:r>
            <a:r>
              <a:rPr lang="en-US" altLang="en-US" dirty="0"/>
              <a:t> = ~4 billion </a:t>
            </a:r>
            <a:r>
              <a:rPr lang="en-US" altLang="en-US" b="1" i="1" dirty="0"/>
              <a:t>bytes</a:t>
            </a:r>
            <a:r>
              <a:rPr lang="en-US" altLang="en-US" dirty="0"/>
              <a:t> on a 32-bit machine</a:t>
            </a:r>
          </a:p>
          <a:p>
            <a:r>
              <a:rPr lang="en-US" altLang="en-US" dirty="0"/>
              <a:t>How many 32-bit numbers fit in this address space?</a:t>
            </a:r>
          </a:p>
          <a:p>
            <a:pPr lvl="1"/>
            <a:r>
              <a:rPr lang="en-US" altLang="en-US" dirty="0"/>
              <a:t>32-bits = 4 bytes, so 2</a:t>
            </a:r>
            <a:r>
              <a:rPr lang="en-US" altLang="en-US" baseline="30000" dirty="0"/>
              <a:t>32</a:t>
            </a:r>
            <a:r>
              <a:rPr lang="en-US" altLang="en-US" dirty="0"/>
              <a:t>/4 = 2</a:t>
            </a:r>
            <a:r>
              <a:rPr lang="en-US" altLang="en-US" baseline="30000" dirty="0"/>
              <a:t>30</a:t>
            </a:r>
            <a:r>
              <a:rPr lang="en-US" altLang="en-US" dirty="0"/>
              <a:t>=~1billion</a:t>
            </a:r>
          </a:p>
          <a:p>
            <a:r>
              <a:rPr lang="en-US" altLang="en-US" dirty="0"/>
              <a:t>What happens when processor reads or writes to an address?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Causes program to abort (</a:t>
            </a:r>
            <a:r>
              <a:rPr lang="en-US" altLang="en-US" dirty="0" err="1"/>
              <a:t>segfault</a:t>
            </a:r>
            <a:r>
              <a:rPr lang="en-US" altLang="en-US" dirty="0"/>
              <a:t>)?</a:t>
            </a:r>
          </a:p>
          <a:p>
            <a:pPr lvl="1"/>
            <a:r>
              <a:rPr lang="en-US" altLang="en-US" dirty="0"/>
              <a:t>Communicate with another program</a:t>
            </a:r>
          </a:p>
          <a:p>
            <a:pPr lvl="1"/>
            <a:r>
              <a:rPr lang="en-US" altLang="en-US" dirty="0"/>
              <a:t>…</a:t>
            </a:r>
          </a:p>
          <a:p>
            <a:endParaRPr lang="en-US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2E7A8E-CDB1-114C-8762-E365D6A4C68F}"/>
              </a:ext>
            </a:extLst>
          </p:cNvPr>
          <p:cNvGrpSpPr/>
          <p:nvPr/>
        </p:nvGrpSpPr>
        <p:grpSpPr>
          <a:xfrm>
            <a:off x="8900569" y="1339731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C2495C-9762-3B45-BAE3-CE4A25202146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502C7-984C-6D47-B610-BC46A3D29707}"/>
                </a:ext>
              </a:extLst>
            </p:cNvPr>
            <p:cNvSpPr txBox="1"/>
            <p:nvPr/>
          </p:nvSpPr>
          <p:spPr>
            <a:xfrm>
              <a:off x="3372272" y="1638300"/>
              <a:ext cx="501270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A25004-0380-6D4D-9671-311CACF0B990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9F0421-4E2B-014A-8099-439CFDB3314B}"/>
                </a:ext>
              </a:extLst>
            </p:cNvPr>
            <p:cNvSpPr txBox="1"/>
            <p:nvPr/>
          </p:nvSpPr>
          <p:spPr>
            <a:xfrm>
              <a:off x="3352800" y="2133601"/>
              <a:ext cx="908882" cy="27446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A601E2-9034-A647-A814-E3C90B5BD42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D70DC3-4182-074D-8FD4-D95E95FA9B80}"/>
                </a:ext>
              </a:extLst>
            </p:cNvPr>
            <p:cNvSpPr txBox="1"/>
            <p:nvPr/>
          </p:nvSpPr>
          <p:spPr>
            <a:xfrm>
              <a:off x="3505200" y="2667001"/>
              <a:ext cx="509049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57BEA4-5CC9-5348-899C-FE470131B544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F5A9EB-A0CE-CD40-B54F-1B3C840A9576}"/>
                </a:ext>
              </a:extLst>
            </p:cNvPr>
            <p:cNvSpPr txBox="1"/>
            <p:nvPr/>
          </p:nvSpPr>
          <p:spPr>
            <a:xfrm>
              <a:off x="3429000" y="3581400"/>
              <a:ext cx="527718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1FA5840-A7CE-4A40-9089-34B6E9C82CA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341A40-B292-AC41-9D0B-105EF01D42F9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50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5887"/>
            <a:ext cx="9067800" cy="646113"/>
          </a:xfrm>
        </p:spPr>
        <p:txBody>
          <a:bodyPr/>
          <a:lstStyle/>
          <a:p>
            <a:r>
              <a:rPr lang="en-US" dirty="0"/>
              <a:t>Recall: Process Address Space: typical 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36180" y="189655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606" y="296335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36180" y="212515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673" y="182035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736180" y="250615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8981" y="212515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9B5569-F97B-964E-A54C-7236761155C8}"/>
              </a:ext>
            </a:extLst>
          </p:cNvPr>
          <p:cNvSpPr/>
          <p:nvPr/>
        </p:nvSpPr>
        <p:spPr bwMode="auto">
          <a:xfrm>
            <a:off x="6829195" y="1286950"/>
            <a:ext cx="1828800" cy="358207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00C6E-756A-D643-8977-394E972BA2D8}"/>
              </a:ext>
            </a:extLst>
          </p:cNvPr>
          <p:cNvSpPr txBox="1"/>
          <p:nvPr/>
        </p:nvSpPr>
        <p:spPr>
          <a:xfrm>
            <a:off x="8643606" y="1219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4800B1-356A-AE46-978B-3ABD44A51ED6}"/>
              </a:ext>
            </a:extLst>
          </p:cNvPr>
          <p:cNvSpPr txBox="1"/>
          <p:nvPr/>
        </p:nvSpPr>
        <p:spPr>
          <a:xfrm>
            <a:off x="8657996" y="46126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45BAE-8565-5B4C-9976-3A5B34730F21}"/>
              </a:ext>
            </a:extLst>
          </p:cNvPr>
          <p:cNvGrpSpPr/>
          <p:nvPr/>
        </p:nvGrpSpPr>
        <p:grpSpPr>
          <a:xfrm>
            <a:off x="6906113" y="1523530"/>
            <a:ext cx="1678006" cy="3336842"/>
            <a:chOff x="3200400" y="1638300"/>
            <a:chExt cx="1628564" cy="3306338"/>
          </a:xfrm>
          <a:solidFill>
            <a:srgbClr val="FFFF00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24763A-E727-2A45-A6E6-DE973A5E7FE5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AAFC12-7F1C-0B44-9863-2E7009928F90}"/>
                </a:ext>
              </a:extLst>
            </p:cNvPr>
            <p:cNvSpPr txBox="1"/>
            <p:nvPr/>
          </p:nvSpPr>
          <p:spPr>
            <a:xfrm>
              <a:off x="3372272" y="1638300"/>
              <a:ext cx="1338275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Code Segment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2863E6-B152-B94C-8776-F849763400F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C42CA7-DDF8-E043-A8CF-2414AFB4E431}"/>
                </a:ext>
              </a:extLst>
            </p:cNvPr>
            <p:cNvSpPr txBox="1"/>
            <p:nvPr/>
          </p:nvSpPr>
          <p:spPr>
            <a:xfrm>
              <a:off x="3352800" y="2133601"/>
              <a:ext cx="1030232" cy="3049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C7EF40-C378-354B-9E07-0CD7EC49972E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3A06BB-FE68-4642-A1D2-F3ED27298138}"/>
                </a:ext>
              </a:extLst>
            </p:cNvPr>
            <p:cNvSpPr txBox="1"/>
            <p:nvPr/>
          </p:nvSpPr>
          <p:spPr>
            <a:xfrm>
              <a:off x="3391634" y="2762757"/>
              <a:ext cx="878200" cy="30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62BE49-3B51-2F4C-BFF0-6E7B19EEE833}"/>
                </a:ext>
              </a:extLst>
            </p:cNvPr>
            <p:cNvSpPr/>
            <p:nvPr/>
          </p:nvSpPr>
          <p:spPr bwMode="auto">
            <a:xfrm>
              <a:off x="3200400" y="441123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9AA2F3-72A2-4F43-9F85-0BAA2159855F}"/>
                </a:ext>
              </a:extLst>
            </p:cNvPr>
            <p:cNvSpPr txBox="1"/>
            <p:nvPr/>
          </p:nvSpPr>
          <p:spPr>
            <a:xfrm>
              <a:off x="3429000" y="4487435"/>
              <a:ext cx="1358499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 Segment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74397B-179D-754B-A6FA-E6B2930760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24400" y="4171741"/>
              <a:ext cx="0" cy="772895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6FB3282-0611-F845-9B2D-2C318E1227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2590800"/>
              <a:ext cx="0" cy="794368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0" name="Freeform 9"/>
          <p:cNvSpPr/>
          <p:nvPr/>
        </p:nvSpPr>
        <p:spPr bwMode="auto">
          <a:xfrm flipV="1">
            <a:off x="4381501" y="1752169"/>
            <a:ext cx="2701703" cy="27052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02B7281-164A-C440-882A-090C00EDBB09}"/>
              </a:ext>
            </a:extLst>
          </p:cNvPr>
          <p:cNvSpPr/>
          <p:nvPr/>
        </p:nvSpPr>
        <p:spPr bwMode="auto">
          <a:xfrm>
            <a:off x="4404898" y="2215658"/>
            <a:ext cx="2584365" cy="2393107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D9664-B651-4949-8DBC-78CC42593CC7}"/>
              </a:ext>
            </a:extLst>
          </p:cNvPr>
          <p:cNvSpPr txBox="1"/>
          <p:nvPr/>
        </p:nvSpPr>
        <p:spPr>
          <a:xfrm>
            <a:off x="8620034" y="3039118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err="1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sbrk</a:t>
            </a:r>
            <a:r>
              <a:rPr lang="en-US" sz="2800" b="0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syscall</a:t>
            </a:r>
            <a:endParaRPr lang="en-US" sz="2800" b="0" i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6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Single and Multithreaded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567" y="1825625"/>
            <a:ext cx="6149514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Threads</a:t>
            </a:r>
            <a:r>
              <a:rPr lang="en-US" dirty="0"/>
              <a:t> encapsulate concurrency</a:t>
            </a:r>
          </a:p>
          <a:p>
            <a:pPr lvl="1"/>
            <a:r>
              <a:rPr lang="en-US" dirty="0"/>
              <a:t>“Active” component</a:t>
            </a:r>
          </a:p>
          <a:p>
            <a:r>
              <a:rPr lang="en-US" dirty="0">
                <a:solidFill>
                  <a:srgbClr val="FF0000"/>
                </a:solidFill>
              </a:rPr>
              <a:t>Address space </a:t>
            </a:r>
            <a:r>
              <a:rPr lang="en-US" dirty="0"/>
              <a:t>encapsulate protection:</a:t>
            </a:r>
          </a:p>
          <a:p>
            <a:pPr lvl="1"/>
            <a:r>
              <a:rPr lang="en-US" dirty="0"/>
              <a:t>“Passive” component</a:t>
            </a:r>
          </a:p>
          <a:p>
            <a:pPr lvl="1"/>
            <a:r>
              <a:rPr lang="en-US" dirty="0"/>
              <a:t>Keeps bugs from crashing the entire system</a:t>
            </a:r>
          </a:p>
          <a:p>
            <a:r>
              <a:rPr lang="en-US" dirty="0"/>
              <a:t>Why have multiple threads per address space?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89527" y="1843017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520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0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918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give uniform view of memory to programs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 state of threads should not collide in physical memory. 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Conversely, would like the ability to overlap when desired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9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4B3-8704-4FA7-B48F-6B79F9C7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View: Interposing on Process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04F2-BCB6-4416-A655-98904A58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interposes on process’ I/O operations</a:t>
            </a:r>
          </a:p>
          <a:p>
            <a:pPr lvl="1"/>
            <a:r>
              <a:rPr lang="en-US" dirty="0"/>
              <a:t>How? All I/O happens via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interposes on process’ CPU usage</a:t>
            </a:r>
          </a:p>
          <a:p>
            <a:pPr lvl="1"/>
            <a:r>
              <a:rPr lang="en-US" dirty="0"/>
              <a:t>How? Interrupt lets OS preempt current thread</a:t>
            </a:r>
          </a:p>
          <a:p>
            <a:pPr lvl="1"/>
            <a:endParaRPr lang="en-US" dirty="0"/>
          </a:p>
          <a:p>
            <a:r>
              <a:rPr lang="en-US" b="1" dirty="0"/>
              <a:t>Question: How can the OS interpose on process’ memory accesses?</a:t>
            </a:r>
          </a:p>
          <a:p>
            <a:pPr lvl="1"/>
            <a:r>
              <a:rPr lang="en-US" dirty="0"/>
              <a:t>Too slow for the OS to interpose </a:t>
            </a:r>
            <a:r>
              <a:rPr lang="en-US" i="1" dirty="0"/>
              <a:t>every</a:t>
            </a:r>
            <a:r>
              <a:rPr lang="en-US" dirty="0"/>
              <a:t> memory access</a:t>
            </a:r>
          </a:p>
          <a:p>
            <a:pPr lvl="1"/>
            <a:r>
              <a:rPr lang="en-US" dirty="0"/>
              <a:t>Translation: hardware support to accelerate the common case</a:t>
            </a:r>
          </a:p>
          <a:p>
            <a:pPr lvl="1"/>
            <a:r>
              <a:rPr lang="en-US" dirty="0"/>
              <a:t>Page fault: uncommon cases trap to the OS to handle</a:t>
            </a:r>
          </a:p>
        </p:txBody>
      </p:sp>
    </p:spTree>
    <p:extLst>
      <p:ext uri="{BB962C8B-B14F-4D97-AF65-F5344CB8AC3E}">
        <p14:creationId xmlns:p14="http://schemas.microsoft.com/office/powerpoint/2010/main" val="1756114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19508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905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81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001000" cy="736600"/>
          </a:xfrm>
        </p:spPr>
        <p:txBody>
          <a:bodyPr/>
          <a:lstStyle/>
          <a:p>
            <a:r>
              <a:rPr lang="en-US" sz="3600" dirty="0"/>
              <a:t>Recall: Loading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4191000" y="3379750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572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743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029201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5943601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781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90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29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1" y="1657290"/>
            <a:ext cx="327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213360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05001" y="17526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1" y="44196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5943600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Displays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1" y="609600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1" y="1371600"/>
            <a:ext cx="114165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Processes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24400" y="1143000"/>
            <a:ext cx="167706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Address Spaces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22150" y="1371600"/>
            <a:ext cx="61587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Files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48001" y="2133600"/>
            <a:ext cx="51488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ISA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53201" y="1143000"/>
            <a:ext cx="1015021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Windows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50875" y="1371600"/>
            <a:ext cx="914033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Sockets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05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5181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257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172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096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4248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91001" y="914400"/>
            <a:ext cx="93647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Threads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88396" y="3048001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 err="1"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lang="en-US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3086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3314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714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7630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2669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395207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16764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2004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11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1" y="2266950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2121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6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0x0300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8C2000C0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0C000280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0x0908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1" y="2266950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3716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1" y="2743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5759451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1" y="1981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1" y="1295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6" y="35131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90858" y="6858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2895601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0574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19801"/>
            <a:ext cx="4852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Deadlock is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710" y="797966"/>
            <a:ext cx="7236797" cy="470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7417794" y="1190626"/>
            <a:ext cx="4417873" cy="2749550"/>
            <a:chOff x="1429" y="1743"/>
            <a:chExt cx="2558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22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22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8432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5766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7701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1" y="2262187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4191001" y="2262187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3668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1" y="2738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53200" y="5754688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1" y="1976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1" y="1290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6" y="6858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0526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36528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1" y="5334000"/>
            <a:ext cx="78005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195-98BD-43AD-A3D5-A4A1F29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Program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9AEE-7B20-423D-BF38-15BC482E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773482"/>
            <a:ext cx="7924800" cy="57035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/>
              <a:t>gcc</a:t>
            </a:r>
            <a:r>
              <a:rPr lang="en-US" altLang="ko-KR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/>
              <a:t>ld</a:t>
            </a:r>
            <a:r>
              <a:rPr lang="en-US" altLang="ko-KR" dirty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Small piece of code (i.e. the </a:t>
            </a:r>
            <a:r>
              <a:rPr lang="en-US" altLang="ko-KR" i="1" dirty="0">
                <a:ea typeface="굴림" panose="020B0600000101010101" pitchFamily="34" charset="-127"/>
              </a:rPr>
              <a:t>stub)</a:t>
            </a:r>
            <a:r>
              <a:rPr lang="en-US" altLang="ko-KR" dirty="0">
                <a:ea typeface="굴림" panose="020B0600000101010101" pitchFamily="34" charset="-127"/>
              </a:rPr>
              <a:t>, locates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Stub replaces itself with the address of the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routine, and executes routine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BB3B86A-E3D3-4459-9031-31E2EC2D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323850" y="7620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75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641558" y="190500"/>
            <a:ext cx="533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</a:t>
            </a:r>
            <a:r>
              <a:rPr lang="en-US" altLang="ko-KR" dirty="0" err="1">
                <a:ea typeface="굴림" panose="020B0600000101010101" pitchFamily="34" charset="-127"/>
              </a:rPr>
              <a:t>Uniprogramming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 err="1">
                <a:ea typeface="굴림" panose="020B0600000101010101" pitchFamily="34" charset="-127"/>
              </a:rPr>
              <a:t>Uniprogramming</a:t>
            </a:r>
            <a:r>
              <a:rPr lang="en-US" altLang="ko-KR" sz="2800" dirty="0"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1" y="2514601"/>
            <a:ext cx="3465513" cy="2728913"/>
            <a:chOff x="1728" y="2112"/>
            <a:chExt cx="2183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53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098" y="2733"/>
              <a:ext cx="83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0" y="2565175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45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Primitive Multiprogramming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1" y="1524001"/>
            <a:ext cx="3465513" cy="2728913"/>
            <a:chOff x="1680" y="2256"/>
            <a:chExt cx="2183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490134"/>
            <a:ext cx="21336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with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0415"/>
            <a:ext cx="7035412" cy="1820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Yes: Base and Bound!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Used by, e.g., Cray-1 supercomputer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5854700" y="3492500"/>
            <a:ext cx="3373438" cy="2684463"/>
            <a:chOff x="1680" y="2303"/>
            <a:chExt cx="2125" cy="1691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9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600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" y="2400"/>
              <a:ext cx="77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9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15486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Base  = 0x20000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97384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15199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Bound= 0x10000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48233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790553"/>
            <a:ext cx="2416786" cy="24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3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1600"/>
            <a:ext cx="8458200" cy="736600"/>
          </a:xfrm>
        </p:spPr>
        <p:txBody>
          <a:bodyPr/>
          <a:lstStyle/>
          <a:p>
            <a:r>
              <a:rPr lang="en-US" dirty="0"/>
              <a:t>Recall: Base and Bound (No Translation)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67399" y="7620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54694" y="8382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032774" y="3124592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8088295" y="609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88295" y="5791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90175" y="298793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55279" y="4664333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21279" y="4347865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821279" y="2606933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45279" y="3174433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345279" y="3966865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345279" y="3966865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06680" y="3625335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373479" y="3585865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405029" y="1292134"/>
            <a:ext cx="5427353" cy="152726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No addition on address path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3637" y="316085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code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76689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Static Data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1098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heap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stack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1162437" y="30084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1162437" y="47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203543" y="2590800"/>
            <a:ext cx="252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360259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Recall: General Address translation</a:t>
            </a:r>
            <a:endParaRPr lang="en-US" altLang="ko-KR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1135"/>
            <a:ext cx="11430000" cy="3595395"/>
          </a:xfrm>
        </p:spPr>
        <p:txBody>
          <a:bodyPr/>
          <a:lstStyle/>
          <a:p>
            <a:r>
              <a:rPr lang="en-US" altLang="ko-KR" dirty="0"/>
              <a:t>Consequently, two views of memory:</a:t>
            </a:r>
          </a:p>
          <a:p>
            <a:pPr lvl="1"/>
            <a:r>
              <a:rPr lang="en-US" altLang="ko-KR" dirty="0"/>
              <a:t>View from the CPU (what program sees, virtual memory)</a:t>
            </a:r>
          </a:p>
          <a:p>
            <a:pPr lvl="1"/>
            <a:r>
              <a:rPr lang="en-US" altLang="ko-KR" dirty="0"/>
              <a:t>View from memory (physical memory)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Translation box</a:t>
            </a:r>
            <a:r>
              <a:rPr lang="en-US" altLang="ko-KR" dirty="0"/>
              <a:t> (Memory Management Unit or MMU) converts between the two views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Translation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 much </a:t>
            </a:r>
            <a:r>
              <a:rPr lang="en-US" altLang="ko-KR" dirty="0">
                <a:solidFill>
                  <a:srgbClr val="FF0000"/>
                </a:solidFill>
              </a:rPr>
              <a:t>easier to implement protection!</a:t>
            </a:r>
          </a:p>
          <a:p>
            <a:pPr lvl="1"/>
            <a:r>
              <a:rPr lang="en-US" altLang="ko-KR" dirty="0"/>
              <a:t>If task A cannot even gain access to task B’s data, no way </a:t>
            </a:r>
            <a:br>
              <a:rPr lang="en-US" altLang="ko-KR" dirty="0"/>
            </a:br>
            <a:r>
              <a:rPr lang="en-US" altLang="ko-KR" dirty="0"/>
              <a:t>for A to adversely affect B</a:t>
            </a:r>
          </a:p>
          <a:p>
            <a:r>
              <a:rPr lang="en-US" altLang="ko-KR" dirty="0"/>
              <a:t>With translation, every program can be linked/loaded into same </a:t>
            </a:r>
            <a:br>
              <a:rPr lang="en-US" altLang="ko-KR" dirty="0"/>
            </a:br>
            <a:r>
              <a:rPr lang="en-US" altLang="ko-KR" dirty="0"/>
              <a:t>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2209800" y="828740"/>
            <a:ext cx="7616824" cy="1990660"/>
            <a:chOff x="698" y="409"/>
            <a:chExt cx="4263" cy="1110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75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0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220200" cy="533400"/>
          </a:xfrm>
        </p:spPr>
        <p:txBody>
          <a:bodyPr/>
          <a:lstStyle/>
          <a:p>
            <a:r>
              <a:rPr lang="en-US" dirty="0"/>
              <a:t>Recall: Base and Bound (with Translation)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4749" y="777337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044" y="853537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244" y="27766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645" y="62493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35645" y="5806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35645" y="26399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550" y="309719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13066" y="2592461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666749" y="2767052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724149" y="3325796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6749" y="446879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86552" y="4099464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4495550" y="2785864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647949" y="3173398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04749" y="3401996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105150" y="3401996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4495550" y="2957553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647949" y="3935396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24149" y="40115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4038350" y="3401997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95550" y="4390682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971550" y="276705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35644" y="4316396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3950" y="44687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735447" y="5257800"/>
            <a:ext cx="5334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Hardware relocation</a:t>
            </a:r>
          </a:p>
          <a:p>
            <a:r>
              <a:rPr lang="en-US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020" y="308086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123949" y="1192196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03702" y="334447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281371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code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76689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Static 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1098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heap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502020104020203" pitchFamily="34" charset="-79"/>
                  <a:ea typeface="Gill Sans" charset="0"/>
                  <a:cs typeface="Gill Sans" panose="020B0502020104020203" pitchFamily="34" charset="-79"/>
                </a:rPr>
                <a:t>stack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1160557" y="26613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1160557" y="46456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201663" y="2209800"/>
            <a:ext cx="252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57927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11582400" cy="373380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Fragmentation problem over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Not every process is same size </a:t>
            </a:r>
            <a:r>
              <a:rPr lang="en-US" altLang="ko-KR" sz="2400" dirty="0">
                <a:latin typeface="Wingdings"/>
                <a:ea typeface="Wingdings"/>
                <a:cs typeface="Wingdings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  <a:sym typeface="Wingdings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</a:rPr>
              <a:t>memory becomes fragmented over time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Would like to have multiple chunks/program (Code, Data, Stack, Heap,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819400" y="7620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819400" y="11255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819400" y="1536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819400" y="24685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870200" y="7620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2819400" y="12065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819400" y="18891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819400" y="24860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38600" y="7620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67400" y="7620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96200" y="7620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525000" y="10668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27513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Four 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058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4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88730"/>
            <a:ext cx="10210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memory sharing, etc.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2286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638800" y="685800"/>
            <a:ext cx="4530726" cy="3862388"/>
            <a:chOff x="2592" y="480"/>
            <a:chExt cx="2854" cy="2433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776" y="2462"/>
              <a:ext cx="12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082" y="2457"/>
              <a:ext cx="13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854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153400" cy="533400"/>
          </a:xfrm>
        </p:spPr>
        <p:txBody>
          <a:bodyPr/>
          <a:lstStyle/>
          <a:p>
            <a:r>
              <a:rPr lang="en-US" altLang="ko-KR" dirty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42" y="3459223"/>
            <a:ext cx="10231558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x86 Example: </a:t>
            </a:r>
            <a:r>
              <a:rPr lang="en-US" altLang="ko-KR" dirty="0" err="1"/>
              <a:t>mov</a:t>
            </a:r>
            <a:r>
              <a:rPr lang="en-US" altLang="ko-KR" dirty="0"/>
              <a:t> [</a:t>
            </a:r>
            <a:r>
              <a:rPr lang="en-US" altLang="ko-KR" dirty="0" err="1">
                <a:solidFill>
                  <a:schemeClr val="hlink"/>
                </a:solidFill>
              </a:rPr>
              <a:t>es</a:t>
            </a:r>
            <a:r>
              <a:rPr lang="en-US" altLang="ko-KR" dirty="0" err="1"/>
              <a:t>:bx</a:t>
            </a:r>
            <a:r>
              <a:rPr lang="en-US" altLang="ko-KR" dirty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5257801" y="1203326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2057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70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5257801" y="1724026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5138739" y="1035050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6742114" y="746125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3767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096000" y="685800"/>
            <a:ext cx="805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7162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  <p:bldP spid="692274" grpId="0" uiExpand="1" animBg="1"/>
      <p:bldP spid="399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890-11B3-4275-B1E4-CB664F6A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Special Registers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D212C0-DA1A-4652-BAC4-725EA9C5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78" y="3226719"/>
            <a:ext cx="6715622" cy="2743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Typical Segment Register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Current Priority is RPL of Code Segment (CS)</a:t>
            </a:r>
          </a:p>
          <a:p>
            <a:r>
              <a:rPr lang="en-US" dirty="0"/>
              <a:t>Segmentation can’t be just “turned off”</a:t>
            </a:r>
          </a:p>
          <a:p>
            <a:pPr lvl="1"/>
            <a:r>
              <a:rPr lang="en-US" dirty="0"/>
              <a:t>What if we just want to use paging?</a:t>
            </a:r>
          </a:p>
          <a:p>
            <a:pPr lvl="1"/>
            <a:r>
              <a:rPr lang="en-US" dirty="0"/>
              <a:t>Set base and bound to all of memory, in all segments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021987-5890-4B11-86F8-BB13CCA6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457200" y="1030197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381D09-E3C3-4731-B2F5-06B9A6D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81" y="751716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C09DFC-09FB-460A-8CC3-A78AF09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49197"/>
            <a:ext cx="3106600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EE28EE-CB89-4F96-AFA5-C8D999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9386269" y="5334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4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(16-bit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2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(16-bit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6953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(16-bit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3810000" y="3565526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3838576" y="32432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6953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6953253" y="3581400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(16-bit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8240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8769351" y="4342940"/>
            <a:ext cx="1463779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8240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8240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8763000" y="5238289"/>
            <a:ext cx="1600200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8859839" y="3124201"/>
            <a:ext cx="1322459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3810000" y="3565526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3838576" y="32432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1279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905000" y="533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(16-bit address)</a:t>
            </a:r>
          </a:p>
        </p:txBody>
      </p:sp>
    </p:spTree>
    <p:extLst>
      <p:ext uri="{BB962C8B-B14F-4D97-AF65-F5344CB8AC3E}">
        <p14:creationId xmlns:p14="http://schemas.microsoft.com/office/powerpoint/2010/main" val="34802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6" grpId="0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8382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11372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916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13970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42375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11049000" cy="52578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assumptions: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 thread pre-specifies is </a:t>
            </a:r>
            <a:r>
              <a:rPr lang="en-US" altLang="ko-KR" i="1" dirty="0">
                <a:ea typeface="굴림" panose="020B0600000101010101" pitchFamily="34" charset="-127"/>
              </a:rPr>
              <a:t>maximum </a:t>
            </a:r>
            <a:r>
              <a:rPr lang="en-US" altLang="ko-KR" dirty="0">
                <a:ea typeface="굴림" panose="020B0600000101010101" pitchFamily="34" charset="-127"/>
              </a:rPr>
              <a:t>need for resources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However, it doesn’t have to ask for the all at once… (key advantage)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Threads may now request and hold dynamically up to the maximum specified number of each resources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Simple use of the deadlock detection algorithm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each request for resources from a thread: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and grant request if result is deadlock free (conservative!)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state, i.e.,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T</a:t>
            </a:r>
            <a:r>
              <a:rPr lang="en-US" altLang="ko-KR" baseline="-25000" dirty="0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prevents deadlocks involving threads and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resources by stalling requests that would lead to deadlock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Can’t fix all issues – e.g., thread going into an infinite loop!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Banker’s Algorithm</a:t>
            </a:r>
          </a:p>
        </p:txBody>
      </p:sp>
    </p:spTree>
    <p:extLst>
      <p:ext uri="{BB962C8B-B14F-4D97-AF65-F5344CB8AC3E}">
        <p14:creationId xmlns:p14="http://schemas.microsoft.com/office/powerpoint/2010/main" val="32034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91440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(PC=0x0240):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0x0244.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0x0364. Translated to Physical=0x4364. Get “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lb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$t0, ($a0)”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Since $a0 is 0x4050, try to load byte from 0x4050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Translate 0x4050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01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00 0000 0101 0000). Virtual segment #? 1; Offset? 0x50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Physical address? Base=0x4800, Physical 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= 0x4850,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Load Byte from 0x4850$t0,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1676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27581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C59-B8C6-4183-9FF1-B32695D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0BE2-FDDD-4A86-9CE1-C92D5D4D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105400"/>
          </a:xfrm>
        </p:spPr>
        <p:txBody>
          <a:bodyPr/>
          <a:lstStyle/>
          <a:p>
            <a:r>
              <a:rPr lang="en-US" altLang="ko-KR" dirty="0"/>
              <a:t>Translation on every instruction fetch, load or store</a:t>
            </a:r>
          </a:p>
          <a:p>
            <a:r>
              <a:rPr lang="en-US" altLang="ko-KR" dirty="0"/>
              <a:t>Virtual address space has holes</a:t>
            </a:r>
          </a:p>
          <a:p>
            <a:pPr lvl="1"/>
            <a:r>
              <a:rPr lang="en-US" altLang="ko-KR" dirty="0"/>
              <a:t>Segmentation efficient for sparse address spaces</a:t>
            </a:r>
          </a:p>
          <a:p>
            <a:r>
              <a:rPr lang="en-US" altLang="ko-KR" dirty="0"/>
              <a:t>When it is OK to address outside valid range?</a:t>
            </a:r>
          </a:p>
          <a:p>
            <a:pPr lvl="1"/>
            <a:r>
              <a:rPr lang="en-US" altLang="ko-KR" dirty="0"/>
              <a:t>This is how the stack (and heap?) allowed to grow</a:t>
            </a:r>
          </a:p>
          <a:p>
            <a:pPr lvl="1"/>
            <a:r>
              <a:rPr lang="en-US" altLang="ko-KR" dirty="0"/>
              <a:t>For instance, stack takes fault, system automatically increases size of stack</a:t>
            </a:r>
          </a:p>
          <a:p>
            <a:r>
              <a:rPr lang="en-US" altLang="ko-KR" dirty="0"/>
              <a:t>Need protection mode in segment table</a:t>
            </a:r>
          </a:p>
          <a:p>
            <a:pPr lvl="1"/>
            <a:r>
              <a:rPr lang="en-US" altLang="ko-KR" dirty="0"/>
              <a:t>For example, code segment would be read-only</a:t>
            </a:r>
          </a:p>
          <a:p>
            <a:pPr lvl="1"/>
            <a:r>
              <a:rPr lang="en-US" altLang="ko-KR" dirty="0"/>
              <a:t>Data and stack would be read-write (stores allowed)</a:t>
            </a:r>
          </a:p>
          <a:p>
            <a:r>
              <a:rPr lang="en-US" altLang="ko-KR" dirty="0"/>
              <a:t>What must be saved/restored on context switch?</a:t>
            </a:r>
          </a:p>
          <a:p>
            <a:pPr lvl="1"/>
            <a:r>
              <a:rPr lang="en-US" altLang="ko-KR" dirty="0"/>
              <a:t>Segment table stored in CPU, not in memory (small)</a:t>
            </a:r>
          </a:p>
          <a:p>
            <a:pPr lvl="1"/>
            <a:r>
              <a:rPr lang="en-US" altLang="ko-KR" dirty="0"/>
              <a:t>Might store all of processes memory onto disk when </a:t>
            </a:r>
            <a:br>
              <a:rPr lang="en-US" altLang="ko-KR" dirty="0"/>
            </a:br>
            <a:r>
              <a:rPr lang="en-US" altLang="ko-KR" dirty="0"/>
              <a:t>switched (called “swapping”)</a:t>
            </a:r>
          </a:p>
        </p:txBody>
      </p:sp>
    </p:spTree>
    <p:extLst>
      <p:ext uri="{BB962C8B-B14F-4D97-AF65-F5344CB8AC3E}">
        <p14:creationId xmlns:p14="http://schemas.microsoft.com/office/powerpoint/2010/main" val="14412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not all segments fit in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778250"/>
            <a:ext cx="11468100" cy="269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Extreme form of Context Switch: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Swapping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 make room for next process, some or all of the previous process is moved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Likely need to send out complete segments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might be a 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Some way to keep only active portions of a process in memory at </a:t>
            </a:r>
            <a:b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finer granularity control over physical memory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3886200" y="8382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2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dirty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dirty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dirty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22797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892039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altLang="ko-KR" dirty="0"/>
              <a:t>Recall: General Address Translation</a:t>
            </a:r>
            <a:endParaRPr lang="en-US" altLang="en-US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12991" y="2928939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191466" y="2963864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2574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061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3870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3870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3870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3870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6689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6689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6689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6689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7527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18129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70707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4267200" y="6091239"/>
            <a:ext cx="348907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9499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Allocate physical memory in 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fixed size </a:t>
            </a:r>
            <a:r>
              <a:rPr lang="en-US" altLang="ko-KR" sz="2400" dirty="0">
                <a:ea typeface="굴림" panose="020B0600000101010101" pitchFamily="34" charset="-127"/>
              </a:rPr>
              <a:t>chunks (“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	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21944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750050" y="8382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Implement Simple Paging?</a:t>
            </a:r>
            <a:endParaRPr lang="en-US" altLang="ko-KR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11526"/>
            <a:ext cx="11734800" cy="347027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ym typeface="Symbol" panose="05050102010706020507" pitchFamily="18" charset="2"/>
              </a:rPr>
              <a:t>Page Table (One per process)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Resides in physical memory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Contains physical page and permission for each virtual page (e.g., Valid bits, Read, Write, etc.)</a:t>
            </a:r>
          </a:p>
          <a:p>
            <a:r>
              <a:rPr lang="en-US" altLang="ko-KR" dirty="0"/>
              <a:t>Virtual address mapping</a:t>
            </a:r>
          </a:p>
          <a:p>
            <a:pPr lvl="1"/>
            <a:r>
              <a:rPr lang="en-US" altLang="ko-KR" dirty="0"/>
              <a:t>Offset from Virtual address copied to Physical Address</a:t>
            </a:r>
          </a:p>
          <a:p>
            <a:pPr lvl="2"/>
            <a:r>
              <a:rPr lang="en-US" altLang="ko-KR" dirty="0"/>
              <a:t>Example: 10 bit offset </a:t>
            </a:r>
            <a:r>
              <a:rPr lang="en-US" altLang="ko-KR" dirty="0">
                <a:sym typeface="Symbol" panose="05050102010706020507" pitchFamily="18" charset="2"/>
              </a:rPr>
              <a:t> 1024-byte pages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Virtual page # is all remaining bits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Example for 32-bits: 32-10 = 22 bits, i.e., 4 million entries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4589464" y="10668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981200" y="6858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286001" y="1751012"/>
            <a:ext cx="3276601" cy="1598612"/>
            <a:chOff x="352" y="1375"/>
            <a:chExt cx="2064" cy="1007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2286001" y="12684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5435601" y="1609724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7315200" y="18272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6553200" y="13843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  <p:bldP spid="700486" grpId="0" uiExpan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636589" y="1277938"/>
            <a:ext cx="1618324" cy="3712012"/>
            <a:chOff x="2712" y="480"/>
            <a:chExt cx="1131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90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6219826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6219826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6184900" y="3106739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219826" y="4006851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6550026" y="5029200"/>
            <a:ext cx="1330473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533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541339" y="685800"/>
            <a:ext cx="3068321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Example (4-byte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3562350" y="1797051"/>
            <a:ext cx="1016544" cy="2040525"/>
            <a:chOff x="3181349" y="1797621"/>
            <a:chExt cx="1016545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92" y="1901825"/>
              <a:ext cx="919702" cy="1935713"/>
              <a:chOff x="3752" y="864"/>
              <a:chExt cx="642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642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828800" y="1143001"/>
            <a:ext cx="2378493" cy="822325"/>
            <a:chOff x="304800" y="1143000"/>
            <a:chExt cx="2378492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304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479925" y="1643063"/>
            <a:ext cx="1235629" cy="2532062"/>
            <a:chOff x="4098508" y="1642646"/>
            <a:chExt cx="1235492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3346022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6910388" y="1343026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828800" y="2057400"/>
            <a:ext cx="2373784" cy="338138"/>
            <a:chOff x="304800" y="1143000"/>
            <a:chExt cx="2373783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304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495800" y="2100263"/>
            <a:ext cx="1156290" cy="1174750"/>
            <a:chOff x="4085618" y="1627270"/>
            <a:chExt cx="1156252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3940646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828800" y="2819401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495801" y="1887538"/>
            <a:ext cx="1243707" cy="965200"/>
            <a:chOff x="4009821" y="1108590"/>
            <a:chExt cx="1243270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3872476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609601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514601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33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7543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09601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2514601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733801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7543801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37477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1981200" y="3613151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227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984374" y="685800"/>
            <a:ext cx="4637088" cy="704850"/>
            <a:chOff x="371" y="296"/>
            <a:chExt cx="2921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71" y="29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057400" y="1631951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1982788" y="5562600"/>
            <a:ext cx="4638675" cy="704850"/>
            <a:chOff x="562" y="3436"/>
            <a:chExt cx="2922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562" y="343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4441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4441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8328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74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7218598" y="3907646"/>
            <a:ext cx="3520175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5229226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6270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6270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820400" cy="533400"/>
          </a:xfrm>
        </p:spPr>
        <p:txBody>
          <a:bodyPr/>
          <a:lstStyle/>
          <a:p>
            <a:r>
              <a:rPr lang="en-US"/>
              <a:t>Revisit: Deadlock Avoidance using Banker’s Algorithm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9372600" cy="60960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Idea: When a thread requests a resource, OS checks if it would result in </a:t>
            </a:r>
            <a:r>
              <a:rPr lang="en-US" strike="sngStrike" dirty="0"/>
              <a:t>deadlock</a:t>
            </a:r>
            <a:r>
              <a:rPr lang="en-US" dirty="0"/>
              <a:t> </a:t>
            </a:r>
            <a:r>
              <a:rPr lang="en-US" dirty="0">
                <a:solidFill>
                  <a:srgbClr val="2A40E2"/>
                </a:solidFill>
                <a:latin typeface="Gill Sans Light"/>
              </a:rPr>
              <a:t>an unsafe state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r>
              <a:rPr lang="en-US" dirty="0"/>
              <a:t>Example: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point that Thread B attempts </a:t>
            </a:r>
            <a:r>
              <a:rPr lang="en-US" dirty="0" err="1">
                <a:latin typeface="Consolas" panose="020B0609020204030204" pitchFamily="49" charset="0"/>
              </a:rPr>
              <a:t>y.Acquire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Banker’s algorithm: Pretend to give y </a:t>
            </a:r>
            <a:r>
              <a:rPr lang="en-US" dirty="0" err="1"/>
              <a:t>mutex</a:t>
            </a:r>
            <a:r>
              <a:rPr lang="en-US" dirty="0"/>
              <a:t> to B</a:t>
            </a:r>
          </a:p>
          <a:p>
            <a:pPr lvl="1"/>
            <a:r>
              <a:rPr lang="en-US" dirty="0"/>
              <a:t>Try to run deadlock detection algorithm</a:t>
            </a:r>
          </a:p>
          <a:p>
            <a:pPr lvl="2"/>
            <a:r>
              <a:rPr lang="en-US" dirty="0"/>
              <a:t>Neither A nor B can get enough resources to complete</a:t>
            </a:r>
          </a:p>
          <a:p>
            <a:pPr lvl="1"/>
            <a:r>
              <a:rPr lang="en-US" dirty="0"/>
              <a:t>Stall B by putting it to sleep.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86000" y="2667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096000" y="2667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9601200" y="2743200"/>
            <a:ext cx="205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 panose="020B0302020104020203"/>
              </a:rPr>
              <a:t>Thread B Waits until Thread A releases resources…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97A6-EAA9-4BED-8CEF-F8AEA5F5D019}"/>
              </a:ext>
            </a:extLst>
          </p:cNvPr>
          <p:cNvSpPr txBox="1"/>
          <p:nvPr/>
        </p:nvSpPr>
        <p:spPr>
          <a:xfrm>
            <a:off x="2501514" y="2209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6942-AC57-460B-A3C6-3169D542C127}"/>
              </a:ext>
            </a:extLst>
          </p:cNvPr>
          <p:cNvSpPr txBox="1"/>
          <p:nvPr/>
        </p:nvSpPr>
        <p:spPr>
          <a:xfrm>
            <a:off x="6444863" y="2209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Right Arrow 1"/>
          <p:cNvSpPr/>
          <p:nvPr/>
        </p:nvSpPr>
        <p:spPr bwMode="auto">
          <a:xfrm rot="10993520">
            <a:off x="8695340" y="2758535"/>
            <a:ext cx="900194" cy="328881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9315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0444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0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CD44-FCAF-BC44-A86F-66769A7D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page sharing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4F4F-ED07-3D49-BAA4-B96BDAEA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287000" cy="5486400"/>
          </a:xfrm>
        </p:spPr>
        <p:txBody>
          <a:bodyPr>
            <a:normAutofit/>
          </a:bodyPr>
          <a:lstStyle/>
          <a:p>
            <a:r>
              <a:rPr lang="en-US" dirty="0"/>
              <a:t>The “kernel region” of every process has the same page table entries</a:t>
            </a:r>
          </a:p>
          <a:p>
            <a:pPr lvl="1"/>
            <a:r>
              <a:rPr lang="en-US" dirty="0"/>
              <a:t>The process cannot access it at user level</a:t>
            </a:r>
          </a:p>
          <a:p>
            <a:pPr lvl="1"/>
            <a:r>
              <a:rPr lang="en-US" dirty="0"/>
              <a:t>But on U-&gt;K switch, kernel code can access it AS WELL AS the region for THIS user</a:t>
            </a:r>
          </a:p>
          <a:p>
            <a:pPr lvl="2"/>
            <a:r>
              <a:rPr lang="en-US" dirty="0"/>
              <a:t>What does the kernel need to do to access other user processes?</a:t>
            </a:r>
          </a:p>
          <a:p>
            <a:r>
              <a:rPr lang="en-US" dirty="0"/>
              <a:t>Different processes running same binary! </a:t>
            </a:r>
          </a:p>
          <a:p>
            <a:pPr lvl="1"/>
            <a:r>
              <a:rPr lang="en-US" dirty="0"/>
              <a:t>Execute-only, but do not need to duplicate code segments</a:t>
            </a:r>
          </a:p>
          <a:p>
            <a:r>
              <a:rPr lang="en-US" dirty="0"/>
              <a:t>User-level system libraries (execute only)</a:t>
            </a:r>
          </a:p>
          <a:p>
            <a:r>
              <a:rPr lang="en-US" dirty="0"/>
              <a:t>Shared-memory segments between different processes</a:t>
            </a:r>
          </a:p>
          <a:p>
            <a:pPr lvl="1"/>
            <a:r>
              <a:rPr lang="en-US" dirty="0"/>
              <a:t>Can actually share objects directly between processes</a:t>
            </a:r>
          </a:p>
          <a:p>
            <a:pPr lvl="2"/>
            <a:r>
              <a:rPr lang="en-US" dirty="0"/>
              <a:t>Must map page into same place in address space!</a:t>
            </a:r>
          </a:p>
          <a:p>
            <a:pPr lvl="1"/>
            <a:r>
              <a:rPr lang="en-US" dirty="0"/>
              <a:t>This is a limited form of the sharing that threads have within a </a:t>
            </a:r>
            <a:br>
              <a:rPr lang="en-US" dirty="0"/>
            </a:br>
            <a:r>
              <a:rPr lang="en-US" dirty="0"/>
              <a:t>single process</a:t>
            </a:r>
          </a:p>
        </p:txBody>
      </p:sp>
    </p:spTree>
    <p:extLst>
      <p:ext uri="{BB962C8B-B14F-4D97-AF65-F5344CB8AC3E}">
        <p14:creationId xmlns:p14="http://schemas.microsoft.com/office/powerpoint/2010/main" val="1453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1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52600" y="6096001"/>
            <a:ext cx="815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" panose="020B0502020104020203" pitchFamily="34" charset="-79"/>
                <a:cs typeface="Gill Sans" panose="020B0502020104020203" pitchFamily="34" charset="-79"/>
                <a:hlinkClick r:id="rId3"/>
              </a:rPr>
              <a:t>http://static.duartes.org/img/blogPosts/linuxFlexibleAddressSpaceLayout.png</a:t>
            </a:r>
            <a:r>
              <a:rPr lang="en-US" altLang="en-US" sz="1600" b="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533400"/>
          </a:xfrm>
        </p:spPr>
        <p:txBody>
          <a:bodyPr/>
          <a:lstStyle/>
          <a:p>
            <a:r>
              <a:rPr lang="en-US" altLang="en-US" dirty="0"/>
              <a:t>Memory Layout for Linux 32-bit (Pre-Meltdown patch!)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DF3E-A2A0-214F-96A4-7EB0357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security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6BD8-6278-804F-8339-657F33DB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685800"/>
            <a:ext cx="6959600" cy="5867400"/>
          </a:xfrm>
        </p:spPr>
        <p:txBody>
          <a:bodyPr/>
          <a:lstStyle/>
          <a:p>
            <a:r>
              <a:rPr lang="en-US" dirty="0"/>
              <a:t>Address Space Randomization</a:t>
            </a:r>
          </a:p>
          <a:p>
            <a:pPr lvl="1"/>
            <a:r>
              <a:rPr lang="en-US" dirty="0"/>
              <a:t>Position-Independent Code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can place user code anywhere in address space</a:t>
            </a:r>
          </a:p>
          <a:p>
            <a:pPr lvl="2"/>
            <a:r>
              <a:rPr lang="en-US" dirty="0"/>
              <a:t>Random start address makes much harder for attacker to cause jump to code that it seeks to take over</a:t>
            </a:r>
          </a:p>
          <a:p>
            <a:pPr lvl="1"/>
            <a:r>
              <a:rPr lang="en-US" dirty="0"/>
              <a:t>Stack &amp; Heap can start anywhere, so randomize placement</a:t>
            </a:r>
          </a:p>
          <a:p>
            <a:r>
              <a:rPr lang="en-US" dirty="0"/>
              <a:t>Kernel address space isolation</a:t>
            </a:r>
          </a:p>
          <a:p>
            <a:pPr lvl="1"/>
            <a:r>
              <a:rPr lang="en-US" dirty="0"/>
              <a:t>Don’t map whole kernel space into each process, switch to kernel page table</a:t>
            </a:r>
          </a:p>
          <a:p>
            <a:pPr lvl="1"/>
            <a:r>
              <a:rPr lang="en-US" dirty="0"/>
              <a:t>Meltdown </a:t>
            </a:r>
            <a:r>
              <a:rPr lang="en-US" dirty="0">
                <a:sym typeface="Symbol" panose="05050102010706020507" pitchFamily="18" charset="2"/>
              </a:rPr>
              <a:t> map none of kernel into user mode!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260B-3613-7242-A52B-0BF81A90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143000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3022240" y="6312205"/>
            <a:ext cx="4445359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873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574800" y="11001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5748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748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5748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21082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2108201" y="14049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15748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0652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15748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15748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15748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4318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4318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4318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4429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454026" y="1176337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7167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3810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10604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12453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8420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63912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3912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912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3912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3912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912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63912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3912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63912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3912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76596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76596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76708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76930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75946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5748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5748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5748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5748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748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5748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748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5748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5748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5748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5748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5748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748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5748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5748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5748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5748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5748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5748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5748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5748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748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5748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5748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5748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5748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5748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5748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5748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5748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5748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5748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3912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3912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3912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3912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3912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3912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3912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3912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3912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912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3912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3912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3912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3912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3912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3912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3912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3912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3912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3912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3912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3912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3912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3912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3912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3912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3912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3912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3912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3912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3912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3912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4086225" y="871538"/>
            <a:ext cx="1344342" cy="6001643"/>
            <a:chOff x="4188007" y="838200"/>
            <a:chExt cx="1344785" cy="6000946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8702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28702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28702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28702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52324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52324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52324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52324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28702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28702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28702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28702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28702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28702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28702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28702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28702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2324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52529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52318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52381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52381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52324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52546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2324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52324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40560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5256213" y="9477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2743200" y="6324600"/>
            <a:ext cx="4648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127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6002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002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6002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21336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2133601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6002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0906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6002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6002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6002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4572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4572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4572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4683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7421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4064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0858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12707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58674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4166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4166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166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166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166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166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64166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166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64166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166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76850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76850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76962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77184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76200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002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002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002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002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002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002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002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002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002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002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002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002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002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002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002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002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002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002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002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002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002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002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002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002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002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002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002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002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002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002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002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002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166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166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166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166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166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166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166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166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166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166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166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166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166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166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166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166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166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166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166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166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166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166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166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166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166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166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166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166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166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166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166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166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4111625" y="871538"/>
            <a:ext cx="1344342" cy="6001643"/>
            <a:chOff x="4188007" y="838200"/>
            <a:chExt cx="1344785" cy="6000946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8956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28956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28956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28956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52578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52578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52578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52578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28956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28956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2578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52578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40814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4683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2286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28956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28956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28956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52635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52578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52800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28956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28956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28956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28956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52578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52783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52572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52635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39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2735356" y="6324600"/>
            <a:ext cx="4579843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04921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592357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592357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92357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592357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2125758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2125758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592357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1082771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592357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592357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592357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449358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449358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449358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460470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734313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398557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1078007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1262951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1592357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592357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592357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592357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92357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592357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92357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592357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592357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592357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592357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592357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92357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592357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592357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592357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592357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592357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592357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592357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592357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92357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592357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592357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592357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592357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592357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592357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592357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592357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592357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592357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4103782" y="871538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4073621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2887757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2887757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2887757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2887757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2887757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2887757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5249957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5249957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5249957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5249957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5249958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5249958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7677245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7677245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7688358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7710582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7612157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2887757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2887758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5249957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5260825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460471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5859558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6408832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6408832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6408832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6408832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408832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408832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6408832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6408832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6408832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6408832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408832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408832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08832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408832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408832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408832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408832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408832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408832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408832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6408832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408832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408832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08832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6408832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408832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408832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408832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408832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08832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408832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408832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408832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08832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408832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408832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408832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408832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408832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408832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408832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6408832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6408832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408832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408832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6926357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7772400" y="4333874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2887757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2887757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2887757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5255748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5249958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5272182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2887757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2887757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2887757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2887757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5249958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5270472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5249398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5255748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198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1736 L 0.7737 0.15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CF1E-16FB-7E46-9641-C2F14A29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do things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E34-76D6-0749-A35C-B897B93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0"/>
            <a:ext cx="11506200" cy="601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32-bit address space =&gt; 2</a:t>
            </a:r>
            <a:r>
              <a:rPr lang="en-US" baseline="30000" dirty="0"/>
              <a:t>32</a:t>
            </a:r>
            <a:r>
              <a:rPr lang="en-US" dirty="0"/>
              <a:t> bytes (</a:t>
            </a:r>
            <a:r>
              <a:rPr lang="en-US" dirty="0">
                <a:solidFill>
                  <a:srgbClr val="FF0000"/>
                </a:solidFill>
              </a:rPr>
              <a:t>4 GB</a:t>
            </a:r>
            <a:r>
              <a:rPr lang="en-US" dirty="0"/>
              <a:t>)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Note: “b” = bit, and “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” = byte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for memory</a:t>
            </a:r>
            <a:r>
              <a:rPr lang="en-US" dirty="0"/>
              <a:t>: </a:t>
            </a:r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“K”(kilo) 	= 2</a:t>
            </a:r>
            <a:r>
              <a:rPr lang="en-US" baseline="30000" dirty="0"/>
              <a:t>10 </a:t>
            </a:r>
            <a:r>
              <a:rPr lang="en-US" dirty="0"/>
              <a:t>= 1024	  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 (But not quite!): Sometimes called “Ki” (</a:t>
            </a:r>
            <a:r>
              <a:rPr lang="en-US" dirty="0" err="1">
                <a:sym typeface="Symbol" panose="05050102010706020507" pitchFamily="18" charset="2"/>
              </a:rPr>
              <a:t>Kibi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“M”(mega)	= 2</a:t>
            </a:r>
            <a:r>
              <a:rPr lang="en-US" baseline="30000" dirty="0"/>
              <a:t>20</a:t>
            </a:r>
            <a:r>
              <a:rPr lang="en-US" dirty="0"/>
              <a:t> = (1024)</a:t>
            </a:r>
            <a:r>
              <a:rPr lang="en-US" baseline="30000" dirty="0"/>
              <a:t>2 	</a:t>
            </a:r>
            <a:r>
              <a:rPr lang="en-US" dirty="0"/>
              <a:t>= 1,048,576    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(But not quite!): Sometimes called “</a:t>
            </a:r>
            <a:r>
              <a:rPr lang="en-US" dirty="0" err="1">
                <a:sym typeface="Symbol" panose="05050102010706020507" pitchFamily="18" charset="2"/>
              </a:rPr>
              <a:t>Mi</a:t>
            </a:r>
            <a:r>
              <a:rPr lang="en-US" dirty="0">
                <a:sym typeface="Symbol" panose="05050102010706020507" pitchFamily="18" charset="2"/>
              </a:rPr>
              <a:t>” (</a:t>
            </a:r>
            <a:r>
              <a:rPr lang="en-US" dirty="0" err="1">
                <a:sym typeface="Symbol" panose="05050102010706020507" pitchFamily="18" charset="2"/>
              </a:rPr>
              <a:t>Mibi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”(</a:t>
            </a:r>
            <a:r>
              <a:rPr lang="en-US" dirty="0" err="1"/>
              <a:t>giga</a:t>
            </a:r>
            <a:r>
              <a:rPr lang="en-US" dirty="0"/>
              <a:t>)   	= 2</a:t>
            </a:r>
            <a:r>
              <a:rPr lang="en-US" baseline="30000" dirty="0"/>
              <a:t>30</a:t>
            </a:r>
            <a:r>
              <a:rPr lang="en-US" dirty="0"/>
              <a:t> = (1024)</a:t>
            </a:r>
            <a:r>
              <a:rPr lang="en-US" baseline="30000" dirty="0"/>
              <a:t>3	</a:t>
            </a:r>
            <a:r>
              <a:rPr lang="en-US" dirty="0"/>
              <a:t>= 1,073,741,824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9</a:t>
            </a:r>
            <a:r>
              <a:rPr lang="en-US" dirty="0">
                <a:sym typeface="Symbol" panose="05050102010706020507" pitchFamily="18" charset="2"/>
              </a:rPr>
              <a:t> (But not quite!): Sometimes called “</a:t>
            </a:r>
            <a:r>
              <a:rPr lang="en-US" dirty="0" err="1">
                <a:sym typeface="Symbol" panose="05050102010706020507" pitchFamily="18" charset="2"/>
              </a:rPr>
              <a:t>Gi</a:t>
            </a:r>
            <a:r>
              <a:rPr lang="en-US" dirty="0">
                <a:sym typeface="Symbol" panose="05050102010706020507" pitchFamily="18" charset="2"/>
              </a:rPr>
              <a:t>” (</a:t>
            </a:r>
            <a:r>
              <a:rPr lang="en-US" dirty="0" err="1">
                <a:sym typeface="Symbol" panose="05050102010706020507" pitchFamily="18" charset="2"/>
              </a:rPr>
              <a:t>Gibi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baseline="30000" dirty="0"/>
          </a:p>
          <a:p>
            <a:pPr>
              <a:lnSpc>
                <a:spcPct val="105000"/>
              </a:lnSpc>
            </a:pPr>
            <a:r>
              <a:rPr lang="en-US" dirty="0"/>
              <a:t>Typical page size: 4 KB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how many bits of the address is that ? (remember 2</a:t>
            </a:r>
            <a:r>
              <a:rPr lang="en-US" baseline="30000" dirty="0"/>
              <a:t>10</a:t>
            </a:r>
            <a:r>
              <a:rPr lang="en-US" dirty="0"/>
              <a:t> = 1024)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Answer – 4KB = 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dirty="0"/>
              <a:t>12 bits of the address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rgbClr val="FF0000"/>
                </a:solidFill>
              </a:rPr>
              <a:t>So how big is the simple page table for </a:t>
            </a:r>
            <a:r>
              <a:rPr lang="en-US" i="1" dirty="0">
                <a:solidFill>
                  <a:srgbClr val="FF0000"/>
                </a:solidFill>
              </a:rPr>
              <a:t>each</a:t>
            </a:r>
            <a:r>
              <a:rPr lang="en-US" dirty="0">
                <a:solidFill>
                  <a:srgbClr val="FF0000"/>
                </a:solidFill>
              </a:rPr>
              <a:t> process?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/2</a:t>
            </a:r>
            <a:r>
              <a:rPr lang="en-US" baseline="30000" dirty="0"/>
              <a:t>12</a:t>
            </a:r>
            <a:r>
              <a:rPr lang="en-US" dirty="0"/>
              <a:t> = 2</a:t>
            </a:r>
            <a:r>
              <a:rPr lang="en-US" baseline="30000" dirty="0"/>
              <a:t>20  </a:t>
            </a:r>
            <a:r>
              <a:rPr lang="en-US" dirty="0"/>
              <a:t>(that’s about a million entries) x 4 bytes each =&gt; </a:t>
            </a:r>
            <a:r>
              <a:rPr lang="en-US" dirty="0">
                <a:solidFill>
                  <a:srgbClr val="FF0000"/>
                </a:solidFill>
              </a:rPr>
              <a:t>4 MB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When 32-bit machines got started (vax 11/780, intel 80386), 16 MB was a LOT of memory</a:t>
            </a:r>
          </a:p>
          <a:p>
            <a:pPr>
              <a:lnSpc>
                <a:spcPct val="105000"/>
              </a:lnSpc>
            </a:pPr>
            <a:r>
              <a:rPr lang="en-US" dirty="0"/>
              <a:t>How big is a simple page table on a 64-bit processor (x86_64)?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/2</a:t>
            </a:r>
            <a:r>
              <a:rPr lang="en-US" baseline="30000" dirty="0"/>
              <a:t>12 </a:t>
            </a:r>
            <a:r>
              <a:rPr lang="en-US" dirty="0"/>
              <a:t>= 2</a:t>
            </a:r>
            <a:r>
              <a:rPr lang="en-US" baseline="30000" dirty="0"/>
              <a:t>52</a:t>
            </a:r>
            <a:r>
              <a:rPr lang="en-US" dirty="0"/>
              <a:t>(that’s 4.5</a:t>
            </a:r>
            <a:r>
              <a:rPr lang="en-US" dirty="0">
                <a:sym typeface="Symbol" panose="05050102010706020507" pitchFamily="18" charset="2"/>
              </a:rPr>
              <a:t>10</a:t>
            </a:r>
            <a:r>
              <a:rPr lang="en-US" baseline="30000" dirty="0">
                <a:sym typeface="Symbol" panose="05050102010706020507" pitchFamily="18" charset="2"/>
              </a:rPr>
              <a:t>15 </a:t>
            </a:r>
            <a:r>
              <a:rPr lang="en-US" dirty="0">
                <a:sym typeface="Symbol" panose="05050102010706020507" pitchFamily="18" charset="2"/>
              </a:rPr>
              <a:t>or 4.5 </a:t>
            </a:r>
            <a:r>
              <a:rPr lang="en-US" dirty="0" err="1">
                <a:sym typeface="Symbol" panose="05050102010706020507" pitchFamily="18" charset="2"/>
              </a:rPr>
              <a:t>exa</a:t>
            </a:r>
            <a:r>
              <a:rPr lang="en-US" dirty="0">
                <a:sym typeface="Symbol" panose="05050102010706020507" pitchFamily="18" charset="2"/>
              </a:rPr>
              <a:t>-entries)8 bytes each =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3610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bytes or 36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-bytes!!!!  This is a ridiculous amount of memory!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This is really a lot of space – for only the page table!!!</a:t>
            </a:r>
          </a:p>
          <a:p>
            <a:pPr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The address space is </a:t>
            </a:r>
            <a:r>
              <a:rPr lang="en-US" i="1" dirty="0">
                <a:sym typeface="Symbol" panose="05050102010706020507" pitchFamily="18" charset="2"/>
              </a:rPr>
              <a:t>sparse</a:t>
            </a:r>
            <a:r>
              <a:rPr lang="en-US" dirty="0">
                <a:sym typeface="Symbol" panose="05050102010706020507" pitchFamily="18" charset="2"/>
              </a:rPr>
              <a:t>, i.e., has holes that are not mapped to physical memory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So, most of this space is taken up by page tables mapped to nothing</a:t>
            </a:r>
            <a:endParaRPr lang="en-US" dirty="0"/>
          </a:p>
          <a:p>
            <a:pPr marL="0" indent="0">
              <a:lnSpc>
                <a:spcPct val="105000"/>
              </a:lnSpc>
              <a:buNone/>
            </a:pPr>
            <a:endParaRPr lang="en-US" sz="28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63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762000"/>
            <a:ext cx="106299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Page table pointer and limit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provides protection here?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Translation (per process) </a:t>
            </a:r>
            <a:r>
              <a:rPr lang="en-US" altLang="ko-KR" sz="2600" i="1" dirty="0">
                <a:solidFill>
                  <a:srgbClr val="FF0000"/>
                </a:solidFill>
                <a:ea typeface="굴림" panose="020B0600000101010101" pitchFamily="34" charset="-127"/>
              </a:rPr>
              <a:t>and</a:t>
            </a: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 dual-mode!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Can’t let process alter its own page table!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Pros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Simple memory allocation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to share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E.g., on UNIX, code starts at 0, stack starts at (2</a:t>
            </a:r>
            <a:r>
              <a:rPr lang="en-US" altLang="ko-KR" sz="2400" baseline="30000" dirty="0">
                <a:ea typeface="굴림" panose="020B0600000101010101" pitchFamily="34" charset="-127"/>
              </a:rPr>
              <a:t>31</a:t>
            </a:r>
            <a:r>
              <a:rPr lang="en-US" altLang="ko-KR" sz="2400" dirty="0">
                <a:ea typeface="굴림" panose="020B0600000101010101" pitchFamily="34" charset="-127"/>
              </a:rPr>
              <a:t>-1)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Con: What if table is really big?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Not all pages used all the time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would be nice to have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working set of page table in memory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Simple Page table is way too big!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Does it all need to be in memory?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How about multi-level paging?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or combining paging and segmentation</a:t>
            </a:r>
          </a:p>
        </p:txBody>
      </p:sp>
    </p:spTree>
    <p:extLst>
      <p:ext uri="{BB962C8B-B14F-4D97-AF65-F5344CB8AC3E}">
        <p14:creationId xmlns:p14="http://schemas.microsoft.com/office/powerpoint/2010/main" val="8153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34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04394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Mapping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registers within processor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ID associated with each access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 comes from portion of virtual address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come from bits in instruction instead (x86)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contains base and limit information 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(rest of address) adjusted by adding base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Page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 divided into fixed-sized chunks of memory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page number from virtual address mapped through page table to physical page number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of virtual address same as physical address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Large page tables can be placed into virtual memory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Next Time: Multi-Level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address mapped to series of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Permit sparse population of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4050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9627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4419600" y="685800"/>
            <a:ext cx="3276600" cy="1611280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11963400" cy="431926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Reality: 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use of Memory (starting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Probably don’t want different threads to even have access to each other’s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memory if in different processes (protection)</a:t>
            </a:r>
          </a:p>
        </p:txBody>
      </p:sp>
    </p:spTree>
    <p:extLst>
      <p:ext uri="{BB962C8B-B14F-4D97-AF65-F5344CB8AC3E}">
        <p14:creationId xmlns:p14="http://schemas.microsoft.com/office/powerpoint/2010/main" val="20796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/>
              <a:t>Recall: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6388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Thread: Execution Context</a:t>
            </a:r>
          </a:p>
          <a:p>
            <a:pPr lvl="1"/>
            <a:r>
              <a:rPr lang="en-US" altLang="en-US" dirty="0"/>
              <a:t>Fully describes program state</a:t>
            </a:r>
          </a:p>
          <a:p>
            <a:pPr lvl="1"/>
            <a:r>
              <a:rPr lang="en-US" altLang="en-US" dirty="0"/>
              <a:t>Program Counter, Registers, Execution Flags, Stack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Address space </a:t>
            </a:r>
            <a:r>
              <a:rPr lang="en-US" dirty="0">
                <a:solidFill>
                  <a:srgbClr val="FF0000"/>
                </a:solidFill>
              </a:rPr>
              <a:t>(with or w/o </a:t>
            </a:r>
            <a:r>
              <a:rPr lang="en-US" b="1" dirty="0">
                <a:solidFill>
                  <a:srgbClr val="FF0000"/>
                </a:solidFill>
              </a:rPr>
              <a:t>translation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Set of memory addresses accessible to program (for read or write)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May be distinct from memory space of the physical machine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(in which case programs operate in a virtual address space)</a:t>
            </a:r>
          </a:p>
          <a:p>
            <a:r>
              <a:rPr lang="en-US" b="1" dirty="0"/>
              <a:t>Process: an instance of a running program</a:t>
            </a:r>
          </a:p>
          <a:p>
            <a:pPr lvl="1"/>
            <a:r>
              <a:rPr lang="en-US" dirty="0"/>
              <a:t>Protected Address Space + One or more Threads</a:t>
            </a:r>
          </a:p>
          <a:p>
            <a:r>
              <a:rPr lang="en-US" b="1" dirty="0">
                <a:solidFill>
                  <a:srgbClr val="FF0000"/>
                </a:solidFill>
              </a:rPr>
              <a:t>Dual mode operation / Protection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Only the “system” has the ability to access certain resources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Combined with translation, isolates programs from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9265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07B0-252A-4F4A-892D-BB2CBE37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7620000" cy="533400"/>
          </a:xfrm>
        </p:spPr>
        <p:txBody>
          <a:bodyPr/>
          <a:lstStyle/>
          <a:p>
            <a:r>
              <a:rPr lang="en-US" dirty="0"/>
              <a:t>THE BASICS: Address/Address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AB96-0553-8948-93FE-29F2AD42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696443"/>
            <a:ext cx="8673392" cy="17925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2</a:t>
            </a:r>
            <a:r>
              <a:rPr lang="en-US" baseline="30000" dirty="0"/>
              <a:t>10</a:t>
            </a:r>
            <a:r>
              <a:rPr lang="en-US" dirty="0"/>
              <a:t> bytes (where a byte is </a:t>
            </a:r>
            <a:r>
              <a:rPr lang="en-US" dirty="0" err="1"/>
              <a:t>appreviated</a:t>
            </a:r>
            <a:r>
              <a:rPr lang="en-US" dirty="0"/>
              <a:t> as “B”)?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B = 1024B = 1 KB (for memory, 1K = 1024,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1000)</a:t>
            </a:r>
          </a:p>
          <a:p>
            <a:r>
              <a:rPr lang="en-US" dirty="0"/>
              <a:t>How many bits to address each byte of 4KB page?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4KB = 4×1KB = 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dirty="0">
                <a:solidFill>
                  <a:srgbClr val="FF0000"/>
                </a:solidFill>
              </a:rPr>
              <a:t> 2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= 2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 12 bits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How much memory can be addressed with 20 bits? 32 bits? 64 bits?</a:t>
            </a:r>
          </a:p>
          <a:p>
            <a:pPr lvl="1"/>
            <a:r>
              <a:rPr lang="en-US" dirty="0"/>
              <a:t>Use 2</a:t>
            </a:r>
            <a:r>
              <a:rPr lang="en-US" baseline="30000" dirty="0"/>
              <a:t>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4F3DC-A5AF-F94E-AE57-A86068B61E07}"/>
              </a:ext>
            </a:extLst>
          </p:cNvPr>
          <p:cNvSpPr/>
          <p:nvPr/>
        </p:nvSpPr>
        <p:spPr bwMode="auto">
          <a:xfrm>
            <a:off x="2343912" y="3192411"/>
            <a:ext cx="2133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D94AC-6BBD-F344-8F74-566638354BC3}"/>
              </a:ext>
            </a:extLst>
          </p:cNvPr>
          <p:cNvSpPr txBox="1"/>
          <p:nvPr/>
        </p:nvSpPr>
        <p:spPr>
          <a:xfrm>
            <a:off x="2995374" y="3962769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  <a:t>k bits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54FF0-96CB-0D45-A63C-4B9320679C80}"/>
              </a:ext>
            </a:extLst>
          </p:cNvPr>
          <p:cNvSpPr txBox="1"/>
          <p:nvPr/>
        </p:nvSpPr>
        <p:spPr>
          <a:xfrm>
            <a:off x="1600201" y="2803053"/>
            <a:ext cx="126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  <a:t>Address: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A3D5-0041-9845-A742-316837AC1AED}"/>
              </a:ext>
            </a:extLst>
          </p:cNvPr>
          <p:cNvSpPr txBox="1"/>
          <p:nvPr/>
        </p:nvSpPr>
        <p:spPr>
          <a:xfrm>
            <a:off x="5391913" y="838200"/>
            <a:ext cx="206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Address Space: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C4CA7-390B-A747-975D-CAB1E1197769}"/>
              </a:ext>
            </a:extLst>
          </p:cNvPr>
          <p:cNvSpPr/>
          <p:nvPr/>
        </p:nvSpPr>
        <p:spPr bwMode="auto">
          <a:xfrm>
            <a:off x="5831945" y="1280054"/>
            <a:ext cx="1558339" cy="3207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1F89F1-F6FA-C246-A7F0-95CAAF3B29D2}"/>
              </a:ext>
            </a:extLst>
          </p:cNvPr>
          <p:cNvSpPr/>
          <p:nvPr/>
        </p:nvSpPr>
        <p:spPr bwMode="auto">
          <a:xfrm rot="5400000">
            <a:off x="3279635" y="2764895"/>
            <a:ext cx="276902" cy="2118852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58671-757F-504E-9B7D-BC7BD26A533B}"/>
              </a:ext>
            </a:extLst>
          </p:cNvPr>
          <p:cNvSpPr txBox="1"/>
          <p:nvPr/>
        </p:nvSpPr>
        <p:spPr>
          <a:xfrm>
            <a:off x="7754113" y="2514600"/>
            <a:ext cx="2348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en-US" sz="4000" b="0" baseline="3000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</a:t>
            </a:r>
            <a:r>
              <a:rPr lang="en-US" sz="4000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“things”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2FA9E1-AA89-A144-B789-C3D32F3EBD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0712" y="2193937"/>
            <a:ext cx="2421232" cy="121503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0C31C4C-C9D6-0942-9CF2-ECD9114CB781}"/>
              </a:ext>
            </a:extLst>
          </p:cNvPr>
          <p:cNvSpPr/>
          <p:nvPr/>
        </p:nvSpPr>
        <p:spPr bwMode="auto">
          <a:xfrm>
            <a:off x="5925313" y="2125611"/>
            <a:ext cx="1416173" cy="1524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4F7F01B-2E84-524F-B541-6AB9313AB179}"/>
              </a:ext>
            </a:extLst>
          </p:cNvPr>
          <p:cNvSpPr/>
          <p:nvPr/>
        </p:nvSpPr>
        <p:spPr bwMode="auto">
          <a:xfrm>
            <a:off x="7449312" y="1290117"/>
            <a:ext cx="276902" cy="3207757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214" y="3362705"/>
            <a:ext cx="2909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  <a:t>“Things” here usually</a:t>
            </a:r>
            <a:b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  <a:t>means “bytes” (8 bits)</a:t>
            </a:r>
          </a:p>
        </p:txBody>
      </p:sp>
    </p:spTree>
    <p:extLst>
      <p:ext uri="{BB962C8B-B14F-4D97-AF65-F5344CB8AC3E}">
        <p14:creationId xmlns:p14="http://schemas.microsoft.com/office/powerpoint/2010/main" val="6585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83789</TotalTime>
  <Pages>60</Pages>
  <Words>5801</Words>
  <Application>Microsoft Macintosh PowerPoint</Application>
  <PresentationFormat>Widescreen</PresentationFormat>
  <Paragraphs>1302</Paragraphs>
  <Slides>58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Comic Sans MS</vt:lpstr>
      <vt:lpstr>Consolas</vt:lpstr>
      <vt:lpstr>Gill Sans</vt:lpstr>
      <vt:lpstr>Gill Sans Light</vt:lpstr>
      <vt:lpstr>Gill Sans MT</vt:lpstr>
      <vt:lpstr>GILL SANS SEMIBOLD</vt:lpstr>
      <vt:lpstr>Helvetica</vt:lpstr>
      <vt:lpstr>Times New Roman</vt:lpstr>
      <vt:lpstr>Wingdings</vt:lpstr>
      <vt:lpstr>Office</vt:lpstr>
      <vt:lpstr>CS162 Operating Systems and Systems Programming Lecture 13  Memory 1: Address Translation and Virtual Memory</vt:lpstr>
      <vt:lpstr>Recall: Deadlock is A Deadly type of Starvation</vt:lpstr>
      <vt:lpstr>Recall: Four requirements for occurrence of Deadlock</vt:lpstr>
      <vt:lpstr>Recall: Banker’s Algorithm</vt:lpstr>
      <vt:lpstr>Revisit: Deadlock Avoidance using Banker’s Algorithm</vt:lpstr>
      <vt:lpstr>PowerPoint Presentation</vt:lpstr>
      <vt:lpstr>Virtualizing Resources</vt:lpstr>
      <vt:lpstr>Recall: Four Fundamental OS Concepts</vt:lpstr>
      <vt:lpstr>THE BASICS: Address/Address Space</vt:lpstr>
      <vt:lpstr>Address Space, Process Virtual Address Space</vt:lpstr>
      <vt:lpstr>Recall: Process Address Space: typical structure</vt:lpstr>
      <vt:lpstr>Recall: Single and Multithreaded Processes</vt:lpstr>
      <vt:lpstr>Important Aspects of Memory Multiplexing</vt:lpstr>
      <vt:lpstr>Alternative View: Interposing on Process Behavior</vt:lpstr>
      <vt:lpstr>PowerPoint Presentation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From Program to Process</vt:lpstr>
      <vt:lpstr>Recall: Uniprogramming</vt:lpstr>
      <vt:lpstr>Primitive Multiprogramming</vt:lpstr>
      <vt:lpstr>Multiprogramming with Protection</vt:lpstr>
      <vt:lpstr>Recall: Base and Bound (No Translation)</vt:lpstr>
      <vt:lpstr>Recall: General Address translation</vt:lpstr>
      <vt:lpstr>Recall: Base and Bound (with Translation)</vt:lpstr>
      <vt:lpstr>Issues with Simple B&amp;B Method</vt:lpstr>
      <vt:lpstr>PowerPoint Presentation</vt:lpstr>
      <vt:lpstr>More Flexible Segmentation</vt:lpstr>
      <vt:lpstr>Implementation of Multi-Segment Model</vt:lpstr>
      <vt:lpstr>Intel x86 Special Registers</vt:lpstr>
      <vt:lpstr>Example: Four Segments (16-bit addresses)</vt:lpstr>
      <vt:lpstr>Example: Four Segments (16-bit addresses)</vt:lpstr>
      <vt:lpstr>Example: Four Segments (16-bit addresses)</vt:lpstr>
      <vt:lpstr>Example: Four Segments (16-bit addresses)</vt:lpstr>
      <vt:lpstr>Example of Segment Translation (16-bit address)</vt:lpstr>
      <vt:lpstr>Example of Segment Translation (16bit address)</vt:lpstr>
      <vt:lpstr>Example of Segment Translation (16bit address)</vt:lpstr>
      <vt:lpstr>Example of Segment Translation (16bit address)</vt:lpstr>
      <vt:lpstr>Observations about Segmentation</vt:lpstr>
      <vt:lpstr>What if not all segments fit in memory?</vt:lpstr>
      <vt:lpstr>Problems with Segmentation</vt:lpstr>
      <vt:lpstr>PowerPoint Presentation</vt:lpstr>
      <vt:lpstr>Recall: General Address Translation</vt:lpstr>
      <vt:lpstr>Paging: Physical Memory in Fixed Size Chunks</vt:lpstr>
      <vt:lpstr>How to Implement Simple Paging?</vt:lpstr>
      <vt:lpstr>Simple Page Table Example</vt:lpstr>
      <vt:lpstr>What about Sharing?</vt:lpstr>
      <vt:lpstr>Where is page sharing used ?</vt:lpstr>
      <vt:lpstr>Memory Layout for Linux 32-bit (Pre-Meltdown patch!)</vt:lpstr>
      <vt:lpstr>Some simple security measures</vt:lpstr>
      <vt:lpstr>Summary: Paging</vt:lpstr>
      <vt:lpstr>Summary: Paging</vt:lpstr>
      <vt:lpstr>Summary: Paging</vt:lpstr>
      <vt:lpstr>How big do things get?</vt:lpstr>
      <vt:lpstr>Page Table Discussion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944</cp:revision>
  <cp:lastPrinted>2020-10-12T22:08:12Z</cp:lastPrinted>
  <dcterms:created xsi:type="dcterms:W3CDTF">1995-08-12T11:37:26Z</dcterms:created>
  <dcterms:modified xsi:type="dcterms:W3CDTF">2021-03-01T01:22:18Z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