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1758" r:id="rId3"/>
    <p:sldId id="1671" r:id="rId4"/>
    <p:sldId id="1757" r:id="rId5"/>
    <p:sldId id="1702" r:id="rId6"/>
    <p:sldId id="1720" r:id="rId7"/>
    <p:sldId id="1721" r:id="rId8"/>
    <p:sldId id="1722" r:id="rId9"/>
    <p:sldId id="1723" r:id="rId10"/>
    <p:sldId id="1724" r:id="rId11"/>
    <p:sldId id="1725" r:id="rId12"/>
    <p:sldId id="1726" r:id="rId13"/>
    <p:sldId id="1781" r:id="rId14"/>
    <p:sldId id="1727" r:id="rId15"/>
    <p:sldId id="1728" r:id="rId16"/>
    <p:sldId id="1729" r:id="rId17"/>
    <p:sldId id="1730" r:id="rId18"/>
    <p:sldId id="1731" r:id="rId19"/>
    <p:sldId id="1732" r:id="rId20"/>
    <p:sldId id="1733" r:id="rId21"/>
    <p:sldId id="1734" r:id="rId22"/>
    <p:sldId id="1782" r:id="rId23"/>
    <p:sldId id="1736" r:id="rId24"/>
    <p:sldId id="1760" r:id="rId25"/>
    <p:sldId id="1737" r:id="rId26"/>
    <p:sldId id="1738" r:id="rId27"/>
    <p:sldId id="1759" r:id="rId28"/>
    <p:sldId id="1739" r:id="rId29"/>
    <p:sldId id="1761" r:id="rId30"/>
    <p:sldId id="1762" r:id="rId31"/>
    <p:sldId id="1763" r:id="rId32"/>
    <p:sldId id="1783" r:id="rId33"/>
    <p:sldId id="1764" r:id="rId34"/>
    <p:sldId id="1765" r:id="rId35"/>
    <p:sldId id="1766" r:id="rId36"/>
    <p:sldId id="1767" r:id="rId37"/>
    <p:sldId id="1768" r:id="rId38"/>
    <p:sldId id="1769" r:id="rId39"/>
    <p:sldId id="1770" r:id="rId40"/>
    <p:sldId id="1771" r:id="rId41"/>
    <p:sldId id="1784" r:id="rId42"/>
    <p:sldId id="1772" r:id="rId43"/>
    <p:sldId id="1773" r:id="rId44"/>
    <p:sldId id="1774" r:id="rId45"/>
    <p:sldId id="1775" r:id="rId46"/>
    <p:sldId id="1776" r:id="rId47"/>
  </p:sldIdLst>
  <p:sldSz cx="12192000" cy="6858000"/>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1pPr>
    <a:lvl2pPr marL="4572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2pPr>
    <a:lvl3pPr marL="9144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3pPr>
    <a:lvl4pPr marL="13716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4pPr>
    <a:lvl5pPr marL="18288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5pPr>
    <a:lvl6pPr marL="2286000" algn="l" defTabSz="457200" rtl="0" eaLnBrk="1" latinLnBrk="0" hangingPunct="1">
      <a:defRPr b="1" kern="1200">
        <a:solidFill>
          <a:schemeClr val="tx1"/>
        </a:solidFill>
        <a:latin typeface="Comic Sans MS" charset="0"/>
        <a:ea typeface="ＭＳ Ｐゴシック" charset="0"/>
        <a:cs typeface="ＭＳ Ｐゴシック" charset="0"/>
      </a:defRPr>
    </a:lvl6pPr>
    <a:lvl7pPr marL="2743200" algn="l" defTabSz="457200" rtl="0" eaLnBrk="1" latinLnBrk="0" hangingPunct="1">
      <a:defRPr b="1" kern="1200">
        <a:solidFill>
          <a:schemeClr val="tx1"/>
        </a:solidFill>
        <a:latin typeface="Comic Sans MS" charset="0"/>
        <a:ea typeface="ＭＳ Ｐゴシック" charset="0"/>
        <a:cs typeface="ＭＳ Ｐゴシック" charset="0"/>
      </a:defRPr>
    </a:lvl7pPr>
    <a:lvl8pPr marL="3200400" algn="l" defTabSz="457200" rtl="0" eaLnBrk="1" latinLnBrk="0" hangingPunct="1">
      <a:defRPr b="1" kern="1200">
        <a:solidFill>
          <a:schemeClr val="tx1"/>
        </a:solidFill>
        <a:latin typeface="Comic Sans MS" charset="0"/>
        <a:ea typeface="ＭＳ Ｐゴシック" charset="0"/>
        <a:cs typeface="ＭＳ Ｐゴシック" charset="0"/>
      </a:defRPr>
    </a:lvl8pPr>
    <a:lvl9pPr marL="3657600" algn="l" defTabSz="457200" rtl="0" eaLnBrk="1" latinLnBrk="0" hangingPunct="1">
      <a:defRPr b="1" kern="1200">
        <a:solidFill>
          <a:schemeClr val="tx1"/>
        </a:solidFill>
        <a:latin typeface="Comic Sans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AA"/>
    <a:srgbClr val="FF0000"/>
    <a:srgbClr val="2A40E2"/>
    <a:srgbClr val="BCFFBC"/>
    <a:srgbClr val="F430AB"/>
    <a:srgbClr val="A18623"/>
    <a:srgbClr val="9E7800"/>
    <a:srgbClr val="C49500"/>
    <a:srgbClr val="E6E703"/>
    <a:srgbClr val="72AA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65"/>
    <p:restoredTop sz="95005" autoAdjust="0"/>
  </p:normalViewPr>
  <p:slideViewPr>
    <p:cSldViewPr>
      <p:cViewPr varScale="1">
        <p:scale>
          <a:sx n="113" d="100"/>
          <a:sy n="113" d="100"/>
        </p:scale>
        <p:origin x="848"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access(rank) = 1/rank</a:t>
            </a:r>
          </a:p>
        </c:rich>
      </c:tx>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9.6387817986979998E-2</c:v>
                </c:pt>
                <c:pt idx="2">
                  <c:v>6.4258545324653304E-2</c:v>
                </c:pt>
                <c:pt idx="3">
                  <c:v>4.8193908993489999E-2</c:v>
                </c:pt>
                <c:pt idx="4">
                  <c:v>3.8555127194791997E-2</c:v>
                </c:pt>
                <c:pt idx="5">
                  <c:v>3.2129272662326701E-2</c:v>
                </c:pt>
                <c:pt idx="6">
                  <c:v>2.75393765677086E-2</c:v>
                </c:pt>
                <c:pt idx="7">
                  <c:v>2.4096954496745E-2</c:v>
                </c:pt>
                <c:pt idx="8">
                  <c:v>2.1419515108217799E-2</c:v>
                </c:pt>
                <c:pt idx="9">
                  <c:v>1.9277563597395998E-2</c:v>
                </c:pt>
                <c:pt idx="10">
                  <c:v>1.7525057815814499E-2</c:v>
                </c:pt>
                <c:pt idx="11">
                  <c:v>1.6064636331163298E-2</c:v>
                </c:pt>
                <c:pt idx="12">
                  <c:v>1.4828895074920001E-2</c:v>
                </c:pt>
                <c:pt idx="13">
                  <c:v>1.37696882838543E-2</c:v>
                </c:pt>
                <c:pt idx="14">
                  <c:v>1.2851709064930701E-2</c:v>
                </c:pt>
                <c:pt idx="15">
                  <c:v>1.20484772483725E-2</c:v>
                </c:pt>
                <c:pt idx="16">
                  <c:v>1.1339743292585899E-2</c:v>
                </c:pt>
                <c:pt idx="17">
                  <c:v>1.07097575541089E-2</c:v>
                </c:pt>
                <c:pt idx="18">
                  <c:v>1.01460861038926E-2</c:v>
                </c:pt>
                <c:pt idx="19">
                  <c:v>9.6387817986979991E-3</c:v>
                </c:pt>
                <c:pt idx="20">
                  <c:v>9.1797921892361901E-3</c:v>
                </c:pt>
                <c:pt idx="21">
                  <c:v>8.7625289079072705E-3</c:v>
                </c:pt>
                <c:pt idx="22">
                  <c:v>8.3815493901721692E-3</c:v>
                </c:pt>
                <c:pt idx="23">
                  <c:v>8.03231816558167E-3</c:v>
                </c:pt>
                <c:pt idx="24">
                  <c:v>7.7110254389583998E-3</c:v>
                </c:pt>
                <c:pt idx="25">
                  <c:v>7.4144475374600003E-3</c:v>
                </c:pt>
                <c:pt idx="26">
                  <c:v>7.1398383694059198E-3</c:v>
                </c:pt>
                <c:pt idx="27">
                  <c:v>6.8848441419271404E-3</c:v>
                </c:pt>
                <c:pt idx="28">
                  <c:v>6.6474357232400002E-3</c:v>
                </c:pt>
                <c:pt idx="29">
                  <c:v>6.4258545324653296E-3</c:v>
                </c:pt>
                <c:pt idx="30">
                  <c:v>6.21856890238581E-3</c:v>
                </c:pt>
                <c:pt idx="31">
                  <c:v>6.0242386241862499E-3</c:v>
                </c:pt>
                <c:pt idx="32">
                  <c:v>5.8416859386048502E-3</c:v>
                </c:pt>
                <c:pt idx="33">
                  <c:v>5.6698716462929401E-3</c:v>
                </c:pt>
                <c:pt idx="34">
                  <c:v>5.5078753135417097E-3</c:v>
                </c:pt>
                <c:pt idx="35">
                  <c:v>5.3548787770544403E-3</c:v>
                </c:pt>
                <c:pt idx="36">
                  <c:v>5.2101523236205401E-3</c:v>
                </c:pt>
                <c:pt idx="37">
                  <c:v>5.0730430519463198E-3</c:v>
                </c:pt>
                <c:pt idx="38">
                  <c:v>4.9429650249733304E-3</c:v>
                </c:pt>
                <c:pt idx="39">
                  <c:v>4.8193908993489996E-3</c:v>
                </c:pt>
                <c:pt idx="40">
                  <c:v>4.70184477985268E-3</c:v>
                </c:pt>
                <c:pt idx="41">
                  <c:v>4.5898960946180898E-3</c:v>
                </c:pt>
                <c:pt idx="42">
                  <c:v>4.4831543249758098E-3</c:v>
                </c:pt>
                <c:pt idx="43">
                  <c:v>4.3812644539536396E-3</c:v>
                </c:pt>
                <c:pt idx="44">
                  <c:v>4.2839030216435597E-3</c:v>
                </c:pt>
                <c:pt idx="45">
                  <c:v>4.1907746950860898E-3</c:v>
                </c:pt>
                <c:pt idx="46">
                  <c:v>4.1016092760416999E-3</c:v>
                </c:pt>
                <c:pt idx="47">
                  <c:v>4.0161590827908298E-3</c:v>
                </c:pt>
                <c:pt idx="48">
                  <c:v>3.9341966525298002E-3</c:v>
                </c:pt>
                <c:pt idx="49">
                  <c:v>3.8555127194791999E-3</c:v>
                </c:pt>
              </c:numCache>
            </c:numRef>
          </c:val>
          <c:smooth val="0"/>
          <c:extLst>
            <c:ext xmlns:c16="http://schemas.microsoft.com/office/drawing/2014/chart" uri="{C3380CC4-5D6E-409C-BE32-E72D297353CC}">
              <c16:uniqueId val="{00000000-3A29-4B19-9F08-E25575F818BA}"/>
            </c:ext>
          </c:extLst>
        </c:ser>
        <c:dLbls>
          <c:showLegendKey val="0"/>
          <c:showVal val="0"/>
          <c:showCatName val="0"/>
          <c:showSerName val="0"/>
          <c:showPercent val="0"/>
          <c:showBubbleSize val="0"/>
        </c:dLbls>
        <c:marker val="1"/>
        <c:smooth val="0"/>
        <c:axId val="-1214588208"/>
        <c:axId val="-1214562512"/>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0.28916345396094001</c:v>
                </c:pt>
                <c:pt idx="2">
                  <c:v>0.35342199928559298</c:v>
                </c:pt>
                <c:pt idx="3">
                  <c:v>0.401615908279083</c:v>
                </c:pt>
                <c:pt idx="4">
                  <c:v>0.44017103547387498</c:v>
                </c:pt>
                <c:pt idx="5">
                  <c:v>0.472300308136202</c:v>
                </c:pt>
                <c:pt idx="6">
                  <c:v>0.49983968470391099</c:v>
                </c:pt>
                <c:pt idx="7">
                  <c:v>0.52393663920065603</c:v>
                </c:pt>
                <c:pt idx="8">
                  <c:v>0.54535615430887396</c:v>
                </c:pt>
                <c:pt idx="9">
                  <c:v>0.56463371790626904</c:v>
                </c:pt>
                <c:pt idx="10">
                  <c:v>0.58215877572208397</c:v>
                </c:pt>
                <c:pt idx="11">
                  <c:v>0.59822341205324703</c:v>
                </c:pt>
                <c:pt idx="12">
                  <c:v>0.61305230712816705</c:v>
                </c:pt>
                <c:pt idx="13">
                  <c:v>0.62682199541202199</c:v>
                </c:pt>
                <c:pt idx="14">
                  <c:v>0.63967370447695204</c:v>
                </c:pt>
                <c:pt idx="15">
                  <c:v>0.65172218172532503</c:v>
                </c:pt>
                <c:pt idx="16">
                  <c:v>0.66306192501791095</c:v>
                </c:pt>
                <c:pt idx="17">
                  <c:v>0.67377168257202003</c:v>
                </c:pt>
                <c:pt idx="18">
                  <c:v>0.68391776867591203</c:v>
                </c:pt>
                <c:pt idx="19">
                  <c:v>0.69355655047460996</c:v>
                </c:pt>
                <c:pt idx="20">
                  <c:v>0.70273634266384599</c:v>
                </c:pt>
                <c:pt idx="21">
                  <c:v>0.71149887157175395</c:v>
                </c:pt>
                <c:pt idx="22">
                  <c:v>0.71988042096192595</c:v>
                </c:pt>
                <c:pt idx="23">
                  <c:v>0.72791273912750798</c:v>
                </c:pt>
                <c:pt idx="24">
                  <c:v>0.73562376456646605</c:v>
                </c:pt>
                <c:pt idx="25">
                  <c:v>0.74303821210392595</c:v>
                </c:pt>
                <c:pt idx="26">
                  <c:v>0.75017805047333197</c:v>
                </c:pt>
                <c:pt idx="27">
                  <c:v>0.757062894615259</c:v>
                </c:pt>
                <c:pt idx="28">
                  <c:v>0.763710330338499</c:v>
                </c:pt>
                <c:pt idx="29">
                  <c:v>0.77013618487096502</c:v>
                </c:pt>
                <c:pt idx="30">
                  <c:v>0.77635475377334995</c:v>
                </c:pt>
                <c:pt idx="31">
                  <c:v>0.78237899239753705</c:v>
                </c:pt>
                <c:pt idx="32">
                  <c:v>0.78822067833614096</c:v>
                </c:pt>
                <c:pt idx="33">
                  <c:v>0.79389054998243402</c:v>
                </c:pt>
                <c:pt idx="34">
                  <c:v>0.79939842529597605</c:v>
                </c:pt>
                <c:pt idx="35">
                  <c:v>0.80475330407303103</c:v>
                </c:pt>
                <c:pt idx="36">
                  <c:v>0.80996345639665102</c:v>
                </c:pt>
                <c:pt idx="37">
                  <c:v>0.81503649944859702</c:v>
                </c:pt>
                <c:pt idx="38">
                  <c:v>0.81997946447357095</c:v>
                </c:pt>
                <c:pt idx="39">
                  <c:v>0.82479885537291997</c:v>
                </c:pt>
                <c:pt idx="40">
                  <c:v>0.829500700152773</c:v>
                </c:pt>
                <c:pt idx="41">
                  <c:v>0.83409059624739101</c:v>
                </c:pt>
                <c:pt idx="42">
                  <c:v>0.83857375057236605</c:v>
                </c:pt>
                <c:pt idx="43">
                  <c:v>0.84295501502631998</c:v>
                </c:pt>
                <c:pt idx="44">
                  <c:v>0.84723891804796403</c:v>
                </c:pt>
                <c:pt idx="45">
                  <c:v>0.85142969274305003</c:v>
                </c:pt>
                <c:pt idx="46">
                  <c:v>0.855531302019091</c:v>
                </c:pt>
                <c:pt idx="47">
                  <c:v>0.85954746110188196</c:v>
                </c:pt>
                <c:pt idx="48">
                  <c:v>0.86348165775441199</c:v>
                </c:pt>
                <c:pt idx="49">
                  <c:v>0.86733717047389103</c:v>
                </c:pt>
              </c:numCache>
            </c:numRef>
          </c:val>
          <c:smooth val="0"/>
          <c:extLst>
            <c:ext xmlns:c16="http://schemas.microsoft.com/office/drawing/2014/chart" uri="{C3380CC4-5D6E-409C-BE32-E72D297353CC}">
              <c16:uniqueId val="{00000001-3A29-4B19-9F08-E25575F818BA}"/>
            </c:ext>
          </c:extLst>
        </c:ser>
        <c:dLbls>
          <c:showLegendKey val="0"/>
          <c:showVal val="0"/>
          <c:showCatName val="0"/>
          <c:showSerName val="0"/>
          <c:showPercent val="0"/>
          <c:showBubbleSize val="0"/>
        </c:dLbls>
        <c:marker val="1"/>
        <c:smooth val="0"/>
        <c:axId val="-1214571984"/>
        <c:axId val="-1214583104"/>
      </c:lineChart>
      <c:catAx>
        <c:axId val="-1214588208"/>
        <c:scaling>
          <c:orientation val="minMax"/>
        </c:scaling>
        <c:delete val="0"/>
        <c:axPos val="b"/>
        <c:title>
          <c:tx>
            <c:rich>
              <a:bodyPr/>
              <a:lstStyle/>
              <a:p>
                <a:pPr>
                  <a:defRPr/>
                </a:pPr>
                <a:r>
                  <a:rPr lang="en-US"/>
                  <a:t>Rank</a:t>
                </a:r>
              </a:p>
            </c:rich>
          </c:tx>
          <c:overlay val="0"/>
        </c:title>
        <c:majorTickMark val="out"/>
        <c:minorTickMark val="none"/>
        <c:tickLblPos val="nextTo"/>
        <c:crossAx val="-1214562512"/>
        <c:crosses val="autoZero"/>
        <c:auto val="1"/>
        <c:lblAlgn val="ctr"/>
        <c:lblOffset val="100"/>
        <c:noMultiLvlLbl val="0"/>
      </c:catAx>
      <c:valAx>
        <c:axId val="-1214562512"/>
        <c:scaling>
          <c:orientation val="minMax"/>
          <c:max val="0.2"/>
        </c:scaling>
        <c:delete val="0"/>
        <c:axPos val="l"/>
        <c:majorGridlines/>
        <c:title>
          <c:tx>
            <c:rich>
              <a:bodyPr rot="-5400000" vert="horz"/>
              <a:lstStyle/>
              <a:p>
                <a:pPr>
                  <a:defRPr/>
                </a:pPr>
                <a:r>
                  <a:rPr lang="en-US"/>
                  <a:t>Popularity (% accesses)</a:t>
                </a:r>
              </a:p>
            </c:rich>
          </c:tx>
          <c:overlay val="0"/>
        </c:title>
        <c:numFmt formatCode="0%" sourceLinked="1"/>
        <c:majorTickMark val="out"/>
        <c:minorTickMark val="none"/>
        <c:tickLblPos val="nextTo"/>
        <c:crossAx val="-1214588208"/>
        <c:crosses val="autoZero"/>
        <c:crossBetween val="between"/>
      </c:valAx>
      <c:valAx>
        <c:axId val="-1214583104"/>
        <c:scaling>
          <c:orientation val="minMax"/>
        </c:scaling>
        <c:delete val="0"/>
        <c:axPos val="r"/>
        <c:title>
          <c:tx>
            <c:rich>
              <a:bodyPr rot="-5400000" vert="horz"/>
              <a:lstStyle/>
              <a:p>
                <a:pPr>
                  <a:defRPr/>
                </a:pPr>
                <a:r>
                  <a:rPr lang="en-US"/>
                  <a:t>Estimated Hit Rate</a:t>
                </a:r>
              </a:p>
            </c:rich>
          </c:tx>
          <c:overlay val="0"/>
        </c:title>
        <c:numFmt formatCode="General" sourceLinked="1"/>
        <c:majorTickMark val="out"/>
        <c:minorTickMark val="none"/>
        <c:tickLblPos val="nextTo"/>
        <c:crossAx val="-1214571984"/>
        <c:crosses val="max"/>
        <c:crossBetween val="between"/>
      </c:valAx>
      <c:catAx>
        <c:axId val="-1214571984"/>
        <c:scaling>
          <c:orientation val="minMax"/>
        </c:scaling>
        <c:delete val="1"/>
        <c:axPos val="b"/>
        <c:majorTickMark val="out"/>
        <c:minorTickMark val="none"/>
        <c:tickLblPos val="nextTo"/>
        <c:crossAx val="-1214583104"/>
        <c:crosses val="autoZero"/>
        <c:auto val="1"/>
        <c:lblAlgn val="ctr"/>
        <c:lblOffset val="100"/>
        <c:noMultiLvlLbl val="0"/>
      </c:catAx>
    </c:plotArea>
    <c:legend>
      <c:legendPos val="r"/>
      <c:layout>
        <c:manualLayout>
          <c:xMode val="edge"/>
          <c:yMode val="edge"/>
          <c:x val="0.49878917465380501"/>
          <c:y val="0.460352694377617"/>
          <c:w val="0.30508308160177999"/>
          <c:h val="0.25861394949128802"/>
        </c:manualLayout>
      </c:layout>
      <c:overlay val="1"/>
      <c:spPr>
        <a:solidFill>
          <a:schemeClr val="tx2">
            <a:lumMod val="20000"/>
            <a:lumOff val="80000"/>
            <a:alpha val="60000"/>
          </a:schemeClr>
        </a:solidFill>
      </c:spPr>
    </c:legend>
    <c:plotVisOnly val="1"/>
    <c:dispBlanksAs val="gap"/>
    <c:showDLblsOverMax val="0"/>
  </c:chart>
  <c:txPr>
    <a:bodyPr/>
    <a:lstStyle/>
    <a:p>
      <a:pPr>
        <a:defRPr sz="2000" b="0" i="0">
          <a:latin typeface="Gill Sans" charset="0"/>
          <a:ea typeface="Gill Sans" charset="0"/>
          <a:cs typeface="Gill Sans"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387622" y="6956427"/>
            <a:ext cx="827553" cy="27492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68" tIns="46975" rIns="92268" bIns="46975">
            <a:spAutoFit/>
          </a:bodyPr>
          <a:lstStyle/>
          <a:p>
            <a:pPr algn="ctr" defTabSz="917113">
              <a:lnSpc>
                <a:spcPct val="90000"/>
              </a:lnSpc>
            </a:pPr>
            <a:r>
              <a:rPr lang="en-US" sz="1300" b="0">
                <a:latin typeface="Gill Sans Light" charset="0"/>
                <a:cs typeface="Gill Sans Light" charset="0"/>
              </a:rPr>
              <a:t>Page </a:t>
            </a:r>
            <a:fld id="{073744B8-EF17-EB47-B355-93F8159194C2}" type="slidenum">
              <a:rPr lang="en-US" sz="1300" b="0">
                <a:latin typeface="Gill Sans Light" charset="0"/>
                <a:cs typeface="Gill Sans Light" charset="0"/>
              </a:rPr>
              <a:pPr algn="ctr" defTabSz="917113">
                <a:lnSpc>
                  <a:spcPct val="90000"/>
                </a:lnSpc>
              </a:pPr>
              <a:t>‹#›</a:t>
            </a:fld>
            <a:endParaRPr lang="en-US" sz="1300" b="0">
              <a:latin typeface="Gill Sans Light" charset="0"/>
              <a:cs typeface="Gill Sans Light" charset="0"/>
            </a:endParaRPr>
          </a:p>
        </p:txBody>
      </p:sp>
    </p:spTree>
    <p:extLst>
      <p:ext uri="{BB962C8B-B14F-4D97-AF65-F5344CB8AC3E}">
        <p14:creationId xmlns:p14="http://schemas.microsoft.com/office/powerpoint/2010/main" val="71744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373194" y="6956427"/>
            <a:ext cx="856407" cy="27492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68" tIns="46975" rIns="92268" bIns="46975">
            <a:spAutoFit/>
          </a:bodyPr>
          <a:lstStyle/>
          <a:p>
            <a:pPr algn="ctr" defTabSz="917113">
              <a:lnSpc>
                <a:spcPct val="90000"/>
              </a:lnSpc>
            </a:pPr>
            <a:r>
              <a:rPr lang="en-US" sz="1300" b="0"/>
              <a:t>Page </a:t>
            </a:r>
            <a:fld id="{6D259941-7246-4245-A40C-55C6F952DF9E}" type="slidenum">
              <a:rPr lang="en-US" sz="1300" b="0"/>
              <a:pPr algn="ctr" defTabSz="917113">
                <a:lnSpc>
                  <a:spcPct val="90000"/>
                </a:lnSpc>
              </a:pPr>
              <a:t>‹#›</a:t>
            </a:fld>
            <a:endParaRPr lang="en-US" sz="1300" b="0"/>
          </a:p>
        </p:txBody>
      </p:sp>
      <p:sp>
        <p:nvSpPr>
          <p:cNvPr id="65539" name="Rectangle 3"/>
          <p:cNvSpPr>
            <a:spLocks noGrp="1" noRot="1" noChangeAspect="1" noChangeArrowheads="1" noTextEdit="1"/>
          </p:cNvSpPr>
          <p:nvPr>
            <p:ph type="sldImg" idx="2"/>
          </p:nvPr>
        </p:nvSpPr>
        <p:spPr bwMode="auto">
          <a:xfrm>
            <a:off x="2362200" y="547688"/>
            <a:ext cx="4876800" cy="2744787"/>
          </a:xfrm>
          <a:prstGeom prst="rect">
            <a:avLst/>
          </a:prstGeom>
          <a:noFill/>
          <a:ln w="12700">
            <a:solidFill>
              <a:schemeClr val="tx1"/>
            </a:solidFill>
            <a:miter lim="800000"/>
            <a:headEnd/>
            <a:tailEnd/>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2" name="Rectangle 4"/>
          <p:cNvSpPr>
            <a:spLocks noGrp="1" noChangeArrowheads="1"/>
          </p:cNvSpPr>
          <p:nvPr>
            <p:ph type="body" sz="quarter" idx="3"/>
          </p:nvPr>
        </p:nvSpPr>
        <p:spPr bwMode="auto">
          <a:xfrm>
            <a:off x="1281115" y="3475043"/>
            <a:ext cx="7038975" cy="32924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22" tIns="46975" rIns="95622" bIns="46975"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8510772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ＭＳ Ｐゴシック" charset="0"/>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2362200" y="547688"/>
            <a:ext cx="4876800" cy="2744787"/>
          </a:xfrm>
          <a:ln/>
        </p:spPr>
      </p:sp>
      <p:sp>
        <p:nvSpPr>
          <p:cNvPr id="66563" name="Rectangle 3"/>
          <p:cNvSpPr>
            <a:spLocks noGrp="1" noChangeArrowheads="1"/>
          </p:cNvSpPr>
          <p:nvPr>
            <p:ph type="body" idx="1"/>
          </p:nvPr>
        </p:nvSpPr>
        <p:spPr>
          <a:extLst>
            <a:ext uri="{FAA26D3D-D897-4be2-8F04-BA451C77F1D7}">
              <ma14:placeholderFlag xmlns:ma14="http://schemas.microsoft.com/office/mac/drawingml/2011/main" xmlns=""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429797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94009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627570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4045112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308042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336455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649029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962949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556373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63085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36056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4259059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040874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575985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067011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17839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8015593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87796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81791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4122732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52137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7010671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6329358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r>
              <a:rPr lang="en-US" altLang="en-US"/>
              <a:t>Example: one program, touches 50 pages (each equally likely). Have only 40 physical page frames.</a:t>
            </a:r>
          </a:p>
          <a:p>
            <a:r>
              <a:rPr lang="en-US" altLang="en-US"/>
              <a:t>How bad is this?</a:t>
            </a:r>
          </a:p>
          <a:p>
            <a:r>
              <a:rPr lang="en-US" altLang="en-US"/>
              <a:t>  - Does your program run at 80% speed?</a:t>
            </a:r>
          </a:p>
          <a:p>
            <a:r>
              <a:rPr lang="en-US" altLang="en-US"/>
              <a:t>  - Does your program run at 20% speed?</a:t>
            </a:r>
          </a:p>
          <a:p>
            <a:r>
              <a:rPr lang="en-US" altLang="en-US"/>
              <a:t>Performance is really bad</a:t>
            </a:r>
          </a:p>
          <a:p>
            <a:r>
              <a:rPr lang="en-US" altLang="en-US"/>
              <a:t>If we have enough pages, 200 ns/ref, but if too few pages, assume every 5</a:t>
            </a:r>
            <a:r>
              <a:rPr lang="en-US" altLang="en-US" baseline="30000"/>
              <a:t>th</a:t>
            </a:r>
            <a:r>
              <a:rPr lang="en-US" altLang="en-US"/>
              <a:t> page reference causes a page fault</a:t>
            </a:r>
          </a:p>
          <a:p>
            <a:r>
              <a:rPr lang="en-US" altLang="en-US"/>
              <a:t>= 4 refs x 200 ns</a:t>
            </a:r>
          </a:p>
          <a:p>
            <a:r>
              <a:rPr lang="en-US" altLang="en-US"/>
              <a:t>  1 page fault x 10 ms for disk I/O</a:t>
            </a:r>
          </a:p>
          <a:p>
            <a:r>
              <a:rPr lang="en-US" altLang="en-US"/>
              <a:t>= 5 refs, 10 ms + 800 ns =&gt; 2 ms/ref (not 100 MIPS, but 500 IPS! Factor of 10,000)</a:t>
            </a:r>
          </a:p>
          <a:p>
            <a:r>
              <a:rPr lang="en-US" altLang="en-US"/>
              <a:t>Machine appears to have stopped!</a:t>
            </a:r>
          </a:p>
          <a:p>
            <a:endParaRPr lang="en-US" altLang="en-US"/>
          </a:p>
        </p:txBody>
      </p:sp>
    </p:spTree>
    <p:extLst>
      <p:ext uri="{BB962C8B-B14F-4D97-AF65-F5344CB8AC3E}">
        <p14:creationId xmlns:p14="http://schemas.microsoft.com/office/powerpoint/2010/main" val="9327780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386058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98825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611852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543545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9"/>
            <a:ext cx="5910036" cy="4115594"/>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645" tIns="46983" rIns="95645" bIns="46983"/>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404813" y="588963"/>
            <a:ext cx="6065837" cy="34131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1465863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059419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52159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6505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999531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08198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914400" y="2130426"/>
            <a:ext cx="10363200" cy="1470025"/>
          </a:xfrm>
        </p:spPr>
        <p:txBody>
          <a:bodyPr/>
          <a:lstStyle>
            <a:lvl1pPr>
              <a:defRPr sz="3600"/>
            </a:lvl1pPr>
          </a:lstStyle>
          <a:p>
            <a:pPr lvl="0"/>
            <a:r>
              <a:rPr lang="en-US" noProof="0"/>
              <a:t>Click to edit Master title style</a:t>
            </a:r>
          </a:p>
        </p:txBody>
      </p:sp>
      <p:sp>
        <p:nvSpPr>
          <p:cNvPr id="128003"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0300691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21120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152400"/>
            <a:ext cx="2641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152400"/>
            <a:ext cx="7721600" cy="5867400"/>
          </a:xfrm>
        </p:spPr>
        <p:txBody>
          <a:bodyPr vert="eaVe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919027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9550400" cy="533400"/>
          </a:xfrm>
        </p:spPr>
        <p:txBody>
          <a:bodyPr/>
          <a:lstStyle/>
          <a:p>
            <a:r>
              <a:rPr lang="en-US"/>
              <a:t>Click to edit Master title style</a:t>
            </a:r>
          </a:p>
        </p:txBody>
      </p:sp>
      <p:sp>
        <p:nvSpPr>
          <p:cNvPr id="3" name="Text Placeholder 2"/>
          <p:cNvSpPr>
            <a:spLocks noGrp="1"/>
          </p:cNvSpPr>
          <p:nvPr>
            <p:ph type="body" sz="half" idx="1"/>
          </p:nvPr>
        </p:nvSpPr>
        <p:spPr>
          <a:xfrm>
            <a:off x="812800" y="914400"/>
            <a:ext cx="5181600" cy="51054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0"/>
            <a:ext cx="5181600" cy="51054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69283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Gill Sans" charset="0"/>
                <a:ea typeface="Gill Sans" charset="0"/>
                <a:cs typeface="Gill Sans"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b="0" i="0">
                <a:latin typeface="Gill Sans Light" charset="0"/>
                <a:ea typeface="Gill Sans Light" charset="0"/>
                <a:cs typeface="Gill Sans Light" charset="0"/>
              </a:defRPr>
            </a:lvl1pPr>
            <a:lvl2pPr>
              <a:defRPr b="0" i="0">
                <a:latin typeface="Gill Sans Light" charset="0"/>
                <a:ea typeface="Gill Sans Light" charset="0"/>
                <a:cs typeface="Gill Sans Light" charset="0"/>
              </a:defRPr>
            </a:lvl2pPr>
            <a:lvl3pPr>
              <a:defRPr b="0" i="0">
                <a:latin typeface="Gill Sans Light" charset="0"/>
                <a:ea typeface="Gill Sans Light" charset="0"/>
                <a:cs typeface="Gill Sans Light" charset="0"/>
              </a:defRPr>
            </a:lvl3pPr>
            <a:lvl4pPr>
              <a:defRPr b="0" i="0">
                <a:latin typeface="Gill Sans Light" charset="0"/>
                <a:ea typeface="Gill Sans Light" charset="0"/>
                <a:cs typeface="Gill Sans Light" charset="0"/>
              </a:defRPr>
            </a:lvl4pPr>
            <a:lvl5pPr>
              <a:defRPr b="0" i="0">
                <a:latin typeface="Gill Sans Light" charset="0"/>
                <a:ea typeface="Gill Sans Light" charset="0"/>
                <a:cs typeface="Gill Sans Ligh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21896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54588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914400"/>
            <a:ext cx="5181600" cy="5105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0"/>
            <a:ext cx="5181600" cy="5105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3685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30487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38783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6462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normAutofit/>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9463132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500951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0800" y="152400"/>
            <a:ext cx="9550400" cy="533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a:t>Slide Title</a:t>
            </a:r>
          </a:p>
        </p:txBody>
      </p:sp>
      <p:sp>
        <p:nvSpPr>
          <p:cNvPr id="1027" name="Rectangle 3"/>
          <p:cNvSpPr>
            <a:spLocks noGrp="1" noChangeArrowheads="1"/>
          </p:cNvSpPr>
          <p:nvPr>
            <p:ph type="body" idx="1"/>
          </p:nvPr>
        </p:nvSpPr>
        <p:spPr bwMode="auto">
          <a:xfrm>
            <a:off x="812800" y="914400"/>
            <a:ext cx="10566400" cy="5105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p>
            <a:pPr lvl="0"/>
            <a:r>
              <a:rPr lang="en-US" altLang="en-US" dirty="0"/>
              <a:t>Body Text</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Line 6"/>
          <p:cNvSpPr>
            <a:spLocks noChangeShapeType="1"/>
          </p:cNvSpPr>
          <p:nvPr userDrawn="1"/>
        </p:nvSpPr>
        <p:spPr bwMode="auto">
          <a:xfrm>
            <a:off x="1320800" y="685800"/>
            <a:ext cx="9550400" cy="0"/>
          </a:xfrm>
          <a:prstGeom prst="line">
            <a:avLst/>
          </a:prstGeom>
          <a:noFill/>
          <a:ln w="38100" cmpd="dbl">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defRPr/>
            </a:pPr>
            <a:endParaRPr lang="en-US">
              <a:ea typeface="Arial" charset="0"/>
              <a:cs typeface="Arial" charset="0"/>
            </a:endParaRPr>
          </a:p>
        </p:txBody>
      </p:sp>
      <p:sp>
        <p:nvSpPr>
          <p:cNvPr id="8" name="Google Shape;9;p94">
            <a:extLst>
              <a:ext uri="{FF2B5EF4-FFF2-40B4-BE49-F238E27FC236}">
                <a16:creationId xmlns:a16="http://schemas.microsoft.com/office/drawing/2014/main" id="{212B676C-3C3A-5048-A4D2-8180AD0960F3}"/>
              </a:ext>
            </a:extLst>
          </p:cNvPr>
          <p:cNvSpPr/>
          <p:nvPr userDrawn="1"/>
        </p:nvSpPr>
        <p:spPr>
          <a:xfrm>
            <a:off x="7772400" y="6551613"/>
            <a:ext cx="1116644" cy="305161"/>
          </a:xfrm>
          <a:prstGeom prst="rect">
            <a:avLst/>
          </a:prstGeom>
          <a:noFill/>
          <a:ln>
            <a:noFill/>
          </a:ln>
        </p:spPr>
        <p:txBody>
          <a:bodyPr spcFirstLastPara="1" wrap="square" lIns="90475" tIns="44425" rIns="90475" bIns="44425" anchor="t" anchorCtr="0">
            <a:spAutoFit/>
          </a:bodyPr>
          <a:lstStyle/>
          <a:p>
            <a:pPr marL="0" marR="0" lvl="0" indent="0" algn="ctr" rtl="0">
              <a:spcBef>
                <a:spcPts val="0"/>
              </a:spcBef>
              <a:spcAft>
                <a:spcPts val="0"/>
              </a:spcAft>
              <a:buNone/>
            </a:pPr>
            <a:r>
              <a:rPr lang="en-US" sz="1400" b="0" i="0" u="none" strike="noStrike" cap="none" dirty="0" err="1">
                <a:solidFill>
                  <a:srgbClr val="2A40E2"/>
                </a:solidFill>
                <a:latin typeface="Gill Sans"/>
                <a:ea typeface="Gill Sans"/>
                <a:cs typeface="Gill Sans"/>
                <a:sym typeface="Gill Sans"/>
              </a:rPr>
              <a:t>Lec</a:t>
            </a:r>
            <a:r>
              <a:rPr lang="en-US" sz="1400" b="0" i="0" u="none" strike="noStrike" cap="none" dirty="0">
                <a:solidFill>
                  <a:srgbClr val="2A40E2"/>
                </a:solidFill>
                <a:latin typeface="Gill Sans"/>
                <a:ea typeface="Gill Sans"/>
                <a:cs typeface="Gill Sans"/>
                <a:sym typeface="Gill Sans"/>
              </a:rPr>
              <a:t> 16.</a:t>
            </a:r>
            <a:fld id="{00000000-1234-1234-1234-123412341234}" type="slidenum">
              <a:rPr lang="en-US" sz="1400" b="0" i="0" u="none" strike="noStrike" cap="none" smtClean="0">
                <a:solidFill>
                  <a:srgbClr val="2A40E2"/>
                </a:solidFill>
                <a:latin typeface="Gill Sans"/>
                <a:ea typeface="Gill Sans"/>
                <a:cs typeface="Gill Sans"/>
                <a:sym typeface="Gill Sans"/>
              </a:rPr>
              <a:t>‹#›</a:t>
            </a:fld>
            <a:endParaRPr sz="1400" b="0" i="0" u="none" strike="noStrike" cap="none" dirty="0">
              <a:solidFill>
                <a:srgbClr val="2A40E2"/>
              </a:solidFill>
              <a:latin typeface="Gill Sans"/>
              <a:ea typeface="Gill Sans"/>
              <a:cs typeface="Gill Sans"/>
              <a:sym typeface="Gill Sans"/>
            </a:endParaRPr>
          </a:p>
        </p:txBody>
      </p:sp>
      <p:sp>
        <p:nvSpPr>
          <p:cNvPr id="9" name="Google Shape;10;p94">
            <a:extLst>
              <a:ext uri="{FF2B5EF4-FFF2-40B4-BE49-F238E27FC236}">
                <a16:creationId xmlns:a16="http://schemas.microsoft.com/office/drawing/2014/main" id="{9000EB0A-BA79-BB4D-A87C-AC9D03432B45}"/>
              </a:ext>
            </a:extLst>
          </p:cNvPr>
          <p:cNvSpPr txBox="1"/>
          <p:nvPr userDrawn="1"/>
        </p:nvSpPr>
        <p:spPr>
          <a:xfrm>
            <a:off x="1" y="6550025"/>
            <a:ext cx="732871" cy="3077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dirty="0">
                <a:solidFill>
                  <a:srgbClr val="2A40E2"/>
                </a:solidFill>
                <a:latin typeface="Gill Sans"/>
                <a:ea typeface="Gill Sans"/>
                <a:cs typeface="Gill Sans"/>
                <a:sym typeface="Gill Sans"/>
              </a:rPr>
              <a:t>3/16/21</a:t>
            </a:r>
            <a:endParaRPr dirty="0"/>
          </a:p>
        </p:txBody>
      </p:sp>
      <p:sp>
        <p:nvSpPr>
          <p:cNvPr id="10" name="Google Shape;12;p94">
            <a:extLst>
              <a:ext uri="{FF2B5EF4-FFF2-40B4-BE49-F238E27FC236}">
                <a16:creationId xmlns:a16="http://schemas.microsoft.com/office/drawing/2014/main" id="{B5110416-8B17-D54C-9FF8-F4862146D0B0}"/>
              </a:ext>
            </a:extLst>
          </p:cNvPr>
          <p:cNvSpPr txBox="1"/>
          <p:nvPr userDrawn="1"/>
        </p:nvSpPr>
        <p:spPr>
          <a:xfrm>
            <a:off x="4004418" y="6550025"/>
            <a:ext cx="3440279" cy="3077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dirty="0">
                <a:solidFill>
                  <a:srgbClr val="2A40E2"/>
                </a:solidFill>
                <a:latin typeface="Gill Sans"/>
                <a:ea typeface="Gill Sans"/>
                <a:cs typeface="Gill Sans"/>
                <a:sym typeface="Gill Sans"/>
              </a:rPr>
              <a:t>Crooks &amp; Joseph CS162 © UCB Spring 2021</a:t>
            </a:r>
            <a:endParaRPr dirty="0"/>
          </a:p>
        </p:txBody>
      </p:sp>
    </p:spTree>
  </p:cSld>
  <p:clrMap bg1="lt1" tx1="dk1" bg2="lt2" tx2="dk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p:txStyles>
    <p:titleStyle>
      <a:lvl1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1pPr>
      <a:lvl2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2pPr>
      <a:lvl3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3pPr>
      <a:lvl4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4pPr>
      <a:lvl5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Gill Sans" charset="0"/>
          <a:ea typeface="ＭＳ Ｐゴシック" charset="0"/>
          <a:cs typeface="Gill Sans"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Gill Sans" charset="0"/>
          <a:ea typeface="Gill Sans" charset="0"/>
          <a:cs typeface="Gill Sans"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295400"/>
            <a:ext cx="10439400" cy="2057400"/>
          </a:xfrm>
        </p:spPr>
        <p:txBody>
          <a:bodyPr/>
          <a:lstStyle/>
          <a:p>
            <a:pPr>
              <a:defRPr/>
            </a:pPr>
            <a:r>
              <a:rPr lang="en-US" sz="3000" dirty="0"/>
              <a:t>CS162</a:t>
            </a:r>
            <a:br>
              <a:rPr lang="en-US" sz="3000" dirty="0"/>
            </a:br>
            <a:r>
              <a:rPr lang="en-US" sz="3000" dirty="0"/>
              <a:t>Operating Systems and</a:t>
            </a:r>
            <a:br>
              <a:rPr lang="en-US" sz="3000" dirty="0"/>
            </a:br>
            <a:r>
              <a:rPr lang="en-US" sz="3000" dirty="0"/>
              <a:t>Systems Programming</a:t>
            </a:r>
            <a:br>
              <a:rPr lang="en-US" sz="3000" dirty="0"/>
            </a:br>
            <a:r>
              <a:rPr lang="en-US" sz="3000" dirty="0"/>
              <a:t>Lecture 16</a:t>
            </a:r>
            <a:br>
              <a:rPr lang="en-US" sz="3000" dirty="0"/>
            </a:br>
            <a:br>
              <a:rPr lang="en-US" sz="3000" dirty="0"/>
            </a:br>
            <a:r>
              <a:rPr lang="en-US" sz="3000" dirty="0"/>
              <a:t>Memory 4: Demand Paging Policies</a:t>
            </a:r>
          </a:p>
        </p:txBody>
      </p:sp>
      <p:sp>
        <p:nvSpPr>
          <p:cNvPr id="3075" name="Rectangle 3"/>
          <p:cNvSpPr>
            <a:spLocks noGrp="1" noChangeArrowheads="1"/>
          </p:cNvSpPr>
          <p:nvPr>
            <p:ph type="subTitle" idx="1"/>
          </p:nvPr>
        </p:nvSpPr>
        <p:spPr>
          <a:xfrm>
            <a:off x="2133600" y="4191000"/>
            <a:ext cx="8001000" cy="1447800"/>
          </a:xfrm>
        </p:spPr>
        <p:txBody>
          <a:bodyPr/>
          <a:lstStyle/>
          <a:p>
            <a:pPr marL="285750" lvl="0" indent="-285750">
              <a:spcBef>
                <a:spcPts val="0"/>
              </a:spcBef>
              <a:spcAft>
                <a:spcPts val="0"/>
              </a:spcAft>
              <a:buClr>
                <a:schemeClr val="dk1"/>
              </a:buClr>
              <a:buSzPts val="2400"/>
            </a:pPr>
            <a:r>
              <a:rPr lang="en-US" dirty="0"/>
              <a:t>March 16</a:t>
            </a:r>
            <a:r>
              <a:rPr lang="en-US" baseline="30000" dirty="0"/>
              <a:t>th</a:t>
            </a:r>
            <a:r>
              <a:rPr lang="en-US" dirty="0"/>
              <a:t>, 2021</a:t>
            </a:r>
          </a:p>
          <a:p>
            <a:pPr marL="285750" lvl="0" indent="-285750">
              <a:spcBef>
                <a:spcPts val="720"/>
              </a:spcBef>
              <a:spcAft>
                <a:spcPts val="0"/>
              </a:spcAft>
              <a:buClr>
                <a:schemeClr val="dk1"/>
              </a:buClr>
              <a:buSzPts val="2400"/>
            </a:pPr>
            <a:r>
              <a:rPr lang="en-US" dirty="0"/>
              <a:t>Profs. Natacha Crooks and Anthony D. Joseph</a:t>
            </a:r>
          </a:p>
          <a:p>
            <a:pPr marL="285750" lvl="0" indent="-285750">
              <a:spcBef>
                <a:spcPts val="720"/>
              </a:spcBef>
              <a:spcAft>
                <a:spcPts val="0"/>
              </a:spcAft>
              <a:buClr>
                <a:schemeClr val="dk1"/>
              </a:buClr>
              <a:buSzPts val="2400"/>
            </a:pPr>
            <a:r>
              <a:rPr lang="en-US" dirty="0"/>
              <a:t>http://cs162.eecs.Berkeley.edu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model of Locality: </a:t>
            </a:r>
            <a:r>
              <a:rPr lang="en-US" dirty="0" err="1"/>
              <a:t>Zipf</a:t>
            </a:r>
            <a:endParaRPr lang="en-US" dirty="0"/>
          </a:p>
        </p:txBody>
      </p:sp>
      <p:sp>
        <p:nvSpPr>
          <p:cNvPr id="3" name="Content Placeholder 2"/>
          <p:cNvSpPr>
            <a:spLocks noGrp="1"/>
          </p:cNvSpPr>
          <p:nvPr>
            <p:ph idx="1"/>
          </p:nvPr>
        </p:nvSpPr>
        <p:spPr>
          <a:xfrm>
            <a:off x="1676400" y="4419601"/>
            <a:ext cx="9067800" cy="1699939"/>
          </a:xfrm>
        </p:spPr>
        <p:txBody>
          <a:bodyPr>
            <a:noAutofit/>
          </a:bodyPr>
          <a:lstStyle/>
          <a:p>
            <a:r>
              <a:rPr lang="en-US" dirty="0"/>
              <a:t>Likelihood of accessing item of rank r is α 1/</a:t>
            </a:r>
            <a:r>
              <a:rPr lang="en-US" dirty="0" err="1"/>
              <a:t>r</a:t>
            </a:r>
            <a:r>
              <a:rPr lang="en-US" baseline="30000" dirty="0" err="1"/>
              <a:t>a</a:t>
            </a:r>
            <a:endParaRPr lang="en-US" baseline="30000" dirty="0"/>
          </a:p>
          <a:p>
            <a:r>
              <a:rPr lang="en-US" dirty="0"/>
              <a:t>Although rare to access items below the top few, there are so many that it yields a “heavy tailed” distribution</a:t>
            </a:r>
          </a:p>
          <a:p>
            <a:r>
              <a:rPr lang="en-US" dirty="0"/>
              <a:t>Substantial value from even a tiny cache</a:t>
            </a:r>
          </a:p>
          <a:p>
            <a:r>
              <a:rPr lang="en-US" dirty="0"/>
              <a:t>Substantial misses from even a very large cache</a:t>
            </a:r>
          </a:p>
          <a:p>
            <a:endParaRPr lang="en-US" dirty="0"/>
          </a:p>
        </p:txBody>
      </p:sp>
      <p:graphicFrame>
        <p:nvGraphicFramePr>
          <p:cNvPr id="7" name="Chart 6"/>
          <p:cNvGraphicFramePr>
            <a:graphicFrameLocks/>
          </p:cNvGraphicFramePr>
          <p:nvPr/>
        </p:nvGraphicFramePr>
        <p:xfrm>
          <a:off x="1981200" y="661250"/>
          <a:ext cx="8305800"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67296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a:ea typeface="굴림" panose="020B0600000101010101" pitchFamily="34" charset="-127"/>
              </a:rPr>
              <a:t>Demand Paging Cost Model</a:t>
            </a:r>
          </a:p>
        </p:txBody>
      </p:sp>
      <p:sp>
        <p:nvSpPr>
          <p:cNvPr id="795651" name="Rectangle 3"/>
          <p:cNvSpPr>
            <a:spLocks noGrp="1" noChangeArrowheads="1"/>
          </p:cNvSpPr>
          <p:nvPr>
            <p:ph type="body" idx="1"/>
          </p:nvPr>
        </p:nvSpPr>
        <p:spPr>
          <a:xfrm>
            <a:off x="965200" y="762000"/>
            <a:ext cx="10160000" cy="5791200"/>
          </a:xfrm>
        </p:spPr>
        <p:txBody>
          <a:bodyPr/>
          <a:lstStyle/>
          <a:p>
            <a:pPr marL="342900" indent="-342900">
              <a:lnSpc>
                <a:spcPct val="80000"/>
              </a:lnSpc>
              <a:spcBef>
                <a:spcPct val="20000"/>
              </a:spcBef>
              <a:tabLst>
                <a:tab pos="914400" algn="l"/>
                <a:tab pos="1828800" algn="l"/>
              </a:tabLst>
            </a:pPr>
            <a:r>
              <a:rPr lang="en-US" altLang="ko-KR" dirty="0">
                <a:ea typeface="굴림" panose="020B0600000101010101" pitchFamily="34" charset="-127"/>
              </a:rPr>
              <a:t>Since Demand Paging like caching, can compute average access time! (“Effective Access Time”)</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EAT = Hit Rate x Hit Time + Miss Rate x Miss Time</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EAT = Hit Time + Miss Rate x Miss Penalty</a:t>
            </a:r>
          </a:p>
          <a:p>
            <a:pPr marL="342900" indent="-342900">
              <a:lnSpc>
                <a:spcPct val="80000"/>
              </a:lnSpc>
              <a:spcBef>
                <a:spcPct val="20000"/>
              </a:spcBef>
              <a:tabLst>
                <a:tab pos="914400" algn="l"/>
                <a:tab pos="1828800" algn="l"/>
              </a:tabLst>
            </a:pPr>
            <a:r>
              <a:rPr lang="en-US" altLang="ko-KR" dirty="0">
                <a:ea typeface="굴림" panose="020B0600000101010101" pitchFamily="34" charset="-127"/>
              </a:rPr>
              <a:t>Example:</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Memory access time = 200 nanoseconds</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Average page-fault service time = 8 milliseconds</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Suppose p = Probability of miss, 1-p = Probably of hit</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Then, we can compute EAT as follows:</a:t>
            </a:r>
          </a:p>
          <a:p>
            <a:pPr marL="342900" indent="-342900">
              <a:lnSpc>
                <a:spcPct val="80000"/>
              </a:lnSpc>
              <a:spcBef>
                <a:spcPct val="20000"/>
              </a:spcBef>
              <a:buNone/>
              <a:tabLst>
                <a:tab pos="914400" algn="l"/>
                <a:tab pos="1828800" algn="l"/>
              </a:tabLst>
            </a:pPr>
            <a:r>
              <a:rPr lang="en-US" altLang="ko-KR" dirty="0">
                <a:ea typeface="굴림" panose="020B0600000101010101" pitchFamily="34" charset="-127"/>
              </a:rPr>
              <a:t>		EAT 	= 200ns + p x 8 </a:t>
            </a:r>
            <a:r>
              <a:rPr lang="en-US" altLang="ko-KR" dirty="0" err="1">
                <a:ea typeface="굴림" panose="020B0600000101010101" pitchFamily="34" charset="-127"/>
              </a:rPr>
              <a:t>ms</a:t>
            </a:r>
            <a:endParaRPr lang="en-US" altLang="ko-KR" dirty="0">
              <a:ea typeface="굴림" panose="020B0600000101010101" pitchFamily="34" charset="-127"/>
            </a:endParaRPr>
          </a:p>
          <a:p>
            <a:pPr marL="342900" indent="-342900">
              <a:lnSpc>
                <a:spcPct val="80000"/>
              </a:lnSpc>
              <a:spcBef>
                <a:spcPct val="20000"/>
              </a:spcBef>
              <a:buNone/>
              <a:tabLst>
                <a:tab pos="914400" algn="l"/>
                <a:tab pos="1828800" algn="l"/>
              </a:tabLst>
            </a:pPr>
            <a:r>
              <a:rPr lang="en-US" altLang="ko-KR" dirty="0">
                <a:ea typeface="굴림" panose="020B0600000101010101" pitchFamily="34" charset="-127"/>
              </a:rPr>
              <a:t>	        	= 200ns + p x 8,000,000ns</a:t>
            </a:r>
          </a:p>
          <a:p>
            <a:pPr marL="342900" indent="-342900">
              <a:lnSpc>
                <a:spcPct val="80000"/>
              </a:lnSpc>
              <a:spcBef>
                <a:spcPct val="20000"/>
              </a:spcBef>
              <a:tabLst>
                <a:tab pos="914400" algn="l"/>
                <a:tab pos="1828800" algn="l"/>
              </a:tabLst>
            </a:pPr>
            <a:r>
              <a:rPr lang="en-US" altLang="ko-KR" dirty="0">
                <a:ea typeface="굴림" panose="020B0600000101010101" pitchFamily="34" charset="-127"/>
              </a:rPr>
              <a:t>If one access out of 1,000 causes a page fault, then EAT = 8.2 </a:t>
            </a:r>
            <a:r>
              <a:rPr lang="el-GR" altLang="en-US" dirty="0"/>
              <a:t>μ</a:t>
            </a:r>
            <a:r>
              <a:rPr lang="en-US" altLang="ko-KR" dirty="0">
                <a:ea typeface="굴림" panose="020B0600000101010101" pitchFamily="34" charset="-127"/>
              </a:rPr>
              <a:t>s:</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This is a slowdown by a factor of 40!</a:t>
            </a:r>
          </a:p>
          <a:p>
            <a:pPr marL="342900" indent="-342900">
              <a:lnSpc>
                <a:spcPct val="80000"/>
              </a:lnSpc>
              <a:spcBef>
                <a:spcPct val="20000"/>
              </a:spcBef>
              <a:tabLst>
                <a:tab pos="914400" algn="l"/>
                <a:tab pos="1828800" algn="l"/>
              </a:tabLst>
            </a:pPr>
            <a:r>
              <a:rPr lang="en-US" altLang="ko-KR" dirty="0">
                <a:ea typeface="굴림" panose="020B0600000101010101" pitchFamily="34" charset="-127"/>
              </a:rPr>
              <a:t>What if want slowdown by less than 10%?</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EAT &lt; 200ns x 1.1 </a:t>
            </a:r>
            <a:r>
              <a:rPr lang="en-US" altLang="ko-KR" dirty="0">
                <a:ea typeface="굴림" panose="020B0600000101010101" pitchFamily="34" charset="-127"/>
                <a:sym typeface="Symbol" panose="05050102010706020507" pitchFamily="18" charset="2"/>
              </a:rPr>
              <a:t> p &lt; 2.5 x 10</a:t>
            </a:r>
            <a:r>
              <a:rPr lang="en-US" altLang="ko-KR" baseline="30000" dirty="0">
                <a:ea typeface="굴림" panose="020B0600000101010101" pitchFamily="34" charset="-127"/>
                <a:sym typeface="Symbol" panose="05050102010706020507" pitchFamily="18" charset="2"/>
              </a:rPr>
              <a:t>-6</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sym typeface="Symbol" panose="05050102010706020507" pitchFamily="18" charset="2"/>
              </a:rPr>
              <a:t>This is about 1 page fault in 400,000!</a:t>
            </a:r>
          </a:p>
        </p:txBody>
      </p:sp>
    </p:spTree>
    <p:extLst>
      <p:ext uri="{BB962C8B-B14F-4D97-AF65-F5344CB8AC3E}">
        <p14:creationId xmlns:p14="http://schemas.microsoft.com/office/powerpoint/2010/main" val="1846817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5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5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5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5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56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565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565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56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5651">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95651">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5651">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5651">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5651">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565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752600" y="152400"/>
            <a:ext cx="8686800" cy="533400"/>
          </a:xfrm>
        </p:spPr>
        <p:txBody>
          <a:bodyPr/>
          <a:lstStyle/>
          <a:p>
            <a:r>
              <a:rPr lang="en-US" altLang="ko-KR" dirty="0">
                <a:ea typeface="굴림" panose="020B0600000101010101" pitchFamily="34" charset="-127"/>
              </a:rPr>
              <a:t>What Factors Lead to Misses in Page Cache?</a:t>
            </a:r>
          </a:p>
        </p:txBody>
      </p:sp>
      <p:sp>
        <p:nvSpPr>
          <p:cNvPr id="796675" name="Rectangle 3"/>
          <p:cNvSpPr>
            <a:spLocks noGrp="1" noChangeArrowheads="1"/>
          </p:cNvSpPr>
          <p:nvPr>
            <p:ph type="body" idx="1"/>
          </p:nvPr>
        </p:nvSpPr>
        <p:spPr>
          <a:xfrm>
            <a:off x="685800" y="685800"/>
            <a:ext cx="10820400" cy="6019800"/>
          </a:xfrm>
        </p:spPr>
        <p:txBody>
          <a:bodyPr>
            <a:normAutofit/>
          </a:bodyPr>
          <a:lstStyle/>
          <a:p>
            <a:pPr>
              <a:lnSpc>
                <a:spcPct val="80000"/>
              </a:lnSpc>
              <a:spcBef>
                <a:spcPct val="20000"/>
              </a:spcBef>
            </a:pPr>
            <a:r>
              <a:rPr lang="en-US" altLang="ko-KR" dirty="0">
                <a:solidFill>
                  <a:schemeClr val="hlink"/>
                </a:solidFill>
                <a:ea typeface="굴림" panose="020B0600000101010101" pitchFamily="34" charset="-127"/>
              </a:rPr>
              <a:t>Compulsory Misses: </a:t>
            </a:r>
          </a:p>
          <a:p>
            <a:pPr lvl="1">
              <a:lnSpc>
                <a:spcPct val="80000"/>
              </a:lnSpc>
              <a:spcBef>
                <a:spcPct val="20000"/>
              </a:spcBef>
            </a:pPr>
            <a:r>
              <a:rPr lang="en-US" altLang="ko-KR" dirty="0">
                <a:ea typeface="굴림" panose="020B0600000101010101" pitchFamily="34" charset="-127"/>
              </a:rPr>
              <a:t>Pages that have never been paged into memory before</a:t>
            </a:r>
          </a:p>
          <a:p>
            <a:pPr lvl="1">
              <a:lnSpc>
                <a:spcPct val="80000"/>
              </a:lnSpc>
              <a:spcBef>
                <a:spcPct val="20000"/>
              </a:spcBef>
            </a:pPr>
            <a:r>
              <a:rPr lang="en-US" altLang="ko-KR" dirty="0">
                <a:ea typeface="굴림" panose="020B0600000101010101" pitchFamily="34" charset="-127"/>
              </a:rPr>
              <a:t>How might we remove these misses?</a:t>
            </a:r>
          </a:p>
          <a:p>
            <a:pPr lvl="2">
              <a:lnSpc>
                <a:spcPct val="80000"/>
              </a:lnSpc>
              <a:spcBef>
                <a:spcPct val="20000"/>
              </a:spcBef>
            </a:pPr>
            <a:r>
              <a:rPr lang="en-US" altLang="ko-KR" dirty="0">
                <a:ea typeface="굴림" panose="020B0600000101010101" pitchFamily="34" charset="-127"/>
              </a:rPr>
              <a:t>Prefetching: loading them into memory before needed</a:t>
            </a:r>
          </a:p>
          <a:p>
            <a:pPr lvl="2">
              <a:lnSpc>
                <a:spcPct val="80000"/>
              </a:lnSpc>
              <a:spcBef>
                <a:spcPct val="20000"/>
              </a:spcBef>
            </a:pPr>
            <a:r>
              <a:rPr lang="en-US" altLang="ko-KR" dirty="0">
                <a:ea typeface="굴림" panose="020B0600000101010101" pitchFamily="34" charset="-127"/>
              </a:rPr>
              <a:t>Need to predict future somehow!  More later</a:t>
            </a:r>
          </a:p>
          <a:p>
            <a:pPr>
              <a:lnSpc>
                <a:spcPct val="80000"/>
              </a:lnSpc>
              <a:spcBef>
                <a:spcPct val="20000"/>
              </a:spcBef>
            </a:pPr>
            <a:r>
              <a:rPr lang="en-US" altLang="ko-KR" dirty="0">
                <a:solidFill>
                  <a:schemeClr val="hlink"/>
                </a:solidFill>
                <a:ea typeface="굴림" panose="020B0600000101010101" pitchFamily="34" charset="-127"/>
              </a:rPr>
              <a:t>Capacity Misses:</a:t>
            </a:r>
          </a:p>
          <a:p>
            <a:pPr lvl="1">
              <a:lnSpc>
                <a:spcPct val="80000"/>
              </a:lnSpc>
              <a:spcBef>
                <a:spcPct val="20000"/>
              </a:spcBef>
            </a:pPr>
            <a:r>
              <a:rPr lang="en-US" altLang="ko-KR" dirty="0">
                <a:ea typeface="굴림" panose="020B0600000101010101" pitchFamily="34" charset="-127"/>
              </a:rPr>
              <a:t>Not enough memory. Must somehow increase available memory size.</a:t>
            </a:r>
          </a:p>
          <a:p>
            <a:pPr lvl="1">
              <a:lnSpc>
                <a:spcPct val="80000"/>
              </a:lnSpc>
              <a:spcBef>
                <a:spcPct val="20000"/>
              </a:spcBef>
            </a:pPr>
            <a:r>
              <a:rPr lang="en-US" altLang="ko-KR" dirty="0">
                <a:ea typeface="굴림" panose="020B0600000101010101" pitchFamily="34" charset="-127"/>
              </a:rPr>
              <a:t>Can we do this?</a:t>
            </a:r>
          </a:p>
          <a:p>
            <a:pPr lvl="2">
              <a:lnSpc>
                <a:spcPct val="80000"/>
              </a:lnSpc>
              <a:spcBef>
                <a:spcPct val="20000"/>
              </a:spcBef>
            </a:pPr>
            <a:r>
              <a:rPr lang="en-US" altLang="ko-KR" dirty="0">
                <a:ea typeface="굴림" panose="020B0600000101010101" pitchFamily="34" charset="-127"/>
              </a:rPr>
              <a:t>One option: Increase amount of DRAM (not quick fix!)</a:t>
            </a:r>
          </a:p>
          <a:p>
            <a:pPr lvl="2">
              <a:lnSpc>
                <a:spcPct val="80000"/>
              </a:lnSpc>
              <a:spcBef>
                <a:spcPct val="20000"/>
              </a:spcBef>
            </a:pPr>
            <a:r>
              <a:rPr lang="en-US" altLang="ko-KR" dirty="0">
                <a:ea typeface="굴림" panose="020B0600000101010101" pitchFamily="34" charset="-127"/>
              </a:rPr>
              <a:t>Another option:  If multiple processes in memory: adjust percentage of memory allocated to each one!</a:t>
            </a:r>
          </a:p>
          <a:p>
            <a:pPr>
              <a:lnSpc>
                <a:spcPct val="80000"/>
              </a:lnSpc>
              <a:spcBef>
                <a:spcPct val="20000"/>
              </a:spcBef>
            </a:pPr>
            <a:r>
              <a:rPr lang="en-US" altLang="ko-KR" dirty="0">
                <a:solidFill>
                  <a:schemeClr val="hlink"/>
                </a:solidFill>
                <a:ea typeface="굴림" panose="020B0600000101010101" pitchFamily="34" charset="-127"/>
              </a:rPr>
              <a:t>Conflict Misses:</a:t>
            </a:r>
          </a:p>
          <a:p>
            <a:pPr lvl="1">
              <a:lnSpc>
                <a:spcPct val="80000"/>
              </a:lnSpc>
              <a:spcBef>
                <a:spcPct val="20000"/>
              </a:spcBef>
            </a:pPr>
            <a:r>
              <a:rPr lang="en-US" altLang="ko-KR" dirty="0">
                <a:ea typeface="굴림" panose="020B0600000101010101" pitchFamily="34" charset="-127"/>
              </a:rPr>
              <a:t>Technically, conflict misses don’t exist in virtual memory, since it is a “fully-associative” cache</a:t>
            </a:r>
          </a:p>
          <a:p>
            <a:pPr>
              <a:lnSpc>
                <a:spcPct val="80000"/>
              </a:lnSpc>
              <a:spcBef>
                <a:spcPct val="20000"/>
              </a:spcBef>
            </a:pPr>
            <a:r>
              <a:rPr lang="en-US" altLang="ko-KR" dirty="0">
                <a:solidFill>
                  <a:schemeClr val="hlink"/>
                </a:solidFill>
                <a:ea typeface="굴림" panose="020B0600000101010101" pitchFamily="34" charset="-127"/>
              </a:rPr>
              <a:t>Policy Misses:</a:t>
            </a:r>
          </a:p>
          <a:p>
            <a:pPr lvl="1">
              <a:lnSpc>
                <a:spcPct val="80000"/>
              </a:lnSpc>
              <a:spcBef>
                <a:spcPct val="20000"/>
              </a:spcBef>
            </a:pPr>
            <a:r>
              <a:rPr lang="en-US" altLang="ko-KR" dirty="0">
                <a:ea typeface="굴림" panose="020B0600000101010101" pitchFamily="34" charset="-127"/>
              </a:rPr>
              <a:t>Caused when pages were in memory, but kicked out prematurely because of the replacement policy</a:t>
            </a:r>
          </a:p>
          <a:p>
            <a:pPr lvl="1">
              <a:lnSpc>
                <a:spcPct val="80000"/>
              </a:lnSpc>
              <a:spcBef>
                <a:spcPct val="20000"/>
              </a:spcBef>
            </a:pPr>
            <a:r>
              <a:rPr lang="en-US" altLang="ko-KR" dirty="0">
                <a:ea typeface="굴림" panose="020B0600000101010101" pitchFamily="34" charset="-127"/>
              </a:rPr>
              <a:t>How to fix? Better replacement policy</a:t>
            </a:r>
          </a:p>
        </p:txBody>
      </p:sp>
    </p:spTree>
    <p:extLst>
      <p:ext uri="{BB962C8B-B14F-4D97-AF65-F5344CB8AC3E}">
        <p14:creationId xmlns:p14="http://schemas.microsoft.com/office/powerpoint/2010/main" val="26546724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66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66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66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667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66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66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667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667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6675">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667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6675">
                                            <p:txEl>
                                              <p:pRg st="11" end="1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96675">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6675">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966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77B51B-FBC2-D14C-BF58-CB967D3AC381}"/>
              </a:ext>
            </a:extLst>
          </p:cNvPr>
          <p:cNvSpPr/>
          <p:nvPr/>
        </p:nvSpPr>
        <p:spPr bwMode="auto">
          <a:xfrm>
            <a:off x="0" y="0"/>
            <a:ext cx="12192000" cy="6858000"/>
          </a:xfrm>
          <a:prstGeom prst="rect">
            <a:avLst/>
          </a:pr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Gill Sans Light"/>
            </a:endParaRPr>
          </a:p>
        </p:txBody>
      </p:sp>
    </p:spTree>
    <p:extLst>
      <p:ext uri="{BB962C8B-B14F-4D97-AF65-F5344CB8AC3E}">
        <p14:creationId xmlns:p14="http://schemas.microsoft.com/office/powerpoint/2010/main" val="167548090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a:t>Page Replacement Policies</a:t>
            </a:r>
          </a:p>
        </p:txBody>
      </p:sp>
      <p:sp>
        <p:nvSpPr>
          <p:cNvPr id="773123" name="Rectangle 3"/>
          <p:cNvSpPr>
            <a:spLocks noGrp="1" noChangeArrowheads="1"/>
          </p:cNvSpPr>
          <p:nvPr>
            <p:ph type="body" idx="1"/>
          </p:nvPr>
        </p:nvSpPr>
        <p:spPr>
          <a:xfrm>
            <a:off x="812800" y="762000"/>
            <a:ext cx="10769600" cy="5638800"/>
          </a:xfrm>
        </p:spPr>
        <p:txBody>
          <a:bodyPr>
            <a:normAutofit fontScale="92500" lnSpcReduction="10000"/>
          </a:bodyPr>
          <a:lstStyle/>
          <a:p>
            <a:r>
              <a:rPr lang="en-US" altLang="ko-KR" dirty="0"/>
              <a:t>Why do we care about Replacement Policy?	</a:t>
            </a:r>
          </a:p>
          <a:p>
            <a:pPr lvl="1"/>
            <a:r>
              <a:rPr lang="en-US" altLang="ko-KR" dirty="0"/>
              <a:t>Replacement is an issue with any cache</a:t>
            </a:r>
          </a:p>
          <a:p>
            <a:pPr lvl="1"/>
            <a:r>
              <a:rPr lang="en-US" altLang="ko-KR" dirty="0"/>
              <a:t>Particularly important with pages</a:t>
            </a:r>
          </a:p>
          <a:p>
            <a:pPr lvl="2"/>
            <a:r>
              <a:rPr lang="en-US" altLang="ko-KR" dirty="0"/>
              <a:t>The cost of being wrong is high: must go to disk</a:t>
            </a:r>
          </a:p>
          <a:p>
            <a:pPr lvl="2"/>
            <a:r>
              <a:rPr lang="en-US" altLang="ko-KR" dirty="0"/>
              <a:t>Must keep important pages in memory, not toss them out</a:t>
            </a:r>
          </a:p>
          <a:p>
            <a:r>
              <a:rPr lang="en-US" altLang="ko-KR" dirty="0">
                <a:solidFill>
                  <a:srgbClr val="FF0000"/>
                </a:solidFill>
              </a:rPr>
              <a:t>FIFO (First In, First Out)</a:t>
            </a:r>
          </a:p>
          <a:p>
            <a:pPr lvl="1"/>
            <a:r>
              <a:rPr lang="en-US" altLang="ko-KR" dirty="0"/>
              <a:t>Throw out oldest page.  Be fair – let every page live in memory for same amount of time.</a:t>
            </a:r>
          </a:p>
          <a:p>
            <a:pPr lvl="1"/>
            <a:r>
              <a:rPr lang="en-US" altLang="ko-KR" dirty="0"/>
              <a:t>Bad – throws out heavily used pages instead of infrequently used</a:t>
            </a:r>
          </a:p>
          <a:p>
            <a:r>
              <a:rPr lang="en-US" altLang="ko-KR" dirty="0">
                <a:solidFill>
                  <a:srgbClr val="FF0000"/>
                </a:solidFill>
              </a:rPr>
              <a:t>RANDOM:</a:t>
            </a:r>
          </a:p>
          <a:p>
            <a:pPr lvl="1"/>
            <a:r>
              <a:rPr lang="en-US" altLang="ko-KR" dirty="0"/>
              <a:t>Pick random page for every replacement</a:t>
            </a:r>
          </a:p>
          <a:p>
            <a:pPr lvl="1"/>
            <a:r>
              <a:rPr lang="en-US" altLang="ko-KR" dirty="0"/>
              <a:t>Typical solution for TLB’s.  Simple hardware</a:t>
            </a:r>
          </a:p>
          <a:p>
            <a:pPr lvl="1"/>
            <a:r>
              <a:rPr lang="en-US" altLang="ko-KR" dirty="0"/>
              <a:t>Pretty unpredictable – makes it hard to make real-time guarantees</a:t>
            </a:r>
          </a:p>
          <a:p>
            <a:r>
              <a:rPr lang="en-US" altLang="ko-KR" dirty="0">
                <a:solidFill>
                  <a:srgbClr val="FF0000"/>
                </a:solidFill>
              </a:rPr>
              <a:t>MIN (Minimum): </a:t>
            </a:r>
          </a:p>
          <a:p>
            <a:pPr lvl="1"/>
            <a:r>
              <a:rPr lang="en-US" altLang="ko-KR" dirty="0"/>
              <a:t>Replace page that won’t be used for the longest time </a:t>
            </a:r>
          </a:p>
          <a:p>
            <a:pPr lvl="1"/>
            <a:r>
              <a:rPr lang="en-US" altLang="ko-KR" dirty="0"/>
              <a:t>Great (provably optimal), but can’t really know future…</a:t>
            </a:r>
          </a:p>
          <a:p>
            <a:pPr lvl="1"/>
            <a:r>
              <a:rPr lang="en-US" altLang="ko-KR" dirty="0"/>
              <a:t>But past is a good predictor of the future …</a:t>
            </a:r>
          </a:p>
        </p:txBody>
      </p:sp>
    </p:spTree>
    <p:extLst>
      <p:ext uri="{BB962C8B-B14F-4D97-AF65-F5344CB8AC3E}">
        <p14:creationId xmlns:p14="http://schemas.microsoft.com/office/powerpoint/2010/main" val="1117824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3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3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31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31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312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312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312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312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312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312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3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a:ea typeface="굴림" panose="020B0600000101010101" pitchFamily="34" charset="-127"/>
              </a:rPr>
              <a:t>Replacement Policies (Con’t)</a:t>
            </a:r>
          </a:p>
        </p:txBody>
      </p:sp>
      <p:sp>
        <p:nvSpPr>
          <p:cNvPr id="774147" name="Rectangle 3"/>
          <p:cNvSpPr>
            <a:spLocks noGrp="1" noChangeArrowheads="1"/>
          </p:cNvSpPr>
          <p:nvPr>
            <p:ph type="body" idx="1"/>
          </p:nvPr>
        </p:nvSpPr>
        <p:spPr>
          <a:xfrm>
            <a:off x="525864" y="762000"/>
            <a:ext cx="11361336" cy="6096000"/>
          </a:xfrm>
        </p:spPr>
        <p:txBody>
          <a:bodyPr>
            <a:normAutofit/>
          </a:bodyPr>
          <a:lstStyle/>
          <a:p>
            <a:pPr>
              <a:lnSpc>
                <a:spcPct val="80000"/>
              </a:lnSpc>
              <a:spcBef>
                <a:spcPct val="20000"/>
              </a:spcBef>
            </a:pPr>
            <a:r>
              <a:rPr lang="en-US" altLang="ko-KR" dirty="0">
                <a:solidFill>
                  <a:schemeClr val="hlink"/>
                </a:solidFill>
                <a:ea typeface="굴림" panose="020B0600000101010101" pitchFamily="34" charset="-127"/>
              </a:rPr>
              <a:t>LRU (Least Recently Used):</a:t>
            </a:r>
          </a:p>
          <a:p>
            <a:pPr lvl="1">
              <a:lnSpc>
                <a:spcPct val="80000"/>
              </a:lnSpc>
              <a:spcBef>
                <a:spcPct val="20000"/>
              </a:spcBef>
            </a:pPr>
            <a:r>
              <a:rPr lang="en-US" altLang="ko-KR" dirty="0">
                <a:ea typeface="굴림" panose="020B0600000101010101" pitchFamily="34" charset="-127"/>
              </a:rPr>
              <a:t>Replace page that hasn’t been used for the longest time</a:t>
            </a:r>
          </a:p>
          <a:p>
            <a:pPr lvl="1">
              <a:lnSpc>
                <a:spcPct val="80000"/>
              </a:lnSpc>
              <a:spcBef>
                <a:spcPct val="20000"/>
              </a:spcBef>
            </a:pPr>
            <a:r>
              <a:rPr lang="en-US" altLang="ko-KR" dirty="0">
                <a:ea typeface="굴림" panose="020B0600000101010101" pitchFamily="34" charset="-127"/>
              </a:rPr>
              <a:t>Programs have locality, so if something not used for a while, </a:t>
            </a:r>
            <a:br>
              <a:rPr lang="en-US" altLang="ko-KR" dirty="0">
                <a:ea typeface="굴림" panose="020B0600000101010101" pitchFamily="34" charset="-127"/>
              </a:rPr>
            </a:br>
            <a:r>
              <a:rPr lang="en-US" altLang="ko-KR" dirty="0">
                <a:ea typeface="굴림" panose="020B0600000101010101" pitchFamily="34" charset="-127"/>
              </a:rPr>
              <a:t>unlikely to be used in the near future.</a:t>
            </a:r>
          </a:p>
          <a:p>
            <a:pPr lvl="1">
              <a:lnSpc>
                <a:spcPct val="80000"/>
              </a:lnSpc>
              <a:spcBef>
                <a:spcPct val="20000"/>
              </a:spcBef>
            </a:pPr>
            <a:r>
              <a:rPr lang="en-US" altLang="ko-KR" dirty="0">
                <a:ea typeface="굴림" panose="020B0600000101010101" pitchFamily="34" charset="-127"/>
              </a:rPr>
              <a:t>Seems like LRU should be a good approximation to MIN.</a:t>
            </a:r>
          </a:p>
          <a:p>
            <a:pPr>
              <a:lnSpc>
                <a:spcPct val="80000"/>
              </a:lnSpc>
              <a:spcBef>
                <a:spcPct val="20000"/>
              </a:spcBef>
            </a:pPr>
            <a:r>
              <a:rPr lang="en-US" altLang="ko-KR" dirty="0">
                <a:ea typeface="굴림" panose="020B0600000101010101" pitchFamily="34" charset="-127"/>
              </a:rPr>
              <a:t>How to implement LRU? Use a list:</a:t>
            </a:r>
          </a:p>
          <a:p>
            <a:pPr>
              <a:lnSpc>
                <a:spcPct val="80000"/>
              </a:lnSpc>
              <a:spcBef>
                <a:spcPct val="20000"/>
              </a:spcBef>
            </a:pPr>
            <a:endParaRPr lang="en-US" altLang="ko-KR" dirty="0">
              <a:ea typeface="굴림" panose="020B0600000101010101" pitchFamily="34" charset="-127"/>
            </a:endParaRPr>
          </a:p>
          <a:p>
            <a:pPr lvl="1">
              <a:lnSpc>
                <a:spcPct val="80000"/>
              </a:lnSpc>
              <a:spcBef>
                <a:spcPct val="20000"/>
              </a:spcBef>
            </a:pPr>
            <a:endParaRPr lang="en-US" altLang="ko-KR" dirty="0">
              <a:ea typeface="굴림" panose="020B0600000101010101" pitchFamily="34" charset="-127"/>
            </a:endParaRPr>
          </a:p>
          <a:p>
            <a:pPr lvl="1">
              <a:lnSpc>
                <a:spcPct val="80000"/>
              </a:lnSpc>
              <a:spcBef>
                <a:spcPct val="20000"/>
              </a:spcBef>
            </a:pPr>
            <a:endParaRPr lang="en-US" altLang="ko-KR" dirty="0">
              <a:ea typeface="굴림" panose="020B0600000101010101" pitchFamily="34" charset="-127"/>
            </a:endParaRPr>
          </a:p>
          <a:p>
            <a:pPr lvl="1">
              <a:lnSpc>
                <a:spcPct val="80000"/>
              </a:lnSpc>
              <a:spcBef>
                <a:spcPct val="20000"/>
              </a:spcBef>
            </a:pPr>
            <a:endParaRPr lang="en-US" altLang="ko-KR" dirty="0">
              <a:ea typeface="굴림" panose="020B0600000101010101" pitchFamily="34" charset="-127"/>
            </a:endParaRPr>
          </a:p>
          <a:p>
            <a:pPr lvl="1">
              <a:lnSpc>
                <a:spcPct val="80000"/>
              </a:lnSpc>
              <a:spcBef>
                <a:spcPct val="20000"/>
              </a:spcBef>
            </a:pPr>
            <a:endParaRPr lang="en-US" altLang="ko-KR" sz="1100" dirty="0">
              <a:ea typeface="굴림" panose="020B0600000101010101" pitchFamily="34" charset="-127"/>
            </a:endParaRPr>
          </a:p>
          <a:p>
            <a:pPr lvl="1">
              <a:lnSpc>
                <a:spcPct val="80000"/>
              </a:lnSpc>
              <a:spcBef>
                <a:spcPct val="20000"/>
              </a:spcBef>
            </a:pPr>
            <a:r>
              <a:rPr lang="en-US" altLang="ko-KR" dirty="0">
                <a:ea typeface="굴림" panose="020B0600000101010101" pitchFamily="34" charset="-127"/>
              </a:rPr>
              <a:t>On each use, remove page from list and place at head</a:t>
            </a:r>
          </a:p>
          <a:p>
            <a:pPr lvl="1">
              <a:lnSpc>
                <a:spcPct val="80000"/>
              </a:lnSpc>
              <a:spcBef>
                <a:spcPct val="20000"/>
              </a:spcBef>
            </a:pPr>
            <a:r>
              <a:rPr lang="en-US" altLang="ko-KR" dirty="0">
                <a:ea typeface="굴림" panose="020B0600000101010101" pitchFamily="34" charset="-127"/>
              </a:rPr>
              <a:t>LRU page is at tail</a:t>
            </a:r>
          </a:p>
          <a:p>
            <a:pPr>
              <a:lnSpc>
                <a:spcPct val="80000"/>
              </a:lnSpc>
              <a:spcBef>
                <a:spcPct val="20000"/>
              </a:spcBef>
            </a:pPr>
            <a:r>
              <a:rPr lang="en-US" altLang="ko-KR" dirty="0">
                <a:ea typeface="굴림" panose="020B0600000101010101" pitchFamily="34" charset="-127"/>
              </a:rPr>
              <a:t>Problems with this scheme for paging?</a:t>
            </a:r>
          </a:p>
          <a:p>
            <a:pPr lvl="1">
              <a:lnSpc>
                <a:spcPct val="80000"/>
              </a:lnSpc>
              <a:spcBef>
                <a:spcPct val="20000"/>
              </a:spcBef>
            </a:pPr>
            <a:r>
              <a:rPr lang="en-US" altLang="ko-KR" dirty="0">
                <a:ea typeface="굴림" panose="020B0600000101010101" pitchFamily="34" charset="-127"/>
              </a:rPr>
              <a:t>Need to know immediately when page used so that can change </a:t>
            </a:r>
            <a:br>
              <a:rPr lang="en-US" altLang="ko-KR" dirty="0">
                <a:ea typeface="굴림" panose="020B0600000101010101" pitchFamily="34" charset="-127"/>
              </a:rPr>
            </a:br>
            <a:r>
              <a:rPr lang="en-US" altLang="ko-KR" dirty="0">
                <a:ea typeface="굴림" panose="020B0600000101010101" pitchFamily="34" charset="-127"/>
              </a:rPr>
              <a:t>position in list… </a:t>
            </a:r>
          </a:p>
          <a:p>
            <a:pPr lvl="1">
              <a:lnSpc>
                <a:spcPct val="80000"/>
              </a:lnSpc>
              <a:spcBef>
                <a:spcPct val="20000"/>
              </a:spcBef>
            </a:pPr>
            <a:r>
              <a:rPr lang="en-US" altLang="ko-KR" dirty="0">
                <a:ea typeface="굴림" panose="020B0600000101010101" pitchFamily="34" charset="-127"/>
              </a:rPr>
              <a:t>Many instructions for each hardware access</a:t>
            </a:r>
          </a:p>
          <a:p>
            <a:pPr>
              <a:lnSpc>
                <a:spcPct val="80000"/>
              </a:lnSpc>
              <a:spcBef>
                <a:spcPct val="20000"/>
              </a:spcBef>
            </a:pPr>
            <a:r>
              <a:rPr lang="en-US" altLang="ko-KR" dirty="0">
                <a:ea typeface="굴림" panose="020B0600000101010101" pitchFamily="34" charset="-127"/>
              </a:rPr>
              <a:t>In practice, people </a:t>
            </a:r>
            <a:r>
              <a:rPr lang="en-US" altLang="ko-KR" dirty="0">
                <a:solidFill>
                  <a:schemeClr val="hlink"/>
                </a:solidFill>
                <a:ea typeface="굴림" panose="020B0600000101010101" pitchFamily="34" charset="-127"/>
              </a:rPr>
              <a:t>approximate</a:t>
            </a:r>
            <a:r>
              <a:rPr lang="en-US" altLang="ko-KR" dirty="0">
                <a:ea typeface="굴림" panose="020B0600000101010101" pitchFamily="34" charset="-127"/>
              </a:rPr>
              <a:t> LRU (more later)</a:t>
            </a:r>
          </a:p>
        </p:txBody>
      </p:sp>
      <p:grpSp>
        <p:nvGrpSpPr>
          <p:cNvPr id="774159" name="Group 15"/>
          <p:cNvGrpSpPr>
            <a:grpSpLocks/>
          </p:cNvGrpSpPr>
          <p:nvPr/>
        </p:nvGrpSpPr>
        <p:grpSpPr bwMode="auto">
          <a:xfrm>
            <a:off x="1767731" y="2971800"/>
            <a:ext cx="6499969" cy="1329257"/>
            <a:chOff x="697" y="3120"/>
            <a:chExt cx="4151" cy="903"/>
          </a:xfrm>
        </p:grpSpPr>
        <p:sp>
          <p:nvSpPr>
            <p:cNvPr id="35845" name="Rectangle 4"/>
            <p:cNvSpPr>
              <a:spLocks noChangeArrowheads="1"/>
            </p:cNvSpPr>
            <p:nvPr/>
          </p:nvSpPr>
          <p:spPr bwMode="auto">
            <a:xfrm>
              <a:off x="1536"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a:latin typeface="Gill Sans" charset="0"/>
                  <a:ea typeface="Gill Sans" charset="0"/>
                  <a:cs typeface="Gill Sans" charset="0"/>
                </a:rPr>
                <a:t>Page 6</a:t>
              </a:r>
            </a:p>
          </p:txBody>
        </p:sp>
        <p:sp>
          <p:nvSpPr>
            <p:cNvPr id="35846" name="Rectangle 5"/>
            <p:cNvSpPr>
              <a:spLocks noChangeArrowheads="1"/>
            </p:cNvSpPr>
            <p:nvPr/>
          </p:nvSpPr>
          <p:spPr bwMode="auto">
            <a:xfrm>
              <a:off x="2448"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a:latin typeface="Gill Sans" charset="0"/>
                  <a:ea typeface="Gill Sans" charset="0"/>
                  <a:cs typeface="Gill Sans" charset="0"/>
                </a:rPr>
                <a:t>Page 7</a:t>
              </a:r>
            </a:p>
          </p:txBody>
        </p:sp>
        <p:sp>
          <p:nvSpPr>
            <p:cNvPr id="35847" name="Rectangle 6"/>
            <p:cNvSpPr>
              <a:spLocks noChangeArrowheads="1"/>
            </p:cNvSpPr>
            <p:nvPr/>
          </p:nvSpPr>
          <p:spPr bwMode="auto">
            <a:xfrm>
              <a:off x="3360"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a:latin typeface="Gill Sans" charset="0"/>
                  <a:ea typeface="Gill Sans" charset="0"/>
                  <a:cs typeface="Gill Sans" charset="0"/>
                </a:rPr>
                <a:t>Page 1</a:t>
              </a:r>
            </a:p>
          </p:txBody>
        </p:sp>
        <p:sp>
          <p:nvSpPr>
            <p:cNvPr id="35848" name="Rectangle 7"/>
            <p:cNvSpPr>
              <a:spLocks noChangeArrowheads="1"/>
            </p:cNvSpPr>
            <p:nvPr/>
          </p:nvSpPr>
          <p:spPr bwMode="auto">
            <a:xfrm>
              <a:off x="4272"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dirty="0">
                  <a:latin typeface="Gill Sans" charset="0"/>
                  <a:ea typeface="Gill Sans" charset="0"/>
                  <a:cs typeface="Gill Sans" charset="0"/>
                </a:rPr>
                <a:t>Page 2</a:t>
              </a:r>
            </a:p>
          </p:txBody>
        </p:sp>
        <p:sp>
          <p:nvSpPr>
            <p:cNvPr id="35849" name="Line 8"/>
            <p:cNvSpPr>
              <a:spLocks noChangeShapeType="1"/>
            </p:cNvSpPr>
            <p:nvPr/>
          </p:nvSpPr>
          <p:spPr bwMode="auto">
            <a:xfrm>
              <a:off x="2112"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b="0">
                <a:latin typeface="Gill Sans" charset="0"/>
                <a:ea typeface="Gill Sans" charset="0"/>
                <a:cs typeface="Gill Sans" charset="0"/>
              </a:endParaRPr>
            </a:p>
          </p:txBody>
        </p:sp>
        <p:sp>
          <p:nvSpPr>
            <p:cNvPr id="35850" name="Line 9"/>
            <p:cNvSpPr>
              <a:spLocks noChangeShapeType="1"/>
            </p:cNvSpPr>
            <p:nvPr/>
          </p:nvSpPr>
          <p:spPr bwMode="auto">
            <a:xfrm>
              <a:off x="3024"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b="0">
                <a:latin typeface="Gill Sans" charset="0"/>
                <a:ea typeface="Gill Sans" charset="0"/>
                <a:cs typeface="Gill Sans" charset="0"/>
              </a:endParaRPr>
            </a:p>
          </p:txBody>
        </p:sp>
        <p:sp>
          <p:nvSpPr>
            <p:cNvPr id="35851" name="Line 10"/>
            <p:cNvSpPr>
              <a:spLocks noChangeShapeType="1"/>
            </p:cNvSpPr>
            <p:nvPr/>
          </p:nvSpPr>
          <p:spPr bwMode="auto">
            <a:xfrm>
              <a:off x="3936"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b="0">
                <a:latin typeface="Gill Sans" charset="0"/>
                <a:ea typeface="Gill Sans" charset="0"/>
                <a:cs typeface="Gill Sans" charset="0"/>
              </a:endParaRPr>
            </a:p>
          </p:txBody>
        </p:sp>
        <p:sp>
          <p:nvSpPr>
            <p:cNvPr id="35852" name="Line 11"/>
            <p:cNvSpPr>
              <a:spLocks noChangeShapeType="1"/>
            </p:cNvSpPr>
            <p:nvPr/>
          </p:nvSpPr>
          <p:spPr bwMode="auto">
            <a:xfrm>
              <a:off x="1200"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b="0">
                <a:latin typeface="Gill Sans" charset="0"/>
                <a:ea typeface="Gill Sans" charset="0"/>
                <a:cs typeface="Gill Sans" charset="0"/>
              </a:endParaRPr>
            </a:p>
          </p:txBody>
        </p:sp>
        <p:sp>
          <p:nvSpPr>
            <p:cNvPr id="35853" name="Text Box 12"/>
            <p:cNvSpPr txBox="1">
              <a:spLocks noChangeArrowheads="1"/>
            </p:cNvSpPr>
            <p:nvPr/>
          </p:nvSpPr>
          <p:spPr bwMode="auto">
            <a:xfrm>
              <a:off x="697" y="3249"/>
              <a:ext cx="509"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dirty="0">
                  <a:latin typeface="Gill Sans" charset="0"/>
                  <a:ea typeface="Gill Sans" charset="0"/>
                  <a:cs typeface="Gill Sans" charset="0"/>
                </a:rPr>
                <a:t>Head</a:t>
              </a:r>
            </a:p>
          </p:txBody>
        </p:sp>
        <p:sp>
          <p:nvSpPr>
            <p:cNvPr id="35854" name="Freeform 13"/>
            <p:cNvSpPr>
              <a:spLocks/>
            </p:cNvSpPr>
            <p:nvPr/>
          </p:nvSpPr>
          <p:spPr bwMode="auto">
            <a:xfrm>
              <a:off x="3552" y="3648"/>
              <a:ext cx="720" cy="240"/>
            </a:xfrm>
            <a:custGeom>
              <a:avLst/>
              <a:gdLst>
                <a:gd name="T0" fmla="*/ 0 w 720"/>
                <a:gd name="T1" fmla="*/ 240 h 240"/>
                <a:gd name="T2" fmla="*/ 480 w 720"/>
                <a:gd name="T3" fmla="*/ 240 h 240"/>
                <a:gd name="T4" fmla="*/ 72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480" y="240"/>
                  </a:lnTo>
                  <a:lnTo>
                    <a:pt x="7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b="0">
                <a:latin typeface="Gill Sans" charset="0"/>
                <a:ea typeface="Gill Sans" charset="0"/>
                <a:cs typeface="Gill Sans" charset="0"/>
              </a:endParaRPr>
            </a:p>
          </p:txBody>
        </p:sp>
        <p:sp>
          <p:nvSpPr>
            <p:cNvPr id="35855" name="Text Box 14"/>
            <p:cNvSpPr txBox="1">
              <a:spLocks noChangeArrowheads="1"/>
            </p:cNvSpPr>
            <p:nvPr/>
          </p:nvSpPr>
          <p:spPr bwMode="auto">
            <a:xfrm>
              <a:off x="2699" y="3753"/>
              <a:ext cx="846"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dirty="0">
                  <a:latin typeface="Gill Sans" charset="0"/>
                  <a:ea typeface="Gill Sans" charset="0"/>
                  <a:cs typeface="Gill Sans" charset="0"/>
                </a:rPr>
                <a:t>Tail (LRU)</a:t>
              </a:r>
            </a:p>
          </p:txBody>
        </p:sp>
      </p:grpSp>
    </p:spTree>
    <p:extLst>
      <p:ext uri="{BB962C8B-B14F-4D97-AF65-F5344CB8AC3E}">
        <p14:creationId xmlns:p14="http://schemas.microsoft.com/office/powerpoint/2010/main" val="77527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4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4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41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41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4147">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4147">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4147">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4147">
                                            <p:txEl>
                                              <p:pRg st="14" end="1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414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5171" name="Rectangle 3"/>
          <p:cNvSpPr>
            <a:spLocks noGrp="1" noChangeArrowheads="1"/>
          </p:cNvSpPr>
          <p:nvPr>
            <p:ph type="body" idx="1"/>
          </p:nvPr>
        </p:nvSpPr>
        <p:spPr>
          <a:xfrm>
            <a:off x="838200" y="762000"/>
            <a:ext cx="10591800" cy="5943600"/>
          </a:xfrm>
        </p:spPr>
        <p:txBody>
          <a:bodyPr>
            <a:normAutofit/>
          </a:bodyPr>
          <a:lstStyle/>
          <a:p>
            <a:pPr>
              <a:lnSpc>
                <a:spcPct val="80000"/>
              </a:lnSpc>
              <a:spcBef>
                <a:spcPct val="20000"/>
              </a:spcBef>
            </a:pPr>
            <a:r>
              <a:rPr lang="en-US" altLang="ko-KR" sz="2800" dirty="0">
                <a:ea typeface="굴림" panose="020B0600000101010101" pitchFamily="34" charset="-127"/>
              </a:rPr>
              <a:t>Suppose we have 3 page frames, 4 virtual pages, and following reference stream: </a:t>
            </a:r>
          </a:p>
          <a:p>
            <a:pPr lvl="1">
              <a:lnSpc>
                <a:spcPct val="80000"/>
              </a:lnSpc>
              <a:spcBef>
                <a:spcPct val="20000"/>
              </a:spcBef>
            </a:pPr>
            <a:r>
              <a:rPr lang="en-US" altLang="ko-KR" sz="2400" dirty="0">
                <a:ea typeface="굴림" panose="020B0600000101010101" pitchFamily="34" charset="-127"/>
              </a:rPr>
              <a:t>A B C A B D A D B C B</a:t>
            </a:r>
          </a:p>
          <a:p>
            <a:pPr>
              <a:lnSpc>
                <a:spcPct val="80000"/>
              </a:lnSpc>
              <a:spcBef>
                <a:spcPct val="20000"/>
              </a:spcBef>
            </a:pPr>
            <a:r>
              <a:rPr lang="en-US" altLang="ko-KR" sz="2800" dirty="0">
                <a:ea typeface="굴림" panose="020B0600000101010101" pitchFamily="34" charset="-127"/>
              </a:rPr>
              <a:t>Consider FIFO Page replacement:</a:t>
            </a: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marL="0" indent="0">
              <a:lnSpc>
                <a:spcPct val="80000"/>
              </a:lnSpc>
              <a:spcBef>
                <a:spcPct val="20000"/>
              </a:spcBef>
              <a:buNone/>
            </a:pPr>
            <a:endParaRPr lang="en-US" altLang="ko-KR" sz="2800" dirty="0">
              <a:ea typeface="굴림" panose="020B0600000101010101" pitchFamily="34" charset="-127"/>
            </a:endParaRPr>
          </a:p>
          <a:p>
            <a:pPr lvl="1">
              <a:lnSpc>
                <a:spcPct val="80000"/>
              </a:lnSpc>
              <a:spcBef>
                <a:spcPct val="20000"/>
              </a:spcBef>
            </a:pPr>
            <a:endParaRPr lang="en-US" altLang="ko-KR" sz="2400" dirty="0">
              <a:ea typeface="굴림" panose="020B0600000101010101" pitchFamily="34" charset="-127"/>
            </a:endParaRPr>
          </a:p>
          <a:p>
            <a:pPr>
              <a:lnSpc>
                <a:spcPct val="80000"/>
              </a:lnSpc>
              <a:spcBef>
                <a:spcPct val="20000"/>
              </a:spcBef>
            </a:pPr>
            <a:r>
              <a:rPr lang="en-US" altLang="ko-KR" sz="2600" dirty="0">
                <a:ea typeface="굴림" panose="020B0600000101010101" pitchFamily="34" charset="-127"/>
              </a:rPr>
              <a:t>FIFO: 7 faults</a:t>
            </a:r>
          </a:p>
          <a:p>
            <a:pPr>
              <a:lnSpc>
                <a:spcPct val="80000"/>
              </a:lnSpc>
              <a:spcBef>
                <a:spcPct val="20000"/>
              </a:spcBef>
            </a:pPr>
            <a:r>
              <a:rPr lang="en-US" altLang="ko-KR" sz="2600" dirty="0">
                <a:ea typeface="굴림" panose="020B0600000101010101" pitchFamily="34" charset="-127"/>
              </a:rPr>
              <a:t>When referencing D, replacing A is bad choice, </a:t>
            </a:r>
            <a:br>
              <a:rPr lang="en-US" altLang="ko-KR" sz="2600" dirty="0">
                <a:ea typeface="굴림" panose="020B0600000101010101" pitchFamily="34" charset="-127"/>
              </a:rPr>
            </a:br>
            <a:r>
              <a:rPr lang="en-US" altLang="ko-KR" sz="2600" dirty="0">
                <a:ea typeface="굴림" panose="020B0600000101010101" pitchFamily="34" charset="-127"/>
              </a:rPr>
              <a:t>since need A again right away</a:t>
            </a:r>
          </a:p>
        </p:txBody>
      </p:sp>
      <p:sp>
        <p:nvSpPr>
          <p:cNvPr id="36867" name="Rectangle 2"/>
          <p:cNvSpPr>
            <a:spLocks noGrp="1" noChangeArrowheads="1"/>
          </p:cNvSpPr>
          <p:nvPr>
            <p:ph type="title"/>
          </p:nvPr>
        </p:nvSpPr>
        <p:spPr/>
        <p:txBody>
          <a:bodyPr/>
          <a:lstStyle/>
          <a:p>
            <a:r>
              <a:rPr lang="en-US" altLang="ko-KR" dirty="0">
                <a:ea typeface="굴림" panose="020B0600000101010101" pitchFamily="34" charset="-127"/>
              </a:rPr>
              <a:t>Example: FIFO (strawman)</a:t>
            </a:r>
          </a:p>
        </p:txBody>
      </p:sp>
      <p:grpSp>
        <p:nvGrpSpPr>
          <p:cNvPr id="775305" name="Group 137"/>
          <p:cNvGrpSpPr>
            <a:grpSpLocks/>
          </p:cNvGrpSpPr>
          <p:nvPr/>
        </p:nvGrpSpPr>
        <p:grpSpPr bwMode="auto">
          <a:xfrm>
            <a:off x="9382126" y="3168651"/>
            <a:ext cx="600075" cy="1476375"/>
            <a:chOff x="4950" y="2190"/>
            <a:chExt cx="378" cy="930"/>
          </a:xfrm>
        </p:grpSpPr>
        <p:sp>
          <p:nvSpPr>
            <p:cNvPr id="36943" name="Rectangle 52"/>
            <p:cNvSpPr>
              <a:spLocks noChangeArrowheads="1"/>
            </p:cNvSpPr>
            <p:nvPr/>
          </p:nvSpPr>
          <p:spPr bwMode="auto">
            <a:xfrm>
              <a:off x="4950" y="281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4" name="Rectangle 40"/>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5" name="Rectangle 28"/>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4" name="Group 136"/>
          <p:cNvGrpSpPr>
            <a:grpSpLocks/>
          </p:cNvGrpSpPr>
          <p:nvPr/>
        </p:nvGrpSpPr>
        <p:grpSpPr bwMode="auto">
          <a:xfrm>
            <a:off x="8783639" y="3168651"/>
            <a:ext cx="598487" cy="1476375"/>
            <a:chOff x="4573" y="2190"/>
            <a:chExt cx="377" cy="930"/>
          </a:xfrm>
        </p:grpSpPr>
        <p:sp>
          <p:nvSpPr>
            <p:cNvPr id="36940" name="Rectangle 51"/>
            <p:cNvSpPr>
              <a:spLocks noChangeArrowheads="1"/>
            </p:cNvSpPr>
            <p:nvPr/>
          </p:nvSpPr>
          <p:spPr bwMode="auto">
            <a:xfrm>
              <a:off x="4573"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1" name="Rectangle 39"/>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2" name="Rectangle 27"/>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grpSp>
        <p:nvGrpSpPr>
          <p:cNvPr id="775303" name="Group 135"/>
          <p:cNvGrpSpPr>
            <a:grpSpLocks/>
          </p:cNvGrpSpPr>
          <p:nvPr/>
        </p:nvGrpSpPr>
        <p:grpSpPr bwMode="auto">
          <a:xfrm>
            <a:off x="8183564" y="3168651"/>
            <a:ext cx="600075" cy="1476375"/>
            <a:chOff x="4195" y="2190"/>
            <a:chExt cx="378" cy="930"/>
          </a:xfrm>
        </p:grpSpPr>
        <p:sp>
          <p:nvSpPr>
            <p:cNvPr id="36937" name="Rectangle 50"/>
            <p:cNvSpPr>
              <a:spLocks noChangeArrowheads="1"/>
            </p:cNvSpPr>
            <p:nvPr/>
          </p:nvSpPr>
          <p:spPr bwMode="auto">
            <a:xfrm>
              <a:off x="4195" y="281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38" name="Rectangle 38"/>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9" name="Rectangle 26"/>
            <p:cNvSpPr>
              <a:spLocks noChangeArrowheads="1"/>
            </p:cNvSpPr>
            <p:nvPr/>
          </p:nvSpPr>
          <p:spPr bwMode="auto">
            <a:xfrm>
              <a:off x="4195"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2" name="Group 134"/>
          <p:cNvGrpSpPr>
            <a:grpSpLocks/>
          </p:cNvGrpSpPr>
          <p:nvPr/>
        </p:nvGrpSpPr>
        <p:grpSpPr bwMode="auto">
          <a:xfrm>
            <a:off x="7585075" y="3168651"/>
            <a:ext cx="598488" cy="1476375"/>
            <a:chOff x="3818" y="2190"/>
            <a:chExt cx="377" cy="930"/>
          </a:xfrm>
        </p:grpSpPr>
        <p:sp>
          <p:nvSpPr>
            <p:cNvPr id="36934" name="Rectangle 49"/>
            <p:cNvSpPr>
              <a:spLocks noChangeArrowheads="1"/>
            </p:cNvSpPr>
            <p:nvPr/>
          </p:nvSpPr>
          <p:spPr bwMode="auto">
            <a:xfrm>
              <a:off x="3818"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5" name="Rectangle 37"/>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6" name="Rectangle 25"/>
            <p:cNvSpPr>
              <a:spLocks noChangeArrowheads="1"/>
            </p:cNvSpPr>
            <p:nvPr/>
          </p:nvSpPr>
          <p:spPr bwMode="auto">
            <a:xfrm>
              <a:off x="3818" y="219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1" name="Group 133"/>
          <p:cNvGrpSpPr>
            <a:grpSpLocks/>
          </p:cNvGrpSpPr>
          <p:nvPr/>
        </p:nvGrpSpPr>
        <p:grpSpPr bwMode="auto">
          <a:xfrm>
            <a:off x="6985001" y="3168651"/>
            <a:ext cx="600075" cy="1476375"/>
            <a:chOff x="3440" y="2190"/>
            <a:chExt cx="378" cy="930"/>
          </a:xfrm>
        </p:grpSpPr>
        <p:sp>
          <p:nvSpPr>
            <p:cNvPr id="36931" name="Rectangle 48"/>
            <p:cNvSpPr>
              <a:spLocks noChangeArrowheads="1"/>
            </p:cNvSpPr>
            <p:nvPr/>
          </p:nvSpPr>
          <p:spPr bwMode="auto">
            <a:xfrm>
              <a:off x="3440"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2" name="Rectangle 36"/>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sp>
          <p:nvSpPr>
            <p:cNvPr id="36933" name="Rectangle 24"/>
            <p:cNvSpPr>
              <a:spLocks noChangeArrowheads="1"/>
            </p:cNvSpPr>
            <p:nvPr/>
          </p:nvSpPr>
          <p:spPr bwMode="auto">
            <a:xfrm>
              <a:off x="3440"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0" name="Group 132"/>
          <p:cNvGrpSpPr>
            <a:grpSpLocks/>
          </p:cNvGrpSpPr>
          <p:nvPr/>
        </p:nvGrpSpPr>
        <p:grpSpPr bwMode="auto">
          <a:xfrm>
            <a:off x="6386514" y="3168651"/>
            <a:ext cx="598487" cy="1476375"/>
            <a:chOff x="3063" y="2190"/>
            <a:chExt cx="377" cy="930"/>
          </a:xfrm>
        </p:grpSpPr>
        <p:sp>
          <p:nvSpPr>
            <p:cNvPr id="36928" name="Rectangle 47"/>
            <p:cNvSpPr>
              <a:spLocks noChangeArrowheads="1"/>
            </p:cNvSpPr>
            <p:nvPr/>
          </p:nvSpPr>
          <p:spPr bwMode="auto">
            <a:xfrm>
              <a:off x="3063"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9" name="Rectangle 35"/>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0" name="Rectangle 23"/>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grpSp>
      <p:grpSp>
        <p:nvGrpSpPr>
          <p:cNvPr id="775299" name="Group 131"/>
          <p:cNvGrpSpPr>
            <a:grpSpLocks/>
          </p:cNvGrpSpPr>
          <p:nvPr/>
        </p:nvGrpSpPr>
        <p:grpSpPr bwMode="auto">
          <a:xfrm>
            <a:off x="5786439" y="3168651"/>
            <a:ext cx="600075" cy="1476375"/>
            <a:chOff x="2685" y="2190"/>
            <a:chExt cx="378" cy="930"/>
          </a:xfrm>
        </p:grpSpPr>
        <p:sp>
          <p:nvSpPr>
            <p:cNvPr id="36925" name="Rectangle 46"/>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6" name="Rectangle 34"/>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7" name="Rectangle 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8" name="Group 130"/>
          <p:cNvGrpSpPr>
            <a:grpSpLocks/>
          </p:cNvGrpSpPr>
          <p:nvPr/>
        </p:nvGrpSpPr>
        <p:grpSpPr bwMode="auto">
          <a:xfrm>
            <a:off x="5186364" y="3168651"/>
            <a:ext cx="600075" cy="1476375"/>
            <a:chOff x="2307" y="2190"/>
            <a:chExt cx="378" cy="930"/>
          </a:xfrm>
        </p:grpSpPr>
        <p:sp>
          <p:nvSpPr>
            <p:cNvPr id="36922" name="Rectangle 4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3" name="Rectangle 33"/>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4" name="Rectangle 21"/>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7" name="Group 129"/>
          <p:cNvGrpSpPr>
            <a:grpSpLocks/>
          </p:cNvGrpSpPr>
          <p:nvPr/>
        </p:nvGrpSpPr>
        <p:grpSpPr bwMode="auto">
          <a:xfrm>
            <a:off x="4587875" y="3168651"/>
            <a:ext cx="598488" cy="1476375"/>
            <a:chOff x="1930" y="2190"/>
            <a:chExt cx="377" cy="930"/>
          </a:xfrm>
        </p:grpSpPr>
        <p:sp>
          <p:nvSpPr>
            <p:cNvPr id="36919" name="Rectangle 44"/>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sp>
          <p:nvSpPr>
            <p:cNvPr id="36920" name="Rectangle 32"/>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1" name="Rectangle 2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6" name="Group 128"/>
          <p:cNvGrpSpPr>
            <a:grpSpLocks/>
          </p:cNvGrpSpPr>
          <p:nvPr/>
        </p:nvGrpSpPr>
        <p:grpSpPr bwMode="auto">
          <a:xfrm>
            <a:off x="3987801" y="3168651"/>
            <a:ext cx="600075" cy="1476375"/>
            <a:chOff x="1552" y="2190"/>
            <a:chExt cx="378" cy="930"/>
          </a:xfrm>
        </p:grpSpPr>
        <p:sp>
          <p:nvSpPr>
            <p:cNvPr id="36916"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7" name="Rectangle 31"/>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18" name="Rectangle 19"/>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5" name="Group 127"/>
          <p:cNvGrpSpPr>
            <a:grpSpLocks/>
          </p:cNvGrpSpPr>
          <p:nvPr/>
        </p:nvGrpSpPr>
        <p:grpSpPr bwMode="auto">
          <a:xfrm>
            <a:off x="3389314" y="3168651"/>
            <a:ext cx="598487" cy="1476375"/>
            <a:chOff x="1117" y="1948"/>
            <a:chExt cx="377" cy="930"/>
          </a:xfrm>
        </p:grpSpPr>
        <p:sp>
          <p:nvSpPr>
            <p:cNvPr id="36913" name="Rectangle 42"/>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4" name="Rectangle 30"/>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5" name="Rectangle 1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grpSp>
      <p:sp>
        <p:nvSpPr>
          <p:cNvPr id="775184" name="Rectangle 16"/>
          <p:cNvSpPr>
            <a:spLocks noChangeArrowheads="1"/>
          </p:cNvSpPr>
          <p:nvPr/>
        </p:nvSpPr>
        <p:spPr bwMode="auto">
          <a:xfrm>
            <a:off x="9382126"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3" name="Rectangle 15"/>
          <p:cNvSpPr>
            <a:spLocks noChangeArrowheads="1"/>
          </p:cNvSpPr>
          <p:nvPr/>
        </p:nvSpPr>
        <p:spPr bwMode="auto">
          <a:xfrm>
            <a:off x="8783639" y="2438400"/>
            <a:ext cx="598487"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82" name="Rectangle 14"/>
          <p:cNvSpPr>
            <a:spLocks noChangeArrowheads="1"/>
          </p:cNvSpPr>
          <p:nvPr/>
        </p:nvSpPr>
        <p:spPr bwMode="auto">
          <a:xfrm>
            <a:off x="8183564"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1" name="Rectangle 13"/>
          <p:cNvSpPr>
            <a:spLocks noChangeArrowheads="1"/>
          </p:cNvSpPr>
          <p:nvPr/>
        </p:nvSpPr>
        <p:spPr bwMode="auto">
          <a:xfrm>
            <a:off x="7585075" y="24384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80" name="Rectangle 12"/>
          <p:cNvSpPr>
            <a:spLocks noChangeArrowheads="1"/>
          </p:cNvSpPr>
          <p:nvPr/>
        </p:nvSpPr>
        <p:spPr bwMode="auto">
          <a:xfrm>
            <a:off x="6985001" y="24384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9" name="Rectangle 11"/>
          <p:cNvSpPr>
            <a:spLocks noChangeArrowheads="1"/>
          </p:cNvSpPr>
          <p:nvPr/>
        </p:nvSpPr>
        <p:spPr bwMode="auto">
          <a:xfrm>
            <a:off x="6386514" y="2438400"/>
            <a:ext cx="598487"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78" name="Rectangle 10"/>
          <p:cNvSpPr>
            <a:spLocks noChangeArrowheads="1"/>
          </p:cNvSpPr>
          <p:nvPr/>
        </p:nvSpPr>
        <p:spPr bwMode="auto">
          <a:xfrm>
            <a:off x="5786439"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7" name="Rectangle 9"/>
          <p:cNvSpPr>
            <a:spLocks noChangeArrowheads="1"/>
          </p:cNvSpPr>
          <p:nvPr/>
        </p:nvSpPr>
        <p:spPr bwMode="auto">
          <a:xfrm>
            <a:off x="5186364" y="24384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6" name="Rectangle 8"/>
          <p:cNvSpPr>
            <a:spLocks noChangeArrowheads="1"/>
          </p:cNvSpPr>
          <p:nvPr/>
        </p:nvSpPr>
        <p:spPr bwMode="auto">
          <a:xfrm>
            <a:off x="4587875" y="24384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75" name="Rectangle 7"/>
          <p:cNvSpPr>
            <a:spLocks noChangeArrowheads="1"/>
          </p:cNvSpPr>
          <p:nvPr/>
        </p:nvSpPr>
        <p:spPr bwMode="auto">
          <a:xfrm>
            <a:off x="3987801"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4" name="Rectangle 6"/>
          <p:cNvSpPr>
            <a:spLocks noChangeArrowheads="1"/>
          </p:cNvSpPr>
          <p:nvPr/>
        </p:nvSpPr>
        <p:spPr bwMode="auto">
          <a:xfrm>
            <a:off x="3389314" y="2438400"/>
            <a:ext cx="598487"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5306" name="Group 138"/>
          <p:cNvGrpSpPr>
            <a:grpSpLocks/>
          </p:cNvGrpSpPr>
          <p:nvPr/>
        </p:nvGrpSpPr>
        <p:grpSpPr bwMode="auto">
          <a:xfrm>
            <a:off x="2378076" y="2438401"/>
            <a:ext cx="7604125" cy="2206625"/>
            <a:chOff x="538" y="1536"/>
            <a:chExt cx="4790" cy="1390"/>
          </a:xfrm>
        </p:grpSpPr>
        <p:sp>
          <p:nvSpPr>
            <p:cNvPr id="36891" name="Rectangle 41"/>
            <p:cNvSpPr>
              <a:spLocks noChangeArrowheads="1"/>
            </p:cNvSpPr>
            <p:nvPr/>
          </p:nvSpPr>
          <p:spPr bwMode="auto">
            <a:xfrm>
              <a:off x="538" y="2616"/>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6892" name="Rectangle 29"/>
            <p:cNvSpPr>
              <a:spLocks noChangeArrowheads="1"/>
            </p:cNvSpPr>
            <p:nvPr/>
          </p:nvSpPr>
          <p:spPr bwMode="auto">
            <a:xfrm>
              <a:off x="538" y="2306"/>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6893" name="Rectangle 17"/>
            <p:cNvSpPr>
              <a:spLocks noChangeArrowheads="1"/>
            </p:cNvSpPr>
            <p:nvPr/>
          </p:nvSpPr>
          <p:spPr bwMode="auto">
            <a:xfrm>
              <a:off x="538" y="1996"/>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6894" name="Rectangle 5"/>
            <p:cNvSpPr>
              <a:spLocks noChangeArrowheads="1"/>
            </p:cNvSpPr>
            <p:nvPr/>
          </p:nvSpPr>
          <p:spPr bwMode="auto">
            <a:xfrm>
              <a:off x="538" y="1584"/>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6895" name="Line 53"/>
            <p:cNvSpPr>
              <a:spLocks noChangeShapeType="1"/>
            </p:cNvSpPr>
            <p:nvPr/>
          </p:nvSpPr>
          <p:spPr bwMode="auto">
            <a:xfrm>
              <a:off x="538" y="1536"/>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6" name="Line 54"/>
            <p:cNvSpPr>
              <a:spLocks noChangeShapeType="1"/>
            </p:cNvSpPr>
            <p:nvPr/>
          </p:nvSpPr>
          <p:spPr bwMode="auto">
            <a:xfrm>
              <a:off x="538" y="1996"/>
              <a:ext cx="479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7" name="Line 55"/>
            <p:cNvSpPr>
              <a:spLocks noChangeShapeType="1"/>
            </p:cNvSpPr>
            <p:nvPr/>
          </p:nvSpPr>
          <p:spPr bwMode="auto">
            <a:xfrm>
              <a:off x="538" y="2306"/>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8" name="Line 56"/>
            <p:cNvSpPr>
              <a:spLocks noChangeShapeType="1"/>
            </p:cNvSpPr>
            <p:nvPr/>
          </p:nvSpPr>
          <p:spPr bwMode="auto">
            <a:xfrm>
              <a:off x="538" y="2616"/>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9" name="Line 57"/>
            <p:cNvSpPr>
              <a:spLocks noChangeShapeType="1"/>
            </p:cNvSpPr>
            <p:nvPr/>
          </p:nvSpPr>
          <p:spPr bwMode="auto">
            <a:xfrm>
              <a:off x="538" y="2926"/>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0" name="Line 58"/>
            <p:cNvSpPr>
              <a:spLocks noChangeShapeType="1"/>
            </p:cNvSpPr>
            <p:nvPr/>
          </p:nvSpPr>
          <p:spPr bwMode="auto">
            <a:xfrm>
              <a:off x="538" y="1536"/>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1" name="Line 59"/>
            <p:cNvSpPr>
              <a:spLocks noChangeShapeType="1"/>
            </p:cNvSpPr>
            <p:nvPr/>
          </p:nvSpPr>
          <p:spPr bwMode="auto">
            <a:xfrm>
              <a:off x="1175" y="1536"/>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2" name="Line 60"/>
            <p:cNvSpPr>
              <a:spLocks noChangeShapeType="1"/>
            </p:cNvSpPr>
            <p:nvPr/>
          </p:nvSpPr>
          <p:spPr bwMode="auto">
            <a:xfrm>
              <a:off x="1552"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3" name="Line 61"/>
            <p:cNvSpPr>
              <a:spLocks noChangeShapeType="1"/>
            </p:cNvSpPr>
            <p:nvPr/>
          </p:nvSpPr>
          <p:spPr bwMode="auto">
            <a:xfrm>
              <a:off x="1930"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4" name="Line 62"/>
            <p:cNvSpPr>
              <a:spLocks noChangeShapeType="1"/>
            </p:cNvSpPr>
            <p:nvPr/>
          </p:nvSpPr>
          <p:spPr bwMode="auto">
            <a:xfrm>
              <a:off x="2307"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5" name="Line 63"/>
            <p:cNvSpPr>
              <a:spLocks noChangeShapeType="1"/>
            </p:cNvSpPr>
            <p:nvPr/>
          </p:nvSpPr>
          <p:spPr bwMode="auto">
            <a:xfrm>
              <a:off x="2685"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6" name="Line 64"/>
            <p:cNvSpPr>
              <a:spLocks noChangeShapeType="1"/>
            </p:cNvSpPr>
            <p:nvPr/>
          </p:nvSpPr>
          <p:spPr bwMode="auto">
            <a:xfrm>
              <a:off x="3063"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7" name="Line 65"/>
            <p:cNvSpPr>
              <a:spLocks noChangeShapeType="1"/>
            </p:cNvSpPr>
            <p:nvPr/>
          </p:nvSpPr>
          <p:spPr bwMode="auto">
            <a:xfrm>
              <a:off x="3440"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8" name="Line 66"/>
            <p:cNvSpPr>
              <a:spLocks noChangeShapeType="1"/>
            </p:cNvSpPr>
            <p:nvPr/>
          </p:nvSpPr>
          <p:spPr bwMode="auto">
            <a:xfrm>
              <a:off x="3818"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9" name="Line 67"/>
            <p:cNvSpPr>
              <a:spLocks noChangeShapeType="1"/>
            </p:cNvSpPr>
            <p:nvPr/>
          </p:nvSpPr>
          <p:spPr bwMode="auto">
            <a:xfrm>
              <a:off x="4195"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0" name="Line 68"/>
            <p:cNvSpPr>
              <a:spLocks noChangeShapeType="1"/>
            </p:cNvSpPr>
            <p:nvPr/>
          </p:nvSpPr>
          <p:spPr bwMode="auto">
            <a:xfrm>
              <a:off x="4573"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1" name="Line 69"/>
            <p:cNvSpPr>
              <a:spLocks noChangeShapeType="1"/>
            </p:cNvSpPr>
            <p:nvPr/>
          </p:nvSpPr>
          <p:spPr bwMode="auto">
            <a:xfrm>
              <a:off x="4950"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2" name="Line 70"/>
            <p:cNvSpPr>
              <a:spLocks noChangeShapeType="1"/>
            </p:cNvSpPr>
            <p:nvPr/>
          </p:nvSpPr>
          <p:spPr bwMode="auto">
            <a:xfrm>
              <a:off x="5328" y="1536"/>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2345626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5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5171">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5306"/>
                                        </p:tgtEl>
                                        <p:attrNameLst>
                                          <p:attrName>style.visibility</p:attrName>
                                        </p:attrNameLst>
                                      </p:cBhvr>
                                      <p:to>
                                        <p:strVal val="visible"/>
                                      </p:to>
                                    </p:set>
                                    <p:anim calcmode="lin" valueType="num">
                                      <p:cBhvr additive="base">
                                        <p:cTn id="15" dur="500" fill="hold"/>
                                        <p:tgtEl>
                                          <p:spTgt spid="775306"/>
                                        </p:tgtEl>
                                        <p:attrNameLst>
                                          <p:attrName>ppt_x</p:attrName>
                                        </p:attrNameLst>
                                      </p:cBhvr>
                                      <p:tavLst>
                                        <p:tav tm="0">
                                          <p:val>
                                            <p:strVal val="1+#ppt_w/2"/>
                                          </p:val>
                                        </p:tav>
                                        <p:tav tm="100000">
                                          <p:val>
                                            <p:strVal val="#ppt_x"/>
                                          </p:val>
                                        </p:tav>
                                      </p:tavLst>
                                    </p:anim>
                                    <p:anim calcmode="lin" valueType="num">
                                      <p:cBhvr additive="base">
                                        <p:cTn id="16" dur="500" fill="hold"/>
                                        <p:tgtEl>
                                          <p:spTgt spid="77530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517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529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517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529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517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529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517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529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517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529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5179"/>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5300"/>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5180"/>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530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518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530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5182"/>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5303"/>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518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530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5184"/>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5305"/>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5171">
                                            <p:txEl>
                                              <p:pRg st="10" end="1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75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1" grpId="0" build="p"/>
      <p:bldP spid="775184" grpId="0"/>
      <p:bldP spid="775183" grpId="0"/>
      <p:bldP spid="775182" grpId="0"/>
      <p:bldP spid="775181" grpId="0"/>
      <p:bldP spid="775180" grpId="0"/>
      <p:bldP spid="775179" grpId="0"/>
      <p:bldP spid="775178" grpId="0"/>
      <p:bldP spid="775177" grpId="0"/>
      <p:bldP spid="775176" grpId="0"/>
      <p:bldP spid="775175" grpId="0"/>
      <p:bldP spid="7751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43" name="Rectangle 3"/>
          <p:cNvSpPr>
            <a:spLocks noGrp="1" noChangeArrowheads="1"/>
          </p:cNvSpPr>
          <p:nvPr>
            <p:ph type="body" idx="1"/>
          </p:nvPr>
        </p:nvSpPr>
        <p:spPr>
          <a:xfrm>
            <a:off x="914400" y="838200"/>
            <a:ext cx="10287000" cy="5943600"/>
          </a:xfrm>
        </p:spPr>
        <p:txBody>
          <a:bodyPr>
            <a:noAutofit/>
          </a:bodyPr>
          <a:lstStyle/>
          <a:p>
            <a:pPr>
              <a:lnSpc>
                <a:spcPct val="80000"/>
              </a:lnSpc>
              <a:spcBef>
                <a:spcPct val="20000"/>
              </a:spcBef>
            </a:pPr>
            <a:r>
              <a:rPr lang="en-US" altLang="ko-KR" sz="2800" dirty="0">
                <a:ea typeface="굴림" panose="020B0600000101010101" pitchFamily="34" charset="-127"/>
              </a:rPr>
              <a:t>Suppose we have the same reference stream: </a:t>
            </a:r>
          </a:p>
          <a:p>
            <a:pPr lvl="1">
              <a:lnSpc>
                <a:spcPct val="80000"/>
              </a:lnSpc>
              <a:spcBef>
                <a:spcPct val="20000"/>
              </a:spcBef>
            </a:pPr>
            <a:r>
              <a:rPr lang="en-US" altLang="ko-KR" sz="2400" dirty="0">
                <a:ea typeface="굴림" panose="020B0600000101010101" pitchFamily="34" charset="-127"/>
              </a:rPr>
              <a:t>A B C A B D A D B C B</a:t>
            </a:r>
          </a:p>
          <a:p>
            <a:pPr>
              <a:lnSpc>
                <a:spcPct val="80000"/>
              </a:lnSpc>
              <a:spcBef>
                <a:spcPct val="20000"/>
              </a:spcBef>
            </a:pPr>
            <a:r>
              <a:rPr lang="en-US" altLang="ko-KR" sz="2800" dirty="0">
                <a:ea typeface="굴림" panose="020B0600000101010101" pitchFamily="34" charset="-127"/>
              </a:rPr>
              <a:t>Consider MIN Page replacement:</a:t>
            </a: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a:lnSpc>
                <a:spcPct val="80000"/>
              </a:lnSpc>
              <a:spcBef>
                <a:spcPct val="20000"/>
              </a:spcBef>
            </a:pPr>
            <a:endParaRPr lang="en-US" altLang="ko-KR" sz="2800" dirty="0">
              <a:ea typeface="굴림" panose="020B0600000101010101" pitchFamily="34" charset="-127"/>
            </a:endParaRPr>
          </a:p>
          <a:p>
            <a:pPr marL="457200" lvl="1" indent="0">
              <a:lnSpc>
                <a:spcPct val="80000"/>
              </a:lnSpc>
              <a:spcBef>
                <a:spcPct val="20000"/>
              </a:spcBef>
              <a:buNone/>
            </a:pPr>
            <a:endParaRPr lang="en-US" altLang="ko-KR" sz="1200" dirty="0">
              <a:ea typeface="굴림" panose="020B0600000101010101" pitchFamily="34" charset="-127"/>
            </a:endParaRPr>
          </a:p>
          <a:p>
            <a:pPr marL="457200" lvl="1" indent="0">
              <a:lnSpc>
                <a:spcPct val="80000"/>
              </a:lnSpc>
              <a:spcBef>
                <a:spcPct val="20000"/>
              </a:spcBef>
              <a:buNone/>
            </a:pPr>
            <a:endParaRPr lang="en-US" altLang="ko-KR" sz="1600" dirty="0">
              <a:ea typeface="굴림" panose="020B0600000101010101" pitchFamily="34" charset="-127"/>
            </a:endParaRPr>
          </a:p>
          <a:p>
            <a:pPr>
              <a:lnSpc>
                <a:spcPct val="80000"/>
              </a:lnSpc>
              <a:spcBef>
                <a:spcPct val="20000"/>
              </a:spcBef>
            </a:pPr>
            <a:r>
              <a:rPr lang="en-US" altLang="ko-KR" sz="2600" dirty="0">
                <a:ea typeface="굴림" panose="020B0600000101010101" pitchFamily="34" charset="-127"/>
              </a:rPr>
              <a:t>MIN: 5 faults </a:t>
            </a:r>
          </a:p>
          <a:p>
            <a:pPr lvl="1">
              <a:lnSpc>
                <a:spcPct val="80000"/>
              </a:lnSpc>
              <a:spcBef>
                <a:spcPct val="20000"/>
              </a:spcBef>
            </a:pPr>
            <a:r>
              <a:rPr lang="en-US" altLang="ko-KR" sz="2400" dirty="0">
                <a:ea typeface="굴림" panose="020B0600000101010101" pitchFamily="34" charset="-127"/>
              </a:rPr>
              <a:t>Where will D be brought in? Look for page not referenced </a:t>
            </a:r>
            <a:br>
              <a:rPr lang="en-US" altLang="ko-KR" sz="2400" dirty="0">
                <a:ea typeface="굴림" panose="020B0600000101010101" pitchFamily="34" charset="-127"/>
              </a:rPr>
            </a:br>
            <a:r>
              <a:rPr lang="en-US" altLang="ko-KR" sz="2400" dirty="0">
                <a:ea typeface="굴림" panose="020B0600000101010101" pitchFamily="34" charset="-127"/>
              </a:rPr>
              <a:t>farthest in future</a:t>
            </a:r>
          </a:p>
          <a:p>
            <a:pPr>
              <a:lnSpc>
                <a:spcPct val="80000"/>
              </a:lnSpc>
              <a:spcBef>
                <a:spcPct val="20000"/>
              </a:spcBef>
            </a:pPr>
            <a:r>
              <a:rPr lang="en-US" altLang="ko-KR" sz="2800" dirty="0">
                <a:ea typeface="굴림" panose="020B0600000101010101" pitchFamily="34" charset="-127"/>
              </a:rPr>
              <a:t>What will LRU do?</a:t>
            </a:r>
          </a:p>
          <a:p>
            <a:pPr lvl="1">
              <a:lnSpc>
                <a:spcPct val="80000"/>
              </a:lnSpc>
              <a:spcBef>
                <a:spcPct val="20000"/>
              </a:spcBef>
            </a:pPr>
            <a:r>
              <a:rPr lang="en-US" altLang="ko-KR" sz="2400" dirty="0">
                <a:ea typeface="굴림" panose="020B0600000101010101" pitchFamily="34" charset="-127"/>
              </a:rPr>
              <a:t>Same decisions as MIN here, but won’t always be true!</a:t>
            </a:r>
          </a:p>
        </p:txBody>
      </p:sp>
      <p:sp>
        <p:nvSpPr>
          <p:cNvPr id="37891" name="Rectangle 2"/>
          <p:cNvSpPr>
            <a:spLocks noGrp="1" noChangeArrowheads="1"/>
          </p:cNvSpPr>
          <p:nvPr>
            <p:ph type="title"/>
          </p:nvPr>
        </p:nvSpPr>
        <p:spPr/>
        <p:txBody>
          <a:bodyPr/>
          <a:lstStyle/>
          <a:p>
            <a:r>
              <a:rPr lang="en-US" altLang="ko-KR" dirty="0">
                <a:ea typeface="굴림" panose="020B0600000101010101" pitchFamily="34" charset="-127"/>
              </a:rPr>
              <a:t>Example: MIN / LRU</a:t>
            </a:r>
          </a:p>
        </p:txBody>
      </p:sp>
      <p:grpSp>
        <p:nvGrpSpPr>
          <p:cNvPr id="778246" name="Group 6"/>
          <p:cNvGrpSpPr>
            <a:grpSpLocks/>
          </p:cNvGrpSpPr>
          <p:nvPr/>
        </p:nvGrpSpPr>
        <p:grpSpPr bwMode="auto">
          <a:xfrm>
            <a:off x="9382126" y="3016251"/>
            <a:ext cx="600075" cy="1476375"/>
            <a:chOff x="4950" y="2190"/>
            <a:chExt cx="378" cy="930"/>
          </a:xfrm>
        </p:grpSpPr>
        <p:sp>
          <p:nvSpPr>
            <p:cNvPr id="37967" name="Rectangle 7"/>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8" name="Rectangle 8"/>
            <p:cNvSpPr>
              <a:spLocks noChangeArrowheads="1"/>
            </p:cNvSpPr>
            <p:nvPr/>
          </p:nvSpPr>
          <p:spPr bwMode="auto">
            <a:xfrm>
              <a:off x="4950"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9" name="Rectangle 9"/>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0" name="Group 10"/>
          <p:cNvGrpSpPr>
            <a:grpSpLocks/>
          </p:cNvGrpSpPr>
          <p:nvPr/>
        </p:nvGrpSpPr>
        <p:grpSpPr bwMode="auto">
          <a:xfrm>
            <a:off x="8783639" y="3016251"/>
            <a:ext cx="598487" cy="1476375"/>
            <a:chOff x="4573" y="2190"/>
            <a:chExt cx="377" cy="930"/>
          </a:xfrm>
        </p:grpSpPr>
        <p:sp>
          <p:nvSpPr>
            <p:cNvPr id="37964" name="Rectangle 11"/>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5" name="Rectangle 12"/>
            <p:cNvSpPr>
              <a:spLocks noChangeArrowheads="1"/>
            </p:cNvSpPr>
            <p:nvPr/>
          </p:nvSpPr>
          <p:spPr bwMode="auto">
            <a:xfrm>
              <a:off x="457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6" name="Rectangle 13"/>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8254" name="Group 14"/>
          <p:cNvGrpSpPr>
            <a:grpSpLocks/>
          </p:cNvGrpSpPr>
          <p:nvPr/>
        </p:nvGrpSpPr>
        <p:grpSpPr bwMode="auto">
          <a:xfrm>
            <a:off x="8183564" y="3016251"/>
            <a:ext cx="600075" cy="1476375"/>
            <a:chOff x="4195" y="2190"/>
            <a:chExt cx="378" cy="930"/>
          </a:xfrm>
        </p:grpSpPr>
        <p:sp>
          <p:nvSpPr>
            <p:cNvPr id="37961" name="Rectangle 15"/>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2" name="Rectangle 16"/>
            <p:cNvSpPr>
              <a:spLocks noChangeArrowheads="1"/>
            </p:cNvSpPr>
            <p:nvPr/>
          </p:nvSpPr>
          <p:spPr bwMode="auto">
            <a:xfrm>
              <a:off x="419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3" name="Rectangle 17"/>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8" name="Group 18"/>
          <p:cNvGrpSpPr>
            <a:grpSpLocks/>
          </p:cNvGrpSpPr>
          <p:nvPr/>
        </p:nvGrpSpPr>
        <p:grpSpPr bwMode="auto">
          <a:xfrm>
            <a:off x="7585075" y="3016251"/>
            <a:ext cx="598488" cy="1476375"/>
            <a:chOff x="3818" y="2190"/>
            <a:chExt cx="377" cy="930"/>
          </a:xfrm>
        </p:grpSpPr>
        <p:sp>
          <p:nvSpPr>
            <p:cNvPr id="37958" name="Rectangle 19"/>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9" name="Rectangle 20"/>
            <p:cNvSpPr>
              <a:spLocks noChangeArrowheads="1"/>
            </p:cNvSpPr>
            <p:nvPr/>
          </p:nvSpPr>
          <p:spPr bwMode="auto">
            <a:xfrm>
              <a:off x="3818"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0" name="Rectangle 21"/>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2" name="Group 22"/>
          <p:cNvGrpSpPr>
            <a:grpSpLocks/>
          </p:cNvGrpSpPr>
          <p:nvPr/>
        </p:nvGrpSpPr>
        <p:grpSpPr bwMode="auto">
          <a:xfrm>
            <a:off x="6985001" y="3016251"/>
            <a:ext cx="600075" cy="1476375"/>
            <a:chOff x="3440" y="2190"/>
            <a:chExt cx="378" cy="930"/>
          </a:xfrm>
        </p:grpSpPr>
        <p:sp>
          <p:nvSpPr>
            <p:cNvPr id="37955" name="Rectangle 23"/>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6" name="Rectangle 24"/>
            <p:cNvSpPr>
              <a:spLocks noChangeArrowheads="1"/>
            </p:cNvSpPr>
            <p:nvPr/>
          </p:nvSpPr>
          <p:spPr bwMode="auto">
            <a:xfrm>
              <a:off x="3440"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7" name="Rectangle 25"/>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6" name="Group 26"/>
          <p:cNvGrpSpPr>
            <a:grpSpLocks/>
          </p:cNvGrpSpPr>
          <p:nvPr/>
        </p:nvGrpSpPr>
        <p:grpSpPr bwMode="auto">
          <a:xfrm>
            <a:off x="6386514" y="3016251"/>
            <a:ext cx="598487" cy="1476375"/>
            <a:chOff x="3063" y="2190"/>
            <a:chExt cx="377" cy="930"/>
          </a:xfrm>
        </p:grpSpPr>
        <p:sp>
          <p:nvSpPr>
            <p:cNvPr id="37952" name="Rectangle 27"/>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7953" name="Rectangle 28"/>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4" name="Rectangle 29"/>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0" name="Group 30"/>
          <p:cNvGrpSpPr>
            <a:grpSpLocks/>
          </p:cNvGrpSpPr>
          <p:nvPr/>
        </p:nvGrpSpPr>
        <p:grpSpPr bwMode="auto">
          <a:xfrm>
            <a:off x="5786439" y="3016251"/>
            <a:ext cx="600075" cy="1476375"/>
            <a:chOff x="2685" y="2190"/>
            <a:chExt cx="378" cy="930"/>
          </a:xfrm>
        </p:grpSpPr>
        <p:sp>
          <p:nvSpPr>
            <p:cNvPr id="37949" name="Rectangle 31"/>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0" name="Rectangle 32"/>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1" name="Rectangle 33"/>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4" name="Group 34"/>
          <p:cNvGrpSpPr>
            <a:grpSpLocks/>
          </p:cNvGrpSpPr>
          <p:nvPr/>
        </p:nvGrpSpPr>
        <p:grpSpPr bwMode="auto">
          <a:xfrm>
            <a:off x="5186364" y="3016251"/>
            <a:ext cx="600075" cy="1476375"/>
            <a:chOff x="2307" y="2190"/>
            <a:chExt cx="378" cy="930"/>
          </a:xfrm>
        </p:grpSpPr>
        <p:sp>
          <p:nvSpPr>
            <p:cNvPr id="37946" name="Rectangle 3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7" name="Rectangle 36"/>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8" name="Rectangle 37"/>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8" name="Group 38"/>
          <p:cNvGrpSpPr>
            <a:grpSpLocks/>
          </p:cNvGrpSpPr>
          <p:nvPr/>
        </p:nvGrpSpPr>
        <p:grpSpPr bwMode="auto">
          <a:xfrm>
            <a:off x="4587875" y="3016251"/>
            <a:ext cx="598488" cy="1476375"/>
            <a:chOff x="1930" y="2190"/>
            <a:chExt cx="377" cy="930"/>
          </a:xfrm>
        </p:grpSpPr>
        <p:sp>
          <p:nvSpPr>
            <p:cNvPr id="37943" name="Rectangle 39"/>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7944" name="Rectangle 40"/>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5" name="Rectangle 41"/>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2" name="Group 42"/>
          <p:cNvGrpSpPr>
            <a:grpSpLocks/>
          </p:cNvGrpSpPr>
          <p:nvPr/>
        </p:nvGrpSpPr>
        <p:grpSpPr bwMode="auto">
          <a:xfrm>
            <a:off x="3987801" y="3016251"/>
            <a:ext cx="600075" cy="1476375"/>
            <a:chOff x="1552" y="2190"/>
            <a:chExt cx="378" cy="930"/>
          </a:xfrm>
        </p:grpSpPr>
        <p:sp>
          <p:nvSpPr>
            <p:cNvPr id="37940"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1" name="Rectangle 44"/>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7942" name="Rectangle 45"/>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6" name="Group 46"/>
          <p:cNvGrpSpPr>
            <a:grpSpLocks/>
          </p:cNvGrpSpPr>
          <p:nvPr/>
        </p:nvGrpSpPr>
        <p:grpSpPr bwMode="auto">
          <a:xfrm>
            <a:off x="3389314" y="3016251"/>
            <a:ext cx="598487" cy="1476375"/>
            <a:chOff x="1117" y="1948"/>
            <a:chExt cx="377" cy="930"/>
          </a:xfrm>
        </p:grpSpPr>
        <p:sp>
          <p:nvSpPr>
            <p:cNvPr id="37937" name="Rectangle 47"/>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8" name="Rectangle 48"/>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9" name="Rectangle 49"/>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8291" name="Rectangle 51"/>
          <p:cNvSpPr>
            <a:spLocks noChangeArrowheads="1"/>
          </p:cNvSpPr>
          <p:nvPr/>
        </p:nvSpPr>
        <p:spPr bwMode="auto">
          <a:xfrm>
            <a:off x="9382126"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2" name="Rectangle 52"/>
          <p:cNvSpPr>
            <a:spLocks noChangeArrowheads="1"/>
          </p:cNvSpPr>
          <p:nvPr/>
        </p:nvSpPr>
        <p:spPr bwMode="auto">
          <a:xfrm>
            <a:off x="8783639" y="2286000"/>
            <a:ext cx="598487"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293" name="Rectangle 53"/>
          <p:cNvSpPr>
            <a:spLocks noChangeArrowheads="1"/>
          </p:cNvSpPr>
          <p:nvPr/>
        </p:nvSpPr>
        <p:spPr bwMode="auto">
          <a:xfrm>
            <a:off x="8183564"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4" name="Rectangle 54"/>
          <p:cNvSpPr>
            <a:spLocks noChangeArrowheads="1"/>
          </p:cNvSpPr>
          <p:nvPr/>
        </p:nvSpPr>
        <p:spPr bwMode="auto">
          <a:xfrm>
            <a:off x="7585075" y="22860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5" name="Rectangle 55"/>
          <p:cNvSpPr>
            <a:spLocks noChangeArrowheads="1"/>
          </p:cNvSpPr>
          <p:nvPr/>
        </p:nvSpPr>
        <p:spPr bwMode="auto">
          <a:xfrm>
            <a:off x="6985001" y="22860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6" name="Rectangle 56"/>
          <p:cNvSpPr>
            <a:spLocks noChangeArrowheads="1"/>
          </p:cNvSpPr>
          <p:nvPr/>
        </p:nvSpPr>
        <p:spPr bwMode="auto">
          <a:xfrm>
            <a:off x="6386514" y="2286000"/>
            <a:ext cx="598487"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7" name="Rectangle 57"/>
          <p:cNvSpPr>
            <a:spLocks noChangeArrowheads="1"/>
          </p:cNvSpPr>
          <p:nvPr/>
        </p:nvSpPr>
        <p:spPr bwMode="auto">
          <a:xfrm>
            <a:off x="5786439"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8" name="Rectangle 58"/>
          <p:cNvSpPr>
            <a:spLocks noChangeArrowheads="1"/>
          </p:cNvSpPr>
          <p:nvPr/>
        </p:nvSpPr>
        <p:spPr bwMode="auto">
          <a:xfrm>
            <a:off x="5186364" y="22860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9" name="Rectangle 59"/>
          <p:cNvSpPr>
            <a:spLocks noChangeArrowheads="1"/>
          </p:cNvSpPr>
          <p:nvPr/>
        </p:nvSpPr>
        <p:spPr bwMode="auto">
          <a:xfrm>
            <a:off x="4587875" y="22860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300" name="Rectangle 60"/>
          <p:cNvSpPr>
            <a:spLocks noChangeArrowheads="1"/>
          </p:cNvSpPr>
          <p:nvPr/>
        </p:nvSpPr>
        <p:spPr bwMode="auto">
          <a:xfrm>
            <a:off x="3987801"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301" name="Rectangle 61"/>
          <p:cNvSpPr>
            <a:spLocks noChangeArrowheads="1"/>
          </p:cNvSpPr>
          <p:nvPr/>
        </p:nvSpPr>
        <p:spPr bwMode="auto">
          <a:xfrm>
            <a:off x="3389314" y="2286000"/>
            <a:ext cx="598487"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8321" name="Group 81"/>
          <p:cNvGrpSpPr>
            <a:grpSpLocks/>
          </p:cNvGrpSpPr>
          <p:nvPr/>
        </p:nvGrpSpPr>
        <p:grpSpPr bwMode="auto">
          <a:xfrm>
            <a:off x="2378076" y="2286001"/>
            <a:ext cx="7604125" cy="2206625"/>
            <a:chOff x="538" y="1440"/>
            <a:chExt cx="4790" cy="1390"/>
          </a:xfrm>
        </p:grpSpPr>
        <p:sp>
          <p:nvSpPr>
            <p:cNvPr id="37915" name="Rectangle 4"/>
            <p:cNvSpPr>
              <a:spLocks noChangeArrowheads="1"/>
            </p:cNvSpPr>
            <p:nvPr/>
          </p:nvSpPr>
          <p:spPr bwMode="auto">
            <a:xfrm>
              <a:off x="538" y="252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7916" name="Rectangle 5"/>
            <p:cNvSpPr>
              <a:spLocks noChangeArrowheads="1"/>
            </p:cNvSpPr>
            <p:nvPr/>
          </p:nvSpPr>
          <p:spPr bwMode="auto">
            <a:xfrm>
              <a:off x="538" y="221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7917" name="Rectangle 50"/>
            <p:cNvSpPr>
              <a:spLocks noChangeArrowheads="1"/>
            </p:cNvSpPr>
            <p:nvPr/>
          </p:nvSpPr>
          <p:spPr bwMode="auto">
            <a:xfrm>
              <a:off x="538" y="190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7918" name="Rectangle 62"/>
            <p:cNvSpPr>
              <a:spLocks noChangeArrowheads="1"/>
            </p:cNvSpPr>
            <p:nvPr/>
          </p:nvSpPr>
          <p:spPr bwMode="auto">
            <a:xfrm>
              <a:off x="538" y="1440"/>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7919" name="Line 63"/>
            <p:cNvSpPr>
              <a:spLocks noChangeShapeType="1"/>
            </p:cNvSpPr>
            <p:nvPr/>
          </p:nvSpPr>
          <p:spPr bwMode="auto">
            <a:xfrm>
              <a:off x="538"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0" name="Line 64"/>
            <p:cNvSpPr>
              <a:spLocks noChangeShapeType="1"/>
            </p:cNvSpPr>
            <p:nvPr/>
          </p:nvSpPr>
          <p:spPr bwMode="auto">
            <a:xfrm>
              <a:off x="538" y="1900"/>
              <a:ext cx="479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1" name="Line 65"/>
            <p:cNvSpPr>
              <a:spLocks noChangeShapeType="1"/>
            </p:cNvSpPr>
            <p:nvPr/>
          </p:nvSpPr>
          <p:spPr bwMode="auto">
            <a:xfrm>
              <a:off x="538"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2" name="Line 66"/>
            <p:cNvSpPr>
              <a:spLocks noChangeShapeType="1"/>
            </p:cNvSpPr>
            <p:nvPr/>
          </p:nvSpPr>
          <p:spPr bwMode="auto">
            <a:xfrm>
              <a:off x="538"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3" name="Line 67"/>
            <p:cNvSpPr>
              <a:spLocks noChangeShapeType="1"/>
            </p:cNvSpPr>
            <p:nvPr/>
          </p:nvSpPr>
          <p:spPr bwMode="auto">
            <a:xfrm>
              <a:off x="538"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4" name="Line 68"/>
            <p:cNvSpPr>
              <a:spLocks noChangeShapeType="1"/>
            </p:cNvSpPr>
            <p:nvPr/>
          </p:nvSpPr>
          <p:spPr bwMode="auto">
            <a:xfrm>
              <a:off x="538"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5" name="Line 69"/>
            <p:cNvSpPr>
              <a:spLocks noChangeShapeType="1"/>
            </p:cNvSpPr>
            <p:nvPr/>
          </p:nvSpPr>
          <p:spPr bwMode="auto">
            <a:xfrm>
              <a:off x="1175"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6" name="Line 70"/>
            <p:cNvSpPr>
              <a:spLocks noChangeShapeType="1"/>
            </p:cNvSpPr>
            <p:nvPr/>
          </p:nvSpPr>
          <p:spPr bwMode="auto">
            <a:xfrm>
              <a:off x="15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7" name="Line 71"/>
            <p:cNvSpPr>
              <a:spLocks noChangeShapeType="1"/>
            </p:cNvSpPr>
            <p:nvPr/>
          </p:nvSpPr>
          <p:spPr bwMode="auto">
            <a:xfrm>
              <a:off x="193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8" name="Line 72"/>
            <p:cNvSpPr>
              <a:spLocks noChangeShapeType="1"/>
            </p:cNvSpPr>
            <p:nvPr/>
          </p:nvSpPr>
          <p:spPr bwMode="auto">
            <a:xfrm>
              <a:off x="230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9" name="Line 73"/>
            <p:cNvSpPr>
              <a:spLocks noChangeShapeType="1"/>
            </p:cNvSpPr>
            <p:nvPr/>
          </p:nvSpPr>
          <p:spPr bwMode="auto">
            <a:xfrm>
              <a:off x="268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0" name="Line 74"/>
            <p:cNvSpPr>
              <a:spLocks noChangeShapeType="1"/>
            </p:cNvSpPr>
            <p:nvPr/>
          </p:nvSpPr>
          <p:spPr bwMode="auto">
            <a:xfrm>
              <a:off x="3063"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1" name="Line 75"/>
            <p:cNvSpPr>
              <a:spLocks noChangeShapeType="1"/>
            </p:cNvSpPr>
            <p:nvPr/>
          </p:nvSpPr>
          <p:spPr bwMode="auto">
            <a:xfrm>
              <a:off x="344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2" name="Line 76"/>
            <p:cNvSpPr>
              <a:spLocks noChangeShapeType="1"/>
            </p:cNvSpPr>
            <p:nvPr/>
          </p:nvSpPr>
          <p:spPr bwMode="auto">
            <a:xfrm>
              <a:off x="3818"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3" name="Line 77"/>
            <p:cNvSpPr>
              <a:spLocks noChangeShapeType="1"/>
            </p:cNvSpPr>
            <p:nvPr/>
          </p:nvSpPr>
          <p:spPr bwMode="auto">
            <a:xfrm>
              <a:off x="419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4" name="Line 78"/>
            <p:cNvSpPr>
              <a:spLocks noChangeShapeType="1"/>
            </p:cNvSpPr>
            <p:nvPr/>
          </p:nvSpPr>
          <p:spPr bwMode="auto">
            <a:xfrm>
              <a:off x="4573"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5" name="Line 79"/>
            <p:cNvSpPr>
              <a:spLocks noChangeShapeType="1"/>
            </p:cNvSpPr>
            <p:nvPr/>
          </p:nvSpPr>
          <p:spPr bwMode="auto">
            <a:xfrm>
              <a:off x="495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6" name="Line 80"/>
            <p:cNvSpPr>
              <a:spLocks noChangeShapeType="1"/>
            </p:cNvSpPr>
            <p:nvPr/>
          </p:nvSpPr>
          <p:spPr bwMode="auto">
            <a:xfrm>
              <a:off x="5328"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12985258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8243">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8321"/>
                                        </p:tgtEl>
                                        <p:attrNameLst>
                                          <p:attrName>style.visibility</p:attrName>
                                        </p:attrNameLst>
                                      </p:cBhvr>
                                      <p:to>
                                        <p:strVal val="visible"/>
                                      </p:to>
                                    </p:set>
                                    <p:anim calcmode="lin" valueType="num">
                                      <p:cBhvr additive="base">
                                        <p:cTn id="15" dur="500" fill="hold"/>
                                        <p:tgtEl>
                                          <p:spTgt spid="778321"/>
                                        </p:tgtEl>
                                        <p:attrNameLst>
                                          <p:attrName>ppt_x</p:attrName>
                                        </p:attrNameLst>
                                      </p:cBhvr>
                                      <p:tavLst>
                                        <p:tav tm="0">
                                          <p:val>
                                            <p:strVal val="1+#ppt_w/2"/>
                                          </p:val>
                                        </p:tav>
                                        <p:tav tm="100000">
                                          <p:val>
                                            <p:strVal val="#ppt_x"/>
                                          </p:val>
                                        </p:tav>
                                      </p:tavLst>
                                    </p:anim>
                                    <p:anim calcmode="lin" valueType="num">
                                      <p:cBhvr additive="base">
                                        <p:cTn id="16" dur="500" fill="hold"/>
                                        <p:tgtEl>
                                          <p:spTgt spid="77832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30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828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830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82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829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82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829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8274"/>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829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827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8296"/>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8266"/>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8295"/>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826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8294"/>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8258"/>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8293"/>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8254"/>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829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825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829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8246"/>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8243">
                                            <p:txEl>
                                              <p:pRg st="10" end="10"/>
                                            </p:tx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78243">
                                            <p:txEl>
                                              <p:pRg st="11" end="11"/>
                                            </p:txEl>
                                          </p:spTgt>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78243">
                                            <p:txEl>
                                              <p:pRg st="12" end="12"/>
                                            </p:tx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78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P spid="778291" grpId="0"/>
      <p:bldP spid="778292" grpId="0"/>
      <p:bldP spid="778293" grpId="0"/>
      <p:bldP spid="778294" grpId="0"/>
      <p:bldP spid="778295" grpId="0"/>
      <p:bldP spid="778296" grpId="0"/>
      <p:bldP spid="778297" grpId="0"/>
      <p:bldP spid="778298" grpId="0"/>
      <p:bldP spid="778299" grpId="0"/>
      <p:bldP spid="778300" grpId="0"/>
      <p:bldP spid="778301"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838200" y="876300"/>
            <a:ext cx="10515600" cy="5105400"/>
          </a:xfrm>
        </p:spPr>
        <p:txBody>
          <a:bodyPr/>
          <a:lstStyle/>
          <a:p>
            <a:pPr>
              <a:lnSpc>
                <a:spcPct val="80000"/>
              </a:lnSpc>
              <a:spcBef>
                <a:spcPct val="25000"/>
              </a:spcBef>
            </a:pPr>
            <a:r>
              <a:rPr lang="en-US" altLang="ko-KR" dirty="0">
                <a:ea typeface="굴림" panose="020B0600000101010101" pitchFamily="34" charset="-127"/>
              </a:rPr>
              <a:t>Consider the following: A B C D A B C D A B C D</a:t>
            </a:r>
          </a:p>
          <a:p>
            <a:pPr>
              <a:lnSpc>
                <a:spcPct val="80000"/>
              </a:lnSpc>
              <a:spcBef>
                <a:spcPct val="25000"/>
              </a:spcBef>
            </a:pPr>
            <a:r>
              <a:rPr lang="en-US" altLang="ko-KR" dirty="0">
                <a:ea typeface="굴림" panose="020B0600000101010101" pitchFamily="34" charset="-127"/>
              </a:rPr>
              <a:t>LRU Performs as follows (same as FIFO here):</a:t>
            </a: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lvl="1">
              <a:lnSpc>
                <a:spcPct val="80000"/>
              </a:lnSpc>
              <a:spcBef>
                <a:spcPct val="25000"/>
              </a:spcBef>
            </a:pPr>
            <a:endParaRPr lang="en-US" altLang="ko-KR" dirty="0">
              <a:ea typeface="굴림" panose="020B0600000101010101" pitchFamily="34" charset="-127"/>
            </a:endParaRPr>
          </a:p>
          <a:p>
            <a:pPr lvl="1">
              <a:lnSpc>
                <a:spcPct val="80000"/>
              </a:lnSpc>
              <a:spcBef>
                <a:spcPct val="25000"/>
              </a:spcBef>
            </a:pPr>
            <a:r>
              <a:rPr lang="en-US" altLang="ko-KR" dirty="0">
                <a:ea typeface="굴림" panose="020B0600000101010101" pitchFamily="34" charset="-127"/>
              </a:rPr>
              <a:t>Every reference is a page fault!</a:t>
            </a:r>
          </a:p>
          <a:p>
            <a:pPr>
              <a:lnSpc>
                <a:spcPct val="80000"/>
              </a:lnSpc>
              <a:spcBef>
                <a:spcPct val="25000"/>
              </a:spcBef>
            </a:pPr>
            <a:r>
              <a:rPr lang="en-US" altLang="ko-KR" dirty="0">
                <a:ea typeface="굴림" panose="020B0600000101010101" pitchFamily="34" charset="-127"/>
              </a:rPr>
              <a:t>Fairly contrived example of working set of N+1 on N frames</a:t>
            </a:r>
          </a:p>
          <a:p>
            <a:pPr lvl="1">
              <a:lnSpc>
                <a:spcPct val="80000"/>
              </a:lnSpc>
              <a:spcBef>
                <a:spcPct val="25000"/>
              </a:spcBef>
            </a:pPr>
            <a:endParaRPr lang="ko-KR" altLang="en-US" dirty="0">
              <a:ea typeface="굴림" panose="020B0600000101010101" pitchFamily="34" charset="-127"/>
            </a:endParaRPr>
          </a:p>
        </p:txBody>
      </p:sp>
      <p:grpSp>
        <p:nvGrpSpPr>
          <p:cNvPr id="779347" name="Group 83"/>
          <p:cNvGrpSpPr>
            <a:grpSpLocks/>
          </p:cNvGrpSpPr>
          <p:nvPr/>
        </p:nvGrpSpPr>
        <p:grpSpPr bwMode="auto">
          <a:xfrm>
            <a:off x="9699626" y="2486025"/>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dirty="0">
                <a:ea typeface="굴림" panose="020B0600000101010101" pitchFamily="34" charset="-127"/>
              </a:rPr>
              <a:t>Is LRU guaranteed to perform well?</a:t>
            </a:r>
          </a:p>
        </p:txBody>
      </p:sp>
      <p:grpSp>
        <p:nvGrpSpPr>
          <p:cNvPr id="779268" name="Group 4"/>
          <p:cNvGrpSpPr>
            <a:grpSpLocks/>
          </p:cNvGrpSpPr>
          <p:nvPr/>
        </p:nvGrpSpPr>
        <p:grpSpPr bwMode="auto">
          <a:xfrm>
            <a:off x="9109076" y="2486025"/>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8510589" y="2486025"/>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7910514" y="2486025"/>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7312025" y="2486025"/>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6711951" y="2486025"/>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6113464" y="2486025"/>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5513389" y="2486025"/>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4913314" y="2486025"/>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4314825" y="2486025"/>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3714751" y="2486025"/>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3116264" y="2486025"/>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9109076" y="1755774"/>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8510589" y="1755774"/>
            <a:ext cx="598487"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7910514" y="1755774"/>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7312025" y="1755774"/>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6711951" y="1755774"/>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6113464" y="1755774"/>
            <a:ext cx="598487"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5513389" y="1755774"/>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4913314" y="1755774"/>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4314825" y="1755774"/>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3714751" y="1755774"/>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3116264" y="1755774"/>
            <a:ext cx="598487"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9725026" y="1755774"/>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2105025" y="1755775"/>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1365833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779354"/>
                                        </p:tgtEl>
                                        <p:attrNameLst>
                                          <p:attrName>style.visibility</p:attrName>
                                        </p:attrNameLst>
                                      </p:cBhvr>
                                      <p:to>
                                        <p:strVal val="visible"/>
                                      </p:to>
                                    </p:set>
                                    <p:anim calcmode="lin" valueType="num">
                                      <p:cBhvr additive="base">
                                        <p:cTn id="13" dur="500" fill="hold"/>
                                        <p:tgtEl>
                                          <p:spTgt spid="779354"/>
                                        </p:tgtEl>
                                        <p:attrNameLst>
                                          <p:attrName>ppt_x</p:attrName>
                                        </p:attrNameLst>
                                      </p:cBhvr>
                                      <p:tavLst>
                                        <p:tav tm="0">
                                          <p:val>
                                            <p:strVal val="1+#ppt_w/2"/>
                                          </p:val>
                                        </p:tav>
                                        <p:tav tm="100000">
                                          <p:val>
                                            <p:strVal val="#ppt_x"/>
                                          </p:val>
                                        </p:tav>
                                      </p:tavLst>
                                    </p:anim>
                                    <p:anim calcmode="lin" valueType="num">
                                      <p:cBhvr additive="base">
                                        <p:cTn id="14" dur="500" fill="hold"/>
                                        <p:tgtEl>
                                          <p:spTgt spid="7793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3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93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932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930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932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930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931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929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93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792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93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7928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931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79284"/>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931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77928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931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7792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7931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779272"/>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931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779268"/>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7935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77934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79267">
                                            <p:txEl>
                                              <p:pRg st="9" end="9"/>
                                            </p:txEl>
                                          </p:spTgt>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779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P spid="779312" grpId="0"/>
      <p:bldP spid="779313" grpId="0"/>
      <p:bldP spid="779314" grpId="0"/>
      <p:bldP spid="779315" grpId="0"/>
      <p:bldP spid="779316" grpId="0"/>
      <p:bldP spid="779317" grpId="0"/>
      <p:bldP spid="779318" grpId="0"/>
      <p:bldP spid="779319" grpId="0"/>
      <p:bldP spid="779320" grpId="0"/>
      <p:bldP spid="779321" grpId="0"/>
      <p:bldP spid="779322" grpId="0"/>
      <p:bldP spid="779351"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0" y="685800"/>
            <a:ext cx="10439400" cy="3810000"/>
          </a:xfrm>
        </p:spPr>
        <p:txBody>
          <a:bodyPr/>
          <a:lstStyle/>
          <a:p>
            <a:pPr>
              <a:lnSpc>
                <a:spcPct val="80000"/>
              </a:lnSpc>
              <a:spcBef>
                <a:spcPct val="25000"/>
              </a:spcBef>
            </a:pPr>
            <a:r>
              <a:rPr lang="en-US" altLang="ko-KR" dirty="0">
                <a:ea typeface="굴림" panose="020B0600000101010101" pitchFamily="34" charset="-127"/>
              </a:rPr>
              <a:t>Consider the following: A B C D A B C D A B C D</a:t>
            </a:r>
          </a:p>
          <a:p>
            <a:pPr>
              <a:lnSpc>
                <a:spcPct val="80000"/>
              </a:lnSpc>
              <a:spcBef>
                <a:spcPct val="25000"/>
              </a:spcBef>
            </a:pPr>
            <a:r>
              <a:rPr lang="en-US" altLang="ko-KR" dirty="0">
                <a:ea typeface="굴림" panose="020B0600000101010101" pitchFamily="34" charset="-127"/>
              </a:rPr>
              <a:t>LRU Performs as follows (same as FIFO here):</a:t>
            </a: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a:lnSpc>
                <a:spcPct val="80000"/>
              </a:lnSpc>
              <a:spcBef>
                <a:spcPct val="25000"/>
              </a:spcBef>
            </a:pPr>
            <a:endParaRPr lang="en-US" altLang="ko-KR" dirty="0">
              <a:ea typeface="굴림" panose="020B0600000101010101" pitchFamily="34" charset="-127"/>
            </a:endParaRPr>
          </a:p>
          <a:p>
            <a:pPr lvl="1">
              <a:lnSpc>
                <a:spcPct val="80000"/>
              </a:lnSpc>
              <a:spcBef>
                <a:spcPct val="25000"/>
              </a:spcBef>
            </a:pPr>
            <a:r>
              <a:rPr lang="en-US" altLang="ko-KR" dirty="0">
                <a:ea typeface="굴림" panose="020B0600000101010101" pitchFamily="34" charset="-127"/>
              </a:rPr>
              <a:t>Every reference is a page fault!</a:t>
            </a:r>
          </a:p>
          <a:p>
            <a:pPr>
              <a:lnSpc>
                <a:spcPct val="80000"/>
              </a:lnSpc>
              <a:spcBef>
                <a:spcPct val="25000"/>
              </a:spcBef>
            </a:pPr>
            <a:r>
              <a:rPr lang="en-US" altLang="ko-KR" dirty="0">
                <a:ea typeface="굴림" panose="020B0600000101010101" pitchFamily="34" charset="-127"/>
              </a:rPr>
              <a:t>MIN Does much better:</a:t>
            </a:r>
          </a:p>
          <a:p>
            <a:pPr lvl="1">
              <a:lnSpc>
                <a:spcPct val="80000"/>
              </a:lnSpc>
              <a:spcBef>
                <a:spcPct val="25000"/>
              </a:spcBef>
            </a:pPr>
            <a:endParaRPr lang="ko-KR" altLang="en-US" dirty="0">
              <a:ea typeface="굴림" panose="020B0600000101010101" pitchFamily="34" charset="-127"/>
            </a:endParaRPr>
          </a:p>
        </p:txBody>
      </p:sp>
      <p:grpSp>
        <p:nvGrpSpPr>
          <p:cNvPr id="779347" name="Group 83"/>
          <p:cNvGrpSpPr>
            <a:grpSpLocks/>
          </p:cNvGrpSpPr>
          <p:nvPr/>
        </p:nvGrpSpPr>
        <p:grpSpPr bwMode="auto">
          <a:xfrm>
            <a:off x="8899526" y="2178051"/>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a:ea typeface="굴림" panose="020B0600000101010101" pitchFamily="34" charset="-127"/>
              </a:rPr>
              <a:t>When will LRU perform badly?</a:t>
            </a:r>
          </a:p>
        </p:txBody>
      </p:sp>
      <p:grpSp>
        <p:nvGrpSpPr>
          <p:cNvPr id="779268" name="Group 4"/>
          <p:cNvGrpSpPr>
            <a:grpSpLocks/>
          </p:cNvGrpSpPr>
          <p:nvPr/>
        </p:nvGrpSpPr>
        <p:grpSpPr bwMode="auto">
          <a:xfrm>
            <a:off x="8308976" y="2178051"/>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7710489" y="2178051"/>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7110414" y="2178051"/>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6511925" y="2178051"/>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5911851" y="2178051"/>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5313364" y="2178051"/>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4713289" y="2178051"/>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4113214" y="2178051"/>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3514725" y="2178051"/>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2914651" y="2178051"/>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2316164" y="2178051"/>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8308976"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7710489" y="1447800"/>
            <a:ext cx="598487"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7110414"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6511925" y="14478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5911851" y="14478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5313364" y="1447800"/>
            <a:ext cx="598487"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4713289"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4113214" y="14478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3514725" y="14478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2914651"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2316164" y="1447800"/>
            <a:ext cx="598487"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8924926"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1304925" y="1447801"/>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grpSp>
        <p:nvGrpSpPr>
          <p:cNvPr id="38944" name="Group 99"/>
          <p:cNvGrpSpPr>
            <a:grpSpLocks/>
          </p:cNvGrpSpPr>
          <p:nvPr/>
        </p:nvGrpSpPr>
        <p:grpSpPr bwMode="auto">
          <a:xfrm>
            <a:off x="7700963" y="5226051"/>
            <a:ext cx="598488" cy="1476375"/>
            <a:chOff x="4573" y="2190"/>
            <a:chExt cx="377" cy="930"/>
          </a:xfrm>
        </p:grpSpPr>
        <p:sp>
          <p:nvSpPr>
            <p:cNvPr id="39019" name="Rectangle 100"/>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0" name="Rectangle 101"/>
            <p:cNvSpPr>
              <a:spLocks noChangeArrowheads="1"/>
            </p:cNvSpPr>
            <p:nvPr/>
          </p:nvSpPr>
          <p:spPr bwMode="auto">
            <a:xfrm>
              <a:off x="4573" y="250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1" name="Rectangle 102"/>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38947" name="Group 111"/>
          <p:cNvGrpSpPr>
            <a:grpSpLocks/>
          </p:cNvGrpSpPr>
          <p:nvPr/>
        </p:nvGrpSpPr>
        <p:grpSpPr bwMode="auto">
          <a:xfrm>
            <a:off x="5902326" y="5226051"/>
            <a:ext cx="600075" cy="1476375"/>
            <a:chOff x="3440" y="2190"/>
            <a:chExt cx="378" cy="930"/>
          </a:xfrm>
        </p:grpSpPr>
        <p:sp>
          <p:nvSpPr>
            <p:cNvPr id="39010" name="Rectangle 112"/>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1" name="Rectangle 113"/>
            <p:cNvSpPr>
              <a:spLocks noChangeArrowheads="1"/>
            </p:cNvSpPr>
            <p:nvPr/>
          </p:nvSpPr>
          <p:spPr bwMode="auto">
            <a:xfrm>
              <a:off x="344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12" name="Rectangle 114"/>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0" name="Group 123"/>
          <p:cNvGrpSpPr>
            <a:grpSpLocks/>
          </p:cNvGrpSpPr>
          <p:nvPr/>
        </p:nvGrpSpPr>
        <p:grpSpPr bwMode="auto">
          <a:xfrm>
            <a:off x="4103689" y="5226051"/>
            <a:ext cx="600075" cy="1476375"/>
            <a:chOff x="2307" y="2190"/>
            <a:chExt cx="378" cy="930"/>
          </a:xfrm>
        </p:grpSpPr>
        <p:sp>
          <p:nvSpPr>
            <p:cNvPr id="39001" name="Rectangle 124"/>
            <p:cNvSpPr>
              <a:spLocks noChangeArrowheads="1"/>
            </p:cNvSpPr>
            <p:nvPr/>
          </p:nvSpPr>
          <p:spPr bwMode="auto">
            <a:xfrm>
              <a:off x="2307"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02" name="Rectangle 125"/>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3" name="Rectangle 126"/>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1" name="Group 127"/>
          <p:cNvGrpSpPr>
            <a:grpSpLocks/>
          </p:cNvGrpSpPr>
          <p:nvPr/>
        </p:nvGrpSpPr>
        <p:grpSpPr bwMode="auto">
          <a:xfrm>
            <a:off x="3505200" y="5226051"/>
            <a:ext cx="598488" cy="1476375"/>
            <a:chOff x="1930" y="2190"/>
            <a:chExt cx="377" cy="930"/>
          </a:xfrm>
        </p:grpSpPr>
        <p:sp>
          <p:nvSpPr>
            <p:cNvPr id="38998" name="Rectangle 128"/>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99" name="Rectangle 129"/>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0" name="Rectangle 13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2" name="Group 131"/>
          <p:cNvGrpSpPr>
            <a:grpSpLocks/>
          </p:cNvGrpSpPr>
          <p:nvPr/>
        </p:nvGrpSpPr>
        <p:grpSpPr bwMode="auto">
          <a:xfrm>
            <a:off x="2905126" y="5226051"/>
            <a:ext cx="600075" cy="1476375"/>
            <a:chOff x="1552" y="2190"/>
            <a:chExt cx="378" cy="930"/>
          </a:xfrm>
        </p:grpSpPr>
        <p:sp>
          <p:nvSpPr>
            <p:cNvPr id="38995" name="Rectangle 132"/>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6" name="Rectangle 133"/>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97" name="Rectangle 134"/>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3" name="Group 135"/>
          <p:cNvGrpSpPr>
            <a:grpSpLocks/>
          </p:cNvGrpSpPr>
          <p:nvPr/>
        </p:nvGrpSpPr>
        <p:grpSpPr bwMode="auto">
          <a:xfrm>
            <a:off x="2306638" y="5226051"/>
            <a:ext cx="598488" cy="1476375"/>
            <a:chOff x="1117" y="1948"/>
            <a:chExt cx="377" cy="930"/>
          </a:xfrm>
        </p:grpSpPr>
        <p:sp>
          <p:nvSpPr>
            <p:cNvPr id="38992" name="Rectangle 136"/>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3" name="Rectangle 137"/>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4" name="Rectangle 13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55" name="Rectangle 140"/>
          <p:cNvSpPr>
            <a:spLocks noChangeArrowheads="1"/>
          </p:cNvSpPr>
          <p:nvPr/>
        </p:nvSpPr>
        <p:spPr bwMode="auto">
          <a:xfrm>
            <a:off x="7700963" y="44958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grpSp>
        <p:nvGrpSpPr>
          <p:cNvPr id="3" name="Group 2"/>
          <p:cNvGrpSpPr/>
          <p:nvPr/>
        </p:nvGrpSpPr>
        <p:grpSpPr>
          <a:xfrm>
            <a:off x="6502401" y="4495801"/>
            <a:ext cx="1198563" cy="2206625"/>
            <a:chOff x="5664200" y="4495800"/>
            <a:chExt cx="1198563" cy="2206625"/>
          </a:xfrm>
        </p:grpSpPr>
        <p:grpSp>
          <p:nvGrpSpPr>
            <p:cNvPr id="38945" name="Group 103"/>
            <p:cNvGrpSpPr>
              <a:grpSpLocks/>
            </p:cNvGrpSpPr>
            <p:nvPr/>
          </p:nvGrpSpPr>
          <p:grpSpPr bwMode="auto">
            <a:xfrm>
              <a:off x="6262688" y="5226050"/>
              <a:ext cx="600075" cy="1476375"/>
              <a:chOff x="4195" y="2190"/>
              <a:chExt cx="378" cy="930"/>
            </a:xfrm>
          </p:grpSpPr>
          <p:sp>
            <p:nvSpPr>
              <p:cNvPr id="39016" name="Rectangle 104"/>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7" name="Rectangle 105"/>
              <p:cNvSpPr>
                <a:spLocks noChangeArrowheads="1"/>
              </p:cNvSpPr>
              <p:nvPr/>
            </p:nvSpPr>
            <p:spPr bwMode="auto">
              <a:xfrm>
                <a:off x="4195"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8" name="Rectangle 106"/>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6" name="Group 107"/>
            <p:cNvGrpSpPr>
              <a:grpSpLocks/>
            </p:cNvGrpSpPr>
            <p:nvPr/>
          </p:nvGrpSpPr>
          <p:grpSpPr bwMode="auto">
            <a:xfrm>
              <a:off x="5664200" y="5226050"/>
              <a:ext cx="598488" cy="1476375"/>
              <a:chOff x="3818" y="2190"/>
              <a:chExt cx="377" cy="930"/>
            </a:xfrm>
          </p:grpSpPr>
          <p:sp>
            <p:nvSpPr>
              <p:cNvPr id="39013" name="Rectangle 108"/>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4" name="Rectangle 109"/>
              <p:cNvSpPr>
                <a:spLocks noChangeArrowheads="1"/>
              </p:cNvSpPr>
              <p:nvPr/>
            </p:nvSpPr>
            <p:spPr bwMode="auto">
              <a:xfrm>
                <a:off x="3818" y="250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5" name="Rectangle 110"/>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6" name="Rectangle 141"/>
            <p:cNvSpPr>
              <a:spLocks noChangeArrowheads="1"/>
            </p:cNvSpPr>
            <p:nvPr/>
          </p:nvSpPr>
          <p:spPr bwMode="auto">
            <a:xfrm>
              <a:off x="6262688" y="4495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57" name="Rectangle 142"/>
            <p:cNvSpPr>
              <a:spLocks noChangeArrowheads="1"/>
            </p:cNvSpPr>
            <p:nvPr/>
          </p:nvSpPr>
          <p:spPr bwMode="auto">
            <a:xfrm>
              <a:off x="5664200" y="44958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sp>
        <p:nvSpPr>
          <p:cNvPr id="38958" name="Rectangle 143"/>
          <p:cNvSpPr>
            <a:spLocks noChangeArrowheads="1"/>
          </p:cNvSpPr>
          <p:nvPr/>
        </p:nvSpPr>
        <p:spPr bwMode="auto">
          <a:xfrm>
            <a:off x="5902326" y="44958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nvGrpSpPr>
          <p:cNvPr id="2" name="Group 1"/>
          <p:cNvGrpSpPr/>
          <p:nvPr/>
        </p:nvGrpSpPr>
        <p:grpSpPr>
          <a:xfrm>
            <a:off x="4703764" y="4495801"/>
            <a:ext cx="1198563" cy="2206625"/>
            <a:chOff x="3865563" y="4495800"/>
            <a:chExt cx="1198563" cy="2206625"/>
          </a:xfrm>
        </p:grpSpPr>
        <p:grpSp>
          <p:nvGrpSpPr>
            <p:cNvPr id="38948" name="Group 115"/>
            <p:cNvGrpSpPr>
              <a:grpSpLocks/>
            </p:cNvGrpSpPr>
            <p:nvPr/>
          </p:nvGrpSpPr>
          <p:grpSpPr bwMode="auto">
            <a:xfrm>
              <a:off x="4465638" y="5226050"/>
              <a:ext cx="598488" cy="1476375"/>
              <a:chOff x="3063" y="2190"/>
              <a:chExt cx="377" cy="930"/>
            </a:xfrm>
          </p:grpSpPr>
          <p:sp>
            <p:nvSpPr>
              <p:cNvPr id="39007" name="Rectangle 116"/>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8" name="Rectangle 117"/>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9" name="Rectangle 118"/>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9" name="Group 119"/>
            <p:cNvGrpSpPr>
              <a:grpSpLocks/>
            </p:cNvGrpSpPr>
            <p:nvPr/>
          </p:nvGrpSpPr>
          <p:grpSpPr bwMode="auto">
            <a:xfrm>
              <a:off x="3865563" y="5226050"/>
              <a:ext cx="600075" cy="1476375"/>
              <a:chOff x="2685" y="2190"/>
              <a:chExt cx="378" cy="930"/>
            </a:xfrm>
          </p:grpSpPr>
          <p:sp>
            <p:nvSpPr>
              <p:cNvPr id="39004" name="Rectangle 120"/>
              <p:cNvSpPr>
                <a:spLocks noChangeArrowheads="1"/>
              </p:cNvSpPr>
              <p:nvPr/>
            </p:nvSpPr>
            <p:spPr bwMode="auto">
              <a:xfrm>
                <a:off x="2685"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5" name="Rectangle 121"/>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6" name="Rectangle 1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9" name="Rectangle 144"/>
            <p:cNvSpPr>
              <a:spLocks noChangeArrowheads="1"/>
            </p:cNvSpPr>
            <p:nvPr/>
          </p:nvSpPr>
          <p:spPr bwMode="auto">
            <a:xfrm>
              <a:off x="4465638" y="44958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0" name="Rectangle 145"/>
            <p:cNvSpPr>
              <a:spLocks noChangeArrowheads="1"/>
            </p:cNvSpPr>
            <p:nvPr/>
          </p:nvSpPr>
          <p:spPr bwMode="auto">
            <a:xfrm>
              <a:off x="3865563" y="4495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61" name="Rectangle 146"/>
          <p:cNvSpPr>
            <a:spLocks noChangeArrowheads="1"/>
          </p:cNvSpPr>
          <p:nvPr/>
        </p:nvSpPr>
        <p:spPr bwMode="auto">
          <a:xfrm>
            <a:off x="4103689" y="44958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sp>
        <p:nvSpPr>
          <p:cNvPr id="38962" name="Rectangle 147"/>
          <p:cNvSpPr>
            <a:spLocks noChangeArrowheads="1"/>
          </p:cNvSpPr>
          <p:nvPr/>
        </p:nvSpPr>
        <p:spPr bwMode="auto">
          <a:xfrm>
            <a:off x="3505200" y="44958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3" name="Rectangle 148"/>
          <p:cNvSpPr>
            <a:spLocks noChangeArrowheads="1"/>
          </p:cNvSpPr>
          <p:nvPr/>
        </p:nvSpPr>
        <p:spPr bwMode="auto">
          <a:xfrm>
            <a:off x="2905126" y="4495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4" name="Rectangle 149"/>
          <p:cNvSpPr>
            <a:spLocks noChangeArrowheads="1"/>
          </p:cNvSpPr>
          <p:nvPr/>
        </p:nvSpPr>
        <p:spPr bwMode="auto">
          <a:xfrm>
            <a:off x="2306638" y="4495800"/>
            <a:ext cx="598488"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4" name="Group 3"/>
          <p:cNvGrpSpPr/>
          <p:nvPr/>
        </p:nvGrpSpPr>
        <p:grpSpPr>
          <a:xfrm>
            <a:off x="8299451" y="4495801"/>
            <a:ext cx="1216025" cy="2206625"/>
            <a:chOff x="7461250" y="4495800"/>
            <a:chExt cx="1216025" cy="2206625"/>
          </a:xfrm>
        </p:grpSpPr>
        <p:grpSp>
          <p:nvGrpSpPr>
            <p:cNvPr id="38942" name="Group 91"/>
            <p:cNvGrpSpPr>
              <a:grpSpLocks/>
            </p:cNvGrpSpPr>
            <p:nvPr/>
          </p:nvGrpSpPr>
          <p:grpSpPr bwMode="auto">
            <a:xfrm>
              <a:off x="8051800" y="5226050"/>
              <a:ext cx="600075" cy="1476375"/>
              <a:chOff x="4950" y="2190"/>
              <a:chExt cx="378" cy="930"/>
            </a:xfrm>
          </p:grpSpPr>
          <p:sp>
            <p:nvSpPr>
              <p:cNvPr id="39025" name="Rectangle 92"/>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6" name="Rectangle 93"/>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7" name="Rectangle 94"/>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3" name="Group 95"/>
            <p:cNvGrpSpPr>
              <a:grpSpLocks/>
            </p:cNvGrpSpPr>
            <p:nvPr/>
          </p:nvGrpSpPr>
          <p:grpSpPr bwMode="auto">
            <a:xfrm>
              <a:off x="7461250" y="5226050"/>
              <a:ext cx="600075" cy="1476375"/>
              <a:chOff x="4950" y="2190"/>
              <a:chExt cx="378" cy="930"/>
            </a:xfrm>
          </p:grpSpPr>
          <p:sp>
            <p:nvSpPr>
              <p:cNvPr id="39022" name="Rectangle 96"/>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3" name="Rectangle 97"/>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4" name="Rectangle 98"/>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4" name="Rectangle 139"/>
            <p:cNvSpPr>
              <a:spLocks noChangeArrowheads="1"/>
            </p:cNvSpPr>
            <p:nvPr/>
          </p:nvSpPr>
          <p:spPr bwMode="auto">
            <a:xfrm>
              <a:off x="7461250" y="4495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5" name="Rectangle 150"/>
            <p:cNvSpPr>
              <a:spLocks noChangeArrowheads="1"/>
            </p:cNvSpPr>
            <p:nvPr/>
          </p:nvSpPr>
          <p:spPr bwMode="auto">
            <a:xfrm>
              <a:off x="8077200" y="4495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38966" name="Group 151"/>
          <p:cNvGrpSpPr>
            <a:grpSpLocks/>
          </p:cNvGrpSpPr>
          <p:nvPr/>
        </p:nvGrpSpPr>
        <p:grpSpPr bwMode="auto">
          <a:xfrm>
            <a:off x="1295400" y="4495801"/>
            <a:ext cx="8204200" cy="2206625"/>
            <a:chOff x="240" y="1440"/>
            <a:chExt cx="5168" cy="1390"/>
          </a:xfrm>
        </p:grpSpPr>
        <p:sp>
          <p:nvSpPr>
            <p:cNvPr id="38967" name="Rectangle 152"/>
            <p:cNvSpPr>
              <a:spLocks noChangeArrowheads="1"/>
            </p:cNvSpPr>
            <p:nvPr/>
          </p:nvSpPr>
          <p:spPr bwMode="auto">
            <a:xfrm>
              <a:off x="240" y="2520"/>
              <a:ext cx="637" cy="310"/>
            </a:xfrm>
            <a:prstGeom prst="rect">
              <a:avLst/>
            </a:prstGeom>
            <a:solidFill>
              <a:schemeClr val="bg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8968" name="Rectangle 153"/>
            <p:cNvSpPr>
              <a:spLocks noChangeArrowheads="1"/>
            </p:cNvSpPr>
            <p:nvPr/>
          </p:nvSpPr>
          <p:spPr bwMode="auto">
            <a:xfrm>
              <a:off x="240" y="221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8969" name="Rectangle 154"/>
            <p:cNvSpPr>
              <a:spLocks noChangeArrowheads="1"/>
            </p:cNvSpPr>
            <p:nvPr/>
          </p:nvSpPr>
          <p:spPr bwMode="auto">
            <a:xfrm>
              <a:off x="240" y="190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8970" name="Rectangle 155"/>
            <p:cNvSpPr>
              <a:spLocks noChangeArrowheads="1"/>
            </p:cNvSpPr>
            <p:nvPr/>
          </p:nvSpPr>
          <p:spPr bwMode="auto">
            <a:xfrm>
              <a:off x="240" y="1460"/>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8971" name="Line 156"/>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72" name="Group 157"/>
            <p:cNvGrpSpPr>
              <a:grpSpLocks/>
            </p:cNvGrpSpPr>
            <p:nvPr/>
          </p:nvGrpSpPr>
          <p:grpSpPr bwMode="auto">
            <a:xfrm>
              <a:off x="240" y="2210"/>
              <a:ext cx="5161" cy="310"/>
              <a:chOff x="240" y="2210"/>
              <a:chExt cx="4790" cy="310"/>
            </a:xfrm>
          </p:grpSpPr>
          <p:sp>
            <p:nvSpPr>
              <p:cNvPr id="38990" name="Line 158"/>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91" name="Line 159"/>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73" name="Line 160"/>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4" name="Line 161"/>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5" name="Line 162"/>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6" name="Line 163"/>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7" name="Line 164"/>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8" name="Line 165"/>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9" name="Line 166"/>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0" name="Line 167"/>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1" name="Line 168"/>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2" name="Line 169"/>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3" name="Line 170"/>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4" name="Line 171"/>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85" name="Group 172"/>
            <p:cNvGrpSpPr>
              <a:grpSpLocks/>
            </p:cNvGrpSpPr>
            <p:nvPr/>
          </p:nvGrpSpPr>
          <p:grpSpPr bwMode="auto">
            <a:xfrm>
              <a:off x="240" y="1440"/>
              <a:ext cx="5160" cy="1390"/>
              <a:chOff x="240" y="1440"/>
              <a:chExt cx="4790" cy="1390"/>
            </a:xfrm>
          </p:grpSpPr>
          <p:sp>
            <p:nvSpPr>
              <p:cNvPr id="38987" name="Line 173"/>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8" name="Line 174"/>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9" name="Line 175"/>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86" name="Line 176"/>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412737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9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5" grpId="0"/>
      <p:bldP spid="38958" grpId="0"/>
      <p:bldP spid="3896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body" idx="1"/>
          </p:nvPr>
        </p:nvSpPr>
        <p:spPr>
          <a:xfrm>
            <a:off x="457200" y="757239"/>
            <a:ext cx="10439400" cy="5432300"/>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0488" tIns="44450" rIns="90488" bIns="44450" numCol="1" anchor="t" anchorCtr="0" compatLnSpc="1">
            <a:prstTxWarp prst="textNoShape">
              <a:avLst/>
            </a:prstTxWarp>
            <a:noAutofit/>
          </a:bodyPr>
          <a:lstStyle/>
          <a:p>
            <a:r>
              <a:rPr lang="en-US" altLang="en-US" dirty="0"/>
              <a:t>Used to compute access time probabilistically:</a:t>
            </a:r>
          </a:p>
          <a:p>
            <a:pPr marL="0" indent="0">
              <a:buNone/>
            </a:pPr>
            <a:r>
              <a:rPr lang="en-US" altLang="en-US" sz="2000" dirty="0">
                <a:latin typeface="Consolas" panose="020B0609020204030204" pitchFamily="49" charset="0"/>
              </a:rPr>
              <a:t>  AMAT = Hit Rate</a:t>
            </a:r>
            <a:r>
              <a:rPr lang="en-US" altLang="en-US" sz="2000" baseline="-25000" dirty="0">
                <a:latin typeface="Consolas" panose="020B0609020204030204" pitchFamily="49" charset="0"/>
              </a:rPr>
              <a:t>L1</a:t>
            </a:r>
            <a:r>
              <a:rPr lang="en-US" altLang="en-US" sz="2000" dirty="0">
                <a:latin typeface="Consolas" panose="020B0609020204030204" pitchFamily="49" charset="0"/>
              </a:rPr>
              <a:t> x Hit Time</a:t>
            </a:r>
            <a:r>
              <a:rPr lang="en-US" altLang="en-US" sz="2000" baseline="-25000" dirty="0">
                <a:latin typeface="Consolas" panose="020B0609020204030204" pitchFamily="49" charset="0"/>
              </a:rPr>
              <a:t>L1</a:t>
            </a:r>
            <a:r>
              <a:rPr lang="en-US" altLang="en-US" sz="2000" dirty="0">
                <a:latin typeface="Consolas" panose="020B0609020204030204" pitchFamily="49" charset="0"/>
              </a:rPr>
              <a:t> + Miss Rate</a:t>
            </a:r>
            <a:r>
              <a:rPr lang="en-US" altLang="en-US" sz="2000" baseline="-25000" dirty="0">
                <a:latin typeface="Consolas" panose="020B0609020204030204" pitchFamily="49" charset="0"/>
              </a:rPr>
              <a:t>L1</a:t>
            </a:r>
            <a:r>
              <a:rPr lang="en-US" altLang="en-US" sz="2000" dirty="0">
                <a:latin typeface="Consolas" panose="020B0609020204030204" pitchFamily="49" charset="0"/>
              </a:rPr>
              <a:t> x Miss Time</a:t>
            </a:r>
            <a:r>
              <a:rPr lang="en-US" altLang="en-US" sz="2000" baseline="-25000" dirty="0">
                <a:latin typeface="Consolas" panose="020B0609020204030204" pitchFamily="49" charset="0"/>
              </a:rPr>
              <a:t>L1</a:t>
            </a:r>
            <a:endParaRPr lang="en-US" altLang="en-US" sz="1800" dirty="0">
              <a:latin typeface="Consolas" panose="020B0609020204030204" pitchFamily="49" charset="0"/>
            </a:endParaRPr>
          </a:p>
          <a:p>
            <a:pPr marL="282575" indent="0">
              <a:buNone/>
            </a:pPr>
            <a:r>
              <a:rPr lang="en-US" altLang="en-US" sz="1600" dirty="0">
                <a:solidFill>
                  <a:schemeClr val="accent1"/>
                </a:solidFill>
                <a:latin typeface="Consolas" panose="020B0609020204030204" pitchFamily="49" charset="0"/>
              </a:rPr>
              <a:t>Hit Rate</a:t>
            </a:r>
            <a:r>
              <a:rPr lang="en-US" altLang="en-US" sz="1600" baseline="-25000" dirty="0">
                <a:solidFill>
                  <a:schemeClr val="accent1"/>
                </a:solidFill>
                <a:latin typeface="Consolas" panose="020B0609020204030204" pitchFamily="49" charset="0"/>
              </a:rPr>
              <a:t>L1</a:t>
            </a:r>
            <a:r>
              <a:rPr lang="en-US" altLang="en-US" sz="1600" dirty="0">
                <a:solidFill>
                  <a:schemeClr val="accent1"/>
                </a:solidFill>
                <a:latin typeface="Consolas" panose="020B0609020204030204" pitchFamily="49" charset="0"/>
              </a:rPr>
              <a:t> + Miss Rate</a:t>
            </a:r>
            <a:r>
              <a:rPr lang="en-US" altLang="en-US" sz="1600" baseline="-25000" dirty="0">
                <a:solidFill>
                  <a:schemeClr val="accent1"/>
                </a:solidFill>
                <a:latin typeface="Consolas" panose="020B0609020204030204" pitchFamily="49" charset="0"/>
              </a:rPr>
              <a:t>L1</a:t>
            </a:r>
            <a:r>
              <a:rPr lang="en-US" altLang="en-US" sz="1600" dirty="0">
                <a:solidFill>
                  <a:schemeClr val="accent1"/>
                </a:solidFill>
                <a:latin typeface="Consolas" panose="020B0609020204030204" pitchFamily="49" charset="0"/>
              </a:rPr>
              <a:t> = 1</a:t>
            </a:r>
            <a:br>
              <a:rPr lang="en-US" altLang="en-US" sz="1600" dirty="0">
                <a:solidFill>
                  <a:schemeClr val="accent1"/>
                </a:solidFill>
                <a:latin typeface="Consolas" panose="020B0609020204030204" pitchFamily="49" charset="0"/>
              </a:rPr>
            </a:br>
            <a:r>
              <a:rPr lang="en-US" altLang="en-US" sz="1600" dirty="0">
                <a:solidFill>
                  <a:schemeClr val="accent1"/>
                </a:solidFill>
                <a:latin typeface="Consolas" panose="020B0609020204030204" pitchFamily="49" charset="0"/>
              </a:rPr>
              <a:t>Hit Time</a:t>
            </a:r>
            <a:r>
              <a:rPr lang="en-US" altLang="en-US" sz="1600" baseline="-25000" dirty="0">
                <a:solidFill>
                  <a:schemeClr val="accent1"/>
                </a:solidFill>
                <a:latin typeface="Consolas" panose="020B0609020204030204" pitchFamily="49" charset="0"/>
              </a:rPr>
              <a:t>L1</a:t>
            </a:r>
            <a:r>
              <a:rPr lang="en-US" altLang="en-US" sz="1600" dirty="0">
                <a:solidFill>
                  <a:schemeClr val="accent1"/>
                </a:solidFill>
                <a:latin typeface="Consolas" panose="020B0609020204030204" pitchFamily="49" charset="0"/>
              </a:rPr>
              <a:t> = Time to get value from L1 cache.</a:t>
            </a:r>
            <a:br>
              <a:rPr lang="en-US" altLang="en-US" sz="1600" dirty="0">
                <a:solidFill>
                  <a:schemeClr val="accent1"/>
                </a:solidFill>
                <a:latin typeface="Consolas" panose="020B0609020204030204" pitchFamily="49" charset="0"/>
              </a:rPr>
            </a:br>
            <a:r>
              <a:rPr lang="en-US" altLang="en-US" sz="1600" dirty="0">
                <a:solidFill>
                  <a:schemeClr val="accent1"/>
                </a:solidFill>
                <a:latin typeface="Consolas" panose="020B0609020204030204" pitchFamily="49" charset="0"/>
              </a:rPr>
              <a:t>Miss Time</a:t>
            </a:r>
            <a:r>
              <a:rPr lang="en-US" altLang="en-US" sz="1600" baseline="-25000" dirty="0">
                <a:solidFill>
                  <a:schemeClr val="accent1"/>
                </a:solidFill>
                <a:latin typeface="Consolas" panose="020B0609020204030204" pitchFamily="49" charset="0"/>
              </a:rPr>
              <a:t>L1 </a:t>
            </a:r>
            <a:r>
              <a:rPr lang="en-US" altLang="en-US" sz="1600" dirty="0">
                <a:solidFill>
                  <a:schemeClr val="accent1"/>
                </a:solidFill>
                <a:latin typeface="Consolas" panose="020B0609020204030204" pitchFamily="49" charset="0"/>
              </a:rPr>
              <a:t>= Hit Time</a:t>
            </a:r>
            <a:r>
              <a:rPr lang="en-US" altLang="en-US" sz="1600" baseline="-25000" dirty="0">
                <a:solidFill>
                  <a:schemeClr val="accent1"/>
                </a:solidFill>
                <a:latin typeface="Consolas" panose="020B0609020204030204" pitchFamily="49" charset="0"/>
              </a:rPr>
              <a:t>L1</a:t>
            </a:r>
            <a:r>
              <a:rPr lang="en-US" altLang="en-US" sz="1600" dirty="0">
                <a:solidFill>
                  <a:schemeClr val="accent1"/>
                </a:solidFill>
                <a:latin typeface="Consolas" panose="020B0609020204030204" pitchFamily="49" charset="0"/>
              </a:rPr>
              <a:t> + Miss Penalty</a:t>
            </a:r>
            <a:r>
              <a:rPr lang="en-US" altLang="en-US" sz="1600" baseline="-25000" dirty="0">
                <a:solidFill>
                  <a:schemeClr val="accent1"/>
                </a:solidFill>
                <a:latin typeface="Consolas" panose="020B0609020204030204" pitchFamily="49" charset="0"/>
              </a:rPr>
              <a:t>L1</a:t>
            </a:r>
            <a:br>
              <a:rPr lang="en-US" altLang="en-US" sz="1600" dirty="0">
                <a:solidFill>
                  <a:schemeClr val="accent1"/>
                </a:solidFill>
                <a:latin typeface="Consolas" panose="020B0609020204030204" pitchFamily="49" charset="0"/>
              </a:rPr>
            </a:br>
            <a:r>
              <a:rPr lang="en-US" altLang="en-US" sz="1600" dirty="0">
                <a:solidFill>
                  <a:schemeClr val="accent1"/>
                </a:solidFill>
                <a:latin typeface="Consolas" panose="020B0609020204030204" pitchFamily="49" charset="0"/>
              </a:rPr>
              <a:t>Miss Penalty</a:t>
            </a:r>
            <a:r>
              <a:rPr lang="en-US" altLang="en-US" sz="1600" baseline="-25000" dirty="0">
                <a:solidFill>
                  <a:schemeClr val="accent1"/>
                </a:solidFill>
                <a:latin typeface="Consolas" panose="020B0609020204030204" pitchFamily="49" charset="0"/>
              </a:rPr>
              <a:t>L1</a:t>
            </a:r>
            <a:r>
              <a:rPr lang="en-US" altLang="en-US" sz="1600" dirty="0">
                <a:solidFill>
                  <a:schemeClr val="accent1"/>
                </a:solidFill>
                <a:latin typeface="Consolas" panose="020B0609020204030204" pitchFamily="49" charset="0"/>
              </a:rPr>
              <a:t> = AVG Time to get value from lower level (DRAM)</a:t>
            </a:r>
          </a:p>
          <a:p>
            <a:pPr marL="282575" indent="0">
              <a:buNone/>
            </a:pPr>
            <a:r>
              <a:rPr lang="en-US" altLang="en-US" sz="1800" dirty="0">
                <a:solidFill>
                  <a:srgbClr val="FF0000"/>
                </a:solidFill>
                <a:latin typeface="Consolas" panose="020B0609020204030204" pitchFamily="49" charset="0"/>
              </a:rPr>
              <a:t>So, AMAT = Hit Time</a:t>
            </a:r>
            <a:r>
              <a:rPr lang="en-US" altLang="en-US" sz="1800" baseline="-25000" dirty="0">
                <a:solidFill>
                  <a:srgbClr val="FF0000"/>
                </a:solidFill>
                <a:latin typeface="Consolas" panose="020B0609020204030204" pitchFamily="49" charset="0"/>
              </a:rPr>
              <a:t>L1</a:t>
            </a:r>
            <a:r>
              <a:rPr lang="en-US" altLang="en-US" sz="1800" dirty="0">
                <a:solidFill>
                  <a:srgbClr val="FF0000"/>
                </a:solidFill>
                <a:latin typeface="Consolas" panose="020B0609020204030204" pitchFamily="49" charset="0"/>
              </a:rPr>
              <a:t> + Miss Rate</a:t>
            </a:r>
            <a:r>
              <a:rPr lang="en-US" altLang="en-US" sz="1800" baseline="-25000" dirty="0">
                <a:solidFill>
                  <a:srgbClr val="FF0000"/>
                </a:solidFill>
                <a:latin typeface="Consolas" panose="020B0609020204030204" pitchFamily="49" charset="0"/>
              </a:rPr>
              <a:t>L1</a:t>
            </a:r>
            <a:r>
              <a:rPr lang="en-US" altLang="en-US" sz="1800" dirty="0">
                <a:solidFill>
                  <a:srgbClr val="FF0000"/>
                </a:solidFill>
                <a:latin typeface="Consolas" panose="020B0609020204030204" pitchFamily="49" charset="0"/>
              </a:rPr>
              <a:t> x Miss Penalty</a:t>
            </a:r>
            <a:r>
              <a:rPr lang="en-US" altLang="en-US" sz="1800" baseline="-25000" dirty="0">
                <a:solidFill>
                  <a:srgbClr val="FF0000"/>
                </a:solidFill>
                <a:latin typeface="Consolas" panose="020B0609020204030204" pitchFamily="49" charset="0"/>
              </a:rPr>
              <a:t>L1</a:t>
            </a:r>
            <a:br>
              <a:rPr lang="en-US" altLang="en-US" sz="1800" dirty="0">
                <a:solidFill>
                  <a:srgbClr val="00B0F0"/>
                </a:solidFill>
                <a:latin typeface="Consolas" panose="020B0609020204030204" pitchFamily="49" charset="0"/>
              </a:rPr>
            </a:br>
            <a:endParaRPr lang="en-US" altLang="en-US" sz="1800" dirty="0">
              <a:latin typeface="Consolas" panose="020B0609020204030204" pitchFamily="49" charset="0"/>
            </a:endParaRPr>
          </a:p>
          <a:p>
            <a:r>
              <a:rPr lang="en-US" altLang="en-US" dirty="0"/>
              <a:t>What about more levels of hierarchy?</a:t>
            </a:r>
            <a:endParaRPr lang="en-US" altLang="en-US" sz="1800" dirty="0"/>
          </a:p>
          <a:p>
            <a:pPr>
              <a:buNone/>
            </a:pPr>
            <a:r>
              <a:rPr lang="en-US" altLang="en-US" sz="1800" dirty="0">
                <a:latin typeface="Consolas" panose="020B0609020204030204" pitchFamily="49" charset="0"/>
              </a:rPr>
              <a:t>	AMAT = Hit Time</a:t>
            </a:r>
            <a:r>
              <a:rPr lang="en-US" altLang="en-US" sz="1800" baseline="-25000" dirty="0">
                <a:latin typeface="Consolas" panose="020B0609020204030204" pitchFamily="49" charset="0"/>
              </a:rPr>
              <a:t>L1</a:t>
            </a:r>
            <a:r>
              <a:rPr lang="en-US" altLang="en-US" sz="1800" dirty="0">
                <a:latin typeface="Consolas" panose="020B0609020204030204" pitchFamily="49" charset="0"/>
              </a:rPr>
              <a:t> + Miss Rate</a:t>
            </a:r>
            <a:r>
              <a:rPr lang="en-US" altLang="en-US" sz="1800" baseline="-25000" dirty="0">
                <a:latin typeface="Consolas" panose="020B0609020204030204" pitchFamily="49" charset="0"/>
              </a:rPr>
              <a:t>L1</a:t>
            </a:r>
            <a:r>
              <a:rPr lang="en-US" altLang="en-US" sz="1800" dirty="0">
                <a:latin typeface="Consolas" panose="020B0609020204030204" pitchFamily="49" charset="0"/>
              </a:rPr>
              <a:t> x Miss Penalty</a:t>
            </a:r>
            <a:r>
              <a:rPr lang="en-US" altLang="en-US" sz="1800" baseline="-25000" dirty="0">
                <a:latin typeface="Consolas" panose="020B0609020204030204" pitchFamily="49" charset="0"/>
              </a:rPr>
              <a:t>L1</a:t>
            </a:r>
          </a:p>
          <a:p>
            <a:pPr marL="282575" indent="-282575">
              <a:buNone/>
            </a:pPr>
            <a:r>
              <a:rPr lang="en-US" altLang="en-US" sz="1800" dirty="0">
                <a:solidFill>
                  <a:srgbClr val="FF0000"/>
                </a:solidFill>
                <a:latin typeface="Consolas" panose="020B0609020204030204" pitchFamily="49" charset="0"/>
              </a:rPr>
              <a:t>	Miss Penalty</a:t>
            </a:r>
            <a:r>
              <a:rPr lang="en-US" altLang="en-US" sz="1800" baseline="-25000" dirty="0">
                <a:solidFill>
                  <a:srgbClr val="FF0000"/>
                </a:solidFill>
                <a:latin typeface="Consolas" panose="020B0609020204030204" pitchFamily="49" charset="0"/>
              </a:rPr>
              <a:t>L1 </a:t>
            </a:r>
            <a:r>
              <a:rPr lang="en-US" altLang="en-US" sz="1800" dirty="0">
                <a:solidFill>
                  <a:srgbClr val="FF0000"/>
                </a:solidFill>
                <a:latin typeface="Consolas" panose="020B0609020204030204" pitchFamily="49" charset="0"/>
              </a:rPr>
              <a:t>= AVG time to get value from lower level (L2)</a:t>
            </a:r>
            <a:br>
              <a:rPr lang="en-US" altLang="en-US" sz="1800" dirty="0">
                <a:solidFill>
                  <a:srgbClr val="FF0000"/>
                </a:solidFill>
                <a:latin typeface="Consolas" panose="020B0609020204030204" pitchFamily="49" charset="0"/>
              </a:rPr>
            </a:br>
            <a:r>
              <a:rPr lang="en-US" altLang="en-US" sz="1800" dirty="0">
                <a:solidFill>
                  <a:srgbClr val="FF0000"/>
                </a:solidFill>
                <a:latin typeface="Consolas" panose="020B0609020204030204" pitchFamily="49" charset="0"/>
              </a:rPr>
              <a:t>		 = Hit Time</a:t>
            </a:r>
            <a:r>
              <a:rPr lang="en-US" altLang="en-US" sz="1800" baseline="-25000" dirty="0">
                <a:solidFill>
                  <a:srgbClr val="FF0000"/>
                </a:solidFill>
                <a:latin typeface="Consolas" panose="020B0609020204030204" pitchFamily="49" charset="0"/>
              </a:rPr>
              <a:t>L2</a:t>
            </a:r>
            <a:r>
              <a:rPr lang="en-US" altLang="en-US" sz="1800" dirty="0">
                <a:solidFill>
                  <a:srgbClr val="FF0000"/>
                </a:solidFill>
                <a:latin typeface="Consolas" panose="020B0609020204030204" pitchFamily="49" charset="0"/>
              </a:rPr>
              <a:t> + Miss Rate</a:t>
            </a:r>
            <a:r>
              <a:rPr lang="en-US" altLang="en-US" sz="1800" baseline="-25000" dirty="0">
                <a:solidFill>
                  <a:srgbClr val="FF0000"/>
                </a:solidFill>
                <a:latin typeface="Consolas" panose="020B0609020204030204" pitchFamily="49" charset="0"/>
              </a:rPr>
              <a:t>L2</a:t>
            </a:r>
            <a:r>
              <a:rPr lang="en-US" altLang="en-US" sz="1800" dirty="0">
                <a:solidFill>
                  <a:srgbClr val="FF0000"/>
                </a:solidFill>
                <a:latin typeface="Consolas" panose="020B0609020204030204" pitchFamily="49" charset="0"/>
              </a:rPr>
              <a:t> x Miss Penalty</a:t>
            </a:r>
            <a:r>
              <a:rPr lang="en-US" altLang="en-US" sz="1800" baseline="-25000" dirty="0">
                <a:solidFill>
                  <a:srgbClr val="FF0000"/>
                </a:solidFill>
                <a:latin typeface="Consolas" panose="020B0609020204030204" pitchFamily="49" charset="0"/>
              </a:rPr>
              <a:t>L2</a:t>
            </a:r>
            <a:br>
              <a:rPr lang="en-US" altLang="en-US" sz="1800" baseline="-25000" dirty="0">
                <a:solidFill>
                  <a:srgbClr val="FF0000"/>
                </a:solidFill>
                <a:latin typeface="Consolas" panose="020B0609020204030204" pitchFamily="49" charset="0"/>
              </a:rPr>
            </a:br>
            <a:r>
              <a:rPr lang="en-US" altLang="en-US" sz="1800" dirty="0">
                <a:solidFill>
                  <a:schemeClr val="accent1"/>
                </a:solidFill>
                <a:latin typeface="Consolas" panose="020B0609020204030204" pitchFamily="49" charset="0"/>
              </a:rPr>
              <a:t>Miss Penalty</a:t>
            </a:r>
            <a:r>
              <a:rPr lang="en-US" altLang="en-US" sz="1800" baseline="-25000" dirty="0">
                <a:solidFill>
                  <a:schemeClr val="accent1"/>
                </a:solidFill>
                <a:latin typeface="Consolas" panose="020B0609020204030204" pitchFamily="49" charset="0"/>
              </a:rPr>
              <a:t>L2 </a:t>
            </a:r>
            <a:r>
              <a:rPr lang="en-US" altLang="en-US" sz="1800" dirty="0">
                <a:solidFill>
                  <a:schemeClr val="accent1"/>
                </a:solidFill>
                <a:latin typeface="Consolas" panose="020B0609020204030204" pitchFamily="49" charset="0"/>
              </a:rPr>
              <a:t>= Average Time to fetch from below L2 (DRAM)</a:t>
            </a:r>
          </a:p>
          <a:p>
            <a:pPr>
              <a:buFontTx/>
              <a:buNone/>
            </a:pPr>
            <a:endParaRPr lang="en-US" altLang="en-US" sz="1800" baseline="-25000" dirty="0">
              <a:solidFill>
                <a:srgbClr val="FF0000"/>
              </a:solidFill>
              <a:latin typeface="Consolas" panose="020B0609020204030204" pitchFamily="49" charset="0"/>
            </a:endParaRPr>
          </a:p>
          <a:p>
            <a:pPr marL="282575" indent="0">
              <a:buNone/>
            </a:pPr>
            <a:r>
              <a:rPr lang="en-US" altLang="en-US" sz="1800" dirty="0">
                <a:solidFill>
                  <a:srgbClr val="FF0000"/>
                </a:solidFill>
                <a:latin typeface="Consolas" panose="020B0609020204030204" pitchFamily="49" charset="0"/>
              </a:rPr>
              <a:t>AMAT = Hit Time</a:t>
            </a:r>
            <a:r>
              <a:rPr lang="en-US" altLang="en-US" sz="1800" baseline="-25000" dirty="0">
                <a:solidFill>
                  <a:srgbClr val="FF0000"/>
                </a:solidFill>
                <a:latin typeface="Consolas" panose="020B0609020204030204" pitchFamily="49" charset="0"/>
              </a:rPr>
              <a:t>L1</a:t>
            </a:r>
            <a:r>
              <a:rPr lang="en-US" altLang="en-US" sz="1800" dirty="0">
                <a:solidFill>
                  <a:srgbClr val="FF0000"/>
                </a:solidFill>
                <a:latin typeface="Consolas" panose="020B0609020204030204" pitchFamily="49" charset="0"/>
              </a:rPr>
              <a:t> +</a:t>
            </a:r>
            <a:r>
              <a:rPr lang="en-US" altLang="en-US" sz="1800" u="sng" dirty="0">
                <a:solidFill>
                  <a:srgbClr val="FF0000"/>
                </a:solidFill>
                <a:latin typeface="Consolas" panose="020B0609020204030204" pitchFamily="49" charset="0"/>
              </a:rPr>
              <a:t> </a:t>
            </a:r>
          </a:p>
          <a:p>
            <a:pPr>
              <a:buFontTx/>
              <a:buNone/>
            </a:pPr>
            <a:r>
              <a:rPr lang="en-US" altLang="en-US" sz="1800" dirty="0">
                <a:solidFill>
                  <a:srgbClr val="FF0000"/>
                </a:solidFill>
                <a:latin typeface="Consolas" panose="020B0609020204030204" pitchFamily="49" charset="0"/>
              </a:rPr>
              <a:t>		  </a:t>
            </a:r>
            <a:r>
              <a:rPr lang="en-US" altLang="en-US" sz="1800" u="sng" dirty="0">
                <a:solidFill>
                  <a:srgbClr val="FF0000"/>
                </a:solidFill>
                <a:latin typeface="Consolas" panose="020B0609020204030204" pitchFamily="49" charset="0"/>
              </a:rPr>
              <a:t>Miss Rate</a:t>
            </a:r>
            <a:r>
              <a:rPr lang="en-US" altLang="en-US" sz="1800" u="sng" baseline="-25000" dirty="0">
                <a:solidFill>
                  <a:srgbClr val="FF0000"/>
                </a:solidFill>
                <a:latin typeface="Consolas" panose="020B0609020204030204" pitchFamily="49" charset="0"/>
              </a:rPr>
              <a:t>L1</a:t>
            </a:r>
            <a:r>
              <a:rPr lang="en-US" altLang="en-US" sz="1800" dirty="0">
                <a:solidFill>
                  <a:srgbClr val="FF0000"/>
                </a:solidFill>
                <a:latin typeface="Consolas" panose="020B0609020204030204" pitchFamily="49" charset="0"/>
              </a:rPr>
              <a:t> x (Hit Time</a:t>
            </a:r>
            <a:r>
              <a:rPr lang="en-US" altLang="en-US" sz="1800" baseline="-25000" dirty="0">
                <a:solidFill>
                  <a:srgbClr val="FF0000"/>
                </a:solidFill>
                <a:latin typeface="Consolas" panose="020B0609020204030204" pitchFamily="49" charset="0"/>
              </a:rPr>
              <a:t>L2</a:t>
            </a:r>
            <a:r>
              <a:rPr lang="en-US" altLang="en-US" sz="1800" dirty="0">
                <a:solidFill>
                  <a:srgbClr val="FF0000"/>
                </a:solidFill>
                <a:latin typeface="Consolas" panose="020B0609020204030204" pitchFamily="49" charset="0"/>
              </a:rPr>
              <a:t> + </a:t>
            </a:r>
            <a:r>
              <a:rPr lang="en-US" altLang="en-US" sz="1800" u="sng" dirty="0">
                <a:solidFill>
                  <a:srgbClr val="FF0000"/>
                </a:solidFill>
                <a:latin typeface="Consolas" panose="020B0609020204030204" pitchFamily="49" charset="0"/>
              </a:rPr>
              <a:t>Miss Rate</a:t>
            </a:r>
            <a:r>
              <a:rPr lang="en-US" altLang="en-US" sz="1800" u="sng" baseline="-25000" dirty="0">
                <a:solidFill>
                  <a:srgbClr val="FF0000"/>
                </a:solidFill>
                <a:latin typeface="Consolas" panose="020B0609020204030204" pitchFamily="49" charset="0"/>
              </a:rPr>
              <a:t>L2</a:t>
            </a:r>
            <a:r>
              <a:rPr lang="en-US" altLang="en-US" sz="1800" baseline="-25000" dirty="0">
                <a:solidFill>
                  <a:srgbClr val="FF0000"/>
                </a:solidFill>
                <a:latin typeface="Consolas" panose="020B0609020204030204" pitchFamily="49" charset="0"/>
              </a:rPr>
              <a:t> </a:t>
            </a:r>
            <a:r>
              <a:rPr lang="en-US" altLang="en-US" sz="1800" dirty="0">
                <a:solidFill>
                  <a:srgbClr val="FF0000"/>
                </a:solidFill>
                <a:latin typeface="Consolas" panose="020B0609020204030204" pitchFamily="49" charset="0"/>
              </a:rPr>
              <a:t>x Miss Penalty</a:t>
            </a:r>
            <a:r>
              <a:rPr lang="en-US" altLang="en-US" sz="1800" baseline="-25000" dirty="0">
                <a:solidFill>
                  <a:srgbClr val="FF0000"/>
                </a:solidFill>
                <a:latin typeface="Consolas" panose="020B0609020204030204" pitchFamily="49" charset="0"/>
              </a:rPr>
              <a:t>L2</a:t>
            </a:r>
            <a:r>
              <a:rPr lang="en-US" altLang="en-US" sz="1800" dirty="0">
                <a:solidFill>
                  <a:srgbClr val="FF0000"/>
                </a:solidFill>
                <a:latin typeface="Consolas" panose="020B0609020204030204" pitchFamily="49" charset="0"/>
              </a:rPr>
              <a:t>)</a:t>
            </a:r>
          </a:p>
          <a:p>
            <a:pPr>
              <a:buFontTx/>
              <a:buNone/>
            </a:pPr>
            <a:endParaRPr lang="en-US" altLang="en-US" sz="1800" dirty="0">
              <a:solidFill>
                <a:srgbClr val="FF0000"/>
              </a:solidFill>
              <a:latin typeface="Consolas" panose="020B0609020204030204" pitchFamily="49" charset="0"/>
            </a:endParaRPr>
          </a:p>
          <a:p>
            <a:r>
              <a:rPr lang="en-US" altLang="en-US" dirty="0">
                <a:latin typeface="Gill Sans Light"/>
              </a:rPr>
              <a:t>And so on … (can do this recursively for more levels!)</a:t>
            </a:r>
            <a:endParaRPr lang="en-US" altLang="en-US" sz="1800" dirty="0"/>
          </a:p>
        </p:txBody>
      </p:sp>
      <p:sp>
        <p:nvSpPr>
          <p:cNvPr id="432131" name="Rectangle 3"/>
          <p:cNvSpPr>
            <a:spLocks noGrp="1" noChangeArrowheads="1"/>
          </p:cNvSpPr>
          <p:nvPr>
            <p:ph type="title"/>
          </p:nvPr>
        </p:nvSpPr>
        <p:spPr>
          <a:xfrm>
            <a:off x="1603376" y="219757"/>
            <a:ext cx="8607425" cy="368300"/>
          </a:xfrm>
        </p:spPr>
        <p:txBody>
          <a:bodyPr/>
          <a:lstStyle/>
          <a:p>
            <a:r>
              <a:rPr lang="en-US" altLang="en-US" dirty="0"/>
              <a:t>Recall 61C: Average Memory Access Time</a:t>
            </a:r>
          </a:p>
        </p:txBody>
      </p:sp>
      <p:grpSp>
        <p:nvGrpSpPr>
          <p:cNvPr id="2" name="Group 1"/>
          <p:cNvGrpSpPr/>
          <p:nvPr/>
        </p:nvGrpSpPr>
        <p:grpSpPr>
          <a:xfrm rot="16200000">
            <a:off x="9448801" y="2390337"/>
            <a:ext cx="1524000" cy="2895600"/>
            <a:chOff x="7086600" y="2743200"/>
            <a:chExt cx="1981200" cy="2895600"/>
          </a:xfrm>
        </p:grpSpPr>
        <p:sp>
          <p:nvSpPr>
            <p:cNvPr id="432132" name="Rectangle 4"/>
            <p:cNvSpPr>
              <a:spLocks noChangeArrowheads="1"/>
            </p:cNvSpPr>
            <p:nvPr/>
          </p:nvSpPr>
          <p:spPr bwMode="auto">
            <a:xfrm>
              <a:off x="7620000" y="2743200"/>
              <a:ext cx="914400" cy="3810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latin typeface="Gill Sans Light"/>
                </a:rPr>
                <a:t>Proc</a:t>
              </a:r>
            </a:p>
          </p:txBody>
        </p:sp>
        <p:sp>
          <p:nvSpPr>
            <p:cNvPr id="432133" name="Rectangle 5"/>
            <p:cNvSpPr>
              <a:spLocks noChangeArrowheads="1"/>
            </p:cNvSpPr>
            <p:nvPr/>
          </p:nvSpPr>
          <p:spPr bwMode="auto">
            <a:xfrm>
              <a:off x="7391400" y="3429000"/>
              <a:ext cx="1447800" cy="4572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latin typeface="Gill Sans Light"/>
                </a:rPr>
                <a:t>L1 Cache</a:t>
              </a:r>
            </a:p>
          </p:txBody>
        </p:sp>
        <p:sp>
          <p:nvSpPr>
            <p:cNvPr id="432134" name="Rectangle 6"/>
            <p:cNvSpPr>
              <a:spLocks noChangeArrowheads="1"/>
            </p:cNvSpPr>
            <p:nvPr/>
          </p:nvSpPr>
          <p:spPr bwMode="auto">
            <a:xfrm>
              <a:off x="7239000" y="4224564"/>
              <a:ext cx="1676400" cy="5334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latin typeface="Gill Sans Light"/>
                </a:rPr>
                <a:t>L2 Cache</a:t>
              </a:r>
            </a:p>
          </p:txBody>
        </p:sp>
        <p:sp>
          <p:nvSpPr>
            <p:cNvPr id="432135" name="Line 7"/>
            <p:cNvSpPr>
              <a:spLocks noChangeShapeType="1"/>
            </p:cNvSpPr>
            <p:nvPr/>
          </p:nvSpPr>
          <p:spPr bwMode="auto">
            <a:xfrm>
              <a:off x="8077200" y="3124200"/>
              <a:ext cx="0" cy="304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2136" name="Line 8"/>
            <p:cNvSpPr>
              <a:spLocks noChangeShapeType="1"/>
            </p:cNvSpPr>
            <p:nvPr/>
          </p:nvSpPr>
          <p:spPr bwMode="auto">
            <a:xfrm>
              <a:off x="8077200" y="3886200"/>
              <a:ext cx="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8"/>
            <p:cNvSpPr>
              <a:spLocks noChangeShapeType="1"/>
            </p:cNvSpPr>
            <p:nvPr/>
          </p:nvSpPr>
          <p:spPr bwMode="auto">
            <a:xfrm>
              <a:off x="8092168" y="4757964"/>
              <a:ext cx="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6"/>
            <p:cNvSpPr>
              <a:spLocks noChangeArrowheads="1"/>
            </p:cNvSpPr>
            <p:nvPr/>
          </p:nvSpPr>
          <p:spPr bwMode="auto">
            <a:xfrm>
              <a:off x="7086600" y="5105400"/>
              <a:ext cx="1981200" cy="5334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dirty="0">
                  <a:latin typeface="Gill Sans Light"/>
                </a:rPr>
                <a:t>DRAM</a:t>
              </a:r>
            </a:p>
          </p:txBody>
        </p:sp>
      </p:grpSp>
      <p:grpSp>
        <p:nvGrpSpPr>
          <p:cNvPr id="14" name="Group 13"/>
          <p:cNvGrpSpPr/>
          <p:nvPr/>
        </p:nvGrpSpPr>
        <p:grpSpPr>
          <a:xfrm rot="16200000">
            <a:off x="9833771" y="576396"/>
            <a:ext cx="1592261" cy="2057400"/>
            <a:chOff x="7101568" y="2743200"/>
            <a:chExt cx="1981200" cy="2057400"/>
          </a:xfrm>
        </p:grpSpPr>
        <p:sp>
          <p:nvSpPr>
            <p:cNvPr id="15" name="Rectangle 4"/>
            <p:cNvSpPr>
              <a:spLocks noChangeArrowheads="1"/>
            </p:cNvSpPr>
            <p:nvPr/>
          </p:nvSpPr>
          <p:spPr bwMode="auto">
            <a:xfrm>
              <a:off x="7620000" y="2743200"/>
              <a:ext cx="914400" cy="3810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latin typeface="Gill Sans Light"/>
                </a:rPr>
                <a:t>Proc</a:t>
              </a:r>
            </a:p>
          </p:txBody>
        </p:sp>
        <p:sp>
          <p:nvSpPr>
            <p:cNvPr id="16" name="Rectangle 5"/>
            <p:cNvSpPr>
              <a:spLocks noChangeArrowheads="1"/>
            </p:cNvSpPr>
            <p:nvPr/>
          </p:nvSpPr>
          <p:spPr bwMode="auto">
            <a:xfrm>
              <a:off x="7391400" y="3429000"/>
              <a:ext cx="1447800" cy="4572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latin typeface="Gill Sans Light"/>
                </a:rPr>
                <a:t>L1 Cache</a:t>
              </a:r>
            </a:p>
          </p:txBody>
        </p:sp>
        <p:sp>
          <p:nvSpPr>
            <p:cNvPr id="18" name="Line 7"/>
            <p:cNvSpPr>
              <a:spLocks noChangeShapeType="1"/>
            </p:cNvSpPr>
            <p:nvPr/>
          </p:nvSpPr>
          <p:spPr bwMode="auto">
            <a:xfrm>
              <a:off x="8077200" y="3124200"/>
              <a:ext cx="0" cy="304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8"/>
            <p:cNvSpPr>
              <a:spLocks noChangeShapeType="1"/>
            </p:cNvSpPr>
            <p:nvPr/>
          </p:nvSpPr>
          <p:spPr bwMode="auto">
            <a:xfrm>
              <a:off x="8077200" y="3886200"/>
              <a:ext cx="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6"/>
            <p:cNvSpPr>
              <a:spLocks noChangeArrowheads="1"/>
            </p:cNvSpPr>
            <p:nvPr/>
          </p:nvSpPr>
          <p:spPr bwMode="auto">
            <a:xfrm>
              <a:off x="7101568" y="4267200"/>
              <a:ext cx="1981200" cy="5334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dirty="0">
                  <a:latin typeface="Gill Sans Light"/>
                </a:rPr>
                <a:t>DRAM</a:t>
              </a:r>
            </a:p>
          </p:txBody>
        </p:sp>
      </p:grpSp>
    </p:spTree>
    <p:extLst>
      <p:ext uri="{BB962C8B-B14F-4D97-AF65-F5344CB8AC3E}">
        <p14:creationId xmlns:p14="http://schemas.microsoft.com/office/powerpoint/2010/main" val="13860154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213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21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21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21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2130">
                                            <p:txEl>
                                              <p:pRg st="4" end="4"/>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32130">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32130">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32130">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32130">
                                            <p:txEl>
                                              <p:pRg st="9" end="9"/>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3213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body" idx="1"/>
          </p:nvPr>
        </p:nvSpPr>
        <p:spPr>
          <a:xfrm>
            <a:off x="969963" y="4059238"/>
            <a:ext cx="10252073" cy="2670174"/>
          </a:xfrm>
        </p:spPr>
        <p:txBody>
          <a:bodyPr>
            <a:noAutofit/>
          </a:bodyPr>
          <a:lstStyle/>
          <a:p>
            <a:pPr>
              <a:lnSpc>
                <a:spcPct val="80000"/>
              </a:lnSpc>
              <a:spcBef>
                <a:spcPct val="20000"/>
              </a:spcBef>
            </a:pPr>
            <a:r>
              <a:rPr lang="en-US" altLang="ko-KR" sz="2800" dirty="0">
                <a:ea typeface="굴림" panose="020B0600000101010101" pitchFamily="34" charset="-127"/>
              </a:rPr>
              <a:t>One desirable property: When you add memory the miss rate drops (stack property)</a:t>
            </a:r>
          </a:p>
          <a:p>
            <a:pPr lvl="1">
              <a:lnSpc>
                <a:spcPct val="80000"/>
              </a:lnSpc>
              <a:spcBef>
                <a:spcPct val="20000"/>
              </a:spcBef>
            </a:pPr>
            <a:r>
              <a:rPr lang="en-US" altLang="ko-KR" sz="2400" dirty="0">
                <a:ea typeface="굴림" panose="020B0600000101010101" pitchFamily="34" charset="-127"/>
              </a:rPr>
              <a:t>Does this always happen?</a:t>
            </a:r>
          </a:p>
          <a:p>
            <a:pPr lvl="1">
              <a:lnSpc>
                <a:spcPct val="80000"/>
              </a:lnSpc>
              <a:spcBef>
                <a:spcPct val="20000"/>
              </a:spcBef>
            </a:pPr>
            <a:r>
              <a:rPr lang="en-US" altLang="ko-KR" sz="2400" dirty="0">
                <a:ea typeface="굴림" panose="020B0600000101010101" pitchFamily="34" charset="-127"/>
              </a:rPr>
              <a:t>Seems like it should, right?</a:t>
            </a:r>
          </a:p>
          <a:p>
            <a:pPr>
              <a:lnSpc>
                <a:spcPct val="80000"/>
              </a:lnSpc>
              <a:spcBef>
                <a:spcPct val="20000"/>
              </a:spcBef>
            </a:pPr>
            <a:r>
              <a:rPr lang="en-US" altLang="ko-KR" sz="2800" dirty="0">
                <a:ea typeface="굴림" panose="020B0600000101010101" pitchFamily="34" charset="-127"/>
              </a:rPr>
              <a:t>No: </a:t>
            </a:r>
            <a:r>
              <a:rPr lang="en-US" altLang="ko-KR" sz="2800" dirty="0" err="1">
                <a:ea typeface="굴림" panose="020B0600000101010101" pitchFamily="34" charset="-127"/>
              </a:rPr>
              <a:t>Bélády’s</a:t>
            </a:r>
            <a:r>
              <a:rPr lang="en-US" altLang="ko-KR" sz="2800" dirty="0">
                <a:ea typeface="굴림" panose="020B0600000101010101" pitchFamily="34" charset="-127"/>
              </a:rPr>
              <a:t> anomaly </a:t>
            </a:r>
          </a:p>
          <a:p>
            <a:pPr lvl="1">
              <a:lnSpc>
                <a:spcPct val="80000"/>
              </a:lnSpc>
              <a:spcBef>
                <a:spcPct val="20000"/>
              </a:spcBef>
            </a:pPr>
            <a:r>
              <a:rPr lang="en-US" altLang="ko-KR" sz="2400" dirty="0">
                <a:ea typeface="굴림" panose="020B0600000101010101" pitchFamily="34" charset="-127"/>
              </a:rPr>
              <a:t>Certain replacement algorithms (FIFO) don’t have </a:t>
            </a:r>
            <a:br>
              <a:rPr lang="en-US" altLang="ko-KR" sz="2400" dirty="0">
                <a:ea typeface="굴림" panose="020B0600000101010101" pitchFamily="34" charset="-127"/>
              </a:rPr>
            </a:br>
            <a:r>
              <a:rPr lang="en-US" altLang="ko-KR" sz="2400" dirty="0">
                <a:ea typeface="굴림" panose="020B0600000101010101" pitchFamily="34" charset="-127"/>
              </a:rPr>
              <a:t>this obvious property!</a:t>
            </a:r>
          </a:p>
        </p:txBody>
      </p:sp>
      <p:pic>
        <p:nvPicPr>
          <p:cNvPr id="19460"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l="493" t="11264" r="1244" b="11610"/>
          <a:stretch>
            <a:fillRect/>
          </a:stretch>
        </p:blipFill>
        <p:spPr bwMode="auto">
          <a:xfrm>
            <a:off x="3148014" y="711200"/>
            <a:ext cx="5646737" cy="3322638"/>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69964" y="152400"/>
            <a:ext cx="10252072" cy="533400"/>
          </a:xfrm>
        </p:spPr>
        <p:txBody>
          <a:bodyPr/>
          <a:lstStyle/>
          <a:p>
            <a:r>
              <a:rPr lang="en-US" altLang="ko-KR" dirty="0">
                <a:ea typeface="굴림" panose="020B0600000101010101" pitchFamily="34" charset="-127"/>
              </a:rPr>
              <a:t>Graph of Page Faults Versus The Number of Frames</a:t>
            </a:r>
            <a:endParaRPr lang="en-US" dirty="0"/>
          </a:p>
        </p:txBody>
      </p:sp>
    </p:spTree>
    <p:extLst>
      <p:ext uri="{BB962C8B-B14F-4D97-AF65-F5344CB8AC3E}">
        <p14:creationId xmlns:p14="http://schemas.microsoft.com/office/powerpoint/2010/main" val="1172813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0" y="152400"/>
            <a:ext cx="9220200" cy="533400"/>
          </a:xfrm>
        </p:spPr>
        <p:txBody>
          <a:bodyPr/>
          <a:lstStyle/>
          <a:p>
            <a:r>
              <a:rPr lang="en-US" altLang="ko-KR" dirty="0">
                <a:ea typeface="굴림" panose="020B0600000101010101" pitchFamily="34" charset="-127"/>
              </a:rPr>
              <a:t>Adding Memory Doesn’t Always Help Fault Rate</a:t>
            </a:r>
          </a:p>
        </p:txBody>
      </p:sp>
      <p:sp>
        <p:nvSpPr>
          <p:cNvPr id="780291" name="Rectangle 3"/>
          <p:cNvSpPr>
            <a:spLocks noGrp="1" noChangeArrowheads="1"/>
          </p:cNvSpPr>
          <p:nvPr>
            <p:ph type="body" idx="1"/>
          </p:nvPr>
        </p:nvSpPr>
        <p:spPr>
          <a:xfrm>
            <a:off x="914400" y="762000"/>
            <a:ext cx="10363200" cy="6096000"/>
          </a:xfrm>
        </p:spPr>
        <p:txBody>
          <a:bodyPr>
            <a:normAutofit lnSpcReduction="10000"/>
          </a:bodyPr>
          <a:lstStyle/>
          <a:p>
            <a:pPr>
              <a:lnSpc>
                <a:spcPct val="80000"/>
              </a:lnSpc>
              <a:spcBef>
                <a:spcPct val="5000"/>
              </a:spcBef>
            </a:pPr>
            <a:r>
              <a:rPr lang="en-US" altLang="ko-KR" sz="2800" dirty="0">
                <a:ea typeface="굴림" panose="020B0600000101010101" pitchFamily="34" charset="-127"/>
              </a:rPr>
              <a:t>Does adding memory reduce number of page faults?</a:t>
            </a:r>
          </a:p>
          <a:p>
            <a:pPr lvl="1">
              <a:lnSpc>
                <a:spcPct val="80000"/>
              </a:lnSpc>
              <a:spcBef>
                <a:spcPct val="5000"/>
              </a:spcBef>
            </a:pPr>
            <a:r>
              <a:rPr lang="en-US" altLang="ko-KR" sz="2400" dirty="0">
                <a:ea typeface="굴림" panose="020B0600000101010101" pitchFamily="34" charset="-127"/>
              </a:rPr>
              <a:t>Yes for LRU and MIN</a:t>
            </a:r>
          </a:p>
          <a:p>
            <a:pPr lvl="1">
              <a:lnSpc>
                <a:spcPct val="80000"/>
              </a:lnSpc>
              <a:spcBef>
                <a:spcPct val="5000"/>
              </a:spcBef>
            </a:pPr>
            <a:r>
              <a:rPr lang="en-US" altLang="ko-KR" sz="2400" dirty="0">
                <a:ea typeface="굴림" panose="020B0600000101010101" pitchFamily="34" charset="-127"/>
              </a:rPr>
              <a:t>Not necessarily for FIFO!  (Called </a:t>
            </a:r>
            <a:r>
              <a:rPr lang="en-US" altLang="ko-KR" sz="2400" dirty="0" err="1">
                <a:ea typeface="굴림" panose="020B0600000101010101" pitchFamily="34" charset="-127"/>
              </a:rPr>
              <a:t>Bélády’s</a:t>
            </a:r>
            <a:r>
              <a:rPr lang="en-US" altLang="ko-KR" sz="2400" dirty="0">
                <a:ea typeface="굴림" panose="020B0600000101010101" pitchFamily="34" charset="-127"/>
              </a:rPr>
              <a:t> anomaly)</a:t>
            </a: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lvl="1">
              <a:lnSpc>
                <a:spcPct val="80000"/>
              </a:lnSpc>
              <a:spcBef>
                <a:spcPct val="5000"/>
              </a:spcBef>
            </a:pPr>
            <a:endParaRPr lang="en-US" altLang="ko-KR" sz="2400" dirty="0">
              <a:ea typeface="굴림" panose="020B0600000101010101" pitchFamily="34" charset="-127"/>
            </a:endParaRPr>
          </a:p>
          <a:p>
            <a:pPr>
              <a:lnSpc>
                <a:spcPct val="80000"/>
              </a:lnSpc>
              <a:spcBef>
                <a:spcPct val="5000"/>
              </a:spcBef>
            </a:pPr>
            <a:endParaRPr lang="en-US" altLang="ko-KR" sz="2800" dirty="0">
              <a:ea typeface="굴림" panose="020B0600000101010101" pitchFamily="34" charset="-127"/>
            </a:endParaRPr>
          </a:p>
          <a:p>
            <a:pPr>
              <a:lnSpc>
                <a:spcPct val="80000"/>
              </a:lnSpc>
              <a:spcBef>
                <a:spcPct val="5000"/>
              </a:spcBef>
            </a:pPr>
            <a:r>
              <a:rPr lang="en-US" altLang="ko-KR" sz="2800" dirty="0">
                <a:ea typeface="굴림" panose="020B0600000101010101" pitchFamily="34" charset="-127"/>
              </a:rPr>
              <a:t>After adding memory:</a:t>
            </a:r>
          </a:p>
          <a:p>
            <a:pPr lvl="1">
              <a:lnSpc>
                <a:spcPct val="80000"/>
              </a:lnSpc>
              <a:spcBef>
                <a:spcPct val="5000"/>
              </a:spcBef>
            </a:pPr>
            <a:r>
              <a:rPr lang="en-US" altLang="ko-KR" sz="2400" dirty="0">
                <a:ea typeface="굴림" panose="020B0600000101010101" pitchFamily="34" charset="-127"/>
              </a:rPr>
              <a:t>With FIFO, contents can be completely different</a:t>
            </a:r>
          </a:p>
          <a:p>
            <a:pPr lvl="1">
              <a:lnSpc>
                <a:spcPct val="80000"/>
              </a:lnSpc>
              <a:spcBef>
                <a:spcPct val="5000"/>
              </a:spcBef>
            </a:pPr>
            <a:r>
              <a:rPr lang="en-US" altLang="ko-KR" sz="2400" dirty="0">
                <a:ea typeface="굴림" panose="020B0600000101010101" pitchFamily="34" charset="-127"/>
              </a:rPr>
              <a:t>In contrast, with LRU or MIN, contents of </a:t>
            </a:r>
            <a:r>
              <a:rPr lang="en-US" altLang="ko-KR" sz="2400">
                <a:ea typeface="굴림" panose="020B0600000101010101" pitchFamily="34" charset="-127"/>
              </a:rPr>
              <a:t>memory </a:t>
            </a:r>
            <a:br>
              <a:rPr lang="en-US" altLang="ko-KR" sz="2400">
                <a:ea typeface="굴림" panose="020B0600000101010101" pitchFamily="34" charset="-127"/>
              </a:rPr>
            </a:br>
            <a:r>
              <a:rPr lang="en-US" altLang="ko-KR" sz="2400">
                <a:ea typeface="굴림" panose="020B0600000101010101" pitchFamily="34" charset="-127"/>
              </a:rPr>
              <a:t>with </a:t>
            </a:r>
            <a:r>
              <a:rPr lang="en-US" altLang="ko-KR" sz="2400" dirty="0">
                <a:ea typeface="굴림" panose="020B0600000101010101" pitchFamily="34" charset="-127"/>
              </a:rPr>
              <a:t>X pages are a subset of contents with X+1 Page</a:t>
            </a:r>
          </a:p>
        </p:txBody>
      </p:sp>
      <p:grpSp>
        <p:nvGrpSpPr>
          <p:cNvPr id="780292" name="Group 4"/>
          <p:cNvGrpSpPr>
            <a:grpSpLocks/>
          </p:cNvGrpSpPr>
          <p:nvPr/>
        </p:nvGrpSpPr>
        <p:grpSpPr bwMode="auto">
          <a:xfrm>
            <a:off x="1989138" y="1752600"/>
            <a:ext cx="6864350" cy="1624012"/>
            <a:chOff x="294" y="2786"/>
            <a:chExt cx="5178" cy="1390"/>
          </a:xfrm>
        </p:grpSpPr>
        <p:grpSp>
          <p:nvGrpSpPr>
            <p:cNvPr id="20573" name="Group 5"/>
            <p:cNvGrpSpPr>
              <a:grpSpLocks/>
            </p:cNvGrpSpPr>
            <p:nvPr/>
          </p:nvGrpSpPr>
          <p:grpSpPr bwMode="auto">
            <a:xfrm>
              <a:off x="5078" y="3246"/>
              <a:ext cx="378" cy="930"/>
              <a:chOff x="4950" y="2190"/>
              <a:chExt cx="378" cy="930"/>
            </a:xfrm>
          </p:grpSpPr>
          <p:sp>
            <p:nvSpPr>
              <p:cNvPr id="20656" name="Rectangle 6"/>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7" name="Rectangle 7"/>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8" name="Rectangle 8"/>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4" name="Group 9"/>
            <p:cNvGrpSpPr>
              <a:grpSpLocks/>
            </p:cNvGrpSpPr>
            <p:nvPr/>
          </p:nvGrpSpPr>
          <p:grpSpPr bwMode="auto">
            <a:xfrm>
              <a:off x="4706" y="3246"/>
              <a:ext cx="378" cy="930"/>
              <a:chOff x="4950" y="2190"/>
              <a:chExt cx="378" cy="930"/>
            </a:xfrm>
          </p:grpSpPr>
          <p:sp>
            <p:nvSpPr>
              <p:cNvPr id="20653" name="Rectangle 10"/>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654" name="Rectangle 11"/>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5" name="Rectangle 12"/>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5" name="Group 13"/>
            <p:cNvGrpSpPr>
              <a:grpSpLocks/>
            </p:cNvGrpSpPr>
            <p:nvPr/>
          </p:nvGrpSpPr>
          <p:grpSpPr bwMode="auto">
            <a:xfrm>
              <a:off x="4329" y="3246"/>
              <a:ext cx="377" cy="930"/>
              <a:chOff x="4573" y="2190"/>
              <a:chExt cx="377" cy="930"/>
            </a:xfrm>
          </p:grpSpPr>
          <p:sp>
            <p:nvSpPr>
              <p:cNvPr id="20650" name="Rectangle 14"/>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1" name="Rectangle 15"/>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52" name="Rectangle 16"/>
              <p:cNvSpPr>
                <a:spLocks noChangeArrowheads="1"/>
              </p:cNvSpPr>
              <p:nvPr/>
            </p:nvSpPr>
            <p:spPr bwMode="auto">
              <a:xfrm>
                <a:off x="4573"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6" name="Group 17"/>
            <p:cNvGrpSpPr>
              <a:grpSpLocks/>
            </p:cNvGrpSpPr>
            <p:nvPr/>
          </p:nvGrpSpPr>
          <p:grpSpPr bwMode="auto">
            <a:xfrm>
              <a:off x="3951" y="3246"/>
              <a:ext cx="378" cy="930"/>
              <a:chOff x="4195" y="2190"/>
              <a:chExt cx="378" cy="930"/>
            </a:xfrm>
          </p:grpSpPr>
          <p:sp>
            <p:nvSpPr>
              <p:cNvPr id="20647" name="Rectangle 18"/>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8" name="Rectangle 19"/>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9" name="Rectangle 20"/>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7" name="Group 21"/>
            <p:cNvGrpSpPr>
              <a:grpSpLocks/>
            </p:cNvGrpSpPr>
            <p:nvPr/>
          </p:nvGrpSpPr>
          <p:grpSpPr bwMode="auto">
            <a:xfrm>
              <a:off x="3574" y="3246"/>
              <a:ext cx="377" cy="930"/>
              <a:chOff x="3818" y="2190"/>
              <a:chExt cx="377" cy="930"/>
            </a:xfrm>
          </p:grpSpPr>
          <p:sp>
            <p:nvSpPr>
              <p:cNvPr id="20644" name="Rectangle 22"/>
              <p:cNvSpPr>
                <a:spLocks noChangeArrowheads="1"/>
              </p:cNvSpPr>
              <p:nvPr/>
            </p:nvSpPr>
            <p:spPr bwMode="auto">
              <a:xfrm>
                <a:off x="3818" y="281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5" name="Rectangle 23"/>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6" name="Rectangle 24"/>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8" name="Group 25"/>
            <p:cNvGrpSpPr>
              <a:grpSpLocks/>
            </p:cNvGrpSpPr>
            <p:nvPr/>
          </p:nvGrpSpPr>
          <p:grpSpPr bwMode="auto">
            <a:xfrm>
              <a:off x="3196" y="3246"/>
              <a:ext cx="378" cy="930"/>
              <a:chOff x="3440" y="2190"/>
              <a:chExt cx="378" cy="930"/>
            </a:xfrm>
          </p:grpSpPr>
          <p:sp>
            <p:nvSpPr>
              <p:cNvPr id="20641" name="Rectangle 26"/>
              <p:cNvSpPr>
                <a:spLocks noChangeArrowheads="1"/>
              </p:cNvSpPr>
              <p:nvPr/>
            </p:nvSpPr>
            <p:spPr bwMode="auto">
              <a:xfrm>
                <a:off x="3440"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2" name="Rectangle 27"/>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3" name="Rectangle 28"/>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grpSp>
          <p:nvGrpSpPr>
            <p:cNvPr id="20579" name="Group 29"/>
            <p:cNvGrpSpPr>
              <a:grpSpLocks/>
            </p:cNvGrpSpPr>
            <p:nvPr/>
          </p:nvGrpSpPr>
          <p:grpSpPr bwMode="auto">
            <a:xfrm>
              <a:off x="2819" y="3246"/>
              <a:ext cx="377" cy="930"/>
              <a:chOff x="3063" y="2190"/>
              <a:chExt cx="377" cy="930"/>
            </a:xfrm>
          </p:grpSpPr>
          <p:sp>
            <p:nvSpPr>
              <p:cNvPr id="20638" name="Rectangle 30"/>
              <p:cNvSpPr>
                <a:spLocks noChangeArrowheads="1"/>
              </p:cNvSpPr>
              <p:nvPr/>
            </p:nvSpPr>
            <p:spPr bwMode="auto">
              <a:xfrm>
                <a:off x="3063" y="281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39" name="Rectangle 31"/>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0" name="Rectangle 32"/>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0" name="Group 33"/>
            <p:cNvGrpSpPr>
              <a:grpSpLocks/>
            </p:cNvGrpSpPr>
            <p:nvPr/>
          </p:nvGrpSpPr>
          <p:grpSpPr bwMode="auto">
            <a:xfrm>
              <a:off x="2441" y="3246"/>
              <a:ext cx="378" cy="930"/>
              <a:chOff x="2685" y="2190"/>
              <a:chExt cx="378" cy="930"/>
            </a:xfrm>
          </p:grpSpPr>
          <p:sp>
            <p:nvSpPr>
              <p:cNvPr id="20635" name="Rectangle 34"/>
              <p:cNvSpPr>
                <a:spLocks noChangeArrowheads="1"/>
              </p:cNvSpPr>
              <p:nvPr/>
            </p:nvSpPr>
            <p:spPr bwMode="auto">
              <a:xfrm>
                <a:off x="2685"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6" name="Rectangle 35"/>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637" name="Rectangle 36"/>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1" name="Group 37"/>
            <p:cNvGrpSpPr>
              <a:grpSpLocks/>
            </p:cNvGrpSpPr>
            <p:nvPr/>
          </p:nvGrpSpPr>
          <p:grpSpPr bwMode="auto">
            <a:xfrm>
              <a:off x="2063" y="3246"/>
              <a:ext cx="378" cy="930"/>
              <a:chOff x="2307" y="2190"/>
              <a:chExt cx="378" cy="930"/>
            </a:xfrm>
          </p:grpSpPr>
          <p:sp>
            <p:nvSpPr>
              <p:cNvPr id="20632" name="Rectangle 38"/>
              <p:cNvSpPr>
                <a:spLocks noChangeArrowheads="1"/>
              </p:cNvSpPr>
              <p:nvPr/>
            </p:nvSpPr>
            <p:spPr bwMode="auto">
              <a:xfrm>
                <a:off x="2307"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3" name="Rectangle 39"/>
              <p:cNvSpPr>
                <a:spLocks noChangeArrowheads="1"/>
              </p:cNvSpPr>
              <p:nvPr/>
            </p:nvSpPr>
            <p:spPr bwMode="auto">
              <a:xfrm>
                <a:off x="2307"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4" name="Rectangle 40"/>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grpSp>
        <p:grpSp>
          <p:nvGrpSpPr>
            <p:cNvPr id="20582" name="Group 41"/>
            <p:cNvGrpSpPr>
              <a:grpSpLocks/>
            </p:cNvGrpSpPr>
            <p:nvPr/>
          </p:nvGrpSpPr>
          <p:grpSpPr bwMode="auto">
            <a:xfrm>
              <a:off x="1686" y="3246"/>
              <a:ext cx="377" cy="930"/>
              <a:chOff x="1930" y="2190"/>
              <a:chExt cx="377" cy="930"/>
            </a:xfrm>
          </p:grpSpPr>
          <p:sp>
            <p:nvSpPr>
              <p:cNvPr id="20629" name="Rectangle 42"/>
              <p:cNvSpPr>
                <a:spLocks noChangeArrowheads="1"/>
              </p:cNvSpPr>
              <p:nvPr/>
            </p:nvSpPr>
            <p:spPr bwMode="auto">
              <a:xfrm>
                <a:off x="1930" y="281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30" name="Rectangle 43"/>
              <p:cNvSpPr>
                <a:spLocks noChangeArrowheads="1"/>
              </p:cNvSpPr>
              <p:nvPr/>
            </p:nvSpPr>
            <p:spPr bwMode="auto">
              <a:xfrm>
                <a:off x="1930"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1" name="Rectangle 44"/>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3" name="Group 45"/>
            <p:cNvGrpSpPr>
              <a:grpSpLocks/>
            </p:cNvGrpSpPr>
            <p:nvPr/>
          </p:nvGrpSpPr>
          <p:grpSpPr bwMode="auto">
            <a:xfrm>
              <a:off x="1308" y="3246"/>
              <a:ext cx="378" cy="930"/>
              <a:chOff x="1552" y="2190"/>
              <a:chExt cx="378" cy="930"/>
            </a:xfrm>
          </p:grpSpPr>
          <p:sp>
            <p:nvSpPr>
              <p:cNvPr id="20626" name="Rectangle 46"/>
              <p:cNvSpPr>
                <a:spLocks noChangeArrowheads="1"/>
              </p:cNvSpPr>
              <p:nvPr/>
            </p:nvSpPr>
            <p:spPr bwMode="auto">
              <a:xfrm>
                <a:off x="1552"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7" name="Rectangle 47"/>
              <p:cNvSpPr>
                <a:spLocks noChangeArrowheads="1"/>
              </p:cNvSpPr>
              <p:nvPr/>
            </p:nvSpPr>
            <p:spPr bwMode="auto">
              <a:xfrm>
                <a:off x="1552"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28" name="Rectangle 48"/>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4" name="Group 49"/>
            <p:cNvGrpSpPr>
              <a:grpSpLocks/>
            </p:cNvGrpSpPr>
            <p:nvPr/>
          </p:nvGrpSpPr>
          <p:grpSpPr bwMode="auto">
            <a:xfrm>
              <a:off x="931" y="3246"/>
              <a:ext cx="377" cy="930"/>
              <a:chOff x="1117" y="1948"/>
              <a:chExt cx="377" cy="930"/>
            </a:xfrm>
          </p:grpSpPr>
          <p:sp>
            <p:nvSpPr>
              <p:cNvPr id="20623" name="Rectangle 50"/>
              <p:cNvSpPr>
                <a:spLocks noChangeArrowheads="1"/>
              </p:cNvSpPr>
              <p:nvPr/>
            </p:nvSpPr>
            <p:spPr bwMode="auto">
              <a:xfrm>
                <a:off x="1117" y="256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4" name="Rectangle 51"/>
              <p:cNvSpPr>
                <a:spLocks noChangeArrowheads="1"/>
              </p:cNvSpPr>
              <p:nvPr/>
            </p:nvSpPr>
            <p:spPr bwMode="auto">
              <a:xfrm>
                <a:off x="1117" y="225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5" name="Rectangle 52"/>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grpSp>
        <p:sp>
          <p:nvSpPr>
            <p:cNvPr id="20585" name="Rectangle 53"/>
            <p:cNvSpPr>
              <a:spLocks noChangeArrowheads="1"/>
            </p:cNvSpPr>
            <p:nvPr/>
          </p:nvSpPr>
          <p:spPr bwMode="auto">
            <a:xfrm>
              <a:off x="4706" y="2786"/>
              <a:ext cx="378"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86" name="Rectangle 54"/>
            <p:cNvSpPr>
              <a:spLocks noChangeArrowheads="1"/>
            </p:cNvSpPr>
            <p:nvPr/>
          </p:nvSpPr>
          <p:spPr bwMode="auto">
            <a:xfrm>
              <a:off x="4329" y="2786"/>
              <a:ext cx="377"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87" name="Rectangle 55"/>
            <p:cNvSpPr>
              <a:spLocks noChangeArrowheads="1"/>
            </p:cNvSpPr>
            <p:nvPr/>
          </p:nvSpPr>
          <p:spPr bwMode="auto">
            <a:xfrm>
              <a:off x="3951" y="2786"/>
              <a:ext cx="378"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88" name="Rectangle 56"/>
            <p:cNvSpPr>
              <a:spLocks noChangeArrowheads="1"/>
            </p:cNvSpPr>
            <p:nvPr/>
          </p:nvSpPr>
          <p:spPr bwMode="auto">
            <a:xfrm>
              <a:off x="3574" y="2786"/>
              <a:ext cx="377"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	</a:t>
              </a:r>
            </a:p>
          </p:txBody>
        </p:sp>
        <p:sp>
          <p:nvSpPr>
            <p:cNvPr id="20589" name="Rectangle 57"/>
            <p:cNvSpPr>
              <a:spLocks noChangeArrowheads="1"/>
            </p:cNvSpPr>
            <p:nvPr/>
          </p:nvSpPr>
          <p:spPr bwMode="auto">
            <a:xfrm>
              <a:off x="3196" y="2786"/>
              <a:ext cx="378"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90" name="Rectangle 58"/>
            <p:cNvSpPr>
              <a:spLocks noChangeArrowheads="1"/>
            </p:cNvSpPr>
            <p:nvPr/>
          </p:nvSpPr>
          <p:spPr bwMode="auto">
            <a:xfrm>
              <a:off x="2819" y="2786"/>
              <a:ext cx="377"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1" name="Rectangle 59"/>
            <p:cNvSpPr>
              <a:spLocks noChangeArrowheads="1"/>
            </p:cNvSpPr>
            <p:nvPr/>
          </p:nvSpPr>
          <p:spPr bwMode="auto">
            <a:xfrm>
              <a:off x="2441" y="2786"/>
              <a:ext cx="378"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2" name="Rectangle 60"/>
            <p:cNvSpPr>
              <a:spLocks noChangeArrowheads="1"/>
            </p:cNvSpPr>
            <p:nvPr/>
          </p:nvSpPr>
          <p:spPr bwMode="auto">
            <a:xfrm>
              <a:off x="2063" y="2786"/>
              <a:ext cx="378"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93" name="Rectangle 61"/>
            <p:cNvSpPr>
              <a:spLocks noChangeArrowheads="1"/>
            </p:cNvSpPr>
            <p:nvPr/>
          </p:nvSpPr>
          <p:spPr bwMode="auto">
            <a:xfrm>
              <a:off x="1686" y="2786"/>
              <a:ext cx="377"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94" name="Rectangle 62"/>
            <p:cNvSpPr>
              <a:spLocks noChangeArrowheads="1"/>
            </p:cNvSpPr>
            <p:nvPr/>
          </p:nvSpPr>
          <p:spPr bwMode="auto">
            <a:xfrm>
              <a:off x="1308" y="2786"/>
              <a:ext cx="378"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5" name="Rectangle 63"/>
            <p:cNvSpPr>
              <a:spLocks noChangeArrowheads="1"/>
            </p:cNvSpPr>
            <p:nvPr/>
          </p:nvSpPr>
          <p:spPr bwMode="auto">
            <a:xfrm>
              <a:off x="931" y="2786"/>
              <a:ext cx="377"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6" name="Rectangle 64"/>
            <p:cNvSpPr>
              <a:spLocks noChangeArrowheads="1"/>
            </p:cNvSpPr>
            <p:nvPr/>
          </p:nvSpPr>
          <p:spPr bwMode="auto">
            <a:xfrm>
              <a:off x="5094" y="2786"/>
              <a:ext cx="378"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nvGrpSpPr>
            <p:cNvPr id="20597" name="Group 65"/>
            <p:cNvGrpSpPr>
              <a:grpSpLocks/>
            </p:cNvGrpSpPr>
            <p:nvPr/>
          </p:nvGrpSpPr>
          <p:grpSpPr bwMode="auto">
            <a:xfrm>
              <a:off x="294" y="2786"/>
              <a:ext cx="5168" cy="1390"/>
              <a:chOff x="240" y="1440"/>
              <a:chExt cx="5168" cy="1390"/>
            </a:xfrm>
          </p:grpSpPr>
          <p:sp>
            <p:nvSpPr>
              <p:cNvPr id="20598" name="Rectangle 66"/>
              <p:cNvSpPr>
                <a:spLocks noChangeArrowheads="1"/>
              </p:cNvSpPr>
              <p:nvPr/>
            </p:nvSpPr>
            <p:spPr bwMode="auto">
              <a:xfrm>
                <a:off x="240" y="2520"/>
                <a:ext cx="63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99" name="Rectangle 67"/>
              <p:cNvSpPr>
                <a:spLocks noChangeArrowheads="1"/>
              </p:cNvSpPr>
              <p:nvPr/>
            </p:nvSpPr>
            <p:spPr bwMode="auto">
              <a:xfrm>
                <a:off x="240" y="2210"/>
                <a:ext cx="63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600" name="Rectangle 68"/>
              <p:cNvSpPr>
                <a:spLocks noChangeArrowheads="1"/>
              </p:cNvSpPr>
              <p:nvPr/>
            </p:nvSpPr>
            <p:spPr bwMode="auto">
              <a:xfrm>
                <a:off x="240" y="1900"/>
                <a:ext cx="63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601" name="Rectangle 69"/>
              <p:cNvSpPr>
                <a:spLocks noChangeArrowheads="1"/>
              </p:cNvSpPr>
              <p:nvPr/>
            </p:nvSpPr>
            <p:spPr bwMode="auto">
              <a:xfrm>
                <a:off x="240" y="1440"/>
                <a:ext cx="637" cy="46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70000"/>
                  </a:lnSpc>
                  <a:spcBef>
                    <a:spcPts val="0"/>
                  </a:spcBef>
                </a:pPr>
                <a:r>
                  <a:rPr lang="en-US" altLang="ko-KR" sz="2000" b="0" dirty="0">
                    <a:latin typeface="Gill Sans" charset="0"/>
                    <a:ea typeface="Gill Sans" charset="0"/>
                    <a:cs typeface="Gill Sans" charset="0"/>
                  </a:rPr>
                  <a:t>Ref:</a:t>
                </a:r>
              </a:p>
              <a:p>
                <a:pPr>
                  <a:lnSpc>
                    <a:spcPct val="70000"/>
                  </a:lnSpc>
                  <a:spcBef>
                    <a:spcPts val="0"/>
                  </a:spcBef>
                </a:pPr>
                <a:r>
                  <a:rPr lang="en-US" altLang="ko-KR" sz="2000" b="0" dirty="0">
                    <a:latin typeface="Gill Sans" charset="0"/>
                    <a:ea typeface="Gill Sans" charset="0"/>
                    <a:cs typeface="Gill Sans" charset="0"/>
                  </a:rPr>
                  <a:t>Page:</a:t>
                </a:r>
              </a:p>
            </p:txBody>
          </p:sp>
          <p:sp>
            <p:nvSpPr>
              <p:cNvPr id="20602" name="Line 70"/>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03" name="Group 71"/>
              <p:cNvGrpSpPr>
                <a:grpSpLocks/>
              </p:cNvGrpSpPr>
              <p:nvPr/>
            </p:nvGrpSpPr>
            <p:grpSpPr bwMode="auto">
              <a:xfrm>
                <a:off x="240" y="2210"/>
                <a:ext cx="5161" cy="310"/>
                <a:chOff x="240" y="2210"/>
                <a:chExt cx="4790" cy="310"/>
              </a:xfrm>
            </p:grpSpPr>
            <p:sp>
              <p:nvSpPr>
                <p:cNvPr id="20621" name="Line 72"/>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2" name="Line 73"/>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04" name="Line 74"/>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5" name="Line 75"/>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6" name="Line 76"/>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7" name="Line 77"/>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8" name="Line 78"/>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9" name="Line 79"/>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0" name="Line 80"/>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1" name="Line 81"/>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2" name="Line 82"/>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3" name="Line 83"/>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4" name="Line 84"/>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5" name="Line 85"/>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16" name="Group 86"/>
              <p:cNvGrpSpPr>
                <a:grpSpLocks/>
              </p:cNvGrpSpPr>
              <p:nvPr/>
            </p:nvGrpSpPr>
            <p:grpSpPr bwMode="auto">
              <a:xfrm>
                <a:off x="240" y="1440"/>
                <a:ext cx="5160" cy="1390"/>
                <a:chOff x="240" y="1440"/>
                <a:chExt cx="4790" cy="1390"/>
              </a:xfrm>
            </p:grpSpPr>
            <p:sp>
              <p:nvSpPr>
                <p:cNvPr id="20618" name="Line 87"/>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9" name="Line 8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0" name="Line 89"/>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17" name="Line 90"/>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grpSp>
      <p:grpSp>
        <p:nvGrpSpPr>
          <p:cNvPr id="780491" name="Group 203"/>
          <p:cNvGrpSpPr>
            <a:grpSpLocks/>
          </p:cNvGrpSpPr>
          <p:nvPr/>
        </p:nvGrpSpPr>
        <p:grpSpPr bwMode="auto">
          <a:xfrm>
            <a:off x="1981200" y="3435351"/>
            <a:ext cx="6872288" cy="1989137"/>
            <a:chOff x="282" y="2496"/>
            <a:chExt cx="5184" cy="1702"/>
          </a:xfrm>
        </p:grpSpPr>
        <p:sp>
          <p:nvSpPr>
            <p:cNvPr id="20486" name="Rectangle 196"/>
            <p:cNvSpPr>
              <a:spLocks noChangeArrowheads="1"/>
            </p:cNvSpPr>
            <p:nvPr/>
          </p:nvSpPr>
          <p:spPr bwMode="auto">
            <a:xfrm>
              <a:off x="1296" y="3888"/>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7" name="Rectangle 197"/>
            <p:cNvSpPr>
              <a:spLocks noChangeArrowheads="1"/>
            </p:cNvSpPr>
            <p:nvPr/>
          </p:nvSpPr>
          <p:spPr bwMode="auto">
            <a:xfrm>
              <a:off x="919" y="3888"/>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8" name="Rectangle 195"/>
            <p:cNvSpPr>
              <a:spLocks noChangeArrowheads="1"/>
            </p:cNvSpPr>
            <p:nvPr/>
          </p:nvSpPr>
          <p:spPr bwMode="auto">
            <a:xfrm>
              <a:off x="1674" y="3888"/>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9" name="Rectangle 186"/>
            <p:cNvSpPr>
              <a:spLocks noChangeArrowheads="1"/>
            </p:cNvSpPr>
            <p:nvPr/>
          </p:nvSpPr>
          <p:spPr bwMode="auto">
            <a:xfrm>
              <a:off x="5066" y="3888"/>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0" name="Rectangle 187"/>
            <p:cNvSpPr>
              <a:spLocks noChangeArrowheads="1"/>
            </p:cNvSpPr>
            <p:nvPr/>
          </p:nvSpPr>
          <p:spPr bwMode="auto">
            <a:xfrm>
              <a:off x="4694" y="3888"/>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1" name="Rectangle 188"/>
            <p:cNvSpPr>
              <a:spLocks noChangeArrowheads="1"/>
            </p:cNvSpPr>
            <p:nvPr/>
          </p:nvSpPr>
          <p:spPr bwMode="auto">
            <a:xfrm>
              <a:off x="4317" y="3888"/>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492" name="Rectangle 189"/>
            <p:cNvSpPr>
              <a:spLocks noChangeArrowheads="1"/>
            </p:cNvSpPr>
            <p:nvPr/>
          </p:nvSpPr>
          <p:spPr bwMode="auto">
            <a:xfrm>
              <a:off x="3939" y="3888"/>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3" name="Rectangle 190"/>
            <p:cNvSpPr>
              <a:spLocks noChangeArrowheads="1"/>
            </p:cNvSpPr>
            <p:nvPr/>
          </p:nvSpPr>
          <p:spPr bwMode="auto">
            <a:xfrm>
              <a:off x="3562" y="3888"/>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4" name="Rectangle 191"/>
            <p:cNvSpPr>
              <a:spLocks noChangeArrowheads="1"/>
            </p:cNvSpPr>
            <p:nvPr/>
          </p:nvSpPr>
          <p:spPr bwMode="auto">
            <a:xfrm>
              <a:off x="3184" y="3888"/>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5" name="Rectangle 192"/>
            <p:cNvSpPr>
              <a:spLocks noChangeArrowheads="1"/>
            </p:cNvSpPr>
            <p:nvPr/>
          </p:nvSpPr>
          <p:spPr bwMode="auto">
            <a:xfrm>
              <a:off x="2807" y="3888"/>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6" name="Rectangle 193"/>
            <p:cNvSpPr>
              <a:spLocks noChangeArrowheads="1"/>
            </p:cNvSpPr>
            <p:nvPr/>
          </p:nvSpPr>
          <p:spPr bwMode="auto">
            <a:xfrm>
              <a:off x="2429" y="3888"/>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7" name="Rectangle 194"/>
            <p:cNvSpPr>
              <a:spLocks noChangeArrowheads="1"/>
            </p:cNvSpPr>
            <p:nvPr/>
          </p:nvSpPr>
          <p:spPr bwMode="auto">
            <a:xfrm>
              <a:off x="2051" y="3888"/>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498" name="Rectangle 198"/>
            <p:cNvSpPr>
              <a:spLocks noChangeArrowheads="1"/>
            </p:cNvSpPr>
            <p:nvPr/>
          </p:nvSpPr>
          <p:spPr bwMode="auto">
            <a:xfrm>
              <a:off x="282" y="3888"/>
              <a:ext cx="63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4</a:t>
              </a:r>
            </a:p>
          </p:txBody>
        </p:sp>
        <p:sp>
          <p:nvSpPr>
            <p:cNvPr id="20499" name="Rectangle 93"/>
            <p:cNvSpPr>
              <a:spLocks noChangeArrowheads="1"/>
            </p:cNvSpPr>
            <p:nvPr/>
          </p:nvSpPr>
          <p:spPr bwMode="auto">
            <a:xfrm>
              <a:off x="5072" y="357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0" name="Rectangle 94"/>
            <p:cNvSpPr>
              <a:spLocks noChangeArrowheads="1"/>
            </p:cNvSpPr>
            <p:nvPr/>
          </p:nvSpPr>
          <p:spPr bwMode="auto">
            <a:xfrm>
              <a:off x="5072" y="326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01" name="Rectangle 95"/>
            <p:cNvSpPr>
              <a:spLocks noChangeArrowheads="1"/>
            </p:cNvSpPr>
            <p:nvPr/>
          </p:nvSpPr>
          <p:spPr bwMode="auto">
            <a:xfrm>
              <a:off x="5072" y="295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2" name="Rectangle 97"/>
            <p:cNvSpPr>
              <a:spLocks noChangeArrowheads="1"/>
            </p:cNvSpPr>
            <p:nvPr/>
          </p:nvSpPr>
          <p:spPr bwMode="auto">
            <a:xfrm>
              <a:off x="4700" y="357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3" name="Rectangle 98"/>
            <p:cNvSpPr>
              <a:spLocks noChangeArrowheads="1"/>
            </p:cNvSpPr>
            <p:nvPr/>
          </p:nvSpPr>
          <p:spPr bwMode="auto">
            <a:xfrm>
              <a:off x="4700" y="326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4" name="Rectangle 99"/>
            <p:cNvSpPr>
              <a:spLocks noChangeArrowheads="1"/>
            </p:cNvSpPr>
            <p:nvPr/>
          </p:nvSpPr>
          <p:spPr bwMode="auto">
            <a:xfrm>
              <a:off x="4700" y="295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05" name="Rectangle 101"/>
            <p:cNvSpPr>
              <a:spLocks noChangeArrowheads="1"/>
            </p:cNvSpPr>
            <p:nvPr/>
          </p:nvSpPr>
          <p:spPr bwMode="auto">
            <a:xfrm>
              <a:off x="4323" y="357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6" name="Rectangle 102"/>
            <p:cNvSpPr>
              <a:spLocks noChangeArrowheads="1"/>
            </p:cNvSpPr>
            <p:nvPr/>
          </p:nvSpPr>
          <p:spPr bwMode="auto">
            <a:xfrm>
              <a:off x="4323" y="326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7" name="Rectangle 103"/>
            <p:cNvSpPr>
              <a:spLocks noChangeArrowheads="1"/>
            </p:cNvSpPr>
            <p:nvPr/>
          </p:nvSpPr>
          <p:spPr bwMode="auto">
            <a:xfrm>
              <a:off x="4323" y="295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8" name="Rectangle 105"/>
            <p:cNvSpPr>
              <a:spLocks noChangeArrowheads="1"/>
            </p:cNvSpPr>
            <p:nvPr/>
          </p:nvSpPr>
          <p:spPr bwMode="auto">
            <a:xfrm>
              <a:off x="3945" y="357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09" name="Rectangle 106"/>
            <p:cNvSpPr>
              <a:spLocks noChangeArrowheads="1"/>
            </p:cNvSpPr>
            <p:nvPr/>
          </p:nvSpPr>
          <p:spPr bwMode="auto">
            <a:xfrm>
              <a:off x="3945" y="326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0" name="Rectangle 107"/>
            <p:cNvSpPr>
              <a:spLocks noChangeArrowheads="1"/>
            </p:cNvSpPr>
            <p:nvPr/>
          </p:nvSpPr>
          <p:spPr bwMode="auto">
            <a:xfrm>
              <a:off x="3945" y="295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1" name="Rectangle 109"/>
            <p:cNvSpPr>
              <a:spLocks noChangeArrowheads="1"/>
            </p:cNvSpPr>
            <p:nvPr/>
          </p:nvSpPr>
          <p:spPr bwMode="auto">
            <a:xfrm>
              <a:off x="3568" y="357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2" name="Rectangle 110"/>
            <p:cNvSpPr>
              <a:spLocks noChangeArrowheads="1"/>
            </p:cNvSpPr>
            <p:nvPr/>
          </p:nvSpPr>
          <p:spPr bwMode="auto">
            <a:xfrm>
              <a:off x="3568" y="326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13" name="Rectangle 111"/>
            <p:cNvSpPr>
              <a:spLocks noChangeArrowheads="1"/>
            </p:cNvSpPr>
            <p:nvPr/>
          </p:nvSpPr>
          <p:spPr bwMode="auto">
            <a:xfrm>
              <a:off x="3568" y="295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4" name="Rectangle 113"/>
            <p:cNvSpPr>
              <a:spLocks noChangeArrowheads="1"/>
            </p:cNvSpPr>
            <p:nvPr/>
          </p:nvSpPr>
          <p:spPr bwMode="auto">
            <a:xfrm>
              <a:off x="3190" y="357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5" name="Rectangle 114"/>
            <p:cNvSpPr>
              <a:spLocks noChangeArrowheads="1"/>
            </p:cNvSpPr>
            <p:nvPr/>
          </p:nvSpPr>
          <p:spPr bwMode="auto">
            <a:xfrm>
              <a:off x="3190" y="326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6" name="Rectangle 115"/>
            <p:cNvSpPr>
              <a:spLocks noChangeArrowheads="1"/>
            </p:cNvSpPr>
            <p:nvPr/>
          </p:nvSpPr>
          <p:spPr bwMode="auto">
            <a:xfrm>
              <a:off x="3190" y="295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17" name="Rectangle 117"/>
            <p:cNvSpPr>
              <a:spLocks noChangeArrowheads="1"/>
            </p:cNvSpPr>
            <p:nvPr/>
          </p:nvSpPr>
          <p:spPr bwMode="auto">
            <a:xfrm>
              <a:off x="2813" y="357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8" name="Rectangle 118"/>
            <p:cNvSpPr>
              <a:spLocks noChangeArrowheads="1"/>
            </p:cNvSpPr>
            <p:nvPr/>
          </p:nvSpPr>
          <p:spPr bwMode="auto">
            <a:xfrm>
              <a:off x="2813" y="326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9" name="Rectangle 119"/>
            <p:cNvSpPr>
              <a:spLocks noChangeArrowheads="1"/>
            </p:cNvSpPr>
            <p:nvPr/>
          </p:nvSpPr>
          <p:spPr bwMode="auto">
            <a:xfrm>
              <a:off x="2813" y="295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0" name="Rectangle 121"/>
            <p:cNvSpPr>
              <a:spLocks noChangeArrowheads="1"/>
            </p:cNvSpPr>
            <p:nvPr/>
          </p:nvSpPr>
          <p:spPr bwMode="auto">
            <a:xfrm>
              <a:off x="2435" y="357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1" name="Rectangle 122"/>
            <p:cNvSpPr>
              <a:spLocks noChangeArrowheads="1"/>
            </p:cNvSpPr>
            <p:nvPr/>
          </p:nvSpPr>
          <p:spPr bwMode="auto">
            <a:xfrm>
              <a:off x="2435" y="326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2" name="Rectangle 123"/>
            <p:cNvSpPr>
              <a:spLocks noChangeArrowheads="1"/>
            </p:cNvSpPr>
            <p:nvPr/>
          </p:nvSpPr>
          <p:spPr bwMode="auto">
            <a:xfrm>
              <a:off x="2435" y="295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3" name="Rectangle 125"/>
            <p:cNvSpPr>
              <a:spLocks noChangeArrowheads="1"/>
            </p:cNvSpPr>
            <p:nvPr/>
          </p:nvSpPr>
          <p:spPr bwMode="auto">
            <a:xfrm>
              <a:off x="2057" y="357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4" name="Rectangle 126"/>
            <p:cNvSpPr>
              <a:spLocks noChangeArrowheads="1"/>
            </p:cNvSpPr>
            <p:nvPr/>
          </p:nvSpPr>
          <p:spPr bwMode="auto">
            <a:xfrm>
              <a:off x="2057" y="326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5" name="Rectangle 127"/>
            <p:cNvSpPr>
              <a:spLocks noChangeArrowheads="1"/>
            </p:cNvSpPr>
            <p:nvPr/>
          </p:nvSpPr>
          <p:spPr bwMode="auto">
            <a:xfrm>
              <a:off x="2057" y="295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6" name="Rectangle 129"/>
            <p:cNvSpPr>
              <a:spLocks noChangeArrowheads="1"/>
            </p:cNvSpPr>
            <p:nvPr/>
          </p:nvSpPr>
          <p:spPr bwMode="auto">
            <a:xfrm>
              <a:off x="1680" y="357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27" name="Rectangle 130"/>
            <p:cNvSpPr>
              <a:spLocks noChangeArrowheads="1"/>
            </p:cNvSpPr>
            <p:nvPr/>
          </p:nvSpPr>
          <p:spPr bwMode="auto">
            <a:xfrm>
              <a:off x="1680" y="326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8" name="Rectangle 131"/>
            <p:cNvSpPr>
              <a:spLocks noChangeArrowheads="1"/>
            </p:cNvSpPr>
            <p:nvPr/>
          </p:nvSpPr>
          <p:spPr bwMode="auto">
            <a:xfrm>
              <a:off x="1680" y="295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9" name="Rectangle 133"/>
            <p:cNvSpPr>
              <a:spLocks noChangeArrowheads="1"/>
            </p:cNvSpPr>
            <p:nvPr/>
          </p:nvSpPr>
          <p:spPr bwMode="auto">
            <a:xfrm>
              <a:off x="1302" y="357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0" name="Rectangle 134"/>
            <p:cNvSpPr>
              <a:spLocks noChangeArrowheads="1"/>
            </p:cNvSpPr>
            <p:nvPr/>
          </p:nvSpPr>
          <p:spPr bwMode="auto">
            <a:xfrm>
              <a:off x="1302" y="326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1" name="Rectangle 135"/>
            <p:cNvSpPr>
              <a:spLocks noChangeArrowheads="1"/>
            </p:cNvSpPr>
            <p:nvPr/>
          </p:nvSpPr>
          <p:spPr bwMode="auto">
            <a:xfrm>
              <a:off x="1302" y="2956"/>
              <a:ext cx="378"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2" name="Rectangle 137"/>
            <p:cNvSpPr>
              <a:spLocks noChangeArrowheads="1"/>
            </p:cNvSpPr>
            <p:nvPr/>
          </p:nvSpPr>
          <p:spPr bwMode="auto">
            <a:xfrm>
              <a:off x="925" y="357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3" name="Rectangle 138"/>
            <p:cNvSpPr>
              <a:spLocks noChangeArrowheads="1"/>
            </p:cNvSpPr>
            <p:nvPr/>
          </p:nvSpPr>
          <p:spPr bwMode="auto">
            <a:xfrm>
              <a:off x="925" y="326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4" name="Rectangle 139"/>
            <p:cNvSpPr>
              <a:spLocks noChangeArrowheads="1"/>
            </p:cNvSpPr>
            <p:nvPr/>
          </p:nvSpPr>
          <p:spPr bwMode="auto">
            <a:xfrm>
              <a:off x="925" y="2956"/>
              <a:ext cx="37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5" name="Rectangle 140"/>
            <p:cNvSpPr>
              <a:spLocks noChangeArrowheads="1"/>
            </p:cNvSpPr>
            <p:nvPr/>
          </p:nvSpPr>
          <p:spPr bwMode="auto">
            <a:xfrm>
              <a:off x="4700" y="2496"/>
              <a:ext cx="378"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36" name="Rectangle 141"/>
            <p:cNvSpPr>
              <a:spLocks noChangeArrowheads="1"/>
            </p:cNvSpPr>
            <p:nvPr/>
          </p:nvSpPr>
          <p:spPr bwMode="auto">
            <a:xfrm>
              <a:off x="4323" y="2496"/>
              <a:ext cx="377"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37" name="Rectangle 142"/>
            <p:cNvSpPr>
              <a:spLocks noChangeArrowheads="1"/>
            </p:cNvSpPr>
            <p:nvPr/>
          </p:nvSpPr>
          <p:spPr bwMode="auto">
            <a:xfrm>
              <a:off x="3945" y="2496"/>
              <a:ext cx="378"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8" name="Rectangle 143"/>
            <p:cNvSpPr>
              <a:spLocks noChangeArrowheads="1"/>
            </p:cNvSpPr>
            <p:nvPr/>
          </p:nvSpPr>
          <p:spPr bwMode="auto">
            <a:xfrm>
              <a:off x="3568" y="2496"/>
              <a:ext cx="377"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9" name="Rectangle 144"/>
            <p:cNvSpPr>
              <a:spLocks noChangeArrowheads="1"/>
            </p:cNvSpPr>
            <p:nvPr/>
          </p:nvSpPr>
          <p:spPr bwMode="auto">
            <a:xfrm>
              <a:off x="3190" y="2496"/>
              <a:ext cx="378"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0" name="Rectangle 145"/>
            <p:cNvSpPr>
              <a:spLocks noChangeArrowheads="1"/>
            </p:cNvSpPr>
            <p:nvPr/>
          </p:nvSpPr>
          <p:spPr bwMode="auto">
            <a:xfrm>
              <a:off x="2813" y="2496"/>
              <a:ext cx="377"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1" name="Rectangle 146"/>
            <p:cNvSpPr>
              <a:spLocks noChangeArrowheads="1"/>
            </p:cNvSpPr>
            <p:nvPr/>
          </p:nvSpPr>
          <p:spPr bwMode="auto">
            <a:xfrm>
              <a:off x="2435" y="2496"/>
              <a:ext cx="378"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2" name="Rectangle 147"/>
            <p:cNvSpPr>
              <a:spLocks noChangeArrowheads="1"/>
            </p:cNvSpPr>
            <p:nvPr/>
          </p:nvSpPr>
          <p:spPr bwMode="auto">
            <a:xfrm>
              <a:off x="2057" y="2496"/>
              <a:ext cx="378"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43" name="Rectangle 148"/>
            <p:cNvSpPr>
              <a:spLocks noChangeArrowheads="1"/>
            </p:cNvSpPr>
            <p:nvPr/>
          </p:nvSpPr>
          <p:spPr bwMode="auto">
            <a:xfrm>
              <a:off x="1680" y="2496"/>
              <a:ext cx="377"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44" name="Rectangle 149"/>
            <p:cNvSpPr>
              <a:spLocks noChangeArrowheads="1"/>
            </p:cNvSpPr>
            <p:nvPr/>
          </p:nvSpPr>
          <p:spPr bwMode="auto">
            <a:xfrm>
              <a:off x="1302" y="2496"/>
              <a:ext cx="378"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5" name="Rectangle 150"/>
            <p:cNvSpPr>
              <a:spLocks noChangeArrowheads="1"/>
            </p:cNvSpPr>
            <p:nvPr/>
          </p:nvSpPr>
          <p:spPr bwMode="auto">
            <a:xfrm>
              <a:off x="925" y="2496"/>
              <a:ext cx="377"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6" name="Rectangle 151"/>
            <p:cNvSpPr>
              <a:spLocks noChangeArrowheads="1"/>
            </p:cNvSpPr>
            <p:nvPr/>
          </p:nvSpPr>
          <p:spPr bwMode="auto">
            <a:xfrm>
              <a:off x="5088" y="2496"/>
              <a:ext cx="378"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7" name="Rectangle 153"/>
            <p:cNvSpPr>
              <a:spLocks noChangeArrowheads="1"/>
            </p:cNvSpPr>
            <p:nvPr/>
          </p:nvSpPr>
          <p:spPr bwMode="auto">
            <a:xfrm>
              <a:off x="288" y="3576"/>
              <a:ext cx="63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48" name="Rectangle 154"/>
            <p:cNvSpPr>
              <a:spLocks noChangeArrowheads="1"/>
            </p:cNvSpPr>
            <p:nvPr/>
          </p:nvSpPr>
          <p:spPr bwMode="auto">
            <a:xfrm>
              <a:off x="288" y="3266"/>
              <a:ext cx="63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549" name="Rectangle 155"/>
            <p:cNvSpPr>
              <a:spLocks noChangeArrowheads="1"/>
            </p:cNvSpPr>
            <p:nvPr/>
          </p:nvSpPr>
          <p:spPr bwMode="auto">
            <a:xfrm>
              <a:off x="288" y="2956"/>
              <a:ext cx="637" cy="31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550" name="Rectangle 156"/>
            <p:cNvSpPr>
              <a:spLocks noChangeArrowheads="1"/>
            </p:cNvSpPr>
            <p:nvPr/>
          </p:nvSpPr>
          <p:spPr bwMode="auto">
            <a:xfrm>
              <a:off x="288" y="2496"/>
              <a:ext cx="637" cy="460"/>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70000"/>
                </a:lnSpc>
                <a:spcBef>
                  <a:spcPts val="0"/>
                </a:spcBef>
              </a:pPr>
              <a:r>
                <a:rPr lang="en-US" altLang="ko-KR" sz="2000" b="0" dirty="0">
                  <a:latin typeface="Gill Sans" charset="0"/>
                  <a:ea typeface="Gill Sans" charset="0"/>
                  <a:cs typeface="Gill Sans" charset="0"/>
                </a:rPr>
                <a:t>Ref:</a:t>
              </a:r>
            </a:p>
            <a:p>
              <a:pPr>
                <a:lnSpc>
                  <a:spcPct val="70000"/>
                </a:lnSpc>
                <a:spcBef>
                  <a:spcPts val="0"/>
                </a:spcBef>
              </a:pPr>
              <a:r>
                <a:rPr lang="en-US" altLang="ko-KR" sz="2000" b="0" dirty="0">
                  <a:latin typeface="Gill Sans" charset="0"/>
                  <a:ea typeface="Gill Sans" charset="0"/>
                  <a:cs typeface="Gill Sans" charset="0"/>
                </a:rPr>
                <a:t>Page:</a:t>
              </a:r>
            </a:p>
          </p:txBody>
        </p:sp>
        <p:sp>
          <p:nvSpPr>
            <p:cNvPr id="20551" name="Line 157"/>
            <p:cNvSpPr>
              <a:spLocks noChangeShapeType="1"/>
            </p:cNvSpPr>
            <p:nvPr/>
          </p:nvSpPr>
          <p:spPr bwMode="auto">
            <a:xfrm>
              <a:off x="288" y="2956"/>
              <a:ext cx="5168"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2" name="Line 159"/>
            <p:cNvSpPr>
              <a:spLocks noChangeShapeType="1"/>
            </p:cNvSpPr>
            <p:nvPr/>
          </p:nvSpPr>
          <p:spPr bwMode="auto">
            <a:xfrm>
              <a:off x="288" y="3266"/>
              <a:ext cx="5161"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3" name="Line 160"/>
            <p:cNvSpPr>
              <a:spLocks noChangeShapeType="1"/>
            </p:cNvSpPr>
            <p:nvPr/>
          </p:nvSpPr>
          <p:spPr bwMode="auto">
            <a:xfrm>
              <a:off x="288" y="3576"/>
              <a:ext cx="5161"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4" name="Line 162"/>
            <p:cNvSpPr>
              <a:spLocks noChangeShapeType="1"/>
            </p:cNvSpPr>
            <p:nvPr/>
          </p:nvSpPr>
          <p:spPr bwMode="auto">
            <a:xfrm>
              <a:off x="925" y="2496"/>
              <a:ext cx="0" cy="168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5" name="Line 174"/>
            <p:cNvSpPr>
              <a:spLocks noChangeShapeType="1"/>
            </p:cNvSpPr>
            <p:nvPr/>
          </p:nvSpPr>
          <p:spPr bwMode="auto">
            <a:xfrm>
              <a:off x="288" y="2496"/>
              <a:ext cx="516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6" name="Line 175"/>
            <p:cNvSpPr>
              <a:spLocks noChangeShapeType="1"/>
            </p:cNvSpPr>
            <p:nvPr/>
          </p:nvSpPr>
          <p:spPr bwMode="auto">
            <a:xfrm>
              <a:off x="288" y="4176"/>
              <a:ext cx="516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7" name="Line 176"/>
            <p:cNvSpPr>
              <a:spLocks noChangeShapeType="1"/>
            </p:cNvSpPr>
            <p:nvPr/>
          </p:nvSpPr>
          <p:spPr bwMode="auto">
            <a:xfrm>
              <a:off x="5448" y="2496"/>
              <a:ext cx="0" cy="168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8" name="Line 163"/>
            <p:cNvSpPr>
              <a:spLocks noChangeShapeType="1"/>
            </p:cNvSpPr>
            <p:nvPr/>
          </p:nvSpPr>
          <p:spPr bwMode="auto">
            <a:xfrm>
              <a:off x="1302"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9" name="Line 164"/>
            <p:cNvSpPr>
              <a:spLocks noChangeShapeType="1"/>
            </p:cNvSpPr>
            <p:nvPr/>
          </p:nvSpPr>
          <p:spPr bwMode="auto">
            <a:xfrm>
              <a:off x="1680"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0" name="Line 165"/>
            <p:cNvSpPr>
              <a:spLocks noChangeShapeType="1"/>
            </p:cNvSpPr>
            <p:nvPr/>
          </p:nvSpPr>
          <p:spPr bwMode="auto">
            <a:xfrm>
              <a:off x="2057"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1" name="Line 166"/>
            <p:cNvSpPr>
              <a:spLocks noChangeShapeType="1"/>
            </p:cNvSpPr>
            <p:nvPr/>
          </p:nvSpPr>
          <p:spPr bwMode="auto">
            <a:xfrm>
              <a:off x="2435"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2" name="Line 167"/>
            <p:cNvSpPr>
              <a:spLocks noChangeShapeType="1"/>
            </p:cNvSpPr>
            <p:nvPr/>
          </p:nvSpPr>
          <p:spPr bwMode="auto">
            <a:xfrm>
              <a:off x="2813"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3" name="Line 168"/>
            <p:cNvSpPr>
              <a:spLocks noChangeShapeType="1"/>
            </p:cNvSpPr>
            <p:nvPr/>
          </p:nvSpPr>
          <p:spPr bwMode="auto">
            <a:xfrm>
              <a:off x="3190"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4" name="Line 169"/>
            <p:cNvSpPr>
              <a:spLocks noChangeShapeType="1"/>
            </p:cNvSpPr>
            <p:nvPr/>
          </p:nvSpPr>
          <p:spPr bwMode="auto">
            <a:xfrm>
              <a:off x="3568"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5" name="Line 170"/>
            <p:cNvSpPr>
              <a:spLocks noChangeShapeType="1"/>
            </p:cNvSpPr>
            <p:nvPr/>
          </p:nvSpPr>
          <p:spPr bwMode="auto">
            <a:xfrm>
              <a:off x="3945"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6" name="Line 171"/>
            <p:cNvSpPr>
              <a:spLocks noChangeShapeType="1"/>
            </p:cNvSpPr>
            <p:nvPr/>
          </p:nvSpPr>
          <p:spPr bwMode="auto">
            <a:xfrm>
              <a:off x="4323"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7" name="Line 172"/>
            <p:cNvSpPr>
              <a:spLocks noChangeShapeType="1"/>
            </p:cNvSpPr>
            <p:nvPr/>
          </p:nvSpPr>
          <p:spPr bwMode="auto">
            <a:xfrm>
              <a:off x="4700"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8" name="Line 177"/>
            <p:cNvSpPr>
              <a:spLocks noChangeShapeType="1"/>
            </p:cNvSpPr>
            <p:nvPr/>
          </p:nvSpPr>
          <p:spPr bwMode="auto">
            <a:xfrm>
              <a:off x="5072" y="2496"/>
              <a:ext cx="0" cy="168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9" name="Line 184"/>
            <p:cNvSpPr>
              <a:spLocks noChangeShapeType="1"/>
            </p:cNvSpPr>
            <p:nvPr/>
          </p:nvSpPr>
          <p:spPr bwMode="auto">
            <a:xfrm>
              <a:off x="303" y="3881"/>
              <a:ext cx="5161"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0" name="Line 199"/>
            <p:cNvSpPr>
              <a:spLocks noChangeShapeType="1"/>
            </p:cNvSpPr>
            <p:nvPr/>
          </p:nvSpPr>
          <p:spPr bwMode="auto">
            <a:xfrm>
              <a:off x="282" y="3888"/>
              <a:ext cx="5161"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1" name="Line 161"/>
            <p:cNvSpPr>
              <a:spLocks noChangeShapeType="1"/>
            </p:cNvSpPr>
            <p:nvPr/>
          </p:nvSpPr>
          <p:spPr bwMode="auto">
            <a:xfrm>
              <a:off x="288" y="2496"/>
              <a:ext cx="0" cy="168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2" name="Line 200"/>
            <p:cNvSpPr>
              <a:spLocks noChangeShapeType="1"/>
            </p:cNvSpPr>
            <p:nvPr/>
          </p:nvSpPr>
          <p:spPr bwMode="auto">
            <a:xfrm>
              <a:off x="297" y="4193"/>
              <a:ext cx="5161"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24669423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80292"/>
                                        </p:tgtEl>
                                        <p:attrNameLst>
                                          <p:attrName>style.visibility</p:attrName>
                                        </p:attrNameLst>
                                      </p:cBhvr>
                                      <p:to>
                                        <p:strVal val="visible"/>
                                      </p:to>
                                    </p:set>
                                    <p:anim calcmode="lin" valueType="num">
                                      <p:cBhvr additive="base">
                                        <p:cTn id="19" dur="500" fill="hold"/>
                                        <p:tgtEl>
                                          <p:spTgt spid="780292"/>
                                        </p:tgtEl>
                                        <p:attrNameLst>
                                          <p:attrName>ppt_x</p:attrName>
                                        </p:attrNameLst>
                                      </p:cBhvr>
                                      <p:tavLst>
                                        <p:tav tm="0">
                                          <p:val>
                                            <p:strVal val="1+#ppt_w/2"/>
                                          </p:val>
                                        </p:tav>
                                        <p:tav tm="100000">
                                          <p:val>
                                            <p:strVal val="#ppt_x"/>
                                          </p:val>
                                        </p:tav>
                                      </p:tavLst>
                                    </p:anim>
                                    <p:anim calcmode="lin" valueType="num">
                                      <p:cBhvr additive="base">
                                        <p:cTn id="20" dur="500" fill="hold"/>
                                        <p:tgtEl>
                                          <p:spTgt spid="78029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80491"/>
                                        </p:tgtEl>
                                        <p:attrNameLst>
                                          <p:attrName>style.visibility</p:attrName>
                                        </p:attrNameLst>
                                      </p:cBhvr>
                                      <p:to>
                                        <p:strVal val="visible"/>
                                      </p:to>
                                    </p:set>
                                    <p:anim calcmode="lin" valueType="num">
                                      <p:cBhvr additive="base">
                                        <p:cTn id="25" dur="500" fill="hold"/>
                                        <p:tgtEl>
                                          <p:spTgt spid="780491"/>
                                        </p:tgtEl>
                                        <p:attrNameLst>
                                          <p:attrName>ppt_x</p:attrName>
                                        </p:attrNameLst>
                                      </p:cBhvr>
                                      <p:tavLst>
                                        <p:tav tm="0">
                                          <p:val>
                                            <p:strVal val="1+#ppt_w/2"/>
                                          </p:val>
                                        </p:tav>
                                        <p:tav tm="100000">
                                          <p:val>
                                            <p:strVal val="#ppt_x"/>
                                          </p:val>
                                        </p:tav>
                                      </p:tavLst>
                                    </p:anim>
                                    <p:anim calcmode="lin" valueType="num">
                                      <p:cBhvr additive="base">
                                        <p:cTn id="26" dur="500" fill="hold"/>
                                        <p:tgtEl>
                                          <p:spTgt spid="7804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0291">
                                            <p:txEl>
                                              <p:pRg st="17" end="1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0291">
                                            <p:txEl>
                                              <p:pRg st="18" end="1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0291">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77B51B-FBC2-D14C-BF58-CB967D3AC381}"/>
              </a:ext>
            </a:extLst>
          </p:cNvPr>
          <p:cNvSpPr/>
          <p:nvPr/>
        </p:nvSpPr>
        <p:spPr bwMode="auto">
          <a:xfrm>
            <a:off x="0" y="0"/>
            <a:ext cx="12192000" cy="6858000"/>
          </a:xfrm>
          <a:prstGeom prst="rect">
            <a:avLst/>
          </a:pr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Gill Sans Light"/>
            </a:endParaRPr>
          </a:p>
        </p:txBody>
      </p:sp>
    </p:spTree>
    <p:extLst>
      <p:ext uri="{BB962C8B-B14F-4D97-AF65-F5344CB8AC3E}">
        <p14:creationId xmlns:p14="http://schemas.microsoft.com/office/powerpoint/2010/main" val="129472733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861233" y="228601"/>
            <a:ext cx="6780703" cy="494494"/>
          </a:xfrm>
          <a:noFill/>
        </p:spPr>
        <p:txBody>
          <a:bodyPr vert="horz" wrap="none" lIns="63500" tIns="25400" rIns="63500" bIns="25400" numCol="1" anchor="t" anchorCtr="0" compatLnSpc="1">
            <a:prstTxWarp prst="textNoShape">
              <a:avLst/>
            </a:prstTxWarp>
            <a:spAutoFit/>
          </a:bodyPr>
          <a:lstStyle/>
          <a:p>
            <a:r>
              <a:rPr lang="en-US" altLang="ko-KR" dirty="0">
                <a:ea typeface="굴림" panose="020B0600000101010101" pitchFamily="34" charset="-127"/>
              </a:rPr>
              <a:t>Approximating LRU: Clock Algorithm</a:t>
            </a:r>
          </a:p>
        </p:txBody>
      </p:sp>
      <p:sp>
        <p:nvSpPr>
          <p:cNvPr id="22531" name="Oval 4"/>
          <p:cNvSpPr>
            <a:spLocks noChangeArrowheads="1"/>
          </p:cNvSpPr>
          <p:nvPr/>
        </p:nvSpPr>
        <p:spPr bwMode="auto">
          <a:xfrm>
            <a:off x="4191000" y="762000"/>
            <a:ext cx="2514600" cy="2438400"/>
          </a:xfrm>
          <a:prstGeom prst="ellipse">
            <a:avLst/>
          </a:prstGeom>
          <a:noFill/>
          <a:ln w="76200">
            <a:solidFill>
              <a:schemeClr val="tx1"/>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Set of all pages</a:t>
            </a:r>
          </a:p>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in Memory</a:t>
            </a:r>
          </a:p>
        </p:txBody>
      </p:sp>
      <p:sp>
        <p:nvSpPr>
          <p:cNvPr id="22532" name="Line 5"/>
          <p:cNvSpPr>
            <a:spLocks noChangeShapeType="1"/>
          </p:cNvSpPr>
          <p:nvPr/>
        </p:nvSpPr>
        <p:spPr bwMode="auto">
          <a:xfrm flipH="1">
            <a:off x="6400800" y="990600"/>
            <a:ext cx="609600" cy="457200"/>
          </a:xfrm>
          <a:prstGeom prst="line">
            <a:avLst/>
          </a:prstGeom>
          <a:noFill/>
          <a:ln w="7620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22533" name="Text Box 7"/>
          <p:cNvSpPr txBox="1">
            <a:spLocks noChangeArrowheads="1"/>
          </p:cNvSpPr>
          <p:nvPr/>
        </p:nvSpPr>
        <p:spPr bwMode="auto">
          <a:xfrm>
            <a:off x="6934200" y="762000"/>
            <a:ext cx="4572000" cy="13849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a:solidFill>
                  <a:schemeClr val="accent1"/>
                </a:solidFill>
                <a:latin typeface="Gill Sans" charset="0"/>
                <a:ea typeface="Gill Sans" charset="0"/>
                <a:cs typeface="Gill Sans" charset="0"/>
              </a:rPr>
              <a:t>Single Clock Hand:</a:t>
            </a:r>
          </a:p>
          <a:p>
            <a:pPr lvl="1" algn="l">
              <a:lnSpc>
                <a:spcPct val="100000"/>
              </a:lnSpc>
              <a:spcBef>
                <a:spcPct val="0"/>
              </a:spcBef>
              <a:buSzTx/>
            </a:pPr>
            <a:r>
              <a:rPr lang="en-US" altLang="ko-KR" sz="2000" b="0" dirty="0">
                <a:latin typeface="Gill Sans" charset="0"/>
                <a:ea typeface="Gill Sans" charset="0"/>
                <a:cs typeface="Gill Sans" charset="0"/>
              </a:rPr>
              <a:t>Advances only on page fault!</a:t>
            </a:r>
          </a:p>
          <a:p>
            <a:pPr lvl="1" algn="l">
              <a:lnSpc>
                <a:spcPct val="100000"/>
              </a:lnSpc>
              <a:spcBef>
                <a:spcPct val="0"/>
              </a:spcBef>
              <a:buSzTx/>
            </a:pPr>
            <a:r>
              <a:rPr lang="en-US" altLang="ko-KR" sz="2000" b="0" dirty="0">
                <a:latin typeface="Gill Sans" charset="0"/>
                <a:ea typeface="Gill Sans" charset="0"/>
                <a:cs typeface="Gill Sans" charset="0"/>
              </a:rPr>
              <a:t>Check for pages not used recently</a:t>
            </a:r>
          </a:p>
          <a:p>
            <a:pPr lvl="1" algn="l">
              <a:lnSpc>
                <a:spcPct val="100000"/>
              </a:lnSpc>
              <a:spcBef>
                <a:spcPct val="0"/>
              </a:spcBef>
              <a:buSzTx/>
            </a:pPr>
            <a:r>
              <a:rPr lang="en-US" altLang="ko-KR" sz="2000" b="0" dirty="0">
                <a:latin typeface="Gill Sans" charset="0"/>
                <a:ea typeface="Gill Sans" charset="0"/>
                <a:cs typeface="Gill Sans" charset="0"/>
              </a:rPr>
              <a:t>Mark pages as not used recently</a:t>
            </a:r>
          </a:p>
        </p:txBody>
      </p:sp>
      <p:sp>
        <p:nvSpPr>
          <p:cNvPr id="22534" name="Arc 9"/>
          <p:cNvSpPr>
            <a:spLocks/>
          </p:cNvSpPr>
          <p:nvPr/>
        </p:nvSpPr>
        <p:spPr bwMode="auto">
          <a:xfrm rot="295001">
            <a:off x="6382397" y="1371600"/>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782351" name="Rectangle 15"/>
          <p:cNvSpPr>
            <a:spLocks noGrp="1" noChangeArrowheads="1"/>
          </p:cNvSpPr>
          <p:nvPr>
            <p:ph type="body" idx="1"/>
          </p:nvPr>
        </p:nvSpPr>
        <p:spPr>
          <a:xfrm>
            <a:off x="76200" y="3200400"/>
            <a:ext cx="10972800" cy="3542495"/>
          </a:xfrm>
        </p:spPr>
        <p:txBody>
          <a:bodyPr>
            <a:normAutofit fontScale="92500" lnSpcReduction="20000"/>
          </a:bodyPr>
          <a:lstStyle/>
          <a:p>
            <a:pPr>
              <a:lnSpc>
                <a:spcPct val="105000"/>
              </a:lnSpc>
              <a:spcBef>
                <a:spcPct val="10000"/>
              </a:spcBef>
              <a:tabLst>
                <a:tab pos="3030538" algn="l"/>
              </a:tabLst>
            </a:pPr>
            <a:r>
              <a:rPr lang="en-US" altLang="ko-KR" dirty="0">
                <a:solidFill>
                  <a:schemeClr val="hlink"/>
                </a:solidFill>
                <a:ea typeface="굴림" panose="020B0600000101010101" pitchFamily="34" charset="-127"/>
              </a:rPr>
              <a:t>Clock Algorithm:</a:t>
            </a:r>
            <a:r>
              <a:rPr lang="en-US" altLang="ko-KR" dirty="0">
                <a:ea typeface="굴림" panose="020B0600000101010101" pitchFamily="34" charset="-127"/>
              </a:rPr>
              <a:t> Arrange physical pages in circle with single clock hand</a:t>
            </a:r>
          </a:p>
          <a:p>
            <a:pPr lvl="1">
              <a:lnSpc>
                <a:spcPct val="105000"/>
              </a:lnSpc>
              <a:spcBef>
                <a:spcPct val="10000"/>
              </a:spcBef>
              <a:tabLst>
                <a:tab pos="3030538" algn="l"/>
              </a:tabLst>
            </a:pPr>
            <a:r>
              <a:rPr lang="en-US" altLang="ko-KR" dirty="0">
                <a:ea typeface="굴림" panose="020B0600000101010101" pitchFamily="34" charset="-127"/>
              </a:rPr>
              <a:t>Approximate LRU (</a:t>
            </a:r>
            <a:r>
              <a:rPr lang="en-US" altLang="ko-KR" i="1" dirty="0">
                <a:ea typeface="굴림" panose="020B0600000101010101" pitchFamily="34" charset="-127"/>
              </a:rPr>
              <a:t>approximation to approximation to MIN</a:t>
            </a:r>
            <a:r>
              <a:rPr lang="en-US" altLang="ko-KR" dirty="0">
                <a:ea typeface="굴림" panose="020B0600000101010101" pitchFamily="34" charset="-127"/>
              </a:rPr>
              <a:t>)</a:t>
            </a:r>
          </a:p>
          <a:p>
            <a:pPr lvl="1">
              <a:lnSpc>
                <a:spcPct val="105000"/>
              </a:lnSpc>
              <a:spcBef>
                <a:spcPct val="10000"/>
              </a:spcBef>
              <a:tabLst>
                <a:tab pos="3030538" algn="l"/>
              </a:tabLst>
            </a:pPr>
            <a:r>
              <a:rPr lang="en-US" altLang="ko-KR" dirty="0">
                <a:ea typeface="굴림" panose="020B0600000101010101" pitchFamily="34" charset="-127"/>
              </a:rPr>
              <a:t>Replace </a:t>
            </a:r>
            <a:r>
              <a:rPr lang="en-US" altLang="ko-KR" dirty="0">
                <a:solidFill>
                  <a:schemeClr val="hlink"/>
                </a:solidFill>
                <a:ea typeface="굴림" panose="020B0600000101010101" pitchFamily="34" charset="-127"/>
              </a:rPr>
              <a:t>an</a:t>
            </a:r>
            <a:r>
              <a:rPr lang="en-US" altLang="ko-KR" dirty="0">
                <a:ea typeface="굴림" panose="020B0600000101010101" pitchFamily="34" charset="-127"/>
              </a:rPr>
              <a:t> old page, not </a:t>
            </a:r>
            <a:r>
              <a:rPr lang="en-US" altLang="ko-KR" dirty="0">
                <a:solidFill>
                  <a:schemeClr val="hlink"/>
                </a:solidFill>
                <a:ea typeface="굴림" panose="020B0600000101010101" pitchFamily="34" charset="-127"/>
              </a:rPr>
              <a:t>the oldest</a:t>
            </a:r>
            <a:r>
              <a:rPr lang="en-US" altLang="ko-KR" dirty="0">
                <a:ea typeface="굴림" panose="020B0600000101010101" pitchFamily="34" charset="-127"/>
              </a:rPr>
              <a:t> page</a:t>
            </a:r>
          </a:p>
          <a:p>
            <a:pPr>
              <a:lnSpc>
                <a:spcPct val="105000"/>
              </a:lnSpc>
              <a:spcBef>
                <a:spcPct val="10000"/>
              </a:spcBef>
              <a:tabLst>
                <a:tab pos="3030538" algn="l"/>
              </a:tabLst>
            </a:pPr>
            <a:r>
              <a:rPr lang="en-US" altLang="ko-KR" dirty="0">
                <a:ea typeface="굴림" panose="020B0600000101010101" pitchFamily="34" charset="-127"/>
              </a:rPr>
              <a:t>Details:</a:t>
            </a:r>
          </a:p>
          <a:p>
            <a:pPr lvl="1">
              <a:lnSpc>
                <a:spcPct val="105000"/>
              </a:lnSpc>
              <a:spcBef>
                <a:spcPct val="10000"/>
              </a:spcBef>
              <a:tabLst>
                <a:tab pos="3030538" algn="l"/>
              </a:tabLst>
            </a:pPr>
            <a:r>
              <a:rPr lang="en-US" altLang="ko-KR" dirty="0">
                <a:ea typeface="굴림" panose="020B0600000101010101" pitchFamily="34" charset="-127"/>
              </a:rPr>
              <a:t>Hardware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per physical page (called “</a:t>
            </a:r>
            <a:r>
              <a:rPr lang="en-US" altLang="ko-KR" dirty="0">
                <a:solidFill>
                  <a:srgbClr val="FF0000"/>
                </a:solidFill>
                <a:ea typeface="굴림" panose="020B0600000101010101" pitchFamily="34" charset="-127"/>
              </a:rPr>
              <a:t>accessed</a:t>
            </a:r>
            <a:r>
              <a:rPr lang="en-US" altLang="ko-KR" dirty="0">
                <a:ea typeface="굴림" panose="020B0600000101010101" pitchFamily="34" charset="-127"/>
              </a:rPr>
              <a:t>” in Intel architecture):</a:t>
            </a:r>
          </a:p>
          <a:p>
            <a:pPr lvl="2">
              <a:lnSpc>
                <a:spcPct val="105000"/>
              </a:lnSpc>
              <a:spcBef>
                <a:spcPct val="10000"/>
              </a:spcBef>
              <a:tabLst>
                <a:tab pos="3030538" algn="l"/>
              </a:tabLst>
            </a:pPr>
            <a:r>
              <a:rPr lang="en-US" altLang="ko-KR" dirty="0">
                <a:ea typeface="굴림" panose="020B0600000101010101" pitchFamily="34" charset="-127"/>
              </a:rPr>
              <a:t>Hardware sets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on each reference</a:t>
            </a:r>
          </a:p>
          <a:p>
            <a:pPr lvl="2">
              <a:lnSpc>
                <a:spcPct val="105000"/>
              </a:lnSpc>
              <a:spcBef>
                <a:spcPct val="10000"/>
              </a:spcBef>
              <a:tabLst>
                <a:tab pos="3030538" algn="l"/>
              </a:tabLst>
            </a:pPr>
            <a:r>
              <a:rPr lang="en-US" altLang="ko-KR" dirty="0">
                <a:ea typeface="굴림" panose="020B0600000101010101" pitchFamily="34" charset="-127"/>
              </a:rPr>
              <a:t>If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isn’t set, means not referenced in a long time</a:t>
            </a:r>
          </a:p>
          <a:p>
            <a:pPr lvl="2">
              <a:lnSpc>
                <a:spcPct val="105000"/>
              </a:lnSpc>
              <a:spcBef>
                <a:spcPct val="10000"/>
              </a:spcBef>
              <a:tabLst>
                <a:tab pos="3030538" algn="l"/>
              </a:tabLst>
            </a:pPr>
            <a:r>
              <a:rPr lang="en-US" altLang="ko-KR" dirty="0">
                <a:ea typeface="굴림" panose="020B0600000101010101" pitchFamily="34" charset="-127"/>
              </a:rPr>
              <a:t>Some hardware sets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in the TLB; must be copied back to page TLB entry gets replaced</a:t>
            </a:r>
          </a:p>
          <a:p>
            <a:pPr lvl="1">
              <a:lnSpc>
                <a:spcPct val="105000"/>
              </a:lnSpc>
              <a:spcBef>
                <a:spcPct val="10000"/>
              </a:spcBef>
              <a:tabLst>
                <a:tab pos="3030538" algn="l"/>
              </a:tabLst>
            </a:pPr>
            <a:r>
              <a:rPr lang="en-US" altLang="ko-KR" dirty="0">
                <a:ea typeface="굴림" panose="020B0600000101010101" pitchFamily="34" charset="-127"/>
              </a:rPr>
              <a:t>On page fault:</a:t>
            </a:r>
          </a:p>
          <a:p>
            <a:pPr lvl="2">
              <a:lnSpc>
                <a:spcPct val="105000"/>
              </a:lnSpc>
              <a:spcBef>
                <a:spcPct val="10000"/>
              </a:spcBef>
              <a:tabLst>
                <a:tab pos="3030538" algn="l"/>
              </a:tabLst>
            </a:pPr>
            <a:r>
              <a:rPr lang="en-US" altLang="ko-KR" dirty="0">
                <a:ea typeface="굴림" panose="020B0600000101010101" pitchFamily="34" charset="-127"/>
              </a:rPr>
              <a:t>Advance clock hand (not real time)</a:t>
            </a:r>
          </a:p>
          <a:p>
            <a:pPr lvl="2">
              <a:lnSpc>
                <a:spcPct val="105000"/>
              </a:lnSpc>
              <a:spcBef>
                <a:spcPct val="10000"/>
              </a:spcBef>
              <a:tabLst>
                <a:tab pos="3030538" algn="l"/>
              </a:tabLst>
            </a:pPr>
            <a:r>
              <a:rPr lang="en-US" altLang="ko-KR" dirty="0">
                <a:ea typeface="굴림" panose="020B0600000101010101" pitchFamily="34" charset="-127"/>
              </a:rPr>
              <a:t>Check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1</a:t>
            </a:r>
            <a:r>
              <a:rPr lang="en-US" altLang="ko-KR" dirty="0">
                <a:ea typeface="굴림" panose="020B0600000101010101" pitchFamily="34" charset="-127"/>
                <a:sym typeface="Symbol" panose="05050102010706020507" pitchFamily="18" charset="2"/>
              </a:rPr>
              <a:t> used recently; clear and leave alone</a:t>
            </a:r>
            <a:br>
              <a:rPr lang="en-US" altLang="ko-KR" dirty="0">
                <a:ea typeface="굴림" panose="020B0600000101010101" pitchFamily="34" charset="-127"/>
                <a:sym typeface="Symbol" panose="05050102010706020507" pitchFamily="18" charset="2"/>
              </a:rPr>
            </a:br>
            <a:r>
              <a:rPr lang="en-US" altLang="ko-KR" dirty="0">
                <a:ea typeface="굴림" panose="020B0600000101010101" pitchFamily="34" charset="-127"/>
                <a:sym typeface="Symbol" panose="05050102010706020507" pitchFamily="18" charset="2"/>
              </a:rPr>
              <a:t>	0 selected candidate for replacement</a:t>
            </a:r>
          </a:p>
        </p:txBody>
      </p:sp>
      <p:pic>
        <p:nvPicPr>
          <p:cNvPr id="22536" name="Picture 1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943750" y="98396"/>
            <a:ext cx="1124899" cy="11061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96358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23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23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23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23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235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8235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235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235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23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5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446266" y="228601"/>
            <a:ext cx="5458225" cy="494494"/>
          </a:xfrm>
          <a:noFill/>
        </p:spPr>
        <p:txBody>
          <a:bodyPr vert="horz" wrap="none" lIns="63500" tIns="25400" rIns="63500" bIns="25400" numCol="1" anchor="t" anchorCtr="0" compatLnSpc="1">
            <a:prstTxWarp prst="textNoShape">
              <a:avLst/>
            </a:prstTxWarp>
            <a:spAutoFit/>
          </a:bodyPr>
          <a:lstStyle/>
          <a:p>
            <a:r>
              <a:rPr lang="en-US" altLang="ko-KR" dirty="0">
                <a:ea typeface="굴림" panose="020B0600000101010101" pitchFamily="34" charset="-127"/>
              </a:rPr>
              <a:t>Clock Algorithm: More details</a:t>
            </a:r>
          </a:p>
        </p:txBody>
      </p:sp>
      <p:sp>
        <p:nvSpPr>
          <p:cNvPr id="782351" name="Rectangle 15"/>
          <p:cNvSpPr>
            <a:spLocks noGrp="1" noChangeArrowheads="1"/>
          </p:cNvSpPr>
          <p:nvPr>
            <p:ph type="body" idx="1"/>
          </p:nvPr>
        </p:nvSpPr>
        <p:spPr>
          <a:xfrm>
            <a:off x="381000" y="1828800"/>
            <a:ext cx="10820400" cy="4876801"/>
          </a:xfrm>
        </p:spPr>
        <p:txBody>
          <a:bodyPr>
            <a:normAutofit/>
          </a:bodyPr>
          <a:lstStyle/>
          <a:p>
            <a:pPr>
              <a:lnSpc>
                <a:spcPct val="80000"/>
              </a:lnSpc>
              <a:spcBef>
                <a:spcPct val="20000"/>
              </a:spcBef>
            </a:pPr>
            <a:r>
              <a:rPr lang="en-US" altLang="ko-KR" dirty="0">
                <a:ea typeface="굴림" panose="020B0600000101010101" pitchFamily="34" charset="-127"/>
              </a:rPr>
              <a:t>Will always find a page or loop forever?</a:t>
            </a:r>
          </a:p>
          <a:p>
            <a:pPr lvl="1">
              <a:lnSpc>
                <a:spcPct val="80000"/>
              </a:lnSpc>
              <a:spcBef>
                <a:spcPct val="20000"/>
              </a:spcBef>
            </a:pPr>
            <a:r>
              <a:rPr lang="en-US" altLang="ko-KR" dirty="0">
                <a:ea typeface="굴림" panose="020B0600000101010101" pitchFamily="34" charset="-127"/>
              </a:rPr>
              <a:t>Even if all use bits set, will eventually loop</a:t>
            </a:r>
            <a:br>
              <a:rPr lang="en-US" altLang="ko-KR" dirty="0">
                <a:ea typeface="굴림" panose="020B0600000101010101" pitchFamily="34" charset="-127"/>
              </a:rPr>
            </a:br>
            <a:r>
              <a:rPr lang="en-US" altLang="ko-KR" dirty="0">
                <a:ea typeface="굴림" panose="020B0600000101010101" pitchFamily="34" charset="-127"/>
              </a:rPr>
              <a:t>all the way around </a:t>
            </a:r>
            <a:r>
              <a:rPr lang="en-US" altLang="ko-KR" dirty="0">
                <a:ea typeface="굴림" panose="020B0600000101010101" pitchFamily="34" charset="-127"/>
                <a:sym typeface="Symbol" panose="05050102010706020507" pitchFamily="18" charset="2"/>
              </a:rPr>
              <a:t> FIFO</a:t>
            </a:r>
            <a:endParaRPr lang="en-US" altLang="ko-KR" dirty="0">
              <a:ea typeface="굴림" panose="020B0600000101010101" pitchFamily="34" charset="-127"/>
            </a:endParaRPr>
          </a:p>
          <a:p>
            <a:pPr>
              <a:lnSpc>
                <a:spcPct val="80000"/>
              </a:lnSpc>
              <a:spcBef>
                <a:spcPct val="20000"/>
              </a:spcBef>
            </a:pPr>
            <a:r>
              <a:rPr lang="en-US" altLang="ko-KR" dirty="0">
                <a:ea typeface="굴림" panose="020B0600000101010101" pitchFamily="34" charset="-127"/>
              </a:rPr>
              <a:t>What if hand moving slowly?</a:t>
            </a:r>
          </a:p>
          <a:p>
            <a:pPr lvl="1">
              <a:lnSpc>
                <a:spcPct val="80000"/>
              </a:lnSpc>
              <a:spcBef>
                <a:spcPct val="20000"/>
              </a:spcBef>
            </a:pPr>
            <a:r>
              <a:rPr lang="en-US" altLang="ko-KR" dirty="0">
                <a:ea typeface="굴림" panose="020B0600000101010101" pitchFamily="34" charset="-127"/>
              </a:rPr>
              <a:t>Good sign or bad sign?</a:t>
            </a:r>
          </a:p>
          <a:p>
            <a:pPr lvl="2">
              <a:lnSpc>
                <a:spcPct val="80000"/>
              </a:lnSpc>
              <a:spcBef>
                <a:spcPct val="20000"/>
              </a:spcBef>
            </a:pPr>
            <a:r>
              <a:rPr lang="en-US" altLang="ko-KR" dirty="0">
                <a:ea typeface="굴림" panose="020B0600000101010101" pitchFamily="34" charset="-127"/>
              </a:rPr>
              <a:t>Not many page faults </a:t>
            </a:r>
          </a:p>
          <a:p>
            <a:pPr lvl="2">
              <a:lnSpc>
                <a:spcPct val="80000"/>
              </a:lnSpc>
              <a:spcBef>
                <a:spcPct val="20000"/>
              </a:spcBef>
            </a:pPr>
            <a:r>
              <a:rPr lang="en-US" altLang="ko-KR" dirty="0">
                <a:ea typeface="굴림" panose="020B0600000101010101" pitchFamily="34" charset="-127"/>
              </a:rPr>
              <a:t>or find page quickly</a:t>
            </a:r>
          </a:p>
          <a:p>
            <a:pPr>
              <a:lnSpc>
                <a:spcPct val="80000"/>
              </a:lnSpc>
              <a:spcBef>
                <a:spcPct val="20000"/>
              </a:spcBef>
            </a:pPr>
            <a:r>
              <a:rPr lang="en-US" altLang="ko-KR" dirty="0">
                <a:ea typeface="굴림" panose="020B0600000101010101" pitchFamily="34" charset="-127"/>
              </a:rPr>
              <a:t>What if hand is moving quickly?</a:t>
            </a:r>
          </a:p>
          <a:p>
            <a:pPr lvl="1">
              <a:lnSpc>
                <a:spcPct val="80000"/>
              </a:lnSpc>
              <a:spcBef>
                <a:spcPct val="20000"/>
              </a:spcBef>
            </a:pPr>
            <a:r>
              <a:rPr lang="en-US" altLang="ko-KR" dirty="0">
                <a:ea typeface="굴림" panose="020B0600000101010101" pitchFamily="34" charset="-127"/>
              </a:rPr>
              <a:t>Lots of page faults and/or lots of reference bits set</a:t>
            </a:r>
          </a:p>
          <a:p>
            <a:pPr>
              <a:lnSpc>
                <a:spcPct val="80000"/>
              </a:lnSpc>
              <a:spcBef>
                <a:spcPct val="20000"/>
              </a:spcBef>
            </a:pPr>
            <a:r>
              <a:rPr lang="en-US" altLang="ko-KR" dirty="0">
                <a:ea typeface="굴림" panose="020B0600000101010101" pitchFamily="34" charset="-127"/>
              </a:rPr>
              <a:t>One way to view clock algorithm: </a:t>
            </a:r>
          </a:p>
          <a:p>
            <a:pPr lvl="1">
              <a:lnSpc>
                <a:spcPct val="80000"/>
              </a:lnSpc>
              <a:spcBef>
                <a:spcPct val="20000"/>
              </a:spcBef>
            </a:pPr>
            <a:r>
              <a:rPr lang="en-US" altLang="ko-KR" dirty="0">
                <a:ea typeface="굴림" panose="020B0600000101010101" pitchFamily="34" charset="-127"/>
              </a:rPr>
              <a:t>Crude partitioning of pages into two groups: young and old</a:t>
            </a:r>
          </a:p>
          <a:p>
            <a:pPr lvl="1">
              <a:lnSpc>
                <a:spcPct val="80000"/>
              </a:lnSpc>
              <a:spcBef>
                <a:spcPct val="20000"/>
              </a:spcBef>
            </a:pPr>
            <a:r>
              <a:rPr lang="en-US" altLang="ko-KR" dirty="0">
                <a:ea typeface="굴림" panose="020B0600000101010101" pitchFamily="34" charset="-127"/>
              </a:rPr>
              <a:t>Why not partition into more than 2 groups?</a:t>
            </a:r>
          </a:p>
        </p:txBody>
      </p:sp>
      <p:sp>
        <p:nvSpPr>
          <p:cNvPr id="9" name="Oval 4"/>
          <p:cNvSpPr>
            <a:spLocks noChangeArrowheads="1"/>
          </p:cNvSpPr>
          <p:nvPr/>
        </p:nvSpPr>
        <p:spPr bwMode="auto">
          <a:xfrm>
            <a:off x="6553200" y="914400"/>
            <a:ext cx="2514600" cy="2438400"/>
          </a:xfrm>
          <a:prstGeom prst="ellipse">
            <a:avLst/>
          </a:prstGeom>
          <a:noFill/>
          <a:ln w="76200">
            <a:solidFill>
              <a:schemeClr val="tx1"/>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Set of all pages</a:t>
            </a:r>
          </a:p>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in Memory</a:t>
            </a:r>
          </a:p>
        </p:txBody>
      </p:sp>
      <p:sp>
        <p:nvSpPr>
          <p:cNvPr id="10" name="Line 5"/>
          <p:cNvSpPr>
            <a:spLocks noChangeShapeType="1"/>
          </p:cNvSpPr>
          <p:nvPr/>
        </p:nvSpPr>
        <p:spPr bwMode="auto">
          <a:xfrm flipH="1">
            <a:off x="8763000" y="1143000"/>
            <a:ext cx="609600" cy="457200"/>
          </a:xfrm>
          <a:prstGeom prst="line">
            <a:avLst/>
          </a:prstGeom>
          <a:noFill/>
          <a:ln w="7620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11" name="Text Box 7"/>
          <p:cNvSpPr txBox="1">
            <a:spLocks noChangeArrowheads="1"/>
          </p:cNvSpPr>
          <p:nvPr/>
        </p:nvSpPr>
        <p:spPr bwMode="auto">
          <a:xfrm>
            <a:off x="9296400" y="914400"/>
            <a:ext cx="2667000" cy="430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a:solidFill>
                  <a:schemeClr val="accent1"/>
                </a:solidFill>
                <a:latin typeface="Gill Sans" charset="0"/>
                <a:ea typeface="Gill Sans" charset="0"/>
                <a:cs typeface="Gill Sans" charset="0"/>
              </a:rPr>
              <a:t>Single Clock Hand</a:t>
            </a:r>
          </a:p>
        </p:txBody>
      </p:sp>
      <p:sp>
        <p:nvSpPr>
          <p:cNvPr id="12" name="Arc 9"/>
          <p:cNvSpPr>
            <a:spLocks/>
          </p:cNvSpPr>
          <p:nvPr/>
        </p:nvSpPr>
        <p:spPr bwMode="auto">
          <a:xfrm rot="295001">
            <a:off x="8744597" y="1524000"/>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Tree>
    <p:extLst>
      <p:ext uri="{BB962C8B-B14F-4D97-AF65-F5344CB8AC3E}">
        <p14:creationId xmlns:p14="http://schemas.microsoft.com/office/powerpoint/2010/main" val="15204798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23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8235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235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235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2351">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235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235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2351">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2351">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23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5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a:ea typeface="굴림" panose="020B0600000101010101" pitchFamily="34" charset="-127"/>
              </a:rPr>
              <a:t>N</a:t>
            </a:r>
            <a:r>
              <a:rPr lang="en-US" altLang="ko-KR" baseline="30000">
                <a:ea typeface="굴림" panose="020B0600000101010101" pitchFamily="34" charset="-127"/>
              </a:rPr>
              <a:t>th</a:t>
            </a:r>
            <a:r>
              <a:rPr lang="en-US" altLang="ko-KR">
                <a:ea typeface="굴림" panose="020B0600000101010101" pitchFamily="34" charset="-127"/>
              </a:rPr>
              <a:t> Chance version of Clock Algorithm</a:t>
            </a:r>
          </a:p>
        </p:txBody>
      </p:sp>
      <p:sp>
        <p:nvSpPr>
          <p:cNvPr id="784387" name="Rectangle 3"/>
          <p:cNvSpPr>
            <a:spLocks noGrp="1" noChangeArrowheads="1"/>
          </p:cNvSpPr>
          <p:nvPr>
            <p:ph type="body" idx="1"/>
          </p:nvPr>
        </p:nvSpPr>
        <p:spPr>
          <a:xfrm>
            <a:off x="685800" y="685800"/>
            <a:ext cx="10972800" cy="6019800"/>
          </a:xfrm>
        </p:spPr>
        <p:txBody>
          <a:bodyPr>
            <a:normAutofit/>
          </a:bodyPr>
          <a:lstStyle/>
          <a:p>
            <a:pPr>
              <a:lnSpc>
                <a:spcPct val="80000"/>
              </a:lnSpc>
              <a:spcBef>
                <a:spcPct val="20000"/>
              </a:spcBef>
            </a:pPr>
            <a:r>
              <a:rPr lang="en-US" altLang="ko-KR" dirty="0">
                <a:solidFill>
                  <a:schemeClr val="hlink"/>
                </a:solidFill>
                <a:ea typeface="굴림" panose="020B0600000101010101" pitchFamily="34" charset="-127"/>
              </a:rPr>
              <a:t>N</a:t>
            </a:r>
            <a:r>
              <a:rPr lang="en-US" altLang="ko-KR" baseline="30000" dirty="0">
                <a:solidFill>
                  <a:schemeClr val="hlink"/>
                </a:solidFill>
                <a:ea typeface="굴림" panose="020B0600000101010101" pitchFamily="34" charset="-127"/>
              </a:rPr>
              <a:t>th</a:t>
            </a:r>
            <a:r>
              <a:rPr lang="en-US" altLang="ko-KR" dirty="0">
                <a:solidFill>
                  <a:schemeClr val="hlink"/>
                </a:solidFill>
                <a:ea typeface="굴림" panose="020B0600000101010101" pitchFamily="34" charset="-127"/>
              </a:rPr>
              <a:t> chance algorithm:</a:t>
            </a:r>
            <a:r>
              <a:rPr lang="en-US" altLang="ko-KR" dirty="0">
                <a:ea typeface="굴림" panose="020B0600000101010101" pitchFamily="34" charset="-127"/>
              </a:rPr>
              <a:t> Give page N chances</a:t>
            </a:r>
          </a:p>
          <a:p>
            <a:pPr lvl="1">
              <a:lnSpc>
                <a:spcPct val="80000"/>
              </a:lnSpc>
              <a:spcBef>
                <a:spcPct val="20000"/>
              </a:spcBef>
            </a:pPr>
            <a:r>
              <a:rPr lang="en-US" altLang="ko-KR" dirty="0">
                <a:ea typeface="굴림" panose="020B0600000101010101" pitchFamily="34" charset="-127"/>
              </a:rPr>
              <a:t>OS keeps counter per page: # sweeps</a:t>
            </a:r>
          </a:p>
          <a:p>
            <a:pPr lvl="1">
              <a:lnSpc>
                <a:spcPct val="80000"/>
              </a:lnSpc>
              <a:spcBef>
                <a:spcPct val="20000"/>
              </a:spcBef>
            </a:pPr>
            <a:r>
              <a:rPr lang="en-US" altLang="ko-KR" dirty="0">
                <a:ea typeface="굴림" panose="020B0600000101010101" pitchFamily="34" charset="-127"/>
              </a:rPr>
              <a:t>On page fault, OS checks use bit:</a:t>
            </a:r>
          </a:p>
          <a:p>
            <a:pPr lvl="2">
              <a:lnSpc>
                <a:spcPct val="80000"/>
              </a:lnSpc>
              <a:spcBef>
                <a:spcPct val="20000"/>
              </a:spcBef>
            </a:pPr>
            <a:r>
              <a:rPr lang="en-US" altLang="ko-KR" dirty="0">
                <a:ea typeface="굴림" panose="020B0600000101010101" pitchFamily="34" charset="-127"/>
              </a:rPr>
              <a:t>1</a:t>
            </a:r>
            <a:r>
              <a:rPr lang="en-US" altLang="ko-KR" dirty="0">
                <a:ea typeface="굴림" panose="020B0600000101010101" pitchFamily="34" charset="-127"/>
                <a:sym typeface="Symbol" panose="05050102010706020507" pitchFamily="18" charset="2"/>
              </a:rPr>
              <a:t>  clear use and also clear counter (used in last sweep)</a:t>
            </a:r>
          </a:p>
          <a:p>
            <a:pPr lvl="2">
              <a:lnSpc>
                <a:spcPct val="80000"/>
              </a:lnSpc>
              <a:spcBef>
                <a:spcPct val="20000"/>
              </a:spcBef>
            </a:pPr>
            <a:r>
              <a:rPr lang="en-US" altLang="ko-KR" dirty="0">
                <a:ea typeface="굴림" panose="020B0600000101010101" pitchFamily="34" charset="-127"/>
                <a:sym typeface="Symbol" panose="05050102010706020507" pitchFamily="18" charset="2"/>
              </a:rPr>
              <a:t>0  increment counter; if count=N, replace page</a:t>
            </a:r>
          </a:p>
          <a:p>
            <a:pPr lvl="1">
              <a:lnSpc>
                <a:spcPct val="80000"/>
              </a:lnSpc>
              <a:spcBef>
                <a:spcPct val="20000"/>
              </a:spcBef>
            </a:pPr>
            <a:r>
              <a:rPr lang="en-US" altLang="ko-KR" dirty="0">
                <a:ea typeface="굴림" panose="020B0600000101010101" pitchFamily="34" charset="-127"/>
                <a:sym typeface="Symbol" panose="05050102010706020507" pitchFamily="18" charset="2"/>
              </a:rPr>
              <a:t>Means that clock hand has to sweep by N times without page being used before page is replaced</a:t>
            </a:r>
          </a:p>
          <a:p>
            <a:pPr>
              <a:lnSpc>
                <a:spcPct val="80000"/>
              </a:lnSpc>
              <a:spcBef>
                <a:spcPct val="20000"/>
              </a:spcBef>
            </a:pPr>
            <a:r>
              <a:rPr lang="en-US" altLang="ko-KR" dirty="0">
                <a:ea typeface="굴림" panose="020B0600000101010101" pitchFamily="34" charset="-127"/>
                <a:sym typeface="Symbol" panose="05050102010706020507" pitchFamily="18" charset="2"/>
              </a:rPr>
              <a:t>How do we pick N?</a:t>
            </a:r>
          </a:p>
          <a:p>
            <a:pPr lvl="1">
              <a:lnSpc>
                <a:spcPct val="80000"/>
              </a:lnSpc>
              <a:spcBef>
                <a:spcPct val="20000"/>
              </a:spcBef>
            </a:pPr>
            <a:r>
              <a:rPr lang="en-US" altLang="ko-KR" dirty="0">
                <a:ea typeface="굴림" panose="020B0600000101010101" pitchFamily="34" charset="-127"/>
                <a:sym typeface="Symbol" panose="05050102010706020507" pitchFamily="18" charset="2"/>
              </a:rPr>
              <a:t>Why pick large N? Better approximation to LRU</a:t>
            </a:r>
          </a:p>
          <a:p>
            <a:pPr lvl="2">
              <a:lnSpc>
                <a:spcPct val="80000"/>
              </a:lnSpc>
              <a:spcBef>
                <a:spcPct val="20000"/>
              </a:spcBef>
            </a:pPr>
            <a:r>
              <a:rPr lang="en-US" altLang="ko-KR" dirty="0">
                <a:ea typeface="굴림" panose="020B0600000101010101" pitchFamily="34" charset="-127"/>
                <a:sym typeface="Symbol" panose="05050102010706020507" pitchFamily="18" charset="2"/>
              </a:rPr>
              <a:t>If N ~ 1K, really good approximation</a:t>
            </a:r>
          </a:p>
          <a:p>
            <a:pPr lvl="1">
              <a:lnSpc>
                <a:spcPct val="80000"/>
              </a:lnSpc>
              <a:spcBef>
                <a:spcPct val="20000"/>
              </a:spcBef>
            </a:pPr>
            <a:r>
              <a:rPr lang="en-US" altLang="ko-KR" dirty="0">
                <a:ea typeface="굴림" panose="020B0600000101010101" pitchFamily="34" charset="-127"/>
                <a:sym typeface="Symbol" panose="05050102010706020507" pitchFamily="18" charset="2"/>
              </a:rPr>
              <a:t>Why pick small N? More efficient</a:t>
            </a:r>
          </a:p>
          <a:p>
            <a:pPr lvl="2">
              <a:lnSpc>
                <a:spcPct val="80000"/>
              </a:lnSpc>
              <a:spcBef>
                <a:spcPct val="20000"/>
              </a:spcBef>
            </a:pPr>
            <a:r>
              <a:rPr lang="en-US" altLang="ko-KR" dirty="0">
                <a:ea typeface="굴림" panose="020B0600000101010101" pitchFamily="34" charset="-127"/>
                <a:sym typeface="Symbol" panose="05050102010706020507" pitchFamily="18" charset="2"/>
              </a:rPr>
              <a:t>Otherwise might have to look a long way to find free page</a:t>
            </a:r>
          </a:p>
          <a:p>
            <a:pPr>
              <a:lnSpc>
                <a:spcPct val="80000"/>
              </a:lnSpc>
              <a:spcBef>
                <a:spcPct val="20000"/>
              </a:spcBef>
            </a:pPr>
            <a:r>
              <a:rPr lang="en-US" altLang="ko-KR" dirty="0">
                <a:ea typeface="굴림" panose="020B0600000101010101" pitchFamily="34" charset="-127"/>
                <a:sym typeface="Symbol" panose="05050102010706020507" pitchFamily="18" charset="2"/>
              </a:rPr>
              <a:t>What about “</a:t>
            </a:r>
            <a:r>
              <a:rPr lang="en-US" altLang="ko-KR" dirty="0">
                <a:solidFill>
                  <a:srgbClr val="FF0000"/>
                </a:solidFill>
                <a:ea typeface="굴림" panose="020B0600000101010101" pitchFamily="34" charset="-127"/>
                <a:sym typeface="Symbol" panose="05050102010706020507" pitchFamily="18" charset="2"/>
              </a:rPr>
              <a:t>modified”</a:t>
            </a:r>
            <a:r>
              <a:rPr lang="en-US" altLang="ko-KR" dirty="0">
                <a:ea typeface="굴림" panose="020B0600000101010101" pitchFamily="34" charset="-127"/>
                <a:sym typeface="Symbol" panose="05050102010706020507" pitchFamily="18" charset="2"/>
              </a:rPr>
              <a:t> (or “</a:t>
            </a:r>
            <a:r>
              <a:rPr lang="en-US" altLang="ko-KR" dirty="0">
                <a:solidFill>
                  <a:srgbClr val="FF0000"/>
                </a:solidFill>
                <a:ea typeface="굴림" panose="020B0600000101010101" pitchFamily="34" charset="-127"/>
                <a:sym typeface="Symbol" panose="05050102010706020507" pitchFamily="18" charset="2"/>
              </a:rPr>
              <a:t>dirty</a:t>
            </a:r>
            <a:r>
              <a:rPr lang="en-US" altLang="ko-KR" dirty="0">
                <a:ea typeface="굴림" panose="020B0600000101010101" pitchFamily="34" charset="-127"/>
                <a:sym typeface="Symbol" panose="05050102010706020507" pitchFamily="18" charset="2"/>
              </a:rPr>
              <a:t>”) pages?</a:t>
            </a:r>
          </a:p>
          <a:p>
            <a:pPr lvl="1">
              <a:lnSpc>
                <a:spcPct val="80000"/>
              </a:lnSpc>
              <a:spcBef>
                <a:spcPct val="20000"/>
              </a:spcBef>
            </a:pPr>
            <a:r>
              <a:rPr lang="en-US" altLang="ko-KR" dirty="0">
                <a:ea typeface="굴림" panose="020B0600000101010101" pitchFamily="34" charset="-127"/>
                <a:sym typeface="Symbol" panose="05050102010706020507" pitchFamily="18" charset="2"/>
              </a:rPr>
              <a:t>Takes extra overhead to replace a dirty page, so give dirty pages</a:t>
            </a:r>
            <a:br>
              <a:rPr lang="en-US" altLang="ko-KR" dirty="0">
                <a:ea typeface="굴림" panose="020B0600000101010101" pitchFamily="34" charset="-127"/>
                <a:sym typeface="Symbol" panose="05050102010706020507" pitchFamily="18" charset="2"/>
              </a:rPr>
            </a:br>
            <a:r>
              <a:rPr lang="en-US" altLang="ko-KR" dirty="0">
                <a:ea typeface="굴림" panose="020B0600000101010101" pitchFamily="34" charset="-127"/>
                <a:sym typeface="Symbol" panose="05050102010706020507" pitchFamily="18" charset="2"/>
              </a:rPr>
              <a:t>an extra chance before replacing?</a:t>
            </a:r>
          </a:p>
          <a:p>
            <a:pPr lvl="1">
              <a:lnSpc>
                <a:spcPct val="80000"/>
              </a:lnSpc>
              <a:spcBef>
                <a:spcPct val="20000"/>
              </a:spcBef>
            </a:pPr>
            <a:r>
              <a:rPr lang="en-US" altLang="ko-KR" dirty="0">
                <a:ea typeface="굴림" panose="020B0600000101010101" pitchFamily="34" charset="-127"/>
                <a:sym typeface="Symbol" panose="05050102010706020507" pitchFamily="18" charset="2"/>
              </a:rPr>
              <a:t>Common approach:</a:t>
            </a:r>
          </a:p>
          <a:p>
            <a:pPr lvl="2">
              <a:lnSpc>
                <a:spcPct val="80000"/>
              </a:lnSpc>
              <a:spcBef>
                <a:spcPct val="20000"/>
              </a:spcBef>
            </a:pPr>
            <a:r>
              <a:rPr lang="en-US" altLang="ko-KR" dirty="0">
                <a:ea typeface="굴림" panose="020B0600000101010101" pitchFamily="34" charset="-127"/>
                <a:sym typeface="Symbol" panose="05050102010706020507" pitchFamily="18" charset="2"/>
              </a:rPr>
              <a:t>Clean pages, use N=1</a:t>
            </a:r>
          </a:p>
          <a:p>
            <a:pPr lvl="2">
              <a:lnSpc>
                <a:spcPct val="80000"/>
              </a:lnSpc>
              <a:spcBef>
                <a:spcPct val="20000"/>
              </a:spcBef>
            </a:pPr>
            <a:r>
              <a:rPr lang="en-US" altLang="ko-KR" dirty="0">
                <a:ea typeface="굴림" panose="020B0600000101010101" pitchFamily="34" charset="-127"/>
                <a:sym typeface="Symbol" panose="05050102010706020507" pitchFamily="18" charset="2"/>
              </a:rPr>
              <a:t>Dirty pages, use N=2 (and write back to disk when N=1)</a:t>
            </a:r>
          </a:p>
        </p:txBody>
      </p:sp>
    </p:spTree>
    <p:extLst>
      <p:ext uri="{BB962C8B-B14F-4D97-AF65-F5344CB8AC3E}">
        <p14:creationId xmlns:p14="http://schemas.microsoft.com/office/powerpoint/2010/main" val="34289262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4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4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4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4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4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4387">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4387">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438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4387">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4387">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84387">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84387">
                                            <p:txEl>
                                              <p:pRg st="13" end="1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84387">
                                            <p:txEl>
                                              <p:pRg st="14" end="1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438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dirty="0">
                <a:ea typeface="굴림" panose="020B0600000101010101" pitchFamily="34" charset="-127"/>
              </a:rPr>
              <a:t>Recall: Meaning of PTE bits</a:t>
            </a:r>
          </a:p>
        </p:txBody>
      </p:sp>
      <p:sp>
        <p:nvSpPr>
          <p:cNvPr id="785411" name="Rectangle 3"/>
          <p:cNvSpPr>
            <a:spLocks noGrp="1" noChangeArrowheads="1"/>
          </p:cNvSpPr>
          <p:nvPr>
            <p:ph type="body" idx="1"/>
          </p:nvPr>
        </p:nvSpPr>
        <p:spPr>
          <a:xfrm>
            <a:off x="457200" y="685800"/>
            <a:ext cx="10896600" cy="6019800"/>
          </a:xfrm>
        </p:spPr>
        <p:txBody>
          <a:bodyPr>
            <a:normAutofit lnSpcReduction="10000"/>
          </a:bodyPr>
          <a:lstStyle/>
          <a:p>
            <a:r>
              <a:rPr lang="en-US" altLang="ko-KR" dirty="0">
                <a:ea typeface="굴림" panose="020B0600000101010101" pitchFamily="34" charset="-127"/>
              </a:rPr>
              <a:t>Which bits of a PTE entry are useful to us for the Clock Algorithm?  Remember Intel PTE:</a:t>
            </a:r>
          </a:p>
          <a:p>
            <a:endParaRPr lang="en-US" altLang="ko-KR" dirty="0">
              <a:ea typeface="굴림" panose="020B0600000101010101" pitchFamily="34" charset="-127"/>
            </a:endParaRPr>
          </a:p>
          <a:p>
            <a:pPr marL="457200" lvl="1" indent="0">
              <a:buNone/>
            </a:pPr>
            <a:endParaRPr lang="en-US" altLang="ko-KR" dirty="0">
              <a:ea typeface="굴림" panose="020B0600000101010101" pitchFamily="34" charset="-127"/>
            </a:endParaRPr>
          </a:p>
          <a:p>
            <a:pPr lvl="1"/>
            <a:r>
              <a:rPr lang="en-US" altLang="ko-KR" dirty="0">
                <a:ea typeface="굴림" panose="020B0600000101010101" pitchFamily="34" charset="-127"/>
              </a:rPr>
              <a:t>The “</a:t>
            </a:r>
            <a:r>
              <a:rPr lang="en-US" altLang="ko-KR" dirty="0">
                <a:solidFill>
                  <a:srgbClr val="FF0000"/>
                </a:solidFill>
                <a:ea typeface="굴림" panose="020B0600000101010101" pitchFamily="34" charset="-127"/>
              </a:rPr>
              <a:t>P</a:t>
            </a:r>
            <a:r>
              <a:rPr lang="en-US" altLang="ko-KR" dirty="0">
                <a:ea typeface="굴림" panose="020B0600000101010101" pitchFamily="34" charset="-127"/>
              </a:rPr>
              <a:t>resent” bit (called “</a:t>
            </a:r>
            <a:r>
              <a:rPr lang="en-US" altLang="ko-KR" dirty="0">
                <a:solidFill>
                  <a:srgbClr val="FF0000"/>
                </a:solidFill>
                <a:ea typeface="굴림" panose="020B0600000101010101" pitchFamily="34" charset="-127"/>
                <a:sym typeface="Symbol" panose="05050102010706020507" pitchFamily="18" charset="2"/>
              </a:rPr>
              <a:t>V</a:t>
            </a:r>
            <a:r>
              <a:rPr lang="en-US" altLang="ko-KR" dirty="0">
                <a:ea typeface="굴림" panose="020B0600000101010101" pitchFamily="34" charset="-127"/>
                <a:sym typeface="Symbol" panose="05050102010706020507" pitchFamily="18" charset="2"/>
              </a:rPr>
              <a:t>alid” elsewhere): </a:t>
            </a:r>
          </a:p>
          <a:p>
            <a:pPr lvl="2"/>
            <a:r>
              <a:rPr lang="en-US" altLang="ko-KR" dirty="0">
                <a:ea typeface="굴림" panose="020B0600000101010101" pitchFamily="34" charset="-127"/>
                <a:sym typeface="Symbol" panose="05050102010706020507" pitchFamily="18" charset="2"/>
              </a:rPr>
              <a:t>P==0: Page is invalid and a reference will cause page fault</a:t>
            </a:r>
          </a:p>
          <a:p>
            <a:pPr lvl="2"/>
            <a:r>
              <a:rPr lang="en-US" altLang="ko-KR" dirty="0">
                <a:ea typeface="굴림" panose="020B0600000101010101" pitchFamily="34" charset="-127"/>
                <a:sym typeface="Symbol" panose="05050102010706020507" pitchFamily="18" charset="2"/>
              </a:rPr>
              <a:t>P==1: Page frame number is valid and MMU is allowed to proceed with translation</a:t>
            </a:r>
          </a:p>
          <a:p>
            <a:pPr lvl="1"/>
            <a:r>
              <a:rPr lang="en-US" altLang="ko-KR" dirty="0">
                <a:ea typeface="굴림" panose="020B0600000101010101" pitchFamily="34" charset="-127"/>
                <a:sym typeface="Symbol" panose="05050102010706020507" pitchFamily="18" charset="2"/>
              </a:rPr>
              <a:t>The “</a:t>
            </a:r>
            <a:r>
              <a:rPr lang="en-US" altLang="ko-KR" dirty="0">
                <a:solidFill>
                  <a:srgbClr val="FF0000"/>
                </a:solidFill>
                <a:ea typeface="굴림" panose="020B0600000101010101" pitchFamily="34" charset="-127"/>
                <a:sym typeface="Symbol" panose="05050102010706020507" pitchFamily="18" charset="2"/>
              </a:rPr>
              <a:t>W</a:t>
            </a:r>
            <a:r>
              <a:rPr lang="en-US" altLang="ko-KR" dirty="0">
                <a:ea typeface="굴림" panose="020B0600000101010101" pitchFamily="34" charset="-127"/>
                <a:sym typeface="Symbol" panose="05050102010706020507" pitchFamily="18" charset="2"/>
              </a:rPr>
              <a:t>ritable” bit (could have opposite sense and be called “</a:t>
            </a:r>
            <a:r>
              <a:rPr lang="en-US" altLang="ko-KR" dirty="0">
                <a:solidFill>
                  <a:srgbClr val="FF0000"/>
                </a:solidFill>
                <a:ea typeface="굴림" panose="020B0600000101010101" pitchFamily="34" charset="-127"/>
                <a:sym typeface="Symbol" panose="05050102010706020507" pitchFamily="18" charset="2"/>
              </a:rPr>
              <a:t>Read-only</a:t>
            </a:r>
            <a:r>
              <a:rPr lang="en-US" altLang="ko-KR" dirty="0">
                <a:ea typeface="굴림" panose="020B0600000101010101" pitchFamily="34" charset="-127"/>
                <a:sym typeface="Symbol" panose="05050102010706020507" pitchFamily="18" charset="2"/>
              </a:rPr>
              <a:t>”):</a:t>
            </a:r>
          </a:p>
          <a:p>
            <a:pPr lvl="2"/>
            <a:r>
              <a:rPr lang="en-US" altLang="ko-KR" dirty="0">
                <a:ea typeface="굴림" panose="020B0600000101010101" pitchFamily="34" charset="-127"/>
                <a:sym typeface="Symbol" panose="05050102010706020507" pitchFamily="18" charset="2"/>
              </a:rPr>
              <a:t>W==0: Page is read-only and cannot be written.  </a:t>
            </a:r>
          </a:p>
          <a:p>
            <a:pPr lvl="2"/>
            <a:r>
              <a:rPr lang="en-US" altLang="ko-KR" dirty="0">
                <a:ea typeface="굴림" panose="020B0600000101010101" pitchFamily="34" charset="-127"/>
                <a:sym typeface="Symbol" panose="05050102010706020507" pitchFamily="18" charset="2"/>
              </a:rPr>
              <a:t>W==1: Page can be written</a:t>
            </a:r>
          </a:p>
          <a:p>
            <a:pPr lvl="1"/>
            <a:r>
              <a:rPr lang="en-US" altLang="ko-KR" dirty="0">
                <a:ea typeface="굴림" panose="020B0600000101010101" pitchFamily="34" charset="-127"/>
                <a:sym typeface="Symbol" panose="05050102010706020507" pitchFamily="18" charset="2"/>
              </a:rPr>
              <a:t>The “</a:t>
            </a:r>
            <a:r>
              <a:rPr lang="en-US" altLang="ko-KR" dirty="0">
                <a:solidFill>
                  <a:srgbClr val="FF0000"/>
                </a:solidFill>
                <a:ea typeface="굴림" panose="020B0600000101010101" pitchFamily="34" charset="-127"/>
                <a:sym typeface="Symbol" panose="05050102010706020507" pitchFamily="18" charset="2"/>
              </a:rPr>
              <a:t>A</a:t>
            </a:r>
            <a:r>
              <a:rPr lang="en-US" altLang="ko-KR" dirty="0">
                <a:ea typeface="굴림" panose="020B0600000101010101" pitchFamily="34" charset="-127"/>
                <a:sym typeface="Symbol" panose="05050102010706020507" pitchFamily="18" charset="2"/>
              </a:rPr>
              <a:t>ccessed” bit (called “</a:t>
            </a:r>
            <a:r>
              <a:rPr lang="en-US" altLang="ko-KR" dirty="0">
                <a:solidFill>
                  <a:srgbClr val="FF0000"/>
                </a:solidFill>
                <a:ea typeface="굴림" panose="020B0600000101010101" pitchFamily="34" charset="-127"/>
                <a:sym typeface="Symbol" panose="05050102010706020507" pitchFamily="18" charset="2"/>
              </a:rPr>
              <a:t>Use</a:t>
            </a:r>
            <a:r>
              <a:rPr lang="en-US" altLang="ko-KR" dirty="0">
                <a:ea typeface="굴림" panose="020B0600000101010101" pitchFamily="34" charset="-127"/>
                <a:sym typeface="Symbol" panose="05050102010706020507" pitchFamily="18" charset="2"/>
              </a:rPr>
              <a:t>” elsewhere):</a:t>
            </a:r>
          </a:p>
          <a:p>
            <a:pPr lvl="2"/>
            <a:r>
              <a:rPr lang="en-US" altLang="ko-KR" dirty="0">
                <a:ea typeface="굴림" panose="020B0600000101010101" pitchFamily="34" charset="-127"/>
                <a:sym typeface="Symbol" panose="05050102010706020507" pitchFamily="18" charset="2"/>
              </a:rPr>
              <a:t>A==0: Page has not been accessed (or used) since last time software set A0</a:t>
            </a:r>
          </a:p>
          <a:p>
            <a:pPr lvl="2"/>
            <a:r>
              <a:rPr lang="en-US" altLang="ko-KR" dirty="0">
                <a:ea typeface="굴림" panose="020B0600000101010101" pitchFamily="34" charset="-127"/>
                <a:sym typeface="Symbol" panose="05050102010706020507" pitchFamily="18" charset="2"/>
              </a:rPr>
              <a:t>A==1: Page has been accessed (or used) since last time software set A0</a:t>
            </a:r>
          </a:p>
          <a:p>
            <a:pPr lvl="1"/>
            <a:r>
              <a:rPr lang="en-US" altLang="ko-KR" dirty="0">
                <a:ea typeface="굴림" panose="020B0600000101010101" pitchFamily="34" charset="-127"/>
                <a:sym typeface="Symbol" panose="05050102010706020507" pitchFamily="18" charset="2"/>
              </a:rPr>
              <a:t>The “</a:t>
            </a:r>
            <a:r>
              <a:rPr lang="en-US" altLang="ko-KR" dirty="0">
                <a:solidFill>
                  <a:srgbClr val="FF0000"/>
                </a:solidFill>
                <a:ea typeface="굴림" panose="020B0600000101010101" pitchFamily="34" charset="-127"/>
                <a:sym typeface="Symbol" panose="05050102010706020507" pitchFamily="18" charset="2"/>
              </a:rPr>
              <a:t>D</a:t>
            </a:r>
            <a:r>
              <a:rPr lang="en-US" altLang="ko-KR" dirty="0">
                <a:ea typeface="굴림" panose="020B0600000101010101" pitchFamily="34" charset="-127"/>
                <a:sym typeface="Symbol" panose="05050102010706020507" pitchFamily="18" charset="2"/>
              </a:rPr>
              <a:t>irty” bit (called “Modified” elsewhere):</a:t>
            </a:r>
          </a:p>
          <a:p>
            <a:pPr lvl="2"/>
            <a:r>
              <a:rPr lang="en-US" altLang="ko-KR" dirty="0">
                <a:ea typeface="굴림" panose="020B0600000101010101" pitchFamily="34" charset="-127"/>
                <a:sym typeface="Symbol" panose="05050102010706020507" pitchFamily="18" charset="2"/>
              </a:rPr>
              <a:t>D==0: Page has not been modified (written) since PTE was loaded</a:t>
            </a:r>
          </a:p>
          <a:p>
            <a:pPr lvl="2"/>
            <a:r>
              <a:rPr lang="en-US" altLang="ko-KR" dirty="0">
                <a:ea typeface="굴림" panose="020B0600000101010101" pitchFamily="34" charset="-127"/>
                <a:sym typeface="Symbol" panose="05050102010706020507" pitchFamily="18" charset="2"/>
              </a:rPr>
              <a:t>D==1: Page has changed since PTE was loaded</a:t>
            </a:r>
            <a:endParaRPr lang="en-US" altLang="ko-KR" dirty="0">
              <a:ea typeface="굴림" panose="020B0600000101010101" pitchFamily="34" charset="-127"/>
            </a:endParaRPr>
          </a:p>
        </p:txBody>
      </p:sp>
      <p:grpSp>
        <p:nvGrpSpPr>
          <p:cNvPr id="2" name="Group 1"/>
          <p:cNvGrpSpPr/>
          <p:nvPr/>
        </p:nvGrpSpPr>
        <p:grpSpPr>
          <a:xfrm>
            <a:off x="3657600" y="1227992"/>
            <a:ext cx="7952148" cy="818444"/>
            <a:chOff x="1572852" y="3753556"/>
            <a:chExt cx="7952148" cy="818444"/>
          </a:xfrm>
        </p:grpSpPr>
        <p:grpSp>
          <p:nvGrpSpPr>
            <p:cNvPr id="4" name="Group 122"/>
            <p:cNvGrpSpPr>
              <a:grpSpLocks/>
            </p:cNvGrpSpPr>
            <p:nvPr/>
          </p:nvGrpSpPr>
          <p:grpSpPr bwMode="auto">
            <a:xfrm>
              <a:off x="2284906" y="3753556"/>
              <a:ext cx="7240094" cy="818444"/>
              <a:chOff x="480" y="2304"/>
              <a:chExt cx="4863" cy="638"/>
            </a:xfrm>
          </p:grpSpPr>
          <p:sp>
            <p:nvSpPr>
              <p:cNvPr id="5" name="Rectangle 97"/>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dirty="0">
                    <a:latin typeface="Gill Sans Light"/>
                    <a:ea typeface="굴림" panose="020B0600000101010101" pitchFamily="34" charset="-127"/>
                  </a:rPr>
                  <a:t>Page Frame Number</a:t>
                </a:r>
              </a:p>
              <a:p>
                <a:pPr>
                  <a:lnSpc>
                    <a:spcPct val="85000"/>
                  </a:lnSpc>
                </a:pPr>
                <a:r>
                  <a:rPr lang="en-US" altLang="ko-KR" sz="1800" dirty="0">
                    <a:latin typeface="Gill Sans Light"/>
                    <a:ea typeface="굴림" panose="020B0600000101010101" pitchFamily="34" charset="-127"/>
                  </a:rPr>
                  <a:t>(Physical Page Number)</a:t>
                </a:r>
              </a:p>
            </p:txBody>
          </p:sp>
          <p:sp>
            <p:nvSpPr>
              <p:cNvPr id="6" name="Rectangle 98"/>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dirty="0">
                    <a:latin typeface="Gill Sans Light"/>
                    <a:ea typeface="굴림" panose="020B0600000101010101" pitchFamily="34" charset="-127"/>
                  </a:rPr>
                  <a:t>Free</a:t>
                </a:r>
              </a:p>
              <a:p>
                <a:pPr>
                  <a:lnSpc>
                    <a:spcPct val="85000"/>
                  </a:lnSpc>
                </a:pPr>
                <a:r>
                  <a:rPr lang="en-US" altLang="ko-KR" sz="1800" dirty="0">
                    <a:latin typeface="Gill Sans Light"/>
                    <a:ea typeface="굴림" panose="020B0600000101010101" pitchFamily="34" charset="-127"/>
                  </a:rPr>
                  <a:t>(OS)</a:t>
                </a:r>
              </a:p>
            </p:txBody>
          </p:sp>
          <p:sp>
            <p:nvSpPr>
              <p:cNvPr id="7" name="Rectangle 99"/>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lnSpc>
                    <a:spcPct val="85000"/>
                  </a:lnSpc>
                </a:pPr>
                <a:r>
                  <a:rPr lang="en-US" altLang="ko-KR" sz="1800" dirty="0">
                    <a:latin typeface="Gill Sans Light"/>
                    <a:ea typeface="굴림" panose="020B0600000101010101" pitchFamily="34" charset="-127"/>
                  </a:rPr>
                  <a:t>0</a:t>
                </a:r>
              </a:p>
            </p:txBody>
          </p:sp>
          <p:sp>
            <p:nvSpPr>
              <p:cNvPr id="8" name="Rectangle 100"/>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lnSpc>
                    <a:spcPct val="85000"/>
                  </a:lnSpc>
                </a:pPr>
                <a:r>
                  <a:rPr lang="en-US" altLang="ko-KR" sz="1800" dirty="0">
                    <a:latin typeface="Gill Sans Light"/>
                    <a:ea typeface="굴림" panose="020B0600000101010101" pitchFamily="34" charset="-127"/>
                  </a:rPr>
                  <a:t>PS</a:t>
                </a:r>
              </a:p>
            </p:txBody>
          </p:sp>
          <p:sp>
            <p:nvSpPr>
              <p:cNvPr id="9" name="Rectangle 101"/>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lnSpc>
                    <a:spcPct val="85000"/>
                  </a:lnSpc>
                </a:pPr>
                <a:r>
                  <a:rPr lang="en-US" altLang="ko-KR" sz="1800" dirty="0">
                    <a:latin typeface="Gill Sans Light"/>
                    <a:ea typeface="굴림" panose="020B0600000101010101" pitchFamily="34" charset="-127"/>
                  </a:rPr>
                  <a:t>D</a:t>
                </a:r>
              </a:p>
            </p:txBody>
          </p:sp>
          <p:sp>
            <p:nvSpPr>
              <p:cNvPr id="10" name="Rectangle 102"/>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lnSpc>
                    <a:spcPct val="85000"/>
                  </a:lnSpc>
                </a:pPr>
                <a:r>
                  <a:rPr lang="en-US" altLang="ko-KR" sz="1800" dirty="0">
                    <a:latin typeface="Gill Sans Light"/>
                    <a:ea typeface="굴림" panose="020B0600000101010101" pitchFamily="34" charset="-127"/>
                  </a:rPr>
                  <a:t>A</a:t>
                </a:r>
              </a:p>
            </p:txBody>
          </p:sp>
          <p:sp>
            <p:nvSpPr>
              <p:cNvPr id="11" name="Rectangle 103"/>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PCD</a:t>
                </a:r>
              </a:p>
            </p:txBody>
          </p:sp>
          <p:sp>
            <p:nvSpPr>
              <p:cNvPr id="12" name="Rectangle 104"/>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600">
                    <a:latin typeface="Gill Sans Light"/>
                    <a:ea typeface="굴림" panose="020B0600000101010101" pitchFamily="34" charset="-127"/>
                  </a:rPr>
                  <a:t>PWT</a:t>
                </a:r>
              </a:p>
            </p:txBody>
          </p:sp>
          <p:sp>
            <p:nvSpPr>
              <p:cNvPr id="13" name="Rectangle 105"/>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lnSpc>
                    <a:spcPct val="85000"/>
                  </a:lnSpc>
                </a:pPr>
                <a:r>
                  <a:rPr lang="en-US" altLang="ko-KR" sz="1800" dirty="0">
                    <a:latin typeface="Gill Sans Light"/>
                    <a:ea typeface="굴림" panose="020B0600000101010101" pitchFamily="34" charset="-127"/>
                  </a:rPr>
                  <a:t>U</a:t>
                </a:r>
              </a:p>
            </p:txBody>
          </p:sp>
          <p:sp>
            <p:nvSpPr>
              <p:cNvPr id="14" name="Rectangle 106"/>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lnSpc>
                    <a:spcPct val="85000"/>
                  </a:lnSpc>
                </a:pPr>
                <a:r>
                  <a:rPr lang="en-US" altLang="ko-KR" sz="1800">
                    <a:latin typeface="Gill Sans Light"/>
                    <a:ea typeface="굴림" panose="020B0600000101010101" pitchFamily="34" charset="-127"/>
                  </a:rPr>
                  <a:t>W</a:t>
                </a:r>
              </a:p>
            </p:txBody>
          </p:sp>
          <p:sp>
            <p:nvSpPr>
              <p:cNvPr id="15" name="Rectangle 107"/>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lnSpc>
                    <a:spcPct val="85000"/>
                  </a:lnSpc>
                </a:pPr>
                <a:r>
                  <a:rPr lang="en-US" altLang="ko-KR" sz="1800" dirty="0">
                    <a:latin typeface="Gill Sans Light"/>
                    <a:ea typeface="굴림" panose="020B0600000101010101" pitchFamily="34" charset="-127"/>
                  </a:rPr>
                  <a:t>P</a:t>
                </a:r>
              </a:p>
            </p:txBody>
          </p:sp>
          <p:sp>
            <p:nvSpPr>
              <p:cNvPr id="16" name="Text Box 111"/>
              <p:cNvSpPr txBox="1">
                <a:spLocks noChangeArrowheads="1"/>
              </p:cNvSpPr>
              <p:nvPr/>
            </p:nvSpPr>
            <p:spPr bwMode="auto">
              <a:xfrm>
                <a:off x="5126"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0</a:t>
                </a:r>
              </a:p>
            </p:txBody>
          </p:sp>
          <p:sp>
            <p:nvSpPr>
              <p:cNvPr id="17" name="Text Box 112"/>
              <p:cNvSpPr txBox="1">
                <a:spLocks noChangeArrowheads="1"/>
              </p:cNvSpPr>
              <p:nvPr/>
            </p:nvSpPr>
            <p:spPr bwMode="auto">
              <a:xfrm>
                <a:off x="4944"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1</a:t>
                </a:r>
              </a:p>
            </p:txBody>
          </p:sp>
          <p:sp>
            <p:nvSpPr>
              <p:cNvPr id="18" name="Text Box 113"/>
              <p:cNvSpPr txBox="1">
                <a:spLocks noChangeArrowheads="1"/>
              </p:cNvSpPr>
              <p:nvPr/>
            </p:nvSpPr>
            <p:spPr bwMode="auto">
              <a:xfrm>
                <a:off x="4752"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2</a:t>
                </a:r>
              </a:p>
            </p:txBody>
          </p:sp>
          <p:sp>
            <p:nvSpPr>
              <p:cNvPr id="19" name="Text Box 114"/>
              <p:cNvSpPr txBox="1">
                <a:spLocks noChangeArrowheads="1"/>
              </p:cNvSpPr>
              <p:nvPr/>
            </p:nvSpPr>
            <p:spPr bwMode="auto">
              <a:xfrm>
                <a:off x="4560"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3</a:t>
                </a:r>
              </a:p>
            </p:txBody>
          </p:sp>
          <p:sp>
            <p:nvSpPr>
              <p:cNvPr id="20" name="Text Box 115"/>
              <p:cNvSpPr txBox="1">
                <a:spLocks noChangeArrowheads="1"/>
              </p:cNvSpPr>
              <p:nvPr/>
            </p:nvSpPr>
            <p:spPr bwMode="auto">
              <a:xfrm>
                <a:off x="4368"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4</a:t>
                </a:r>
              </a:p>
            </p:txBody>
          </p:sp>
          <p:sp>
            <p:nvSpPr>
              <p:cNvPr id="21" name="Text Box 116"/>
              <p:cNvSpPr txBox="1">
                <a:spLocks noChangeArrowheads="1"/>
              </p:cNvSpPr>
              <p:nvPr/>
            </p:nvSpPr>
            <p:spPr bwMode="auto">
              <a:xfrm>
                <a:off x="4176"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5</a:t>
                </a:r>
              </a:p>
            </p:txBody>
          </p:sp>
          <p:sp>
            <p:nvSpPr>
              <p:cNvPr id="22" name="Text Box 117"/>
              <p:cNvSpPr txBox="1">
                <a:spLocks noChangeArrowheads="1"/>
              </p:cNvSpPr>
              <p:nvPr/>
            </p:nvSpPr>
            <p:spPr bwMode="auto">
              <a:xfrm>
                <a:off x="3984"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6</a:t>
                </a:r>
              </a:p>
            </p:txBody>
          </p:sp>
          <p:sp>
            <p:nvSpPr>
              <p:cNvPr id="23" name="Text Box 118"/>
              <p:cNvSpPr txBox="1">
                <a:spLocks noChangeArrowheads="1"/>
              </p:cNvSpPr>
              <p:nvPr/>
            </p:nvSpPr>
            <p:spPr bwMode="auto">
              <a:xfrm>
                <a:off x="3792"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7</a:t>
                </a:r>
              </a:p>
            </p:txBody>
          </p:sp>
          <p:sp>
            <p:nvSpPr>
              <p:cNvPr id="24" name="Text Box 119"/>
              <p:cNvSpPr txBox="1">
                <a:spLocks noChangeArrowheads="1"/>
              </p:cNvSpPr>
              <p:nvPr/>
            </p:nvSpPr>
            <p:spPr bwMode="auto">
              <a:xfrm>
                <a:off x="3600" y="2688"/>
                <a:ext cx="2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8</a:t>
                </a:r>
              </a:p>
            </p:txBody>
          </p:sp>
          <p:sp>
            <p:nvSpPr>
              <p:cNvPr id="25" name="Text Box 120"/>
              <p:cNvSpPr txBox="1">
                <a:spLocks noChangeArrowheads="1"/>
              </p:cNvSpPr>
              <p:nvPr/>
            </p:nvSpPr>
            <p:spPr bwMode="auto">
              <a:xfrm>
                <a:off x="3072" y="2688"/>
                <a:ext cx="424"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11-9</a:t>
                </a:r>
              </a:p>
            </p:txBody>
          </p:sp>
          <p:sp>
            <p:nvSpPr>
              <p:cNvPr id="26" name="Text Box 121"/>
              <p:cNvSpPr txBox="1">
                <a:spLocks noChangeArrowheads="1"/>
              </p:cNvSpPr>
              <p:nvPr/>
            </p:nvSpPr>
            <p:spPr bwMode="auto">
              <a:xfrm>
                <a:off x="1440" y="2688"/>
                <a:ext cx="519"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5000"/>
                  </a:lnSpc>
                </a:pPr>
                <a:r>
                  <a:rPr lang="en-US" altLang="ko-KR" sz="1800">
                    <a:latin typeface="Gill Sans Light"/>
                    <a:ea typeface="굴림" panose="020B0600000101010101" pitchFamily="34" charset="-127"/>
                  </a:rPr>
                  <a:t>31-12</a:t>
                </a:r>
              </a:p>
            </p:txBody>
          </p:sp>
        </p:grpSp>
        <p:sp>
          <p:nvSpPr>
            <p:cNvPr id="27" name="TextBox 26"/>
            <p:cNvSpPr txBox="1"/>
            <p:nvPr/>
          </p:nvSpPr>
          <p:spPr>
            <a:xfrm>
              <a:off x="1572852" y="3783200"/>
              <a:ext cx="712054" cy="369332"/>
            </a:xfrm>
            <a:prstGeom prst="rect">
              <a:avLst/>
            </a:prstGeom>
            <a:noFill/>
          </p:spPr>
          <p:txBody>
            <a:bodyPr wrap="none" rtlCol="0">
              <a:spAutoFit/>
            </a:bodyPr>
            <a:lstStyle/>
            <a:p>
              <a:r>
                <a:rPr lang="en-US" dirty="0">
                  <a:latin typeface="Gill Sans Light"/>
                </a:rPr>
                <a:t>PTE:</a:t>
              </a:r>
            </a:p>
          </p:txBody>
        </p:sp>
      </p:grpSp>
    </p:spTree>
    <p:extLst>
      <p:ext uri="{BB962C8B-B14F-4D97-AF65-F5344CB8AC3E}">
        <p14:creationId xmlns:p14="http://schemas.microsoft.com/office/powerpoint/2010/main" val="257776472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dirty="0">
                <a:ea typeface="굴림" panose="020B0600000101010101" pitchFamily="34" charset="-127"/>
              </a:rPr>
              <a:t>Clock Algorithms Variations</a:t>
            </a:r>
          </a:p>
        </p:txBody>
      </p:sp>
      <p:sp>
        <p:nvSpPr>
          <p:cNvPr id="785411" name="Rectangle 3"/>
          <p:cNvSpPr>
            <a:spLocks noGrp="1" noChangeArrowheads="1"/>
          </p:cNvSpPr>
          <p:nvPr>
            <p:ph type="body" idx="1"/>
          </p:nvPr>
        </p:nvSpPr>
        <p:spPr>
          <a:xfrm>
            <a:off x="457200" y="685800"/>
            <a:ext cx="10896600" cy="5867400"/>
          </a:xfrm>
        </p:spPr>
        <p:txBody>
          <a:bodyPr>
            <a:normAutofit/>
          </a:bodyPr>
          <a:lstStyle/>
          <a:p>
            <a:r>
              <a:rPr lang="en-US" altLang="ko-KR" dirty="0">
                <a:ea typeface="굴림" panose="020B0600000101010101" pitchFamily="34" charset="-127"/>
              </a:rPr>
              <a:t>Do we really need hardware-supported “modified” bit?</a:t>
            </a:r>
          </a:p>
          <a:p>
            <a:pPr lvl="1"/>
            <a:r>
              <a:rPr lang="en-US" altLang="ko-KR" dirty="0">
                <a:ea typeface="굴림" panose="020B0600000101010101" pitchFamily="34" charset="-127"/>
              </a:rPr>
              <a:t>No.  Can emulate it using read-only bit</a:t>
            </a:r>
          </a:p>
          <a:p>
            <a:pPr lvl="2"/>
            <a:r>
              <a:rPr lang="en-US" altLang="ko-KR" dirty="0">
                <a:ea typeface="굴림" panose="020B0600000101010101" pitchFamily="34" charset="-127"/>
              </a:rPr>
              <a:t>Need software DB of which pages are allowed to be written (needed this anyway)</a:t>
            </a:r>
          </a:p>
          <a:p>
            <a:pPr lvl="2"/>
            <a:r>
              <a:rPr lang="en-US" altLang="ko-KR" dirty="0">
                <a:ea typeface="굴림" panose="020B0600000101010101" pitchFamily="34" charset="-127"/>
              </a:rPr>
              <a:t>We will tell MMU that pages have more restricted permissions than the actually do to force page faults (and allow us notice when page is written)</a:t>
            </a:r>
          </a:p>
          <a:p>
            <a:pPr lvl="1"/>
            <a:r>
              <a:rPr lang="en-US" altLang="ko-KR" dirty="0">
                <a:ea typeface="굴림" panose="020B0600000101010101" pitchFamily="34" charset="-127"/>
              </a:rPr>
              <a:t>Algorithm (Clock-Emulated-M):</a:t>
            </a:r>
          </a:p>
          <a:p>
            <a:pPr lvl="2"/>
            <a:r>
              <a:rPr lang="en-US" altLang="ko-KR" dirty="0">
                <a:ea typeface="굴림" panose="020B0600000101010101" pitchFamily="34" charset="-127"/>
              </a:rPr>
              <a:t>Initially, mark all pages as read-only (W</a:t>
            </a:r>
            <a:r>
              <a:rPr lang="en-US" altLang="ko-KR" dirty="0">
                <a:ea typeface="굴림" panose="020B0600000101010101" pitchFamily="34" charset="-127"/>
                <a:sym typeface="Symbol" panose="05050102010706020507" pitchFamily="18" charset="2"/>
              </a:rPr>
              <a:t></a:t>
            </a:r>
            <a:r>
              <a:rPr lang="en-US" altLang="ko-KR" dirty="0">
                <a:ea typeface="굴림" panose="020B0600000101010101" pitchFamily="34" charset="-127"/>
              </a:rPr>
              <a:t>0), even writable data pages.  </a:t>
            </a:r>
            <a:br>
              <a:rPr lang="en-US" altLang="ko-KR" dirty="0">
                <a:ea typeface="굴림" panose="020B0600000101010101" pitchFamily="34" charset="-127"/>
              </a:rPr>
            </a:br>
            <a:r>
              <a:rPr lang="en-US" altLang="ko-KR" dirty="0">
                <a:ea typeface="굴림" panose="020B0600000101010101" pitchFamily="34" charset="-127"/>
              </a:rPr>
              <a:t>Further, clear all software versions of the “</a:t>
            </a:r>
            <a:r>
              <a:rPr lang="en-US" altLang="ko-KR" dirty="0">
                <a:solidFill>
                  <a:srgbClr val="FF0000"/>
                </a:solidFill>
                <a:ea typeface="굴림" panose="020B0600000101010101" pitchFamily="34" charset="-127"/>
              </a:rPr>
              <a:t>modified</a:t>
            </a:r>
            <a:r>
              <a:rPr lang="en-US" altLang="ko-KR" dirty="0">
                <a:ea typeface="굴림" panose="020B0600000101010101" pitchFamily="34" charset="-127"/>
              </a:rPr>
              <a:t>” bit </a:t>
            </a:r>
            <a:r>
              <a:rPr lang="en-US" altLang="ko-KR" dirty="0">
                <a:ea typeface="굴림" panose="020B0600000101010101" pitchFamily="34" charset="-127"/>
                <a:sym typeface="Symbol" panose="05050102010706020507" pitchFamily="18" charset="2"/>
              </a:rPr>
              <a:t> 0</a:t>
            </a:r>
            <a:r>
              <a:rPr lang="en-US" altLang="ko-KR" dirty="0">
                <a:ea typeface="굴림" panose="020B0600000101010101" pitchFamily="34" charset="-127"/>
              </a:rPr>
              <a:t> (page not dirty)</a:t>
            </a:r>
          </a:p>
          <a:p>
            <a:pPr lvl="2"/>
            <a:r>
              <a:rPr lang="en-US" altLang="ko-KR" dirty="0">
                <a:ea typeface="굴림" panose="020B0600000101010101" pitchFamily="34" charset="-127"/>
              </a:rPr>
              <a:t>Writes will cause a page fault. Assuming write is allowed, OS sets software “</a:t>
            </a:r>
            <a:r>
              <a:rPr lang="en-US" altLang="ko-KR" dirty="0">
                <a:solidFill>
                  <a:srgbClr val="FF0000"/>
                </a:solidFill>
                <a:ea typeface="굴림" panose="020B0600000101010101" pitchFamily="34" charset="-127"/>
              </a:rPr>
              <a:t>modified</a:t>
            </a:r>
            <a:r>
              <a:rPr lang="en-US" altLang="ko-KR" dirty="0">
                <a:ea typeface="굴림" panose="020B0600000101010101" pitchFamily="34" charset="-127"/>
              </a:rPr>
              <a:t>” bit </a:t>
            </a:r>
            <a:r>
              <a:rPr lang="en-US" altLang="ko-KR" dirty="0">
                <a:ea typeface="굴림" panose="020B0600000101010101" pitchFamily="34" charset="-127"/>
                <a:sym typeface="Symbol" panose="05050102010706020507" pitchFamily="18" charset="2"/>
              </a:rPr>
              <a:t> 1</a:t>
            </a:r>
            <a:r>
              <a:rPr lang="en-US" altLang="ko-KR" dirty="0">
                <a:ea typeface="굴림" panose="020B0600000101010101" pitchFamily="34" charset="-127"/>
              </a:rPr>
              <a:t>, and marks page as writable (W</a:t>
            </a:r>
            <a:r>
              <a:rPr lang="en-US" altLang="ko-KR" dirty="0">
                <a:ea typeface="굴림" panose="020B0600000101010101" pitchFamily="34" charset="-127"/>
                <a:sym typeface="Symbol" panose="05050102010706020507" pitchFamily="18" charset="2"/>
              </a:rPr>
              <a:t></a:t>
            </a:r>
            <a:r>
              <a:rPr lang="en-US" altLang="ko-KR" dirty="0">
                <a:ea typeface="굴림" panose="020B0600000101010101" pitchFamily="34" charset="-127"/>
              </a:rPr>
              <a:t>1).</a:t>
            </a:r>
          </a:p>
          <a:p>
            <a:pPr lvl="2"/>
            <a:r>
              <a:rPr lang="en-US" altLang="ko-KR" dirty="0">
                <a:ea typeface="굴림" panose="020B0600000101010101" pitchFamily="34" charset="-127"/>
              </a:rPr>
              <a:t>Whenever page written back to disk, clear “</a:t>
            </a:r>
            <a:r>
              <a:rPr lang="en-US" altLang="ko-KR" dirty="0">
                <a:solidFill>
                  <a:srgbClr val="FF0000"/>
                </a:solidFill>
                <a:ea typeface="굴림" panose="020B0600000101010101" pitchFamily="34" charset="-127"/>
              </a:rPr>
              <a:t>modified</a:t>
            </a:r>
            <a:r>
              <a:rPr lang="en-US" altLang="ko-KR" dirty="0">
                <a:ea typeface="굴림" panose="020B0600000101010101" pitchFamily="34" charset="-127"/>
              </a:rPr>
              <a:t>” bit </a:t>
            </a:r>
            <a:r>
              <a:rPr lang="en-US" altLang="ko-KR" dirty="0">
                <a:ea typeface="굴림" panose="020B0600000101010101" pitchFamily="34" charset="-127"/>
                <a:sym typeface="Symbol" panose="05050102010706020507" pitchFamily="18" charset="2"/>
              </a:rPr>
              <a:t> 0</a:t>
            </a:r>
            <a:r>
              <a:rPr lang="en-US" altLang="ko-KR" dirty="0">
                <a:ea typeface="굴림" panose="020B0600000101010101" pitchFamily="34" charset="-127"/>
              </a:rPr>
              <a:t>, mark read-only</a:t>
            </a:r>
          </a:p>
        </p:txBody>
      </p:sp>
    </p:spTree>
    <p:extLst>
      <p:ext uri="{BB962C8B-B14F-4D97-AF65-F5344CB8AC3E}">
        <p14:creationId xmlns:p14="http://schemas.microsoft.com/office/powerpoint/2010/main" val="37618419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54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5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5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5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54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54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5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dirty="0">
                <a:ea typeface="굴림" panose="020B0600000101010101" pitchFamily="34" charset="-127"/>
              </a:rPr>
              <a:t>Clock Algorithms Variations (continued)</a:t>
            </a:r>
          </a:p>
        </p:txBody>
      </p:sp>
      <p:sp>
        <p:nvSpPr>
          <p:cNvPr id="788483" name="Rectangle 3"/>
          <p:cNvSpPr>
            <a:spLocks noGrp="1" noChangeArrowheads="1"/>
          </p:cNvSpPr>
          <p:nvPr>
            <p:ph type="body" idx="1"/>
          </p:nvPr>
        </p:nvSpPr>
        <p:spPr>
          <a:xfrm>
            <a:off x="533400" y="762000"/>
            <a:ext cx="11353800" cy="6019800"/>
          </a:xfrm>
        </p:spPr>
        <p:txBody>
          <a:bodyPr>
            <a:normAutofit/>
          </a:bodyPr>
          <a:lstStyle/>
          <a:p>
            <a:pPr>
              <a:lnSpc>
                <a:spcPct val="80000"/>
              </a:lnSpc>
            </a:pPr>
            <a:r>
              <a:rPr lang="en-US" altLang="ko-KR" dirty="0">
                <a:ea typeface="굴림" panose="020B0600000101010101" pitchFamily="34" charset="-127"/>
              </a:rPr>
              <a:t>Do we really need a hardware-supported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a:t>
            </a:r>
          </a:p>
          <a:p>
            <a:pPr lvl="1">
              <a:lnSpc>
                <a:spcPct val="80000"/>
              </a:lnSpc>
            </a:pPr>
            <a:r>
              <a:rPr lang="en-US" altLang="ko-KR" dirty="0">
                <a:ea typeface="굴림" panose="020B0600000101010101" pitchFamily="34" charset="-127"/>
              </a:rPr>
              <a:t>No. Can emulate it similar to above (e.g. for read operation)</a:t>
            </a:r>
          </a:p>
          <a:p>
            <a:pPr lvl="2">
              <a:lnSpc>
                <a:spcPct val="80000"/>
              </a:lnSpc>
            </a:pPr>
            <a:r>
              <a:rPr lang="en-US" altLang="ko-KR" dirty="0">
                <a:ea typeface="굴림" panose="020B0600000101010101" pitchFamily="34" charset="-127"/>
              </a:rPr>
              <a:t>Kernel keeps a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and “</a:t>
            </a:r>
            <a:r>
              <a:rPr lang="en-US" altLang="ko-KR" dirty="0">
                <a:solidFill>
                  <a:srgbClr val="FF0000"/>
                </a:solidFill>
                <a:ea typeface="굴림" panose="020B0600000101010101" pitchFamily="34" charset="-127"/>
              </a:rPr>
              <a:t>modified</a:t>
            </a:r>
            <a:r>
              <a:rPr lang="en-US" altLang="ko-KR" dirty="0">
                <a:ea typeface="굴림" panose="020B0600000101010101" pitchFamily="34" charset="-127"/>
              </a:rPr>
              <a:t>” bit for each page</a:t>
            </a:r>
          </a:p>
          <a:p>
            <a:pPr lvl="1">
              <a:lnSpc>
                <a:spcPct val="80000"/>
              </a:lnSpc>
            </a:pPr>
            <a:r>
              <a:rPr lang="en-US" altLang="ko-KR" dirty="0">
                <a:ea typeface="굴림" panose="020B0600000101010101" pitchFamily="34" charset="-127"/>
              </a:rPr>
              <a:t>Algorithm (Clock-Emulated-Use-and-M):</a:t>
            </a:r>
          </a:p>
          <a:p>
            <a:pPr lvl="2">
              <a:lnSpc>
                <a:spcPct val="80000"/>
              </a:lnSpc>
            </a:pPr>
            <a:r>
              <a:rPr lang="en-US" altLang="ko-KR" dirty="0">
                <a:ea typeface="굴림" panose="020B0600000101010101" pitchFamily="34" charset="-127"/>
              </a:rPr>
              <a:t>Mark all pages as invalid, even if in memory.  </a:t>
            </a:r>
            <a:br>
              <a:rPr lang="en-US" altLang="ko-KR" dirty="0">
                <a:ea typeface="굴림" panose="020B0600000101010101" pitchFamily="34" charset="-127"/>
              </a:rPr>
            </a:br>
            <a:r>
              <a:rPr lang="en-US" altLang="ko-KR" dirty="0">
                <a:ea typeface="굴림" panose="020B0600000101010101" pitchFamily="34" charset="-127"/>
              </a:rPr>
              <a:t>Clear emulated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bits </a:t>
            </a:r>
            <a:r>
              <a:rPr lang="en-US" altLang="ko-KR" dirty="0">
                <a:ea typeface="굴림" panose="020B0600000101010101" pitchFamily="34" charset="-127"/>
                <a:sym typeface="Symbol" panose="05050102010706020507" pitchFamily="18" charset="2"/>
              </a:rPr>
              <a:t> 0 </a:t>
            </a:r>
            <a:r>
              <a:rPr lang="en-US" altLang="ko-KR" dirty="0">
                <a:ea typeface="굴림" panose="020B0600000101010101" pitchFamily="34" charset="-127"/>
              </a:rPr>
              <a:t>and “</a:t>
            </a:r>
            <a:r>
              <a:rPr lang="en-US" altLang="ko-KR" dirty="0">
                <a:solidFill>
                  <a:srgbClr val="FF0000"/>
                </a:solidFill>
                <a:ea typeface="굴림" panose="020B0600000101010101" pitchFamily="34" charset="-127"/>
              </a:rPr>
              <a:t>modified</a:t>
            </a:r>
            <a:r>
              <a:rPr lang="en-US" altLang="ko-KR" dirty="0">
                <a:ea typeface="굴림" panose="020B0600000101010101" pitchFamily="34" charset="-127"/>
              </a:rPr>
              <a:t>” bits </a:t>
            </a:r>
            <a:r>
              <a:rPr lang="en-US" altLang="ko-KR" dirty="0">
                <a:ea typeface="굴림" panose="020B0600000101010101" pitchFamily="34" charset="-127"/>
                <a:sym typeface="Symbol" panose="05050102010706020507" pitchFamily="18" charset="2"/>
              </a:rPr>
              <a:t> 0 </a:t>
            </a:r>
            <a:r>
              <a:rPr lang="en-US" altLang="ko-KR" dirty="0">
                <a:ea typeface="굴림" panose="020B0600000101010101" pitchFamily="34" charset="-127"/>
              </a:rPr>
              <a:t>for all pages (not used, not dirty)</a:t>
            </a:r>
          </a:p>
          <a:p>
            <a:pPr lvl="2">
              <a:lnSpc>
                <a:spcPct val="80000"/>
              </a:lnSpc>
            </a:pPr>
            <a:r>
              <a:rPr lang="en-US" altLang="ko-KR" dirty="0">
                <a:ea typeface="굴림" panose="020B0600000101010101" pitchFamily="34" charset="-127"/>
              </a:rPr>
              <a:t>Read or write to invalid page traps to OS to tell use page has been used</a:t>
            </a:r>
          </a:p>
          <a:p>
            <a:pPr lvl="2">
              <a:lnSpc>
                <a:spcPct val="80000"/>
              </a:lnSpc>
            </a:pPr>
            <a:r>
              <a:rPr lang="en-US" altLang="ko-KR" dirty="0">
                <a:ea typeface="굴림" panose="020B0600000101010101" pitchFamily="34" charset="-127"/>
              </a:rPr>
              <a:t>OS sets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a:t>
            </a:r>
            <a:r>
              <a:rPr lang="en-US" altLang="ko-KR" dirty="0">
                <a:ea typeface="굴림" panose="020B0600000101010101" pitchFamily="34" charset="-127"/>
                <a:sym typeface="Symbol" panose="05050102010706020507" pitchFamily="18" charset="2"/>
              </a:rPr>
              <a:t> 1</a:t>
            </a:r>
            <a:r>
              <a:rPr lang="en-US" altLang="ko-KR" dirty="0">
                <a:ea typeface="굴림" panose="020B0600000101010101" pitchFamily="34" charset="-127"/>
              </a:rPr>
              <a:t> in software to indicate that page has been “used”. </a:t>
            </a:r>
            <a:br>
              <a:rPr lang="en-US" altLang="ko-KR" dirty="0">
                <a:ea typeface="굴림" panose="020B0600000101010101" pitchFamily="34" charset="-127"/>
              </a:rPr>
            </a:br>
            <a:r>
              <a:rPr lang="en-US" altLang="ko-KR" dirty="0">
                <a:ea typeface="굴림" panose="020B0600000101010101" pitchFamily="34" charset="-127"/>
              </a:rPr>
              <a:t>Further:</a:t>
            </a:r>
            <a:br>
              <a:rPr lang="en-US" altLang="ko-KR" dirty="0">
                <a:ea typeface="굴림" panose="020B0600000101010101" pitchFamily="34" charset="-127"/>
              </a:rPr>
            </a:br>
            <a:r>
              <a:rPr lang="en-US" altLang="ko-KR" dirty="0">
                <a:ea typeface="굴림" panose="020B0600000101010101" pitchFamily="34" charset="-127"/>
              </a:rPr>
              <a:t>	1) If read, mark page as read-only, W</a:t>
            </a:r>
            <a:r>
              <a:rPr lang="en-US" altLang="ko-KR" dirty="0">
                <a:ea typeface="굴림" panose="020B0600000101010101" pitchFamily="34" charset="-127"/>
                <a:sym typeface="Symbol" panose="05050102010706020507" pitchFamily="18" charset="2"/>
              </a:rPr>
              <a:t>0</a:t>
            </a:r>
            <a:r>
              <a:rPr lang="en-US" altLang="ko-KR" dirty="0">
                <a:ea typeface="굴림" panose="020B0600000101010101" pitchFamily="34" charset="-127"/>
              </a:rPr>
              <a:t> (will catch future writes)</a:t>
            </a:r>
            <a:br>
              <a:rPr lang="en-US" altLang="ko-KR" dirty="0">
                <a:ea typeface="굴림" panose="020B0600000101010101" pitchFamily="34" charset="-127"/>
              </a:rPr>
            </a:br>
            <a:r>
              <a:rPr lang="en-US" altLang="ko-KR" dirty="0">
                <a:ea typeface="굴림" panose="020B0600000101010101" pitchFamily="34" charset="-127"/>
              </a:rPr>
              <a:t>	2) If write (and write allowed), set “</a:t>
            </a:r>
            <a:r>
              <a:rPr lang="en-US" altLang="ko-KR" dirty="0">
                <a:solidFill>
                  <a:srgbClr val="FF0000"/>
                </a:solidFill>
                <a:ea typeface="굴림" panose="020B0600000101010101" pitchFamily="34" charset="-127"/>
              </a:rPr>
              <a:t>modified</a:t>
            </a:r>
            <a:r>
              <a:rPr lang="en-US" altLang="ko-KR" dirty="0">
                <a:ea typeface="굴림" panose="020B0600000101010101" pitchFamily="34" charset="-127"/>
              </a:rPr>
              <a:t>” bit </a:t>
            </a:r>
            <a:r>
              <a:rPr lang="en-US" altLang="ko-KR" dirty="0">
                <a:ea typeface="굴림" panose="020B0600000101010101" pitchFamily="34" charset="-127"/>
                <a:sym typeface="Symbol" panose="05050102010706020507" pitchFamily="18" charset="2"/>
              </a:rPr>
              <a:t> 1</a:t>
            </a:r>
            <a:r>
              <a:rPr lang="en-US" altLang="ko-KR" dirty="0">
                <a:ea typeface="굴림" panose="020B0600000101010101" pitchFamily="34" charset="-127"/>
              </a:rPr>
              <a:t>, mark page as writable (W</a:t>
            </a:r>
            <a:r>
              <a:rPr lang="en-US" altLang="ko-KR" dirty="0">
                <a:ea typeface="굴림" panose="020B0600000101010101" pitchFamily="34" charset="-127"/>
                <a:sym typeface="Symbol" panose="05050102010706020507" pitchFamily="18" charset="2"/>
              </a:rPr>
              <a:t>1)</a:t>
            </a:r>
            <a:endParaRPr lang="en-US" altLang="ko-KR" dirty="0">
              <a:ea typeface="굴림" panose="020B0600000101010101" pitchFamily="34" charset="-127"/>
            </a:endParaRPr>
          </a:p>
          <a:p>
            <a:pPr lvl="2">
              <a:lnSpc>
                <a:spcPct val="80000"/>
              </a:lnSpc>
            </a:pPr>
            <a:r>
              <a:rPr lang="en-US" altLang="ko-KR" dirty="0">
                <a:ea typeface="굴림" panose="020B0600000101010101" pitchFamily="34" charset="-127"/>
              </a:rPr>
              <a:t>When clock hand passes, reset emulated “</a:t>
            </a:r>
            <a:r>
              <a:rPr lang="en-US" altLang="ko-KR" dirty="0">
                <a:solidFill>
                  <a:srgbClr val="FF0000"/>
                </a:solidFill>
                <a:ea typeface="굴림" panose="020B0600000101010101" pitchFamily="34" charset="-127"/>
              </a:rPr>
              <a:t>use</a:t>
            </a:r>
            <a:r>
              <a:rPr lang="en-US" altLang="ko-KR" dirty="0">
                <a:ea typeface="굴림" panose="020B0600000101010101" pitchFamily="34" charset="-127"/>
              </a:rPr>
              <a:t>” bit </a:t>
            </a:r>
            <a:r>
              <a:rPr lang="en-US" altLang="ko-KR" dirty="0">
                <a:ea typeface="굴림" panose="020B0600000101010101" pitchFamily="34" charset="-127"/>
                <a:sym typeface="Symbol" panose="05050102010706020507" pitchFamily="18" charset="2"/>
              </a:rPr>
              <a:t> 0 </a:t>
            </a:r>
            <a:r>
              <a:rPr lang="en-US" altLang="ko-KR" dirty="0">
                <a:ea typeface="굴림" panose="020B0600000101010101" pitchFamily="34" charset="-127"/>
              </a:rPr>
              <a:t>and mark page as invalid again</a:t>
            </a:r>
          </a:p>
          <a:p>
            <a:pPr lvl="2">
              <a:lnSpc>
                <a:spcPct val="80000"/>
              </a:lnSpc>
            </a:pPr>
            <a:r>
              <a:rPr lang="en-US" altLang="ko-KR" dirty="0">
                <a:ea typeface="굴림" panose="020B0600000101010101" pitchFamily="34" charset="-127"/>
              </a:rPr>
              <a:t>Note that “</a:t>
            </a:r>
            <a:r>
              <a:rPr lang="en-US" altLang="ko-KR" dirty="0">
                <a:solidFill>
                  <a:srgbClr val="FF0000"/>
                </a:solidFill>
                <a:ea typeface="굴림" panose="020B0600000101010101" pitchFamily="34" charset="-127"/>
              </a:rPr>
              <a:t>modified</a:t>
            </a:r>
            <a:r>
              <a:rPr lang="en-US" altLang="ko-KR" dirty="0">
                <a:ea typeface="굴림" panose="020B0600000101010101" pitchFamily="34" charset="-127"/>
              </a:rPr>
              <a:t>” bit left alone until page written back to disk </a:t>
            </a:r>
          </a:p>
          <a:p>
            <a:pPr>
              <a:lnSpc>
                <a:spcPct val="80000"/>
              </a:lnSpc>
            </a:pPr>
            <a:r>
              <a:rPr lang="en-US" altLang="ko-KR" dirty="0">
                <a:ea typeface="굴림" panose="020B0600000101010101" pitchFamily="34" charset="-127"/>
              </a:rPr>
              <a:t>Remember, however, clock is just an approximation of LRU!</a:t>
            </a:r>
          </a:p>
          <a:p>
            <a:pPr lvl="1">
              <a:lnSpc>
                <a:spcPct val="80000"/>
              </a:lnSpc>
            </a:pPr>
            <a:r>
              <a:rPr lang="en-US" altLang="ko-KR" dirty="0">
                <a:ea typeface="굴림" panose="020B0600000101010101" pitchFamily="34" charset="-127"/>
              </a:rPr>
              <a:t>Can we do a better approximation, given that we have to </a:t>
            </a:r>
            <a:br>
              <a:rPr lang="en-US" altLang="ko-KR" dirty="0">
                <a:ea typeface="굴림" panose="020B0600000101010101" pitchFamily="34" charset="-127"/>
              </a:rPr>
            </a:br>
            <a:r>
              <a:rPr lang="en-US" altLang="ko-KR" dirty="0">
                <a:ea typeface="굴림" panose="020B0600000101010101" pitchFamily="34" charset="-127"/>
              </a:rPr>
              <a:t>take page faults on some reads and writes to collect use information?</a:t>
            </a:r>
          </a:p>
          <a:p>
            <a:pPr lvl="1">
              <a:lnSpc>
                <a:spcPct val="80000"/>
              </a:lnSpc>
            </a:pPr>
            <a:r>
              <a:rPr lang="en-US" altLang="ko-KR" dirty="0">
                <a:ea typeface="굴림" panose="020B0600000101010101" pitchFamily="34" charset="-127"/>
              </a:rPr>
              <a:t>Need to identify an old page, not oldest page!</a:t>
            </a:r>
          </a:p>
          <a:p>
            <a:pPr lvl="1">
              <a:lnSpc>
                <a:spcPct val="80000"/>
              </a:lnSpc>
            </a:pPr>
            <a:r>
              <a:rPr lang="en-US" altLang="ko-KR" dirty="0">
                <a:ea typeface="굴림" panose="020B0600000101010101" pitchFamily="34" charset="-127"/>
              </a:rPr>
              <a:t>Answer: second chance list</a:t>
            </a:r>
          </a:p>
        </p:txBody>
      </p:sp>
    </p:spTree>
    <p:extLst>
      <p:ext uri="{BB962C8B-B14F-4D97-AF65-F5344CB8AC3E}">
        <p14:creationId xmlns:p14="http://schemas.microsoft.com/office/powerpoint/2010/main" val="33893014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848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848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848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848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848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848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88483">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8483">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8483">
                                            <p:txEl>
                                              <p:pRg st="10" end="1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88483">
                                            <p:txEl>
                                              <p:pRg st="11" end="1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88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0" y="152400"/>
            <a:ext cx="9144000" cy="533400"/>
          </a:xfrm>
        </p:spPr>
        <p:txBody>
          <a:bodyPr/>
          <a:lstStyle/>
          <a:p>
            <a:r>
              <a:rPr lang="en-US" altLang="ko-KR" dirty="0"/>
              <a:t>Second-Chance List Algorithm (VAX/VMS)</a:t>
            </a:r>
          </a:p>
        </p:txBody>
      </p:sp>
      <p:sp>
        <p:nvSpPr>
          <p:cNvPr id="789507" name="Rectangle 3"/>
          <p:cNvSpPr>
            <a:spLocks noGrp="1" noChangeArrowheads="1"/>
          </p:cNvSpPr>
          <p:nvPr>
            <p:ph type="body" idx="1"/>
          </p:nvPr>
        </p:nvSpPr>
        <p:spPr>
          <a:xfrm>
            <a:off x="609601" y="3876676"/>
            <a:ext cx="10972800" cy="2905124"/>
          </a:xfrm>
        </p:spPr>
        <p:txBody>
          <a:bodyPr>
            <a:normAutofit lnSpcReduction="10000"/>
          </a:bodyPr>
          <a:lstStyle/>
          <a:p>
            <a:r>
              <a:rPr lang="en-US" altLang="ko-KR" dirty="0"/>
              <a:t>Split memory in two: Active list (RW), SC list (Invalid)</a:t>
            </a:r>
          </a:p>
          <a:p>
            <a:r>
              <a:rPr lang="en-US" altLang="ko-KR" dirty="0"/>
              <a:t>Access pages in Active list at full speed</a:t>
            </a:r>
          </a:p>
          <a:p>
            <a:r>
              <a:rPr lang="en-US" altLang="ko-KR" dirty="0"/>
              <a:t>Otherwise, Page Fault</a:t>
            </a:r>
          </a:p>
          <a:p>
            <a:pPr lvl="1"/>
            <a:r>
              <a:rPr lang="en-US" altLang="ko-KR" dirty="0"/>
              <a:t>Always move overflow page from end of Active list to front </a:t>
            </a:r>
            <a:br>
              <a:rPr lang="en-US" altLang="ko-KR" dirty="0"/>
            </a:br>
            <a:r>
              <a:rPr lang="en-US" altLang="ko-KR" dirty="0"/>
              <a:t>of Second-chance list (SC) and mark invalid</a:t>
            </a:r>
          </a:p>
          <a:p>
            <a:pPr lvl="1"/>
            <a:r>
              <a:rPr lang="en-US" altLang="ko-KR" dirty="0"/>
              <a:t>Desired Page On SC List: move to front of Active list, mark RW</a:t>
            </a:r>
          </a:p>
          <a:p>
            <a:pPr lvl="1"/>
            <a:r>
              <a:rPr lang="en-US" altLang="ko-KR" dirty="0"/>
              <a:t>Not on SC list: page in to front of Active list, mark RW; page out </a:t>
            </a:r>
            <a:br>
              <a:rPr lang="en-US" altLang="ko-KR" dirty="0"/>
            </a:br>
            <a:r>
              <a:rPr lang="en-US" altLang="ko-KR" dirty="0"/>
              <a:t>LRU victim at end of SC list</a:t>
            </a:r>
          </a:p>
        </p:txBody>
      </p:sp>
      <p:grpSp>
        <p:nvGrpSpPr>
          <p:cNvPr id="789537" name="Group 33"/>
          <p:cNvGrpSpPr>
            <a:grpSpLocks/>
          </p:cNvGrpSpPr>
          <p:nvPr/>
        </p:nvGrpSpPr>
        <p:grpSpPr bwMode="auto">
          <a:xfrm>
            <a:off x="1889126" y="804614"/>
            <a:ext cx="8042277" cy="2138363"/>
            <a:chOff x="230" y="384"/>
            <a:chExt cx="5066" cy="1347"/>
          </a:xfrm>
        </p:grpSpPr>
        <p:sp>
          <p:nvSpPr>
            <p:cNvPr id="26643" name="Rectangle 5"/>
            <p:cNvSpPr>
              <a:spLocks noChangeArrowheads="1"/>
            </p:cNvSpPr>
            <p:nvPr/>
          </p:nvSpPr>
          <p:spPr bwMode="auto">
            <a:xfrm>
              <a:off x="1772" y="384"/>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4" name="Rectangle 6"/>
            <p:cNvSpPr>
              <a:spLocks noChangeArrowheads="1"/>
            </p:cNvSpPr>
            <p:nvPr/>
          </p:nvSpPr>
          <p:spPr bwMode="auto">
            <a:xfrm>
              <a:off x="1772" y="720"/>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5" name="Rectangle 7"/>
            <p:cNvSpPr>
              <a:spLocks noChangeArrowheads="1"/>
            </p:cNvSpPr>
            <p:nvPr/>
          </p:nvSpPr>
          <p:spPr bwMode="auto">
            <a:xfrm>
              <a:off x="1772" y="1056"/>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6" name="Rectangle 8"/>
            <p:cNvSpPr>
              <a:spLocks noChangeArrowheads="1"/>
            </p:cNvSpPr>
            <p:nvPr/>
          </p:nvSpPr>
          <p:spPr bwMode="auto">
            <a:xfrm>
              <a:off x="1772" y="1392"/>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7" name="Rectangle 10"/>
            <p:cNvSpPr>
              <a:spLocks noChangeArrowheads="1"/>
            </p:cNvSpPr>
            <p:nvPr/>
          </p:nvSpPr>
          <p:spPr bwMode="auto">
            <a:xfrm>
              <a:off x="3164" y="384"/>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8" name="Rectangle 11"/>
            <p:cNvSpPr>
              <a:spLocks noChangeArrowheads="1"/>
            </p:cNvSpPr>
            <p:nvPr/>
          </p:nvSpPr>
          <p:spPr bwMode="auto">
            <a:xfrm>
              <a:off x="3164" y="720"/>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9" name="Rectangle 12"/>
            <p:cNvSpPr>
              <a:spLocks noChangeArrowheads="1"/>
            </p:cNvSpPr>
            <p:nvPr/>
          </p:nvSpPr>
          <p:spPr bwMode="auto">
            <a:xfrm>
              <a:off x="3164" y="1056"/>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0" name="Rectangle 13"/>
            <p:cNvSpPr>
              <a:spLocks noChangeArrowheads="1"/>
            </p:cNvSpPr>
            <p:nvPr/>
          </p:nvSpPr>
          <p:spPr bwMode="auto">
            <a:xfrm>
              <a:off x="3164" y="1392"/>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1" name="Text Box 14"/>
            <p:cNvSpPr txBox="1">
              <a:spLocks noChangeArrowheads="1"/>
            </p:cNvSpPr>
            <p:nvPr/>
          </p:nvSpPr>
          <p:spPr bwMode="auto">
            <a:xfrm>
              <a:off x="230" y="569"/>
              <a:ext cx="1421" cy="116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r"/>
              <a:r>
                <a:rPr lang="en-US" altLang="ko-KR" sz="2400" b="0" dirty="0">
                  <a:solidFill>
                    <a:schemeClr val="hlink"/>
                  </a:solidFill>
                  <a:latin typeface="Gill Sans" charset="0"/>
                  <a:ea typeface="Gill Sans" charset="0"/>
                  <a:cs typeface="Gill Sans" charset="0"/>
                </a:rPr>
                <a:t>Directly</a:t>
              </a:r>
            </a:p>
            <a:p>
              <a:pPr algn="r"/>
              <a:r>
                <a:rPr lang="en-US" altLang="ko-KR" sz="2400" b="0" dirty="0">
                  <a:solidFill>
                    <a:schemeClr val="hlink"/>
                  </a:solidFill>
                  <a:latin typeface="Gill Sans" charset="0"/>
                  <a:ea typeface="Gill Sans" charset="0"/>
                  <a:cs typeface="Gill Sans" charset="0"/>
                </a:rPr>
                <a:t>Mapped Pages</a:t>
              </a:r>
            </a:p>
            <a:p>
              <a:pPr algn="r"/>
              <a:endParaRPr lang="en-US" altLang="ko-KR" sz="1800" b="0" dirty="0">
                <a:solidFill>
                  <a:schemeClr val="hlink"/>
                </a:solidFill>
                <a:latin typeface="Gill Sans" charset="0"/>
                <a:ea typeface="Gill Sans" charset="0"/>
                <a:cs typeface="Gill Sans" charset="0"/>
              </a:endParaRPr>
            </a:p>
            <a:p>
              <a:pPr algn="r"/>
              <a:r>
                <a:rPr lang="en-US" altLang="ko-KR" sz="2400" b="0" dirty="0">
                  <a:solidFill>
                    <a:schemeClr val="hlink"/>
                  </a:solidFill>
                  <a:latin typeface="Gill Sans" charset="0"/>
                  <a:ea typeface="Gill Sans" charset="0"/>
                  <a:cs typeface="Gill Sans" charset="0"/>
                </a:rPr>
                <a:t>Marked: RW</a:t>
              </a:r>
            </a:p>
            <a:p>
              <a:pPr algn="r"/>
              <a:r>
                <a:rPr lang="en-US" altLang="ko-KR" sz="2400" b="0" dirty="0">
                  <a:solidFill>
                    <a:schemeClr val="hlink"/>
                  </a:solidFill>
                  <a:latin typeface="Gill Sans" charset="0"/>
                  <a:ea typeface="Gill Sans" charset="0"/>
                  <a:cs typeface="Gill Sans" charset="0"/>
                </a:rPr>
                <a:t>List: FIFO</a:t>
              </a:r>
            </a:p>
          </p:txBody>
        </p:sp>
        <p:sp>
          <p:nvSpPr>
            <p:cNvPr id="26652" name="Text Box 15"/>
            <p:cNvSpPr txBox="1">
              <a:spLocks noChangeArrowheads="1"/>
            </p:cNvSpPr>
            <p:nvPr/>
          </p:nvSpPr>
          <p:spPr bwMode="auto">
            <a:xfrm>
              <a:off x="3865" y="573"/>
              <a:ext cx="1431" cy="114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Second </a:t>
              </a:r>
            </a:p>
            <a:p>
              <a:r>
                <a:rPr lang="en-US" altLang="ko-KR" sz="2400" b="0" dirty="0">
                  <a:solidFill>
                    <a:schemeClr val="hlink"/>
                  </a:solidFill>
                  <a:latin typeface="Gill Sans" charset="0"/>
                  <a:ea typeface="Gill Sans" charset="0"/>
                  <a:cs typeface="Gill Sans" charset="0"/>
                </a:rPr>
                <a:t>Chance List</a:t>
              </a:r>
            </a:p>
            <a:p>
              <a:endParaRPr lang="en-US" altLang="ko-KR" sz="16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Invalid</a:t>
              </a:r>
            </a:p>
            <a:p>
              <a:r>
                <a:rPr lang="en-US" altLang="ko-KR" sz="2400" b="0" dirty="0">
                  <a:solidFill>
                    <a:schemeClr val="hlink"/>
                  </a:solidFill>
                  <a:latin typeface="Gill Sans" charset="0"/>
                  <a:ea typeface="Gill Sans" charset="0"/>
                  <a:cs typeface="Gill Sans" charset="0"/>
                </a:rPr>
                <a:t>List: LRU</a:t>
              </a:r>
            </a:p>
          </p:txBody>
        </p:sp>
      </p:grpSp>
      <p:grpSp>
        <p:nvGrpSpPr>
          <p:cNvPr id="789535" name="Group 31"/>
          <p:cNvGrpSpPr>
            <a:grpSpLocks/>
          </p:cNvGrpSpPr>
          <p:nvPr/>
        </p:nvGrpSpPr>
        <p:grpSpPr bwMode="auto">
          <a:xfrm>
            <a:off x="7385051" y="780801"/>
            <a:ext cx="2782888" cy="458788"/>
            <a:chOff x="3692" y="369"/>
            <a:chExt cx="1753" cy="289"/>
          </a:xfrm>
        </p:grpSpPr>
        <p:sp>
          <p:nvSpPr>
            <p:cNvPr id="26641" name="Line 18"/>
            <p:cNvSpPr>
              <a:spLocks noChangeShapeType="1"/>
            </p:cNvSpPr>
            <p:nvPr/>
          </p:nvSpPr>
          <p:spPr bwMode="auto">
            <a:xfrm>
              <a:off x="3692" y="504"/>
              <a:ext cx="7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2" name="Text Box 19"/>
            <p:cNvSpPr txBox="1">
              <a:spLocks noChangeArrowheads="1"/>
            </p:cNvSpPr>
            <p:nvPr/>
          </p:nvSpPr>
          <p:spPr bwMode="auto">
            <a:xfrm>
              <a:off x="4392" y="369"/>
              <a:ext cx="1053"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latin typeface="Gill Sans" charset="0"/>
                  <a:ea typeface="Gill Sans" charset="0"/>
                  <a:cs typeface="Gill Sans" charset="0"/>
                </a:rPr>
                <a:t>LRU victim</a:t>
              </a:r>
            </a:p>
          </p:txBody>
        </p:sp>
      </p:grpSp>
      <p:grpSp>
        <p:nvGrpSpPr>
          <p:cNvPr id="789534" name="Group 30"/>
          <p:cNvGrpSpPr>
            <a:grpSpLocks/>
          </p:cNvGrpSpPr>
          <p:nvPr/>
        </p:nvGrpSpPr>
        <p:grpSpPr bwMode="auto">
          <a:xfrm>
            <a:off x="1844675" y="2862015"/>
            <a:ext cx="2422526" cy="828675"/>
            <a:chOff x="202" y="1680"/>
            <a:chExt cx="1526" cy="522"/>
          </a:xfrm>
        </p:grpSpPr>
        <p:sp>
          <p:nvSpPr>
            <p:cNvPr id="26639" name="Line 22"/>
            <p:cNvSpPr>
              <a:spLocks noChangeShapeType="1"/>
            </p:cNvSpPr>
            <p:nvPr/>
          </p:nvSpPr>
          <p:spPr bwMode="auto">
            <a:xfrm>
              <a:off x="1168" y="1968"/>
              <a:ext cx="56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0" name="Text Box 23"/>
            <p:cNvSpPr txBox="1">
              <a:spLocks noChangeArrowheads="1"/>
            </p:cNvSpPr>
            <p:nvPr/>
          </p:nvSpPr>
          <p:spPr bwMode="auto">
            <a:xfrm>
              <a:off x="202" y="1680"/>
              <a:ext cx="966"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r">
                <a:spcBef>
                  <a:spcPct val="0"/>
                </a:spcBef>
              </a:pPr>
              <a:r>
                <a:rPr lang="en-US" altLang="ko-KR" sz="2400" b="0" dirty="0">
                  <a:latin typeface="Gill Sans" charset="0"/>
                  <a:ea typeface="Gill Sans" charset="0"/>
                  <a:cs typeface="Gill Sans" charset="0"/>
                </a:rPr>
                <a:t>Page-in</a:t>
              </a:r>
            </a:p>
            <a:p>
              <a:pPr algn="r">
                <a:spcBef>
                  <a:spcPct val="0"/>
                </a:spcBef>
              </a:pPr>
              <a:r>
                <a:rPr lang="en-US" altLang="ko-KR" sz="2400" b="0" dirty="0">
                  <a:latin typeface="Gill Sans" charset="0"/>
                  <a:ea typeface="Gill Sans" charset="0"/>
                  <a:cs typeface="Gill Sans" charset="0"/>
                </a:rPr>
                <a:t>From disk</a:t>
              </a:r>
            </a:p>
          </p:txBody>
        </p:sp>
      </p:grpSp>
      <p:grpSp>
        <p:nvGrpSpPr>
          <p:cNvPr id="789533" name="Group 29"/>
          <p:cNvGrpSpPr>
            <a:grpSpLocks/>
          </p:cNvGrpSpPr>
          <p:nvPr/>
        </p:nvGrpSpPr>
        <p:grpSpPr bwMode="auto">
          <a:xfrm>
            <a:off x="4267200" y="1566614"/>
            <a:ext cx="2279650" cy="2124075"/>
            <a:chOff x="1728" y="864"/>
            <a:chExt cx="1436" cy="1338"/>
          </a:xfrm>
        </p:grpSpPr>
        <p:sp>
          <p:nvSpPr>
            <p:cNvPr id="26636" name="Line 16"/>
            <p:cNvSpPr>
              <a:spLocks noChangeShapeType="1"/>
            </p:cNvSpPr>
            <p:nvPr/>
          </p:nvSpPr>
          <p:spPr bwMode="auto">
            <a:xfrm flipH="1">
              <a:off x="2204" y="864"/>
              <a:ext cx="960" cy="91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7" name="Text Box 20"/>
            <p:cNvSpPr txBox="1">
              <a:spLocks noChangeArrowheads="1"/>
            </p:cNvSpPr>
            <p:nvPr/>
          </p:nvSpPr>
          <p:spPr bwMode="auto">
            <a:xfrm>
              <a:off x="1728" y="1680"/>
              <a:ext cx="1242"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a:latin typeface="Gill Sans" charset="0"/>
                  <a:ea typeface="Gill Sans" charset="0"/>
                  <a:cs typeface="Gill Sans" charset="0"/>
                </a:rPr>
                <a:t>Active Pages</a:t>
              </a:r>
            </a:p>
          </p:txBody>
        </p:sp>
        <p:sp>
          <p:nvSpPr>
            <p:cNvPr id="26638" name="Text Box 24"/>
            <p:cNvSpPr txBox="1">
              <a:spLocks noChangeArrowheads="1"/>
            </p:cNvSpPr>
            <p:nvPr/>
          </p:nvSpPr>
          <p:spPr bwMode="auto">
            <a:xfrm rot="19063843">
              <a:off x="2205" y="1160"/>
              <a:ext cx="740"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Access</a:t>
              </a:r>
            </a:p>
          </p:txBody>
        </p:sp>
      </p:grpSp>
      <p:grpSp>
        <p:nvGrpSpPr>
          <p:cNvPr id="789532" name="Group 28"/>
          <p:cNvGrpSpPr>
            <a:grpSpLocks/>
          </p:cNvGrpSpPr>
          <p:nvPr/>
        </p:nvGrpSpPr>
        <p:grpSpPr bwMode="auto">
          <a:xfrm>
            <a:off x="5175252" y="666502"/>
            <a:ext cx="2978151" cy="3071813"/>
            <a:chOff x="2300" y="297"/>
            <a:chExt cx="1876" cy="1935"/>
          </a:xfrm>
        </p:grpSpPr>
        <p:sp>
          <p:nvSpPr>
            <p:cNvPr id="26633" name="Line 17"/>
            <p:cNvSpPr>
              <a:spLocks noChangeShapeType="1"/>
            </p:cNvSpPr>
            <p:nvPr/>
          </p:nvSpPr>
          <p:spPr bwMode="auto">
            <a:xfrm>
              <a:off x="2300" y="480"/>
              <a:ext cx="1060" cy="12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4" name="Text Box 21"/>
            <p:cNvSpPr txBox="1">
              <a:spLocks noChangeArrowheads="1"/>
            </p:cNvSpPr>
            <p:nvPr/>
          </p:nvSpPr>
          <p:spPr bwMode="auto">
            <a:xfrm>
              <a:off x="3107" y="1710"/>
              <a:ext cx="1069"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a:latin typeface="Gill Sans" charset="0"/>
                  <a:ea typeface="Gill Sans" charset="0"/>
                  <a:cs typeface="Gill Sans" charset="0"/>
                </a:rPr>
                <a:t>SC Victims</a:t>
              </a:r>
            </a:p>
          </p:txBody>
        </p:sp>
        <p:sp>
          <p:nvSpPr>
            <p:cNvPr id="26635" name="Text Box 25"/>
            <p:cNvSpPr txBox="1">
              <a:spLocks noChangeArrowheads="1"/>
            </p:cNvSpPr>
            <p:nvPr/>
          </p:nvSpPr>
          <p:spPr bwMode="auto">
            <a:xfrm rot="2931928">
              <a:off x="2208" y="593"/>
              <a:ext cx="881"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Overflow</a:t>
              </a:r>
            </a:p>
          </p:txBody>
        </p:sp>
      </p:grpSp>
    </p:spTree>
    <p:extLst>
      <p:ext uri="{BB962C8B-B14F-4D97-AF65-F5344CB8AC3E}">
        <p14:creationId xmlns:p14="http://schemas.microsoft.com/office/powerpoint/2010/main" val="25418978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9507">
                                            <p:txEl>
                                              <p:pRg st="0" end="0"/>
                                            </p:txEl>
                                          </p:spTgt>
                                        </p:tgtEl>
                                        <p:attrNameLst>
                                          <p:attrName>style.visibility</p:attrName>
                                        </p:attrNameLst>
                                      </p:cBhvr>
                                      <p:to>
                                        <p:strVal val="visible"/>
                                      </p:to>
                                    </p:set>
                                  </p:childTnLst>
                                </p:cTn>
                              </p:par>
                              <p:par>
                                <p:cTn id="7" presetID="16" presetClass="entr" presetSubtype="37" fill="hold" nodeType="withEffect">
                                  <p:stCondLst>
                                    <p:cond delay="0"/>
                                  </p:stCondLst>
                                  <p:childTnLst>
                                    <p:set>
                                      <p:cBhvr>
                                        <p:cTn id="8" dur="1" fill="hold">
                                          <p:stCondLst>
                                            <p:cond delay="0"/>
                                          </p:stCondLst>
                                        </p:cTn>
                                        <p:tgtEl>
                                          <p:spTgt spid="789537"/>
                                        </p:tgtEl>
                                        <p:attrNameLst>
                                          <p:attrName>style.visibility</p:attrName>
                                        </p:attrNameLst>
                                      </p:cBhvr>
                                      <p:to>
                                        <p:strVal val="visible"/>
                                      </p:to>
                                    </p:set>
                                    <p:animEffect transition="in" filter="barn(outVertical)">
                                      <p:cBhvr>
                                        <p:cTn id="9" dur="500"/>
                                        <p:tgtEl>
                                          <p:spTgt spid="78953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89507">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89507">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89507">
                                            <p:txEl>
                                              <p:pRg st="3" end="3"/>
                                            </p:txEl>
                                          </p:spTgt>
                                        </p:tgtEl>
                                        <p:attrNameLst>
                                          <p:attrName>style.visibility</p:attrName>
                                        </p:attrNameLst>
                                      </p:cBhvr>
                                      <p:to>
                                        <p:strVal val="visible"/>
                                      </p:to>
                                    </p:set>
                                  </p:childTnLst>
                                </p:cTn>
                              </p:par>
                              <p:par>
                                <p:cTn id="22" presetID="22" presetClass="entr" presetSubtype="1" fill="hold" nodeType="withEffect">
                                  <p:stCondLst>
                                    <p:cond delay="0"/>
                                  </p:stCondLst>
                                  <p:childTnLst>
                                    <p:set>
                                      <p:cBhvr>
                                        <p:cTn id="23" dur="1" fill="hold">
                                          <p:stCondLst>
                                            <p:cond delay="0"/>
                                          </p:stCondLst>
                                        </p:cTn>
                                        <p:tgtEl>
                                          <p:spTgt spid="789532"/>
                                        </p:tgtEl>
                                        <p:attrNameLst>
                                          <p:attrName>style.visibility</p:attrName>
                                        </p:attrNameLst>
                                      </p:cBhvr>
                                      <p:to>
                                        <p:strVal val="visible"/>
                                      </p:to>
                                    </p:set>
                                    <p:animEffect transition="in" filter="wipe(up)">
                                      <p:cBhvr>
                                        <p:cTn id="24" dur="500"/>
                                        <p:tgtEl>
                                          <p:spTgt spid="78953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9507">
                                            <p:txEl>
                                              <p:pRg st="4" end="4"/>
                                            </p:txEl>
                                          </p:spTgt>
                                        </p:tgtEl>
                                        <p:attrNameLst>
                                          <p:attrName>style.visibility</p:attrName>
                                        </p:attrNameLst>
                                      </p:cBhvr>
                                      <p:to>
                                        <p:strVal val="visible"/>
                                      </p:to>
                                    </p:set>
                                  </p:childTnLst>
                                </p:cTn>
                              </p:par>
                              <p:par>
                                <p:cTn id="29" presetID="22" presetClass="entr" presetSubtype="1" fill="hold" nodeType="withEffect">
                                  <p:stCondLst>
                                    <p:cond delay="0"/>
                                  </p:stCondLst>
                                  <p:childTnLst>
                                    <p:set>
                                      <p:cBhvr>
                                        <p:cTn id="30" dur="1" fill="hold">
                                          <p:stCondLst>
                                            <p:cond delay="0"/>
                                          </p:stCondLst>
                                        </p:cTn>
                                        <p:tgtEl>
                                          <p:spTgt spid="789533"/>
                                        </p:tgtEl>
                                        <p:attrNameLst>
                                          <p:attrName>style.visibility</p:attrName>
                                        </p:attrNameLst>
                                      </p:cBhvr>
                                      <p:to>
                                        <p:strVal val="visible"/>
                                      </p:to>
                                    </p:set>
                                    <p:animEffect transition="in" filter="wipe(up)">
                                      <p:cBhvr>
                                        <p:cTn id="31" dur="500"/>
                                        <p:tgtEl>
                                          <p:spTgt spid="7895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89507">
                                            <p:txEl>
                                              <p:pRg st="5" end="5"/>
                                            </p:txEl>
                                          </p:spTgt>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8" fill="hold" nodeType="afterEffect">
                                  <p:stCondLst>
                                    <p:cond delay="0"/>
                                  </p:stCondLst>
                                  <p:childTnLst>
                                    <p:set>
                                      <p:cBhvr>
                                        <p:cTn id="38" dur="1" fill="hold">
                                          <p:stCondLst>
                                            <p:cond delay="0"/>
                                          </p:stCondLst>
                                        </p:cTn>
                                        <p:tgtEl>
                                          <p:spTgt spid="789534"/>
                                        </p:tgtEl>
                                        <p:attrNameLst>
                                          <p:attrName>style.visibility</p:attrName>
                                        </p:attrNameLst>
                                      </p:cBhvr>
                                      <p:to>
                                        <p:strVal val="visible"/>
                                      </p:to>
                                    </p:set>
                                    <p:animEffect transition="in" filter="wipe(left)">
                                      <p:cBhvr>
                                        <p:cTn id="39" dur="500"/>
                                        <p:tgtEl>
                                          <p:spTgt spid="789534"/>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789535"/>
                                        </p:tgtEl>
                                        <p:attrNameLst>
                                          <p:attrName>style.visibility</p:attrName>
                                        </p:attrNameLst>
                                      </p:cBhvr>
                                      <p:to>
                                        <p:strVal val="visible"/>
                                      </p:to>
                                    </p:set>
                                    <p:animEffect transition="in" filter="wipe(left)">
                                      <p:cBhvr>
                                        <p:cTn id="43" dur="500"/>
                                        <p:tgtEl>
                                          <p:spTgt spid="789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76200"/>
            <a:ext cx="9906000" cy="533400"/>
          </a:xfrm>
        </p:spPr>
        <p:txBody>
          <a:bodyPr/>
          <a:lstStyle/>
          <a:p>
            <a:r>
              <a:rPr lang="en-US" altLang="ko-KR" dirty="0">
                <a:ea typeface="굴림" panose="020B0600000101010101" pitchFamily="34" charset="-127"/>
              </a:rPr>
              <a:t>Recall: Caching Applied to Address Translation</a:t>
            </a:r>
          </a:p>
        </p:txBody>
      </p:sp>
      <p:sp>
        <p:nvSpPr>
          <p:cNvPr id="738307" name="Rectangle 3"/>
          <p:cNvSpPr>
            <a:spLocks noGrp="1" noChangeArrowheads="1"/>
          </p:cNvSpPr>
          <p:nvPr>
            <p:ph type="body" idx="1"/>
          </p:nvPr>
        </p:nvSpPr>
        <p:spPr>
          <a:xfrm>
            <a:off x="567313" y="4314825"/>
            <a:ext cx="11125200" cy="2314575"/>
          </a:xfrm>
        </p:spPr>
        <p:txBody>
          <a:bodyPr/>
          <a:lstStyle/>
          <a:p>
            <a:pPr>
              <a:lnSpc>
                <a:spcPct val="80000"/>
              </a:lnSpc>
              <a:spcBef>
                <a:spcPct val="20000"/>
              </a:spcBef>
            </a:pPr>
            <a:r>
              <a:rPr lang="en-US" altLang="ko-KR" dirty="0">
                <a:ea typeface="굴림" panose="020B0600000101010101" pitchFamily="34" charset="-127"/>
              </a:rPr>
              <a:t>Question is one of page locality: does it exist?</a:t>
            </a:r>
          </a:p>
          <a:p>
            <a:pPr lvl="1">
              <a:lnSpc>
                <a:spcPct val="80000"/>
              </a:lnSpc>
              <a:spcBef>
                <a:spcPct val="20000"/>
              </a:spcBef>
            </a:pPr>
            <a:r>
              <a:rPr lang="en-US" altLang="ko-KR" dirty="0">
                <a:ea typeface="굴림" panose="020B0600000101010101" pitchFamily="34" charset="-127"/>
              </a:rPr>
              <a:t>Instruction accesses spend a lot of time on the same page (accesses sequential)</a:t>
            </a:r>
          </a:p>
          <a:p>
            <a:pPr lvl="1">
              <a:lnSpc>
                <a:spcPct val="80000"/>
              </a:lnSpc>
              <a:spcBef>
                <a:spcPct val="20000"/>
              </a:spcBef>
            </a:pPr>
            <a:r>
              <a:rPr lang="en-US" altLang="ko-KR" dirty="0">
                <a:ea typeface="굴림" panose="020B0600000101010101" pitchFamily="34" charset="-127"/>
              </a:rPr>
              <a:t>Stack accesses have definite locality of reference</a:t>
            </a:r>
          </a:p>
          <a:p>
            <a:pPr lvl="1">
              <a:lnSpc>
                <a:spcPct val="80000"/>
              </a:lnSpc>
              <a:spcBef>
                <a:spcPct val="20000"/>
              </a:spcBef>
            </a:pPr>
            <a:r>
              <a:rPr lang="en-US" altLang="ko-KR" dirty="0">
                <a:ea typeface="굴림" panose="020B0600000101010101" pitchFamily="34" charset="-127"/>
              </a:rPr>
              <a:t>Data accesses have less page locality, but still some…</a:t>
            </a:r>
          </a:p>
          <a:p>
            <a:pPr>
              <a:lnSpc>
                <a:spcPct val="80000"/>
              </a:lnSpc>
              <a:spcBef>
                <a:spcPct val="20000"/>
              </a:spcBef>
            </a:pPr>
            <a:r>
              <a:rPr lang="en-US" altLang="ko-KR" dirty="0">
                <a:ea typeface="굴림" panose="020B0600000101010101" pitchFamily="34" charset="-127"/>
              </a:rPr>
              <a:t>Can we have a TLB hierarchy?</a:t>
            </a:r>
          </a:p>
          <a:p>
            <a:pPr lvl="1">
              <a:lnSpc>
                <a:spcPct val="80000"/>
              </a:lnSpc>
              <a:spcBef>
                <a:spcPct val="20000"/>
              </a:spcBef>
            </a:pPr>
            <a:r>
              <a:rPr lang="en-US" altLang="ko-KR" dirty="0">
                <a:ea typeface="굴림" panose="020B0600000101010101" pitchFamily="34" charset="-127"/>
              </a:rPr>
              <a:t>Sure: multiple levels at different sizes/speeds</a:t>
            </a:r>
          </a:p>
          <a:p>
            <a:pPr lvl="1">
              <a:lnSpc>
                <a:spcPct val="80000"/>
              </a:lnSpc>
              <a:spcBef>
                <a:spcPct val="20000"/>
              </a:spcBef>
            </a:pPr>
            <a:endParaRPr lang="ko-KR" altLang="en-US" dirty="0">
              <a:ea typeface="굴림" panose="020B0600000101010101" pitchFamily="34" charset="-127"/>
            </a:endParaRPr>
          </a:p>
        </p:txBody>
      </p:sp>
      <p:grpSp>
        <p:nvGrpSpPr>
          <p:cNvPr id="738340" name="Group 36"/>
          <p:cNvGrpSpPr>
            <a:grpSpLocks/>
          </p:cNvGrpSpPr>
          <p:nvPr/>
        </p:nvGrpSpPr>
        <p:grpSpPr bwMode="auto">
          <a:xfrm>
            <a:off x="3276600" y="1952625"/>
            <a:ext cx="5029200" cy="2305050"/>
            <a:chOff x="1104" y="1230"/>
            <a:chExt cx="3168" cy="1452"/>
          </a:xfrm>
        </p:grpSpPr>
        <p:sp>
          <p:nvSpPr>
            <p:cNvPr id="32794" name="Text Box 20"/>
            <p:cNvSpPr txBox="1">
              <a:spLocks noChangeArrowheads="1"/>
            </p:cNvSpPr>
            <p:nvPr/>
          </p:nvSpPr>
          <p:spPr bwMode="auto">
            <a:xfrm>
              <a:off x="1536" y="2238"/>
              <a:ext cx="1494"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Data Read or Write</a:t>
              </a:r>
            </a:p>
            <a:p>
              <a:r>
                <a:rPr lang="en-US" altLang="ko-KR" b="0" dirty="0">
                  <a:latin typeface="Gill Sans" charset="0"/>
                  <a:ea typeface="Gill Sans" charset="0"/>
                  <a:cs typeface="Gill Sans" charset="0"/>
                </a:rPr>
                <a:t>(</a:t>
              </a:r>
              <a:r>
                <a:rPr lang="en-US" altLang="ko-KR" b="0" dirty="0" err="1">
                  <a:latin typeface="Gill Sans" charset="0"/>
                  <a:ea typeface="Gill Sans" charset="0"/>
                  <a:cs typeface="Gill Sans" charset="0"/>
                </a:rPr>
                <a:t>untranslated</a:t>
              </a:r>
              <a:r>
                <a:rPr lang="en-US" altLang="ko-KR" b="0" dirty="0">
                  <a:latin typeface="Gill Sans" charset="0"/>
                  <a:ea typeface="Gill Sans" charset="0"/>
                  <a:cs typeface="Gill Sans" charset="0"/>
                </a:rPr>
                <a:t>)</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2209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8458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4267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5486400" y="657225"/>
            <a:ext cx="746980" cy="45909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4746626" y="2638426"/>
            <a:ext cx="1242437" cy="70531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a:latin typeface="Gill Sans" charset="0"/>
                <a:ea typeface="Gill Sans" charset="0"/>
                <a:cs typeface="Gill Sans" charset="0"/>
              </a:rPr>
              <a:t>(MMU)</a:t>
            </a:r>
          </a:p>
        </p:txBody>
      </p:sp>
      <p:grpSp>
        <p:nvGrpSpPr>
          <p:cNvPr id="738338" name="Group 34"/>
          <p:cNvGrpSpPr>
            <a:grpSpLocks/>
          </p:cNvGrpSpPr>
          <p:nvPr/>
        </p:nvGrpSpPr>
        <p:grpSpPr bwMode="auto">
          <a:xfrm>
            <a:off x="5029204"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3429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708"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Virtual</a:t>
              </a:r>
            </a:p>
            <a:p>
              <a:r>
                <a:rPr lang="en-US" altLang="ko-KR" b="0">
                  <a:latin typeface="Gill Sans" charset="0"/>
                  <a:ea typeface="Gill Sans" charset="0"/>
                  <a:cs typeface="Gill Sans" charset="0"/>
                </a:rPr>
                <a:t>Address</a:t>
              </a:r>
            </a:p>
          </p:txBody>
        </p:sp>
      </p:grpSp>
      <p:grpSp>
        <p:nvGrpSpPr>
          <p:cNvPr id="738335" name="Group 31"/>
          <p:cNvGrpSpPr>
            <a:grpSpLocks/>
          </p:cNvGrpSpPr>
          <p:nvPr/>
        </p:nvGrpSpPr>
        <p:grpSpPr bwMode="auto">
          <a:xfrm>
            <a:off x="6858000" y="857251"/>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718"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5181600" y="1343026"/>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79"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4919664" y="1114426"/>
            <a:ext cx="1210249" cy="397535"/>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5486403" y="1571625"/>
            <a:ext cx="1300163" cy="1054100"/>
            <a:chOff x="2496" y="990"/>
            <a:chExt cx="819"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41" y="1190"/>
              <a:ext cx="574" cy="46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3741922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8307">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830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8307">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676400" y="152400"/>
            <a:ext cx="8839200" cy="533400"/>
          </a:xfrm>
        </p:spPr>
        <p:txBody>
          <a:bodyPr/>
          <a:lstStyle/>
          <a:p>
            <a:r>
              <a:rPr lang="en-US" altLang="ko-KR" dirty="0">
                <a:ea typeface="굴림" panose="020B0600000101010101" pitchFamily="34" charset="-127"/>
              </a:rPr>
              <a:t>Second-Chance List Algorithm (continued)</a:t>
            </a:r>
          </a:p>
        </p:txBody>
      </p:sp>
      <p:sp>
        <p:nvSpPr>
          <p:cNvPr id="27651" name="Rectangle 3"/>
          <p:cNvSpPr>
            <a:spLocks noGrp="1" noChangeArrowheads="1"/>
          </p:cNvSpPr>
          <p:nvPr>
            <p:ph type="body" idx="1"/>
          </p:nvPr>
        </p:nvSpPr>
        <p:spPr>
          <a:xfrm>
            <a:off x="533400" y="762000"/>
            <a:ext cx="11201400" cy="5791200"/>
          </a:xfrm>
        </p:spPr>
        <p:txBody>
          <a:bodyPr/>
          <a:lstStyle/>
          <a:p>
            <a:pPr>
              <a:lnSpc>
                <a:spcPct val="80000"/>
              </a:lnSpc>
            </a:pPr>
            <a:r>
              <a:rPr lang="en-US" altLang="ko-KR" dirty="0">
                <a:ea typeface="굴림" panose="020B0600000101010101" pitchFamily="34" charset="-127"/>
              </a:rPr>
              <a:t>How many pages for second chance list?</a:t>
            </a:r>
          </a:p>
          <a:p>
            <a:pPr lvl="1">
              <a:lnSpc>
                <a:spcPct val="80000"/>
              </a:lnSpc>
            </a:pPr>
            <a:r>
              <a:rPr lang="en-US" altLang="ko-KR" dirty="0">
                <a:ea typeface="굴림" panose="020B0600000101010101" pitchFamily="34" charset="-127"/>
              </a:rPr>
              <a:t>If 0 </a:t>
            </a:r>
            <a:r>
              <a:rPr lang="en-US" altLang="ko-KR" dirty="0">
                <a:ea typeface="굴림" panose="020B0600000101010101" pitchFamily="34" charset="-127"/>
                <a:sym typeface="Symbol" panose="05050102010706020507" pitchFamily="18" charset="2"/>
              </a:rPr>
              <a:t> FIFO</a:t>
            </a:r>
          </a:p>
          <a:p>
            <a:pPr lvl="1">
              <a:lnSpc>
                <a:spcPct val="80000"/>
              </a:lnSpc>
            </a:pPr>
            <a:r>
              <a:rPr lang="en-US" altLang="ko-KR" dirty="0">
                <a:ea typeface="굴림" panose="020B0600000101010101" pitchFamily="34" charset="-127"/>
                <a:sym typeface="Symbol" panose="05050102010706020507" pitchFamily="18" charset="2"/>
              </a:rPr>
              <a:t>If all  LRU, but page fault on every page reference</a:t>
            </a:r>
          </a:p>
          <a:p>
            <a:pPr>
              <a:lnSpc>
                <a:spcPct val="80000"/>
              </a:lnSpc>
            </a:pPr>
            <a:r>
              <a:rPr lang="en-US" altLang="ko-KR" dirty="0">
                <a:ea typeface="굴림" panose="020B0600000101010101" pitchFamily="34" charset="-127"/>
                <a:sym typeface="Symbol" panose="05050102010706020507" pitchFamily="18" charset="2"/>
              </a:rPr>
              <a:t>Pick intermediate value.  Result is:</a:t>
            </a:r>
          </a:p>
          <a:p>
            <a:pPr lvl="1">
              <a:lnSpc>
                <a:spcPct val="80000"/>
              </a:lnSpc>
            </a:pPr>
            <a:r>
              <a:rPr lang="en-US" altLang="ko-KR" dirty="0">
                <a:ea typeface="굴림" panose="020B0600000101010101" pitchFamily="34" charset="-127"/>
                <a:sym typeface="Symbol" panose="05050102010706020507" pitchFamily="18" charset="2"/>
              </a:rPr>
              <a:t>Pro: Few disk accesses (page only goes to disk if unused for a long time) </a:t>
            </a:r>
          </a:p>
          <a:p>
            <a:pPr lvl="1">
              <a:lnSpc>
                <a:spcPct val="80000"/>
              </a:lnSpc>
            </a:pPr>
            <a:r>
              <a:rPr lang="en-US" altLang="ko-KR" dirty="0">
                <a:ea typeface="굴림" panose="020B0600000101010101" pitchFamily="34" charset="-127"/>
                <a:sym typeface="Symbol" panose="05050102010706020507" pitchFamily="18" charset="2"/>
              </a:rPr>
              <a:t>Con: Increased overhead trapping to OS (software / hardware tradeoff)</a:t>
            </a:r>
          </a:p>
          <a:p>
            <a:pPr>
              <a:lnSpc>
                <a:spcPct val="80000"/>
              </a:lnSpc>
            </a:pPr>
            <a:r>
              <a:rPr lang="en-US" altLang="ko-KR" dirty="0">
                <a:ea typeface="굴림" panose="020B0600000101010101" pitchFamily="34" charset="-127"/>
                <a:sym typeface="Symbol" panose="05050102010706020507" pitchFamily="18" charset="2"/>
              </a:rPr>
              <a:t>With page translation, we can adapt to any kind of access the program makes</a:t>
            </a:r>
          </a:p>
          <a:p>
            <a:pPr lvl="1">
              <a:lnSpc>
                <a:spcPct val="80000"/>
              </a:lnSpc>
            </a:pPr>
            <a:r>
              <a:rPr lang="en-US" altLang="ko-KR" dirty="0">
                <a:ea typeface="굴림" panose="020B0600000101010101" pitchFamily="34" charset="-127"/>
                <a:sym typeface="Symbol" panose="05050102010706020507" pitchFamily="18" charset="2"/>
              </a:rPr>
              <a:t>Later, we will show how to use page translation / protection to share memory between threads on widely separated machines</a:t>
            </a:r>
          </a:p>
          <a:p>
            <a:pPr>
              <a:lnSpc>
                <a:spcPct val="80000"/>
              </a:lnSpc>
            </a:pPr>
            <a:r>
              <a:rPr lang="en-US" altLang="ko-KR" dirty="0">
                <a:ea typeface="굴림" panose="020B0600000101010101" pitchFamily="34" charset="-127"/>
                <a:sym typeface="Symbol" panose="05050102010706020507" pitchFamily="18" charset="2"/>
              </a:rPr>
              <a:t>History: The VAX architecture did not include a “use” bit.</a:t>
            </a:r>
            <a:br>
              <a:rPr lang="en-US" altLang="ko-KR" dirty="0">
                <a:ea typeface="굴림" panose="020B0600000101010101" pitchFamily="34" charset="-127"/>
                <a:sym typeface="Symbol" panose="05050102010706020507" pitchFamily="18" charset="2"/>
              </a:rPr>
            </a:br>
            <a:r>
              <a:rPr lang="en-US" altLang="ko-KR" dirty="0">
                <a:ea typeface="굴림" panose="020B0600000101010101" pitchFamily="34" charset="-127"/>
                <a:sym typeface="Symbol" panose="05050102010706020507" pitchFamily="18" charset="2"/>
              </a:rPr>
              <a:t>Why did that omission happen???</a:t>
            </a:r>
          </a:p>
          <a:p>
            <a:pPr lvl="1">
              <a:lnSpc>
                <a:spcPct val="80000"/>
              </a:lnSpc>
            </a:pPr>
            <a:r>
              <a:rPr lang="en-US" altLang="ko-KR" dirty="0">
                <a:ea typeface="굴림" panose="020B0600000101010101" pitchFamily="34" charset="-127"/>
                <a:sym typeface="Symbol" panose="05050102010706020507" pitchFamily="18" charset="2"/>
              </a:rPr>
              <a:t>Strecker (architect) asked OS people, they said they didn’t need it, </a:t>
            </a:r>
            <a:br>
              <a:rPr lang="en-US" altLang="ko-KR" dirty="0">
                <a:ea typeface="굴림" panose="020B0600000101010101" pitchFamily="34" charset="-127"/>
                <a:sym typeface="Symbol" panose="05050102010706020507" pitchFamily="18" charset="2"/>
              </a:rPr>
            </a:br>
            <a:r>
              <a:rPr lang="en-US" altLang="ko-KR" dirty="0">
                <a:ea typeface="굴림" panose="020B0600000101010101" pitchFamily="34" charset="-127"/>
                <a:sym typeface="Symbol" panose="05050102010706020507" pitchFamily="18" charset="2"/>
              </a:rPr>
              <a:t>so didn’t implement it</a:t>
            </a:r>
          </a:p>
          <a:p>
            <a:pPr lvl="1">
              <a:lnSpc>
                <a:spcPct val="80000"/>
              </a:lnSpc>
            </a:pPr>
            <a:r>
              <a:rPr lang="en-US" altLang="ko-KR" dirty="0">
                <a:ea typeface="굴림" panose="020B0600000101010101" pitchFamily="34" charset="-127"/>
                <a:sym typeface="Symbol" panose="05050102010706020507" pitchFamily="18" charset="2"/>
              </a:rPr>
              <a:t>He later got blamed, but VAX did OK anyway</a:t>
            </a:r>
          </a:p>
        </p:txBody>
      </p:sp>
    </p:spTree>
    <p:extLst>
      <p:ext uri="{BB962C8B-B14F-4D97-AF65-F5344CB8AC3E}">
        <p14:creationId xmlns:p14="http://schemas.microsoft.com/office/powerpoint/2010/main" val="24181476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65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65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ko-KR"/>
              <a:t>Free List</a:t>
            </a:r>
            <a:endParaRPr lang="en-US" altLang="ko-KR" dirty="0"/>
          </a:p>
        </p:txBody>
      </p:sp>
      <p:sp>
        <p:nvSpPr>
          <p:cNvPr id="793607" name="Rectangle 7"/>
          <p:cNvSpPr>
            <a:spLocks noGrp="1" noChangeArrowheads="1"/>
          </p:cNvSpPr>
          <p:nvPr>
            <p:ph type="body" idx="1"/>
          </p:nvPr>
        </p:nvSpPr>
        <p:spPr>
          <a:xfrm>
            <a:off x="272562" y="3867784"/>
            <a:ext cx="11614638" cy="2761616"/>
          </a:xfrm>
        </p:spPr>
        <p:txBody>
          <a:bodyPr>
            <a:normAutofit lnSpcReduction="10000"/>
          </a:bodyPr>
          <a:lstStyle/>
          <a:p>
            <a:r>
              <a:rPr lang="en-US" altLang="ko-KR"/>
              <a:t>Keep set of free pages ready for use in demand paging</a:t>
            </a:r>
          </a:p>
          <a:p>
            <a:pPr lvl="1"/>
            <a:r>
              <a:rPr lang="en-US" altLang="ko-KR"/>
              <a:t>Freelist filled in background by Clock algorithm or other technique (“Pageout demon”)</a:t>
            </a:r>
          </a:p>
          <a:p>
            <a:pPr lvl="1"/>
            <a:r>
              <a:rPr lang="en-US" altLang="ko-KR"/>
              <a:t>Dirty pages start copying back to disk when enter list</a:t>
            </a:r>
          </a:p>
          <a:p>
            <a:r>
              <a:rPr lang="en-US" altLang="ko-KR"/>
              <a:t>Like VAX second-chance list</a:t>
            </a:r>
          </a:p>
          <a:p>
            <a:pPr lvl="1"/>
            <a:r>
              <a:rPr lang="en-US" altLang="ko-KR"/>
              <a:t>If page needed before reused, just return to active set</a:t>
            </a:r>
          </a:p>
          <a:p>
            <a:r>
              <a:rPr lang="en-US" altLang="ko-KR"/>
              <a:t>Advantage: faster for page fault</a:t>
            </a:r>
          </a:p>
          <a:p>
            <a:pPr lvl="1"/>
            <a:r>
              <a:rPr lang="en-US" altLang="ko-KR"/>
              <a:t>Can always use page (or pages) immediately on fault</a:t>
            </a:r>
            <a:endParaRPr lang="en-US" altLang="ko-KR" dirty="0"/>
          </a:p>
        </p:txBody>
      </p:sp>
      <p:grpSp>
        <p:nvGrpSpPr>
          <p:cNvPr id="28676" name="Group 203"/>
          <p:cNvGrpSpPr>
            <a:grpSpLocks/>
          </p:cNvGrpSpPr>
          <p:nvPr/>
        </p:nvGrpSpPr>
        <p:grpSpPr bwMode="auto">
          <a:xfrm>
            <a:off x="2379664" y="818762"/>
            <a:ext cx="8288669" cy="3087711"/>
            <a:chOff x="432" y="432"/>
            <a:chExt cx="5569" cy="2075"/>
          </a:xfrm>
        </p:grpSpPr>
        <p:sp>
          <p:nvSpPr>
            <p:cNvPr id="28677" name="Oval 3"/>
            <p:cNvSpPr>
              <a:spLocks noChangeArrowheads="1"/>
            </p:cNvSpPr>
            <p:nvPr/>
          </p:nvSpPr>
          <p:spPr bwMode="auto">
            <a:xfrm>
              <a:off x="432" y="432"/>
              <a:ext cx="1872" cy="1824"/>
            </a:xfrm>
            <a:prstGeom prst="ellipse">
              <a:avLst/>
            </a:prstGeom>
            <a:noFill/>
            <a:ln w="76200">
              <a:solidFill>
                <a:schemeClr val="tx1"/>
              </a:solidFill>
              <a:prstDash val="dash"/>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000" b="0" dirty="0">
                  <a:latin typeface="Arial"/>
                  <a:ea typeface="굴림" panose="020B0600000101010101" pitchFamily="34" charset="-127"/>
                  <a:cs typeface="Arial"/>
                </a:rPr>
                <a:t>Set of all pages</a:t>
              </a:r>
            </a:p>
            <a:p>
              <a:pPr>
                <a:lnSpc>
                  <a:spcPct val="100000"/>
                </a:lnSpc>
                <a:spcBef>
                  <a:spcPct val="0"/>
                </a:spcBef>
                <a:buSzTx/>
              </a:pPr>
              <a:r>
                <a:rPr lang="en-US" altLang="ko-KR" sz="2000" b="0" dirty="0">
                  <a:latin typeface="Arial"/>
                  <a:ea typeface="굴림" panose="020B0600000101010101" pitchFamily="34" charset="-127"/>
                  <a:cs typeface="Arial"/>
                </a:rPr>
                <a:t>in Memory</a:t>
              </a:r>
            </a:p>
          </p:txBody>
        </p:sp>
        <p:sp>
          <p:nvSpPr>
            <p:cNvPr id="28678" name="Line 4"/>
            <p:cNvSpPr>
              <a:spLocks noChangeShapeType="1"/>
            </p:cNvSpPr>
            <p:nvPr/>
          </p:nvSpPr>
          <p:spPr bwMode="auto">
            <a:xfrm flipH="1">
              <a:off x="2112" y="576"/>
              <a:ext cx="384" cy="288"/>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a:latin typeface="Gill Sans Light"/>
                <a:cs typeface="Gill Sans Light"/>
              </a:endParaRPr>
            </a:p>
          </p:txBody>
        </p:sp>
        <p:sp>
          <p:nvSpPr>
            <p:cNvPr id="28679" name="Text Box 5"/>
            <p:cNvSpPr txBox="1">
              <a:spLocks noChangeArrowheads="1"/>
            </p:cNvSpPr>
            <p:nvPr/>
          </p:nvSpPr>
          <p:spPr bwMode="auto">
            <a:xfrm>
              <a:off x="2496" y="432"/>
              <a:ext cx="3505" cy="4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sz="2000" b="0" dirty="0">
                  <a:solidFill>
                    <a:schemeClr val="accent1"/>
                  </a:solidFill>
                  <a:latin typeface="Gill Sans" charset="0"/>
                  <a:ea typeface="Gill Sans" charset="0"/>
                  <a:cs typeface="Gill Sans" charset="0"/>
                </a:rPr>
                <a:t>Single Clock Hand:  </a:t>
              </a:r>
              <a:r>
                <a:rPr lang="en-US" altLang="ko-KR" sz="2000" b="0" dirty="0">
                  <a:latin typeface="Gill Sans" charset="0"/>
                  <a:ea typeface="Gill Sans" charset="0"/>
                  <a:cs typeface="Gill Sans" charset="0"/>
                </a:rPr>
                <a:t>Advances as needed to keep </a:t>
              </a:r>
              <a:r>
                <a:rPr lang="en-US" altLang="ko-KR" sz="2000" b="0" dirty="0" err="1">
                  <a:latin typeface="Gill Sans" charset="0"/>
                  <a:ea typeface="Gill Sans" charset="0"/>
                  <a:cs typeface="Gill Sans" charset="0"/>
                </a:rPr>
                <a:t>freelist</a:t>
              </a:r>
              <a:r>
                <a:rPr lang="en-US" altLang="ko-KR" sz="2000" b="0" dirty="0">
                  <a:latin typeface="Gill Sans" charset="0"/>
                  <a:ea typeface="Gill Sans" charset="0"/>
                  <a:cs typeface="Gill Sans" charset="0"/>
                </a:rPr>
                <a:t> full (“background”)</a:t>
              </a:r>
            </a:p>
          </p:txBody>
        </p:sp>
        <p:sp>
          <p:nvSpPr>
            <p:cNvPr id="28680" name="Arc 6"/>
            <p:cNvSpPr>
              <a:spLocks/>
            </p:cNvSpPr>
            <p:nvPr/>
          </p:nvSpPr>
          <p:spPr bwMode="auto">
            <a:xfrm rot="646489">
              <a:off x="2160" y="1008"/>
              <a:ext cx="336" cy="864"/>
            </a:xfrm>
            <a:custGeom>
              <a:avLst/>
              <a:gdLst>
                <a:gd name="T0" fmla="*/ 211 w 21600"/>
                <a:gd name="T1" fmla="*/ 0 h 29328"/>
                <a:gd name="T2" fmla="*/ 274 w 21600"/>
                <a:gd name="T3" fmla="*/ 864 h 29328"/>
                <a:gd name="T4" fmla="*/ 0 w 21600"/>
                <a:gd name="T5" fmla="*/ 495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a:latin typeface="Gill Sans Light"/>
                <a:cs typeface="Gill Sans Light"/>
              </a:endParaRPr>
            </a:p>
          </p:txBody>
        </p:sp>
        <p:sp>
          <p:nvSpPr>
            <p:cNvPr id="28681" name="Line 10"/>
            <p:cNvSpPr>
              <a:spLocks noChangeShapeType="1"/>
            </p:cNvSpPr>
            <p:nvPr/>
          </p:nvSpPr>
          <p:spPr bwMode="auto">
            <a:xfrm>
              <a:off x="2256" y="864"/>
              <a:ext cx="816" cy="2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grpSp>
          <p:nvGrpSpPr>
            <p:cNvPr id="28682" name="Group 18"/>
            <p:cNvGrpSpPr>
              <a:grpSpLocks/>
            </p:cNvGrpSpPr>
            <p:nvPr/>
          </p:nvGrpSpPr>
          <p:grpSpPr bwMode="auto">
            <a:xfrm>
              <a:off x="3120" y="1056"/>
              <a:ext cx="672" cy="1344"/>
              <a:chOff x="3600" y="1536"/>
              <a:chExt cx="768" cy="1536"/>
            </a:xfrm>
          </p:grpSpPr>
          <p:sp>
            <p:nvSpPr>
              <p:cNvPr id="28688" name="Rectangle 9"/>
              <p:cNvSpPr>
                <a:spLocks noChangeArrowheads="1"/>
              </p:cNvSpPr>
              <p:nvPr/>
            </p:nvSpPr>
            <p:spPr bwMode="auto">
              <a:xfrm>
                <a:off x="3600" y="1536"/>
                <a:ext cx="768" cy="153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latin typeface="Gill Sans Light"/>
                  <a:ea typeface="굴림" panose="020B0600000101010101" pitchFamily="34" charset="-127"/>
                  <a:cs typeface="Gill Sans Light"/>
                </a:endParaRPr>
              </a:p>
            </p:txBody>
          </p:sp>
          <p:sp>
            <p:nvSpPr>
              <p:cNvPr id="28689" name="Rectangle 11"/>
              <p:cNvSpPr>
                <a:spLocks noChangeArrowheads="1"/>
              </p:cNvSpPr>
              <p:nvPr/>
            </p:nvSpPr>
            <p:spPr bwMode="auto">
              <a:xfrm>
                <a:off x="3600" y="1536"/>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90000"/>
                  </a:lnSpc>
                </a:pPr>
                <a:r>
                  <a:rPr lang="en-US" altLang="ko-KR" sz="2000" b="0">
                    <a:latin typeface="Gill Sans" charset="0"/>
                    <a:ea typeface="Gill Sans" charset="0"/>
                    <a:cs typeface="Gill Sans" charset="0"/>
                  </a:rPr>
                  <a:t>D</a:t>
                </a:r>
              </a:p>
            </p:txBody>
          </p:sp>
          <p:sp>
            <p:nvSpPr>
              <p:cNvPr id="28690" name="Rectangle 12"/>
              <p:cNvSpPr>
                <a:spLocks noChangeArrowheads="1"/>
              </p:cNvSpPr>
              <p:nvPr/>
            </p:nvSpPr>
            <p:spPr bwMode="auto">
              <a:xfrm>
                <a:off x="3600" y="172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1" name="Rectangle 13"/>
              <p:cNvSpPr>
                <a:spLocks noChangeArrowheads="1"/>
              </p:cNvSpPr>
              <p:nvPr/>
            </p:nvSpPr>
            <p:spPr bwMode="auto">
              <a:xfrm>
                <a:off x="3600" y="1920"/>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2" name="Rectangle 14"/>
              <p:cNvSpPr>
                <a:spLocks noChangeArrowheads="1"/>
              </p:cNvSpPr>
              <p:nvPr/>
            </p:nvSpPr>
            <p:spPr bwMode="auto">
              <a:xfrm>
                <a:off x="3600" y="2112"/>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90000"/>
                  </a:lnSpc>
                </a:pPr>
                <a:r>
                  <a:rPr lang="en-US" altLang="ko-KR" sz="2000" b="0">
                    <a:latin typeface="Gill Sans" charset="0"/>
                    <a:ea typeface="Gill Sans" charset="0"/>
                    <a:cs typeface="Gill Sans" charset="0"/>
                  </a:rPr>
                  <a:t>D</a:t>
                </a:r>
              </a:p>
            </p:txBody>
          </p:sp>
          <p:sp>
            <p:nvSpPr>
              <p:cNvPr id="28693" name="Rectangle 15"/>
              <p:cNvSpPr>
                <a:spLocks noChangeArrowheads="1"/>
              </p:cNvSpPr>
              <p:nvPr/>
            </p:nvSpPr>
            <p:spPr bwMode="auto">
              <a:xfrm>
                <a:off x="3600" y="2304"/>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4" name="Rectangle 16"/>
              <p:cNvSpPr>
                <a:spLocks noChangeArrowheads="1"/>
              </p:cNvSpPr>
              <p:nvPr/>
            </p:nvSpPr>
            <p:spPr bwMode="auto">
              <a:xfrm>
                <a:off x="3600" y="2496"/>
                <a:ext cx="768" cy="192"/>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latin typeface="Gill Sans Light"/>
                  <a:ea typeface="굴림" panose="020B0600000101010101" pitchFamily="34" charset="-127"/>
                  <a:cs typeface="Gill Sans Light"/>
                </a:endParaRPr>
              </a:p>
            </p:txBody>
          </p:sp>
          <p:sp>
            <p:nvSpPr>
              <p:cNvPr id="28695" name="Rectangle 17"/>
              <p:cNvSpPr>
                <a:spLocks noChangeArrowheads="1"/>
              </p:cNvSpPr>
              <p:nvPr/>
            </p:nvSpPr>
            <p:spPr bwMode="auto">
              <a:xfrm>
                <a:off x="3600" y="268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grpSp>
        <p:sp>
          <p:nvSpPr>
            <p:cNvPr id="28683" name="Line 19"/>
            <p:cNvSpPr>
              <a:spLocks noChangeShapeType="1"/>
            </p:cNvSpPr>
            <p:nvPr/>
          </p:nvSpPr>
          <p:spPr bwMode="auto">
            <a:xfrm flipV="1">
              <a:off x="3792" y="2289"/>
              <a:ext cx="622" cy="1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4" name="Line 200"/>
            <p:cNvSpPr>
              <a:spLocks noChangeShapeType="1"/>
            </p:cNvSpPr>
            <p:nvPr/>
          </p:nvSpPr>
          <p:spPr bwMode="auto">
            <a:xfrm>
              <a:off x="3792" y="1104"/>
              <a:ext cx="826" cy="30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5" name="Line 201"/>
            <p:cNvSpPr>
              <a:spLocks noChangeShapeType="1"/>
            </p:cNvSpPr>
            <p:nvPr/>
          </p:nvSpPr>
          <p:spPr bwMode="auto">
            <a:xfrm>
              <a:off x="3792" y="1632"/>
              <a:ext cx="826" cy="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6" name="Text Box 202"/>
            <p:cNvSpPr txBox="1">
              <a:spLocks noChangeArrowheads="1"/>
            </p:cNvSpPr>
            <p:nvPr/>
          </p:nvSpPr>
          <p:spPr bwMode="auto">
            <a:xfrm>
              <a:off x="4415" y="2033"/>
              <a:ext cx="1233" cy="47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b="0" dirty="0">
                  <a:latin typeface="Gill Sans" charset="0"/>
                  <a:ea typeface="Gill Sans" charset="0"/>
                  <a:cs typeface="Gill Sans" charset="0"/>
                </a:rPr>
                <a:t>Free Pages</a:t>
              </a:r>
            </a:p>
            <a:p>
              <a:r>
                <a:rPr lang="en-US" altLang="ko-KR" sz="2000" b="0" dirty="0">
                  <a:latin typeface="Gill Sans" charset="0"/>
                  <a:ea typeface="Gill Sans" charset="0"/>
                  <a:cs typeface="Gill Sans" charset="0"/>
                </a:rPr>
                <a:t>For Processes</a:t>
              </a:r>
            </a:p>
          </p:txBody>
        </p:sp>
        <p:pic>
          <p:nvPicPr>
            <p:cNvPr id="28687" name="Picture 19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99" y="1094"/>
              <a:ext cx="1092" cy="109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7399206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36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36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36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36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36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36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36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77B51B-FBC2-D14C-BF58-CB967D3AC381}"/>
              </a:ext>
            </a:extLst>
          </p:cNvPr>
          <p:cNvSpPr/>
          <p:nvPr/>
        </p:nvSpPr>
        <p:spPr bwMode="auto">
          <a:xfrm>
            <a:off x="0" y="0"/>
            <a:ext cx="12192000" cy="6858000"/>
          </a:xfrm>
          <a:prstGeom prst="rect">
            <a:avLst/>
          </a:pr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Gill Sans Light"/>
            </a:endParaRPr>
          </a:p>
        </p:txBody>
      </p:sp>
    </p:spTree>
    <p:extLst>
      <p:ext uri="{BB962C8B-B14F-4D97-AF65-F5344CB8AC3E}">
        <p14:creationId xmlns:p14="http://schemas.microsoft.com/office/powerpoint/2010/main" val="10437293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838200"/>
            <a:ext cx="11658600" cy="5486400"/>
          </a:xfrm>
        </p:spPr>
        <p:txBody>
          <a:bodyPr>
            <a:normAutofit/>
          </a:bodyPr>
          <a:lstStyle/>
          <a:p>
            <a:r>
              <a:rPr lang="en-US" dirty="0"/>
              <a:t>When evicting a page frame, how to know which PTEs to invalidate?</a:t>
            </a:r>
          </a:p>
          <a:p>
            <a:pPr lvl="1"/>
            <a:r>
              <a:rPr lang="en-US" dirty="0"/>
              <a:t>Hard in the presence of shared pages (forked processes, shared memory, …)</a:t>
            </a:r>
          </a:p>
          <a:p>
            <a:r>
              <a:rPr lang="en-US" dirty="0"/>
              <a:t>Reverse mapping mechanism must be very fast</a:t>
            </a:r>
          </a:p>
          <a:p>
            <a:pPr lvl="1"/>
            <a:r>
              <a:rPr lang="en-US" dirty="0"/>
              <a:t>Must track down all page tables pointing at given page frame when freeing a page</a:t>
            </a:r>
          </a:p>
          <a:p>
            <a:pPr lvl="1"/>
            <a:r>
              <a:rPr lang="en-US" dirty="0"/>
              <a:t>Must track down all PTEs when seeing if pages “active”</a:t>
            </a:r>
          </a:p>
          <a:p>
            <a:r>
              <a:rPr lang="en-US" dirty="0"/>
              <a:t>Implementation options:</a:t>
            </a:r>
          </a:p>
          <a:p>
            <a:pPr lvl="1"/>
            <a:r>
              <a:rPr lang="en-US" dirty="0"/>
              <a:t>For every page descriptor, keep linked list of page table entries that point to it</a:t>
            </a:r>
          </a:p>
          <a:p>
            <a:pPr lvl="2"/>
            <a:r>
              <a:rPr lang="en-US" dirty="0"/>
              <a:t>Management nightmare – expensive</a:t>
            </a:r>
          </a:p>
          <a:p>
            <a:pPr lvl="1"/>
            <a:r>
              <a:rPr lang="en-US" dirty="0"/>
              <a:t>Linux: Object-based reverse mapping</a:t>
            </a:r>
          </a:p>
          <a:p>
            <a:pPr lvl="2"/>
            <a:r>
              <a:rPr lang="en-US" dirty="0"/>
              <a:t>Link together memory region descriptors instead (much coarser granularity)</a:t>
            </a:r>
          </a:p>
          <a:p>
            <a:pPr lvl="1"/>
            <a:endParaRPr lang="en-US" dirty="0"/>
          </a:p>
        </p:txBody>
      </p:sp>
      <p:sp>
        <p:nvSpPr>
          <p:cNvPr id="4" name="Title 3"/>
          <p:cNvSpPr>
            <a:spLocks noGrp="1"/>
          </p:cNvSpPr>
          <p:nvPr>
            <p:ph type="title"/>
          </p:nvPr>
        </p:nvSpPr>
        <p:spPr>
          <a:xfrm>
            <a:off x="914400" y="152400"/>
            <a:ext cx="10363200" cy="533400"/>
          </a:xfrm>
        </p:spPr>
        <p:txBody>
          <a:bodyPr/>
          <a:lstStyle/>
          <a:p>
            <a:r>
              <a:rPr lang="en-US" dirty="0"/>
              <a:t>Reverse Page Mapping (Sometimes called “</a:t>
            </a:r>
            <a:r>
              <a:rPr lang="en-US" dirty="0" err="1"/>
              <a:t>Coremap</a:t>
            </a:r>
            <a:r>
              <a:rPr lang="en-US" dirty="0"/>
              <a:t>”)</a:t>
            </a:r>
          </a:p>
        </p:txBody>
      </p:sp>
    </p:spTree>
    <p:extLst>
      <p:ext uri="{BB962C8B-B14F-4D97-AF65-F5344CB8AC3E}">
        <p14:creationId xmlns:p14="http://schemas.microsoft.com/office/powerpoint/2010/main" val="4227309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81200" y="152400"/>
            <a:ext cx="8229600" cy="533400"/>
          </a:xfrm>
        </p:spPr>
        <p:txBody>
          <a:bodyPr/>
          <a:lstStyle/>
          <a:p>
            <a:r>
              <a:rPr lang="en-US" altLang="ko-KR">
                <a:ea typeface="굴림" panose="020B0600000101010101" pitchFamily="34" charset="-127"/>
              </a:rPr>
              <a:t>Allocation of Page Frames (Memory Pages)</a:t>
            </a:r>
          </a:p>
        </p:txBody>
      </p:sp>
      <p:sp>
        <p:nvSpPr>
          <p:cNvPr id="817155" name="Rectangle 3"/>
          <p:cNvSpPr>
            <a:spLocks noGrp="1" noChangeArrowheads="1"/>
          </p:cNvSpPr>
          <p:nvPr>
            <p:ph type="body" idx="1"/>
          </p:nvPr>
        </p:nvSpPr>
        <p:spPr>
          <a:xfrm>
            <a:off x="557212" y="838200"/>
            <a:ext cx="11101388" cy="5867400"/>
          </a:xfrm>
        </p:spPr>
        <p:txBody>
          <a:bodyPr>
            <a:normAutofit/>
          </a:bodyPr>
          <a:lstStyle/>
          <a:p>
            <a:pPr>
              <a:lnSpc>
                <a:spcPct val="80000"/>
              </a:lnSpc>
              <a:spcBef>
                <a:spcPct val="15000"/>
              </a:spcBef>
            </a:pPr>
            <a:r>
              <a:rPr lang="en-US" altLang="ko-KR" dirty="0">
                <a:ea typeface="굴림" panose="020B0600000101010101" pitchFamily="34" charset="-127"/>
              </a:rPr>
              <a:t>How do we allocate memory among different processes?</a:t>
            </a:r>
          </a:p>
          <a:p>
            <a:pPr lvl="1">
              <a:lnSpc>
                <a:spcPct val="80000"/>
              </a:lnSpc>
              <a:spcBef>
                <a:spcPct val="15000"/>
              </a:spcBef>
            </a:pPr>
            <a:r>
              <a:rPr lang="en-US" altLang="ko-KR" sz="2000" dirty="0">
                <a:ea typeface="굴림" panose="020B0600000101010101" pitchFamily="34" charset="-127"/>
              </a:rPr>
              <a:t>Does every process get the same fraction of memory?  Different fractions?</a:t>
            </a:r>
          </a:p>
          <a:p>
            <a:pPr lvl="1">
              <a:lnSpc>
                <a:spcPct val="80000"/>
              </a:lnSpc>
              <a:spcBef>
                <a:spcPct val="15000"/>
              </a:spcBef>
            </a:pPr>
            <a:r>
              <a:rPr lang="en-US" altLang="ko-KR" sz="2000" dirty="0">
                <a:ea typeface="굴림" panose="020B0600000101010101" pitchFamily="34" charset="-127"/>
              </a:rPr>
              <a:t>Should we completely swap some processes out of memory?</a:t>
            </a:r>
          </a:p>
          <a:p>
            <a:pPr>
              <a:lnSpc>
                <a:spcPct val="80000"/>
              </a:lnSpc>
              <a:spcBef>
                <a:spcPct val="15000"/>
              </a:spcBef>
            </a:pPr>
            <a:r>
              <a:rPr lang="en-US" altLang="ko-KR" dirty="0">
                <a:ea typeface="굴림" panose="020B0600000101010101" pitchFamily="34" charset="-127"/>
              </a:rPr>
              <a:t>Each process needs </a:t>
            </a:r>
            <a:r>
              <a:rPr lang="en-US" altLang="ko-KR" i="1" dirty="0">
                <a:ea typeface="굴림" panose="020B0600000101010101" pitchFamily="34" charset="-127"/>
              </a:rPr>
              <a:t>minimum</a:t>
            </a:r>
            <a:r>
              <a:rPr lang="en-US" altLang="ko-KR" dirty="0">
                <a:ea typeface="굴림" panose="020B0600000101010101" pitchFamily="34" charset="-127"/>
              </a:rPr>
              <a:t> number of pages</a:t>
            </a:r>
          </a:p>
          <a:p>
            <a:pPr lvl="1">
              <a:lnSpc>
                <a:spcPct val="80000"/>
              </a:lnSpc>
              <a:spcBef>
                <a:spcPct val="15000"/>
              </a:spcBef>
            </a:pPr>
            <a:r>
              <a:rPr lang="en-US" altLang="ko-KR" sz="2000" dirty="0">
                <a:ea typeface="굴림" panose="020B0600000101010101" pitchFamily="34" charset="-127"/>
              </a:rPr>
              <a:t>Want to make sure that all processes </a:t>
            </a:r>
            <a:r>
              <a:rPr lang="en-US" altLang="ko-KR" sz="2000" dirty="0">
                <a:solidFill>
                  <a:schemeClr val="hlink"/>
                </a:solidFill>
                <a:ea typeface="굴림" panose="020B0600000101010101" pitchFamily="34" charset="-127"/>
              </a:rPr>
              <a:t>that are loaded into memory</a:t>
            </a:r>
            <a:r>
              <a:rPr lang="en-US" altLang="ko-KR" sz="2000" dirty="0">
                <a:ea typeface="굴림" panose="020B0600000101010101" pitchFamily="34" charset="-127"/>
              </a:rPr>
              <a:t> can make forward progress</a:t>
            </a:r>
          </a:p>
          <a:p>
            <a:pPr lvl="1">
              <a:lnSpc>
                <a:spcPct val="80000"/>
              </a:lnSpc>
              <a:spcBef>
                <a:spcPct val="15000"/>
              </a:spcBef>
            </a:pPr>
            <a:r>
              <a:rPr lang="en-US" altLang="ko-KR" sz="2000" dirty="0">
                <a:ea typeface="굴림" panose="020B0600000101010101" pitchFamily="34" charset="-127"/>
              </a:rPr>
              <a:t>Example:  IBM 370 – 6 pages to handle SS MOVE instruction:</a:t>
            </a:r>
          </a:p>
          <a:p>
            <a:pPr lvl="2">
              <a:lnSpc>
                <a:spcPct val="80000"/>
              </a:lnSpc>
              <a:spcBef>
                <a:spcPct val="15000"/>
              </a:spcBef>
            </a:pPr>
            <a:r>
              <a:rPr lang="en-US" altLang="ko-KR" dirty="0">
                <a:ea typeface="굴림" panose="020B0600000101010101" pitchFamily="34" charset="-127"/>
              </a:rPr>
              <a:t>instruction is 6 bytes, might span 2 pages</a:t>
            </a:r>
          </a:p>
          <a:p>
            <a:pPr lvl="2">
              <a:lnSpc>
                <a:spcPct val="80000"/>
              </a:lnSpc>
              <a:spcBef>
                <a:spcPct val="15000"/>
              </a:spcBef>
            </a:pPr>
            <a:r>
              <a:rPr lang="en-US" altLang="ko-KR" dirty="0">
                <a:ea typeface="굴림" panose="020B0600000101010101" pitchFamily="34" charset="-127"/>
              </a:rPr>
              <a:t>2 pages to handle </a:t>
            </a:r>
            <a:r>
              <a:rPr lang="en-US" altLang="ko-KR" i="1" dirty="0">
                <a:ea typeface="굴림" panose="020B0600000101010101" pitchFamily="34" charset="-127"/>
              </a:rPr>
              <a:t>from</a:t>
            </a:r>
          </a:p>
          <a:p>
            <a:pPr lvl="2">
              <a:lnSpc>
                <a:spcPct val="80000"/>
              </a:lnSpc>
              <a:spcBef>
                <a:spcPct val="15000"/>
              </a:spcBef>
            </a:pPr>
            <a:r>
              <a:rPr lang="en-US" altLang="ko-KR" dirty="0">
                <a:ea typeface="굴림" panose="020B0600000101010101" pitchFamily="34" charset="-127"/>
              </a:rPr>
              <a:t>2 pages to handle </a:t>
            </a:r>
            <a:r>
              <a:rPr lang="en-US" altLang="ko-KR" i="1" dirty="0">
                <a:ea typeface="굴림" panose="020B0600000101010101" pitchFamily="34" charset="-127"/>
              </a:rPr>
              <a:t>to</a:t>
            </a:r>
          </a:p>
          <a:p>
            <a:r>
              <a:rPr lang="en-US" altLang="ko-KR" dirty="0">
                <a:ea typeface="굴림" panose="020B0600000101010101" pitchFamily="34" charset="-127"/>
              </a:rPr>
              <a:t>Possible Replacement Scopes:</a:t>
            </a:r>
          </a:p>
          <a:p>
            <a:pPr lvl="1"/>
            <a:r>
              <a:rPr lang="en-US" altLang="ko-KR" sz="2000" dirty="0">
                <a:solidFill>
                  <a:schemeClr val="hlink"/>
                </a:solidFill>
                <a:ea typeface="굴림" panose="020B0600000101010101" pitchFamily="34" charset="-127"/>
              </a:rPr>
              <a:t>Global replacement</a:t>
            </a:r>
            <a:r>
              <a:rPr lang="en-US" altLang="ko-KR" sz="2000" dirty="0">
                <a:ea typeface="굴림" panose="020B0600000101010101" pitchFamily="34" charset="-127"/>
              </a:rPr>
              <a:t> – process selects replacement frame from set of all frames; </a:t>
            </a:r>
            <a:br>
              <a:rPr lang="en-US" altLang="ko-KR" sz="2000" dirty="0">
                <a:ea typeface="굴림" panose="020B0600000101010101" pitchFamily="34" charset="-127"/>
              </a:rPr>
            </a:br>
            <a:r>
              <a:rPr lang="en-US" altLang="ko-KR" sz="2000" dirty="0">
                <a:ea typeface="굴림" panose="020B0600000101010101" pitchFamily="34" charset="-127"/>
              </a:rPr>
              <a:t>one process can take a frame from another</a:t>
            </a:r>
          </a:p>
          <a:p>
            <a:pPr lvl="1"/>
            <a:r>
              <a:rPr lang="en-US" altLang="ko-KR" sz="2000" dirty="0">
                <a:solidFill>
                  <a:schemeClr val="hlink"/>
                </a:solidFill>
                <a:ea typeface="굴림" panose="020B0600000101010101" pitchFamily="34" charset="-127"/>
              </a:rPr>
              <a:t>Local replacement</a:t>
            </a:r>
            <a:r>
              <a:rPr lang="en-US" altLang="ko-KR" sz="2000" dirty="0">
                <a:ea typeface="굴림" panose="020B0600000101010101" pitchFamily="34" charset="-127"/>
              </a:rPr>
              <a:t> – each process selects from only its own set of allocated frames</a:t>
            </a:r>
          </a:p>
        </p:txBody>
      </p:sp>
    </p:spTree>
    <p:extLst>
      <p:ext uri="{BB962C8B-B14F-4D97-AF65-F5344CB8AC3E}">
        <p14:creationId xmlns:p14="http://schemas.microsoft.com/office/powerpoint/2010/main" val="632518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7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7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7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7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715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715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715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7155">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7155">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17155">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71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6"/>
          <p:cNvSpPr>
            <a:spLocks noGrp="1" noChangeArrowheads="1"/>
          </p:cNvSpPr>
          <p:nvPr>
            <p:ph type="title"/>
          </p:nvPr>
        </p:nvSpPr>
        <p:spPr/>
        <p:txBody>
          <a:bodyPr/>
          <a:lstStyle/>
          <a:p>
            <a:r>
              <a:rPr lang="en-US" altLang="ko-KR">
                <a:ea typeface="굴림" panose="020B0600000101010101" pitchFamily="34" charset="-127"/>
              </a:rPr>
              <a:t>Fixed/Priority Allocation</a:t>
            </a:r>
          </a:p>
        </p:txBody>
      </p:sp>
      <mc:AlternateContent xmlns:mc="http://schemas.openxmlformats.org/markup-compatibility/2006" xmlns:a14="http://schemas.microsoft.com/office/drawing/2010/main">
        <mc:Choice Requires="a14">
          <p:sp>
            <p:nvSpPr>
              <p:cNvPr id="818193" name="Rectangle 17"/>
              <p:cNvSpPr>
                <a:spLocks noGrp="1" noChangeArrowheads="1"/>
              </p:cNvSpPr>
              <p:nvPr>
                <p:ph type="body" idx="1"/>
              </p:nvPr>
            </p:nvSpPr>
            <p:spPr>
              <a:xfrm>
                <a:off x="304800" y="685800"/>
                <a:ext cx="11582400" cy="6172200"/>
              </a:xfrm>
            </p:spPr>
            <p:txBody>
              <a:bodyPr>
                <a:normAutofit/>
              </a:bodyPr>
              <a:lstStyle/>
              <a:p>
                <a:pPr>
                  <a:lnSpc>
                    <a:spcPct val="80000"/>
                  </a:lnSpc>
                  <a:spcBef>
                    <a:spcPct val="10000"/>
                  </a:spcBef>
                </a:pPr>
                <a:r>
                  <a:rPr lang="en-US" altLang="ko-KR" dirty="0">
                    <a:solidFill>
                      <a:schemeClr val="hlink"/>
                    </a:solidFill>
                    <a:ea typeface="굴림" panose="020B0600000101010101" pitchFamily="34" charset="-127"/>
                  </a:rPr>
                  <a:t>Equal allocation</a:t>
                </a:r>
                <a:r>
                  <a:rPr lang="en-US" altLang="ko-KR" dirty="0">
                    <a:ea typeface="굴림" panose="020B0600000101010101" pitchFamily="34" charset="-127"/>
                  </a:rPr>
                  <a:t> (Fixed Scheme): </a:t>
                </a:r>
              </a:p>
              <a:p>
                <a:pPr lvl="1">
                  <a:lnSpc>
                    <a:spcPct val="80000"/>
                  </a:lnSpc>
                  <a:spcBef>
                    <a:spcPct val="10000"/>
                  </a:spcBef>
                </a:pPr>
                <a:r>
                  <a:rPr lang="en-US" altLang="ko-KR" sz="2000" dirty="0">
                    <a:ea typeface="굴림" panose="020B0600000101010101" pitchFamily="34" charset="-127"/>
                  </a:rPr>
                  <a:t>Every process gets same amount of memory</a:t>
                </a:r>
              </a:p>
              <a:p>
                <a:pPr lvl="1">
                  <a:lnSpc>
                    <a:spcPct val="80000"/>
                  </a:lnSpc>
                  <a:spcBef>
                    <a:spcPct val="10000"/>
                  </a:spcBef>
                </a:pPr>
                <a:r>
                  <a:rPr lang="en-US" altLang="ko-KR" sz="2000" dirty="0">
                    <a:ea typeface="굴림" panose="020B0600000101010101" pitchFamily="34" charset="-127"/>
                  </a:rPr>
                  <a:t>Example: 100 frames, 5 processes</a:t>
                </a:r>
                <a:r>
                  <a:rPr lang="en-US" altLang="ko-KR" sz="2000" dirty="0">
                    <a:ea typeface="굴림" panose="020B0600000101010101" pitchFamily="34" charset="-127"/>
                    <a:sym typeface="Symbol" panose="05050102010706020507" pitchFamily="18" charset="2"/>
                  </a:rPr>
                  <a:t>  </a:t>
                </a:r>
                <a:r>
                  <a:rPr lang="en-US" altLang="ko-KR" sz="2000" dirty="0">
                    <a:ea typeface="굴림" panose="020B0600000101010101" pitchFamily="34" charset="-127"/>
                  </a:rPr>
                  <a:t>process gets 20 frames</a:t>
                </a:r>
              </a:p>
              <a:p>
                <a:pPr>
                  <a:lnSpc>
                    <a:spcPct val="80000"/>
                  </a:lnSpc>
                  <a:spcBef>
                    <a:spcPct val="10000"/>
                  </a:spcBef>
                </a:pPr>
                <a:r>
                  <a:rPr lang="en-US" altLang="ko-KR" dirty="0">
                    <a:solidFill>
                      <a:schemeClr val="hlink"/>
                    </a:solidFill>
                    <a:ea typeface="굴림" panose="020B0600000101010101" pitchFamily="34" charset="-127"/>
                  </a:rPr>
                  <a:t>Proportional allocation</a:t>
                </a:r>
                <a:r>
                  <a:rPr lang="en-US" altLang="ko-KR" dirty="0">
                    <a:ea typeface="굴림" panose="020B0600000101010101" pitchFamily="34" charset="-127"/>
                  </a:rPr>
                  <a:t> (Fixed Scheme)</a:t>
                </a:r>
              </a:p>
              <a:p>
                <a:pPr lvl="1">
                  <a:lnSpc>
                    <a:spcPct val="80000"/>
                  </a:lnSpc>
                  <a:spcBef>
                    <a:spcPct val="10000"/>
                  </a:spcBef>
                </a:pPr>
                <a:r>
                  <a:rPr lang="en-US" altLang="ko-KR" sz="2000" dirty="0">
                    <a:ea typeface="굴림" panose="020B0600000101010101" pitchFamily="34" charset="-127"/>
                  </a:rPr>
                  <a:t>Allocate according to the size of process</a:t>
                </a:r>
              </a:p>
              <a:p>
                <a:pPr lvl="1">
                  <a:lnSpc>
                    <a:spcPct val="80000"/>
                  </a:lnSpc>
                  <a:spcBef>
                    <a:spcPct val="10000"/>
                  </a:spcBef>
                </a:pPr>
                <a:r>
                  <a:rPr lang="en-US" altLang="ko-KR" sz="2000" dirty="0">
                    <a:ea typeface="굴림" panose="020B0600000101010101" pitchFamily="34" charset="-127"/>
                  </a:rPr>
                  <a:t>Computation proceeds as follows:</a:t>
                </a:r>
              </a:p>
              <a:p>
                <a:pPr lvl="1">
                  <a:lnSpc>
                    <a:spcPct val="80000"/>
                  </a:lnSpc>
                  <a:spcBef>
                    <a:spcPct val="10000"/>
                  </a:spcBef>
                  <a:buFontTx/>
                  <a:buNone/>
                </a:pPr>
                <a:r>
                  <a:rPr lang="en-US" altLang="ko-KR" sz="2000" i="1" dirty="0">
                    <a:ea typeface="굴림" panose="020B0600000101010101" pitchFamily="34" charset="-127"/>
                  </a:rPr>
                  <a:t>		</a:t>
                </a:r>
                <a14:m>
                  <m:oMath xmlns:m="http://schemas.openxmlformats.org/officeDocument/2006/math">
                    <m:sSub>
                      <m:sSubPr>
                        <m:ctrlPr>
                          <a:rPr lang="en-US" altLang="ko-KR" sz="2000" i="1" dirty="0">
                            <a:latin typeface="Cambria Math" panose="02040503050406030204" pitchFamily="18" charset="0"/>
                            <a:ea typeface="굴림" panose="020B0600000101010101" pitchFamily="34" charset="-127"/>
                          </a:rPr>
                        </m:ctrlPr>
                      </m:sSubPr>
                      <m:e>
                        <m:r>
                          <a:rPr lang="en-US" altLang="ko-KR" sz="2000" i="1" dirty="0">
                            <a:latin typeface="Cambria Math" panose="02040503050406030204" pitchFamily="18" charset="0"/>
                            <a:ea typeface="굴림" panose="020B0600000101010101" pitchFamily="34" charset="-127"/>
                          </a:rPr>
                          <m:t>𝑠</m:t>
                        </m:r>
                      </m:e>
                      <m:sub>
                        <m:r>
                          <a:rPr lang="en-US" altLang="ko-KR" sz="2000" i="1" dirty="0">
                            <a:latin typeface="Cambria Math" panose="02040503050406030204" pitchFamily="18" charset="0"/>
                            <a:ea typeface="굴림" panose="020B0600000101010101" pitchFamily="34" charset="-127"/>
                          </a:rPr>
                          <m:t>𝑖</m:t>
                        </m:r>
                      </m:sub>
                    </m:sSub>
                  </m:oMath>
                </a14:m>
                <a:r>
                  <a:rPr lang="en-US" altLang="ko-KR" sz="2000" dirty="0">
                    <a:ea typeface="굴림" panose="020B0600000101010101" pitchFamily="34" charset="-127"/>
                  </a:rPr>
                  <a:t> = size of process </a:t>
                </a:r>
                <a14:m>
                  <m:oMath xmlns:m="http://schemas.openxmlformats.org/officeDocument/2006/math">
                    <m:sSub>
                      <m:sSubPr>
                        <m:ctrlPr>
                          <a:rPr lang="en-US" altLang="ko-KR" sz="2000" i="1" dirty="0">
                            <a:latin typeface="Cambria Math" panose="02040503050406030204" pitchFamily="18" charset="0"/>
                            <a:ea typeface="굴림" panose="020B0600000101010101" pitchFamily="34" charset="-127"/>
                          </a:rPr>
                        </m:ctrlPr>
                      </m:sSubPr>
                      <m:e>
                        <m:r>
                          <a:rPr lang="en-US" altLang="ko-KR" sz="2000" i="1" dirty="0">
                            <a:latin typeface="Cambria Math" panose="02040503050406030204" pitchFamily="18" charset="0"/>
                            <a:ea typeface="굴림" panose="020B0600000101010101" pitchFamily="34" charset="-127"/>
                          </a:rPr>
                          <m:t>𝑝</m:t>
                        </m:r>
                      </m:e>
                      <m:sub>
                        <m:r>
                          <a:rPr lang="en-US" altLang="ko-KR" sz="2000" i="1" dirty="0">
                            <a:latin typeface="Cambria Math" panose="02040503050406030204" pitchFamily="18" charset="0"/>
                            <a:ea typeface="굴림" panose="020B0600000101010101" pitchFamily="34" charset="-127"/>
                          </a:rPr>
                          <m:t>𝑖</m:t>
                        </m:r>
                      </m:sub>
                    </m:sSub>
                  </m:oMath>
                </a14:m>
                <a:r>
                  <a:rPr lang="en-US" altLang="ko-KR" sz="2000" dirty="0">
                    <a:ea typeface="굴림" panose="020B0600000101010101" pitchFamily="34" charset="-127"/>
                  </a:rPr>
                  <a:t> and </a:t>
                </a:r>
                <a14:m>
                  <m:oMath xmlns:m="http://schemas.openxmlformats.org/officeDocument/2006/math">
                    <m:r>
                      <m:rPr>
                        <m:sty m:val="p"/>
                      </m:rPr>
                      <a:rPr lang="en-US" altLang="ko-KR" sz="2000">
                        <a:latin typeface="Cambria Math" panose="02040503050406030204" pitchFamily="18" charset="0"/>
                        <a:ea typeface="굴림" panose="020B0600000101010101" pitchFamily="34" charset="-127"/>
                      </a:rPr>
                      <m:t>S</m:t>
                    </m:r>
                    <m:r>
                      <a:rPr lang="en-US" altLang="ko-KR" sz="2000">
                        <a:latin typeface="Cambria Math" panose="02040503050406030204" pitchFamily="18" charset="0"/>
                        <a:ea typeface="굴림" panose="020B0600000101010101" pitchFamily="34" charset="-127"/>
                      </a:rPr>
                      <m:t>=</m:t>
                    </m:r>
                    <m:nary>
                      <m:naryPr>
                        <m:chr m:val="∑"/>
                        <m:subHide m:val="on"/>
                        <m:supHide m:val="on"/>
                        <m:ctrlPr>
                          <a:rPr lang="en-US" altLang="ko-KR" sz="2000" i="1">
                            <a:latin typeface="Cambria Math" panose="02040503050406030204" pitchFamily="18" charset="0"/>
                            <a:ea typeface="굴림" panose="020B0600000101010101" pitchFamily="34" charset="-127"/>
                          </a:rPr>
                        </m:ctrlPr>
                      </m:naryPr>
                      <m:sub/>
                      <m:sup/>
                      <m:e>
                        <m:sSub>
                          <m:sSubPr>
                            <m:ctrlPr>
                              <a:rPr lang="en-US" altLang="ko-KR" sz="2000" i="1">
                                <a:latin typeface="Cambria Math" panose="02040503050406030204" pitchFamily="18" charset="0"/>
                                <a:ea typeface="굴림" panose="020B0600000101010101" pitchFamily="34" charset="-127"/>
                              </a:rPr>
                            </m:ctrlPr>
                          </m:sSubPr>
                          <m:e>
                            <m:r>
                              <a:rPr lang="en-US" altLang="ko-KR" sz="2000" i="1">
                                <a:latin typeface="Cambria Math" panose="02040503050406030204" pitchFamily="18" charset="0"/>
                                <a:ea typeface="굴림" panose="020B0600000101010101" pitchFamily="34" charset="-127"/>
                              </a:rPr>
                              <m:t>𝑠</m:t>
                            </m:r>
                          </m:e>
                          <m:sub>
                            <m:r>
                              <a:rPr lang="en-US" altLang="ko-KR" sz="2000" i="1">
                                <a:latin typeface="Cambria Math" panose="02040503050406030204" pitchFamily="18" charset="0"/>
                                <a:ea typeface="굴림" panose="020B0600000101010101" pitchFamily="34" charset="-127"/>
                              </a:rPr>
                              <m:t>𝑖</m:t>
                            </m:r>
                          </m:sub>
                        </m:sSub>
                      </m:e>
                    </m:nary>
                  </m:oMath>
                </a14:m>
                <a:endParaRPr lang="en-US" altLang="ko-KR" sz="2000" dirty="0">
                  <a:ea typeface="굴림" panose="020B0600000101010101" pitchFamily="34" charset="-127"/>
                </a:endParaRPr>
              </a:p>
              <a:p>
                <a:pPr lvl="1">
                  <a:lnSpc>
                    <a:spcPct val="80000"/>
                  </a:lnSpc>
                  <a:spcBef>
                    <a:spcPct val="10000"/>
                  </a:spcBef>
                  <a:buFontTx/>
                  <a:buNone/>
                </a:pPr>
                <a:r>
                  <a:rPr lang="en-US" altLang="ko-KR" sz="2000" dirty="0">
                    <a:ea typeface="굴림" panose="020B0600000101010101" pitchFamily="34" charset="-127"/>
                  </a:rPr>
                  <a:t>		</a:t>
                </a:r>
                <a14:m>
                  <m:oMath xmlns:m="http://schemas.openxmlformats.org/officeDocument/2006/math">
                    <m:r>
                      <a:rPr lang="en-US" altLang="ko-KR" sz="2000" i="1" dirty="0">
                        <a:latin typeface="Cambria Math" panose="02040503050406030204" pitchFamily="18" charset="0"/>
                        <a:ea typeface="굴림" panose="020B0600000101010101" pitchFamily="34" charset="-127"/>
                      </a:rPr>
                      <m:t>𝑚</m:t>
                    </m:r>
                  </m:oMath>
                </a14:m>
                <a:r>
                  <a:rPr lang="en-US" altLang="ko-KR" sz="2000" dirty="0">
                    <a:ea typeface="굴림" panose="020B0600000101010101" pitchFamily="34" charset="-127"/>
                  </a:rPr>
                  <a:t> = total number of physical frames in the system</a:t>
                </a:r>
              </a:p>
              <a:p>
                <a:pPr lvl="1">
                  <a:lnSpc>
                    <a:spcPct val="80000"/>
                  </a:lnSpc>
                  <a:spcBef>
                    <a:spcPct val="10000"/>
                  </a:spcBef>
                  <a:buFontTx/>
                  <a:buNone/>
                </a:pPr>
                <a:r>
                  <a:rPr lang="en-US" altLang="ko-KR" sz="2000" dirty="0">
                    <a:ea typeface="굴림" panose="020B0600000101010101" pitchFamily="34" charset="-127"/>
                  </a:rPr>
                  <a:t>		</a:t>
                </a:r>
                <a14:m>
                  <m:oMath xmlns:m="http://schemas.openxmlformats.org/officeDocument/2006/math">
                    <m:sSub>
                      <m:sSubPr>
                        <m:ctrlPr>
                          <a:rPr lang="en-US" altLang="ko-KR" sz="2000" i="1" dirty="0">
                            <a:latin typeface="Cambria Math" panose="02040503050406030204" pitchFamily="18" charset="0"/>
                            <a:ea typeface="굴림" panose="020B0600000101010101" pitchFamily="34" charset="-127"/>
                          </a:rPr>
                        </m:ctrlPr>
                      </m:sSubPr>
                      <m:e>
                        <m:r>
                          <a:rPr lang="en-US" altLang="ko-KR" sz="2000" i="1" dirty="0">
                            <a:latin typeface="Cambria Math" panose="02040503050406030204" pitchFamily="18" charset="0"/>
                            <a:ea typeface="굴림" panose="020B0600000101010101" pitchFamily="34" charset="-127"/>
                          </a:rPr>
                          <m:t>𝑎</m:t>
                        </m:r>
                      </m:e>
                      <m:sub>
                        <m:r>
                          <a:rPr lang="en-US" altLang="ko-KR" sz="2000" i="1" dirty="0">
                            <a:latin typeface="Cambria Math" panose="02040503050406030204" pitchFamily="18" charset="0"/>
                            <a:ea typeface="굴림" panose="020B0600000101010101" pitchFamily="34" charset="-127"/>
                          </a:rPr>
                          <m:t>𝑖</m:t>
                        </m:r>
                      </m:sub>
                    </m:sSub>
                  </m:oMath>
                </a14:m>
                <a:r>
                  <a:rPr lang="en-US" altLang="ko-KR" sz="2000" dirty="0">
                    <a:ea typeface="굴림" panose="020B0600000101010101" pitchFamily="34" charset="-127"/>
                  </a:rPr>
                  <a:t> = (allocation for </a:t>
                </a:r>
                <a14:m>
                  <m:oMath xmlns:m="http://schemas.openxmlformats.org/officeDocument/2006/math">
                    <m:sSub>
                      <m:sSubPr>
                        <m:ctrlPr>
                          <a:rPr lang="en-US" altLang="ko-KR" sz="2000" i="1" dirty="0">
                            <a:latin typeface="Cambria Math" panose="02040503050406030204" pitchFamily="18" charset="0"/>
                            <a:ea typeface="굴림" panose="020B0600000101010101" pitchFamily="34" charset="-127"/>
                          </a:rPr>
                        </m:ctrlPr>
                      </m:sSubPr>
                      <m:e>
                        <m:r>
                          <a:rPr lang="en-US" altLang="ko-KR" sz="2000" i="1" dirty="0">
                            <a:latin typeface="Cambria Math" panose="02040503050406030204" pitchFamily="18" charset="0"/>
                            <a:ea typeface="굴림" panose="020B0600000101010101" pitchFamily="34" charset="-127"/>
                          </a:rPr>
                          <m:t>𝑝</m:t>
                        </m:r>
                      </m:e>
                      <m:sub>
                        <m:r>
                          <a:rPr lang="en-US" altLang="ko-KR" sz="2000" i="1" dirty="0">
                            <a:latin typeface="Cambria Math" panose="02040503050406030204" pitchFamily="18" charset="0"/>
                            <a:ea typeface="굴림" panose="020B0600000101010101" pitchFamily="34" charset="-127"/>
                          </a:rPr>
                          <m:t>𝑖</m:t>
                        </m:r>
                      </m:sub>
                    </m:sSub>
                  </m:oMath>
                </a14:m>
                <a:r>
                  <a:rPr lang="en-US" altLang="ko-KR" sz="2000" dirty="0">
                    <a:ea typeface="굴림" panose="020B0600000101010101" pitchFamily="34" charset="-127"/>
                  </a:rPr>
                  <a:t>)</a:t>
                </a:r>
                <a14:m>
                  <m:oMath xmlns:m="http://schemas.openxmlformats.org/officeDocument/2006/math">
                    <m:r>
                      <a:rPr lang="en-US" altLang="ko-KR" sz="2400" i="1">
                        <a:latin typeface="Cambria Math" panose="02040503050406030204" pitchFamily="18" charset="0"/>
                        <a:ea typeface="굴림" panose="020B0600000101010101" pitchFamily="34" charset="-127"/>
                      </a:rPr>
                      <m:t> =</m:t>
                    </m:r>
                    <m:f>
                      <m:fPr>
                        <m:ctrlPr>
                          <a:rPr lang="en-US" altLang="ko-KR" sz="2400" i="1">
                            <a:latin typeface="Cambria Math" panose="02040503050406030204" pitchFamily="18" charset="0"/>
                            <a:ea typeface="굴림" panose="020B0600000101010101" pitchFamily="34" charset="-127"/>
                          </a:rPr>
                        </m:ctrlPr>
                      </m:fPr>
                      <m:num>
                        <m:sSub>
                          <m:sSubPr>
                            <m:ctrlPr>
                              <a:rPr lang="en-US" altLang="ko-KR" sz="2400" i="1">
                                <a:latin typeface="Cambria Math" panose="02040503050406030204" pitchFamily="18" charset="0"/>
                                <a:ea typeface="굴림" panose="020B0600000101010101" pitchFamily="34" charset="-127"/>
                              </a:rPr>
                            </m:ctrlPr>
                          </m:sSubPr>
                          <m:e>
                            <m:r>
                              <a:rPr lang="en-US" altLang="ko-KR" sz="2400" i="1">
                                <a:latin typeface="Cambria Math" panose="02040503050406030204" pitchFamily="18" charset="0"/>
                                <a:ea typeface="굴림" panose="020B0600000101010101" pitchFamily="34" charset="-127"/>
                              </a:rPr>
                              <m:t>𝑠</m:t>
                            </m:r>
                          </m:e>
                          <m:sub>
                            <m:r>
                              <a:rPr lang="en-US" altLang="ko-KR" sz="2400" i="1">
                                <a:latin typeface="Cambria Math" panose="02040503050406030204" pitchFamily="18" charset="0"/>
                                <a:ea typeface="굴림" panose="020B0600000101010101" pitchFamily="34" charset="-127"/>
                              </a:rPr>
                              <m:t>𝑖</m:t>
                            </m:r>
                          </m:sub>
                        </m:sSub>
                      </m:num>
                      <m:den>
                        <m:r>
                          <a:rPr lang="en-US" altLang="ko-KR" sz="2400" i="1">
                            <a:latin typeface="Cambria Math" panose="02040503050406030204" pitchFamily="18" charset="0"/>
                            <a:ea typeface="굴림" panose="020B0600000101010101" pitchFamily="34" charset="-127"/>
                          </a:rPr>
                          <m:t>𝑆</m:t>
                        </m:r>
                      </m:den>
                    </m:f>
                    <m:r>
                      <a:rPr lang="en-US" altLang="ko-KR" sz="2400" i="1">
                        <a:latin typeface="Cambria Math" panose="02040503050406030204" pitchFamily="18" charset="0"/>
                        <a:ea typeface="Cambria Math" panose="02040503050406030204" pitchFamily="18" charset="0"/>
                      </a:rPr>
                      <m:t>×</m:t>
                    </m:r>
                    <m:r>
                      <a:rPr lang="en-US" altLang="ko-KR" sz="2400" i="1">
                        <a:latin typeface="Cambria Math" panose="02040503050406030204" pitchFamily="18" charset="0"/>
                        <a:ea typeface="Cambria Math" panose="02040503050406030204" pitchFamily="18" charset="0"/>
                      </a:rPr>
                      <m:t>𝑚</m:t>
                    </m:r>
                  </m:oMath>
                </a14:m>
                <a:endParaRPr lang="en-US" altLang="ko-KR" sz="2400" i="1" dirty="0">
                  <a:ea typeface="굴림" panose="020B0600000101010101" pitchFamily="34" charset="-127"/>
                </a:endParaRPr>
              </a:p>
              <a:p>
                <a:pPr>
                  <a:lnSpc>
                    <a:spcPct val="80000"/>
                  </a:lnSpc>
                  <a:spcBef>
                    <a:spcPct val="10000"/>
                  </a:spcBef>
                </a:pPr>
                <a:r>
                  <a:rPr lang="en-US" altLang="ko-KR" dirty="0">
                    <a:solidFill>
                      <a:schemeClr val="hlink"/>
                    </a:solidFill>
                    <a:ea typeface="굴림" panose="020B0600000101010101" pitchFamily="34" charset="-127"/>
                  </a:rPr>
                  <a:t>Priority Allocation:</a:t>
                </a:r>
              </a:p>
              <a:p>
                <a:pPr lvl="1">
                  <a:lnSpc>
                    <a:spcPct val="80000"/>
                  </a:lnSpc>
                  <a:spcBef>
                    <a:spcPct val="10000"/>
                  </a:spcBef>
                </a:pPr>
                <a:r>
                  <a:rPr lang="en-US" altLang="ko-KR" sz="2000" dirty="0">
                    <a:ea typeface="굴림" panose="020B0600000101010101" pitchFamily="34" charset="-127"/>
                  </a:rPr>
                  <a:t>Proportional scheme using priorities rather than size</a:t>
                </a:r>
              </a:p>
              <a:p>
                <a:pPr lvl="2">
                  <a:lnSpc>
                    <a:spcPct val="80000"/>
                  </a:lnSpc>
                  <a:spcBef>
                    <a:spcPct val="10000"/>
                  </a:spcBef>
                </a:pPr>
                <a:r>
                  <a:rPr lang="en-US" altLang="ko-KR" dirty="0">
                    <a:ea typeface="굴림" panose="020B0600000101010101" pitchFamily="34" charset="-127"/>
                  </a:rPr>
                  <a:t>Same type of computation as previous scheme</a:t>
                </a:r>
              </a:p>
              <a:p>
                <a:pPr lvl="1">
                  <a:lnSpc>
                    <a:spcPct val="80000"/>
                  </a:lnSpc>
                  <a:spcBef>
                    <a:spcPct val="10000"/>
                  </a:spcBef>
                </a:pPr>
                <a:r>
                  <a:rPr lang="en-US" altLang="ko-KR" sz="2000" dirty="0">
                    <a:ea typeface="굴림" panose="020B0600000101010101" pitchFamily="34" charset="-127"/>
                  </a:rPr>
                  <a:t>Possible behavior: If process </a:t>
                </a:r>
                <a:r>
                  <a:rPr lang="en-US" altLang="ko-KR" sz="2000" i="1" dirty="0">
                    <a:ea typeface="굴림" panose="020B0600000101010101" pitchFamily="34" charset="-127"/>
                  </a:rPr>
                  <a:t>p</a:t>
                </a:r>
                <a:r>
                  <a:rPr lang="en-US" altLang="ko-KR" sz="2000" i="1" baseline="-25000" dirty="0">
                    <a:ea typeface="굴림" panose="020B0600000101010101" pitchFamily="34" charset="-127"/>
                  </a:rPr>
                  <a:t>i</a:t>
                </a:r>
                <a:r>
                  <a:rPr lang="en-US" altLang="ko-KR" sz="2000" dirty="0">
                    <a:ea typeface="굴림" panose="020B0600000101010101" pitchFamily="34" charset="-127"/>
                  </a:rPr>
                  <a:t> generates a page fault, select for replacement a </a:t>
                </a:r>
                <a:br>
                  <a:rPr lang="en-US" altLang="ko-KR" sz="2000" dirty="0">
                    <a:ea typeface="굴림" panose="020B0600000101010101" pitchFamily="34" charset="-127"/>
                  </a:rPr>
                </a:br>
                <a:r>
                  <a:rPr lang="en-US" altLang="ko-KR" sz="2000" dirty="0">
                    <a:ea typeface="굴림" panose="020B0600000101010101" pitchFamily="34" charset="-127"/>
                  </a:rPr>
                  <a:t>frame from a process with lower priority number</a:t>
                </a:r>
              </a:p>
              <a:p>
                <a:pPr lvl="1">
                  <a:lnSpc>
                    <a:spcPct val="80000"/>
                  </a:lnSpc>
                  <a:spcBef>
                    <a:spcPct val="10000"/>
                  </a:spcBef>
                </a:pPr>
                <a:endParaRPr lang="en-US" altLang="ko-KR" sz="2000" dirty="0">
                  <a:ea typeface="굴림" panose="020B0600000101010101" pitchFamily="34" charset="-127"/>
                </a:endParaRPr>
              </a:p>
              <a:p>
                <a:pPr>
                  <a:lnSpc>
                    <a:spcPct val="80000"/>
                  </a:lnSpc>
                  <a:spcBef>
                    <a:spcPct val="10000"/>
                  </a:spcBef>
                </a:pPr>
                <a:r>
                  <a:rPr lang="en-US" altLang="ko-KR" dirty="0">
                    <a:ea typeface="굴림" panose="020B0600000101010101" pitchFamily="34" charset="-127"/>
                  </a:rPr>
                  <a:t>Perhaps we should use an adaptive scheme instead???</a:t>
                </a:r>
              </a:p>
              <a:p>
                <a:pPr lvl="1">
                  <a:lnSpc>
                    <a:spcPct val="80000"/>
                  </a:lnSpc>
                  <a:spcBef>
                    <a:spcPct val="10000"/>
                  </a:spcBef>
                </a:pPr>
                <a:r>
                  <a:rPr lang="en-US" altLang="ko-KR" sz="2000" dirty="0">
                    <a:ea typeface="굴림" panose="020B0600000101010101" pitchFamily="34" charset="-127"/>
                  </a:rPr>
                  <a:t>What if some application just needs more memory?</a:t>
                </a:r>
              </a:p>
            </p:txBody>
          </p:sp>
        </mc:Choice>
        <mc:Fallback xmlns="">
          <p:sp>
            <p:nvSpPr>
              <p:cNvPr id="818193" name="Rectangle 17"/>
              <p:cNvSpPr>
                <a:spLocks noGrp="1" noRot="1" noChangeAspect="1" noMove="1" noResize="1" noEditPoints="1" noAdjustHandles="1" noChangeArrowheads="1" noChangeShapeType="1" noTextEdit="1"/>
              </p:cNvSpPr>
              <p:nvPr>
                <p:ph type="body" idx="1"/>
              </p:nvPr>
            </p:nvSpPr>
            <p:spPr>
              <a:xfrm>
                <a:off x="304800" y="685800"/>
                <a:ext cx="11582400" cy="6172200"/>
              </a:xfrm>
              <a:blipFill>
                <a:blip r:embed="rId3"/>
                <a:stretch>
                  <a:fillRect l="-767" t="-2058"/>
                </a:stretch>
              </a:blipFill>
            </p:spPr>
            <p:txBody>
              <a:bodyPr/>
              <a:lstStyle/>
              <a:p>
                <a:r>
                  <a:rPr lang="en-US">
                    <a:noFill/>
                  </a:rPr>
                  <a:t> </a:t>
                </a:r>
              </a:p>
            </p:txBody>
          </p:sp>
        </mc:Fallback>
      </mc:AlternateContent>
    </p:spTree>
    <p:extLst>
      <p:ext uri="{BB962C8B-B14F-4D97-AF65-F5344CB8AC3E}">
        <p14:creationId xmlns:p14="http://schemas.microsoft.com/office/powerpoint/2010/main" val="1830336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81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819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819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819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819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819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819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819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819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1819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819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819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1819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819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819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9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a:ea typeface="굴림" panose="020B0600000101010101" pitchFamily="34" charset="-127"/>
              </a:rPr>
              <a:t>Page-Fault Frequency Allocation</a:t>
            </a:r>
          </a:p>
        </p:txBody>
      </p:sp>
      <p:sp>
        <p:nvSpPr>
          <p:cNvPr id="815107" name="Rectangle 3"/>
          <p:cNvSpPr>
            <a:spLocks noGrp="1" noChangeArrowheads="1"/>
          </p:cNvSpPr>
          <p:nvPr>
            <p:ph type="body" idx="1"/>
          </p:nvPr>
        </p:nvSpPr>
        <p:spPr>
          <a:xfrm>
            <a:off x="914400" y="762000"/>
            <a:ext cx="9067800" cy="5638800"/>
          </a:xfrm>
        </p:spPr>
        <p:txBody>
          <a:bodyPr>
            <a:noAutofit/>
          </a:bodyPr>
          <a:lstStyle/>
          <a:p>
            <a:pPr>
              <a:lnSpc>
                <a:spcPct val="80000"/>
              </a:lnSpc>
            </a:pPr>
            <a:r>
              <a:rPr lang="en-US" altLang="ko-KR" sz="2800" dirty="0">
                <a:ea typeface="굴림" panose="020B0600000101010101" pitchFamily="34" charset="-127"/>
              </a:rPr>
              <a:t>Can we reduce Capacity misses by dynamically changing the number of pages/application?</a:t>
            </a:r>
          </a:p>
          <a:p>
            <a:pPr>
              <a:lnSpc>
                <a:spcPct val="80000"/>
              </a:lnSpc>
            </a:pPr>
            <a:endParaRPr lang="en-US" altLang="ko-KR" sz="2800" dirty="0">
              <a:ea typeface="굴림" panose="020B0600000101010101" pitchFamily="34" charset="-127"/>
            </a:endParaRPr>
          </a:p>
          <a:p>
            <a:pPr>
              <a:lnSpc>
                <a:spcPct val="80000"/>
              </a:lnSpc>
            </a:pPr>
            <a:endParaRPr lang="en-US" altLang="ko-KR" sz="2800" dirty="0">
              <a:ea typeface="굴림" panose="020B0600000101010101" pitchFamily="34" charset="-127"/>
            </a:endParaRPr>
          </a:p>
          <a:p>
            <a:pPr>
              <a:lnSpc>
                <a:spcPct val="80000"/>
              </a:lnSpc>
            </a:pPr>
            <a:endParaRPr lang="en-US" altLang="ko-KR" sz="2800" dirty="0">
              <a:ea typeface="굴림" panose="020B0600000101010101" pitchFamily="34" charset="-127"/>
            </a:endParaRPr>
          </a:p>
          <a:p>
            <a:pPr>
              <a:lnSpc>
                <a:spcPct val="80000"/>
              </a:lnSpc>
            </a:pPr>
            <a:endParaRPr lang="en-US" altLang="ko-KR" sz="2800" dirty="0">
              <a:ea typeface="굴림" panose="020B0600000101010101" pitchFamily="34" charset="-127"/>
            </a:endParaRPr>
          </a:p>
          <a:p>
            <a:pPr>
              <a:lnSpc>
                <a:spcPct val="80000"/>
              </a:lnSpc>
            </a:pPr>
            <a:endParaRPr lang="en-US" altLang="ko-KR" sz="2800" dirty="0">
              <a:ea typeface="굴림" panose="020B0600000101010101" pitchFamily="34" charset="-127"/>
            </a:endParaRPr>
          </a:p>
          <a:p>
            <a:pPr>
              <a:lnSpc>
                <a:spcPct val="80000"/>
              </a:lnSpc>
            </a:pPr>
            <a:endParaRPr lang="en-US" altLang="ko-KR" sz="2800" dirty="0">
              <a:ea typeface="굴림" panose="020B0600000101010101" pitchFamily="34" charset="-127"/>
            </a:endParaRPr>
          </a:p>
          <a:p>
            <a:pPr>
              <a:lnSpc>
                <a:spcPct val="80000"/>
              </a:lnSpc>
            </a:pPr>
            <a:endParaRPr lang="en-US" altLang="ko-KR" sz="2800" dirty="0">
              <a:ea typeface="굴림" panose="020B0600000101010101" pitchFamily="34" charset="-127"/>
            </a:endParaRPr>
          </a:p>
          <a:p>
            <a:pPr>
              <a:lnSpc>
                <a:spcPct val="80000"/>
              </a:lnSpc>
            </a:pPr>
            <a:r>
              <a:rPr lang="en-US" altLang="ko-KR" sz="2800" dirty="0">
                <a:ea typeface="굴림" panose="020B0600000101010101" pitchFamily="34" charset="-127"/>
              </a:rPr>
              <a:t>Establish “acceptable” page-fault rate</a:t>
            </a:r>
          </a:p>
          <a:p>
            <a:pPr lvl="1">
              <a:lnSpc>
                <a:spcPct val="80000"/>
              </a:lnSpc>
            </a:pPr>
            <a:r>
              <a:rPr lang="en-US" altLang="ko-KR" sz="2400" dirty="0">
                <a:ea typeface="굴림" panose="020B0600000101010101" pitchFamily="34" charset="-127"/>
              </a:rPr>
              <a:t>If actual rate too low, process loses frame</a:t>
            </a:r>
          </a:p>
          <a:p>
            <a:pPr lvl="1">
              <a:lnSpc>
                <a:spcPct val="80000"/>
              </a:lnSpc>
            </a:pPr>
            <a:r>
              <a:rPr lang="en-US" altLang="ko-KR" sz="2400" dirty="0">
                <a:ea typeface="굴림" panose="020B0600000101010101" pitchFamily="34" charset="-127"/>
              </a:rPr>
              <a:t>If actual rate too high, process gains frame</a:t>
            </a:r>
          </a:p>
          <a:p>
            <a:pPr>
              <a:lnSpc>
                <a:spcPct val="80000"/>
              </a:lnSpc>
            </a:pPr>
            <a:r>
              <a:rPr lang="en-US" altLang="ko-KR" sz="2800" dirty="0">
                <a:ea typeface="굴림" panose="020B0600000101010101" pitchFamily="34" charset="-127"/>
              </a:rPr>
              <a:t>Question: What if we just don’t have enough memory?</a:t>
            </a:r>
          </a:p>
        </p:txBody>
      </p:sp>
      <p:pic>
        <p:nvPicPr>
          <p:cNvPr id="815108"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l="900" t="16351" r="1137" b="16667"/>
          <a:stretch>
            <a:fillRect/>
          </a:stretch>
        </p:blipFill>
        <p:spPr bwMode="auto">
          <a:xfrm>
            <a:off x="2895600" y="1630362"/>
            <a:ext cx="5886450" cy="30178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2204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5107">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5107">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5107">
                                            <p:txEl>
                                              <p:pRg st="10" end="10"/>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815108"/>
                                        </p:tgtEl>
                                        <p:attrNameLst>
                                          <p:attrName>style.visibility</p:attrName>
                                        </p:attrNameLst>
                                      </p:cBhvr>
                                      <p:to>
                                        <p:strVal val="visible"/>
                                      </p:to>
                                    </p:set>
                                    <p:anim calcmode="lin" valueType="num">
                                      <p:cBhvr additive="base">
                                        <p:cTn id="17" dur="500" fill="hold"/>
                                        <p:tgtEl>
                                          <p:spTgt spid="815108"/>
                                        </p:tgtEl>
                                        <p:attrNameLst>
                                          <p:attrName>ppt_x</p:attrName>
                                        </p:attrNameLst>
                                      </p:cBhvr>
                                      <p:tavLst>
                                        <p:tav tm="0">
                                          <p:val>
                                            <p:strVal val="1+#ppt_w/2"/>
                                          </p:val>
                                        </p:tav>
                                        <p:tav tm="100000">
                                          <p:val>
                                            <p:strVal val="#ppt_x"/>
                                          </p:val>
                                        </p:tav>
                                      </p:tavLst>
                                    </p:anim>
                                    <p:anim calcmode="lin" valueType="num">
                                      <p:cBhvr additive="base">
                                        <p:cTn id="18" dur="500" fill="hold"/>
                                        <p:tgtEl>
                                          <p:spTgt spid="81510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51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a:t>Thrashing</a:t>
            </a:r>
          </a:p>
        </p:txBody>
      </p:sp>
      <p:sp>
        <p:nvSpPr>
          <p:cNvPr id="816131" name="Rectangle 3"/>
          <p:cNvSpPr>
            <a:spLocks noGrp="1" noChangeArrowheads="1"/>
          </p:cNvSpPr>
          <p:nvPr>
            <p:ph type="body" idx="1"/>
          </p:nvPr>
        </p:nvSpPr>
        <p:spPr>
          <a:xfrm>
            <a:off x="225669" y="729762"/>
            <a:ext cx="7010400" cy="5616574"/>
          </a:xfrm>
        </p:spPr>
        <p:txBody>
          <a:bodyPr>
            <a:normAutofit/>
          </a:bodyPr>
          <a:lstStyle/>
          <a:p>
            <a:r>
              <a:rPr lang="en-US" altLang="ko-KR" dirty="0"/>
              <a:t>If a process does not have “enough” pages, the page-fault rate is very high.  </a:t>
            </a:r>
            <a:br>
              <a:rPr lang="en-US" altLang="ko-KR" dirty="0"/>
            </a:br>
            <a:r>
              <a:rPr lang="en-US" altLang="ko-KR" dirty="0"/>
              <a:t>This leads to:</a:t>
            </a:r>
          </a:p>
          <a:p>
            <a:pPr lvl="1"/>
            <a:r>
              <a:rPr lang="en-US" altLang="ko-KR" dirty="0"/>
              <a:t>low CPU utilization</a:t>
            </a:r>
          </a:p>
          <a:p>
            <a:pPr lvl="1"/>
            <a:r>
              <a:rPr lang="en-US" altLang="ko-KR" dirty="0"/>
              <a:t>operating system spends most of its time swapping to disk</a:t>
            </a:r>
          </a:p>
          <a:p>
            <a:r>
              <a:rPr lang="en-US" altLang="ko-KR" dirty="0">
                <a:solidFill>
                  <a:srgbClr val="FF0000"/>
                </a:solidFill>
              </a:rPr>
              <a:t>Thrashing</a:t>
            </a:r>
            <a:r>
              <a:rPr lang="en-US" altLang="ko-KR" dirty="0"/>
              <a:t> </a:t>
            </a:r>
            <a:r>
              <a:rPr lang="en-US" altLang="ko-KR" dirty="0">
                <a:sym typeface="Symbol" panose="05050102010706020507" pitchFamily="18" charset="2"/>
              </a:rPr>
              <a:t> a process is busy swapping pages in and out with little or no actual progress</a:t>
            </a:r>
          </a:p>
          <a:p>
            <a:r>
              <a:rPr lang="en-US" altLang="ko-KR" dirty="0">
                <a:sym typeface="Symbol" panose="05050102010706020507" pitchFamily="18" charset="2"/>
              </a:rPr>
              <a:t>Questions:</a:t>
            </a:r>
          </a:p>
          <a:p>
            <a:pPr lvl="1"/>
            <a:r>
              <a:rPr lang="en-US" altLang="ko-KR" dirty="0"/>
              <a:t>How do we detect Thrashing?</a:t>
            </a:r>
          </a:p>
          <a:p>
            <a:pPr lvl="1"/>
            <a:r>
              <a:rPr lang="en-US" altLang="ko-KR" dirty="0"/>
              <a:t>What is best response to Thrashing?</a:t>
            </a:r>
          </a:p>
        </p:txBody>
      </p:sp>
      <p:pic>
        <p:nvPicPr>
          <p:cNvPr id="816132"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l="417" t="12083" r="856" b="12083"/>
          <a:stretch>
            <a:fillRect/>
          </a:stretch>
        </p:blipFill>
        <p:spPr bwMode="auto">
          <a:xfrm>
            <a:off x="7221415" y="1028700"/>
            <a:ext cx="4667250" cy="2689225"/>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543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61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6132"/>
                                        </p:tgtEl>
                                        <p:attrNameLst>
                                          <p:attrName>style.visibility</p:attrName>
                                        </p:attrNameLst>
                                      </p:cBhvr>
                                      <p:to>
                                        <p:strVal val="visible"/>
                                      </p:to>
                                    </p:set>
                                    <p:anim calcmode="lin" valueType="num">
                                      <p:cBhvr additive="base">
                                        <p:cTn id="9" dur="500" fill="hold"/>
                                        <p:tgtEl>
                                          <p:spTgt spid="816132"/>
                                        </p:tgtEl>
                                        <p:attrNameLst>
                                          <p:attrName>ppt_x</p:attrName>
                                        </p:attrNameLst>
                                      </p:cBhvr>
                                      <p:tavLst>
                                        <p:tav tm="0">
                                          <p:val>
                                            <p:strVal val="1+#ppt_w/2"/>
                                          </p:val>
                                        </p:tav>
                                        <p:tav tm="100000">
                                          <p:val>
                                            <p:strVal val="#ppt_x"/>
                                          </p:val>
                                        </p:tav>
                                      </p:tavLst>
                                    </p:anim>
                                    <p:anim calcmode="lin" valueType="num">
                                      <p:cBhvr additive="base">
                                        <p:cTn id="10" dur="500" fill="hold"/>
                                        <p:tgtEl>
                                          <p:spTgt spid="816132"/>
                                        </p:tgtEl>
                                        <p:attrNameLst>
                                          <p:attrName>ppt_y</p:attrName>
                                        </p:attrNameLst>
                                      </p:cBhvr>
                                      <p:tavLst>
                                        <p:tav tm="0">
                                          <p:val>
                                            <p:strVal val="#ppt_y"/>
                                          </p:val>
                                        </p:tav>
                                        <p:tav tm="100000">
                                          <p:val>
                                            <p:strVal val="#ppt_y"/>
                                          </p:val>
                                        </p:tav>
                                      </p:tavLst>
                                    </p:anim>
                                  </p:childTnLst>
                                </p:cTn>
                              </p:par>
                              <p:par>
                                <p:cTn id="11" presetID="1" presetClass="entr" presetSubtype="0" fill="hold" grpId="0" nodeType="withEffect">
                                  <p:stCondLst>
                                    <p:cond delay="0"/>
                                  </p:stCondLst>
                                  <p:childTnLst>
                                    <p:set>
                                      <p:cBhvr>
                                        <p:cTn id="12" dur="1" fill="hold">
                                          <p:stCondLst>
                                            <p:cond delay="0"/>
                                          </p:stCondLst>
                                        </p:cTn>
                                        <p:tgtEl>
                                          <p:spTgt spid="816131">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6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6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613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613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6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altLang="ko-KR"/>
              <a:t>Locality In A Memory-Reference Pattern</a:t>
            </a:r>
            <a:endParaRPr lang="en-US" altLang="ko-KR" dirty="0"/>
          </a:p>
        </p:txBody>
      </p:sp>
      <p:sp>
        <p:nvSpPr>
          <p:cNvPr id="811015" name="Rectangle 7"/>
          <p:cNvSpPr>
            <a:spLocks noGrp="1" noChangeArrowheads="1"/>
          </p:cNvSpPr>
          <p:nvPr>
            <p:ph type="body" idx="1"/>
          </p:nvPr>
        </p:nvSpPr>
        <p:spPr>
          <a:xfrm>
            <a:off x="5181600" y="762000"/>
            <a:ext cx="6705600" cy="5562600"/>
          </a:xfrm>
        </p:spPr>
        <p:txBody>
          <a:bodyPr/>
          <a:lstStyle/>
          <a:p>
            <a:r>
              <a:rPr lang="en-US" altLang="ko-KR" dirty="0"/>
              <a:t>Program Memory Access Patterns have temporal and spatial locality</a:t>
            </a:r>
          </a:p>
          <a:p>
            <a:pPr lvl="1"/>
            <a:r>
              <a:rPr lang="en-US" altLang="ko-KR" dirty="0"/>
              <a:t>Group of Pages accessed along a given time slice called the “Working Set”</a:t>
            </a:r>
          </a:p>
          <a:p>
            <a:pPr lvl="1"/>
            <a:r>
              <a:rPr lang="en-US" altLang="ko-KR" dirty="0"/>
              <a:t>Working Set defines minimum number of pages for process to behave well</a:t>
            </a:r>
          </a:p>
          <a:p>
            <a:r>
              <a:rPr lang="en-US" altLang="ko-KR" dirty="0"/>
              <a:t>Not enough memory for Working Set </a:t>
            </a:r>
            <a:r>
              <a:rPr lang="en-US" altLang="ko-KR" dirty="0">
                <a:sym typeface="Symbol" panose="05050102010706020507" pitchFamily="18" charset="2"/>
              </a:rPr>
              <a:t> Thrashing</a:t>
            </a:r>
          </a:p>
          <a:p>
            <a:pPr lvl="1"/>
            <a:r>
              <a:rPr lang="en-US" altLang="ko-KR" dirty="0">
                <a:sym typeface="Symbol" panose="05050102010706020507" pitchFamily="18" charset="2"/>
              </a:rPr>
              <a:t>Better to swap out process?</a:t>
            </a:r>
          </a:p>
          <a:p>
            <a:pPr lvl="1"/>
            <a:endParaRPr lang="ko-KR" altLang="en-US" dirty="0"/>
          </a:p>
        </p:txBody>
      </p:sp>
      <p:sp>
        <p:nvSpPr>
          <p:cNvPr id="811013" name="AutoShape 5"/>
          <p:cNvSpPr>
            <a:spLocks noChangeArrowheads="1"/>
          </p:cNvSpPr>
          <p:nvPr/>
        </p:nvSpPr>
        <p:spPr bwMode="auto">
          <a:xfrm>
            <a:off x="-6413500" y="764931"/>
            <a:ext cx="228600" cy="5029200"/>
          </a:xfrm>
          <a:prstGeom prst="roundRect">
            <a:avLst>
              <a:gd name="adj" fmla="val 16667"/>
            </a:avLst>
          </a:prstGeom>
          <a:solidFill>
            <a:schemeClr val="accent1">
              <a:lumMod val="60000"/>
              <a:lumOff val="40000"/>
            </a:schemeClr>
          </a:solidFill>
          <a:ln w="38100" algn="ctr">
            <a:solidFill>
              <a:schemeClr val="tx1"/>
            </a:solidFill>
            <a:round/>
            <a:headEnd/>
            <a:tailEnd/>
          </a:ln>
          <a:effec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pic>
        <p:nvPicPr>
          <p:cNvPr id="811011"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l="21249" t="659" r="21251" b="1007"/>
          <a:stretch>
            <a:fillRect/>
          </a:stretch>
        </p:blipFill>
        <p:spPr bwMode="auto">
          <a:xfrm>
            <a:off x="457200" y="762000"/>
            <a:ext cx="4406900" cy="53292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395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1015">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1011"/>
                                        </p:tgtEl>
                                        <p:attrNameLst>
                                          <p:attrName>style.visibility</p:attrName>
                                        </p:attrNameLst>
                                      </p:cBhvr>
                                      <p:to>
                                        <p:strVal val="visible"/>
                                      </p:to>
                                    </p:set>
                                    <p:anim calcmode="lin" valueType="num">
                                      <p:cBhvr additive="base">
                                        <p:cTn id="9" dur="500" fill="hold"/>
                                        <p:tgtEl>
                                          <p:spTgt spid="811011"/>
                                        </p:tgtEl>
                                        <p:attrNameLst>
                                          <p:attrName>ppt_x</p:attrName>
                                        </p:attrNameLst>
                                      </p:cBhvr>
                                      <p:tavLst>
                                        <p:tav tm="0">
                                          <p:val>
                                            <p:strVal val="1+#ppt_w/2"/>
                                          </p:val>
                                        </p:tav>
                                        <p:tav tm="100000">
                                          <p:val>
                                            <p:strVal val="#ppt_x"/>
                                          </p:val>
                                        </p:tav>
                                      </p:tavLst>
                                    </p:anim>
                                    <p:anim calcmode="lin" valueType="num">
                                      <p:cBhvr additive="base">
                                        <p:cTn id="10" dur="500" fill="hold"/>
                                        <p:tgtEl>
                                          <p:spTgt spid="81101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1015">
                                            <p:txEl>
                                              <p:pRg st="1" end="1"/>
                                            </p:txEl>
                                          </p:spTgt>
                                        </p:tgtEl>
                                        <p:attrNameLst>
                                          <p:attrName>style.visibility</p:attrName>
                                        </p:attrNameLst>
                                      </p:cBhvr>
                                      <p:to>
                                        <p:strVal val="visible"/>
                                      </p:to>
                                    </p:set>
                                  </p:childTnLst>
                                </p:cTn>
                              </p:par>
                              <p:par>
                                <p:cTn id="15" presetID="63" presetClass="path" presetSubtype="0" accel="50000" decel="50000" fill="hold" grpId="0" nodeType="withEffect">
                                  <p:stCondLst>
                                    <p:cond delay="0"/>
                                  </p:stCondLst>
                                  <p:childTnLst>
                                    <p:animMotion origin="layout" path="M 0.59688 0.01065 L 0.9056 0.00926 " pathEditMode="fixed" rAng="0" ptsTypes="AA">
                                      <p:cBhvr>
                                        <p:cTn id="16" dur="3000" fill="hold"/>
                                        <p:tgtEl>
                                          <p:spTgt spid="811013"/>
                                        </p:tgtEl>
                                        <p:attrNameLst>
                                          <p:attrName>ppt_x</p:attrName>
                                          <p:attrName>ppt_y</p:attrName>
                                        </p:attrNameLst>
                                      </p:cBhvr>
                                      <p:rCtr x="15430" y="-69"/>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101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101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10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1015" grpId="0" uiExpand="1" build="p"/>
      <p:bldP spid="811013" grpId="0" uiExpan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dirty="0"/>
              <a:t>Working-Set Model</a:t>
            </a:r>
          </a:p>
        </p:txBody>
      </p:sp>
      <p:sp>
        <p:nvSpPr>
          <p:cNvPr id="20483" name="Rectangle 3"/>
          <p:cNvSpPr>
            <a:spLocks noGrp="1" noChangeArrowheads="1"/>
          </p:cNvSpPr>
          <p:nvPr>
            <p:ph type="body" idx="1"/>
          </p:nvPr>
        </p:nvSpPr>
        <p:spPr>
          <a:xfrm>
            <a:off x="990600" y="2514600"/>
            <a:ext cx="10439400" cy="4267200"/>
          </a:xfrm>
        </p:spPr>
        <p:txBody>
          <a:bodyPr>
            <a:normAutofit lnSpcReduction="10000"/>
          </a:bodyPr>
          <a:lstStyle/>
          <a:p>
            <a:r>
              <a:rPr lang="ko-KR" altLang="en-US" dirty="0">
                <a:sym typeface="Symbol" panose="05050102010706020507" pitchFamily="18" charset="2"/>
              </a:rPr>
              <a:t>  </a:t>
            </a:r>
            <a:r>
              <a:rPr lang="en-US" altLang="ko-KR" dirty="0">
                <a:sym typeface="Symbol" panose="05050102010706020507" pitchFamily="18" charset="2"/>
              </a:rPr>
              <a:t>working-set window  fixed number of page references </a:t>
            </a:r>
          </a:p>
          <a:p>
            <a:pPr lvl="1"/>
            <a:r>
              <a:rPr lang="en-US" altLang="ko-KR" dirty="0">
                <a:sym typeface="Symbol" panose="05050102010706020507" pitchFamily="18" charset="2"/>
              </a:rPr>
              <a:t>Example:  10,000 instructions</a:t>
            </a:r>
          </a:p>
          <a:p>
            <a:r>
              <a:rPr lang="en-US" altLang="ko-KR" dirty="0" err="1">
                <a:sym typeface="Symbol" panose="05050102010706020507" pitchFamily="18" charset="2"/>
              </a:rPr>
              <a:t>WS</a:t>
            </a:r>
            <a:r>
              <a:rPr lang="en-US" altLang="ko-KR" baseline="-25000" dirty="0" err="1">
                <a:sym typeface="Symbol" panose="05050102010706020507" pitchFamily="18" charset="2"/>
              </a:rPr>
              <a:t>i</a:t>
            </a:r>
            <a:r>
              <a:rPr lang="en-US" altLang="ko-KR" dirty="0">
                <a:sym typeface="Symbol" panose="05050102010706020507" pitchFamily="18" charset="2"/>
              </a:rPr>
              <a:t> (working set of Process P</a:t>
            </a:r>
            <a:r>
              <a:rPr lang="en-US" altLang="ko-KR" baseline="-25000" dirty="0">
                <a:sym typeface="Symbol" panose="05050102010706020507" pitchFamily="18" charset="2"/>
              </a:rPr>
              <a:t>i</a:t>
            </a:r>
            <a:r>
              <a:rPr lang="en-US" altLang="ko-KR" dirty="0">
                <a:sym typeface="Symbol" panose="05050102010706020507" pitchFamily="18" charset="2"/>
              </a:rPr>
              <a:t>) = total set of pages referenced in the most recent  (varies in time)</a:t>
            </a:r>
          </a:p>
          <a:p>
            <a:pPr lvl="1"/>
            <a:r>
              <a:rPr lang="en-US" altLang="ko-KR" dirty="0">
                <a:sym typeface="Symbol" panose="05050102010706020507" pitchFamily="18" charset="2"/>
              </a:rPr>
              <a:t>if  too small will not encompass entire locality</a:t>
            </a:r>
          </a:p>
          <a:p>
            <a:pPr lvl="1"/>
            <a:r>
              <a:rPr lang="en-US" altLang="ko-KR" dirty="0">
                <a:sym typeface="Symbol" panose="05050102010706020507" pitchFamily="18" charset="2"/>
              </a:rPr>
              <a:t>if  too large will encompass several localities</a:t>
            </a:r>
          </a:p>
          <a:p>
            <a:pPr lvl="1"/>
            <a:r>
              <a:rPr lang="en-US" altLang="ko-KR" dirty="0">
                <a:sym typeface="Symbol" panose="05050102010706020507" pitchFamily="18" charset="2"/>
              </a:rPr>
              <a:t>if  =   will encompass entire program</a:t>
            </a:r>
          </a:p>
          <a:p>
            <a:r>
              <a:rPr lang="en-US" altLang="ko-KR" dirty="0">
                <a:sym typeface="Symbol" panose="05050102010706020507" pitchFamily="18" charset="2"/>
              </a:rPr>
              <a:t>D = |</a:t>
            </a:r>
            <a:r>
              <a:rPr lang="en-US" altLang="ko-KR" dirty="0" err="1">
                <a:sym typeface="Symbol" panose="05050102010706020507" pitchFamily="18" charset="2"/>
              </a:rPr>
              <a:t>WS</a:t>
            </a:r>
            <a:r>
              <a:rPr lang="en-US" altLang="ko-KR" baseline="-25000" dirty="0" err="1">
                <a:sym typeface="Symbol" panose="05050102010706020507" pitchFamily="18" charset="2"/>
              </a:rPr>
              <a:t>i</a:t>
            </a:r>
            <a:r>
              <a:rPr lang="en-US" altLang="ko-KR" dirty="0">
                <a:sym typeface="Symbol" panose="05050102010706020507" pitchFamily="18" charset="2"/>
              </a:rPr>
              <a:t>|  total demand frames </a:t>
            </a:r>
          </a:p>
          <a:p>
            <a:r>
              <a:rPr lang="en-US" altLang="ko-KR" dirty="0">
                <a:sym typeface="Symbol" panose="05050102010706020507" pitchFamily="18" charset="2"/>
              </a:rPr>
              <a:t>if D &gt; m  Thrashing</a:t>
            </a:r>
          </a:p>
          <a:p>
            <a:pPr lvl="1"/>
            <a:r>
              <a:rPr lang="en-US" altLang="ko-KR" dirty="0">
                <a:sym typeface="Symbol" panose="05050102010706020507" pitchFamily="18" charset="2"/>
              </a:rPr>
              <a:t>Policy: if D &gt; m, then suspend/swap out processes</a:t>
            </a:r>
          </a:p>
          <a:p>
            <a:pPr lvl="1"/>
            <a:r>
              <a:rPr lang="en-US" altLang="ko-KR" dirty="0">
                <a:sym typeface="Symbol" panose="05050102010706020507" pitchFamily="18" charset="2"/>
              </a:rPr>
              <a:t>This can improve overall system behavior by a lot!</a:t>
            </a:r>
          </a:p>
        </p:txBody>
      </p:sp>
      <p:pic>
        <p:nvPicPr>
          <p:cNvPr id="20484"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l="452" t="34947" r="688" b="35550"/>
          <a:stretch>
            <a:fillRect/>
          </a:stretch>
        </p:blipFill>
        <p:spPr bwMode="auto">
          <a:xfrm>
            <a:off x="2438401" y="776287"/>
            <a:ext cx="7426325" cy="1662113"/>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402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676400" y="152400"/>
            <a:ext cx="8991600" cy="533400"/>
          </a:xfrm>
        </p:spPr>
        <p:txBody>
          <a:bodyPr/>
          <a:lstStyle/>
          <a:p>
            <a:r>
              <a:rPr lang="en-US" altLang="ko-KR" dirty="0"/>
              <a:t>Management &amp; Access to the Memory Hierarchy</a:t>
            </a:r>
          </a:p>
        </p:txBody>
      </p:sp>
      <p:sp>
        <p:nvSpPr>
          <p:cNvPr id="12292" name="Rectangle 16"/>
          <p:cNvSpPr>
            <a:spLocks noChangeArrowheads="1"/>
          </p:cNvSpPr>
          <p:nvPr/>
        </p:nvSpPr>
        <p:spPr bwMode="auto">
          <a:xfrm>
            <a:off x="4945063" y="330041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2823404" y="3779047"/>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2743200" y="2116142"/>
            <a:ext cx="2019300" cy="128587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07" name="Rectangle 6"/>
          <p:cNvSpPr>
            <a:spLocks noChangeArrowheads="1"/>
          </p:cNvSpPr>
          <p:nvPr/>
        </p:nvSpPr>
        <p:spPr bwMode="auto">
          <a:xfrm>
            <a:off x="2743200" y="3489329"/>
            <a:ext cx="2019300" cy="129857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09" name="Rectangle 8"/>
          <p:cNvSpPr>
            <a:spLocks noChangeArrowheads="1"/>
          </p:cNvSpPr>
          <p:nvPr/>
        </p:nvSpPr>
        <p:spPr bwMode="auto">
          <a:xfrm>
            <a:off x="8534400" y="180657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2590800" y="1703391"/>
            <a:ext cx="3043238" cy="319405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3279776" y="1722441"/>
            <a:ext cx="11858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3751264" y="1806579"/>
            <a:ext cx="4783137" cy="19716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14" name="Rectangle 18"/>
          <p:cNvSpPr>
            <a:spLocks noChangeArrowheads="1"/>
          </p:cNvSpPr>
          <p:nvPr/>
        </p:nvSpPr>
        <p:spPr bwMode="auto">
          <a:xfrm>
            <a:off x="5862638" y="2908304"/>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3468689" y="5543555"/>
            <a:ext cx="29685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a:t>
            </a:r>
          </a:p>
        </p:txBody>
      </p:sp>
      <p:sp>
        <p:nvSpPr>
          <p:cNvPr id="25616" name="Rectangle 23"/>
          <p:cNvSpPr>
            <a:spLocks noChangeArrowheads="1"/>
          </p:cNvSpPr>
          <p:nvPr/>
        </p:nvSpPr>
        <p:spPr bwMode="auto">
          <a:xfrm>
            <a:off x="8691563" y="5449891"/>
            <a:ext cx="13081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1136649" y="5556255"/>
            <a:ext cx="129993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Speed (ns):</a:t>
            </a:r>
          </a:p>
        </p:txBody>
      </p:sp>
      <p:sp>
        <p:nvSpPr>
          <p:cNvPr id="25618" name="Rectangle 25"/>
          <p:cNvSpPr>
            <a:spLocks noChangeArrowheads="1"/>
          </p:cNvSpPr>
          <p:nvPr/>
        </p:nvSpPr>
        <p:spPr bwMode="auto">
          <a:xfrm>
            <a:off x="4892675" y="5535617"/>
            <a:ext cx="70752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10-30</a:t>
            </a:r>
          </a:p>
        </p:txBody>
      </p:sp>
      <p:sp>
        <p:nvSpPr>
          <p:cNvPr id="25619" name="Rectangle 26"/>
          <p:cNvSpPr>
            <a:spLocks noChangeArrowheads="1"/>
          </p:cNvSpPr>
          <p:nvPr/>
        </p:nvSpPr>
        <p:spPr bwMode="auto">
          <a:xfrm>
            <a:off x="6046789" y="5543555"/>
            <a:ext cx="56197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a:t>
            </a:r>
          </a:p>
        </p:txBody>
      </p:sp>
      <p:sp>
        <p:nvSpPr>
          <p:cNvPr id="25620" name="Rectangle 27"/>
          <p:cNvSpPr>
            <a:spLocks noChangeArrowheads="1"/>
          </p:cNvSpPr>
          <p:nvPr/>
        </p:nvSpPr>
        <p:spPr bwMode="auto">
          <a:xfrm>
            <a:off x="2641624" y="5908900"/>
            <a:ext cx="78737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100Bs</a:t>
            </a:r>
          </a:p>
        </p:txBody>
      </p:sp>
      <p:sp>
        <p:nvSpPr>
          <p:cNvPr id="25621" name="Rectangle 29"/>
          <p:cNvSpPr>
            <a:spLocks noChangeArrowheads="1"/>
          </p:cNvSpPr>
          <p:nvPr/>
        </p:nvSpPr>
        <p:spPr bwMode="auto">
          <a:xfrm>
            <a:off x="1047093" y="5912412"/>
            <a:ext cx="139130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Size (bytes):</a:t>
            </a:r>
          </a:p>
        </p:txBody>
      </p:sp>
      <p:sp>
        <p:nvSpPr>
          <p:cNvPr id="25622" name="Rectangle 30"/>
          <p:cNvSpPr>
            <a:spLocks noChangeArrowheads="1"/>
          </p:cNvSpPr>
          <p:nvPr/>
        </p:nvSpPr>
        <p:spPr bwMode="auto">
          <a:xfrm>
            <a:off x="5046663" y="5888263"/>
            <a:ext cx="618760"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MBs</a:t>
            </a:r>
          </a:p>
        </p:txBody>
      </p:sp>
      <p:sp>
        <p:nvSpPr>
          <p:cNvPr id="25623" name="Rectangle 31"/>
          <p:cNvSpPr>
            <a:spLocks noChangeArrowheads="1"/>
          </p:cNvSpPr>
          <p:nvPr/>
        </p:nvSpPr>
        <p:spPr bwMode="auto">
          <a:xfrm>
            <a:off x="6105526" y="5873975"/>
            <a:ext cx="75247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r>
              <a:rPr lang="en-US" altLang="ko-KR" sz="1600">
                <a:latin typeface="Helvetica" charset="0"/>
              </a:rPr>
              <a:t>GBs</a:t>
            </a:r>
          </a:p>
        </p:txBody>
      </p:sp>
      <p:sp>
        <p:nvSpPr>
          <p:cNvPr id="25624" name="Rectangle 36"/>
          <p:cNvSpPr>
            <a:spLocks noChangeArrowheads="1"/>
          </p:cNvSpPr>
          <p:nvPr/>
        </p:nvSpPr>
        <p:spPr bwMode="auto">
          <a:xfrm>
            <a:off x="8915401" y="5832700"/>
            <a:ext cx="570369"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TBs</a:t>
            </a:r>
          </a:p>
        </p:txBody>
      </p:sp>
      <p:sp>
        <p:nvSpPr>
          <p:cNvPr id="34" name="Rectangle 14"/>
          <p:cNvSpPr>
            <a:spLocks noChangeArrowheads="1"/>
          </p:cNvSpPr>
          <p:nvPr/>
        </p:nvSpPr>
        <p:spPr bwMode="auto">
          <a:xfrm>
            <a:off x="2823404" y="2413236"/>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3452813" y="241323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3454400" y="3779047"/>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4135438" y="3612591"/>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4132263" y="2201303"/>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2871788" y="5543555"/>
            <a:ext cx="467978"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0.3</a:t>
            </a:r>
          </a:p>
        </p:txBody>
      </p:sp>
      <p:sp>
        <p:nvSpPr>
          <p:cNvPr id="25631" name="Rectangle 22"/>
          <p:cNvSpPr>
            <a:spLocks noChangeArrowheads="1"/>
          </p:cNvSpPr>
          <p:nvPr/>
        </p:nvSpPr>
        <p:spPr bwMode="auto">
          <a:xfrm>
            <a:off x="4205289" y="5543555"/>
            <a:ext cx="29685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3</a:t>
            </a:r>
          </a:p>
        </p:txBody>
      </p:sp>
      <p:sp>
        <p:nvSpPr>
          <p:cNvPr id="25632" name="Rectangle 27"/>
          <p:cNvSpPr>
            <a:spLocks noChangeArrowheads="1"/>
          </p:cNvSpPr>
          <p:nvPr/>
        </p:nvSpPr>
        <p:spPr bwMode="auto">
          <a:xfrm>
            <a:off x="3352800" y="5908900"/>
            <a:ext cx="78737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10kBs</a:t>
            </a:r>
          </a:p>
        </p:txBody>
      </p:sp>
      <p:sp>
        <p:nvSpPr>
          <p:cNvPr id="25633" name="Rectangle 27"/>
          <p:cNvSpPr>
            <a:spLocks noChangeArrowheads="1"/>
          </p:cNvSpPr>
          <p:nvPr/>
        </p:nvSpPr>
        <p:spPr bwMode="auto">
          <a:xfrm>
            <a:off x="4083050" y="5891438"/>
            <a:ext cx="901490"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100kBs</a:t>
            </a:r>
          </a:p>
        </p:txBody>
      </p:sp>
      <p:sp>
        <p:nvSpPr>
          <p:cNvPr id="25634" name="Rectangle 8"/>
          <p:cNvSpPr>
            <a:spLocks noChangeArrowheads="1"/>
          </p:cNvSpPr>
          <p:nvPr/>
        </p:nvSpPr>
        <p:spPr bwMode="auto">
          <a:xfrm>
            <a:off x="7086600" y="2405067"/>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7239000" y="5449891"/>
            <a:ext cx="10668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7267576" y="5873975"/>
            <a:ext cx="96202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100GBs</a:t>
            </a:r>
          </a:p>
        </p:txBody>
      </p:sp>
      <p:grpSp>
        <p:nvGrpSpPr>
          <p:cNvPr id="11" name="Group 10"/>
          <p:cNvGrpSpPr/>
          <p:nvPr/>
        </p:nvGrpSpPr>
        <p:grpSpPr>
          <a:xfrm>
            <a:off x="3409616" y="914400"/>
            <a:ext cx="2381584" cy="5315932"/>
            <a:chOff x="975018" y="1116009"/>
            <a:chExt cx="3335587" cy="5315932"/>
          </a:xfrm>
        </p:grpSpPr>
        <p:sp>
          <p:nvSpPr>
            <p:cNvPr id="6" name="Rectangle 5"/>
            <p:cNvSpPr/>
            <p:nvPr/>
          </p:nvSpPr>
          <p:spPr>
            <a:xfrm>
              <a:off x="975018" y="1116009"/>
              <a:ext cx="3335587"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429062" y="1128852"/>
              <a:ext cx="2633982" cy="830997"/>
            </a:xfrm>
            <a:prstGeom prst="rect">
              <a:avLst/>
            </a:prstGeom>
            <a:noFill/>
          </p:spPr>
          <p:txBody>
            <a:bodyPr wrap="none" rtlCol="0">
              <a:spAutoFit/>
            </a:bodyPr>
            <a:lstStyle/>
            <a:p>
              <a:r>
                <a:rPr lang="en-US" sz="2400" b="0" dirty="0">
                  <a:solidFill>
                    <a:schemeClr val="accent2"/>
                  </a:solidFill>
                  <a:latin typeface="Gill Sans" charset="0"/>
                  <a:ea typeface="Gill Sans" charset="0"/>
                  <a:cs typeface="Gill Sans" charset="0"/>
                </a:rPr>
                <a:t>Managed in </a:t>
              </a:r>
              <a:br>
                <a:rPr lang="en-US" sz="2400" b="0" dirty="0">
                  <a:solidFill>
                    <a:schemeClr val="accent2"/>
                  </a:solidFill>
                  <a:latin typeface="Gill Sans" charset="0"/>
                  <a:ea typeface="Gill Sans" charset="0"/>
                  <a:cs typeface="Gill Sans" charset="0"/>
                </a:rPr>
              </a:br>
              <a:r>
                <a:rPr lang="en-US" sz="2400" b="0" dirty="0">
                  <a:solidFill>
                    <a:schemeClr val="accent2"/>
                  </a:solidFill>
                  <a:latin typeface="Gill Sans" charset="0"/>
                  <a:ea typeface="Gill Sans" charset="0"/>
                  <a:cs typeface="Gill Sans" charset="0"/>
                </a:rPr>
                <a:t>Hardware</a:t>
              </a:r>
            </a:p>
          </p:txBody>
        </p:sp>
      </p:grpSp>
      <p:grpSp>
        <p:nvGrpSpPr>
          <p:cNvPr id="12" name="Group 11"/>
          <p:cNvGrpSpPr/>
          <p:nvPr/>
        </p:nvGrpSpPr>
        <p:grpSpPr>
          <a:xfrm>
            <a:off x="5839369" y="914400"/>
            <a:ext cx="4430459" cy="5315932"/>
            <a:chOff x="4414838" y="1107059"/>
            <a:chExt cx="4230975" cy="5315932"/>
          </a:xfrm>
        </p:grpSpPr>
        <p:sp>
          <p:nvSpPr>
            <p:cNvPr id="44" name="Rectangle 43"/>
            <p:cNvSpPr/>
            <p:nvPr/>
          </p:nvSpPr>
          <p:spPr>
            <a:xfrm>
              <a:off x="4414838" y="1107059"/>
              <a:ext cx="4137025"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423486" y="1204767"/>
              <a:ext cx="4222327" cy="523220"/>
            </a:xfrm>
            <a:prstGeom prst="rect">
              <a:avLst/>
            </a:prstGeom>
            <a:noFill/>
          </p:spPr>
          <p:txBody>
            <a:bodyPr wrap="none" rtlCol="0">
              <a:spAutoFit/>
            </a:bodyPr>
            <a:lstStyle/>
            <a:p>
              <a:r>
                <a:rPr lang="en-US" sz="2800" b="0" dirty="0">
                  <a:solidFill>
                    <a:schemeClr val="accent2"/>
                  </a:solidFill>
                  <a:latin typeface="Gill Sans" charset="0"/>
                  <a:ea typeface="Gill Sans" charset="0"/>
                  <a:cs typeface="Gill Sans" charset="0"/>
                </a:rPr>
                <a:t>Managed in Software - OS</a:t>
              </a:r>
            </a:p>
          </p:txBody>
        </p:sp>
      </p:grpSp>
      <p:sp>
        <p:nvSpPr>
          <p:cNvPr id="8" name="Rectangle 7"/>
          <p:cNvSpPr/>
          <p:nvPr/>
        </p:nvSpPr>
        <p:spPr>
          <a:xfrm>
            <a:off x="6300540" y="296177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PT</a:t>
            </a:r>
          </a:p>
        </p:txBody>
      </p:sp>
      <p:sp>
        <p:nvSpPr>
          <p:cNvPr id="48" name="Rectangle 47"/>
          <p:cNvSpPr/>
          <p:nvPr/>
        </p:nvSpPr>
        <p:spPr>
          <a:xfrm>
            <a:off x="8691564" y="2119200"/>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PT</a:t>
            </a:r>
          </a:p>
        </p:txBody>
      </p:sp>
      <p:sp>
        <p:nvSpPr>
          <p:cNvPr id="49" name="Rectangle 48"/>
          <p:cNvSpPr/>
          <p:nvPr/>
        </p:nvSpPr>
        <p:spPr>
          <a:xfrm>
            <a:off x="8881406" y="241323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PT</a:t>
            </a:r>
          </a:p>
        </p:txBody>
      </p:sp>
      <p:sp>
        <p:nvSpPr>
          <p:cNvPr id="50" name="Rectangle 49"/>
          <p:cNvSpPr/>
          <p:nvPr/>
        </p:nvSpPr>
        <p:spPr>
          <a:xfrm>
            <a:off x="7735732" y="251881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PT</a:t>
            </a:r>
          </a:p>
        </p:txBody>
      </p:sp>
      <p:sp>
        <p:nvSpPr>
          <p:cNvPr id="55" name="Rectangle 54"/>
          <p:cNvSpPr/>
          <p:nvPr/>
        </p:nvSpPr>
        <p:spPr>
          <a:xfrm>
            <a:off x="2748548" y="2008191"/>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0" dirty="0">
                <a:solidFill>
                  <a:schemeClr val="tx1"/>
                </a:solidFill>
                <a:latin typeface="Gill Sans" charset="0"/>
                <a:ea typeface="Gill Sans" charset="0"/>
                <a:cs typeface="Gill Sans" charset="0"/>
              </a:rPr>
              <a:t>TLB</a:t>
            </a:r>
            <a:endParaRPr lang="en-US" sz="1600" b="0" dirty="0">
              <a:solidFill>
                <a:schemeClr val="tx1"/>
              </a:solidFill>
              <a:latin typeface="Gill Sans" charset="0"/>
              <a:ea typeface="Gill Sans" charset="0"/>
              <a:cs typeface="Gill Sans" charset="0"/>
            </a:endParaRPr>
          </a:p>
        </p:txBody>
      </p:sp>
      <p:sp>
        <p:nvSpPr>
          <p:cNvPr id="56" name="Rectangle 55"/>
          <p:cNvSpPr/>
          <p:nvPr/>
        </p:nvSpPr>
        <p:spPr>
          <a:xfrm>
            <a:off x="2748548" y="3390903"/>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0" dirty="0">
                <a:solidFill>
                  <a:schemeClr val="tx1"/>
                </a:solidFill>
                <a:latin typeface="Gill Sans" charset="0"/>
                <a:ea typeface="Gill Sans" charset="0"/>
                <a:cs typeface="Gill Sans" charset="0"/>
              </a:rPr>
              <a:t>TLB</a:t>
            </a:r>
            <a:endParaRPr lang="en-US" sz="1600" b="0" dirty="0">
              <a:solidFill>
                <a:schemeClr val="tx1"/>
              </a:solidFill>
              <a:latin typeface="Gill Sans" charset="0"/>
              <a:ea typeface="Gill Sans" charset="0"/>
              <a:cs typeface="Gill Sans" charset="0"/>
            </a:endParaRPr>
          </a:p>
        </p:txBody>
      </p:sp>
      <p:grpSp>
        <p:nvGrpSpPr>
          <p:cNvPr id="10" name="Group 9"/>
          <p:cNvGrpSpPr/>
          <p:nvPr/>
        </p:nvGrpSpPr>
        <p:grpSpPr>
          <a:xfrm>
            <a:off x="3038643" y="4903792"/>
            <a:ext cx="3399313" cy="675135"/>
            <a:chOff x="1590842" y="5330020"/>
            <a:chExt cx="3399313" cy="675135"/>
          </a:xfrm>
        </p:grpSpPr>
        <p:sp>
          <p:nvSpPr>
            <p:cNvPr id="9" name="Left-Right Arrow 8"/>
            <p:cNvSpPr/>
            <p:nvPr/>
          </p:nvSpPr>
          <p:spPr>
            <a:xfrm>
              <a:off x="1590842" y="5330020"/>
              <a:ext cx="3261897" cy="308780"/>
            </a:xfrm>
            <a:prstGeom prst="leftRightArrow">
              <a:avLst/>
            </a:prstGeom>
            <a:solidFill>
              <a:srgbClr val="9537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latin typeface="Gill Sans Light"/>
                <a:cs typeface="Gill Sans Light"/>
              </a:endParaRPr>
            </a:p>
          </p:txBody>
        </p:sp>
        <p:sp>
          <p:nvSpPr>
            <p:cNvPr id="51" name="TextBox 50"/>
            <p:cNvSpPr txBox="1"/>
            <p:nvPr/>
          </p:nvSpPr>
          <p:spPr>
            <a:xfrm>
              <a:off x="1722914" y="5543490"/>
              <a:ext cx="3267241" cy="461665"/>
            </a:xfrm>
            <a:prstGeom prst="rect">
              <a:avLst/>
            </a:prstGeom>
            <a:noFill/>
          </p:spPr>
          <p:txBody>
            <a:bodyPr wrap="none" rtlCol="0">
              <a:spAutoFit/>
            </a:bodyPr>
            <a:lstStyle/>
            <a:p>
              <a:r>
                <a:rPr lang="en-US" sz="2400" b="0" dirty="0">
                  <a:solidFill>
                    <a:schemeClr val="accent2"/>
                  </a:solidFill>
                  <a:latin typeface="Gill Sans" charset="0"/>
                  <a:ea typeface="Gill Sans" charset="0"/>
                  <a:cs typeface="Gill Sans" charset="0"/>
                </a:rPr>
                <a:t>Accessed in Hardware</a:t>
              </a:r>
            </a:p>
          </p:txBody>
        </p:sp>
      </p:grpSp>
      <p:grpSp>
        <p:nvGrpSpPr>
          <p:cNvPr id="15" name="Group 14"/>
          <p:cNvGrpSpPr/>
          <p:nvPr/>
        </p:nvGrpSpPr>
        <p:grpSpPr>
          <a:xfrm>
            <a:off x="2411058" y="914400"/>
            <a:ext cx="927896" cy="5315932"/>
            <a:chOff x="963258" y="1116009"/>
            <a:chExt cx="927896" cy="5315932"/>
          </a:xfrm>
        </p:grpSpPr>
        <p:sp>
          <p:nvSpPr>
            <p:cNvPr id="58" name="Rectangle 57"/>
            <p:cNvSpPr/>
            <p:nvPr/>
          </p:nvSpPr>
          <p:spPr>
            <a:xfrm>
              <a:off x="963258" y="1116009"/>
              <a:ext cx="927896"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4" name="TextBox 13"/>
            <p:cNvSpPr txBox="1"/>
            <p:nvPr/>
          </p:nvSpPr>
          <p:spPr>
            <a:xfrm>
              <a:off x="1338659" y="1347894"/>
              <a:ext cx="413941" cy="523220"/>
            </a:xfrm>
            <a:prstGeom prst="rect">
              <a:avLst/>
            </a:prstGeom>
            <a:noFill/>
          </p:spPr>
          <p:txBody>
            <a:bodyPr wrap="square" rtlCol="0">
              <a:spAutoFit/>
            </a:bodyPr>
            <a:lstStyle/>
            <a:p>
              <a:pPr algn="ctr"/>
              <a:r>
                <a:rPr lang="en-US" sz="2800" b="0" dirty="0">
                  <a:solidFill>
                    <a:srgbClr val="00B050"/>
                  </a:solidFill>
                  <a:latin typeface="Gill Sans" charset="0"/>
                  <a:ea typeface="Gill Sans" charset="0"/>
                  <a:cs typeface="Gill Sans" charset="0"/>
                </a:rPr>
                <a:t>?</a:t>
              </a:r>
              <a:endParaRPr lang="en-US" sz="2400" b="0" dirty="0">
                <a:solidFill>
                  <a:srgbClr val="00B050"/>
                </a:solidFill>
                <a:latin typeface="Gill Sans" charset="0"/>
                <a:ea typeface="Gill Sans" charset="0"/>
                <a:cs typeface="Gill Sans" charset="0"/>
              </a:endParaRPr>
            </a:p>
          </p:txBody>
        </p:sp>
      </p:grpSp>
    </p:spTree>
    <p:extLst>
      <p:ext uri="{BB962C8B-B14F-4D97-AF65-F5344CB8AC3E}">
        <p14:creationId xmlns:p14="http://schemas.microsoft.com/office/powerpoint/2010/main" val="422616068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a:t>What about Compulsory Misses?</a:t>
            </a:r>
          </a:p>
        </p:txBody>
      </p:sp>
      <p:sp>
        <p:nvSpPr>
          <p:cNvPr id="21507" name="Rectangle 3"/>
          <p:cNvSpPr>
            <a:spLocks noGrp="1" noChangeArrowheads="1"/>
          </p:cNvSpPr>
          <p:nvPr>
            <p:ph type="body" idx="1"/>
          </p:nvPr>
        </p:nvSpPr>
        <p:spPr>
          <a:xfrm>
            <a:off x="838200" y="838200"/>
            <a:ext cx="10210800" cy="5181600"/>
          </a:xfrm>
        </p:spPr>
        <p:txBody>
          <a:bodyPr/>
          <a:lstStyle/>
          <a:p>
            <a:r>
              <a:rPr lang="en-US" altLang="ko-KR" dirty="0"/>
              <a:t>Recall that compulsory misses are misses that occur the first time that a page is seen	</a:t>
            </a:r>
          </a:p>
          <a:p>
            <a:pPr lvl="1"/>
            <a:r>
              <a:rPr lang="en-US" altLang="ko-KR" dirty="0"/>
              <a:t>Pages that are touched for the first time</a:t>
            </a:r>
          </a:p>
          <a:p>
            <a:pPr lvl="1"/>
            <a:r>
              <a:rPr lang="en-US" altLang="ko-KR" dirty="0"/>
              <a:t>Pages that are touched after process is swapped out/swapped back in</a:t>
            </a:r>
          </a:p>
          <a:p>
            <a:r>
              <a:rPr lang="en-US" altLang="ko-KR" dirty="0">
                <a:solidFill>
                  <a:srgbClr val="FF0000"/>
                </a:solidFill>
              </a:rPr>
              <a:t>Clustering:</a:t>
            </a:r>
          </a:p>
          <a:p>
            <a:pPr lvl="1"/>
            <a:r>
              <a:rPr lang="en-US" altLang="ko-KR" dirty="0"/>
              <a:t>On a page-fault, bring in multiple pages “around” the faulting page</a:t>
            </a:r>
          </a:p>
          <a:p>
            <a:pPr lvl="1"/>
            <a:r>
              <a:rPr lang="en-US" altLang="ko-KR" dirty="0"/>
              <a:t>Since efficiency of disk reads increases with sequential reads, makes sense to read several sequential pages</a:t>
            </a:r>
          </a:p>
          <a:p>
            <a:r>
              <a:rPr lang="en-US" altLang="ko-KR" dirty="0">
                <a:solidFill>
                  <a:srgbClr val="FF0000"/>
                </a:solidFill>
              </a:rPr>
              <a:t>Working Set Tracking:</a:t>
            </a:r>
          </a:p>
          <a:p>
            <a:pPr lvl="1"/>
            <a:r>
              <a:rPr lang="en-US" altLang="ko-KR" dirty="0"/>
              <a:t>Use algorithm to try to track working set of application</a:t>
            </a:r>
          </a:p>
          <a:p>
            <a:pPr lvl="1"/>
            <a:r>
              <a:rPr lang="en-US" altLang="ko-KR" dirty="0"/>
              <a:t>When swapping process back in, swap in working set</a:t>
            </a:r>
          </a:p>
        </p:txBody>
      </p:sp>
    </p:spTree>
    <p:extLst>
      <p:ext uri="{BB962C8B-B14F-4D97-AF65-F5344CB8AC3E}">
        <p14:creationId xmlns:p14="http://schemas.microsoft.com/office/powerpoint/2010/main" val="1369661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77B51B-FBC2-D14C-BF58-CB967D3AC381}"/>
              </a:ext>
            </a:extLst>
          </p:cNvPr>
          <p:cNvSpPr/>
          <p:nvPr/>
        </p:nvSpPr>
        <p:spPr bwMode="auto">
          <a:xfrm>
            <a:off x="0" y="0"/>
            <a:ext cx="12192000" cy="6858000"/>
          </a:xfrm>
          <a:prstGeom prst="rect">
            <a:avLst/>
          </a:pr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Gill Sans Light"/>
            </a:endParaRPr>
          </a:p>
        </p:txBody>
      </p:sp>
    </p:spTree>
    <p:extLst>
      <p:ext uri="{BB962C8B-B14F-4D97-AF65-F5344CB8AC3E}">
        <p14:creationId xmlns:p14="http://schemas.microsoft.com/office/powerpoint/2010/main" val="299039370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Linux Memory Details?</a:t>
            </a:r>
          </a:p>
        </p:txBody>
      </p:sp>
      <p:sp>
        <p:nvSpPr>
          <p:cNvPr id="3" name="Content Placeholder 2"/>
          <p:cNvSpPr>
            <a:spLocks noGrp="1"/>
          </p:cNvSpPr>
          <p:nvPr>
            <p:ph idx="1"/>
          </p:nvPr>
        </p:nvSpPr>
        <p:spPr>
          <a:xfrm>
            <a:off x="838200" y="838200"/>
            <a:ext cx="10515600" cy="5715000"/>
          </a:xfrm>
        </p:spPr>
        <p:txBody>
          <a:bodyPr>
            <a:normAutofit lnSpcReduction="10000"/>
          </a:bodyPr>
          <a:lstStyle/>
          <a:p>
            <a:r>
              <a:rPr lang="en-US" dirty="0"/>
              <a:t>Memory management in Linux considerably more complex than the examples we have been discussing</a:t>
            </a:r>
          </a:p>
          <a:p>
            <a:r>
              <a:rPr lang="en-US" dirty="0"/>
              <a:t>Memory Zones: physical memory categories</a:t>
            </a:r>
          </a:p>
          <a:p>
            <a:pPr lvl="1"/>
            <a:r>
              <a:rPr lang="en-US" dirty="0"/>
              <a:t>ZONE_DMA: &lt; 16MB memory, DMA-able on ISA bus</a:t>
            </a:r>
          </a:p>
          <a:p>
            <a:pPr lvl="1"/>
            <a:r>
              <a:rPr lang="en-US" dirty="0"/>
              <a:t>ZONE_NORMAL: 16MB </a:t>
            </a:r>
            <a:r>
              <a:rPr lang="en-US" altLang="ko-KR" sz="2000" dirty="0">
                <a:ea typeface="굴림" panose="020B0600000101010101" pitchFamily="34" charset="-127"/>
                <a:sym typeface="Symbol" panose="05050102010706020507" pitchFamily="18" charset="2"/>
              </a:rPr>
              <a:t> </a:t>
            </a:r>
            <a:r>
              <a:rPr lang="en-US" dirty="0"/>
              <a:t>896MB (mapped at 0xC0000000)</a:t>
            </a:r>
          </a:p>
          <a:p>
            <a:pPr lvl="1"/>
            <a:r>
              <a:rPr lang="en-US" dirty="0"/>
              <a:t>ZONE_HIGHMEM: Everything else (&gt; 896MB)</a:t>
            </a:r>
          </a:p>
          <a:p>
            <a:r>
              <a:rPr lang="en-US" dirty="0"/>
              <a:t>Each zone has 1 </a:t>
            </a:r>
            <a:r>
              <a:rPr lang="en-US" dirty="0" err="1"/>
              <a:t>freelist</a:t>
            </a:r>
            <a:r>
              <a:rPr lang="en-US" dirty="0"/>
              <a:t>, 2 LRU lists (Active/Inactive)</a:t>
            </a:r>
          </a:p>
          <a:p>
            <a:r>
              <a:rPr lang="en-US" dirty="0"/>
              <a:t>Many different types of allocation</a:t>
            </a:r>
          </a:p>
          <a:p>
            <a:pPr lvl="1"/>
            <a:r>
              <a:rPr lang="en-US" dirty="0"/>
              <a:t>SLAB allocators, per-page allocators, mapped/unmapped</a:t>
            </a:r>
          </a:p>
          <a:p>
            <a:r>
              <a:rPr lang="en-US" dirty="0"/>
              <a:t>Many different types of allocated memory:</a:t>
            </a:r>
          </a:p>
          <a:p>
            <a:pPr lvl="1"/>
            <a:r>
              <a:rPr lang="en-US" dirty="0"/>
              <a:t>Anonymous memory (not backed by a file, heap/stack)</a:t>
            </a:r>
          </a:p>
          <a:p>
            <a:pPr lvl="1"/>
            <a:r>
              <a:rPr lang="en-US" dirty="0"/>
              <a:t>Mapped memory (backed by a file)</a:t>
            </a:r>
          </a:p>
          <a:p>
            <a:r>
              <a:rPr lang="en-US" dirty="0"/>
              <a:t>Allocation priorities</a:t>
            </a:r>
          </a:p>
          <a:p>
            <a:pPr lvl="1"/>
            <a:r>
              <a:rPr lang="en-US" dirty="0"/>
              <a:t>Is blocking allowed/etc.</a:t>
            </a:r>
          </a:p>
        </p:txBody>
      </p:sp>
    </p:spTree>
    <p:extLst>
      <p:ext uri="{BB962C8B-B14F-4D97-AF65-F5344CB8AC3E}">
        <p14:creationId xmlns:p14="http://schemas.microsoft.com/office/powerpoint/2010/main" val="5618388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8534400" cy="533400"/>
          </a:xfrm>
        </p:spPr>
        <p:txBody>
          <a:bodyPr/>
          <a:lstStyle/>
          <a:p>
            <a:r>
              <a:rPr lang="en-US" dirty="0"/>
              <a:t>Linux Virtual Memory Map (Pre-Meltdown)</a:t>
            </a:r>
          </a:p>
        </p:txBody>
      </p:sp>
      <p:sp>
        <p:nvSpPr>
          <p:cNvPr id="4" name="Rectangle 3"/>
          <p:cNvSpPr/>
          <p:nvPr/>
        </p:nvSpPr>
        <p:spPr bwMode="auto">
          <a:xfrm>
            <a:off x="2605374" y="1251466"/>
            <a:ext cx="1447800" cy="1143000"/>
          </a:xfrm>
          <a:prstGeom prst="rect">
            <a:avLst/>
          </a:prstGeom>
          <a:solidFill>
            <a:srgbClr val="FF6699"/>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Kernel</a:t>
            </a:r>
            <a:br>
              <a:rPr lang="en-US" sz="2000" b="0" dirty="0">
                <a:latin typeface="Gill Sans" charset="0"/>
                <a:ea typeface="Gill Sans" charset="0"/>
                <a:cs typeface="Gill Sans" charset="0"/>
              </a:rPr>
            </a:br>
            <a:r>
              <a:rPr lang="en-US" sz="2000" b="0" dirty="0">
                <a:latin typeface="Gill Sans" charset="0"/>
                <a:ea typeface="Gill Sans" charset="0"/>
                <a:cs typeface="Gill Sans" charset="0"/>
              </a:rPr>
              <a:t>Addresses</a:t>
            </a:r>
          </a:p>
        </p:txBody>
      </p:sp>
      <p:sp>
        <p:nvSpPr>
          <p:cNvPr id="5" name="Rectangle 4"/>
          <p:cNvSpPr/>
          <p:nvPr/>
        </p:nvSpPr>
        <p:spPr bwMode="auto">
          <a:xfrm>
            <a:off x="7620000" y="2546866"/>
            <a:ext cx="1447800" cy="1600200"/>
          </a:xfrm>
          <a:prstGeom prst="rect">
            <a:avLst/>
          </a:prstGeom>
          <a:solidFill>
            <a:schemeClr val="bg2">
              <a:lumMod val="40000"/>
              <a:lumOff val="6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Empty</a:t>
            </a:r>
          </a:p>
          <a:p>
            <a:pPr algn="ctr"/>
            <a:r>
              <a:rPr lang="en-US" sz="2000" b="0" dirty="0">
                <a:latin typeface="Gill Sans" charset="0"/>
                <a:ea typeface="Gill Sans" charset="0"/>
                <a:cs typeface="Gill Sans" charset="0"/>
              </a:rPr>
              <a:t>Space</a:t>
            </a:r>
          </a:p>
        </p:txBody>
      </p:sp>
      <p:sp>
        <p:nvSpPr>
          <p:cNvPr id="6" name="Rectangle 5"/>
          <p:cNvSpPr/>
          <p:nvPr/>
        </p:nvSpPr>
        <p:spPr bwMode="auto">
          <a:xfrm>
            <a:off x="2605374" y="2394466"/>
            <a:ext cx="1447800" cy="31242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User</a:t>
            </a:r>
            <a:br>
              <a:rPr lang="en-US" sz="2000" b="0" dirty="0">
                <a:latin typeface="Gill Sans" charset="0"/>
                <a:ea typeface="Gill Sans" charset="0"/>
                <a:cs typeface="Gill Sans" charset="0"/>
              </a:rPr>
            </a:br>
            <a:r>
              <a:rPr lang="en-US" sz="2000" b="0" dirty="0">
                <a:latin typeface="Gill Sans" charset="0"/>
                <a:ea typeface="Gill Sans" charset="0"/>
                <a:cs typeface="Gill Sans" charset="0"/>
              </a:rPr>
              <a:t>Addresses</a:t>
            </a:r>
          </a:p>
        </p:txBody>
      </p:sp>
      <p:sp>
        <p:nvSpPr>
          <p:cNvPr id="8" name="Rectangle 7"/>
          <p:cNvSpPr/>
          <p:nvPr/>
        </p:nvSpPr>
        <p:spPr bwMode="auto">
          <a:xfrm>
            <a:off x="7620000" y="4147066"/>
            <a:ext cx="1447800" cy="13716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000" b="0">
              <a:latin typeface="Gill Sans" charset="0"/>
              <a:ea typeface="Gill Sans" charset="0"/>
              <a:cs typeface="Gill Sans" charset="0"/>
            </a:endParaRPr>
          </a:p>
        </p:txBody>
      </p:sp>
      <p:sp>
        <p:nvSpPr>
          <p:cNvPr id="9" name="Rectangle 8"/>
          <p:cNvSpPr/>
          <p:nvPr/>
        </p:nvSpPr>
        <p:spPr bwMode="auto">
          <a:xfrm>
            <a:off x="7620000" y="4147066"/>
            <a:ext cx="1447800" cy="13716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User</a:t>
            </a:r>
          </a:p>
          <a:p>
            <a:pPr algn="ctr"/>
            <a:r>
              <a:rPr lang="en-US" sz="2000" b="0" dirty="0">
                <a:latin typeface="Gill Sans" charset="0"/>
                <a:ea typeface="Gill Sans" charset="0"/>
                <a:cs typeface="Gill Sans" charset="0"/>
              </a:rPr>
              <a:t>Addresses</a:t>
            </a:r>
          </a:p>
        </p:txBody>
      </p:sp>
      <p:sp>
        <p:nvSpPr>
          <p:cNvPr id="10" name="Rectangle 9"/>
          <p:cNvSpPr/>
          <p:nvPr/>
        </p:nvSpPr>
        <p:spPr bwMode="auto">
          <a:xfrm>
            <a:off x="7620000" y="1175266"/>
            <a:ext cx="1447800" cy="1371600"/>
          </a:xfrm>
          <a:prstGeom prst="rect">
            <a:avLst/>
          </a:prstGeom>
          <a:solidFill>
            <a:srgbClr val="FF6699"/>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Kernel</a:t>
            </a:r>
            <a:br>
              <a:rPr lang="en-US" sz="2000" b="0" dirty="0">
                <a:latin typeface="Gill Sans" charset="0"/>
                <a:ea typeface="Gill Sans" charset="0"/>
                <a:cs typeface="Gill Sans" charset="0"/>
              </a:rPr>
            </a:br>
            <a:r>
              <a:rPr lang="en-US" sz="2000" b="0" dirty="0">
                <a:latin typeface="Gill Sans" charset="0"/>
                <a:ea typeface="Gill Sans" charset="0"/>
                <a:cs typeface="Gill Sans" charset="0"/>
              </a:rPr>
              <a:t>Addresses</a:t>
            </a:r>
          </a:p>
        </p:txBody>
      </p:sp>
      <p:sp>
        <p:nvSpPr>
          <p:cNvPr id="11" name="TextBox 10"/>
          <p:cNvSpPr txBox="1"/>
          <p:nvPr/>
        </p:nvSpPr>
        <p:spPr>
          <a:xfrm>
            <a:off x="928974" y="5346700"/>
            <a:ext cx="1596912" cy="400110"/>
          </a:xfrm>
          <a:prstGeom prst="rect">
            <a:avLst/>
          </a:prstGeom>
          <a:noFill/>
        </p:spPr>
        <p:txBody>
          <a:bodyPr wrap="none" rtlCol="0">
            <a:spAutoFit/>
          </a:bodyPr>
          <a:lstStyle/>
          <a:p>
            <a:r>
              <a:rPr lang="en-US" sz="2000" b="0" dirty="0">
                <a:latin typeface="Gill Sans" charset="0"/>
                <a:ea typeface="Gill Sans" charset="0"/>
                <a:cs typeface="Gill Sans" charset="0"/>
              </a:rPr>
              <a:t>0x00000000</a:t>
            </a:r>
          </a:p>
        </p:txBody>
      </p:sp>
      <p:sp>
        <p:nvSpPr>
          <p:cNvPr id="12" name="TextBox 11"/>
          <p:cNvSpPr txBox="1"/>
          <p:nvPr/>
        </p:nvSpPr>
        <p:spPr>
          <a:xfrm>
            <a:off x="967075" y="2221468"/>
            <a:ext cx="1640193" cy="400110"/>
          </a:xfrm>
          <a:prstGeom prst="rect">
            <a:avLst/>
          </a:prstGeom>
          <a:noFill/>
        </p:spPr>
        <p:txBody>
          <a:bodyPr wrap="none" rtlCol="0">
            <a:spAutoFit/>
          </a:bodyPr>
          <a:lstStyle/>
          <a:p>
            <a:r>
              <a:rPr lang="en-US" sz="2000" b="0" dirty="0">
                <a:latin typeface="Gill Sans" charset="0"/>
                <a:ea typeface="Gill Sans" charset="0"/>
                <a:cs typeface="Gill Sans" charset="0"/>
              </a:rPr>
              <a:t>0xC0000000</a:t>
            </a:r>
          </a:p>
        </p:txBody>
      </p:sp>
      <p:sp>
        <p:nvSpPr>
          <p:cNvPr id="13" name="TextBox 12"/>
          <p:cNvSpPr txBox="1"/>
          <p:nvPr/>
        </p:nvSpPr>
        <p:spPr>
          <a:xfrm>
            <a:off x="992474" y="1175266"/>
            <a:ext cx="1712328" cy="400110"/>
          </a:xfrm>
          <a:prstGeom prst="rect">
            <a:avLst/>
          </a:prstGeom>
          <a:noFill/>
        </p:spPr>
        <p:txBody>
          <a:bodyPr wrap="none" rtlCol="0">
            <a:spAutoFit/>
          </a:bodyPr>
          <a:lstStyle/>
          <a:p>
            <a:r>
              <a:rPr lang="en-US" sz="2000" b="0" dirty="0">
                <a:latin typeface="Gill Sans" charset="0"/>
                <a:ea typeface="Gill Sans" charset="0"/>
                <a:cs typeface="Gill Sans" charset="0"/>
              </a:rPr>
              <a:t>0xFFFFFFFF</a:t>
            </a:r>
          </a:p>
        </p:txBody>
      </p:sp>
      <p:sp>
        <p:nvSpPr>
          <p:cNvPr id="14" name="TextBox 13"/>
          <p:cNvSpPr txBox="1"/>
          <p:nvPr/>
        </p:nvSpPr>
        <p:spPr>
          <a:xfrm>
            <a:off x="4953000" y="5334000"/>
            <a:ext cx="2738250" cy="400110"/>
          </a:xfrm>
          <a:prstGeom prst="rect">
            <a:avLst/>
          </a:prstGeom>
          <a:noFill/>
        </p:spPr>
        <p:txBody>
          <a:bodyPr wrap="none" rtlCol="0">
            <a:spAutoFit/>
          </a:bodyPr>
          <a:lstStyle/>
          <a:p>
            <a:r>
              <a:rPr lang="en-US" sz="2000" b="0" dirty="0">
                <a:latin typeface="Gill Sans" charset="0"/>
                <a:ea typeface="Gill Sans" charset="0"/>
                <a:cs typeface="Gill Sans" charset="0"/>
              </a:rPr>
              <a:t>0x0000000000000000</a:t>
            </a:r>
          </a:p>
        </p:txBody>
      </p:sp>
      <p:sp>
        <p:nvSpPr>
          <p:cNvPr id="15" name="TextBox 14"/>
          <p:cNvSpPr txBox="1"/>
          <p:nvPr/>
        </p:nvSpPr>
        <p:spPr>
          <a:xfrm>
            <a:off x="4953001" y="3956566"/>
            <a:ext cx="2896947" cy="400110"/>
          </a:xfrm>
          <a:prstGeom prst="rect">
            <a:avLst/>
          </a:prstGeom>
          <a:noFill/>
        </p:spPr>
        <p:txBody>
          <a:bodyPr wrap="none" rtlCol="0">
            <a:spAutoFit/>
          </a:bodyPr>
          <a:lstStyle/>
          <a:p>
            <a:r>
              <a:rPr lang="en-US" sz="2000" b="0" dirty="0">
                <a:latin typeface="Gill Sans" charset="0"/>
                <a:ea typeface="Gill Sans" charset="0"/>
                <a:cs typeface="Gill Sans" charset="0"/>
              </a:rPr>
              <a:t>0x00007FFFFFFFFFFF</a:t>
            </a:r>
          </a:p>
        </p:txBody>
      </p:sp>
      <p:sp>
        <p:nvSpPr>
          <p:cNvPr id="16" name="TextBox 15"/>
          <p:cNvSpPr txBox="1"/>
          <p:nvPr/>
        </p:nvSpPr>
        <p:spPr>
          <a:xfrm>
            <a:off x="4905919" y="2407166"/>
            <a:ext cx="2795958" cy="400110"/>
          </a:xfrm>
          <a:prstGeom prst="rect">
            <a:avLst/>
          </a:prstGeom>
          <a:noFill/>
        </p:spPr>
        <p:txBody>
          <a:bodyPr wrap="none" rtlCol="0">
            <a:spAutoFit/>
          </a:bodyPr>
          <a:lstStyle/>
          <a:p>
            <a:r>
              <a:rPr lang="en-US" sz="2000" b="0" dirty="0">
                <a:latin typeface="Gill Sans" charset="0"/>
                <a:ea typeface="Gill Sans" charset="0"/>
                <a:cs typeface="Gill Sans" charset="0"/>
              </a:rPr>
              <a:t>0xFFFF800000000000</a:t>
            </a:r>
          </a:p>
        </p:txBody>
      </p:sp>
      <p:sp>
        <p:nvSpPr>
          <p:cNvPr id="17" name="TextBox 16"/>
          <p:cNvSpPr txBox="1"/>
          <p:nvPr/>
        </p:nvSpPr>
        <p:spPr>
          <a:xfrm>
            <a:off x="4880520" y="1066800"/>
            <a:ext cx="2969083" cy="400110"/>
          </a:xfrm>
          <a:prstGeom prst="rect">
            <a:avLst/>
          </a:prstGeom>
          <a:noFill/>
        </p:spPr>
        <p:txBody>
          <a:bodyPr wrap="none" rtlCol="0">
            <a:spAutoFit/>
          </a:bodyPr>
          <a:lstStyle/>
          <a:p>
            <a:r>
              <a:rPr lang="en-US" sz="2000" b="0" dirty="0">
                <a:latin typeface="Gill Sans" charset="0"/>
                <a:ea typeface="Gill Sans" charset="0"/>
                <a:cs typeface="Gill Sans" charset="0"/>
              </a:rPr>
              <a:t>0xFFFFFFFFFFFFFFFF</a:t>
            </a:r>
          </a:p>
        </p:txBody>
      </p:sp>
      <p:sp>
        <p:nvSpPr>
          <p:cNvPr id="23" name="Up-Down Arrow 22"/>
          <p:cNvSpPr/>
          <p:nvPr/>
        </p:nvSpPr>
        <p:spPr bwMode="auto">
          <a:xfrm>
            <a:off x="547974" y="2546866"/>
            <a:ext cx="609600" cy="3048000"/>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3GB Total</a:t>
            </a:r>
          </a:p>
        </p:txBody>
      </p:sp>
      <p:sp>
        <p:nvSpPr>
          <p:cNvPr id="25" name="Up-Down Arrow 24"/>
          <p:cNvSpPr/>
          <p:nvPr/>
        </p:nvSpPr>
        <p:spPr bwMode="auto">
          <a:xfrm>
            <a:off x="4446845" y="4141232"/>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128TiB</a:t>
            </a:r>
          </a:p>
        </p:txBody>
      </p:sp>
      <p:sp>
        <p:nvSpPr>
          <p:cNvPr id="26" name="Up-Down Arrow 25"/>
          <p:cNvSpPr/>
          <p:nvPr/>
        </p:nvSpPr>
        <p:spPr bwMode="auto">
          <a:xfrm>
            <a:off x="533400" y="1251466"/>
            <a:ext cx="609600" cy="1195684"/>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1GB</a:t>
            </a:r>
          </a:p>
        </p:txBody>
      </p:sp>
      <p:sp>
        <p:nvSpPr>
          <p:cNvPr id="27" name="Up-Down Arrow 26"/>
          <p:cNvSpPr/>
          <p:nvPr/>
        </p:nvSpPr>
        <p:spPr bwMode="auto">
          <a:xfrm>
            <a:off x="4446845" y="1217316"/>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algn="ctr"/>
            <a:r>
              <a:rPr lang="en-US" sz="2000" b="0" dirty="0">
                <a:latin typeface="Gill Sans" charset="0"/>
                <a:ea typeface="Gill Sans" charset="0"/>
                <a:cs typeface="Gill Sans" charset="0"/>
              </a:rPr>
              <a:t>128TiB</a:t>
            </a:r>
          </a:p>
        </p:txBody>
      </p:sp>
      <p:sp>
        <p:nvSpPr>
          <p:cNvPr id="28" name="TextBox 27"/>
          <p:cNvSpPr txBox="1"/>
          <p:nvPr/>
        </p:nvSpPr>
        <p:spPr>
          <a:xfrm>
            <a:off x="1371601" y="1600200"/>
            <a:ext cx="1141659" cy="707886"/>
          </a:xfrm>
          <a:prstGeom prst="rect">
            <a:avLst/>
          </a:prstGeom>
          <a:noFill/>
        </p:spPr>
        <p:txBody>
          <a:bodyPr wrap="none" rtlCol="0">
            <a:spAutoFit/>
          </a:bodyPr>
          <a:lstStyle/>
          <a:p>
            <a:r>
              <a:rPr lang="en-US" sz="2000" b="0" dirty="0">
                <a:latin typeface="Gill Sans" charset="0"/>
                <a:ea typeface="Gill Sans" charset="0"/>
                <a:cs typeface="Gill Sans" charset="0"/>
              </a:rPr>
              <a:t>896MB</a:t>
            </a:r>
            <a:br>
              <a:rPr lang="en-US" sz="2000" b="0" dirty="0">
                <a:latin typeface="Gill Sans" charset="0"/>
                <a:ea typeface="Gill Sans" charset="0"/>
                <a:cs typeface="Gill Sans" charset="0"/>
              </a:rPr>
            </a:br>
            <a:r>
              <a:rPr lang="en-US" sz="2000" b="0" dirty="0">
                <a:latin typeface="Gill Sans" charset="0"/>
                <a:ea typeface="Gill Sans" charset="0"/>
                <a:cs typeface="Gill Sans" charset="0"/>
              </a:rPr>
              <a:t>Physical</a:t>
            </a:r>
          </a:p>
        </p:txBody>
      </p:sp>
      <p:sp>
        <p:nvSpPr>
          <p:cNvPr id="29" name="TextBox 28"/>
          <p:cNvSpPr txBox="1"/>
          <p:nvPr/>
        </p:nvSpPr>
        <p:spPr>
          <a:xfrm>
            <a:off x="6227203" y="1766489"/>
            <a:ext cx="1141659" cy="707886"/>
          </a:xfrm>
          <a:prstGeom prst="rect">
            <a:avLst/>
          </a:prstGeom>
          <a:noFill/>
        </p:spPr>
        <p:txBody>
          <a:bodyPr wrap="none" rtlCol="0">
            <a:spAutoFit/>
          </a:bodyPr>
          <a:lstStyle/>
          <a:p>
            <a:r>
              <a:rPr lang="en-US" sz="2000" b="0" dirty="0">
                <a:latin typeface="Gill Sans" charset="0"/>
                <a:ea typeface="Gill Sans" charset="0"/>
                <a:cs typeface="Gill Sans" charset="0"/>
              </a:rPr>
              <a:t>64 </a:t>
            </a:r>
            <a:r>
              <a:rPr lang="en-US" sz="2000" b="0" dirty="0" err="1">
                <a:latin typeface="Gill Sans" charset="0"/>
                <a:ea typeface="Gill Sans" charset="0"/>
                <a:cs typeface="Gill Sans" charset="0"/>
              </a:rPr>
              <a:t>TiB</a:t>
            </a:r>
            <a:br>
              <a:rPr lang="en-US" sz="2000" b="0" dirty="0">
                <a:latin typeface="Gill Sans" charset="0"/>
                <a:ea typeface="Gill Sans" charset="0"/>
                <a:cs typeface="Gill Sans" charset="0"/>
              </a:rPr>
            </a:br>
            <a:r>
              <a:rPr lang="en-US" sz="2000" b="0" dirty="0">
                <a:latin typeface="Gill Sans" charset="0"/>
                <a:ea typeface="Gill Sans" charset="0"/>
                <a:cs typeface="Gill Sans" charset="0"/>
              </a:rPr>
              <a:t>Physical</a:t>
            </a:r>
          </a:p>
        </p:txBody>
      </p:sp>
      <p:sp>
        <p:nvSpPr>
          <p:cNvPr id="30" name="TextBox 29"/>
          <p:cNvSpPr txBox="1"/>
          <p:nvPr/>
        </p:nvSpPr>
        <p:spPr>
          <a:xfrm>
            <a:off x="559677" y="5943600"/>
            <a:ext cx="3444020" cy="400110"/>
          </a:xfrm>
          <a:prstGeom prst="rect">
            <a:avLst/>
          </a:prstGeom>
          <a:noFill/>
        </p:spPr>
        <p:txBody>
          <a:bodyPr wrap="none" rtlCol="0">
            <a:spAutoFit/>
          </a:bodyPr>
          <a:lstStyle/>
          <a:p>
            <a:r>
              <a:rPr lang="en-US" sz="2000" b="0" dirty="0">
                <a:latin typeface="Gill Sans" charset="0"/>
                <a:ea typeface="Gill Sans" charset="0"/>
                <a:cs typeface="Gill Sans" charset="0"/>
              </a:rPr>
              <a:t>32-Bit Virtual Address Space</a:t>
            </a:r>
          </a:p>
        </p:txBody>
      </p:sp>
      <p:sp>
        <p:nvSpPr>
          <p:cNvPr id="33" name="TextBox 32"/>
          <p:cNvSpPr txBox="1"/>
          <p:nvPr/>
        </p:nvSpPr>
        <p:spPr>
          <a:xfrm>
            <a:off x="5056445" y="5943600"/>
            <a:ext cx="3444020" cy="400110"/>
          </a:xfrm>
          <a:prstGeom prst="rect">
            <a:avLst/>
          </a:prstGeom>
          <a:noFill/>
        </p:spPr>
        <p:txBody>
          <a:bodyPr wrap="none" rtlCol="0">
            <a:spAutoFit/>
          </a:bodyPr>
          <a:lstStyle/>
          <a:p>
            <a:r>
              <a:rPr lang="en-US" sz="2000" b="0" dirty="0">
                <a:latin typeface="Gill Sans" charset="0"/>
                <a:ea typeface="Gill Sans" charset="0"/>
                <a:cs typeface="Gill Sans" charset="0"/>
              </a:rPr>
              <a:t>64-Bit Virtual Address Space</a:t>
            </a:r>
          </a:p>
        </p:txBody>
      </p:sp>
      <p:sp>
        <p:nvSpPr>
          <p:cNvPr id="34" name="TextBox 33"/>
          <p:cNvSpPr txBox="1"/>
          <p:nvPr/>
        </p:nvSpPr>
        <p:spPr>
          <a:xfrm>
            <a:off x="5255766" y="3124200"/>
            <a:ext cx="2097049" cy="400110"/>
          </a:xfrm>
          <a:prstGeom prst="rect">
            <a:avLst/>
          </a:prstGeom>
          <a:noFill/>
        </p:spPr>
        <p:txBody>
          <a:bodyPr wrap="none" rtlCol="0">
            <a:spAutoFit/>
          </a:bodyPr>
          <a:lstStyle/>
          <a:p>
            <a:r>
              <a:rPr lang="en-US" sz="2000" b="0" dirty="0">
                <a:latin typeface="Gill Sans" charset="0"/>
                <a:ea typeface="Gill Sans" charset="0"/>
                <a:cs typeface="Gill Sans" charset="0"/>
              </a:rPr>
              <a:t>“Canonical Hole”</a:t>
            </a:r>
          </a:p>
        </p:txBody>
      </p:sp>
    </p:spTree>
    <p:extLst>
      <p:ext uri="{BB962C8B-B14F-4D97-AF65-F5344CB8AC3E}">
        <p14:creationId xmlns:p14="http://schemas.microsoft.com/office/powerpoint/2010/main" val="145586312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Pre-Meltdown Virtual Map (Details)</a:t>
            </a:r>
          </a:p>
        </p:txBody>
      </p:sp>
      <p:sp>
        <p:nvSpPr>
          <p:cNvPr id="3" name="Content Placeholder 2"/>
          <p:cNvSpPr>
            <a:spLocks noGrp="1"/>
          </p:cNvSpPr>
          <p:nvPr>
            <p:ph idx="1"/>
          </p:nvPr>
        </p:nvSpPr>
        <p:spPr>
          <a:xfrm>
            <a:off x="990600" y="838200"/>
            <a:ext cx="10210800" cy="5867400"/>
          </a:xfrm>
        </p:spPr>
        <p:txBody>
          <a:bodyPr>
            <a:normAutofit lnSpcReduction="10000"/>
          </a:bodyPr>
          <a:lstStyle/>
          <a:p>
            <a:r>
              <a:rPr lang="en-US" dirty="0"/>
              <a:t>Kernel memory not generally visible to user</a:t>
            </a:r>
          </a:p>
          <a:p>
            <a:pPr lvl="1"/>
            <a:r>
              <a:rPr lang="en-US" dirty="0"/>
              <a:t>Exception: special VDSO (virtual dynamically linked shared objects) facility that maps kernel code into user space to aid in system calls (and to provide certain actual system calls such as </a:t>
            </a:r>
            <a:r>
              <a:rPr lang="en-US" dirty="0" err="1">
                <a:latin typeface="Consolas"/>
                <a:cs typeface="Consolas"/>
              </a:rPr>
              <a:t>gettimeofday</a:t>
            </a:r>
            <a:r>
              <a:rPr lang="en-US" dirty="0">
                <a:latin typeface="Consolas"/>
                <a:cs typeface="Consolas"/>
              </a:rPr>
              <a:t>()</a:t>
            </a:r>
            <a:r>
              <a:rPr lang="en-US" dirty="0"/>
              <a:t>)</a:t>
            </a:r>
            <a:endParaRPr lang="en-US" dirty="0">
              <a:latin typeface="Consolas"/>
              <a:cs typeface="Consolas"/>
            </a:endParaRPr>
          </a:p>
          <a:p>
            <a:r>
              <a:rPr lang="en-US" dirty="0"/>
              <a:t>Every physical page described by a “page” structure</a:t>
            </a:r>
          </a:p>
          <a:p>
            <a:pPr lvl="1"/>
            <a:r>
              <a:rPr lang="en-US" dirty="0"/>
              <a:t>Collected together in lower physical memory</a:t>
            </a:r>
          </a:p>
          <a:p>
            <a:pPr lvl="1"/>
            <a:r>
              <a:rPr lang="en-US" dirty="0"/>
              <a:t>Can be accessed in kernel virtual space</a:t>
            </a:r>
          </a:p>
          <a:p>
            <a:pPr lvl="1"/>
            <a:r>
              <a:rPr lang="en-US" dirty="0"/>
              <a:t>Linked together in various “LRU” lists</a:t>
            </a:r>
          </a:p>
          <a:p>
            <a:r>
              <a:rPr lang="en-US" dirty="0"/>
              <a:t>For 32-bit virtual memory architectures:</a:t>
            </a:r>
          </a:p>
          <a:p>
            <a:pPr lvl="1"/>
            <a:r>
              <a:rPr lang="en-US" dirty="0"/>
              <a:t>When physical memory &lt; 896MB</a:t>
            </a:r>
          </a:p>
          <a:p>
            <a:pPr lvl="2"/>
            <a:r>
              <a:rPr lang="en-US" dirty="0"/>
              <a:t>All physical memory mapped at 0xC0000000</a:t>
            </a:r>
          </a:p>
          <a:p>
            <a:pPr lvl="1"/>
            <a:r>
              <a:rPr lang="en-US" dirty="0"/>
              <a:t>When physical memory &gt;= 896MB</a:t>
            </a:r>
          </a:p>
          <a:p>
            <a:pPr lvl="2"/>
            <a:r>
              <a:rPr lang="en-US" dirty="0"/>
              <a:t>Not all physical memory mapped in kernel space all the time</a:t>
            </a:r>
          </a:p>
          <a:p>
            <a:pPr lvl="2"/>
            <a:r>
              <a:rPr lang="en-US" dirty="0"/>
              <a:t>Can be temporarily mapped with addresses &gt; 0xCC000000</a:t>
            </a:r>
          </a:p>
          <a:p>
            <a:r>
              <a:rPr lang="en-US" dirty="0"/>
              <a:t>For 64-bit virtual memory architectures:</a:t>
            </a:r>
          </a:p>
          <a:p>
            <a:pPr lvl="1"/>
            <a:r>
              <a:rPr lang="en-US" dirty="0"/>
              <a:t>All physical memory mapped above 0xFFFF800000000000</a:t>
            </a:r>
          </a:p>
        </p:txBody>
      </p:sp>
    </p:spTree>
    <p:extLst>
      <p:ext uri="{BB962C8B-B14F-4D97-AF65-F5344CB8AC3E}">
        <p14:creationId xmlns:p14="http://schemas.microsoft.com/office/powerpoint/2010/main" val="34554490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Meltdown Memory Map</a:t>
            </a:r>
          </a:p>
        </p:txBody>
      </p:sp>
      <p:sp>
        <p:nvSpPr>
          <p:cNvPr id="3" name="Content Placeholder 2"/>
          <p:cNvSpPr>
            <a:spLocks noGrp="1"/>
          </p:cNvSpPr>
          <p:nvPr>
            <p:ph idx="1"/>
          </p:nvPr>
        </p:nvSpPr>
        <p:spPr>
          <a:xfrm>
            <a:off x="762000" y="762000"/>
            <a:ext cx="10668000" cy="5867400"/>
          </a:xfrm>
        </p:spPr>
        <p:txBody>
          <a:bodyPr>
            <a:normAutofit fontScale="92500" lnSpcReduction="20000"/>
          </a:bodyPr>
          <a:lstStyle/>
          <a:p>
            <a:r>
              <a:rPr lang="en-US" dirty="0"/>
              <a:t>Meltdown flaw (2018, Intel x86, IBM Power, ARM)</a:t>
            </a:r>
          </a:p>
          <a:p>
            <a:pPr lvl="1">
              <a:tabLst>
                <a:tab pos="1143000" algn="r"/>
                <a:tab pos="1257300" algn="l"/>
                <a:tab pos="1485900" algn="l"/>
              </a:tabLst>
            </a:pPr>
            <a:r>
              <a:rPr lang="en-US" dirty="0">
                <a:solidFill>
                  <a:srgbClr val="FF0000"/>
                </a:solidFill>
              </a:rPr>
              <a:t>Exploit speculative execution to observe contents of kernel memory</a:t>
            </a:r>
            <a:br>
              <a:rPr lang="en-US" dirty="0">
                <a:solidFill>
                  <a:srgbClr val="FF0000"/>
                </a:solidFill>
              </a:rPr>
            </a:br>
            <a:br>
              <a:rPr lang="en-US" dirty="0"/>
            </a:br>
            <a:r>
              <a:rPr lang="en-US" dirty="0"/>
              <a:t>	</a:t>
            </a:r>
            <a:r>
              <a:rPr lang="en-US" sz="1700" b="1" dirty="0">
                <a:solidFill>
                  <a:schemeClr val="accent2"/>
                </a:solidFill>
                <a:latin typeface="Courier" pitchFamily="49" charset="0"/>
              </a:rPr>
              <a:t>1:	// Set up side channel (array flushed from cache)</a:t>
            </a:r>
            <a:br>
              <a:rPr lang="en-US" sz="1700" b="1" dirty="0">
                <a:solidFill>
                  <a:schemeClr val="accent2"/>
                </a:solidFill>
                <a:latin typeface="Courier" pitchFamily="49" charset="0"/>
              </a:rPr>
            </a:br>
            <a:r>
              <a:rPr lang="en-US" sz="1700" b="1" dirty="0">
                <a:solidFill>
                  <a:schemeClr val="accent2"/>
                </a:solidFill>
                <a:latin typeface="Courier" pitchFamily="49" charset="0"/>
              </a:rPr>
              <a:t>	2:	</a:t>
            </a:r>
            <a:r>
              <a:rPr lang="en-US" sz="1700" b="1" dirty="0" err="1">
                <a:solidFill>
                  <a:schemeClr val="accent2"/>
                </a:solidFill>
                <a:latin typeface="Courier" pitchFamily="49" charset="0"/>
              </a:rPr>
              <a:t>uchar</a:t>
            </a:r>
            <a:r>
              <a:rPr lang="en-US" sz="1700" b="1" dirty="0">
                <a:solidFill>
                  <a:schemeClr val="accent2"/>
                </a:solidFill>
                <a:latin typeface="Courier" pitchFamily="49" charset="0"/>
              </a:rPr>
              <a:t> array[256 * 4096];</a:t>
            </a:r>
            <a:br>
              <a:rPr lang="en-US" sz="1700" b="1" dirty="0">
                <a:solidFill>
                  <a:schemeClr val="accent2"/>
                </a:solidFill>
                <a:latin typeface="Courier" pitchFamily="49" charset="0"/>
              </a:rPr>
            </a:br>
            <a:r>
              <a:rPr lang="en-US" sz="1700" b="1" dirty="0">
                <a:solidFill>
                  <a:schemeClr val="accent2"/>
                </a:solidFill>
                <a:latin typeface="Courier" pitchFamily="49" charset="0"/>
              </a:rPr>
              <a:t>	3:	flush(array);	// Make sure array out of cache</a:t>
            </a:r>
            <a:br>
              <a:rPr lang="en-US" sz="1700" b="1" dirty="0">
                <a:solidFill>
                  <a:schemeClr val="accent2"/>
                </a:solidFill>
                <a:latin typeface="Courier" pitchFamily="49" charset="0"/>
              </a:rPr>
            </a:br>
            <a:br>
              <a:rPr lang="en-US" sz="1700" b="1" dirty="0">
                <a:latin typeface="Courier" pitchFamily="49" charset="0"/>
              </a:rPr>
            </a:br>
            <a:r>
              <a:rPr lang="en-US" sz="1700" b="1" dirty="0">
                <a:latin typeface="Courier" pitchFamily="49" charset="0"/>
              </a:rPr>
              <a:t>	</a:t>
            </a:r>
            <a:r>
              <a:rPr lang="en-US" sz="1700" b="1" dirty="0">
                <a:solidFill>
                  <a:srgbClr val="FF0000"/>
                </a:solidFill>
                <a:latin typeface="Courier" pitchFamily="49" charset="0"/>
              </a:rPr>
              <a:t>4:</a:t>
            </a:r>
            <a:r>
              <a:rPr lang="en-US" sz="1700" b="1" dirty="0">
                <a:latin typeface="Courier" pitchFamily="49" charset="0"/>
              </a:rPr>
              <a:t>	</a:t>
            </a:r>
            <a:r>
              <a:rPr lang="en-US" sz="1700" b="1" dirty="0">
                <a:solidFill>
                  <a:srgbClr val="FF0000"/>
                </a:solidFill>
                <a:latin typeface="Courier" pitchFamily="49" charset="0"/>
              </a:rPr>
              <a:t>try { 	 // … catch and ignore SIGSEGV (illegal access)</a:t>
            </a:r>
            <a:br>
              <a:rPr lang="en-US" sz="1700" b="1" dirty="0">
                <a:solidFill>
                  <a:srgbClr val="FF0000"/>
                </a:solidFill>
                <a:latin typeface="Courier" pitchFamily="49" charset="0"/>
              </a:rPr>
            </a:br>
            <a:r>
              <a:rPr lang="en-US" sz="1700" b="1" dirty="0">
                <a:solidFill>
                  <a:srgbClr val="FF0000"/>
                </a:solidFill>
                <a:latin typeface="Courier" pitchFamily="49" charset="0"/>
              </a:rPr>
              <a:t>	5:		</a:t>
            </a:r>
            <a:r>
              <a:rPr lang="en-US" sz="1700" b="1" dirty="0" err="1">
                <a:solidFill>
                  <a:srgbClr val="FF0000"/>
                </a:solidFill>
                <a:latin typeface="Courier" pitchFamily="49" charset="0"/>
              </a:rPr>
              <a:t>uchar</a:t>
            </a:r>
            <a:r>
              <a:rPr lang="en-US" sz="1700" b="1" dirty="0">
                <a:solidFill>
                  <a:srgbClr val="FF0000"/>
                </a:solidFill>
                <a:latin typeface="Courier" pitchFamily="49" charset="0"/>
              </a:rPr>
              <a:t> result = *(</a:t>
            </a:r>
            <a:r>
              <a:rPr lang="en-US" sz="1700" b="1" dirty="0" err="1">
                <a:solidFill>
                  <a:srgbClr val="FF0000"/>
                </a:solidFill>
                <a:latin typeface="Courier" pitchFamily="49" charset="0"/>
              </a:rPr>
              <a:t>uchar</a:t>
            </a:r>
            <a:r>
              <a:rPr lang="en-US" sz="1700" b="1" dirty="0">
                <a:solidFill>
                  <a:srgbClr val="FF0000"/>
                </a:solidFill>
                <a:latin typeface="Courier" pitchFamily="49" charset="0"/>
              </a:rPr>
              <a:t> *)</a:t>
            </a:r>
            <a:r>
              <a:rPr lang="en-US" sz="1700" b="1" dirty="0" err="1">
                <a:solidFill>
                  <a:srgbClr val="FF0000"/>
                </a:solidFill>
                <a:latin typeface="Courier" pitchFamily="49" charset="0"/>
              </a:rPr>
              <a:t>kernel_address</a:t>
            </a:r>
            <a:r>
              <a:rPr lang="en-US" sz="1700" b="1" dirty="0">
                <a:solidFill>
                  <a:srgbClr val="FF0000"/>
                </a:solidFill>
                <a:latin typeface="Courier" pitchFamily="49" charset="0"/>
              </a:rPr>
              <a:t>;	// Try access!</a:t>
            </a:r>
            <a:br>
              <a:rPr lang="en-US" sz="1700" b="1" dirty="0">
                <a:solidFill>
                  <a:srgbClr val="FF0000"/>
                </a:solidFill>
                <a:latin typeface="Courier" pitchFamily="49" charset="0"/>
              </a:rPr>
            </a:br>
            <a:r>
              <a:rPr lang="en-US" sz="1700" b="1" dirty="0">
                <a:solidFill>
                  <a:srgbClr val="FF0000"/>
                </a:solidFill>
                <a:latin typeface="Courier" pitchFamily="49" charset="0"/>
              </a:rPr>
              <a:t>	6:		</a:t>
            </a:r>
            <a:r>
              <a:rPr lang="en-US" sz="1700" b="1" dirty="0" err="1">
                <a:solidFill>
                  <a:srgbClr val="FF0000"/>
                </a:solidFill>
                <a:latin typeface="Courier" pitchFamily="49" charset="0"/>
              </a:rPr>
              <a:t>uchar</a:t>
            </a:r>
            <a:r>
              <a:rPr lang="en-US" sz="1700" b="1" dirty="0">
                <a:solidFill>
                  <a:srgbClr val="FF0000"/>
                </a:solidFill>
                <a:latin typeface="Courier" pitchFamily="49" charset="0"/>
              </a:rPr>
              <a:t> dummy = array[result * 4096];	// leak info!</a:t>
            </a:r>
            <a:br>
              <a:rPr lang="en-US" sz="1700" b="1" dirty="0">
                <a:solidFill>
                  <a:srgbClr val="FF0000"/>
                </a:solidFill>
                <a:latin typeface="Courier" pitchFamily="49" charset="0"/>
              </a:rPr>
            </a:br>
            <a:r>
              <a:rPr lang="en-US" sz="1700" b="1" dirty="0">
                <a:solidFill>
                  <a:srgbClr val="FF0000"/>
                </a:solidFill>
                <a:latin typeface="Courier" pitchFamily="49" charset="0"/>
              </a:rPr>
              <a:t>	7:	} catch(){;} // Could use signal() and </a:t>
            </a:r>
            <a:r>
              <a:rPr lang="en-US" sz="1700" b="1" dirty="0" err="1">
                <a:solidFill>
                  <a:srgbClr val="FF0000"/>
                </a:solidFill>
                <a:latin typeface="Courier" pitchFamily="49" charset="0"/>
              </a:rPr>
              <a:t>setjmp</a:t>
            </a:r>
            <a:r>
              <a:rPr lang="en-US" sz="1700" b="1" dirty="0">
                <a:solidFill>
                  <a:srgbClr val="FF0000"/>
                </a:solidFill>
                <a:latin typeface="Courier" pitchFamily="49" charset="0"/>
              </a:rPr>
              <a:t>/</a:t>
            </a:r>
            <a:r>
              <a:rPr lang="en-US" sz="1700" b="1" dirty="0" err="1">
                <a:solidFill>
                  <a:srgbClr val="FF0000"/>
                </a:solidFill>
                <a:latin typeface="Courier" pitchFamily="49" charset="0"/>
              </a:rPr>
              <a:t>longjmp</a:t>
            </a:r>
            <a:br>
              <a:rPr lang="en-US" sz="1700" b="1" dirty="0">
                <a:solidFill>
                  <a:srgbClr val="FF0000"/>
                </a:solidFill>
                <a:latin typeface="Courier" pitchFamily="49" charset="0"/>
              </a:rPr>
            </a:br>
            <a:br>
              <a:rPr lang="en-US" sz="1700" b="1" dirty="0">
                <a:latin typeface="Courier" pitchFamily="49" charset="0"/>
              </a:rPr>
            </a:br>
            <a:r>
              <a:rPr lang="en-US" sz="1700" b="1" dirty="0">
                <a:latin typeface="Courier" pitchFamily="49" charset="0"/>
              </a:rPr>
              <a:t>	</a:t>
            </a:r>
            <a:r>
              <a:rPr lang="en-US" sz="1700" b="1" dirty="0">
                <a:solidFill>
                  <a:schemeClr val="accent2"/>
                </a:solidFill>
                <a:latin typeface="Courier" pitchFamily="49" charset="0"/>
              </a:rPr>
              <a:t>8:	// scan through 256 array slots to determine which loaded</a:t>
            </a:r>
            <a:br>
              <a:rPr lang="en-US" sz="1700" b="1" dirty="0">
                <a:solidFill>
                  <a:schemeClr val="accent2"/>
                </a:solidFill>
                <a:latin typeface="Courier" pitchFamily="49" charset="0"/>
              </a:rPr>
            </a:br>
            <a:endParaRPr lang="en-US" sz="1700" b="1" dirty="0">
              <a:solidFill>
                <a:schemeClr val="accent2"/>
              </a:solidFill>
              <a:latin typeface="Courier" pitchFamily="49" charset="0"/>
            </a:endParaRPr>
          </a:p>
          <a:p>
            <a:pPr lvl="1"/>
            <a:r>
              <a:rPr lang="en-US" sz="2000" dirty="0"/>
              <a:t>Some details:</a:t>
            </a:r>
          </a:p>
          <a:p>
            <a:pPr lvl="2"/>
            <a:r>
              <a:rPr lang="en-US" sz="1800" dirty="0"/>
              <a:t>Reason we skip 4096 for each value: avoid hardware cache </a:t>
            </a:r>
            <a:r>
              <a:rPr lang="en-US" sz="1800" dirty="0" err="1"/>
              <a:t>prefetch</a:t>
            </a:r>
            <a:endParaRPr lang="en-US" sz="1800" dirty="0"/>
          </a:p>
          <a:p>
            <a:pPr lvl="2"/>
            <a:r>
              <a:rPr lang="en-US" sz="1800" dirty="0"/>
              <a:t>Note that value detected by fact that one cache line is loaded</a:t>
            </a:r>
          </a:p>
          <a:p>
            <a:pPr lvl="2"/>
            <a:r>
              <a:rPr lang="en-US" sz="1800" dirty="0"/>
              <a:t>Catch and ignore page fault: set signal handler for SIGSEGV, can use </a:t>
            </a:r>
            <a:r>
              <a:rPr lang="en-US" sz="1800" dirty="0" err="1"/>
              <a:t>setjump</a:t>
            </a:r>
            <a:r>
              <a:rPr lang="en-US" sz="1800" dirty="0"/>
              <a:t>/</a:t>
            </a:r>
            <a:r>
              <a:rPr lang="en-US" sz="1800" dirty="0" err="1"/>
              <a:t>longjmp</a:t>
            </a:r>
            <a:r>
              <a:rPr lang="en-US" sz="1800" dirty="0"/>
              <a:t>…. </a:t>
            </a:r>
          </a:p>
          <a:p>
            <a:r>
              <a:rPr lang="en-US" dirty="0">
                <a:solidFill>
                  <a:srgbClr val="FF0000"/>
                </a:solidFill>
              </a:rPr>
              <a:t>Patch</a:t>
            </a:r>
            <a:r>
              <a:rPr lang="en-US" dirty="0"/>
              <a:t>: Need different page tables for user and kernel</a:t>
            </a:r>
          </a:p>
          <a:p>
            <a:pPr lvl="1"/>
            <a:r>
              <a:rPr lang="en-US" dirty="0"/>
              <a:t>Without PCID tag in TLB, flush TLB </a:t>
            </a:r>
            <a:r>
              <a:rPr lang="en-US" i="1" dirty="0"/>
              <a:t>twice</a:t>
            </a:r>
            <a:r>
              <a:rPr lang="en-US" dirty="0"/>
              <a:t> on </a:t>
            </a:r>
            <a:r>
              <a:rPr lang="en-US" dirty="0" err="1"/>
              <a:t>syscall</a:t>
            </a:r>
            <a:r>
              <a:rPr lang="en-US" dirty="0"/>
              <a:t> (800% overhead!)</a:t>
            </a:r>
          </a:p>
          <a:p>
            <a:pPr lvl="1"/>
            <a:r>
              <a:rPr lang="en-US" dirty="0"/>
              <a:t>Need at least Linux v 4.14 which utilizes PCID tag in new hardware to avoid </a:t>
            </a:r>
            <a:br>
              <a:rPr lang="en-US" dirty="0"/>
            </a:br>
            <a:r>
              <a:rPr lang="en-US" dirty="0"/>
              <a:t>flushing when change address space</a:t>
            </a:r>
          </a:p>
          <a:p>
            <a:r>
              <a:rPr lang="en-US" dirty="0">
                <a:solidFill>
                  <a:srgbClr val="FF0000"/>
                </a:solidFill>
              </a:rPr>
              <a:t>Fix</a:t>
            </a:r>
            <a:r>
              <a:rPr lang="en-US" dirty="0"/>
              <a:t>: better hardware without timing side-channels</a:t>
            </a:r>
          </a:p>
          <a:p>
            <a:pPr lvl="1"/>
            <a:r>
              <a:rPr lang="en-US" dirty="0"/>
              <a:t>Will be coming, but still in works</a:t>
            </a:r>
          </a:p>
        </p:txBody>
      </p:sp>
    </p:spTree>
    <p:extLst>
      <p:ext uri="{BB962C8B-B14F-4D97-AF65-F5344CB8AC3E}">
        <p14:creationId xmlns:p14="http://schemas.microsoft.com/office/powerpoint/2010/main" val="8532944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dirty="0">
                <a:ea typeface="굴림" panose="020B0600000101010101" pitchFamily="34" charset="-127"/>
              </a:rPr>
              <a:t>Summary</a:t>
            </a:r>
          </a:p>
        </p:txBody>
      </p:sp>
      <p:sp>
        <p:nvSpPr>
          <p:cNvPr id="30723" name="Rectangle 3"/>
          <p:cNvSpPr>
            <a:spLocks noGrp="1" noChangeArrowheads="1"/>
          </p:cNvSpPr>
          <p:nvPr>
            <p:ph type="body" idx="1"/>
          </p:nvPr>
        </p:nvSpPr>
        <p:spPr>
          <a:xfrm>
            <a:off x="609600" y="685800"/>
            <a:ext cx="11049000" cy="6172200"/>
          </a:xfrm>
        </p:spPr>
        <p:txBody>
          <a:bodyPr>
            <a:normAutofit/>
          </a:bodyPr>
          <a:lstStyle/>
          <a:p>
            <a:pPr>
              <a:lnSpc>
                <a:spcPct val="80000"/>
              </a:lnSpc>
              <a:spcBef>
                <a:spcPct val="5000"/>
              </a:spcBef>
            </a:pPr>
            <a:r>
              <a:rPr lang="en-US" altLang="ko-KR" dirty="0">
                <a:ea typeface="굴림" panose="020B0600000101010101" pitchFamily="34" charset="-127"/>
                <a:sym typeface="Symbol" panose="05050102010706020507" pitchFamily="18" charset="2"/>
              </a:rPr>
              <a:t>Replacement policies</a:t>
            </a:r>
          </a:p>
          <a:p>
            <a:pPr lvl="1">
              <a:lnSpc>
                <a:spcPct val="80000"/>
              </a:lnSpc>
              <a:spcBef>
                <a:spcPct val="20000"/>
              </a:spcBef>
            </a:pPr>
            <a:r>
              <a:rPr lang="en-US" altLang="ko-KR" dirty="0">
                <a:ea typeface="굴림" panose="020B0600000101010101" pitchFamily="34" charset="-127"/>
                <a:sym typeface="Symbol" panose="05050102010706020507" pitchFamily="18" charset="2"/>
              </a:rPr>
              <a:t>FIFO: Place pages on queue, replace page at end</a:t>
            </a:r>
          </a:p>
          <a:p>
            <a:pPr lvl="1">
              <a:lnSpc>
                <a:spcPct val="80000"/>
              </a:lnSpc>
              <a:spcBef>
                <a:spcPct val="20000"/>
              </a:spcBef>
            </a:pPr>
            <a:r>
              <a:rPr lang="en-US" altLang="ko-KR" dirty="0">
                <a:ea typeface="굴림" panose="020B0600000101010101" pitchFamily="34" charset="-127"/>
                <a:sym typeface="Symbol" panose="05050102010706020507" pitchFamily="18" charset="2"/>
              </a:rPr>
              <a:t>MIN: Replace page that will be used farthest in future</a:t>
            </a:r>
          </a:p>
          <a:p>
            <a:pPr lvl="1">
              <a:lnSpc>
                <a:spcPct val="80000"/>
              </a:lnSpc>
              <a:spcBef>
                <a:spcPct val="20000"/>
              </a:spcBef>
            </a:pPr>
            <a:r>
              <a:rPr lang="en-US" altLang="ko-KR" dirty="0">
                <a:ea typeface="굴림" panose="020B0600000101010101" pitchFamily="34" charset="-127"/>
                <a:sym typeface="Symbol" panose="05050102010706020507" pitchFamily="18" charset="2"/>
              </a:rPr>
              <a:t>LRU: Replace page used farthest in past </a:t>
            </a:r>
          </a:p>
          <a:p>
            <a:pPr>
              <a:lnSpc>
                <a:spcPct val="80000"/>
              </a:lnSpc>
              <a:spcBef>
                <a:spcPct val="20000"/>
              </a:spcBef>
            </a:pPr>
            <a:r>
              <a:rPr lang="en-US" altLang="ko-KR" dirty="0">
                <a:ea typeface="굴림" panose="020B0600000101010101" pitchFamily="34" charset="-127"/>
                <a:sym typeface="Symbol" panose="05050102010706020507" pitchFamily="18" charset="2"/>
              </a:rPr>
              <a:t>Clock Algorithm: Approximation to LRU</a:t>
            </a:r>
          </a:p>
          <a:p>
            <a:pPr lvl="1">
              <a:lnSpc>
                <a:spcPct val="80000"/>
              </a:lnSpc>
              <a:spcBef>
                <a:spcPct val="20000"/>
              </a:spcBef>
            </a:pPr>
            <a:r>
              <a:rPr lang="en-US" altLang="ko-KR" dirty="0">
                <a:ea typeface="굴림" panose="020B0600000101010101" pitchFamily="34" charset="-127"/>
                <a:sym typeface="Symbol" panose="05050102010706020507" pitchFamily="18" charset="2"/>
              </a:rPr>
              <a:t>Arrange all pages in circular list</a:t>
            </a:r>
          </a:p>
          <a:p>
            <a:pPr lvl="1">
              <a:lnSpc>
                <a:spcPct val="80000"/>
              </a:lnSpc>
              <a:spcBef>
                <a:spcPct val="20000"/>
              </a:spcBef>
            </a:pPr>
            <a:r>
              <a:rPr lang="en-US" altLang="ko-KR" dirty="0">
                <a:ea typeface="굴림" panose="020B0600000101010101" pitchFamily="34" charset="-127"/>
                <a:sym typeface="Symbol" panose="05050102010706020507" pitchFamily="18" charset="2"/>
              </a:rPr>
              <a:t>Sweep through them, marking as not “in use”</a:t>
            </a:r>
          </a:p>
          <a:p>
            <a:pPr lvl="1">
              <a:lnSpc>
                <a:spcPct val="80000"/>
              </a:lnSpc>
              <a:spcBef>
                <a:spcPct val="20000"/>
              </a:spcBef>
            </a:pPr>
            <a:r>
              <a:rPr lang="en-US" altLang="ko-KR" dirty="0">
                <a:ea typeface="굴림" panose="020B0600000101010101" pitchFamily="34" charset="-127"/>
                <a:sym typeface="Symbol" panose="05050102010706020507" pitchFamily="18" charset="2"/>
              </a:rPr>
              <a:t>If page not “in use” for one pass, then can replace</a:t>
            </a:r>
          </a:p>
          <a:p>
            <a:pPr>
              <a:lnSpc>
                <a:spcPct val="80000"/>
              </a:lnSpc>
              <a:spcBef>
                <a:spcPct val="20000"/>
              </a:spcBef>
            </a:pPr>
            <a:r>
              <a:rPr lang="en-US" altLang="ko-KR" dirty="0">
                <a:ea typeface="굴림" panose="020B0600000101010101" pitchFamily="34" charset="-127"/>
                <a:sym typeface="Symbol" panose="05050102010706020507" pitchFamily="18" charset="2"/>
              </a:rPr>
              <a:t>N</a:t>
            </a:r>
            <a:r>
              <a:rPr lang="en-US" altLang="ko-KR" baseline="30000" dirty="0">
                <a:ea typeface="굴림" panose="020B0600000101010101" pitchFamily="34" charset="-127"/>
                <a:sym typeface="Symbol" panose="05050102010706020507" pitchFamily="18" charset="2"/>
              </a:rPr>
              <a:t>th</a:t>
            </a:r>
            <a:r>
              <a:rPr lang="en-US" altLang="ko-KR" dirty="0">
                <a:ea typeface="굴림" panose="020B0600000101010101" pitchFamily="34" charset="-127"/>
                <a:sym typeface="Symbol" panose="05050102010706020507" pitchFamily="18" charset="2"/>
              </a:rPr>
              <a:t>-chance clock algorithm: Another approximate LRU</a:t>
            </a:r>
          </a:p>
          <a:p>
            <a:pPr lvl="1">
              <a:lnSpc>
                <a:spcPct val="80000"/>
              </a:lnSpc>
              <a:spcBef>
                <a:spcPct val="20000"/>
              </a:spcBef>
            </a:pPr>
            <a:r>
              <a:rPr lang="en-US" altLang="ko-KR" dirty="0">
                <a:ea typeface="굴림" panose="020B0600000101010101" pitchFamily="34" charset="-127"/>
                <a:sym typeface="Symbol" panose="05050102010706020507" pitchFamily="18" charset="2"/>
              </a:rPr>
              <a:t>Give pages multiple passes of clock hand before replacing</a:t>
            </a:r>
          </a:p>
          <a:p>
            <a:pPr>
              <a:lnSpc>
                <a:spcPct val="80000"/>
              </a:lnSpc>
              <a:spcBef>
                <a:spcPct val="20000"/>
              </a:spcBef>
            </a:pPr>
            <a:r>
              <a:rPr lang="en-US" altLang="ko-KR" dirty="0">
                <a:ea typeface="굴림" panose="020B0600000101010101" pitchFamily="34" charset="-127"/>
                <a:sym typeface="Symbol" panose="05050102010706020507" pitchFamily="18" charset="2"/>
              </a:rPr>
              <a:t>Second-Chance List algorithm: Yet another approximate  LRU</a:t>
            </a:r>
          </a:p>
          <a:p>
            <a:pPr lvl="1">
              <a:lnSpc>
                <a:spcPct val="80000"/>
              </a:lnSpc>
              <a:spcBef>
                <a:spcPct val="20000"/>
              </a:spcBef>
            </a:pPr>
            <a:r>
              <a:rPr lang="en-US" altLang="ko-KR" dirty="0">
                <a:ea typeface="굴림" panose="020B0600000101010101" pitchFamily="34" charset="-127"/>
                <a:sym typeface="Symbol" panose="05050102010706020507" pitchFamily="18" charset="2"/>
              </a:rPr>
              <a:t>Divide pages into two groups, one of which is truly LRU and </a:t>
            </a:r>
            <a:br>
              <a:rPr lang="en-US" altLang="ko-KR" dirty="0">
                <a:ea typeface="굴림" panose="020B0600000101010101" pitchFamily="34" charset="-127"/>
                <a:sym typeface="Symbol" panose="05050102010706020507" pitchFamily="18" charset="2"/>
              </a:rPr>
            </a:br>
            <a:r>
              <a:rPr lang="en-US" altLang="ko-KR" dirty="0">
                <a:ea typeface="굴림" panose="020B0600000101010101" pitchFamily="34" charset="-127"/>
                <a:sym typeface="Symbol" panose="05050102010706020507" pitchFamily="18" charset="2"/>
              </a:rPr>
              <a:t>managed on page faults.</a:t>
            </a:r>
          </a:p>
          <a:p>
            <a:pPr>
              <a:lnSpc>
                <a:spcPct val="80000"/>
              </a:lnSpc>
              <a:spcBef>
                <a:spcPct val="10000"/>
              </a:spcBef>
            </a:pPr>
            <a:r>
              <a:rPr lang="en-US" altLang="ko-KR" dirty="0">
                <a:ea typeface="굴림" panose="020B0600000101010101" pitchFamily="34" charset="-127"/>
                <a:sym typeface="Symbol" panose="05050102010706020507" pitchFamily="18" charset="2"/>
              </a:rPr>
              <a:t>Working Set:</a:t>
            </a:r>
          </a:p>
          <a:p>
            <a:pPr lvl="1">
              <a:lnSpc>
                <a:spcPct val="80000"/>
              </a:lnSpc>
              <a:spcBef>
                <a:spcPct val="10000"/>
              </a:spcBef>
            </a:pPr>
            <a:r>
              <a:rPr lang="en-US" altLang="ko-KR" dirty="0">
                <a:ea typeface="굴림" panose="020B0600000101010101" pitchFamily="34" charset="-127"/>
                <a:sym typeface="Symbol" panose="05050102010706020507" pitchFamily="18" charset="2"/>
              </a:rPr>
              <a:t>Set of pages touched by a process recently</a:t>
            </a:r>
          </a:p>
          <a:p>
            <a:pPr>
              <a:lnSpc>
                <a:spcPct val="80000"/>
              </a:lnSpc>
              <a:spcBef>
                <a:spcPct val="10000"/>
              </a:spcBef>
            </a:pPr>
            <a:r>
              <a:rPr lang="en-US" altLang="ko-KR" dirty="0">
                <a:ea typeface="굴림" panose="020B0600000101010101" pitchFamily="34" charset="-127"/>
              </a:rPr>
              <a:t>Thrashing:</a:t>
            </a:r>
            <a:r>
              <a:rPr lang="en-US" altLang="ko-KR" dirty="0">
                <a:ea typeface="굴림" panose="020B0600000101010101" pitchFamily="34" charset="-127"/>
                <a:sym typeface="Symbol" panose="05050102010706020507" pitchFamily="18" charset="2"/>
              </a:rPr>
              <a:t> a process is busy swapping pages in and out</a:t>
            </a:r>
          </a:p>
          <a:p>
            <a:pPr lvl="1">
              <a:lnSpc>
                <a:spcPct val="80000"/>
              </a:lnSpc>
              <a:spcBef>
                <a:spcPct val="10000"/>
              </a:spcBef>
            </a:pPr>
            <a:r>
              <a:rPr lang="en-US" altLang="ko-KR" dirty="0">
                <a:ea typeface="굴림" panose="020B0600000101010101" pitchFamily="34" charset="-127"/>
                <a:sym typeface="Symbol" panose="05050102010706020507" pitchFamily="18" charset="2"/>
              </a:rPr>
              <a:t>Process will thrash if working set doesn’t fit in memory</a:t>
            </a:r>
          </a:p>
          <a:p>
            <a:pPr lvl="1">
              <a:lnSpc>
                <a:spcPct val="80000"/>
              </a:lnSpc>
              <a:spcBef>
                <a:spcPct val="10000"/>
              </a:spcBef>
            </a:pPr>
            <a:r>
              <a:rPr lang="en-US" altLang="ko-KR" dirty="0">
                <a:ea typeface="굴림" panose="020B0600000101010101" pitchFamily="34" charset="-127"/>
                <a:sym typeface="Symbol" panose="05050102010706020507" pitchFamily="18" charset="2"/>
              </a:rPr>
              <a:t>Need to swap out a process</a:t>
            </a:r>
          </a:p>
          <a:p>
            <a:pPr marL="0" indent="0">
              <a:lnSpc>
                <a:spcPct val="80000"/>
              </a:lnSpc>
              <a:spcBef>
                <a:spcPct val="20000"/>
              </a:spcBef>
              <a:buNone/>
            </a:pPr>
            <a:endParaRPr lang="en-US" altLang="ko-KR" dirty="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16827314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2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72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723">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72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1905000" y="27432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676400" y="805249"/>
            <a:ext cx="8839200" cy="6096000"/>
          </a:xfrm>
        </p:spPr>
        <p:txBody>
          <a:bodyPr/>
          <a:lstStyle/>
          <a:p>
            <a:pPr>
              <a:lnSpc>
                <a:spcPct val="80000"/>
              </a:lnSpc>
              <a:spcBef>
                <a:spcPct val="20000"/>
              </a:spcBef>
            </a:pPr>
            <a:r>
              <a:rPr lang="en-US" altLang="ko-KR" dirty="0">
                <a:ea typeface="굴림" panose="020B0600000101010101" pitchFamily="34" charset="-127"/>
              </a:rPr>
              <a:t>PTE makes demand paging </a:t>
            </a:r>
            <a:r>
              <a:rPr lang="en-US" altLang="ko-KR" dirty="0" err="1">
                <a:ea typeface="굴림" panose="020B0600000101010101" pitchFamily="34" charset="-127"/>
              </a:rPr>
              <a:t>implementatable</a:t>
            </a:r>
            <a:endParaRPr lang="en-US" altLang="ko-KR" dirty="0">
              <a:ea typeface="굴림" panose="020B0600000101010101" pitchFamily="34" charset="-127"/>
            </a:endParaRPr>
          </a:p>
          <a:p>
            <a:pPr lvl="1">
              <a:lnSpc>
                <a:spcPct val="80000"/>
              </a:lnSpc>
              <a:spcBef>
                <a:spcPct val="20000"/>
              </a:spcBef>
            </a:pPr>
            <a:r>
              <a:rPr lang="en-US" altLang="ko-KR" dirty="0">
                <a:ea typeface="굴림" panose="020B0600000101010101" pitchFamily="34" charset="-127"/>
              </a:rPr>
              <a:t>Valid </a:t>
            </a:r>
            <a:r>
              <a:rPr lang="en-US" altLang="ko-KR" dirty="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dirty="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dirty="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dirty="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dirty="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dirty="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dirty="0">
                <a:ea typeface="굴림" panose="020B0600000101010101" pitchFamily="34" charset="-127"/>
                <a:sym typeface="Symbol" panose="05050102010706020507" pitchFamily="18" charset="2"/>
              </a:rPr>
              <a:t>Choose an old page to replace </a:t>
            </a:r>
          </a:p>
          <a:p>
            <a:pPr lvl="2">
              <a:lnSpc>
                <a:spcPct val="80000"/>
              </a:lnSpc>
              <a:spcBef>
                <a:spcPct val="20000"/>
              </a:spcBef>
            </a:pPr>
            <a:r>
              <a:rPr lang="en-US" altLang="ko-KR" dirty="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dirty="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dirty="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dirty="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dirty="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r>
              <a:rPr lang="en-US" altLang="ko-KR" dirty="0">
                <a:ea typeface="굴림" panose="020B0600000101010101" pitchFamily="34" charset="-127"/>
                <a:sym typeface="Symbol" panose="05050102010706020507" pitchFamily="18" charset="2"/>
              </a:rPr>
              <a:t>TLB for new page will be loaded when thread continued!</a:t>
            </a:r>
          </a:p>
          <a:p>
            <a:pPr lvl="1">
              <a:lnSpc>
                <a:spcPct val="80000"/>
              </a:lnSpc>
              <a:spcBef>
                <a:spcPct val="20000"/>
              </a:spcBef>
            </a:pPr>
            <a:r>
              <a:rPr lang="en-US" altLang="ko-KR" dirty="0">
                <a:ea typeface="굴림" panose="020B0600000101010101" pitchFamily="34" charset="-127"/>
                <a:sym typeface="Symbol" panose="05050102010706020507" pitchFamily="18" charset="2"/>
              </a:rPr>
              <a:t>While pulling pages off disk for one process, OS runs another process from ready queue</a:t>
            </a:r>
          </a:p>
          <a:p>
            <a:pPr lvl="2">
              <a:lnSpc>
                <a:spcPct val="80000"/>
              </a:lnSpc>
              <a:spcBef>
                <a:spcPct val="20000"/>
              </a:spcBef>
            </a:pPr>
            <a:r>
              <a:rPr lang="en-US" altLang="ko-KR" dirty="0">
                <a:ea typeface="굴림" panose="020B0600000101010101" pitchFamily="34" charset="-127"/>
                <a:sym typeface="Symbol" panose="05050102010706020507" pitchFamily="18" charset="2"/>
              </a:rPr>
              <a:t>Suspended process sits on wait queue</a:t>
            </a:r>
          </a:p>
        </p:txBody>
      </p:sp>
      <p:sp>
        <p:nvSpPr>
          <p:cNvPr id="26628" name="Rectangle 2"/>
          <p:cNvSpPr>
            <a:spLocks noGrp="1" noChangeArrowheads="1"/>
          </p:cNvSpPr>
          <p:nvPr>
            <p:ph type="title"/>
          </p:nvPr>
        </p:nvSpPr>
        <p:spPr/>
        <p:txBody>
          <a:bodyPr/>
          <a:lstStyle/>
          <a:p>
            <a:r>
              <a:rPr lang="en-US" altLang="ko-KR" dirty="0">
                <a:ea typeface="굴림" panose="020B0600000101010101" pitchFamily="34" charset="-127"/>
              </a:rPr>
              <a:t>Recall: Demand Paging Mechanisms</a:t>
            </a:r>
          </a:p>
        </p:txBody>
      </p:sp>
    </p:spTree>
    <p:extLst>
      <p:ext uri="{BB962C8B-B14F-4D97-AF65-F5344CB8AC3E}">
        <p14:creationId xmlns:p14="http://schemas.microsoft.com/office/powerpoint/2010/main" val="20492519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69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69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69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6697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697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6979">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66979">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6979">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66979">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66979">
                                            <p:txEl>
                                              <p:pRg st="11" end="11"/>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66979">
                                            <p:txEl>
                                              <p:pRg st="12" end="12"/>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10" fill="hold" nodeType="clickEffect">
                                  <p:stCondLst>
                                    <p:cond delay="0"/>
                                  </p:stCondLst>
                                  <p:childTnLst>
                                    <p:set>
                                      <p:cBhvr>
                                        <p:cTn id="52" dur="1" fill="hold">
                                          <p:stCondLst>
                                            <p:cond delay="0"/>
                                          </p:stCondLst>
                                        </p:cTn>
                                        <p:tgtEl>
                                          <p:spTgt spid="766986"/>
                                        </p:tgtEl>
                                        <p:attrNameLst>
                                          <p:attrName>style.visibility</p:attrName>
                                        </p:attrNameLst>
                                      </p:cBhvr>
                                      <p:to>
                                        <p:strVal val="visible"/>
                                      </p:to>
                                    </p:set>
                                    <p:anim calcmode="lin" valueType="num">
                                      <p:cBhvr>
                                        <p:cTn id="53" dur="500" fill="hold"/>
                                        <p:tgtEl>
                                          <p:spTgt spid="766986"/>
                                        </p:tgtEl>
                                        <p:attrNameLst>
                                          <p:attrName>ppt_w</p:attrName>
                                        </p:attrNameLst>
                                      </p:cBhvr>
                                      <p:tavLst>
                                        <p:tav tm="0">
                                          <p:val>
                                            <p:fltVal val="0"/>
                                          </p:val>
                                        </p:tav>
                                        <p:tav tm="100000">
                                          <p:val>
                                            <p:strVal val="#ppt_w"/>
                                          </p:val>
                                        </p:tav>
                                      </p:tavLst>
                                    </p:anim>
                                    <p:anim calcmode="lin" valueType="num">
                                      <p:cBhvr>
                                        <p:cTn id="54"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66979">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66979">
                                            <p:txEl>
                                              <p:pRg st="14" end="14"/>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6697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uiExpand="1"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05000" y="152400"/>
            <a:ext cx="8382000" cy="533400"/>
          </a:xfrm>
        </p:spPr>
        <p:txBody>
          <a:bodyPr/>
          <a:lstStyle/>
          <a:p>
            <a:r>
              <a:rPr lang="en-US" altLang="ko-KR" dirty="0">
                <a:ea typeface="굴림" panose="020B0600000101010101" pitchFamily="34" charset="-127"/>
              </a:rPr>
              <a:t>Recall: Steps in Handling a Page Fault</a:t>
            </a:r>
          </a:p>
        </p:txBody>
      </p:sp>
      <p:pic>
        <p:nvPicPr>
          <p:cNvPr id="3174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l="5666" t="598" r="6114" b="912"/>
          <a:stretch>
            <a:fillRect/>
          </a:stretch>
        </p:blipFill>
        <p:spPr bwMode="auto">
          <a:xfrm>
            <a:off x="2590800" y="762000"/>
            <a:ext cx="7010400" cy="5868761"/>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992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Some questions we need to answer!</a:t>
            </a:r>
            <a:endParaRPr lang="en-US" dirty="0"/>
          </a:p>
        </p:txBody>
      </p:sp>
      <p:sp>
        <p:nvSpPr>
          <p:cNvPr id="3" name="Content Placeholder 2"/>
          <p:cNvSpPr>
            <a:spLocks noGrp="1"/>
          </p:cNvSpPr>
          <p:nvPr>
            <p:ph idx="1"/>
          </p:nvPr>
        </p:nvSpPr>
        <p:spPr>
          <a:xfrm>
            <a:off x="990600" y="838200"/>
            <a:ext cx="10210800" cy="5562600"/>
          </a:xfrm>
        </p:spPr>
        <p:txBody>
          <a:bodyPr>
            <a:normAutofit lnSpcReduction="10000"/>
          </a:bodyPr>
          <a:lstStyle/>
          <a:p>
            <a:r>
              <a:rPr lang="en-US" dirty="0"/>
              <a:t>During a page fault, where does the OS get a free frame?</a:t>
            </a:r>
          </a:p>
          <a:p>
            <a:pPr lvl="1"/>
            <a:r>
              <a:rPr lang="en-US" dirty="0"/>
              <a:t>Keeps a free list</a:t>
            </a:r>
          </a:p>
          <a:p>
            <a:pPr lvl="1"/>
            <a:r>
              <a:rPr lang="en-US" dirty="0"/>
              <a:t>Unix runs a “reaper” if memory gets too full</a:t>
            </a:r>
          </a:p>
          <a:p>
            <a:pPr lvl="2"/>
            <a:r>
              <a:rPr lang="en-US" dirty="0"/>
              <a:t>Schedule dirty pages to be written back on disk</a:t>
            </a:r>
          </a:p>
          <a:p>
            <a:pPr lvl="2"/>
            <a:r>
              <a:rPr lang="en-US" dirty="0"/>
              <a:t>Zero (clean) pages which haven’t been accessed in a while</a:t>
            </a:r>
          </a:p>
          <a:p>
            <a:pPr lvl="1"/>
            <a:r>
              <a:rPr lang="en-US" dirty="0"/>
              <a:t>As a last resort, evict a dirty page first</a:t>
            </a:r>
          </a:p>
          <a:p>
            <a:pPr lvl="1"/>
            <a:endParaRPr lang="en-US" dirty="0"/>
          </a:p>
          <a:p>
            <a:r>
              <a:rPr lang="en-US" dirty="0">
                <a:solidFill>
                  <a:srgbClr val="FF0000"/>
                </a:solidFill>
              </a:rPr>
              <a:t>How can we organize these mechanisms?</a:t>
            </a:r>
          </a:p>
          <a:p>
            <a:pPr lvl="1"/>
            <a:r>
              <a:rPr lang="en-US" dirty="0">
                <a:solidFill>
                  <a:srgbClr val="FF0000"/>
                </a:solidFill>
              </a:rPr>
              <a:t>Work on the replacement policy</a:t>
            </a:r>
          </a:p>
          <a:p>
            <a:pPr lvl="1"/>
            <a:endParaRPr lang="en-US" dirty="0"/>
          </a:p>
          <a:p>
            <a:r>
              <a:rPr lang="en-US" dirty="0"/>
              <a:t>How many page frames/process?</a:t>
            </a:r>
          </a:p>
          <a:p>
            <a:pPr lvl="1"/>
            <a:r>
              <a:rPr lang="en-US" dirty="0"/>
              <a:t>Like thread scheduling, need to “schedule” memory resources:</a:t>
            </a:r>
          </a:p>
          <a:p>
            <a:pPr lvl="2"/>
            <a:r>
              <a:rPr lang="en-US" dirty="0"/>
              <a:t>Utilization?  fairness? priority?</a:t>
            </a:r>
          </a:p>
          <a:p>
            <a:pPr lvl="1"/>
            <a:r>
              <a:rPr lang="en-US" dirty="0"/>
              <a:t>Allocation of disk paging bandwidth</a:t>
            </a:r>
          </a:p>
        </p:txBody>
      </p:sp>
    </p:spTree>
    <p:extLst>
      <p:ext uri="{BB962C8B-B14F-4D97-AF65-F5344CB8AC3E}">
        <p14:creationId xmlns:p14="http://schemas.microsoft.com/office/powerpoint/2010/main" val="41132703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Recall: Working Set Model</a:t>
            </a:r>
          </a:p>
        </p:txBody>
      </p:sp>
      <p:sp>
        <p:nvSpPr>
          <p:cNvPr id="3" name="Content Placeholder 2"/>
          <p:cNvSpPr>
            <a:spLocks noGrp="1"/>
          </p:cNvSpPr>
          <p:nvPr>
            <p:ph idx="1"/>
          </p:nvPr>
        </p:nvSpPr>
        <p:spPr>
          <a:xfrm>
            <a:off x="1905000" y="838200"/>
            <a:ext cx="8229600" cy="1632708"/>
          </a:xfrm>
        </p:spPr>
        <p:txBody>
          <a:bodyPr/>
          <a:lstStyle/>
          <a:p>
            <a:r>
              <a:rPr lang="en-US" dirty="0"/>
              <a:t>As a program executes it transitions through a sequence of “working sets” consisting of varying sized subsets of the address space</a:t>
            </a:r>
          </a:p>
        </p:txBody>
      </p:sp>
      <p:cxnSp>
        <p:nvCxnSpPr>
          <p:cNvPr id="8" name="Straight Arrow Connector 7"/>
          <p:cNvCxnSpPr/>
          <p:nvPr/>
        </p:nvCxnSpPr>
        <p:spPr>
          <a:xfrm>
            <a:off x="2143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380537" y="5555024"/>
            <a:ext cx="857735" cy="461665"/>
          </a:xfrm>
          <a:prstGeom prst="rect">
            <a:avLst/>
          </a:prstGeom>
          <a:noFill/>
        </p:spPr>
        <p:txBody>
          <a:bodyPr wrap="none" rtlCol="0">
            <a:spAutoFit/>
          </a:bodyPr>
          <a:lstStyle/>
          <a:p>
            <a:r>
              <a:rPr lang="en-US" sz="2400" b="0" dirty="0">
                <a:latin typeface="Gill Sans" charset="0"/>
                <a:ea typeface="Gill Sans" charset="0"/>
                <a:cs typeface="Gill Sans" charset="0"/>
              </a:rPr>
              <a:t>Time</a:t>
            </a:r>
          </a:p>
        </p:txBody>
      </p:sp>
      <p:cxnSp>
        <p:nvCxnSpPr>
          <p:cNvPr id="11" name="Straight Arrow Connector 10"/>
          <p:cNvCxnSpPr/>
          <p:nvPr/>
        </p:nvCxnSpPr>
        <p:spPr>
          <a:xfrm flipV="1">
            <a:off x="2581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1693600" y="3590874"/>
            <a:ext cx="1314784" cy="461665"/>
          </a:xfrm>
          <a:prstGeom prst="rect">
            <a:avLst/>
          </a:prstGeom>
          <a:noFill/>
        </p:spPr>
        <p:txBody>
          <a:bodyPr wrap="none" rtlCol="0">
            <a:spAutoFit/>
          </a:bodyPr>
          <a:lstStyle/>
          <a:p>
            <a:r>
              <a:rPr lang="en-US" sz="2400" b="0" dirty="0">
                <a:latin typeface="Gill Sans" charset="0"/>
                <a:ea typeface="Gill Sans" charset="0"/>
                <a:cs typeface="Gill Sans" charset="0"/>
              </a:rPr>
              <a:t>Address</a:t>
            </a:r>
          </a:p>
        </p:txBody>
      </p:sp>
      <p:sp>
        <p:nvSpPr>
          <p:cNvPr id="13" name="Rounded Rectangle 12"/>
          <p:cNvSpPr/>
          <p:nvPr/>
        </p:nvSpPr>
        <p:spPr>
          <a:xfrm>
            <a:off x="2959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4" name="Rounded Rectangle 13"/>
          <p:cNvSpPr/>
          <p:nvPr/>
        </p:nvSpPr>
        <p:spPr>
          <a:xfrm>
            <a:off x="2959830"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ounded Rectangle 14"/>
          <p:cNvSpPr/>
          <p:nvPr/>
        </p:nvSpPr>
        <p:spPr>
          <a:xfrm>
            <a:off x="3962711" y="4150809"/>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6" name="Rounded Rectangle 15"/>
          <p:cNvSpPr/>
          <p:nvPr/>
        </p:nvSpPr>
        <p:spPr>
          <a:xfrm>
            <a:off x="4115111"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7" name="Rounded Rectangle 16"/>
          <p:cNvSpPr/>
          <p:nvPr/>
        </p:nvSpPr>
        <p:spPr>
          <a:xfrm>
            <a:off x="5380537"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8" name="Rounded Rectangle 17"/>
          <p:cNvSpPr/>
          <p:nvPr/>
        </p:nvSpPr>
        <p:spPr>
          <a:xfrm>
            <a:off x="6383419"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9" name="Rounded Rectangle 18"/>
          <p:cNvSpPr/>
          <p:nvPr/>
        </p:nvSpPr>
        <p:spPr>
          <a:xfrm>
            <a:off x="6281974"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0" name="Rounded Rectangle 19"/>
          <p:cNvSpPr/>
          <p:nvPr/>
        </p:nvSpPr>
        <p:spPr>
          <a:xfrm>
            <a:off x="7105448"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1" name="Rounded Rectangle 20"/>
          <p:cNvSpPr/>
          <p:nvPr/>
        </p:nvSpPr>
        <p:spPr>
          <a:xfrm>
            <a:off x="8466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2" name="Rounded Rectangle 21"/>
          <p:cNvSpPr/>
          <p:nvPr/>
        </p:nvSpPr>
        <p:spPr>
          <a:xfrm>
            <a:off x="8243323"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4" name="Rounded Rectangle 3"/>
          <p:cNvSpPr/>
          <p:nvPr/>
        </p:nvSpPr>
        <p:spPr bwMode="auto">
          <a:xfrm>
            <a:off x="-457200" y="2438400"/>
            <a:ext cx="381000" cy="3124200"/>
          </a:xfrm>
          <a:prstGeom prst="roundRect">
            <a:avLst/>
          </a:prstGeom>
          <a:no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b="0">
              <a:latin typeface="Gill Sans" charset="0"/>
              <a:ea typeface="Gill Sans" charset="0"/>
              <a:cs typeface="Gill Sans" charset="0"/>
            </a:endParaRPr>
          </a:p>
        </p:txBody>
      </p:sp>
    </p:spTree>
    <p:extLst>
      <p:ext uri="{BB962C8B-B14F-4D97-AF65-F5344CB8AC3E}">
        <p14:creationId xmlns:p14="http://schemas.microsoft.com/office/powerpoint/2010/main" val="33518867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14584 0.00556 L 0.92917 0.00556 " pathEditMode="fixed" rAng="0" ptsTypes="AA">
                                      <p:cBhvr>
                                        <p:cTn id="6" dur="2000" fill="hold"/>
                                        <p:tgtEl>
                                          <p:spTgt spid="4"/>
                                        </p:tgtEl>
                                        <p:attrNameLst>
                                          <p:attrName>ppt_x</p:attrName>
                                          <p:attrName>ppt_y</p:attrName>
                                        </p:attrNameLst>
                                      </p:cBhvr>
                                      <p:rCtr x="3916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Behavior under WS model</a:t>
            </a:r>
          </a:p>
        </p:txBody>
      </p:sp>
      <p:sp>
        <p:nvSpPr>
          <p:cNvPr id="3" name="Content Placeholder 2"/>
          <p:cNvSpPr>
            <a:spLocks noGrp="1"/>
          </p:cNvSpPr>
          <p:nvPr>
            <p:ph idx="1"/>
          </p:nvPr>
        </p:nvSpPr>
        <p:spPr>
          <a:xfrm>
            <a:off x="1905000" y="4729880"/>
            <a:ext cx="8229600" cy="1518520"/>
          </a:xfrm>
        </p:spPr>
        <p:txBody>
          <a:bodyPr>
            <a:noAutofit/>
          </a:bodyPr>
          <a:lstStyle/>
          <a:p>
            <a:pPr>
              <a:lnSpc>
                <a:spcPct val="90000"/>
              </a:lnSpc>
            </a:pPr>
            <a:r>
              <a:rPr lang="en-US" dirty="0"/>
              <a:t>Amortized by fraction of time the Working Set is active</a:t>
            </a:r>
          </a:p>
          <a:p>
            <a:pPr>
              <a:lnSpc>
                <a:spcPct val="90000"/>
              </a:lnSpc>
            </a:pPr>
            <a:r>
              <a:rPr lang="en-US" dirty="0"/>
              <a:t>Transitions from one WS to the next</a:t>
            </a:r>
          </a:p>
          <a:p>
            <a:pPr>
              <a:lnSpc>
                <a:spcPct val="90000"/>
              </a:lnSpc>
            </a:pPr>
            <a:r>
              <a:rPr lang="en-US" dirty="0"/>
              <a:t>Capacity, Conflict, Compulsory misses</a:t>
            </a:r>
          </a:p>
          <a:p>
            <a:pPr>
              <a:lnSpc>
                <a:spcPct val="90000"/>
              </a:lnSpc>
            </a:pPr>
            <a:r>
              <a:rPr lang="en-US" dirty="0"/>
              <a:t>Applicable to memory caches and pages.  Others ?</a:t>
            </a:r>
          </a:p>
        </p:txBody>
      </p:sp>
      <p:cxnSp>
        <p:nvCxnSpPr>
          <p:cNvPr id="7" name="Straight Arrow Connector 6"/>
          <p:cNvCxnSpPr/>
          <p:nvPr/>
        </p:nvCxnSpPr>
        <p:spPr>
          <a:xfrm>
            <a:off x="2823751"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2823750" y="821569"/>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1944346" y="2221475"/>
            <a:ext cx="1297150" cy="461665"/>
          </a:xfrm>
          <a:prstGeom prst="rect">
            <a:avLst/>
          </a:prstGeom>
          <a:noFill/>
        </p:spPr>
        <p:txBody>
          <a:bodyPr wrap="none" rtlCol="0">
            <a:spAutoFit/>
          </a:bodyPr>
          <a:lstStyle/>
          <a:p>
            <a:r>
              <a:rPr lang="en-US" sz="2400" b="0" dirty="0">
                <a:latin typeface="Gill Sans" charset="0"/>
                <a:ea typeface="Gill Sans" charset="0"/>
                <a:cs typeface="Gill Sans" charset="0"/>
              </a:rPr>
              <a:t>Hit Rate</a:t>
            </a:r>
          </a:p>
        </p:txBody>
      </p:sp>
      <p:sp>
        <p:nvSpPr>
          <p:cNvPr id="10" name="TextBox 9"/>
          <p:cNvSpPr txBox="1"/>
          <p:nvPr/>
        </p:nvSpPr>
        <p:spPr>
          <a:xfrm>
            <a:off x="5049031" y="4200744"/>
            <a:ext cx="1760418" cy="461665"/>
          </a:xfrm>
          <a:prstGeom prst="rect">
            <a:avLst/>
          </a:prstGeom>
          <a:noFill/>
        </p:spPr>
        <p:txBody>
          <a:bodyPr wrap="none" rtlCol="0">
            <a:spAutoFit/>
          </a:bodyPr>
          <a:lstStyle/>
          <a:p>
            <a:r>
              <a:rPr lang="en-US" sz="2400" b="0" dirty="0">
                <a:latin typeface="Gill Sans" charset="0"/>
                <a:ea typeface="Gill Sans" charset="0"/>
                <a:cs typeface="Gill Sans" charset="0"/>
              </a:rPr>
              <a:t>Cache Size</a:t>
            </a:r>
          </a:p>
        </p:txBody>
      </p:sp>
      <p:sp>
        <p:nvSpPr>
          <p:cNvPr id="11" name="Freeform 10"/>
          <p:cNvSpPr/>
          <p:nvPr/>
        </p:nvSpPr>
        <p:spPr>
          <a:xfrm>
            <a:off x="2838869" y="1639269"/>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charset="0"/>
              <a:ea typeface="Gill Sans" charset="0"/>
              <a:cs typeface="Gill Sans" charset="0"/>
            </a:endParaRPr>
          </a:p>
        </p:txBody>
      </p:sp>
      <p:sp>
        <p:nvSpPr>
          <p:cNvPr id="13" name="TextBox 12"/>
          <p:cNvSpPr txBox="1"/>
          <p:nvPr/>
        </p:nvSpPr>
        <p:spPr>
          <a:xfrm>
            <a:off x="4114801" y="1835802"/>
            <a:ext cx="2198038" cy="369332"/>
          </a:xfrm>
          <a:prstGeom prst="rect">
            <a:avLst/>
          </a:prstGeom>
          <a:noFill/>
        </p:spPr>
        <p:txBody>
          <a:bodyPr wrap="none" rtlCol="0">
            <a:spAutoFit/>
          </a:bodyPr>
          <a:lstStyle/>
          <a:p>
            <a:r>
              <a:rPr lang="en-US" b="0" dirty="0">
                <a:latin typeface="Gill Sans" charset="0"/>
                <a:ea typeface="Gill Sans" charset="0"/>
                <a:cs typeface="Gill Sans" charset="0"/>
              </a:rPr>
              <a:t>new working set fits</a:t>
            </a:r>
          </a:p>
        </p:txBody>
      </p:sp>
      <p:sp>
        <p:nvSpPr>
          <p:cNvPr id="14" name="Right Arrow 13"/>
          <p:cNvSpPr/>
          <p:nvPr/>
        </p:nvSpPr>
        <p:spPr>
          <a:xfrm>
            <a:off x="6546557" y="1872534"/>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ight Arrow 14"/>
          <p:cNvSpPr/>
          <p:nvPr/>
        </p:nvSpPr>
        <p:spPr>
          <a:xfrm>
            <a:off x="4012300" y="2765729"/>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cxnSp>
        <p:nvCxnSpPr>
          <p:cNvPr id="17" name="Straight Connector 16"/>
          <p:cNvCxnSpPr/>
          <p:nvPr/>
        </p:nvCxnSpPr>
        <p:spPr>
          <a:xfrm flipH="1">
            <a:off x="2717911"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522090" y="3965342"/>
            <a:ext cx="312906" cy="369332"/>
          </a:xfrm>
          <a:prstGeom prst="rect">
            <a:avLst/>
          </a:prstGeom>
          <a:noFill/>
        </p:spPr>
        <p:txBody>
          <a:bodyPr wrap="none" rtlCol="0">
            <a:spAutoFit/>
          </a:bodyPr>
          <a:lstStyle/>
          <a:p>
            <a:r>
              <a:rPr lang="en-US" b="0" dirty="0">
                <a:latin typeface="Gill Sans" charset="0"/>
                <a:ea typeface="Gill Sans" charset="0"/>
                <a:cs typeface="Gill Sans" charset="0"/>
              </a:rPr>
              <a:t>0</a:t>
            </a:r>
          </a:p>
        </p:txBody>
      </p:sp>
      <p:sp>
        <p:nvSpPr>
          <p:cNvPr id="22" name="TextBox 21"/>
          <p:cNvSpPr txBox="1"/>
          <p:nvPr/>
        </p:nvSpPr>
        <p:spPr>
          <a:xfrm>
            <a:off x="2419388" y="791332"/>
            <a:ext cx="312906" cy="369332"/>
          </a:xfrm>
          <a:prstGeom prst="rect">
            <a:avLst/>
          </a:prstGeom>
          <a:noFill/>
        </p:spPr>
        <p:txBody>
          <a:bodyPr wrap="none" rtlCol="0">
            <a:spAutoFit/>
          </a:bodyPr>
          <a:lstStyle/>
          <a:p>
            <a:r>
              <a:rPr lang="en-US" b="0" dirty="0">
                <a:latin typeface="Gill Sans" charset="0"/>
                <a:ea typeface="Gill Sans" charset="0"/>
                <a:cs typeface="Gill Sans" charset="0"/>
              </a:rPr>
              <a:t>1</a:t>
            </a:r>
          </a:p>
        </p:txBody>
      </p:sp>
      <p:cxnSp>
        <p:nvCxnSpPr>
          <p:cNvPr id="23" name="Straight Connector 22"/>
          <p:cNvCxnSpPr/>
          <p:nvPr/>
        </p:nvCxnSpPr>
        <p:spPr>
          <a:xfrm flipH="1">
            <a:off x="2736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56885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1" i="0" u="none" strike="noStrike" cap="none" normalizeH="0" baseline="0" dirty="0" smtClean="0">
            <a:ln>
              <a:noFill/>
            </a:ln>
            <a:solidFill>
              <a:schemeClr val="tx1"/>
            </a:solidFill>
            <a:effectLst/>
            <a:latin typeface="Gill Sans Light"/>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txDef>
      <a:spPr>
        <a:noFill/>
      </a:spPr>
      <a:bodyPr wrap="none" rtlCol="0">
        <a:spAutoFit/>
      </a:bodyPr>
      <a:lstStyle>
        <a:defPPr>
          <a:defRPr dirty="0">
            <a:latin typeface="Gill Sans Light"/>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91484</TotalTime>
  <Pages>60</Pages>
  <Words>5139</Words>
  <Application>Microsoft Macintosh PowerPoint</Application>
  <PresentationFormat>Widescreen</PresentationFormat>
  <Paragraphs>829</Paragraphs>
  <Slides>46</Slides>
  <Notes>35</Notes>
  <HiddenSlides>3</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46</vt:i4>
      </vt:variant>
    </vt:vector>
  </HeadingPairs>
  <TitlesOfParts>
    <vt:vector size="60" baseType="lpstr">
      <vt:lpstr>Gulim</vt:lpstr>
      <vt:lpstr>Gulim</vt:lpstr>
      <vt:lpstr>ＭＳ Ｐゴシック</vt:lpstr>
      <vt:lpstr>Arial</vt:lpstr>
      <vt:lpstr>Cambria Math</vt:lpstr>
      <vt:lpstr>Comic Sans MS</vt:lpstr>
      <vt:lpstr>Consolas</vt:lpstr>
      <vt:lpstr>Courier</vt:lpstr>
      <vt:lpstr>Gill Sans</vt:lpstr>
      <vt:lpstr>Gill Sans Light</vt:lpstr>
      <vt:lpstr>Helvetica</vt:lpstr>
      <vt:lpstr>Impact</vt:lpstr>
      <vt:lpstr>Symbol</vt:lpstr>
      <vt:lpstr>Office</vt:lpstr>
      <vt:lpstr>CS162 Operating Systems and Systems Programming Lecture 16  Memory 4: Demand Paging Policies</vt:lpstr>
      <vt:lpstr>Recall 61C: Average Memory Access Time</vt:lpstr>
      <vt:lpstr>Recall: Caching Applied to Address Translation</vt:lpstr>
      <vt:lpstr>Management &amp; Access to the Memory Hierarchy</vt:lpstr>
      <vt:lpstr>Recall: Demand Paging Mechanisms</vt:lpstr>
      <vt:lpstr>Recall: Steps in Handling a Page Fault</vt:lpstr>
      <vt:lpstr>Some questions we need to answer!</vt:lpstr>
      <vt:lpstr>Recall: Working Set Model</vt:lpstr>
      <vt:lpstr>Cache Behavior under WS model</vt:lpstr>
      <vt:lpstr>Another model of Locality: Zipf</vt:lpstr>
      <vt:lpstr>Demand Paging Cost Model</vt:lpstr>
      <vt:lpstr>What Factors Lead to Misses in Page Cache?</vt:lpstr>
      <vt:lpstr>PowerPoint Presentation</vt:lpstr>
      <vt:lpstr>Page Replacement Policies</vt:lpstr>
      <vt:lpstr>Replacement Policies (Con’t)</vt:lpstr>
      <vt:lpstr>Example: FIFO (strawman)</vt:lpstr>
      <vt:lpstr>Example: MIN / LRU</vt:lpstr>
      <vt:lpstr>Is LRU guaranteed to perform well?</vt:lpstr>
      <vt:lpstr>When will LRU perform badly?</vt:lpstr>
      <vt:lpstr>Graph of Page Faults Versus The Number of Frames</vt:lpstr>
      <vt:lpstr>Adding Memory Doesn’t Always Help Fault Rate</vt:lpstr>
      <vt:lpstr>PowerPoint Presentation</vt:lpstr>
      <vt:lpstr>Approximating LRU: Clock Algorithm</vt:lpstr>
      <vt:lpstr>Clock Algorithm: More details</vt:lpstr>
      <vt:lpstr>Nth Chance version of Clock Algorithm</vt:lpstr>
      <vt:lpstr>Recall: Meaning of PTE bits</vt:lpstr>
      <vt:lpstr>Clock Algorithms Variations</vt:lpstr>
      <vt:lpstr>Clock Algorithms Variations (continued)</vt:lpstr>
      <vt:lpstr>Second-Chance List Algorithm (VAX/VMS)</vt:lpstr>
      <vt:lpstr>Second-Chance List Algorithm (continued)</vt:lpstr>
      <vt:lpstr>Free List</vt:lpstr>
      <vt:lpstr>PowerPoint Presentation</vt:lpstr>
      <vt:lpstr>Reverse Page Mapping (Sometimes called “Coremap”)</vt:lpstr>
      <vt:lpstr>Allocation of Page Frames (Memory Pages)</vt:lpstr>
      <vt:lpstr>Fixed/Priority Allocation</vt:lpstr>
      <vt:lpstr>Page-Fault Frequency Allocation</vt:lpstr>
      <vt:lpstr>Thrashing</vt:lpstr>
      <vt:lpstr>Locality In A Memory-Reference Pattern</vt:lpstr>
      <vt:lpstr>Working-Set Model</vt:lpstr>
      <vt:lpstr>What about Compulsory Misses?</vt:lpstr>
      <vt:lpstr>PowerPoint Presentation</vt:lpstr>
      <vt:lpstr>Linux Memory Details?</vt:lpstr>
      <vt:lpstr>Linux Virtual Memory Map (Pre-Meltdown)</vt:lpstr>
      <vt:lpstr>Pre-Meltdown Virtual Map (Details)</vt:lpstr>
      <vt:lpstr>Post Meltdown Memory Map</vt:lpstr>
      <vt:lpstr>Summary</vt:lpstr>
    </vt:vector>
  </TitlesOfParts>
  <Company>UC Berkeley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creator>John D. Kubiatowicz</dc:creator>
  <dc:description>Imported some pictures from Silbershatz (c) 2005</dc:description>
  <cp:lastModifiedBy>Neil Kulkarni</cp:lastModifiedBy>
  <cp:revision>1027</cp:revision>
  <cp:lastPrinted>2020-10-22T01:26:27Z</cp:lastPrinted>
  <dcterms:created xsi:type="dcterms:W3CDTF">1995-08-12T11:37:26Z</dcterms:created>
  <dcterms:modified xsi:type="dcterms:W3CDTF">2021-07-21T21:20:17Z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